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81" r:id="rId7"/>
    <p:sldId id="260" r:id="rId8"/>
    <p:sldId id="287" r:id="rId9"/>
    <p:sldId id="262" r:id="rId10"/>
    <p:sldId id="280" r:id="rId11"/>
    <p:sldId id="259" r:id="rId12"/>
    <p:sldId id="282" r:id="rId13"/>
    <p:sldId id="270" r:id="rId14"/>
    <p:sldId id="291" r:id="rId15"/>
    <p:sldId id="293" r:id="rId16"/>
    <p:sldId id="284" r:id="rId17"/>
    <p:sldId id="296" r:id="rId18"/>
    <p:sldId id="306" r:id="rId19"/>
    <p:sldId id="288" r:id="rId20"/>
    <p:sldId id="307" r:id="rId21"/>
    <p:sldId id="308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R Mallery" initials="TRM" lastIdx="17" clrIdx="0"/>
  <p:cmAuthor id="2" name="Matthew S Cotton" initials="MSC" lastIdx="12" clrIdx="1"/>
  <p:cmAuthor id="3" name="Ronneberg, Melanie" initials="RM" lastIdx="1" clrIdx="2"/>
  <p:cmAuthor id="4" name="Nordstrom, Phyllis" initials="NP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37A"/>
    <a:srgbClr val="9C924A"/>
    <a:srgbClr val="345A54"/>
    <a:srgbClr val="F77D03"/>
    <a:srgbClr val="D36B03"/>
    <a:srgbClr val="FF9900"/>
    <a:srgbClr val="000000"/>
    <a:srgbClr val="BFBFBF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0819" autoAdjust="0"/>
  </p:normalViewPr>
  <p:slideViewPr>
    <p:cSldViewPr snapToGrid="0">
      <p:cViewPr varScale="1">
        <p:scale>
          <a:sx n="103" d="100"/>
          <a:sy n="103" d="100"/>
        </p:scale>
        <p:origin x="17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"/>
    </p:cViewPr>
  </p:sorterViewPr>
  <p:notesViewPr>
    <p:cSldViewPr snapToGrid="0">
      <p:cViewPr varScale="1">
        <p:scale>
          <a:sx n="82" d="100"/>
          <a:sy n="82" d="100"/>
        </p:scale>
        <p:origin x="-318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/>
          <a:lstStyle>
            <a:lvl1pPr algn="r">
              <a:defRPr sz="1200"/>
            </a:lvl1pPr>
          </a:lstStyle>
          <a:p>
            <a:fld id="{E4AB3E03-81DD-6F4A-91AD-BC2B58DDF677}" type="datetimeFigureOut">
              <a:rPr lang="en-US" smtClean="0"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24" tIns="46563" rIns="93124" bIns="46563" rtlCol="0" anchor="b"/>
          <a:lstStyle>
            <a:lvl1pPr algn="r">
              <a:defRPr sz="1200"/>
            </a:lvl1pPr>
          </a:lstStyle>
          <a:p>
            <a:fld id="{2D7A45CD-4A43-FD41-BB1F-93F01C528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1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9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1" y="4415791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24" tIns="46563" rIns="93124" bIns="4656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9123059-AD18-2644-A422-F81F304BF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615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1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4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9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14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123059-AD18-2644-A422-F81F304BF9A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23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23059-AD18-2644-A422-F81F304BF9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75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23059-AD18-2644-A422-F81F304BF9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3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123059-AD18-2644-A422-F81F304BF9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5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ecert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400800"/>
            <a:ext cx="898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or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724400"/>
            <a:ext cx="6553200" cy="53340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CC15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5257800"/>
            <a:ext cx="3810000" cy="381000"/>
          </a:xfrm>
        </p:spPr>
        <p:txBody>
          <a:bodyPr/>
          <a:lstStyle>
            <a:lvl1pPr marL="0" indent="0" algn="r">
              <a:spcBef>
                <a:spcPts val="0"/>
              </a:spcBef>
              <a:buFont typeface="Arial Narrow" pitchFamily="-107" charset="0"/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5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495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27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495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76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2629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533401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73" y="300662"/>
            <a:ext cx="739227" cy="44484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3626836" y="6418362"/>
            <a:ext cx="1890328" cy="523220"/>
            <a:chOff x="3703648" y="6418362"/>
            <a:chExt cx="1890328" cy="523220"/>
          </a:xfrm>
        </p:grpSpPr>
        <p:sp>
          <p:nvSpPr>
            <p:cNvPr id="11" name="TextBox 17"/>
            <p:cNvSpPr txBox="1"/>
            <p:nvPr userDrawn="1"/>
          </p:nvSpPr>
          <p:spPr>
            <a:xfrm>
              <a:off x="3703648" y="6418362"/>
              <a:ext cx="1890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r"/>
              <a:r>
                <a:rPr lang="en-US" sz="1400" spc="5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CORPORATE</a:t>
              </a: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3806261" y="6418362"/>
              <a:ext cx="1663306" cy="304800"/>
              <a:chOff x="3892611" y="6418362"/>
              <a:chExt cx="1576955" cy="304800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3892611" y="6723162"/>
                <a:ext cx="1576955" cy="0"/>
              </a:xfrm>
              <a:prstGeom prst="line">
                <a:avLst/>
              </a:prstGeom>
              <a:ln w="6350" cmpd="sng"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3892611" y="6418362"/>
                <a:ext cx="1576955" cy="0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4"/>
          <p:cNvSpPr>
            <a:spLocks noGrp="1" noChangeArrowheads="1"/>
          </p:cNvSpPr>
          <p:nvPr userDrawn="1"/>
        </p:nvSpPr>
        <p:spPr bwMode="auto">
          <a:xfrm>
            <a:off x="5788715" y="6461126"/>
            <a:ext cx="316478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US Exports and Export Control Training /</a:t>
            </a:r>
            <a:r>
              <a:rPr lang="en-US" sz="1000" baseline="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Page </a:t>
            </a:r>
            <a:fld id="{CDAE13CE-31CE-A44C-9F86-F7B4B1D61468}" type="slidenum">
              <a:rPr lang="en-US" sz="1000">
                <a:solidFill>
                  <a:srgbClr val="FFFF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710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Char char="–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Arial"/>
        <a:buChar char="•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Lucida Grande"/>
        <a:buChar char="›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1543"/>
        </a:buClr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TS_Risk_&amp;_Compliance@mts.com" TargetMode="External"/><Relationship Id="rId2" Type="http://schemas.openxmlformats.org/officeDocument/2006/relationships/hyperlink" Target="mailto:E2Mglobaltrade@mts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83F6-D9F9-4459-BD8B-AE7A66383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Exports and Export Control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92D0B-4F2E-4260-9D7C-63A8FD4030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Export Administration Regulations (EAR)</a:t>
            </a:r>
          </a:p>
        </p:txBody>
      </p:sp>
    </p:spTree>
    <p:extLst>
      <p:ext uri="{BB962C8B-B14F-4D97-AF65-F5344CB8AC3E}">
        <p14:creationId xmlns:p14="http://schemas.microsoft.com/office/powerpoint/2010/main" val="1612463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B076F6-66E3-47BE-A383-379AE7481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4089636" cy="49530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C00000"/>
                </a:solidFill>
              </a:rPr>
              <a:t>Scope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The EAR </a:t>
            </a:r>
            <a:r>
              <a:rPr lang="en-US" sz="1600" b="1" u="sng" dirty="0"/>
              <a:t>includes</a:t>
            </a:r>
            <a:r>
              <a:rPr lang="en-US" sz="1600" dirty="0"/>
              <a:t> products that are within the “legal jurisdiction” of the United States:</a:t>
            </a:r>
          </a:p>
          <a:p>
            <a:pPr marL="460375" lvl="1" indent="-288925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All products, software and technology located physically </a:t>
            </a:r>
            <a:r>
              <a:rPr lang="en-US" sz="1400" u="sng" dirty="0"/>
              <a:t>within the US</a:t>
            </a:r>
          </a:p>
          <a:p>
            <a:pPr marL="460375" lvl="1" indent="-288925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US products, software, technology </a:t>
            </a:r>
            <a:r>
              <a:rPr lang="en-US" sz="1400" u="sng" dirty="0"/>
              <a:t>wherever located</a:t>
            </a:r>
          </a:p>
          <a:p>
            <a:pPr marL="460375" lvl="1" indent="-288925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US items incorporated into products made </a:t>
            </a:r>
            <a:r>
              <a:rPr lang="en-US" sz="1400" u="sng" dirty="0"/>
              <a:t>outside the US </a:t>
            </a:r>
          </a:p>
          <a:p>
            <a:pPr marL="460375" lvl="1" indent="-288925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US technology used to manufacture certain items </a:t>
            </a:r>
            <a:r>
              <a:rPr lang="en-US" sz="1400" u="sng" dirty="0"/>
              <a:t>outside the US </a:t>
            </a:r>
          </a:p>
          <a:p>
            <a:pPr marL="460375" lvl="1" indent="-288925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US software or technology used to produce certain commodities by any plant </a:t>
            </a:r>
            <a:r>
              <a:rPr lang="en-US" sz="1400" u="sng" dirty="0"/>
              <a:t>outside the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3EE786-E1C5-4FB5-8284-701A56F8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Administration Regulations (EAR)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794A1-27B3-4D2D-B28E-C4973FA27C0D}"/>
              </a:ext>
            </a:extLst>
          </p:cNvPr>
          <p:cNvSpPr/>
          <p:nvPr/>
        </p:nvSpPr>
        <p:spPr>
          <a:xfrm>
            <a:off x="4778430" y="1654125"/>
            <a:ext cx="3849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EAR </a:t>
            </a:r>
            <a:r>
              <a:rPr lang="en-US" sz="1600" b="1" u="sng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does not include</a:t>
            </a:r>
            <a:r>
              <a:rPr lang="en-US" sz="1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60375" lvl="1" indent="-288925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FontTx/>
              <a:buChar char="–"/>
            </a:pPr>
            <a:r>
              <a:rPr lang="en-US" sz="1400" dirty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Non-US products containing less than a de minimis amount of US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E4C84-19E9-4BC5-929A-2CB1D9A46500}"/>
              </a:ext>
            </a:extLst>
          </p:cNvPr>
          <p:cNvSpPr/>
          <p:nvPr/>
        </p:nvSpPr>
        <p:spPr>
          <a:xfrm>
            <a:off x="516242" y="5758662"/>
            <a:ext cx="8111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b="1" kern="0" dirty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Interpretation of scope is very specific within the EAR - - contact Global Trade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76803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302EAE-6BC4-4088-A611-8FE85C88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58010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Export Controls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A82569-F6F6-4307-8735-8C9B147C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Administration Regulations (EAR)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83235F-38E2-4B34-BBEE-DFAFE9E1E58E}"/>
              </a:ext>
            </a:extLst>
          </p:cNvPr>
          <p:cNvSpPr/>
          <p:nvPr/>
        </p:nvSpPr>
        <p:spPr>
          <a:xfrm>
            <a:off x="715364" y="1754154"/>
            <a:ext cx="1005840" cy="914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12ED2-23BE-4FC0-A0ED-E64024C0484B}"/>
              </a:ext>
            </a:extLst>
          </p:cNvPr>
          <p:cNvSpPr/>
          <p:nvPr/>
        </p:nvSpPr>
        <p:spPr>
          <a:xfrm>
            <a:off x="715364" y="2943192"/>
            <a:ext cx="1005840" cy="914400"/>
          </a:xfrm>
          <a:prstGeom prst="ellipse">
            <a:avLst/>
          </a:prstGeom>
          <a:solidFill>
            <a:srgbClr val="4C83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D72C11-68CC-4C2F-B4B0-267CF39EE8D4}"/>
              </a:ext>
            </a:extLst>
          </p:cNvPr>
          <p:cNvSpPr/>
          <p:nvPr/>
        </p:nvSpPr>
        <p:spPr>
          <a:xfrm>
            <a:off x="715364" y="5321268"/>
            <a:ext cx="1005840" cy="914400"/>
          </a:xfrm>
          <a:prstGeom prst="ellipse">
            <a:avLst/>
          </a:prstGeom>
          <a:solidFill>
            <a:srgbClr val="9C9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56E589-D06E-4ED0-98B7-4B28A3885A1D}"/>
              </a:ext>
            </a:extLst>
          </p:cNvPr>
          <p:cNvSpPr/>
          <p:nvPr/>
        </p:nvSpPr>
        <p:spPr>
          <a:xfrm>
            <a:off x="715364" y="4132230"/>
            <a:ext cx="1005840" cy="914400"/>
          </a:xfrm>
          <a:prstGeom prst="ellipse">
            <a:avLst/>
          </a:prstGeom>
          <a:solidFill>
            <a:srgbClr val="345A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C7C00-6E7C-49E1-896F-52318471BF49}"/>
              </a:ext>
            </a:extLst>
          </p:cNvPr>
          <p:cNvSpPr/>
          <p:nvPr/>
        </p:nvSpPr>
        <p:spPr>
          <a:xfrm>
            <a:off x="2215789" y="1986739"/>
            <a:ext cx="233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Commerce Control List (“CCL”)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85279A-D7F1-4D8A-83B5-A0190FAA5DB9}"/>
              </a:ext>
            </a:extLst>
          </p:cNvPr>
          <p:cNvSpPr/>
          <p:nvPr/>
        </p:nvSpPr>
        <p:spPr>
          <a:xfrm>
            <a:off x="2215789" y="3261892"/>
            <a:ext cx="2331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 Users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E50A13-BF68-4B44-A7CD-E741324B536D}"/>
              </a:ext>
            </a:extLst>
          </p:cNvPr>
          <p:cNvSpPr/>
          <p:nvPr/>
        </p:nvSpPr>
        <p:spPr>
          <a:xfrm>
            <a:off x="2215789" y="4367509"/>
            <a:ext cx="2331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Country of Ultimate Destination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A4EFA-5A29-4A80-AED2-CDA635E1E00F}"/>
              </a:ext>
            </a:extLst>
          </p:cNvPr>
          <p:cNvSpPr/>
          <p:nvPr/>
        </p:nvSpPr>
        <p:spPr>
          <a:xfrm>
            <a:off x="2215789" y="5639968"/>
            <a:ext cx="2331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 Uses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6B14F13-B375-43D2-88F7-579D0A397B07}"/>
              </a:ext>
            </a:extLst>
          </p:cNvPr>
          <p:cNvSpPr/>
          <p:nvPr/>
        </p:nvSpPr>
        <p:spPr>
          <a:xfrm rot="5400000">
            <a:off x="1846341" y="2109034"/>
            <a:ext cx="272352" cy="19999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B04BD29-8667-4D1B-A026-E5009B01D3A9}"/>
              </a:ext>
            </a:extLst>
          </p:cNvPr>
          <p:cNvSpPr/>
          <p:nvPr/>
        </p:nvSpPr>
        <p:spPr>
          <a:xfrm rot="5400000">
            <a:off x="1846341" y="3302719"/>
            <a:ext cx="272352" cy="199992"/>
          </a:xfrm>
          <a:prstGeom prst="triangle">
            <a:avLst/>
          </a:prstGeom>
          <a:solidFill>
            <a:srgbClr val="4C83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9736BC1-D2F6-484E-8D1C-79F8A8D32D91}"/>
              </a:ext>
            </a:extLst>
          </p:cNvPr>
          <p:cNvSpPr/>
          <p:nvPr/>
        </p:nvSpPr>
        <p:spPr>
          <a:xfrm rot="5400000">
            <a:off x="1846341" y="4496404"/>
            <a:ext cx="272352" cy="199992"/>
          </a:xfrm>
          <a:prstGeom prst="triangle">
            <a:avLst/>
          </a:prstGeom>
          <a:solidFill>
            <a:srgbClr val="345A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8E4EEED-C7E1-4243-8353-6D5259A81EE0}"/>
              </a:ext>
            </a:extLst>
          </p:cNvPr>
          <p:cNvSpPr/>
          <p:nvPr/>
        </p:nvSpPr>
        <p:spPr>
          <a:xfrm rot="5400000">
            <a:off x="1846341" y="5676148"/>
            <a:ext cx="272352" cy="199992"/>
          </a:xfrm>
          <a:prstGeom prst="triangle">
            <a:avLst/>
          </a:prstGeom>
          <a:solidFill>
            <a:srgbClr val="9C9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4B231-F7CD-47BF-8F38-3D32A4C29510}"/>
              </a:ext>
            </a:extLst>
          </p:cNvPr>
          <p:cNvSpPr/>
          <p:nvPr/>
        </p:nvSpPr>
        <p:spPr>
          <a:xfrm>
            <a:off x="4704336" y="1828495"/>
            <a:ext cx="374904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Export of certain products, software (including source code), and technology to a particular destination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CCL determines a need for export licensing requirements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40E7E4-5523-4FDD-AF06-659C2DA7AE64}"/>
              </a:ext>
            </a:extLst>
          </p:cNvPr>
          <p:cNvSpPr/>
          <p:nvPr/>
        </p:nvSpPr>
        <p:spPr>
          <a:xfrm>
            <a:off x="4704336" y="3175565"/>
            <a:ext cx="3749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Activities with prohibited or restricted individuals, governments, militaries, regimes, companies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B852CF-E288-4CC2-89D5-0120C7E5B246}"/>
              </a:ext>
            </a:extLst>
          </p:cNvPr>
          <p:cNvSpPr/>
          <p:nvPr/>
        </p:nvSpPr>
        <p:spPr>
          <a:xfrm>
            <a:off x="4704336" y="4304012"/>
            <a:ext cx="374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Activities related to embargoed or sanctioned countries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Activities with heightened risk factors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F1DB78-2490-494E-9F51-58ED9C2760C4}"/>
              </a:ext>
            </a:extLst>
          </p:cNvPr>
          <p:cNvSpPr/>
          <p:nvPr/>
        </p:nvSpPr>
        <p:spPr>
          <a:xfrm>
            <a:off x="4704336" y="5476062"/>
            <a:ext cx="37490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1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Export of all goods, software and technology intended for prohibited end uses as defined by EAR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90B92E-6B61-47CF-A2EA-3835E96722D4}"/>
              </a:ext>
            </a:extLst>
          </p:cNvPr>
          <p:cNvCxnSpPr/>
          <p:nvPr/>
        </p:nvCxnSpPr>
        <p:spPr>
          <a:xfrm>
            <a:off x="715364" y="2819891"/>
            <a:ext cx="77380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F0250-6CEE-476E-BBF8-F7CED7D52FDB}"/>
              </a:ext>
            </a:extLst>
          </p:cNvPr>
          <p:cNvCxnSpPr/>
          <p:nvPr/>
        </p:nvCxnSpPr>
        <p:spPr>
          <a:xfrm>
            <a:off x="715364" y="3986980"/>
            <a:ext cx="77380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D2F9F6-EF8F-461B-A1FF-D60426C5A385}"/>
              </a:ext>
            </a:extLst>
          </p:cNvPr>
          <p:cNvCxnSpPr/>
          <p:nvPr/>
        </p:nvCxnSpPr>
        <p:spPr>
          <a:xfrm>
            <a:off x="715364" y="5189466"/>
            <a:ext cx="7738012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73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302EAE-6BC4-4088-A611-8FE85C882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1"/>
            <a:ext cx="8262938" cy="40354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C00000"/>
                </a:solidFill>
              </a:rPr>
              <a:t>Violations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A82569-F6F6-4307-8735-8C9B147C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Administration Regulations (EAR)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2961B8-9C7C-4449-829C-9FD154219647}"/>
              </a:ext>
            </a:extLst>
          </p:cNvPr>
          <p:cNvSpPr/>
          <p:nvPr/>
        </p:nvSpPr>
        <p:spPr>
          <a:xfrm>
            <a:off x="631231" y="1813073"/>
            <a:ext cx="788153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Violations of the EAR may be subject to both criminal and administrative (civil) penalties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F36576-664C-4421-9E4B-37C2BC179595}"/>
              </a:ext>
            </a:extLst>
          </p:cNvPr>
          <p:cNvSpPr/>
          <p:nvPr/>
        </p:nvSpPr>
        <p:spPr>
          <a:xfrm>
            <a:off x="631231" y="4272407"/>
            <a:ext cx="788153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Violations may also be subject to the denial of export privileges, which would prohibit a person or company exporting from the US (or receive exports FROM the US) for a minimum period of three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6EE1F-72A6-42F0-85AF-033276A4AD51}"/>
              </a:ext>
            </a:extLst>
          </p:cNvPr>
          <p:cNvSpPr/>
          <p:nvPr/>
        </p:nvSpPr>
        <p:spPr>
          <a:xfrm>
            <a:off x="1300315" y="2900358"/>
            <a:ext cx="70585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Criminal penalties for willful and egregious violations can reach up to 20 years imprisonment for individuals and $1M per violation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Administrative penalties can be issued for up to $120,000 per violation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AAA28-E320-4199-A8A9-844244381B5D}"/>
              </a:ext>
            </a:extLst>
          </p:cNvPr>
          <p:cNvSpPr/>
          <p:nvPr/>
        </p:nvSpPr>
        <p:spPr>
          <a:xfrm>
            <a:off x="1300314" y="5410609"/>
            <a:ext cx="7058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Furthermore, it is unlawful for other businesses and individuals to participate in any way in an export transaction subject to the EAR with a denied person.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A7D3E7-B71D-4D71-831B-05A900F90F6E}"/>
              </a:ext>
            </a:extLst>
          </p:cNvPr>
          <p:cNvGrpSpPr/>
          <p:nvPr/>
        </p:nvGrpSpPr>
        <p:grpSpPr>
          <a:xfrm>
            <a:off x="976755" y="3041090"/>
            <a:ext cx="529132" cy="611088"/>
            <a:chOff x="2588484" y="3169357"/>
            <a:chExt cx="390649" cy="451156"/>
          </a:xfrm>
          <a:solidFill>
            <a:srgbClr val="C00000"/>
          </a:solidFill>
        </p:grpSpPr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C616389D-9989-42B5-B00A-69533E170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8484" y="3169357"/>
              <a:ext cx="390649" cy="451156"/>
            </a:xfrm>
            <a:custGeom>
              <a:avLst/>
              <a:gdLst>
                <a:gd name="T0" fmla="*/ 0 w 310"/>
                <a:gd name="T1" fmla="*/ 26 h 358"/>
                <a:gd name="T2" fmla="*/ 310 w 310"/>
                <a:gd name="T3" fmla="*/ 0 h 358"/>
                <a:gd name="T4" fmla="*/ 298 w 310"/>
                <a:gd name="T5" fmla="*/ 27 h 358"/>
                <a:gd name="T6" fmla="*/ 310 w 310"/>
                <a:gd name="T7" fmla="*/ 332 h 358"/>
                <a:gd name="T8" fmla="*/ 0 w 310"/>
                <a:gd name="T9" fmla="*/ 358 h 358"/>
                <a:gd name="T10" fmla="*/ 11 w 310"/>
                <a:gd name="T11" fmla="*/ 331 h 358"/>
                <a:gd name="T12" fmla="*/ 66 w 310"/>
                <a:gd name="T13" fmla="*/ 247 h 358"/>
                <a:gd name="T14" fmla="*/ 42 w 310"/>
                <a:gd name="T15" fmla="*/ 224 h 358"/>
                <a:gd name="T16" fmla="*/ 61 w 310"/>
                <a:gd name="T17" fmla="*/ 197 h 358"/>
                <a:gd name="T18" fmla="*/ 66 w 310"/>
                <a:gd name="T19" fmla="*/ 35 h 358"/>
                <a:gd name="T20" fmla="*/ 26 w 310"/>
                <a:gd name="T21" fmla="*/ 27 h 358"/>
                <a:gd name="T22" fmla="*/ 66 w 310"/>
                <a:gd name="T23" fmla="*/ 331 h 358"/>
                <a:gd name="T24" fmla="*/ 243 w 310"/>
                <a:gd name="T25" fmla="*/ 331 h 358"/>
                <a:gd name="T26" fmla="*/ 283 w 310"/>
                <a:gd name="T27" fmla="*/ 27 h 358"/>
                <a:gd name="T28" fmla="*/ 243 w 310"/>
                <a:gd name="T29" fmla="*/ 33 h 358"/>
                <a:gd name="T30" fmla="*/ 248 w 310"/>
                <a:gd name="T31" fmla="*/ 195 h 358"/>
                <a:gd name="T32" fmla="*/ 267 w 310"/>
                <a:gd name="T33" fmla="*/ 243 h 358"/>
                <a:gd name="T34" fmla="*/ 243 w 310"/>
                <a:gd name="T35" fmla="*/ 240 h 358"/>
                <a:gd name="T36" fmla="*/ 229 w 310"/>
                <a:gd name="T37" fmla="*/ 178 h 358"/>
                <a:gd name="T38" fmla="*/ 189 w 310"/>
                <a:gd name="T39" fmla="*/ 27 h 358"/>
                <a:gd name="T40" fmla="*/ 229 w 310"/>
                <a:gd name="T41" fmla="*/ 331 h 358"/>
                <a:gd name="T42" fmla="*/ 229 w 310"/>
                <a:gd name="T43" fmla="*/ 249 h 358"/>
                <a:gd name="T44" fmla="*/ 204 w 310"/>
                <a:gd name="T45" fmla="*/ 229 h 358"/>
                <a:gd name="T46" fmla="*/ 210 w 310"/>
                <a:gd name="T47" fmla="*/ 201 h 358"/>
                <a:gd name="T48" fmla="*/ 192 w 310"/>
                <a:gd name="T49" fmla="*/ 202 h 358"/>
                <a:gd name="T50" fmla="*/ 229 w 310"/>
                <a:gd name="T51" fmla="*/ 178 h 358"/>
                <a:gd name="T52" fmla="*/ 81 w 310"/>
                <a:gd name="T53" fmla="*/ 179 h 358"/>
                <a:gd name="T54" fmla="*/ 116 w 310"/>
                <a:gd name="T55" fmla="*/ 155 h 358"/>
                <a:gd name="T56" fmla="*/ 81 w 310"/>
                <a:gd name="T57" fmla="*/ 200 h 358"/>
                <a:gd name="T58" fmla="*/ 97 w 310"/>
                <a:gd name="T59" fmla="*/ 201 h 358"/>
                <a:gd name="T60" fmla="*/ 116 w 310"/>
                <a:gd name="T61" fmla="*/ 216 h 358"/>
                <a:gd name="T62" fmla="*/ 81 w 310"/>
                <a:gd name="T63" fmla="*/ 232 h 358"/>
                <a:gd name="T64" fmla="*/ 120 w 310"/>
                <a:gd name="T65" fmla="*/ 331 h 358"/>
                <a:gd name="T66" fmla="*/ 81 w 310"/>
                <a:gd name="T67" fmla="*/ 27 h 358"/>
                <a:gd name="T68" fmla="*/ 135 w 310"/>
                <a:gd name="T69" fmla="*/ 331 h 358"/>
                <a:gd name="T70" fmla="*/ 173 w 310"/>
                <a:gd name="T71" fmla="*/ 2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0" h="358">
                  <a:moveTo>
                    <a:pt x="11" y="27"/>
                  </a:moveTo>
                  <a:cubicBezTo>
                    <a:pt x="7" y="26"/>
                    <a:pt x="4" y="26"/>
                    <a:pt x="0" y="26"/>
                  </a:cubicBezTo>
                  <a:cubicBezTo>
                    <a:pt x="0" y="17"/>
                    <a:pt x="0" y="9"/>
                    <a:pt x="0" y="0"/>
                  </a:cubicBezTo>
                  <a:cubicBezTo>
                    <a:pt x="103" y="0"/>
                    <a:pt x="207" y="0"/>
                    <a:pt x="310" y="0"/>
                  </a:cubicBezTo>
                  <a:cubicBezTo>
                    <a:pt x="310" y="8"/>
                    <a:pt x="310" y="17"/>
                    <a:pt x="310" y="26"/>
                  </a:cubicBezTo>
                  <a:cubicBezTo>
                    <a:pt x="306" y="26"/>
                    <a:pt x="303" y="26"/>
                    <a:pt x="298" y="27"/>
                  </a:cubicBezTo>
                  <a:cubicBezTo>
                    <a:pt x="298" y="128"/>
                    <a:pt x="298" y="229"/>
                    <a:pt x="298" y="331"/>
                  </a:cubicBezTo>
                  <a:cubicBezTo>
                    <a:pt x="302" y="331"/>
                    <a:pt x="306" y="331"/>
                    <a:pt x="310" y="332"/>
                  </a:cubicBezTo>
                  <a:cubicBezTo>
                    <a:pt x="310" y="340"/>
                    <a:pt x="310" y="349"/>
                    <a:pt x="310" y="358"/>
                  </a:cubicBezTo>
                  <a:cubicBezTo>
                    <a:pt x="207" y="358"/>
                    <a:pt x="104" y="358"/>
                    <a:pt x="0" y="358"/>
                  </a:cubicBezTo>
                  <a:cubicBezTo>
                    <a:pt x="0" y="349"/>
                    <a:pt x="0" y="341"/>
                    <a:pt x="0" y="332"/>
                  </a:cubicBezTo>
                  <a:cubicBezTo>
                    <a:pt x="4" y="331"/>
                    <a:pt x="7" y="331"/>
                    <a:pt x="11" y="331"/>
                  </a:cubicBezTo>
                  <a:cubicBezTo>
                    <a:pt x="11" y="230"/>
                    <a:pt x="11" y="129"/>
                    <a:pt x="11" y="27"/>
                  </a:cubicBezTo>
                  <a:close/>
                  <a:moveTo>
                    <a:pt x="66" y="247"/>
                  </a:moveTo>
                  <a:cubicBezTo>
                    <a:pt x="58" y="253"/>
                    <a:pt x="51" y="253"/>
                    <a:pt x="44" y="247"/>
                  </a:cubicBezTo>
                  <a:cubicBezTo>
                    <a:pt x="38" y="242"/>
                    <a:pt x="38" y="232"/>
                    <a:pt x="42" y="224"/>
                  </a:cubicBezTo>
                  <a:cubicBezTo>
                    <a:pt x="44" y="220"/>
                    <a:pt x="45" y="217"/>
                    <a:pt x="48" y="215"/>
                  </a:cubicBezTo>
                  <a:cubicBezTo>
                    <a:pt x="52" y="209"/>
                    <a:pt x="57" y="203"/>
                    <a:pt x="61" y="197"/>
                  </a:cubicBezTo>
                  <a:cubicBezTo>
                    <a:pt x="64" y="194"/>
                    <a:pt x="66" y="189"/>
                    <a:pt x="66" y="185"/>
                  </a:cubicBezTo>
                  <a:cubicBezTo>
                    <a:pt x="66" y="135"/>
                    <a:pt x="66" y="85"/>
                    <a:pt x="66" y="35"/>
                  </a:cubicBezTo>
                  <a:cubicBezTo>
                    <a:pt x="66" y="32"/>
                    <a:pt x="66" y="29"/>
                    <a:pt x="66" y="27"/>
                  </a:cubicBezTo>
                  <a:cubicBezTo>
                    <a:pt x="52" y="27"/>
                    <a:pt x="39" y="27"/>
                    <a:pt x="26" y="27"/>
                  </a:cubicBezTo>
                  <a:cubicBezTo>
                    <a:pt x="26" y="128"/>
                    <a:pt x="26" y="229"/>
                    <a:pt x="26" y="331"/>
                  </a:cubicBezTo>
                  <a:cubicBezTo>
                    <a:pt x="40" y="331"/>
                    <a:pt x="53" y="331"/>
                    <a:pt x="66" y="331"/>
                  </a:cubicBezTo>
                  <a:cubicBezTo>
                    <a:pt x="66" y="303"/>
                    <a:pt x="66" y="275"/>
                    <a:pt x="66" y="247"/>
                  </a:cubicBezTo>
                  <a:close/>
                  <a:moveTo>
                    <a:pt x="243" y="331"/>
                  </a:moveTo>
                  <a:cubicBezTo>
                    <a:pt x="257" y="331"/>
                    <a:pt x="270" y="331"/>
                    <a:pt x="283" y="331"/>
                  </a:cubicBezTo>
                  <a:cubicBezTo>
                    <a:pt x="283" y="229"/>
                    <a:pt x="283" y="128"/>
                    <a:pt x="283" y="27"/>
                  </a:cubicBezTo>
                  <a:cubicBezTo>
                    <a:pt x="269" y="27"/>
                    <a:pt x="257" y="27"/>
                    <a:pt x="244" y="27"/>
                  </a:cubicBezTo>
                  <a:cubicBezTo>
                    <a:pt x="244" y="29"/>
                    <a:pt x="243" y="31"/>
                    <a:pt x="243" y="33"/>
                  </a:cubicBezTo>
                  <a:cubicBezTo>
                    <a:pt x="243" y="83"/>
                    <a:pt x="243" y="134"/>
                    <a:pt x="243" y="185"/>
                  </a:cubicBezTo>
                  <a:cubicBezTo>
                    <a:pt x="243" y="188"/>
                    <a:pt x="246" y="192"/>
                    <a:pt x="248" y="195"/>
                  </a:cubicBezTo>
                  <a:cubicBezTo>
                    <a:pt x="255" y="205"/>
                    <a:pt x="264" y="213"/>
                    <a:pt x="270" y="223"/>
                  </a:cubicBezTo>
                  <a:cubicBezTo>
                    <a:pt x="275" y="230"/>
                    <a:pt x="273" y="239"/>
                    <a:pt x="267" y="243"/>
                  </a:cubicBezTo>
                  <a:cubicBezTo>
                    <a:pt x="261" y="248"/>
                    <a:pt x="254" y="247"/>
                    <a:pt x="248" y="243"/>
                  </a:cubicBezTo>
                  <a:cubicBezTo>
                    <a:pt x="247" y="242"/>
                    <a:pt x="245" y="241"/>
                    <a:pt x="243" y="240"/>
                  </a:cubicBezTo>
                  <a:cubicBezTo>
                    <a:pt x="243" y="271"/>
                    <a:pt x="243" y="300"/>
                    <a:pt x="243" y="331"/>
                  </a:cubicBezTo>
                  <a:close/>
                  <a:moveTo>
                    <a:pt x="229" y="178"/>
                  </a:moveTo>
                  <a:cubicBezTo>
                    <a:pt x="229" y="127"/>
                    <a:pt x="229" y="77"/>
                    <a:pt x="229" y="27"/>
                  </a:cubicBezTo>
                  <a:cubicBezTo>
                    <a:pt x="215" y="27"/>
                    <a:pt x="202" y="27"/>
                    <a:pt x="189" y="27"/>
                  </a:cubicBezTo>
                  <a:cubicBezTo>
                    <a:pt x="189" y="129"/>
                    <a:pt x="189" y="230"/>
                    <a:pt x="189" y="331"/>
                  </a:cubicBezTo>
                  <a:cubicBezTo>
                    <a:pt x="202" y="331"/>
                    <a:pt x="215" y="331"/>
                    <a:pt x="229" y="331"/>
                  </a:cubicBezTo>
                  <a:cubicBezTo>
                    <a:pt x="229" y="328"/>
                    <a:pt x="229" y="325"/>
                    <a:pt x="229" y="322"/>
                  </a:cubicBezTo>
                  <a:cubicBezTo>
                    <a:pt x="229" y="298"/>
                    <a:pt x="229" y="273"/>
                    <a:pt x="229" y="249"/>
                  </a:cubicBezTo>
                  <a:cubicBezTo>
                    <a:pt x="229" y="231"/>
                    <a:pt x="229" y="231"/>
                    <a:pt x="212" y="230"/>
                  </a:cubicBezTo>
                  <a:cubicBezTo>
                    <a:pt x="209" y="230"/>
                    <a:pt x="207" y="229"/>
                    <a:pt x="204" y="229"/>
                  </a:cubicBezTo>
                  <a:cubicBezTo>
                    <a:pt x="196" y="227"/>
                    <a:pt x="191" y="219"/>
                    <a:pt x="194" y="211"/>
                  </a:cubicBezTo>
                  <a:cubicBezTo>
                    <a:pt x="197" y="203"/>
                    <a:pt x="203" y="201"/>
                    <a:pt x="210" y="201"/>
                  </a:cubicBezTo>
                  <a:cubicBezTo>
                    <a:pt x="216" y="201"/>
                    <a:pt x="222" y="201"/>
                    <a:pt x="230" y="201"/>
                  </a:cubicBezTo>
                  <a:cubicBezTo>
                    <a:pt x="223" y="194"/>
                    <a:pt x="206" y="195"/>
                    <a:pt x="192" y="202"/>
                  </a:cubicBezTo>
                  <a:cubicBezTo>
                    <a:pt x="192" y="186"/>
                    <a:pt x="192" y="171"/>
                    <a:pt x="192" y="154"/>
                  </a:cubicBezTo>
                  <a:cubicBezTo>
                    <a:pt x="208" y="156"/>
                    <a:pt x="216" y="170"/>
                    <a:pt x="229" y="178"/>
                  </a:cubicBezTo>
                  <a:close/>
                  <a:moveTo>
                    <a:pt x="81" y="27"/>
                  </a:moveTo>
                  <a:cubicBezTo>
                    <a:pt x="81" y="77"/>
                    <a:pt x="81" y="127"/>
                    <a:pt x="81" y="179"/>
                  </a:cubicBezTo>
                  <a:cubicBezTo>
                    <a:pt x="88" y="173"/>
                    <a:pt x="93" y="168"/>
                    <a:pt x="99" y="164"/>
                  </a:cubicBezTo>
                  <a:cubicBezTo>
                    <a:pt x="104" y="160"/>
                    <a:pt x="109" y="154"/>
                    <a:pt x="116" y="155"/>
                  </a:cubicBezTo>
                  <a:cubicBezTo>
                    <a:pt x="116" y="171"/>
                    <a:pt x="116" y="186"/>
                    <a:pt x="116" y="202"/>
                  </a:cubicBezTo>
                  <a:cubicBezTo>
                    <a:pt x="104" y="194"/>
                    <a:pt x="84" y="193"/>
                    <a:pt x="81" y="200"/>
                  </a:cubicBezTo>
                  <a:cubicBezTo>
                    <a:pt x="82" y="200"/>
                    <a:pt x="82" y="201"/>
                    <a:pt x="83" y="201"/>
                  </a:cubicBezTo>
                  <a:cubicBezTo>
                    <a:pt x="87" y="201"/>
                    <a:pt x="92" y="201"/>
                    <a:pt x="97" y="201"/>
                  </a:cubicBezTo>
                  <a:cubicBezTo>
                    <a:pt x="99" y="201"/>
                    <a:pt x="102" y="201"/>
                    <a:pt x="104" y="201"/>
                  </a:cubicBezTo>
                  <a:cubicBezTo>
                    <a:pt x="111" y="203"/>
                    <a:pt x="116" y="209"/>
                    <a:pt x="116" y="216"/>
                  </a:cubicBezTo>
                  <a:cubicBezTo>
                    <a:pt x="115" y="223"/>
                    <a:pt x="110" y="229"/>
                    <a:pt x="103" y="230"/>
                  </a:cubicBezTo>
                  <a:cubicBezTo>
                    <a:pt x="96" y="231"/>
                    <a:pt x="88" y="231"/>
                    <a:pt x="81" y="232"/>
                  </a:cubicBezTo>
                  <a:cubicBezTo>
                    <a:pt x="81" y="266"/>
                    <a:pt x="81" y="298"/>
                    <a:pt x="81" y="331"/>
                  </a:cubicBezTo>
                  <a:cubicBezTo>
                    <a:pt x="94" y="331"/>
                    <a:pt x="107" y="331"/>
                    <a:pt x="120" y="331"/>
                  </a:cubicBezTo>
                  <a:cubicBezTo>
                    <a:pt x="120" y="229"/>
                    <a:pt x="120" y="128"/>
                    <a:pt x="120" y="27"/>
                  </a:cubicBezTo>
                  <a:cubicBezTo>
                    <a:pt x="107" y="27"/>
                    <a:pt x="95" y="27"/>
                    <a:pt x="81" y="27"/>
                  </a:cubicBezTo>
                  <a:close/>
                  <a:moveTo>
                    <a:pt x="135" y="27"/>
                  </a:moveTo>
                  <a:cubicBezTo>
                    <a:pt x="135" y="128"/>
                    <a:pt x="135" y="230"/>
                    <a:pt x="135" y="331"/>
                  </a:cubicBezTo>
                  <a:cubicBezTo>
                    <a:pt x="148" y="331"/>
                    <a:pt x="161" y="331"/>
                    <a:pt x="173" y="331"/>
                  </a:cubicBezTo>
                  <a:cubicBezTo>
                    <a:pt x="173" y="229"/>
                    <a:pt x="173" y="128"/>
                    <a:pt x="173" y="27"/>
                  </a:cubicBezTo>
                  <a:cubicBezTo>
                    <a:pt x="161" y="27"/>
                    <a:pt x="148" y="27"/>
                    <a:pt x="135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5E03DC19-86EE-49CF-B4CD-48E4D0B2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181" y="3283112"/>
              <a:ext cx="40339" cy="101908"/>
            </a:xfrm>
            <a:custGeom>
              <a:avLst/>
              <a:gdLst>
                <a:gd name="T0" fmla="*/ 0 w 32"/>
                <a:gd name="T1" fmla="*/ 1 h 81"/>
                <a:gd name="T2" fmla="*/ 26 w 32"/>
                <a:gd name="T3" fmla="*/ 1 h 81"/>
                <a:gd name="T4" fmla="*/ 31 w 32"/>
                <a:gd name="T5" fmla="*/ 7 h 81"/>
                <a:gd name="T6" fmla="*/ 31 w 32"/>
                <a:gd name="T7" fmla="*/ 75 h 81"/>
                <a:gd name="T8" fmla="*/ 27 w 32"/>
                <a:gd name="T9" fmla="*/ 80 h 81"/>
                <a:gd name="T10" fmla="*/ 5 w 32"/>
                <a:gd name="T11" fmla="*/ 81 h 81"/>
                <a:gd name="T12" fmla="*/ 0 w 32"/>
                <a:gd name="T13" fmla="*/ 76 h 81"/>
                <a:gd name="T14" fmla="*/ 0 w 32"/>
                <a:gd name="T15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81">
                  <a:moveTo>
                    <a:pt x="0" y="1"/>
                  </a:moveTo>
                  <a:cubicBezTo>
                    <a:pt x="9" y="1"/>
                    <a:pt x="18" y="0"/>
                    <a:pt x="26" y="1"/>
                  </a:cubicBezTo>
                  <a:cubicBezTo>
                    <a:pt x="28" y="1"/>
                    <a:pt x="31" y="5"/>
                    <a:pt x="31" y="7"/>
                  </a:cubicBezTo>
                  <a:cubicBezTo>
                    <a:pt x="32" y="30"/>
                    <a:pt x="31" y="52"/>
                    <a:pt x="31" y="75"/>
                  </a:cubicBezTo>
                  <a:cubicBezTo>
                    <a:pt x="31" y="77"/>
                    <a:pt x="29" y="80"/>
                    <a:pt x="27" y="80"/>
                  </a:cubicBezTo>
                  <a:cubicBezTo>
                    <a:pt x="20" y="81"/>
                    <a:pt x="12" y="81"/>
                    <a:pt x="5" y="81"/>
                  </a:cubicBezTo>
                  <a:cubicBezTo>
                    <a:pt x="3" y="80"/>
                    <a:pt x="0" y="77"/>
                    <a:pt x="0" y="76"/>
                  </a:cubicBezTo>
                  <a:cubicBezTo>
                    <a:pt x="0" y="51"/>
                    <a:pt x="0" y="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5" name="Graphic 14" descr="Police">
            <a:extLst>
              <a:ext uri="{FF2B5EF4-FFF2-40B4-BE49-F238E27FC236}">
                <a16:creationId xmlns:a16="http://schemas.microsoft.com/office/drawing/2014/main" id="{5CEEA141-D7CE-4C60-BEA2-1382F0FB6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744" y="5349642"/>
            <a:ext cx="645153" cy="64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1C862-CFCD-48FA-B2E7-043C71485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Your Obligation</a:t>
            </a:r>
          </a:p>
        </p:txBody>
      </p:sp>
    </p:spTree>
    <p:extLst>
      <p:ext uri="{BB962C8B-B14F-4D97-AF65-F5344CB8AC3E}">
        <p14:creationId xmlns:p14="http://schemas.microsoft.com/office/powerpoint/2010/main" val="94604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B076F6-66E3-47BE-A383-379AE7481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219652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8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In your everyday work at MTS, you have an obligation to: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Know your customer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Know your product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Know your delivery 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3EE786-E1C5-4FB5-8284-701A56F8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Obligation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98952B1-E507-4166-9FEC-BBEA399C98EE}"/>
              </a:ext>
            </a:extLst>
          </p:cNvPr>
          <p:cNvSpPr txBox="1">
            <a:spLocks/>
          </p:cNvSpPr>
          <p:nvPr/>
        </p:nvSpPr>
        <p:spPr bwMode="auto">
          <a:xfrm>
            <a:off x="500062" y="4123649"/>
            <a:ext cx="8262938" cy="40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 Narrow" charset="0"/>
              <a:buNone/>
            </a:pPr>
            <a:r>
              <a:rPr lang="en-US" sz="1600" kern="0" dirty="0"/>
              <a:t>For more information, access the ‘Global Trad Compliance Policy’ (ORC-008), which includes policy related guidelines and procedures:</a:t>
            </a:r>
            <a:endParaRPr lang="en-US" sz="1800" b="1" kern="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 Narrow" charset="0"/>
              <a:buNone/>
            </a:pPr>
            <a:r>
              <a:rPr lang="en-US" sz="1600" kern="0" dirty="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C01684-B8AA-4996-82B3-7F036E220716}"/>
              </a:ext>
            </a:extLst>
          </p:cNvPr>
          <p:cNvSpPr/>
          <p:nvPr/>
        </p:nvSpPr>
        <p:spPr>
          <a:xfrm>
            <a:off x="678426" y="4883233"/>
            <a:ext cx="7787149" cy="3435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ORC-008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Global Trade Compliance Policy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1DF11D-F3CD-49DD-9E82-79D2AFB1908A}"/>
              </a:ext>
            </a:extLst>
          </p:cNvPr>
          <p:cNvCxnSpPr/>
          <p:nvPr/>
        </p:nvCxnSpPr>
        <p:spPr>
          <a:xfrm>
            <a:off x="594360" y="3993866"/>
            <a:ext cx="7955280" cy="0"/>
          </a:xfrm>
          <a:prstGeom prst="line">
            <a:avLst/>
          </a:prstGeom>
          <a:ln w="127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18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F96A-33D8-483A-A771-40044F0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customers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CD3E4D-695D-45FC-90CD-76E16A06B860}"/>
              </a:ext>
            </a:extLst>
          </p:cNvPr>
          <p:cNvSpPr txBox="1">
            <a:spLocks/>
          </p:cNvSpPr>
          <p:nvPr/>
        </p:nvSpPr>
        <p:spPr bwMode="auto">
          <a:xfrm>
            <a:off x="503704" y="1353918"/>
            <a:ext cx="8136593" cy="994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MTS must verify the legitimacy of its customer so that it does not transact with prohibited companies or individuals under export control and/or sanctions rules.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4B2E58-D650-469D-86A8-BD51EEB8AE19}"/>
              </a:ext>
            </a:extLst>
          </p:cNvPr>
          <p:cNvSpPr txBox="1">
            <a:spLocks/>
          </p:cNvSpPr>
          <p:nvPr/>
        </p:nvSpPr>
        <p:spPr bwMode="auto">
          <a:xfrm>
            <a:off x="500062" y="2530836"/>
            <a:ext cx="5493683" cy="32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0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What you need to do: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Identify and document the legal names and addresses of all parties involved in the sale/shipment. 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Understand each party’s role in the transaction. 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Verify who the customer is, including what they do and are known for, where they operate and which customers / business partners they are affiliated with.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Ensure that the customer is a legitimate business in the jurisdiction(s) it operates. 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Do not proceed with unverified persons/entities.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000AFA-BDFE-4301-9257-1A4F3768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290561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398C1C-F3AB-40DD-A36C-0022B639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345879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10642F-E45D-456F-BB4F-9D050B41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3918162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5E5FBD-6F00-4B01-9132-8ED6DA3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4680070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C508ED5-37B2-48EC-9963-9E7A19C8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5275938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47F112-C3D4-46AE-9EEA-5209F4EFFEA7}"/>
              </a:ext>
            </a:extLst>
          </p:cNvPr>
          <p:cNvSpPr txBox="1">
            <a:spLocks/>
          </p:cNvSpPr>
          <p:nvPr/>
        </p:nvSpPr>
        <p:spPr bwMode="auto">
          <a:xfrm>
            <a:off x="5946413" y="2597827"/>
            <a:ext cx="2693884" cy="3566160"/>
          </a:xfrm>
          <a:prstGeom prst="roundRect">
            <a:avLst>
              <a:gd name="adj" fmla="val 9379"/>
            </a:avLst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Examples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Review company’s website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Review marketing materials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product requirements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Discuss usage for self or others 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rPr>
              <a:t>Visit Customer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8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F96A-33D8-483A-A771-40044F0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products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CD3E4D-695D-45FC-90CD-76E16A06B860}"/>
              </a:ext>
            </a:extLst>
          </p:cNvPr>
          <p:cNvSpPr txBox="1">
            <a:spLocks/>
          </p:cNvSpPr>
          <p:nvPr/>
        </p:nvSpPr>
        <p:spPr bwMode="auto">
          <a:xfrm>
            <a:off x="503704" y="1353918"/>
            <a:ext cx="8136593" cy="994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MTS must understand how our products </a:t>
            </a: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will likely be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used by our customers and how our products </a:t>
            </a:r>
            <a:r>
              <a:rPr kumimoji="0" lang="en-US" sz="16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can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be used to minimize the chance of unlawful misuse contrary to export control rules. 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4B2E58-D650-469D-86A8-BD51EEB8AE19}"/>
              </a:ext>
            </a:extLst>
          </p:cNvPr>
          <p:cNvSpPr txBox="1">
            <a:spLocks/>
          </p:cNvSpPr>
          <p:nvPr/>
        </p:nvSpPr>
        <p:spPr bwMode="auto">
          <a:xfrm>
            <a:off x="500062" y="2530836"/>
            <a:ext cx="5493683" cy="32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0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What you need to do: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Understand what we are selling, including:</a:t>
            </a:r>
          </a:p>
          <a:p>
            <a:pPr marL="1031875" lvl="1" indent="-1714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Customizations (i.e., non-standard configurations)</a:t>
            </a:r>
          </a:p>
          <a:p>
            <a:pPr marL="1031875" lvl="1" indent="-1714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</a:rPr>
              <a:t>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sage in rugged environments (extreme temperatures, radiation exposure, etc.),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Verify how the product will be used including any intended transfer or re-export.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Is the requested product common/appropriate for the customer based on business, facility/location, etc.</a:t>
            </a:r>
            <a:endParaRPr lang="en-US" sz="1200" dirty="0">
              <a:solidFill>
                <a:srgbClr val="000000"/>
              </a:solidFill>
            </a:endParaRP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If customer declines typical accessories/options, training and/or in-person FAT, ask why and document the customer’s rationale. </a:t>
            </a:r>
          </a:p>
          <a:p>
            <a:pPr marL="4603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Determine how the product could be used.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000AFA-BDFE-4301-9257-1A4F3768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290561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398C1C-F3AB-40DD-A36C-0022B639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415020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10642F-E45D-456F-BB4F-9D050B41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466322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5E5FBD-6F00-4B01-9132-8ED6DA3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4" y="517623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C508ED5-37B2-48EC-9963-9E7A19C8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4" y="568925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47F112-C3D4-46AE-9EEA-5209F4EFFEA7}"/>
              </a:ext>
            </a:extLst>
          </p:cNvPr>
          <p:cNvSpPr txBox="1">
            <a:spLocks/>
          </p:cNvSpPr>
          <p:nvPr/>
        </p:nvSpPr>
        <p:spPr bwMode="auto">
          <a:xfrm>
            <a:off x="5946413" y="2597827"/>
            <a:ext cx="2693884" cy="3566160"/>
          </a:xfrm>
          <a:prstGeom prst="roundRect">
            <a:avLst>
              <a:gd name="adj" fmla="val 9379"/>
            </a:avLst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lvl="0" indent="0" algn="ctr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1200" b="1" dirty="0">
                <a:solidFill>
                  <a:srgbClr val="FFFFFF"/>
                </a:solidFill>
              </a:rPr>
              <a:t>Examples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Review company’s website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Review marketing materials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Discuss product requirements 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Discuss usage for self or others 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Visit Customer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223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2F96A-33D8-483A-A771-40044F0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delivery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CD3E4D-695D-45FC-90CD-76E16A06B860}"/>
              </a:ext>
            </a:extLst>
          </p:cNvPr>
          <p:cNvSpPr txBox="1">
            <a:spLocks/>
          </p:cNvSpPr>
          <p:nvPr/>
        </p:nvSpPr>
        <p:spPr bwMode="auto">
          <a:xfrm>
            <a:off x="503704" y="1353918"/>
            <a:ext cx="8136593" cy="994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MTS must minimize opportunities for our products to be diverted from lawful end uses, users and destinations to unauthorized ones contrary to export control and/or sanctions rules.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4B2E58-D650-469D-86A8-BD51EEB8AE19}"/>
              </a:ext>
            </a:extLst>
          </p:cNvPr>
          <p:cNvSpPr txBox="1">
            <a:spLocks/>
          </p:cNvSpPr>
          <p:nvPr/>
        </p:nvSpPr>
        <p:spPr bwMode="auto">
          <a:xfrm>
            <a:off x="500062" y="2530836"/>
            <a:ext cx="5493683" cy="32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  <a:buSzTx/>
              <a:buFont typeface="Arial Narrow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0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What you need to do: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Verify that preferred incoterms are utilized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Communicate to the Global Trade team any customer requests to change parties to the transaction (e.g., end user, consignee, etc.) and/or end destinations (e.g., delivery address).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Verify the appropriate parties are identified</a:t>
            </a:r>
          </a:p>
          <a:p>
            <a:pPr marL="460375" lv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sz="1200" dirty="0">
                <a:solidFill>
                  <a:srgbClr val="000000"/>
                </a:solidFill>
              </a:rPr>
              <a:t>Verify the address information is appropriate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000AFA-BDFE-4301-9257-1A4F3768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290561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398C1C-F3AB-40DD-A36C-0022B639D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3322294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E10642F-E45D-456F-BB4F-9D050B41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4" y="4081265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5E5FBD-6F00-4B01-9132-8ED6DA3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3" y="4508156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47F112-C3D4-46AE-9EEA-5209F4EFFEA7}"/>
              </a:ext>
            </a:extLst>
          </p:cNvPr>
          <p:cNvSpPr txBox="1">
            <a:spLocks/>
          </p:cNvSpPr>
          <p:nvPr/>
        </p:nvSpPr>
        <p:spPr bwMode="auto">
          <a:xfrm>
            <a:off x="5946413" y="2597827"/>
            <a:ext cx="2693884" cy="3566160"/>
          </a:xfrm>
          <a:prstGeom prst="roundRect">
            <a:avLst>
              <a:gd name="adj" fmla="val 9379"/>
            </a:avLst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lvl="0" indent="0" algn="ctr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1200" b="1" dirty="0">
                <a:solidFill>
                  <a:srgbClr val="FFFFFF"/>
                </a:solidFill>
              </a:rPr>
              <a:t>Examples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Review company’s website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Review marketing materials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Discuss product requirements 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Discuss usage for self or others </a:t>
            </a:r>
          </a:p>
          <a:p>
            <a:pPr marL="230188" lvl="0" indent="-230188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sz="1100" b="1" dirty="0">
                <a:solidFill>
                  <a:srgbClr val="FFFFFF"/>
                </a:solidFill>
                <a:latin typeface="Arial" charset="0"/>
              </a:rPr>
              <a:t>Visit Customer</a:t>
            </a:r>
          </a:p>
          <a:p>
            <a:pPr marL="230188" marR="0" lvl="0" indent="-23018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5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2967E6-0892-40D2-9DD1-E9C29011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89718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/>
              <a:t>Contact the Global Trade team or the Office of Risk and Compliance (</a:t>
            </a:r>
            <a:r>
              <a:rPr lang="en-US" sz="1400" b="1" u="sng" dirty="0">
                <a:solidFill>
                  <a:srgbClr val="4C837A"/>
                </a:solidFill>
              </a:rPr>
              <a:t>G</a:t>
            </a:r>
            <a:r>
              <a:rPr lang="en-US" sz="1400" b="1" dirty="0">
                <a:hlinkClick r:id="rId2"/>
              </a:rPr>
              <a:t>lobaltrade@mts.com</a:t>
            </a:r>
            <a:r>
              <a:rPr lang="en-US" sz="1400" b="1" dirty="0"/>
              <a:t>)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have questions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for further advice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for consultation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/>
              <a:t>Contact the Office of Risk and Compliance (</a:t>
            </a:r>
            <a:r>
              <a:rPr lang="en-US" sz="1400" b="1" dirty="0">
                <a:hlinkClick r:id="rId3"/>
              </a:rPr>
              <a:t>MTS_Risk_&amp;_Compliance@mts.com</a:t>
            </a:r>
            <a:r>
              <a:rPr lang="en-US" sz="1400" b="1" dirty="0"/>
              <a:t>) or the other reporting channels available as listed in the MTS Global Code of Ethical Business Conduct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know of a violation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suspect a violation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if you would like to report a concern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 dirty="0"/>
              <a:t>MTS will investigate and take action on each matter as appropriate.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MTS prohibits retaliation of any kind against employees who report in good faith potential or actual ethics or compliance violations. </a:t>
            </a:r>
          </a:p>
          <a:p>
            <a:pPr marL="512763" indent="-282575">
              <a:spcBef>
                <a:spcPts val="600"/>
              </a:spcBef>
              <a:spcAft>
                <a:spcPts val="600"/>
              </a:spcAft>
            </a:pPr>
            <a:r>
              <a:rPr lang="en-US" sz="1200" dirty="0"/>
              <a:t>Our employees’ commitment to compliance with our legal obligations and ethical standards is valued, respected and essential.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3BC64-8ABA-4448-887D-7BE67350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 Right Thing!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A466BA7-35A2-4FE8-8A32-B345E7249567}"/>
              </a:ext>
            </a:extLst>
          </p:cNvPr>
          <p:cNvSpPr txBox="1">
            <a:spLocks/>
          </p:cNvSpPr>
          <p:nvPr/>
        </p:nvSpPr>
        <p:spPr bwMode="auto">
          <a:xfrm>
            <a:off x="503704" y="5934751"/>
            <a:ext cx="8136593" cy="30086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ctr">
              <a:buNone/>
            </a:pPr>
            <a:r>
              <a:rPr lang="en-US" sz="1200" b="1" i="1" kern="0" dirty="0">
                <a:solidFill>
                  <a:schemeClr val="bg1"/>
                </a:solidFill>
              </a:rPr>
              <a:t>You are critical to MTS’ Global Trade business and are MTS’ first line of PROTECTION AND DEFENSE! </a:t>
            </a:r>
          </a:p>
        </p:txBody>
      </p:sp>
    </p:spTree>
    <p:extLst>
      <p:ext uri="{BB962C8B-B14F-4D97-AF65-F5344CB8AC3E}">
        <p14:creationId xmlns:p14="http://schemas.microsoft.com/office/powerpoint/2010/main" val="274671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330ECA-A857-403D-A1FB-F0FBE437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/>
              <a:t>After completing this training, you should have an understanding of the following topics: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 marL="631825" indent="-34925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An overview of US Exports and Export Controls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 marL="631825" indent="-34925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US Export Laws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Export Administration Regulations (EAR)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/>
          </a:p>
          <a:p>
            <a:pPr marL="631825" indent="-349250"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MTS Trade Policy &amp; Procedures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Your Obligations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13674-048C-46BD-8DB0-387537DF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19AE7-49DD-4FC5-BCC3-0FCA74DE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8" y="231424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80A7E-269B-4F89-84EE-9B46BBBF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8" y="3103779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B3117-73ED-45CB-AE9F-7F351BF0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7" y="4689722"/>
            <a:ext cx="339047" cy="3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80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23D5D-85B5-4A8B-A7D8-13E38A1B7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An overview of US Exports and Export Controls </a:t>
            </a:r>
          </a:p>
        </p:txBody>
      </p:sp>
    </p:spTree>
    <p:extLst>
      <p:ext uri="{BB962C8B-B14F-4D97-AF65-F5344CB8AC3E}">
        <p14:creationId xmlns:p14="http://schemas.microsoft.com/office/powerpoint/2010/main" val="200358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D53C31F4-CA89-43F4-9655-49E57021A725}"/>
              </a:ext>
            </a:extLst>
          </p:cNvPr>
          <p:cNvSpPr/>
          <p:nvPr/>
        </p:nvSpPr>
        <p:spPr>
          <a:xfrm>
            <a:off x="857501" y="4465498"/>
            <a:ext cx="314767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E39D411-C1B2-4497-B55F-4DFDDD300BF9}"/>
              </a:ext>
            </a:extLst>
          </p:cNvPr>
          <p:cNvSpPr/>
          <p:nvPr/>
        </p:nvSpPr>
        <p:spPr>
          <a:xfrm>
            <a:off x="5106897" y="4465498"/>
            <a:ext cx="3147678" cy="7315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2967E6-0892-40D2-9DD1-E9C29011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8262938" cy="89718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What is an export?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The definition of export in the US is not always straight forward…</a:t>
            </a:r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3BC64-8ABA-4448-887D-7BE67350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US Exports and Export Controls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19F8C-C77F-4548-8E1C-A5EA07D7A39E}"/>
              </a:ext>
            </a:extLst>
          </p:cNvPr>
          <p:cNvSpPr/>
          <p:nvPr/>
        </p:nvSpPr>
        <p:spPr>
          <a:xfrm>
            <a:off x="679917" y="3106216"/>
            <a:ext cx="384048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Physical goods (commodities)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Software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Technology, or technical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CD502-53CE-4E07-BA4D-E73FF5CBEDA4}"/>
              </a:ext>
            </a:extLst>
          </p:cNvPr>
          <p:cNvSpPr/>
          <p:nvPr/>
        </p:nvSpPr>
        <p:spPr>
          <a:xfrm>
            <a:off x="4861031" y="3102880"/>
            <a:ext cx="384048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Physical exports (shipping, mail, etc.)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E-mails, servers and databases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Telephone conversations</a:t>
            </a:r>
          </a:p>
          <a:p>
            <a:pPr marL="342900" lvl="1" indent="-230188">
              <a:spcBef>
                <a:spcPct val="20000"/>
              </a:spcBef>
              <a:buClr>
                <a:srgbClr val="CC1543"/>
              </a:buClr>
              <a:buFontTx/>
              <a:buChar char="–"/>
              <a:tabLst>
                <a:tab pos="342900" algn="l"/>
              </a:tabLst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Meetings or presentations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F48020-B9AA-4EA9-85B7-37E44BA8C5FA}"/>
              </a:ext>
            </a:extLst>
          </p:cNvPr>
          <p:cNvGrpSpPr/>
          <p:nvPr/>
        </p:nvGrpSpPr>
        <p:grpSpPr>
          <a:xfrm>
            <a:off x="6292001" y="4497002"/>
            <a:ext cx="777469" cy="668512"/>
            <a:chOff x="6292001" y="4353103"/>
            <a:chExt cx="777469" cy="668512"/>
          </a:xfrm>
        </p:grpSpPr>
        <p:pic>
          <p:nvPicPr>
            <p:cNvPr id="16" name="Graphic 15" descr="User">
              <a:extLst>
                <a:ext uri="{FF2B5EF4-FFF2-40B4-BE49-F238E27FC236}">
                  <a16:creationId xmlns:a16="http://schemas.microsoft.com/office/drawing/2014/main" id="{B807F02D-8A0C-4265-AE14-390BE97F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6480" y="4353103"/>
              <a:ext cx="668512" cy="66851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D702D6-E766-4060-A0B2-6C0F966082EC}"/>
                </a:ext>
              </a:extLst>
            </p:cNvPr>
            <p:cNvSpPr/>
            <p:nvPr/>
          </p:nvSpPr>
          <p:spPr>
            <a:xfrm>
              <a:off x="6292001" y="4716135"/>
              <a:ext cx="7774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non-US</a:t>
              </a:r>
            </a:p>
          </p:txBody>
        </p:sp>
      </p:grpSp>
      <p:pic>
        <p:nvPicPr>
          <p:cNvPr id="20" name="Graphic 19" descr="Box">
            <a:extLst>
              <a:ext uri="{FF2B5EF4-FFF2-40B4-BE49-F238E27FC236}">
                <a16:creationId xmlns:a16="http://schemas.microsoft.com/office/drawing/2014/main" id="{0E49F3E4-9000-4B8A-8888-11FEB198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747" y="4471261"/>
            <a:ext cx="719995" cy="719995"/>
          </a:xfrm>
          <a:prstGeom prst="rect">
            <a:avLst/>
          </a:prstGeom>
        </p:spPr>
      </p:pic>
      <p:pic>
        <p:nvPicPr>
          <p:cNvPr id="22" name="Graphic 21" descr="Processor">
            <a:extLst>
              <a:ext uri="{FF2B5EF4-FFF2-40B4-BE49-F238E27FC236}">
                <a16:creationId xmlns:a16="http://schemas.microsoft.com/office/drawing/2014/main" id="{FF848F80-C5AE-4B3E-A401-7D90769A1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9426" y="4471261"/>
            <a:ext cx="719995" cy="719995"/>
          </a:xfrm>
          <a:prstGeom prst="rect">
            <a:avLst/>
          </a:prstGeom>
        </p:spPr>
      </p:pic>
      <p:grpSp>
        <p:nvGrpSpPr>
          <p:cNvPr id="122" name="Group 4">
            <a:extLst>
              <a:ext uri="{FF2B5EF4-FFF2-40B4-BE49-F238E27FC236}">
                <a16:creationId xmlns:a16="http://schemas.microsoft.com/office/drawing/2014/main" id="{AF93CDBC-D20B-4AF1-B041-35BDE294B72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039391" y="4548442"/>
            <a:ext cx="783898" cy="565632"/>
            <a:chOff x="1421" y="1088"/>
            <a:chExt cx="589" cy="42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23" name="Freeform 803">
              <a:extLst>
                <a:ext uri="{FF2B5EF4-FFF2-40B4-BE49-F238E27FC236}">
                  <a16:creationId xmlns:a16="http://schemas.microsoft.com/office/drawing/2014/main" id="{2FDA7B42-5929-4CB8-9318-D005B7EE0DEE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1" y="1213"/>
              <a:ext cx="103" cy="96"/>
            </a:xfrm>
            <a:custGeom>
              <a:avLst/>
              <a:gdLst>
                <a:gd name="T0" fmla="*/ 17 w 43"/>
                <a:gd name="T1" fmla="*/ 8 h 40"/>
                <a:gd name="T2" fmla="*/ 36 w 43"/>
                <a:gd name="T3" fmla="*/ 17 h 40"/>
                <a:gd name="T4" fmla="*/ 36 w 43"/>
                <a:gd name="T5" fmla="*/ 22 h 40"/>
                <a:gd name="T6" fmla="*/ 37 w 43"/>
                <a:gd name="T7" fmla="*/ 23 h 40"/>
                <a:gd name="T8" fmla="*/ 40 w 43"/>
                <a:gd name="T9" fmla="*/ 31 h 40"/>
                <a:gd name="T10" fmla="*/ 41 w 43"/>
                <a:gd name="T11" fmla="*/ 15 h 40"/>
                <a:gd name="T12" fmla="*/ 15 w 43"/>
                <a:gd name="T13" fmla="*/ 3 h 40"/>
                <a:gd name="T14" fmla="*/ 3 w 43"/>
                <a:gd name="T15" fmla="*/ 29 h 40"/>
                <a:gd name="T16" fmla="*/ 14 w 43"/>
                <a:gd name="T17" fmla="*/ 40 h 40"/>
                <a:gd name="T18" fmla="*/ 11 w 43"/>
                <a:gd name="T19" fmla="*/ 32 h 40"/>
                <a:gd name="T20" fmla="*/ 11 w 43"/>
                <a:gd name="T21" fmla="*/ 31 h 40"/>
                <a:gd name="T22" fmla="*/ 8 w 43"/>
                <a:gd name="T23" fmla="*/ 27 h 40"/>
                <a:gd name="T24" fmla="*/ 17 w 43"/>
                <a:gd name="T25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0">
                  <a:moveTo>
                    <a:pt x="17" y="8"/>
                  </a:moveTo>
                  <a:cubicBezTo>
                    <a:pt x="25" y="6"/>
                    <a:pt x="33" y="10"/>
                    <a:pt x="36" y="17"/>
                  </a:cubicBezTo>
                  <a:cubicBezTo>
                    <a:pt x="36" y="19"/>
                    <a:pt x="36" y="21"/>
                    <a:pt x="36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2" y="27"/>
                    <a:pt x="43" y="21"/>
                    <a:pt x="41" y="15"/>
                  </a:cubicBezTo>
                  <a:cubicBezTo>
                    <a:pt x="37" y="5"/>
                    <a:pt x="26" y="0"/>
                    <a:pt x="15" y="3"/>
                  </a:cubicBezTo>
                  <a:cubicBezTo>
                    <a:pt x="5" y="7"/>
                    <a:pt x="0" y="18"/>
                    <a:pt x="3" y="29"/>
                  </a:cubicBezTo>
                  <a:cubicBezTo>
                    <a:pt x="5" y="34"/>
                    <a:pt x="9" y="38"/>
                    <a:pt x="14" y="4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1"/>
                  </a:cubicBezTo>
                  <a:cubicBezTo>
                    <a:pt x="10" y="30"/>
                    <a:pt x="9" y="29"/>
                    <a:pt x="8" y="27"/>
                  </a:cubicBezTo>
                  <a:cubicBezTo>
                    <a:pt x="6" y="19"/>
                    <a:pt x="10" y="11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24" name="Freeform 804">
              <a:extLst>
                <a:ext uri="{FF2B5EF4-FFF2-40B4-BE49-F238E27FC236}">
                  <a16:creationId xmlns:a16="http://schemas.microsoft.com/office/drawing/2014/main" id="{42C07E3E-9EEA-41A9-BD04-946CE12BE801}"/>
                </a:ext>
              </a:extLst>
            </p:cNvPr>
            <p:cNvSpPr>
              <a:spLocks/>
            </p:cNvSpPr>
            <p:nvPr/>
          </p:nvSpPr>
          <p:spPr bwMode="gray">
            <a:xfrm>
              <a:off x="1699" y="1160"/>
              <a:ext cx="203" cy="199"/>
            </a:xfrm>
            <a:custGeom>
              <a:avLst/>
              <a:gdLst>
                <a:gd name="T0" fmla="*/ 78 w 85"/>
                <a:gd name="T1" fmla="*/ 63 h 83"/>
                <a:gd name="T2" fmla="*/ 81 w 85"/>
                <a:gd name="T3" fmla="*/ 31 h 83"/>
                <a:gd name="T4" fmla="*/ 31 w 85"/>
                <a:gd name="T5" fmla="*/ 7 h 83"/>
                <a:gd name="T6" fmla="*/ 7 w 85"/>
                <a:gd name="T7" fmla="*/ 57 h 83"/>
                <a:gd name="T8" fmla="*/ 43 w 85"/>
                <a:gd name="T9" fmla="*/ 83 h 83"/>
                <a:gd name="T10" fmla="*/ 42 w 85"/>
                <a:gd name="T11" fmla="*/ 78 h 83"/>
                <a:gd name="T12" fmla="*/ 12 w 85"/>
                <a:gd name="T13" fmla="*/ 55 h 83"/>
                <a:gd name="T14" fmla="*/ 33 w 85"/>
                <a:gd name="T15" fmla="*/ 12 h 83"/>
                <a:gd name="T16" fmla="*/ 76 w 85"/>
                <a:gd name="T17" fmla="*/ 33 h 83"/>
                <a:gd name="T18" fmla="*/ 73 w 85"/>
                <a:gd name="T19" fmla="*/ 62 h 83"/>
                <a:gd name="T20" fmla="*/ 78 w 85"/>
                <a:gd name="T21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3">
                  <a:moveTo>
                    <a:pt x="78" y="63"/>
                  </a:moveTo>
                  <a:cubicBezTo>
                    <a:pt x="83" y="54"/>
                    <a:pt x="85" y="42"/>
                    <a:pt x="81" y="31"/>
                  </a:cubicBezTo>
                  <a:cubicBezTo>
                    <a:pt x="74" y="11"/>
                    <a:pt x="51" y="0"/>
                    <a:pt x="31" y="7"/>
                  </a:cubicBezTo>
                  <a:cubicBezTo>
                    <a:pt x="11" y="14"/>
                    <a:pt x="0" y="37"/>
                    <a:pt x="7" y="57"/>
                  </a:cubicBezTo>
                  <a:cubicBezTo>
                    <a:pt x="13" y="73"/>
                    <a:pt x="28" y="83"/>
                    <a:pt x="43" y="83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29" y="77"/>
                    <a:pt x="17" y="68"/>
                    <a:pt x="12" y="55"/>
                  </a:cubicBezTo>
                  <a:cubicBezTo>
                    <a:pt x="6" y="38"/>
                    <a:pt x="15" y="18"/>
                    <a:pt x="33" y="12"/>
                  </a:cubicBezTo>
                  <a:cubicBezTo>
                    <a:pt x="50" y="6"/>
                    <a:pt x="70" y="15"/>
                    <a:pt x="76" y="33"/>
                  </a:cubicBezTo>
                  <a:cubicBezTo>
                    <a:pt x="79" y="43"/>
                    <a:pt x="78" y="53"/>
                    <a:pt x="73" y="62"/>
                  </a:cubicBezTo>
                  <a:cubicBezTo>
                    <a:pt x="75" y="62"/>
                    <a:pt x="76" y="62"/>
                    <a:pt x="78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25" name="Freeform 805">
              <a:extLst>
                <a:ext uri="{FF2B5EF4-FFF2-40B4-BE49-F238E27FC236}">
                  <a16:creationId xmlns:a16="http://schemas.microsoft.com/office/drawing/2014/main" id="{CD4509B3-5420-431C-9C17-5A6EFC21E0F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1" y="1088"/>
              <a:ext cx="476" cy="384"/>
            </a:xfrm>
            <a:custGeom>
              <a:avLst/>
              <a:gdLst>
                <a:gd name="T0" fmla="*/ 148 w 199"/>
                <a:gd name="T1" fmla="*/ 149 h 160"/>
                <a:gd name="T2" fmla="*/ 142 w 199"/>
                <a:gd name="T3" fmla="*/ 136 h 160"/>
                <a:gd name="T4" fmla="*/ 135 w 199"/>
                <a:gd name="T5" fmla="*/ 133 h 160"/>
                <a:gd name="T6" fmla="*/ 96 w 199"/>
                <a:gd name="T7" fmla="*/ 133 h 160"/>
                <a:gd name="T8" fmla="*/ 89 w 199"/>
                <a:gd name="T9" fmla="*/ 136 h 160"/>
                <a:gd name="T10" fmla="*/ 83 w 199"/>
                <a:gd name="T11" fmla="*/ 149 h 160"/>
                <a:gd name="T12" fmla="*/ 21 w 199"/>
                <a:gd name="T13" fmla="*/ 149 h 160"/>
                <a:gd name="T14" fmla="*/ 19 w 199"/>
                <a:gd name="T15" fmla="*/ 145 h 160"/>
                <a:gd name="T16" fmla="*/ 35 w 199"/>
                <a:gd name="T17" fmla="*/ 117 h 160"/>
                <a:gd name="T18" fmla="*/ 41 w 199"/>
                <a:gd name="T19" fmla="*/ 113 h 160"/>
                <a:gd name="T20" fmla="*/ 135 w 199"/>
                <a:gd name="T21" fmla="*/ 113 h 160"/>
                <a:gd name="T22" fmla="*/ 123 w 199"/>
                <a:gd name="T23" fmla="*/ 102 h 160"/>
                <a:gd name="T24" fmla="*/ 46 w 199"/>
                <a:gd name="T25" fmla="*/ 102 h 160"/>
                <a:gd name="T26" fmla="*/ 41 w 199"/>
                <a:gd name="T27" fmla="*/ 97 h 160"/>
                <a:gd name="T28" fmla="*/ 41 w 199"/>
                <a:gd name="T29" fmla="*/ 16 h 160"/>
                <a:gd name="T30" fmla="*/ 46 w 199"/>
                <a:gd name="T31" fmla="*/ 11 h 160"/>
                <a:gd name="T32" fmla="*/ 184 w 199"/>
                <a:gd name="T33" fmla="*/ 11 h 160"/>
                <a:gd name="T34" fmla="*/ 188 w 199"/>
                <a:gd name="T35" fmla="*/ 16 h 160"/>
                <a:gd name="T36" fmla="*/ 188 w 199"/>
                <a:gd name="T37" fmla="*/ 37 h 160"/>
                <a:gd name="T38" fmla="*/ 199 w 199"/>
                <a:gd name="T39" fmla="*/ 49 h 160"/>
                <a:gd name="T40" fmla="*/ 199 w 199"/>
                <a:gd name="T41" fmla="*/ 11 h 160"/>
                <a:gd name="T42" fmla="*/ 188 w 199"/>
                <a:gd name="T43" fmla="*/ 0 h 160"/>
                <a:gd name="T44" fmla="*/ 41 w 199"/>
                <a:gd name="T45" fmla="*/ 0 h 160"/>
                <a:gd name="T46" fmla="*/ 30 w 199"/>
                <a:gd name="T47" fmla="*/ 11 h 160"/>
                <a:gd name="T48" fmla="*/ 30 w 199"/>
                <a:gd name="T49" fmla="*/ 102 h 160"/>
                <a:gd name="T50" fmla="*/ 3 w 199"/>
                <a:gd name="T51" fmla="*/ 150 h 160"/>
                <a:gd name="T52" fmla="*/ 8 w 199"/>
                <a:gd name="T53" fmla="*/ 160 h 160"/>
                <a:gd name="T54" fmla="*/ 163 w 199"/>
                <a:gd name="T55" fmla="*/ 160 h 160"/>
                <a:gd name="T56" fmla="*/ 155 w 199"/>
                <a:gd name="T57" fmla="*/ 149 h 160"/>
                <a:gd name="T58" fmla="*/ 148 w 199"/>
                <a:gd name="T59" fmla="*/ 14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9" h="160">
                  <a:moveTo>
                    <a:pt x="148" y="149"/>
                  </a:moveTo>
                  <a:cubicBezTo>
                    <a:pt x="142" y="136"/>
                    <a:pt x="142" y="136"/>
                    <a:pt x="142" y="136"/>
                  </a:cubicBezTo>
                  <a:cubicBezTo>
                    <a:pt x="141" y="134"/>
                    <a:pt x="138" y="133"/>
                    <a:pt x="135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3" y="133"/>
                    <a:pt x="90" y="134"/>
                    <a:pt x="89" y="136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21" y="149"/>
                    <a:pt x="21" y="149"/>
                    <a:pt x="21" y="149"/>
                  </a:cubicBezTo>
                  <a:cubicBezTo>
                    <a:pt x="18" y="149"/>
                    <a:pt x="17" y="147"/>
                    <a:pt x="19" y="145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6" y="114"/>
                    <a:pt x="39" y="113"/>
                    <a:pt x="41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0" y="110"/>
                    <a:pt x="126" y="106"/>
                    <a:pt x="123" y="102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3" y="102"/>
                    <a:pt x="41" y="100"/>
                    <a:pt x="41" y="9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3"/>
                    <a:pt x="43" y="11"/>
                    <a:pt x="46" y="11"/>
                  </a:cubicBezTo>
                  <a:cubicBezTo>
                    <a:pt x="184" y="11"/>
                    <a:pt x="184" y="11"/>
                    <a:pt x="184" y="11"/>
                  </a:cubicBezTo>
                  <a:cubicBezTo>
                    <a:pt x="186" y="11"/>
                    <a:pt x="188" y="13"/>
                    <a:pt x="188" y="16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92" y="40"/>
                    <a:pt x="196" y="44"/>
                    <a:pt x="199" y="49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5"/>
                    <a:pt x="194" y="0"/>
                    <a:pt x="188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5" y="0"/>
                    <a:pt x="30" y="5"/>
                    <a:pt x="30" y="1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0" y="156"/>
                    <a:pt x="2" y="160"/>
                    <a:pt x="8" y="160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61" y="157"/>
                    <a:pt x="158" y="153"/>
                    <a:pt x="155" y="149"/>
                  </a:cubicBezTo>
                  <a:lnTo>
                    <a:pt x="148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  <p:sp>
          <p:nvSpPr>
            <p:cNvPr id="126" name="Freeform 806">
              <a:extLst>
                <a:ext uri="{FF2B5EF4-FFF2-40B4-BE49-F238E27FC236}">
                  <a16:creationId xmlns:a16="http://schemas.microsoft.com/office/drawing/2014/main" id="{62530936-C254-4ED8-9296-0D9E1EC535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6" y="1253"/>
              <a:ext cx="244" cy="260"/>
            </a:xfrm>
            <a:custGeom>
              <a:avLst/>
              <a:gdLst>
                <a:gd name="T0" fmla="*/ 93 w 102"/>
                <a:gd name="T1" fmla="*/ 59 h 108"/>
                <a:gd name="T2" fmla="*/ 93 w 102"/>
                <a:gd name="T3" fmla="*/ 59 h 108"/>
                <a:gd name="T4" fmla="*/ 93 w 102"/>
                <a:gd name="T5" fmla="*/ 59 h 108"/>
                <a:gd name="T6" fmla="*/ 86 w 102"/>
                <a:gd name="T7" fmla="*/ 38 h 108"/>
                <a:gd name="T8" fmla="*/ 76 w 102"/>
                <a:gd name="T9" fmla="*/ 33 h 108"/>
                <a:gd name="T10" fmla="*/ 71 w 102"/>
                <a:gd name="T11" fmla="*/ 38 h 108"/>
                <a:gd name="T12" fmla="*/ 70 w 102"/>
                <a:gd name="T13" fmla="*/ 36 h 108"/>
                <a:gd name="T14" fmla="*/ 59 w 102"/>
                <a:gd name="T15" fmla="*/ 30 h 108"/>
                <a:gd name="T16" fmla="*/ 54 w 102"/>
                <a:gd name="T17" fmla="*/ 37 h 108"/>
                <a:gd name="T18" fmla="*/ 53 w 102"/>
                <a:gd name="T19" fmla="*/ 34 h 108"/>
                <a:gd name="T20" fmla="*/ 42 w 102"/>
                <a:gd name="T21" fmla="*/ 29 h 108"/>
                <a:gd name="T22" fmla="*/ 36 w 102"/>
                <a:gd name="T23" fmla="*/ 37 h 108"/>
                <a:gd name="T24" fmla="*/ 26 w 102"/>
                <a:gd name="T25" fmla="*/ 8 h 108"/>
                <a:gd name="T26" fmla="*/ 15 w 102"/>
                <a:gd name="T27" fmla="*/ 2 h 108"/>
                <a:gd name="T28" fmla="*/ 10 w 102"/>
                <a:gd name="T29" fmla="*/ 14 h 108"/>
                <a:gd name="T30" fmla="*/ 28 w 102"/>
                <a:gd name="T31" fmla="*/ 63 h 108"/>
                <a:gd name="T32" fmla="*/ 22 w 102"/>
                <a:gd name="T33" fmla="*/ 57 h 108"/>
                <a:gd name="T34" fmla="*/ 6 w 102"/>
                <a:gd name="T35" fmla="*/ 50 h 108"/>
                <a:gd name="T36" fmla="*/ 13 w 102"/>
                <a:gd name="T37" fmla="*/ 70 h 108"/>
                <a:gd name="T38" fmla="*/ 27 w 102"/>
                <a:gd name="T39" fmla="*/ 89 h 108"/>
                <a:gd name="T40" fmla="*/ 38 w 102"/>
                <a:gd name="T41" fmla="*/ 100 h 108"/>
                <a:gd name="T42" fmla="*/ 73 w 102"/>
                <a:gd name="T43" fmla="*/ 104 h 108"/>
                <a:gd name="T44" fmla="*/ 93 w 102"/>
                <a:gd name="T45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108">
                  <a:moveTo>
                    <a:pt x="93" y="59"/>
                  </a:move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4" y="34"/>
                    <a:pt x="80" y="32"/>
                    <a:pt x="76" y="33"/>
                  </a:cubicBezTo>
                  <a:cubicBezTo>
                    <a:pt x="73" y="34"/>
                    <a:pt x="72" y="36"/>
                    <a:pt x="71" y="3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1"/>
                    <a:pt x="64" y="29"/>
                    <a:pt x="59" y="30"/>
                  </a:cubicBezTo>
                  <a:cubicBezTo>
                    <a:pt x="56" y="31"/>
                    <a:pt x="54" y="34"/>
                    <a:pt x="54" y="37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1" y="29"/>
                    <a:pt x="46" y="27"/>
                    <a:pt x="42" y="29"/>
                  </a:cubicBezTo>
                  <a:cubicBezTo>
                    <a:pt x="38" y="30"/>
                    <a:pt x="36" y="33"/>
                    <a:pt x="36" y="37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4" y="3"/>
                    <a:pt x="19" y="0"/>
                    <a:pt x="15" y="2"/>
                  </a:cubicBezTo>
                  <a:cubicBezTo>
                    <a:pt x="11" y="3"/>
                    <a:pt x="9" y="9"/>
                    <a:pt x="10" y="1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1"/>
                    <a:pt x="24" y="58"/>
                    <a:pt x="22" y="57"/>
                  </a:cubicBezTo>
                  <a:cubicBezTo>
                    <a:pt x="17" y="50"/>
                    <a:pt x="10" y="48"/>
                    <a:pt x="6" y="50"/>
                  </a:cubicBezTo>
                  <a:cubicBezTo>
                    <a:pt x="0" y="54"/>
                    <a:pt x="9" y="63"/>
                    <a:pt x="13" y="70"/>
                  </a:cubicBezTo>
                  <a:cubicBezTo>
                    <a:pt x="17" y="76"/>
                    <a:pt x="25" y="87"/>
                    <a:pt x="27" y="89"/>
                  </a:cubicBezTo>
                  <a:cubicBezTo>
                    <a:pt x="31" y="94"/>
                    <a:pt x="35" y="97"/>
                    <a:pt x="38" y="100"/>
                  </a:cubicBezTo>
                  <a:cubicBezTo>
                    <a:pt x="48" y="108"/>
                    <a:pt x="61" y="108"/>
                    <a:pt x="73" y="104"/>
                  </a:cubicBezTo>
                  <a:cubicBezTo>
                    <a:pt x="87" y="99"/>
                    <a:pt x="102" y="84"/>
                    <a:pt x="9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6563" tIns="33281" rIns="66563" bIns="33281" numCol="1" anchor="t" anchorCtr="0" compatLnSpc="1">
              <a:prstTxWarp prst="textNoShape">
                <a:avLst/>
              </a:prstTxWarp>
            </a:bodyPr>
            <a:lstStyle/>
            <a:p>
              <a:endParaRPr lang="en-GB" sz="1310" dirty="0"/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80EF330B-E5DE-4296-A65F-A2A7F6F40C5E}"/>
              </a:ext>
            </a:extLst>
          </p:cNvPr>
          <p:cNvSpPr/>
          <p:nvPr/>
        </p:nvSpPr>
        <p:spPr>
          <a:xfrm>
            <a:off x="4897389" y="2318442"/>
            <a:ext cx="3566695" cy="73152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a non-US person, entity or destination either inside</a:t>
            </a:r>
            <a:r>
              <a:rPr lang="en-US" sz="1400" b="1" kern="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or outside of the US in any form, including: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29C1686A-82AC-46F9-B854-0F99C2A449EA}"/>
              </a:ext>
            </a:extLst>
          </p:cNvPr>
          <p:cNvSpPr/>
          <p:nvPr/>
        </p:nvSpPr>
        <p:spPr>
          <a:xfrm>
            <a:off x="679917" y="2321493"/>
            <a:ext cx="3566695" cy="73152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CC1543"/>
              </a:buClr>
            </a:pP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Generally, an export is the movement or transfer of:</a:t>
            </a:r>
          </a:p>
        </p:txBody>
      </p:sp>
      <p:sp>
        <p:nvSpPr>
          <p:cNvPr id="143" name="Arrow: Right 142">
            <a:extLst>
              <a:ext uri="{FF2B5EF4-FFF2-40B4-BE49-F238E27FC236}">
                <a16:creationId xmlns:a16="http://schemas.microsoft.com/office/drawing/2014/main" id="{660B6AF0-1A32-4B5E-9761-039A49FCFE75}"/>
              </a:ext>
            </a:extLst>
          </p:cNvPr>
          <p:cNvSpPr/>
          <p:nvPr/>
        </p:nvSpPr>
        <p:spPr>
          <a:xfrm>
            <a:off x="4383504" y="2478328"/>
            <a:ext cx="376992" cy="41174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Arrow: Right 143">
            <a:extLst>
              <a:ext uri="{FF2B5EF4-FFF2-40B4-BE49-F238E27FC236}">
                <a16:creationId xmlns:a16="http://schemas.microsoft.com/office/drawing/2014/main" id="{7E55B845-5C0E-4C73-8E89-268584DC131E}"/>
              </a:ext>
            </a:extLst>
          </p:cNvPr>
          <p:cNvSpPr/>
          <p:nvPr/>
        </p:nvSpPr>
        <p:spPr>
          <a:xfrm>
            <a:off x="4383504" y="4625384"/>
            <a:ext cx="376992" cy="411748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C2F8773-A1A1-4BC9-A548-2101E6B8C9B1}"/>
              </a:ext>
            </a:extLst>
          </p:cNvPr>
          <p:cNvSpPr txBox="1">
            <a:spLocks/>
          </p:cNvSpPr>
          <p:nvPr/>
        </p:nvSpPr>
        <p:spPr bwMode="auto">
          <a:xfrm>
            <a:off x="679917" y="5829154"/>
            <a:ext cx="7784167" cy="3967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kern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export to a foreign national located in the United States (such as a foreign national employee of a US company) is a “deemed export,” so called because the transfer is “deemed” to be an export to the person’s home country.</a:t>
            </a:r>
            <a:endParaRPr lang="en-US" sz="11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3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C71709-0070-454D-A30A-BC11B6D2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0"/>
            <a:ext cx="5169218" cy="461526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What are export controls?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Regulation of cross-border movements of [</a:t>
            </a:r>
            <a:r>
              <a:rPr lang="en-US" sz="1600" i="1" dirty="0"/>
              <a:t>product</a:t>
            </a:r>
            <a:r>
              <a:rPr lang="en-US" sz="1600" dirty="0"/>
              <a:t>]: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Physical goods (commodities)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Software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Technology, or technical data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Export controls are determined by the type of product (or technology) being exported: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Who it is going to [</a:t>
            </a:r>
            <a:r>
              <a:rPr lang="en-US" sz="1600" i="1" dirty="0"/>
              <a:t>people</a:t>
            </a:r>
            <a:r>
              <a:rPr lang="en-US" sz="1600" dirty="0"/>
              <a:t>] </a:t>
            </a:r>
            <a:endParaRPr lang="en-US" sz="1600" b="1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/>
              <a:t>Where it is going [</a:t>
            </a:r>
            <a:r>
              <a:rPr lang="en-US" sz="1600" i="1" dirty="0"/>
              <a:t>place</a:t>
            </a:r>
            <a:r>
              <a:rPr lang="en-US" sz="1600" dirty="0"/>
              <a:t>]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What it will ultimately be used for [</a:t>
            </a:r>
            <a:r>
              <a:rPr lang="en-US" sz="1600" i="1" dirty="0"/>
              <a:t>purpose</a:t>
            </a:r>
            <a:r>
              <a:rPr lang="en-US" sz="1600" dirty="0"/>
              <a:t>]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068FDE-86E4-4B73-8E34-AFDE95914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US Exports and Export Controls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68E904-9968-4B1A-8B26-4BDB1A824E89}"/>
              </a:ext>
            </a:extLst>
          </p:cNvPr>
          <p:cNvSpPr/>
          <p:nvPr/>
        </p:nvSpPr>
        <p:spPr>
          <a:xfrm>
            <a:off x="6797627" y="1427503"/>
            <a:ext cx="1188720" cy="109728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53D66C-3AC7-4294-B288-30F7B7B95B17}"/>
              </a:ext>
            </a:extLst>
          </p:cNvPr>
          <p:cNvSpPr/>
          <p:nvPr/>
        </p:nvSpPr>
        <p:spPr>
          <a:xfrm>
            <a:off x="6797627" y="2641045"/>
            <a:ext cx="1188720" cy="1097280"/>
          </a:xfrm>
          <a:prstGeom prst="ellipse">
            <a:avLst/>
          </a:prstGeom>
          <a:solidFill>
            <a:srgbClr val="4C83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AAB023-9C19-41CA-8258-0A83B0A63CEA}"/>
              </a:ext>
            </a:extLst>
          </p:cNvPr>
          <p:cNvSpPr/>
          <p:nvPr/>
        </p:nvSpPr>
        <p:spPr>
          <a:xfrm>
            <a:off x="6797627" y="5019121"/>
            <a:ext cx="1188720" cy="1097280"/>
          </a:xfrm>
          <a:prstGeom prst="ellipse">
            <a:avLst/>
          </a:prstGeom>
          <a:solidFill>
            <a:srgbClr val="9C92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010B0-9E77-4F72-AE67-114274B01DD4}"/>
              </a:ext>
            </a:extLst>
          </p:cNvPr>
          <p:cNvSpPr/>
          <p:nvPr/>
        </p:nvSpPr>
        <p:spPr>
          <a:xfrm>
            <a:off x="6797627" y="3830083"/>
            <a:ext cx="1188720" cy="1097280"/>
          </a:xfrm>
          <a:prstGeom prst="ellipse">
            <a:avLst/>
          </a:prstGeom>
          <a:solidFill>
            <a:srgbClr val="345A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10FB03A-C69F-45C6-826B-48A3720F9E6C}"/>
              </a:ext>
            </a:extLst>
          </p:cNvPr>
          <p:cNvSpPr/>
          <p:nvPr/>
        </p:nvSpPr>
        <p:spPr>
          <a:xfrm rot="5400000">
            <a:off x="3861103" y="3492830"/>
            <a:ext cx="4253710" cy="490990"/>
          </a:xfrm>
          <a:prstGeom prst="triangle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Controls</a:t>
            </a:r>
          </a:p>
        </p:txBody>
      </p:sp>
    </p:spTree>
    <p:extLst>
      <p:ext uri="{BB962C8B-B14F-4D97-AF65-F5344CB8AC3E}">
        <p14:creationId xmlns:p14="http://schemas.microsoft.com/office/powerpoint/2010/main" val="193537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D310E-7AA8-40CF-A909-61685F420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Why are export controls important in the US?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/>
          </a:p>
          <a:p>
            <a:pPr marL="27432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The US, like many countries, has</a:t>
            </a:r>
            <a:r>
              <a:rPr lang="en-US" sz="1600" b="1" dirty="0"/>
              <a:t> </a:t>
            </a:r>
            <a:r>
              <a:rPr lang="en-US" sz="1600" b="1" u="sng" dirty="0"/>
              <a:t>laws which control the export of certain products and technologies</a:t>
            </a:r>
            <a:r>
              <a:rPr lang="en-US" sz="1600" b="1" dirty="0"/>
              <a:t> </a:t>
            </a:r>
            <a:r>
              <a:rPr lang="en-US" sz="1600" dirty="0"/>
              <a:t>for strategic reasons</a:t>
            </a:r>
          </a:p>
          <a:p>
            <a:pPr marL="27432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AEDCFD-0BC4-4480-8E50-5463A9AD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US Exports and Export Controls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7272E-3C14-4582-9834-A2FB5743D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" t="36896" r="20522" b="10033"/>
          <a:stretch/>
        </p:blipFill>
        <p:spPr>
          <a:xfrm>
            <a:off x="533401" y="1887232"/>
            <a:ext cx="2578018" cy="117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2F9DF-EB00-4AF5-B08A-65435A785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06" b="15706"/>
          <a:stretch/>
        </p:blipFill>
        <p:spPr>
          <a:xfrm>
            <a:off x="533401" y="3315433"/>
            <a:ext cx="2578018" cy="1178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9E3AB-9182-472C-B146-0962919B3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70"/>
          <a:stretch/>
        </p:blipFill>
        <p:spPr>
          <a:xfrm>
            <a:off x="533401" y="4743634"/>
            <a:ext cx="2583917" cy="11787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A43435-EBBA-4BAE-B09E-50D4A9745D12}"/>
              </a:ext>
            </a:extLst>
          </p:cNvPr>
          <p:cNvSpPr/>
          <p:nvPr/>
        </p:nvSpPr>
        <p:spPr>
          <a:xfrm>
            <a:off x="3241695" y="5040645"/>
            <a:ext cx="5341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Violations can result in both </a:t>
            </a:r>
            <a:r>
              <a:rPr lang="en-US" sz="1600" b="1" u="sng" dirty="0"/>
              <a:t>criminal and administrative penalties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7B2C0F-AAD1-45B4-BE26-2A61036819E1}"/>
              </a:ext>
            </a:extLst>
          </p:cNvPr>
          <p:cNvSpPr/>
          <p:nvPr/>
        </p:nvSpPr>
        <p:spPr>
          <a:xfrm>
            <a:off x="3241695" y="3489333"/>
            <a:ext cx="5341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/>
              <a:t>Without an appreciation of US export controls, our employees (both in the US and elsewhere) </a:t>
            </a:r>
            <a:r>
              <a:rPr lang="en-US" sz="1600" b="1" u="sng" dirty="0"/>
              <a:t>risk violations</a:t>
            </a:r>
            <a:r>
              <a:rPr lang="en-US" sz="1600" dirty="0"/>
              <a:t> (intentional or unintentional)</a:t>
            </a:r>
          </a:p>
        </p:txBody>
      </p:sp>
    </p:spTree>
    <p:extLst>
      <p:ext uri="{BB962C8B-B14F-4D97-AF65-F5344CB8AC3E}">
        <p14:creationId xmlns:p14="http://schemas.microsoft.com/office/powerpoint/2010/main" val="284251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64A14-61F9-4417-92B0-72ACD4DB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US Export Laws</a:t>
            </a:r>
          </a:p>
        </p:txBody>
      </p:sp>
    </p:spTree>
    <p:extLst>
      <p:ext uri="{BB962C8B-B14F-4D97-AF65-F5344CB8AC3E}">
        <p14:creationId xmlns:p14="http://schemas.microsoft.com/office/powerpoint/2010/main" val="3533594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BBA088-B717-43E1-A94A-4FCB07BDF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" y="1219201"/>
            <a:ext cx="8262938" cy="71254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The US has </a:t>
            </a:r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key export laws that guide US export control regulations: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D6D547-B1B6-4421-8594-AC66F5DD7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Export Laws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5C6215-5666-4A29-9532-87B3191A06C5}"/>
              </a:ext>
            </a:extLst>
          </p:cNvPr>
          <p:cNvSpPr/>
          <p:nvPr/>
        </p:nvSpPr>
        <p:spPr>
          <a:xfrm>
            <a:off x="683741" y="3847772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EAR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covers commercial available products and services; driven by the product type and use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E43985-770D-4B36-809C-94A9BD234300}"/>
              </a:ext>
            </a:extLst>
          </p:cNvPr>
          <p:cNvSpPr/>
          <p:nvPr/>
        </p:nvSpPr>
        <p:spPr>
          <a:xfrm>
            <a:off x="683741" y="4958871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Generally less restrictive export requirements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8C89F-7D81-43C2-A36E-FA47BB5DDEDC}"/>
              </a:ext>
            </a:extLst>
          </p:cNvPr>
          <p:cNvSpPr/>
          <p:nvPr/>
        </p:nvSpPr>
        <p:spPr>
          <a:xfrm>
            <a:off x="467253" y="2421707"/>
            <a:ext cx="3678320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Export Administration Regulations </a:t>
            </a:r>
            <a:r>
              <a:rPr lang="en-US" sz="16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control commodities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31DC9-48A5-47AD-8421-B6D40688EC7D}"/>
              </a:ext>
            </a:extLst>
          </p:cNvPr>
          <p:cNvSpPr/>
          <p:nvPr/>
        </p:nvSpPr>
        <p:spPr>
          <a:xfrm>
            <a:off x="5006472" y="2421707"/>
            <a:ext cx="3678320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International Traffic in Arms Regulations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6049A-59EC-4A05-88A5-F7CECB59486F}"/>
              </a:ext>
            </a:extLst>
          </p:cNvPr>
          <p:cNvSpPr/>
          <p:nvPr/>
        </p:nvSpPr>
        <p:spPr>
          <a:xfrm>
            <a:off x="5222960" y="3849879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ITAR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focuses primarily on military and defense related products and services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4C0538-B24B-4245-82EE-89967CBD3A16}"/>
              </a:ext>
            </a:extLst>
          </p:cNvPr>
          <p:cNvSpPr/>
          <p:nvPr/>
        </p:nvSpPr>
        <p:spPr>
          <a:xfrm>
            <a:off x="5222960" y="4958871"/>
            <a:ext cx="3245345" cy="7350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600"/>
              </a:spcBef>
              <a:spcAft>
                <a:spcPts val="600"/>
              </a:spcAft>
              <a:buClr>
                <a:srgbClr val="CC1543"/>
              </a:buClr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Restrictive and defined export requirements (license or agreement required in most cases)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40AFB7-4240-4964-AE86-7B80A52F7B6F}"/>
              </a:ext>
            </a:extLst>
          </p:cNvPr>
          <p:cNvSpPr/>
          <p:nvPr/>
        </p:nvSpPr>
        <p:spPr>
          <a:xfrm>
            <a:off x="1846190" y="1864312"/>
            <a:ext cx="920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EAR</a:t>
            </a:r>
            <a:r>
              <a:rPr lang="en-US" sz="2400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9527F-EED1-4C2A-B6F5-6F08085FB781}"/>
              </a:ext>
            </a:extLst>
          </p:cNvPr>
          <p:cNvSpPr/>
          <p:nvPr/>
        </p:nvSpPr>
        <p:spPr>
          <a:xfrm>
            <a:off x="6351746" y="1864312"/>
            <a:ext cx="987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ITAR </a:t>
            </a:r>
            <a:endParaRPr lang="en-US" sz="24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293968C-2A48-437B-86B5-A92B6DA4B67E}"/>
              </a:ext>
            </a:extLst>
          </p:cNvPr>
          <p:cNvSpPr/>
          <p:nvPr/>
        </p:nvSpPr>
        <p:spPr>
          <a:xfrm rot="5400000">
            <a:off x="6657135" y="3162140"/>
            <a:ext cx="376992" cy="41174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03642A9-C3CA-46C0-B1EB-6BBED863BA23}"/>
              </a:ext>
            </a:extLst>
          </p:cNvPr>
          <p:cNvSpPr/>
          <p:nvPr/>
        </p:nvSpPr>
        <p:spPr>
          <a:xfrm rot="5400000">
            <a:off x="2117916" y="3162140"/>
            <a:ext cx="376992" cy="41174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CC1543"/>
              </a:buClr>
            </a:pPr>
            <a:endParaRPr lang="en-US" sz="14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B6B293-F266-4FBF-A63A-7673FA6895A4}"/>
              </a:ext>
            </a:extLst>
          </p:cNvPr>
          <p:cNvCxnSpPr/>
          <p:nvPr/>
        </p:nvCxnSpPr>
        <p:spPr>
          <a:xfrm>
            <a:off x="4572000" y="2011262"/>
            <a:ext cx="0" cy="4023360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65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2D3A3-415F-49F9-A7F0-5EE7FB722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31" y="1219200"/>
            <a:ext cx="8262938" cy="4953000"/>
          </a:xfrm>
          <a:solidFill>
            <a:srgbClr val="C00000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</a:rPr>
              <a:t>Export Administration Regulations (EAR)</a:t>
            </a:r>
          </a:p>
        </p:txBody>
      </p:sp>
    </p:spTree>
    <p:extLst>
      <p:ext uri="{BB962C8B-B14F-4D97-AF65-F5344CB8AC3E}">
        <p14:creationId xmlns:p14="http://schemas.microsoft.com/office/powerpoint/2010/main" val="837305097"/>
      </p:ext>
    </p:extLst>
  </p:cSld>
  <p:clrMapOvr>
    <a:masterClrMapping/>
  </p:clrMapOvr>
</p:sld>
</file>

<file path=ppt/theme/theme1.xml><?xml version="1.0" encoding="utf-8"?>
<a:theme xmlns:a="http://schemas.openxmlformats.org/drawingml/2006/main" name="BoardTemplate_corporate2">
  <a:themeElements>
    <a:clrScheme name="seismic_template 15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A9A9A9"/>
      </a:accent1>
      <a:accent2>
        <a:srgbClr val="5F9CD3"/>
      </a:accent2>
      <a:accent3>
        <a:srgbClr val="FFFFFF"/>
      </a:accent3>
      <a:accent4>
        <a:srgbClr val="000000"/>
      </a:accent4>
      <a:accent5>
        <a:srgbClr val="D1D1D1"/>
      </a:accent5>
      <a:accent6>
        <a:srgbClr val="558DBF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9CCB6831F04E81508F837DC8C87E" ma:contentTypeVersion="0" ma:contentTypeDescription="Create a new document." ma:contentTypeScope="" ma:versionID="0840d1721d8dcbc01d1e8b7365dae1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bb0e4eda639ad38f4ffadfe7f49c49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F9118F-DF3B-4884-A389-5B1EEC449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C47404-5142-4C89-A77D-3D4E3AD23D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7B89B8-CD08-4B27-BBAE-7F801AAB5821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45916</TotalTime>
  <Words>1392</Words>
  <Application>Microsoft Office PowerPoint</Application>
  <PresentationFormat>On-screen Show (4:3)</PresentationFormat>
  <Paragraphs>173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黑体</vt:lpstr>
      <vt:lpstr>Arial</vt:lpstr>
      <vt:lpstr>Arial Narrow</vt:lpstr>
      <vt:lpstr>Lucida Grande</vt:lpstr>
      <vt:lpstr>Wingdings</vt:lpstr>
      <vt:lpstr>BoardTemplate_corporate2</vt:lpstr>
      <vt:lpstr>US Exports and Export Control Training</vt:lpstr>
      <vt:lpstr>Training Agenda</vt:lpstr>
      <vt:lpstr>PowerPoint Presentation</vt:lpstr>
      <vt:lpstr>An overview of US Exports and Export Controls </vt:lpstr>
      <vt:lpstr>An overview of US Exports and Export Controls </vt:lpstr>
      <vt:lpstr>An overview of US Exports and Export Controls </vt:lpstr>
      <vt:lpstr>PowerPoint Presentation</vt:lpstr>
      <vt:lpstr>US Export Laws</vt:lpstr>
      <vt:lpstr>PowerPoint Presentation</vt:lpstr>
      <vt:lpstr>Export Administration Regulations (EAR)</vt:lpstr>
      <vt:lpstr>Export Administration Regulations (EAR)</vt:lpstr>
      <vt:lpstr>Export Administration Regulations (EAR)</vt:lpstr>
      <vt:lpstr>PowerPoint Presentation</vt:lpstr>
      <vt:lpstr>Your Obligation</vt:lpstr>
      <vt:lpstr>Know your customers</vt:lpstr>
      <vt:lpstr>Know your products</vt:lpstr>
      <vt:lpstr>Know your delivery</vt:lpstr>
      <vt:lpstr>Do the Right Thing!</vt:lpstr>
    </vt:vector>
  </TitlesOfParts>
  <Company>MTS Systems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DeeAnn Hendricks</dc:creator>
  <cp:lastModifiedBy>Thyren, Debra</cp:lastModifiedBy>
  <cp:revision>2126</cp:revision>
  <cp:lastPrinted>2018-01-12T19:04:11Z</cp:lastPrinted>
  <dcterms:created xsi:type="dcterms:W3CDTF">2009-07-02T15:23:46Z</dcterms:created>
  <dcterms:modified xsi:type="dcterms:W3CDTF">2020-05-08T12:11:22Z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0x010100F95B9CCB6831F04E81508F837DC8C87E</vt:lpwstr>
  </property>
</Properties>
</file>