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7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z, Jeff" initials="WJ" lastIdx="4" clrIdx="0">
    <p:extLst>
      <p:ext uri="{19B8F6BF-5375-455C-9EA6-DF929625EA0E}">
        <p15:presenceInfo xmlns:p15="http://schemas.microsoft.com/office/powerpoint/2012/main" userId="Wenz, Jef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360"/>
            <a:ext cx="9143999" cy="16763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14359" y="300227"/>
            <a:ext cx="739140" cy="4404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5652" y="6706665"/>
            <a:ext cx="1719214" cy="694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729227" y="6723888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6555" y="6393179"/>
            <a:ext cx="1746503" cy="8686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729227" y="6419087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40436" y="1219200"/>
            <a:ext cx="8263255" cy="4953000"/>
          </a:xfrm>
          <a:custGeom>
            <a:avLst/>
            <a:gdLst/>
            <a:ahLst/>
            <a:cxnLst/>
            <a:rect l="l" t="t" r="r" b="b"/>
            <a:pathLst>
              <a:path w="8263255" h="4953000">
                <a:moveTo>
                  <a:pt x="8263128" y="0"/>
                </a:moveTo>
                <a:lnTo>
                  <a:pt x="0" y="0"/>
                </a:lnTo>
                <a:lnTo>
                  <a:pt x="0" y="4953000"/>
                </a:lnTo>
                <a:lnTo>
                  <a:pt x="8263128" y="4953000"/>
                </a:lnTo>
                <a:lnTo>
                  <a:pt x="826312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2000" y="6400800"/>
            <a:ext cx="825759" cy="21640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31980"/>
            <a:ext cx="9143999" cy="437108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75360"/>
            <a:ext cx="9143999" cy="16763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14359" y="300227"/>
            <a:ext cx="739140" cy="4404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95652" y="6706665"/>
            <a:ext cx="1719214" cy="694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729227" y="6723888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686555" y="6393179"/>
            <a:ext cx="1746503" cy="8686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729227" y="6419087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307340"/>
            <a:ext cx="642493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916" y="1246377"/>
            <a:ext cx="8035290" cy="4234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24402" y="6463512"/>
            <a:ext cx="16490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9844" y="6493655"/>
            <a:ext cx="12585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055867" y="6504628"/>
            <a:ext cx="28581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Globaltrade@mts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5683" y="4789170"/>
            <a:ext cx="537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US</a:t>
            </a:r>
            <a:r>
              <a:rPr sz="2400" spc="-45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Exports</a:t>
            </a:r>
            <a:r>
              <a:rPr sz="2400" spc="-2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and</a:t>
            </a:r>
            <a:r>
              <a:rPr sz="2400" spc="-4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Export</a:t>
            </a:r>
            <a:r>
              <a:rPr sz="2400" spc="-2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Control</a:t>
            </a:r>
            <a:r>
              <a:rPr sz="2400" spc="-25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 spc="-10">
                <a:solidFill>
                  <a:srgbClr val="CC1543"/>
                </a:solidFill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9000" y="5287517"/>
            <a:ext cx="5256403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Export</a:t>
            </a:r>
            <a:r>
              <a:rPr sz="1600" spc="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Administration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Regulations</a:t>
            </a:r>
            <a:r>
              <a:rPr lang="en-US" sz="1600" spc="-1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(EAR)</a:t>
            </a:r>
            <a:r>
              <a:rPr lang="en-US" sz="1600" spc="-10">
                <a:latin typeface="Arial"/>
                <a:cs typeface="Arial"/>
              </a:rPr>
              <a:t> &amp;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10">
                <a:latin typeface="Arial"/>
                <a:cs typeface="Arial"/>
              </a:rPr>
              <a:t>International Traffic in Arms Regulations (ITAR)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3888104" cy="941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solidFill>
                  <a:srgbClr val="C00000"/>
                </a:solidFill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EAR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includes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products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that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are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within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“legal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jurisdiction”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2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1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United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States: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557687" y="6492405"/>
            <a:ext cx="1258570" cy="1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10</a:t>
            </a:fld>
            <a:endParaRPr spc="-25"/>
          </a:p>
        </p:txBody>
      </p:sp>
      <p:sp>
        <p:nvSpPr>
          <p:cNvPr id="3" name="object 3"/>
          <p:cNvSpPr txBox="1"/>
          <p:nvPr/>
        </p:nvSpPr>
        <p:spPr>
          <a:xfrm>
            <a:off x="751128" y="2313558"/>
            <a:ext cx="3263900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0355" marR="5080" indent="-288290">
              <a:lnSpc>
                <a:spcPct val="100000"/>
              </a:lnSpc>
              <a:spcBef>
                <a:spcPts val="105"/>
              </a:spcBef>
              <a:buClr>
                <a:srgbClr val="CC1543"/>
              </a:buClr>
              <a:buChar char="–"/>
              <a:tabLst>
                <a:tab pos="300355" algn="l"/>
                <a:tab pos="300990" algn="l"/>
              </a:tabLst>
            </a:pPr>
            <a:r>
              <a:rPr sz="1400">
                <a:latin typeface="Arial"/>
                <a:cs typeface="Arial"/>
              </a:rPr>
              <a:t>All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products,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software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technology </a:t>
            </a:r>
            <a:r>
              <a:rPr sz="1400">
                <a:latin typeface="Arial"/>
                <a:cs typeface="Arial"/>
              </a:rPr>
              <a:t>located</a:t>
            </a:r>
            <a:r>
              <a:rPr sz="1400" spc="-7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physically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within</a:t>
            </a:r>
            <a:r>
              <a:rPr sz="1400" u="sng" spc="-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endParaRPr sz="1400">
              <a:latin typeface="Arial"/>
              <a:cs typeface="Arial"/>
            </a:endParaRPr>
          </a:p>
          <a:p>
            <a:pPr marL="300355" marR="250190" indent="-28829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300355" algn="l"/>
                <a:tab pos="300990" algn="l"/>
              </a:tabLst>
            </a:pPr>
            <a:r>
              <a:rPr sz="1400">
                <a:latin typeface="Arial"/>
                <a:cs typeface="Arial"/>
              </a:rPr>
              <a:t>US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products,</a:t>
            </a:r>
            <a:r>
              <a:rPr sz="1400" spc="-7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software,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technology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wherever</a:t>
            </a:r>
            <a:r>
              <a:rPr sz="1400" u="sng" spc="-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located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951" y="3472052"/>
            <a:ext cx="7880350" cy="19986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9734" marR="4142104" indent="-288290">
              <a:lnSpc>
                <a:spcPct val="100000"/>
              </a:lnSpc>
              <a:spcBef>
                <a:spcPts val="105"/>
              </a:spcBef>
              <a:buClr>
                <a:srgbClr val="CC1543"/>
              </a:buClr>
              <a:buChar char="–"/>
              <a:tabLst>
                <a:tab pos="419734" algn="l"/>
                <a:tab pos="420370" algn="l"/>
              </a:tabLst>
            </a:pPr>
            <a:r>
              <a:rPr sz="1400">
                <a:latin typeface="Arial"/>
                <a:cs typeface="Arial"/>
              </a:rPr>
              <a:t>US items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incorporated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into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made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outside</a:t>
            </a:r>
            <a:r>
              <a:rPr sz="1400" u="sng" spc="-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endParaRPr sz="1400">
              <a:latin typeface="Arial"/>
              <a:cs typeface="Arial"/>
            </a:endParaRPr>
          </a:p>
          <a:p>
            <a:pPr marL="419734" marR="4050665" indent="-28829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419734" algn="l"/>
                <a:tab pos="420370" algn="l"/>
              </a:tabLst>
            </a:pPr>
            <a:r>
              <a:rPr sz="1400">
                <a:latin typeface="Arial"/>
                <a:cs typeface="Arial"/>
              </a:rPr>
              <a:t>US </a:t>
            </a:r>
            <a:r>
              <a:rPr lang="en-US" sz="1400">
                <a:latin typeface="Arial"/>
                <a:cs typeface="Arial"/>
              </a:rPr>
              <a:t>software or </a:t>
            </a:r>
            <a:r>
              <a:rPr sz="1400">
                <a:latin typeface="Arial"/>
                <a:cs typeface="Arial"/>
              </a:rPr>
              <a:t>technology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used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manufacture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certain </a:t>
            </a:r>
            <a:r>
              <a:rPr sz="1400">
                <a:latin typeface="Arial"/>
                <a:cs typeface="Arial"/>
              </a:rPr>
              <a:t>items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outside</a:t>
            </a:r>
            <a:r>
              <a:rPr sz="1400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r>
              <a:rPr lang="en-US" sz="1400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n-US" sz="1400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(Foreign Direct Product)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>
                <a:latin typeface="Arial"/>
                <a:cs typeface="Arial"/>
              </a:rPr>
              <a:t>Interpretation</a:t>
            </a:r>
            <a:r>
              <a:rPr sz="1400" b="1" spc="-7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of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scope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is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very</a:t>
            </a:r>
            <a:r>
              <a:rPr sz="1400" b="1" spc="-2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specific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within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the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EAR</a:t>
            </a:r>
            <a:r>
              <a:rPr sz="1400" b="1" spc="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-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-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contact</a:t>
            </a:r>
            <a:r>
              <a:rPr sz="1400" b="1" spc="-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Global</a:t>
            </a:r>
            <a:r>
              <a:rPr sz="1400" b="1" spc="-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Trade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with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questions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Export</a:t>
            </a:r>
            <a:r>
              <a:rPr spc="-60"/>
              <a:t> </a:t>
            </a:r>
            <a:r>
              <a:t>Administration</a:t>
            </a:r>
            <a:r>
              <a:rPr spc="-40"/>
              <a:t> </a:t>
            </a:r>
            <a:r>
              <a:t>Regulations</a:t>
            </a:r>
            <a:r>
              <a:rPr spc="-25"/>
              <a:t> </a:t>
            </a:r>
            <a:r>
              <a:rPr spc="-10"/>
              <a:t>(EAR)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58003" y="1682876"/>
            <a:ext cx="3608704" cy="848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EAR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does</a:t>
            </a:r>
            <a:r>
              <a:rPr sz="1600" b="1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include</a:t>
            </a:r>
            <a:r>
              <a:rPr sz="1600" spc="-1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472440" marR="5080" indent="-288290">
              <a:lnSpc>
                <a:spcPct val="100000"/>
              </a:lnSpc>
              <a:spcBef>
                <a:spcPts val="1200"/>
              </a:spcBef>
              <a:tabLst>
                <a:tab pos="472440" algn="l"/>
              </a:tabLst>
            </a:pPr>
            <a:r>
              <a:rPr sz="1400" spc="-50">
                <a:solidFill>
                  <a:srgbClr val="CC1543"/>
                </a:solidFill>
                <a:latin typeface="Arial"/>
                <a:cs typeface="Arial"/>
              </a:rPr>
              <a:t>–</a:t>
            </a:r>
            <a:r>
              <a:rPr sz="1400">
                <a:solidFill>
                  <a:srgbClr val="CC1543"/>
                </a:solidFill>
                <a:latin typeface="Arial"/>
                <a:cs typeface="Arial"/>
              </a:rPr>
              <a:t>	</a:t>
            </a:r>
            <a:r>
              <a:rPr sz="1400" spc="-10">
                <a:latin typeface="Arial"/>
                <a:cs typeface="Arial"/>
              </a:rPr>
              <a:t>Non-</a:t>
            </a:r>
            <a:r>
              <a:rPr sz="1400">
                <a:latin typeface="Arial"/>
                <a:cs typeface="Arial"/>
              </a:rPr>
              <a:t>US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containing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less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than</a:t>
            </a:r>
            <a:r>
              <a:rPr sz="1400" spc="-50">
                <a:latin typeface="Arial"/>
                <a:cs typeface="Arial"/>
              </a:rPr>
              <a:t> a </a:t>
            </a:r>
            <a:r>
              <a:rPr sz="1400">
                <a:latin typeface="Arial"/>
                <a:cs typeface="Arial"/>
              </a:rPr>
              <a:t>de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minimis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amount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of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US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content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557687" y="6492405"/>
            <a:ext cx="1258570" cy="1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11</a:t>
            </a:fld>
            <a:endParaRPr spc="-25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5A7A8347-560B-42C3-99FC-178245458AFC}"/>
              </a:ext>
            </a:extLst>
          </p:cNvPr>
          <p:cNvSpPr txBox="1">
            <a:spLocks/>
          </p:cNvSpPr>
          <p:nvPr/>
        </p:nvSpPr>
        <p:spPr>
          <a:xfrm>
            <a:off x="500062" y="1219200"/>
            <a:ext cx="8262938" cy="1790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>
                <a:solidFill>
                  <a:srgbClr val="C00000"/>
                </a:solidFill>
              </a:rPr>
              <a:t>Scope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Products, technical data and services are designated as “defense articles” or “defense services” 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Provides the equivalent performance capabilities of a “defense article” on the U.S. Munitions List (USML)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BC7476FB-E7E2-4912-ABFD-6E8C30724A7D}"/>
              </a:ext>
            </a:extLst>
          </p:cNvPr>
          <p:cNvSpPr txBox="1">
            <a:spLocks/>
          </p:cNvSpPr>
          <p:nvPr/>
        </p:nvSpPr>
        <p:spPr>
          <a:xfrm>
            <a:off x="612140" y="307340"/>
            <a:ext cx="64249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CC1543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International Traffic in Arms Regulations (ITAR)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C51DFBA1-C9C5-481D-9CD1-FE93A66B5285}"/>
              </a:ext>
            </a:extLst>
          </p:cNvPr>
          <p:cNvSpPr txBox="1">
            <a:spLocks noChangeArrowheads="1"/>
          </p:cNvSpPr>
          <p:nvPr/>
        </p:nvSpPr>
        <p:spPr>
          <a:xfrm>
            <a:off x="463885" y="1480887"/>
            <a:ext cx="7878010" cy="4652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096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0779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1433513" indent="-355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787525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Clr>
                <a:srgbClr val="CC1543"/>
              </a:buClr>
              <a:buNone/>
            </a:pPr>
            <a:endParaRPr lang="en-US" altLang="en-US" sz="2000">
              <a:solidFill>
                <a:schemeClr val="tx1"/>
              </a:solidFill>
              <a:latin typeface="Arial" pitchFamily="34" charset="0"/>
              <a:ea typeface="ＭＳ Ｐゴシック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FFF21C-CABD-4395-9337-AEF9274F01E7}"/>
              </a:ext>
            </a:extLst>
          </p:cNvPr>
          <p:cNvSpPr/>
          <p:nvPr/>
        </p:nvSpPr>
        <p:spPr>
          <a:xfrm>
            <a:off x="502074" y="4103709"/>
            <a:ext cx="2651760" cy="1854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item or technical data on the USML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Items “specially designed” </a:t>
            </a:r>
            <a:r>
              <a:rPr lang="en-US" sz="1050" kern="0">
                <a:solidFill>
                  <a:srgbClr val="000000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rPr>
              <a:t>for military purpose or not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“See-through” rule: if a part or component is subject to the ITAR and used in a larger system, the entire larger system becomes subject to ITAR regulation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F12A6F-3C15-4B45-8B2A-AF0A6360D59D}"/>
              </a:ext>
            </a:extLst>
          </p:cNvPr>
          <p:cNvSpPr/>
          <p:nvPr/>
        </p:nvSpPr>
        <p:spPr>
          <a:xfrm>
            <a:off x="1222660" y="3830924"/>
            <a:ext cx="12105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Defense Article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781662-323A-4B33-B14A-809ECA028F8E}"/>
              </a:ext>
            </a:extLst>
          </p:cNvPr>
          <p:cNvSpPr/>
          <p:nvPr/>
        </p:nvSpPr>
        <p:spPr>
          <a:xfrm>
            <a:off x="3246120" y="4103709"/>
            <a:ext cx="2651760" cy="153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assistance (including training) to non-US persons related to creation or use of defense articles; or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technical data to non-US persons; or 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military training to non-US units or forces.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712537-26E4-4B78-8896-E7436C9B6444}"/>
              </a:ext>
            </a:extLst>
          </p:cNvPr>
          <p:cNvSpPr/>
          <p:nvPr/>
        </p:nvSpPr>
        <p:spPr>
          <a:xfrm>
            <a:off x="3895372" y="3830924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Defense Services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5B6829-1F22-4180-AD5F-FB8128AF6EFB}"/>
              </a:ext>
            </a:extLst>
          </p:cNvPr>
          <p:cNvSpPr/>
          <p:nvPr/>
        </p:nvSpPr>
        <p:spPr>
          <a:xfrm>
            <a:off x="5994950" y="4103709"/>
            <a:ext cx="265176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 related to creation or use of defense articles;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Classified information relating to defense articles and defense services on:</a:t>
            </a:r>
          </a:p>
          <a:p>
            <a:pPr marL="514350" lvl="1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‒"/>
              <a:tabLst>
                <a:tab pos="460375" algn="l"/>
              </a:tabLst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 Munitions List</a:t>
            </a:r>
          </a:p>
          <a:p>
            <a:pPr marL="514350" lvl="1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‒"/>
              <a:tabLst>
                <a:tab pos="460375" algn="l"/>
              </a:tabLst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600-series items controlled by the Commerce Control List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 covered by an invention secrecy order,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Software directly related to defense articles.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8BBCBA-4DDA-4008-BB25-19E388687A29}"/>
              </a:ext>
            </a:extLst>
          </p:cNvPr>
          <p:cNvSpPr/>
          <p:nvPr/>
        </p:nvSpPr>
        <p:spPr>
          <a:xfrm>
            <a:off x="6464666" y="3830924"/>
            <a:ext cx="1712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Technical Data means: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40236E3-093C-4C65-B37A-B2D81FFE768F}"/>
              </a:ext>
            </a:extLst>
          </p:cNvPr>
          <p:cNvGrpSpPr>
            <a:grpSpLocks noChangeAspect="1"/>
          </p:cNvGrpSpPr>
          <p:nvPr/>
        </p:nvGrpSpPr>
        <p:grpSpPr>
          <a:xfrm>
            <a:off x="4342075" y="3170725"/>
            <a:ext cx="459851" cy="517130"/>
            <a:chOff x="5259770" y="4566569"/>
            <a:chExt cx="243617" cy="273964"/>
          </a:xfrm>
        </p:grpSpPr>
        <p:sp>
          <p:nvSpPr>
            <p:cNvPr id="22" name="Freeform 47" descr="© INSCALE GmbH, 21.06.2010">
              <a:extLst>
                <a:ext uri="{FF2B5EF4-FFF2-40B4-BE49-F238E27FC236}">
                  <a16:creationId xmlns:a16="http://schemas.microsoft.com/office/drawing/2014/main" id="{3741D7B8-624E-4DB3-9A38-6EA5FC698C93}"/>
                </a:ext>
              </a:extLst>
            </p:cNvPr>
            <p:cNvSpPr>
              <a:spLocks/>
            </p:cNvSpPr>
            <p:nvPr/>
          </p:nvSpPr>
          <p:spPr bwMode="gray">
            <a:xfrm>
              <a:off x="5259770" y="4566569"/>
              <a:ext cx="243617" cy="273964"/>
            </a:xfrm>
            <a:custGeom>
              <a:avLst/>
              <a:gdLst>
                <a:gd name="T0" fmla="*/ 288 w 298"/>
                <a:gd name="T1" fmla="*/ 45 h 336"/>
                <a:gd name="T2" fmla="*/ 194 w 298"/>
                <a:gd name="T3" fmla="*/ 45 h 336"/>
                <a:gd name="T4" fmla="*/ 149 w 298"/>
                <a:gd name="T5" fmla="*/ 0 h 336"/>
                <a:gd name="T6" fmla="*/ 104 w 298"/>
                <a:gd name="T7" fmla="*/ 45 h 336"/>
                <a:gd name="T8" fmla="*/ 10 w 298"/>
                <a:gd name="T9" fmla="*/ 45 h 336"/>
                <a:gd name="T10" fmla="*/ 149 w 298"/>
                <a:gd name="T11" fmla="*/ 336 h 336"/>
                <a:gd name="T12" fmla="*/ 288 w 298"/>
                <a:gd name="T13" fmla="*/ 45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8" h="336">
                  <a:moveTo>
                    <a:pt x="288" y="45"/>
                  </a:moveTo>
                  <a:cubicBezTo>
                    <a:pt x="194" y="45"/>
                    <a:pt x="194" y="45"/>
                    <a:pt x="194" y="45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04" y="45"/>
                    <a:pt x="104" y="45"/>
                    <a:pt x="104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0" y="263"/>
                    <a:pt x="149" y="336"/>
                    <a:pt x="149" y="336"/>
                  </a:cubicBezTo>
                  <a:cubicBezTo>
                    <a:pt x="149" y="336"/>
                    <a:pt x="298" y="263"/>
                    <a:pt x="288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solidFill>
                  <a:srgbClr val="808080"/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23" name="Freeform 49" descr="© INSCALE GmbH, 21.06.2010">
              <a:extLst>
                <a:ext uri="{FF2B5EF4-FFF2-40B4-BE49-F238E27FC236}">
                  <a16:creationId xmlns:a16="http://schemas.microsoft.com/office/drawing/2014/main" id="{E8D13205-0DA1-431A-906C-25A4A4F3A2A9}"/>
                </a:ext>
              </a:extLst>
            </p:cNvPr>
            <p:cNvSpPr>
              <a:spLocks/>
            </p:cNvSpPr>
            <p:nvPr/>
          </p:nvSpPr>
          <p:spPr bwMode="gray">
            <a:xfrm>
              <a:off x="5303622" y="4622186"/>
              <a:ext cx="169437" cy="136560"/>
            </a:xfrm>
            <a:custGeom>
              <a:avLst/>
              <a:gdLst>
                <a:gd name="T0" fmla="*/ 0 w 489"/>
                <a:gd name="T1" fmla="*/ 371 h 397"/>
                <a:gd name="T2" fmla="*/ 19 w 489"/>
                <a:gd name="T3" fmla="*/ 397 h 397"/>
                <a:gd name="T4" fmla="*/ 489 w 489"/>
                <a:gd name="T5" fmla="*/ 26 h 397"/>
                <a:gd name="T6" fmla="*/ 470 w 489"/>
                <a:gd name="T7" fmla="*/ 0 h 397"/>
                <a:gd name="T8" fmla="*/ 0 w 489"/>
                <a:gd name="T9" fmla="*/ 37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397">
                  <a:moveTo>
                    <a:pt x="0" y="371"/>
                  </a:moveTo>
                  <a:lnTo>
                    <a:pt x="19" y="397"/>
                  </a:lnTo>
                  <a:lnTo>
                    <a:pt x="489" y="26"/>
                  </a:lnTo>
                  <a:lnTo>
                    <a:pt x="470" y="0"/>
                  </a:lnTo>
                  <a:lnTo>
                    <a:pt x="0" y="37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solidFill>
                  <a:srgbClr val="808080"/>
                </a:solidFill>
                <a:latin typeface="EYInterstate" panose="02000503020000020004" pitchFamily="2" charset="0"/>
              </a:endParaRPr>
            </a:p>
          </p:txBody>
        </p:sp>
      </p:grpSp>
      <p:grpSp>
        <p:nvGrpSpPr>
          <p:cNvPr id="24" name="Group 87">
            <a:extLst>
              <a:ext uri="{FF2B5EF4-FFF2-40B4-BE49-F238E27FC236}">
                <a16:creationId xmlns:a16="http://schemas.microsoft.com/office/drawing/2014/main" id="{B4A093F4-C1D7-4E5A-AD58-A8121195E3BE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062655" y="3188666"/>
            <a:ext cx="516351" cy="481248"/>
            <a:chOff x="517" y="930"/>
            <a:chExt cx="456" cy="42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5" name="Freeform 542">
              <a:extLst>
                <a:ext uri="{FF2B5EF4-FFF2-40B4-BE49-F238E27FC236}">
                  <a16:creationId xmlns:a16="http://schemas.microsoft.com/office/drawing/2014/main" id="{20C18596-CD88-44BF-A7BC-E05ABF78C25B}"/>
                </a:ext>
              </a:extLst>
            </p:cNvPr>
            <p:cNvSpPr>
              <a:spLocks/>
            </p:cNvSpPr>
            <p:nvPr/>
          </p:nvSpPr>
          <p:spPr bwMode="gray">
            <a:xfrm>
              <a:off x="641" y="980"/>
              <a:ext cx="15" cy="10"/>
            </a:xfrm>
            <a:custGeom>
              <a:avLst/>
              <a:gdLst>
                <a:gd name="T0" fmla="*/ 3 w 6"/>
                <a:gd name="T1" fmla="*/ 3 h 4"/>
                <a:gd name="T2" fmla="*/ 1 w 6"/>
                <a:gd name="T3" fmla="*/ 3 h 4"/>
                <a:gd name="T4" fmla="*/ 5 w 6"/>
                <a:gd name="T5" fmla="*/ 3 h 4"/>
                <a:gd name="T6" fmla="*/ 5 w 6"/>
                <a:gd name="T7" fmla="*/ 3 h 4"/>
                <a:gd name="T8" fmla="*/ 5 w 6"/>
                <a:gd name="T9" fmla="*/ 4 h 4"/>
                <a:gd name="T10" fmla="*/ 6 w 6"/>
                <a:gd name="T11" fmla="*/ 4 h 4"/>
                <a:gd name="T12" fmla="*/ 6 w 6"/>
                <a:gd name="T13" fmla="*/ 3 h 4"/>
                <a:gd name="T14" fmla="*/ 6 w 6"/>
                <a:gd name="T15" fmla="*/ 3 h 4"/>
                <a:gd name="T16" fmla="*/ 6 w 6"/>
                <a:gd name="T17" fmla="*/ 3 h 4"/>
                <a:gd name="T18" fmla="*/ 3 w 6"/>
                <a:gd name="T19" fmla="*/ 3 h 4"/>
                <a:gd name="T20" fmla="*/ 4 w 6"/>
                <a:gd name="T21" fmla="*/ 2 h 4"/>
                <a:gd name="T22" fmla="*/ 1 w 6"/>
                <a:gd name="T23" fmla="*/ 1 h 4"/>
                <a:gd name="T24" fmla="*/ 5 w 6"/>
                <a:gd name="T25" fmla="*/ 1 h 4"/>
                <a:gd name="T26" fmla="*/ 3 w 6"/>
                <a:gd name="T27" fmla="*/ 1 h 4"/>
                <a:gd name="T28" fmla="*/ 2 w 6"/>
                <a:gd name="T29" fmla="*/ 0 h 4"/>
                <a:gd name="T30" fmla="*/ 0 w 6"/>
                <a:gd name="T31" fmla="*/ 3 h 4"/>
                <a:gd name="T32" fmla="*/ 3 w 6"/>
                <a:gd name="T3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4">
                  <a:moveTo>
                    <a:pt x="3" y="3"/>
                  </a:moveTo>
                  <a:cubicBezTo>
                    <a:pt x="3" y="3"/>
                    <a:pt x="1" y="3"/>
                    <a:pt x="1" y="3"/>
                  </a:cubicBezTo>
                  <a:cubicBezTo>
                    <a:pt x="2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5" y="4"/>
                    <a:pt x="6" y="4"/>
                  </a:cubicBezTo>
                  <a:cubicBezTo>
                    <a:pt x="5" y="4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3" y="2"/>
                    <a:pt x="1" y="3"/>
                    <a:pt x="1" y="1"/>
                  </a:cubicBezTo>
                  <a:cubicBezTo>
                    <a:pt x="2" y="1"/>
                    <a:pt x="5" y="1"/>
                    <a:pt x="5" y="1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1" y="2"/>
                    <a:pt x="2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6" name="Freeform 543">
              <a:extLst>
                <a:ext uri="{FF2B5EF4-FFF2-40B4-BE49-F238E27FC236}">
                  <a16:creationId xmlns:a16="http://schemas.microsoft.com/office/drawing/2014/main" id="{1B7E5888-93C0-4A5B-B6A1-65C5F3D5B5FF}"/>
                </a:ext>
              </a:extLst>
            </p:cNvPr>
            <p:cNvSpPr>
              <a:spLocks/>
            </p:cNvSpPr>
            <p:nvPr/>
          </p:nvSpPr>
          <p:spPr bwMode="gray">
            <a:xfrm>
              <a:off x="581" y="1067"/>
              <a:ext cx="3" cy="9"/>
            </a:xfrm>
            <a:custGeom>
              <a:avLst/>
              <a:gdLst>
                <a:gd name="T0" fmla="*/ 0 w 1"/>
                <a:gd name="T1" fmla="*/ 3 h 4"/>
                <a:gd name="T2" fmla="*/ 0 w 1"/>
                <a:gd name="T3" fmla="*/ 4 h 4"/>
                <a:gd name="T4" fmla="*/ 0 w 1"/>
                <a:gd name="T5" fmla="*/ 4 h 4"/>
                <a:gd name="T6" fmla="*/ 1 w 1"/>
                <a:gd name="T7" fmla="*/ 0 h 4"/>
                <a:gd name="T8" fmla="*/ 0 w 1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4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" y="2"/>
                    <a:pt x="1" y="0"/>
                  </a:cubicBezTo>
                  <a:cubicBezTo>
                    <a:pt x="1" y="1"/>
                    <a:pt x="1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7" name="Freeform 544">
              <a:extLst>
                <a:ext uri="{FF2B5EF4-FFF2-40B4-BE49-F238E27FC236}">
                  <a16:creationId xmlns:a16="http://schemas.microsoft.com/office/drawing/2014/main" id="{F3195DE0-C097-4C2B-99F1-578EF2731571}"/>
                </a:ext>
              </a:extLst>
            </p:cNvPr>
            <p:cNvSpPr>
              <a:spLocks/>
            </p:cNvSpPr>
            <p:nvPr/>
          </p:nvSpPr>
          <p:spPr bwMode="gray">
            <a:xfrm>
              <a:off x="613" y="1009"/>
              <a:ext cx="7" cy="10"/>
            </a:xfrm>
            <a:custGeom>
              <a:avLst/>
              <a:gdLst>
                <a:gd name="T0" fmla="*/ 3 w 3"/>
                <a:gd name="T1" fmla="*/ 0 h 4"/>
                <a:gd name="T2" fmla="*/ 0 w 3"/>
                <a:gd name="T3" fmla="*/ 4 h 4"/>
                <a:gd name="T4" fmla="*/ 3 w 3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1"/>
                    <a:pt x="1" y="3"/>
                    <a:pt x="0" y="4"/>
                  </a:cubicBezTo>
                  <a:cubicBezTo>
                    <a:pt x="1" y="3"/>
                    <a:pt x="2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8" name="Freeform 545">
              <a:extLst>
                <a:ext uri="{FF2B5EF4-FFF2-40B4-BE49-F238E27FC236}">
                  <a16:creationId xmlns:a16="http://schemas.microsoft.com/office/drawing/2014/main" id="{B364099A-7372-4FF1-B520-53A81493A41D}"/>
                </a:ext>
              </a:extLst>
            </p:cNvPr>
            <p:cNvSpPr>
              <a:spLocks/>
            </p:cNvSpPr>
            <p:nvPr/>
          </p:nvSpPr>
          <p:spPr bwMode="gray">
            <a:xfrm>
              <a:off x="605" y="1019"/>
              <a:ext cx="8" cy="7"/>
            </a:xfrm>
            <a:custGeom>
              <a:avLst/>
              <a:gdLst>
                <a:gd name="T0" fmla="*/ 3 w 3"/>
                <a:gd name="T1" fmla="*/ 0 h 3"/>
                <a:gd name="T2" fmla="*/ 0 w 3"/>
                <a:gd name="T3" fmla="*/ 3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0"/>
                    <a:pt x="1" y="2"/>
                    <a:pt x="0" y="3"/>
                  </a:cubicBezTo>
                  <a:cubicBezTo>
                    <a:pt x="1" y="2"/>
                    <a:pt x="2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9" name="Freeform 546">
              <a:extLst>
                <a:ext uri="{FF2B5EF4-FFF2-40B4-BE49-F238E27FC236}">
                  <a16:creationId xmlns:a16="http://schemas.microsoft.com/office/drawing/2014/main" id="{4200B832-8E19-45F0-BB8D-FC05829F8359}"/>
                </a:ext>
              </a:extLst>
            </p:cNvPr>
            <p:cNvSpPr>
              <a:spLocks/>
            </p:cNvSpPr>
            <p:nvPr/>
          </p:nvSpPr>
          <p:spPr bwMode="gray">
            <a:xfrm>
              <a:off x="620" y="1004"/>
              <a:ext cx="2" cy="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0 h 2"/>
                <a:gd name="T6" fmla="*/ 1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0" name="Freeform 547">
              <a:extLst>
                <a:ext uri="{FF2B5EF4-FFF2-40B4-BE49-F238E27FC236}">
                  <a16:creationId xmlns:a16="http://schemas.microsoft.com/office/drawing/2014/main" id="{310A6030-EEA2-44E0-8E57-85D21678C1CC}"/>
                </a:ext>
              </a:extLst>
            </p:cNvPr>
            <p:cNvSpPr>
              <a:spLocks/>
            </p:cNvSpPr>
            <p:nvPr/>
          </p:nvSpPr>
          <p:spPr bwMode="gray">
            <a:xfrm>
              <a:off x="601" y="1026"/>
              <a:ext cx="4" cy="7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2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1" y="3"/>
                    <a:pt x="0" y="3"/>
                  </a:cubicBezTo>
                  <a:cubicBezTo>
                    <a:pt x="1" y="3"/>
                    <a:pt x="2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1" name="Freeform 548">
              <a:extLst>
                <a:ext uri="{FF2B5EF4-FFF2-40B4-BE49-F238E27FC236}">
                  <a16:creationId xmlns:a16="http://schemas.microsoft.com/office/drawing/2014/main" id="{D1214652-BAEA-4DF9-8D21-5BDA8F70069D}"/>
                </a:ext>
              </a:extLst>
            </p:cNvPr>
            <p:cNvSpPr>
              <a:spLocks/>
            </p:cNvSpPr>
            <p:nvPr/>
          </p:nvSpPr>
          <p:spPr bwMode="gray">
            <a:xfrm>
              <a:off x="584" y="1050"/>
              <a:ext cx="9" cy="17"/>
            </a:xfrm>
            <a:custGeom>
              <a:avLst/>
              <a:gdLst>
                <a:gd name="T0" fmla="*/ 4 w 4"/>
                <a:gd name="T1" fmla="*/ 0 h 7"/>
                <a:gd name="T2" fmla="*/ 0 w 4"/>
                <a:gd name="T3" fmla="*/ 7 h 7"/>
                <a:gd name="T4" fmla="*/ 4 w 4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cubicBezTo>
                    <a:pt x="3" y="3"/>
                    <a:pt x="2" y="5"/>
                    <a:pt x="0" y="7"/>
                  </a:cubicBezTo>
                  <a:cubicBezTo>
                    <a:pt x="2" y="5"/>
                    <a:pt x="3" y="3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2" name="Freeform 549">
              <a:extLst>
                <a:ext uri="{FF2B5EF4-FFF2-40B4-BE49-F238E27FC236}">
                  <a16:creationId xmlns:a16="http://schemas.microsoft.com/office/drawing/2014/main" id="{2C613301-76A8-4D82-BB0B-C526B89FA889}"/>
                </a:ext>
              </a:extLst>
            </p:cNvPr>
            <p:cNvSpPr>
              <a:spLocks/>
            </p:cNvSpPr>
            <p:nvPr/>
          </p:nvSpPr>
          <p:spPr bwMode="gray">
            <a:xfrm>
              <a:off x="596" y="1033"/>
              <a:ext cx="5" cy="12"/>
            </a:xfrm>
            <a:custGeom>
              <a:avLst/>
              <a:gdLst>
                <a:gd name="T0" fmla="*/ 2 w 2"/>
                <a:gd name="T1" fmla="*/ 0 h 5"/>
                <a:gd name="T2" fmla="*/ 0 w 2"/>
                <a:gd name="T3" fmla="*/ 5 h 5"/>
                <a:gd name="T4" fmla="*/ 2 w 2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5">
                  <a:moveTo>
                    <a:pt x="2" y="0"/>
                  </a:moveTo>
                  <a:cubicBezTo>
                    <a:pt x="1" y="1"/>
                    <a:pt x="1" y="3"/>
                    <a:pt x="0" y="5"/>
                  </a:cubicBezTo>
                  <a:cubicBezTo>
                    <a:pt x="1" y="3"/>
                    <a:pt x="1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3" name="Freeform 550">
              <a:extLst>
                <a:ext uri="{FF2B5EF4-FFF2-40B4-BE49-F238E27FC236}">
                  <a16:creationId xmlns:a16="http://schemas.microsoft.com/office/drawing/2014/main" id="{A33734BF-FEEB-415B-99F3-218DF881E352}"/>
                </a:ext>
              </a:extLst>
            </p:cNvPr>
            <p:cNvSpPr>
              <a:spLocks/>
            </p:cNvSpPr>
            <p:nvPr/>
          </p:nvSpPr>
          <p:spPr bwMode="gray">
            <a:xfrm>
              <a:off x="593" y="1045"/>
              <a:ext cx="3" cy="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4" name="Freeform 551">
              <a:extLst>
                <a:ext uri="{FF2B5EF4-FFF2-40B4-BE49-F238E27FC236}">
                  <a16:creationId xmlns:a16="http://schemas.microsoft.com/office/drawing/2014/main" id="{F4CE097F-5A05-4B68-98D0-3E87B24E6CE7}"/>
                </a:ext>
              </a:extLst>
            </p:cNvPr>
            <p:cNvSpPr>
              <a:spLocks/>
            </p:cNvSpPr>
            <p:nvPr/>
          </p:nvSpPr>
          <p:spPr bwMode="gray">
            <a:xfrm>
              <a:off x="666" y="1136"/>
              <a:ext cx="0" cy="3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5" name="Freeform 552">
              <a:extLst>
                <a:ext uri="{FF2B5EF4-FFF2-40B4-BE49-F238E27FC236}">
                  <a16:creationId xmlns:a16="http://schemas.microsoft.com/office/drawing/2014/main" id="{B4A94C0B-E189-46B5-A710-4860203298AC}"/>
                </a:ext>
              </a:extLst>
            </p:cNvPr>
            <p:cNvSpPr>
              <a:spLocks/>
            </p:cNvSpPr>
            <p:nvPr/>
          </p:nvSpPr>
          <p:spPr bwMode="gray">
            <a:xfrm>
              <a:off x="675" y="1280"/>
              <a:ext cx="3" cy="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6" name="Freeform 553">
              <a:extLst>
                <a:ext uri="{FF2B5EF4-FFF2-40B4-BE49-F238E27FC236}">
                  <a16:creationId xmlns:a16="http://schemas.microsoft.com/office/drawing/2014/main" id="{A5130AA7-E3E0-4C59-8F9F-CDD8A13C2EA6}"/>
                </a:ext>
              </a:extLst>
            </p:cNvPr>
            <p:cNvSpPr>
              <a:spLocks/>
            </p:cNvSpPr>
            <p:nvPr/>
          </p:nvSpPr>
          <p:spPr bwMode="gray">
            <a:xfrm>
              <a:off x="752" y="983"/>
              <a:ext cx="5" cy="2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0 h 1"/>
                <a:gd name="T4" fmla="*/ 0 w 2"/>
                <a:gd name="T5" fmla="*/ 1 h 1"/>
                <a:gd name="T6" fmla="*/ 2 w 2"/>
                <a:gd name="T7" fmla="*/ 1 h 1"/>
                <a:gd name="T8" fmla="*/ 2 w 2"/>
                <a:gd name="T9" fmla="*/ 1 h 1"/>
                <a:gd name="T10" fmla="*/ 1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7" name="Freeform 554">
              <a:extLst>
                <a:ext uri="{FF2B5EF4-FFF2-40B4-BE49-F238E27FC236}">
                  <a16:creationId xmlns:a16="http://schemas.microsoft.com/office/drawing/2014/main" id="{726215B9-4604-44C2-AC01-E43EEA5FB278}"/>
                </a:ext>
              </a:extLst>
            </p:cNvPr>
            <p:cNvSpPr>
              <a:spLocks/>
            </p:cNvSpPr>
            <p:nvPr/>
          </p:nvSpPr>
          <p:spPr bwMode="gray">
            <a:xfrm>
              <a:off x="680" y="992"/>
              <a:ext cx="5" cy="3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0 h 1"/>
                <a:gd name="T4" fmla="*/ 1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1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8" name="Freeform 555">
              <a:extLst>
                <a:ext uri="{FF2B5EF4-FFF2-40B4-BE49-F238E27FC236}">
                  <a16:creationId xmlns:a16="http://schemas.microsoft.com/office/drawing/2014/main" id="{15226851-F614-42E8-9AF1-86DD6AD5478D}"/>
                </a:ext>
              </a:extLst>
            </p:cNvPr>
            <p:cNvSpPr>
              <a:spLocks/>
            </p:cNvSpPr>
            <p:nvPr/>
          </p:nvSpPr>
          <p:spPr bwMode="gray">
            <a:xfrm>
              <a:off x="682" y="992"/>
              <a:ext cx="3" cy="3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9" name="Freeform 556">
              <a:extLst>
                <a:ext uri="{FF2B5EF4-FFF2-40B4-BE49-F238E27FC236}">
                  <a16:creationId xmlns:a16="http://schemas.microsoft.com/office/drawing/2014/main" id="{0953C107-437E-411E-ADD3-E9039372A66C}"/>
                </a:ext>
              </a:extLst>
            </p:cNvPr>
            <p:cNvSpPr>
              <a:spLocks/>
            </p:cNvSpPr>
            <p:nvPr/>
          </p:nvSpPr>
          <p:spPr bwMode="gray">
            <a:xfrm>
              <a:off x="687" y="988"/>
              <a:ext cx="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0" name="Freeform 557">
              <a:extLst>
                <a:ext uri="{FF2B5EF4-FFF2-40B4-BE49-F238E27FC236}">
                  <a16:creationId xmlns:a16="http://schemas.microsoft.com/office/drawing/2014/main" id="{276107C8-1D9D-4920-A4DC-B7BE6F5F5478}"/>
                </a:ext>
              </a:extLst>
            </p:cNvPr>
            <p:cNvSpPr>
              <a:spLocks/>
            </p:cNvSpPr>
            <p:nvPr/>
          </p:nvSpPr>
          <p:spPr bwMode="gray">
            <a:xfrm>
              <a:off x="704" y="1043"/>
              <a:ext cx="2" cy="2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1" name="Freeform 558">
              <a:extLst>
                <a:ext uri="{FF2B5EF4-FFF2-40B4-BE49-F238E27FC236}">
                  <a16:creationId xmlns:a16="http://schemas.microsoft.com/office/drawing/2014/main" id="{D76BBE85-CCA4-40E4-B78F-30CF6C7B27E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67" y="930"/>
              <a:ext cx="214" cy="425"/>
            </a:xfrm>
            <a:custGeom>
              <a:avLst/>
              <a:gdLst>
                <a:gd name="T0" fmla="*/ 77 w 89"/>
                <a:gd name="T1" fmla="*/ 21 h 177"/>
                <a:gd name="T2" fmla="*/ 75 w 89"/>
                <a:gd name="T3" fmla="*/ 15 h 177"/>
                <a:gd name="T4" fmla="*/ 89 w 89"/>
                <a:gd name="T5" fmla="*/ 0 h 177"/>
                <a:gd name="T6" fmla="*/ 40 w 89"/>
                <a:gd name="T7" fmla="*/ 20 h 177"/>
                <a:gd name="T8" fmla="*/ 39 w 89"/>
                <a:gd name="T9" fmla="*/ 24 h 177"/>
                <a:gd name="T10" fmla="*/ 48 w 89"/>
                <a:gd name="T11" fmla="*/ 23 h 177"/>
                <a:gd name="T12" fmla="*/ 54 w 89"/>
                <a:gd name="T13" fmla="*/ 24 h 177"/>
                <a:gd name="T14" fmla="*/ 59 w 89"/>
                <a:gd name="T15" fmla="*/ 21 h 177"/>
                <a:gd name="T16" fmla="*/ 66 w 89"/>
                <a:gd name="T17" fmla="*/ 24 h 177"/>
                <a:gd name="T18" fmla="*/ 60 w 89"/>
                <a:gd name="T19" fmla="*/ 27 h 177"/>
                <a:gd name="T20" fmla="*/ 53 w 89"/>
                <a:gd name="T21" fmla="*/ 26 h 177"/>
                <a:gd name="T22" fmla="*/ 46 w 89"/>
                <a:gd name="T23" fmla="*/ 29 h 177"/>
                <a:gd name="T24" fmla="*/ 47 w 89"/>
                <a:gd name="T25" fmla="*/ 39 h 177"/>
                <a:gd name="T26" fmla="*/ 60 w 89"/>
                <a:gd name="T27" fmla="*/ 31 h 177"/>
                <a:gd name="T28" fmla="*/ 59 w 89"/>
                <a:gd name="T29" fmla="*/ 43 h 177"/>
                <a:gd name="T30" fmla="*/ 57 w 89"/>
                <a:gd name="T31" fmla="*/ 46 h 177"/>
                <a:gd name="T32" fmla="*/ 52 w 89"/>
                <a:gd name="T33" fmla="*/ 49 h 177"/>
                <a:gd name="T34" fmla="*/ 42 w 89"/>
                <a:gd name="T35" fmla="*/ 56 h 177"/>
                <a:gd name="T36" fmla="*/ 27 w 89"/>
                <a:gd name="T37" fmla="*/ 64 h 177"/>
                <a:gd name="T38" fmla="*/ 41 w 89"/>
                <a:gd name="T39" fmla="*/ 84 h 177"/>
                <a:gd name="T40" fmla="*/ 65 w 89"/>
                <a:gd name="T41" fmla="*/ 99 h 177"/>
                <a:gd name="T42" fmla="*/ 51 w 89"/>
                <a:gd name="T43" fmla="*/ 143 h 177"/>
                <a:gd name="T44" fmla="*/ 47 w 89"/>
                <a:gd name="T45" fmla="*/ 155 h 177"/>
                <a:gd name="T46" fmla="*/ 44 w 89"/>
                <a:gd name="T47" fmla="*/ 143 h 177"/>
                <a:gd name="T48" fmla="*/ 26 w 89"/>
                <a:gd name="T49" fmla="*/ 82 h 177"/>
                <a:gd name="T50" fmla="*/ 89 w 89"/>
                <a:gd name="T51" fmla="*/ 27 h 177"/>
                <a:gd name="T52" fmla="*/ 44 w 89"/>
                <a:gd name="T53" fmla="*/ 24 h 177"/>
                <a:gd name="T54" fmla="*/ 60 w 89"/>
                <a:gd name="T55" fmla="*/ 24 h 177"/>
                <a:gd name="T56" fmla="*/ 59 w 89"/>
                <a:gd name="T57" fmla="*/ 24 h 177"/>
                <a:gd name="T58" fmla="*/ 53 w 89"/>
                <a:gd name="T59" fmla="*/ 30 h 177"/>
                <a:gd name="T60" fmla="*/ 55 w 89"/>
                <a:gd name="T61" fmla="*/ 29 h 177"/>
                <a:gd name="T62" fmla="*/ 56 w 89"/>
                <a:gd name="T63" fmla="*/ 30 h 177"/>
                <a:gd name="T64" fmla="*/ 64 w 89"/>
                <a:gd name="T65" fmla="*/ 31 h 177"/>
                <a:gd name="T66" fmla="*/ 37 w 89"/>
                <a:gd name="T67" fmla="*/ 71 h 177"/>
                <a:gd name="T68" fmla="*/ 36 w 89"/>
                <a:gd name="T69" fmla="*/ 77 h 177"/>
                <a:gd name="T70" fmla="*/ 35 w 89"/>
                <a:gd name="T71" fmla="*/ 72 h 177"/>
                <a:gd name="T72" fmla="*/ 45 w 89"/>
                <a:gd name="T73" fmla="*/ 77 h 177"/>
                <a:gd name="T74" fmla="*/ 48 w 89"/>
                <a:gd name="T75" fmla="*/ 85 h 177"/>
                <a:gd name="T76" fmla="*/ 52 w 89"/>
                <a:gd name="T77" fmla="*/ 61 h 177"/>
                <a:gd name="T78" fmla="*/ 51 w 89"/>
                <a:gd name="T79" fmla="*/ 84 h 177"/>
                <a:gd name="T80" fmla="*/ 52 w 89"/>
                <a:gd name="T81" fmla="*/ 80 h 177"/>
                <a:gd name="T82" fmla="*/ 51 w 89"/>
                <a:gd name="T83" fmla="*/ 83 h 177"/>
                <a:gd name="T84" fmla="*/ 64 w 89"/>
                <a:gd name="T85" fmla="*/ 46 h 177"/>
                <a:gd name="T86" fmla="*/ 65 w 89"/>
                <a:gd name="T87" fmla="*/ 43 h 177"/>
                <a:gd name="T88" fmla="*/ 55 w 89"/>
                <a:gd name="T89" fmla="*/ 14 h 177"/>
                <a:gd name="T90" fmla="*/ 56 w 89"/>
                <a:gd name="T91" fmla="*/ 17 h 177"/>
                <a:gd name="T92" fmla="*/ 52 w 89"/>
                <a:gd name="T93" fmla="*/ 15 h 177"/>
                <a:gd name="T94" fmla="*/ 47 w 89"/>
                <a:gd name="T95" fmla="*/ 15 h 177"/>
                <a:gd name="T96" fmla="*/ 47 w 89"/>
                <a:gd name="T97" fmla="*/ 18 h 177"/>
                <a:gd name="T98" fmla="*/ 41 w 89"/>
                <a:gd name="T99" fmla="*/ 18 h 177"/>
                <a:gd name="T100" fmla="*/ 42 w 89"/>
                <a:gd name="T101" fmla="*/ 16 h 177"/>
                <a:gd name="T102" fmla="*/ 50 w 89"/>
                <a:gd name="T103" fmla="*/ 20 h 177"/>
                <a:gd name="T104" fmla="*/ 49 w 89"/>
                <a:gd name="T105" fmla="*/ 18 h 177"/>
                <a:gd name="T106" fmla="*/ 54 w 89"/>
                <a:gd name="T107" fmla="*/ 18 h 177"/>
                <a:gd name="T108" fmla="*/ 57 w 89"/>
                <a:gd name="T109" fmla="*/ 18 h 177"/>
                <a:gd name="T110" fmla="*/ 59 w 89"/>
                <a:gd name="T111" fmla="*/ 14 h 177"/>
                <a:gd name="T112" fmla="*/ 61 w 89"/>
                <a:gd name="T113" fmla="*/ 154 h 177"/>
                <a:gd name="T114" fmla="*/ 88 w 89"/>
                <a:gd name="T115" fmla="*/ 80 h 177"/>
                <a:gd name="T116" fmla="*/ 86 w 89"/>
                <a:gd name="T117" fmla="*/ 56 h 177"/>
                <a:gd name="T118" fmla="*/ 87 w 89"/>
                <a:gd name="T119" fmla="*/ 82 h 177"/>
                <a:gd name="T120" fmla="*/ 88 w 89"/>
                <a:gd name="T121" fmla="*/ 82 h 177"/>
                <a:gd name="T122" fmla="*/ 89 w 89"/>
                <a:gd name="T123" fmla="*/ 80 h 177"/>
                <a:gd name="T124" fmla="*/ 89 w 89"/>
                <a:gd name="T125" fmla="*/ 5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9" h="177">
                  <a:moveTo>
                    <a:pt x="88" y="27"/>
                  </a:moveTo>
                  <a:cubicBezTo>
                    <a:pt x="84" y="30"/>
                    <a:pt x="78" y="33"/>
                    <a:pt x="79" y="34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7" y="33"/>
                    <a:pt x="76" y="31"/>
                    <a:pt x="76" y="30"/>
                  </a:cubicBezTo>
                  <a:cubicBezTo>
                    <a:pt x="75" y="29"/>
                    <a:pt x="75" y="28"/>
                    <a:pt x="76" y="26"/>
                  </a:cubicBezTo>
                  <a:cubicBezTo>
                    <a:pt x="75" y="26"/>
                    <a:pt x="76" y="25"/>
                    <a:pt x="77" y="24"/>
                  </a:cubicBezTo>
                  <a:cubicBezTo>
                    <a:pt x="76" y="24"/>
                    <a:pt x="77" y="23"/>
                    <a:pt x="77" y="23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76" y="22"/>
                    <a:pt x="77" y="21"/>
                    <a:pt x="77" y="21"/>
                  </a:cubicBezTo>
                  <a:cubicBezTo>
                    <a:pt x="77" y="21"/>
                    <a:pt x="77" y="22"/>
                    <a:pt x="77" y="21"/>
                  </a:cubicBezTo>
                  <a:cubicBezTo>
                    <a:pt x="77" y="21"/>
                    <a:pt x="77" y="21"/>
                    <a:pt x="77" y="20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0"/>
                    <a:pt x="77" y="20"/>
                    <a:pt x="77" y="20"/>
                  </a:cubicBezTo>
                  <a:cubicBezTo>
                    <a:pt x="77" y="20"/>
                    <a:pt x="77" y="19"/>
                    <a:pt x="77" y="19"/>
                  </a:cubicBezTo>
                  <a:cubicBezTo>
                    <a:pt x="77" y="18"/>
                    <a:pt x="77" y="19"/>
                    <a:pt x="77" y="18"/>
                  </a:cubicBezTo>
                  <a:cubicBezTo>
                    <a:pt x="77" y="18"/>
                    <a:pt x="72" y="18"/>
                    <a:pt x="73" y="18"/>
                  </a:cubicBezTo>
                  <a:cubicBezTo>
                    <a:pt x="72" y="18"/>
                    <a:pt x="70" y="18"/>
                    <a:pt x="70" y="17"/>
                  </a:cubicBezTo>
                  <a:cubicBezTo>
                    <a:pt x="70" y="17"/>
                    <a:pt x="71" y="17"/>
                    <a:pt x="71" y="17"/>
                  </a:cubicBezTo>
                  <a:cubicBezTo>
                    <a:pt x="71" y="17"/>
                    <a:pt x="70" y="17"/>
                    <a:pt x="70" y="16"/>
                  </a:cubicBezTo>
                  <a:cubicBezTo>
                    <a:pt x="70" y="15"/>
                    <a:pt x="77" y="16"/>
                    <a:pt x="77" y="15"/>
                  </a:cubicBezTo>
                  <a:cubicBezTo>
                    <a:pt x="75" y="15"/>
                    <a:pt x="75" y="15"/>
                    <a:pt x="75" y="15"/>
                  </a:cubicBezTo>
                  <a:cubicBezTo>
                    <a:pt x="75" y="14"/>
                    <a:pt x="78" y="14"/>
                    <a:pt x="78" y="14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13"/>
                    <a:pt x="85" y="13"/>
                    <a:pt x="84" y="14"/>
                  </a:cubicBezTo>
                  <a:cubicBezTo>
                    <a:pt x="84" y="14"/>
                    <a:pt x="86" y="14"/>
                    <a:pt x="87" y="14"/>
                  </a:cubicBezTo>
                  <a:cubicBezTo>
                    <a:pt x="86" y="14"/>
                    <a:pt x="86" y="14"/>
                    <a:pt x="86" y="13"/>
                  </a:cubicBezTo>
                  <a:cubicBezTo>
                    <a:pt x="86" y="13"/>
                    <a:pt x="88" y="13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9" y="14"/>
                    <a:pt x="88" y="14"/>
                    <a:pt x="88" y="13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2" y="1"/>
                    <a:pt x="74" y="2"/>
                    <a:pt x="66" y="4"/>
                  </a:cubicBezTo>
                  <a:cubicBezTo>
                    <a:pt x="56" y="6"/>
                    <a:pt x="47" y="11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7" y="18"/>
                    <a:pt x="36" y="18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7" y="21"/>
                    <a:pt x="37" y="18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20"/>
                    <a:pt x="41" y="21"/>
                  </a:cubicBezTo>
                  <a:cubicBezTo>
                    <a:pt x="42" y="20"/>
                    <a:pt x="42" y="19"/>
                    <a:pt x="44" y="19"/>
                  </a:cubicBezTo>
                  <a:cubicBezTo>
                    <a:pt x="43" y="18"/>
                    <a:pt x="46" y="19"/>
                    <a:pt x="46" y="19"/>
                  </a:cubicBezTo>
                  <a:cubicBezTo>
                    <a:pt x="46" y="19"/>
                    <a:pt x="42" y="21"/>
                    <a:pt x="42" y="22"/>
                  </a:cubicBezTo>
                  <a:cubicBezTo>
                    <a:pt x="43" y="22"/>
                    <a:pt x="44" y="22"/>
                    <a:pt x="44" y="23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2" y="23"/>
                    <a:pt x="42" y="23"/>
                    <a:pt x="42" y="23"/>
                  </a:cubicBezTo>
                  <a:cubicBezTo>
                    <a:pt x="42" y="23"/>
                    <a:pt x="42" y="23"/>
                    <a:pt x="42" y="23"/>
                  </a:cubicBezTo>
                  <a:cubicBezTo>
                    <a:pt x="41" y="23"/>
                    <a:pt x="41" y="24"/>
                    <a:pt x="39" y="24"/>
                  </a:cubicBezTo>
                  <a:cubicBezTo>
                    <a:pt x="40" y="24"/>
                    <a:pt x="41" y="24"/>
                    <a:pt x="40" y="24"/>
                  </a:cubicBezTo>
                  <a:cubicBezTo>
                    <a:pt x="41" y="24"/>
                    <a:pt x="44" y="24"/>
                    <a:pt x="45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3"/>
                    <a:pt x="47" y="23"/>
                    <a:pt x="47" y="23"/>
                  </a:cubicBezTo>
                  <a:cubicBezTo>
                    <a:pt x="47" y="24"/>
                    <a:pt x="45" y="24"/>
                    <a:pt x="45" y="24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24"/>
                    <a:pt x="45" y="24"/>
                    <a:pt x="45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7" y="24"/>
                    <a:pt x="48" y="24"/>
                    <a:pt x="48" y="23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23"/>
                    <a:pt x="47" y="23"/>
                    <a:pt x="47" y="22"/>
                  </a:cubicBezTo>
                  <a:cubicBezTo>
                    <a:pt x="47" y="22"/>
                    <a:pt x="54" y="17"/>
                    <a:pt x="55" y="19"/>
                  </a:cubicBezTo>
                  <a:cubicBezTo>
                    <a:pt x="54" y="19"/>
                    <a:pt x="51" y="20"/>
                    <a:pt x="50" y="21"/>
                  </a:cubicBezTo>
                  <a:cubicBezTo>
                    <a:pt x="52" y="22"/>
                    <a:pt x="50" y="23"/>
                    <a:pt x="50" y="23"/>
                  </a:cubicBezTo>
                  <a:cubicBezTo>
                    <a:pt x="50" y="23"/>
                    <a:pt x="52" y="23"/>
                    <a:pt x="51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52" y="24"/>
                    <a:pt x="52" y="24"/>
                    <a:pt x="51" y="24"/>
                  </a:cubicBezTo>
                  <a:cubicBezTo>
                    <a:pt x="51" y="24"/>
                    <a:pt x="51" y="25"/>
                    <a:pt x="52" y="2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53" y="24"/>
                    <a:pt x="55" y="23"/>
                    <a:pt x="56" y="23"/>
                  </a:cubicBezTo>
                  <a:cubicBezTo>
                    <a:pt x="55" y="23"/>
                    <a:pt x="53" y="23"/>
                    <a:pt x="53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3" y="20"/>
                    <a:pt x="59" y="18"/>
                    <a:pt x="59" y="19"/>
                  </a:cubicBezTo>
                  <a:cubicBezTo>
                    <a:pt x="59" y="20"/>
                    <a:pt x="56" y="20"/>
                    <a:pt x="56" y="21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7" y="22"/>
                    <a:pt x="57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56" y="20"/>
                    <a:pt x="61" y="19"/>
                    <a:pt x="61" y="19"/>
                  </a:cubicBezTo>
                  <a:cubicBezTo>
                    <a:pt x="61" y="20"/>
                    <a:pt x="60" y="21"/>
                    <a:pt x="59" y="21"/>
                  </a:cubicBezTo>
                  <a:cubicBezTo>
                    <a:pt x="59" y="21"/>
                    <a:pt x="63" y="21"/>
                    <a:pt x="63" y="20"/>
                  </a:cubicBezTo>
                  <a:cubicBezTo>
                    <a:pt x="62" y="20"/>
                    <a:pt x="61" y="21"/>
                    <a:pt x="61" y="20"/>
                  </a:cubicBezTo>
                  <a:cubicBezTo>
                    <a:pt x="61" y="19"/>
                    <a:pt x="63" y="19"/>
                    <a:pt x="63" y="20"/>
                  </a:cubicBezTo>
                  <a:cubicBezTo>
                    <a:pt x="64" y="21"/>
                    <a:pt x="64" y="21"/>
                    <a:pt x="65" y="22"/>
                  </a:cubicBezTo>
                  <a:cubicBezTo>
                    <a:pt x="65" y="21"/>
                    <a:pt x="67" y="22"/>
                    <a:pt x="67" y="23"/>
                  </a:cubicBezTo>
                  <a:cubicBezTo>
                    <a:pt x="66" y="23"/>
                    <a:pt x="66" y="23"/>
                    <a:pt x="66" y="23"/>
                  </a:cubicBezTo>
                  <a:cubicBezTo>
                    <a:pt x="67" y="23"/>
                    <a:pt x="68" y="23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8" y="24"/>
                    <a:pt x="68" y="24"/>
                    <a:pt x="68" y="24"/>
                  </a:cubicBezTo>
                  <a:cubicBezTo>
                    <a:pt x="68" y="24"/>
                    <a:pt x="66" y="24"/>
                    <a:pt x="66" y="24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68" y="28"/>
                    <a:pt x="65" y="27"/>
                    <a:pt x="65" y="27"/>
                  </a:cubicBezTo>
                  <a:cubicBezTo>
                    <a:pt x="65" y="27"/>
                    <a:pt x="65" y="28"/>
                    <a:pt x="65" y="29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5" y="29"/>
                    <a:pt x="65" y="29"/>
                    <a:pt x="65" y="30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65" y="29"/>
                    <a:pt x="65" y="30"/>
                    <a:pt x="65" y="30"/>
                  </a:cubicBezTo>
                  <a:cubicBezTo>
                    <a:pt x="64" y="30"/>
                    <a:pt x="63" y="29"/>
                    <a:pt x="62" y="29"/>
                  </a:cubicBezTo>
                  <a:cubicBezTo>
                    <a:pt x="62" y="29"/>
                    <a:pt x="64" y="31"/>
                    <a:pt x="63" y="31"/>
                  </a:cubicBezTo>
                  <a:cubicBezTo>
                    <a:pt x="62" y="31"/>
                    <a:pt x="56" y="26"/>
                    <a:pt x="56" y="28"/>
                  </a:cubicBezTo>
                  <a:cubicBezTo>
                    <a:pt x="56" y="26"/>
                    <a:pt x="59" y="28"/>
                    <a:pt x="60" y="27"/>
                  </a:cubicBezTo>
                  <a:cubicBezTo>
                    <a:pt x="60" y="26"/>
                    <a:pt x="62" y="26"/>
                    <a:pt x="62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24"/>
                    <a:pt x="61" y="26"/>
                    <a:pt x="61" y="25"/>
                  </a:cubicBezTo>
                  <a:cubicBezTo>
                    <a:pt x="60" y="24"/>
                    <a:pt x="61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0" y="24"/>
                    <a:pt x="60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4"/>
                    <a:pt x="60" y="23"/>
                    <a:pt x="59" y="23"/>
                  </a:cubicBezTo>
                  <a:cubicBezTo>
                    <a:pt x="60" y="24"/>
                    <a:pt x="56" y="24"/>
                    <a:pt x="57" y="24"/>
                  </a:cubicBezTo>
                  <a:cubicBezTo>
                    <a:pt x="58" y="25"/>
                    <a:pt x="53" y="25"/>
                    <a:pt x="53" y="26"/>
                  </a:cubicBezTo>
                  <a:cubicBezTo>
                    <a:pt x="53" y="26"/>
                    <a:pt x="53" y="27"/>
                    <a:pt x="53" y="27"/>
                  </a:cubicBezTo>
                  <a:cubicBezTo>
                    <a:pt x="53" y="27"/>
                    <a:pt x="53" y="26"/>
                    <a:pt x="52" y="26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52" y="26"/>
                    <a:pt x="53" y="28"/>
                    <a:pt x="53" y="28"/>
                  </a:cubicBezTo>
                  <a:cubicBezTo>
                    <a:pt x="53" y="28"/>
                    <a:pt x="54" y="29"/>
                    <a:pt x="53" y="29"/>
                  </a:cubicBezTo>
                  <a:cubicBezTo>
                    <a:pt x="54" y="29"/>
                    <a:pt x="49" y="29"/>
                    <a:pt x="49" y="30"/>
                  </a:cubicBezTo>
                  <a:cubicBezTo>
                    <a:pt x="49" y="29"/>
                    <a:pt x="52" y="29"/>
                    <a:pt x="48" y="29"/>
                  </a:cubicBezTo>
                  <a:cubicBezTo>
                    <a:pt x="49" y="28"/>
                    <a:pt x="50" y="27"/>
                    <a:pt x="52" y="26"/>
                  </a:cubicBezTo>
                  <a:cubicBezTo>
                    <a:pt x="48" y="27"/>
                    <a:pt x="47" y="30"/>
                    <a:pt x="44" y="28"/>
                  </a:cubicBezTo>
                  <a:cubicBezTo>
                    <a:pt x="44" y="29"/>
                    <a:pt x="46" y="28"/>
                    <a:pt x="46" y="29"/>
                  </a:cubicBezTo>
                  <a:cubicBezTo>
                    <a:pt x="46" y="28"/>
                    <a:pt x="39" y="33"/>
                    <a:pt x="39" y="33"/>
                  </a:cubicBezTo>
                  <a:cubicBezTo>
                    <a:pt x="40" y="33"/>
                    <a:pt x="40" y="33"/>
                    <a:pt x="41" y="3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1" y="35"/>
                    <a:pt x="45" y="36"/>
                    <a:pt x="44" y="37"/>
                  </a:cubicBezTo>
                  <a:cubicBezTo>
                    <a:pt x="44" y="36"/>
                    <a:pt x="46" y="36"/>
                    <a:pt x="46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6" y="37"/>
                  </a:cubicBezTo>
                  <a:cubicBezTo>
                    <a:pt x="46" y="37"/>
                    <a:pt x="46" y="38"/>
                    <a:pt x="46" y="39"/>
                  </a:cubicBezTo>
                  <a:cubicBezTo>
                    <a:pt x="47" y="39"/>
                    <a:pt x="47" y="39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40"/>
                    <a:pt x="46" y="40"/>
                    <a:pt x="46" y="40"/>
                  </a:cubicBezTo>
                  <a:cubicBezTo>
                    <a:pt x="47" y="41"/>
                    <a:pt x="47" y="43"/>
                    <a:pt x="47" y="41"/>
                  </a:cubicBezTo>
                  <a:cubicBezTo>
                    <a:pt x="49" y="37"/>
                    <a:pt x="51" y="35"/>
                    <a:pt x="53" y="32"/>
                  </a:cubicBezTo>
                  <a:cubicBezTo>
                    <a:pt x="53" y="32"/>
                    <a:pt x="56" y="30"/>
                    <a:pt x="58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9" y="30"/>
                    <a:pt x="59" y="30"/>
                    <a:pt x="59" y="31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0" y="31"/>
                    <a:pt x="60" y="31"/>
                    <a:pt x="59" y="31"/>
                  </a:cubicBezTo>
                  <a:cubicBezTo>
                    <a:pt x="59" y="32"/>
                    <a:pt x="59" y="34"/>
                    <a:pt x="59" y="34"/>
                  </a:cubicBezTo>
                  <a:cubicBezTo>
                    <a:pt x="59" y="36"/>
                    <a:pt x="64" y="32"/>
                    <a:pt x="64" y="32"/>
                  </a:cubicBezTo>
                  <a:cubicBezTo>
                    <a:pt x="65" y="32"/>
                    <a:pt x="64" y="36"/>
                    <a:pt x="64" y="36"/>
                  </a:cubicBezTo>
                  <a:cubicBezTo>
                    <a:pt x="65" y="36"/>
                    <a:pt x="64" y="37"/>
                    <a:pt x="64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66" y="38"/>
                    <a:pt x="66" y="38"/>
                    <a:pt x="66" y="38"/>
                  </a:cubicBezTo>
                  <a:cubicBezTo>
                    <a:pt x="65" y="39"/>
                    <a:pt x="65" y="39"/>
                    <a:pt x="65" y="39"/>
                  </a:cubicBezTo>
                  <a:cubicBezTo>
                    <a:pt x="67" y="39"/>
                    <a:pt x="66" y="43"/>
                    <a:pt x="63" y="42"/>
                  </a:cubicBezTo>
                  <a:cubicBezTo>
                    <a:pt x="62" y="43"/>
                    <a:pt x="60" y="43"/>
                    <a:pt x="59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60" y="43"/>
                    <a:pt x="60" y="43"/>
                    <a:pt x="60" y="44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0" y="44"/>
                    <a:pt x="59" y="44"/>
                    <a:pt x="59" y="44"/>
                  </a:cubicBezTo>
                  <a:cubicBezTo>
                    <a:pt x="59" y="43"/>
                    <a:pt x="58" y="43"/>
                    <a:pt x="58" y="43"/>
                  </a:cubicBezTo>
                  <a:cubicBezTo>
                    <a:pt x="56" y="43"/>
                    <a:pt x="53" y="44"/>
                    <a:pt x="51" y="46"/>
                  </a:cubicBezTo>
                  <a:cubicBezTo>
                    <a:pt x="51" y="46"/>
                    <a:pt x="59" y="43"/>
                    <a:pt x="58" y="44"/>
                  </a:cubicBezTo>
                  <a:cubicBezTo>
                    <a:pt x="57" y="44"/>
                    <a:pt x="56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6" y="45"/>
                    <a:pt x="57" y="45"/>
                    <a:pt x="57" y="45"/>
                  </a:cubicBezTo>
                  <a:cubicBezTo>
                    <a:pt x="58" y="45"/>
                    <a:pt x="57" y="46"/>
                    <a:pt x="57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46"/>
                    <a:pt x="58" y="47"/>
                    <a:pt x="59" y="47"/>
                  </a:cubicBezTo>
                  <a:cubicBezTo>
                    <a:pt x="59" y="47"/>
                    <a:pt x="59" y="47"/>
                    <a:pt x="58" y="47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59" y="47"/>
                    <a:pt x="59" y="46"/>
                    <a:pt x="60" y="46"/>
                  </a:cubicBezTo>
                  <a:cubicBezTo>
                    <a:pt x="61" y="46"/>
                    <a:pt x="58" y="49"/>
                    <a:pt x="56" y="49"/>
                  </a:cubicBezTo>
                  <a:cubicBezTo>
                    <a:pt x="56" y="49"/>
                    <a:pt x="54" y="50"/>
                    <a:pt x="54" y="49"/>
                  </a:cubicBezTo>
                  <a:cubicBezTo>
                    <a:pt x="53" y="48"/>
                    <a:pt x="57" y="49"/>
                    <a:pt x="56" y="48"/>
                  </a:cubicBezTo>
                  <a:cubicBezTo>
                    <a:pt x="55" y="48"/>
                    <a:pt x="55" y="48"/>
                    <a:pt x="55" y="48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56" y="48"/>
                    <a:pt x="52" y="49"/>
                    <a:pt x="52" y="49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1" y="49"/>
                    <a:pt x="49" y="50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1" y="51"/>
                    <a:pt x="48" y="52"/>
                    <a:pt x="48" y="52"/>
                  </a:cubicBezTo>
                  <a:cubicBezTo>
                    <a:pt x="48" y="51"/>
                    <a:pt x="48" y="52"/>
                    <a:pt x="47" y="52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6" y="53"/>
                    <a:pt x="44" y="55"/>
                    <a:pt x="44" y="55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54"/>
                    <a:pt x="43" y="57"/>
                    <a:pt x="42" y="56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2" y="54"/>
                    <a:pt x="42" y="57"/>
                    <a:pt x="42" y="57"/>
                  </a:cubicBezTo>
                  <a:cubicBezTo>
                    <a:pt x="41" y="58"/>
                    <a:pt x="41" y="60"/>
                    <a:pt x="39" y="60"/>
                  </a:cubicBezTo>
                  <a:cubicBezTo>
                    <a:pt x="35" y="61"/>
                    <a:pt x="35" y="69"/>
                    <a:pt x="35" y="69"/>
                  </a:cubicBezTo>
                  <a:cubicBezTo>
                    <a:pt x="34" y="69"/>
                    <a:pt x="34" y="67"/>
                    <a:pt x="34" y="67"/>
                  </a:cubicBezTo>
                  <a:cubicBezTo>
                    <a:pt x="35" y="65"/>
                    <a:pt x="29" y="63"/>
                    <a:pt x="29" y="63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9" y="63"/>
                    <a:pt x="28" y="64"/>
                    <a:pt x="27" y="64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7" y="65"/>
                    <a:pt x="27" y="65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8" y="65"/>
                    <a:pt x="22" y="64"/>
                    <a:pt x="22" y="64"/>
                  </a:cubicBezTo>
                  <a:cubicBezTo>
                    <a:pt x="22" y="61"/>
                    <a:pt x="17" y="74"/>
                    <a:pt x="18" y="73"/>
                  </a:cubicBezTo>
                  <a:cubicBezTo>
                    <a:pt x="19" y="76"/>
                    <a:pt x="24" y="77"/>
                    <a:pt x="24" y="75"/>
                  </a:cubicBezTo>
                  <a:cubicBezTo>
                    <a:pt x="23" y="74"/>
                    <a:pt x="29" y="71"/>
                    <a:pt x="27" y="74"/>
                  </a:cubicBezTo>
                  <a:cubicBezTo>
                    <a:pt x="26" y="76"/>
                    <a:pt x="26" y="78"/>
                    <a:pt x="25" y="79"/>
                  </a:cubicBezTo>
                  <a:cubicBezTo>
                    <a:pt x="27" y="80"/>
                    <a:pt x="33" y="80"/>
                    <a:pt x="29" y="83"/>
                  </a:cubicBezTo>
                  <a:cubicBezTo>
                    <a:pt x="28" y="85"/>
                    <a:pt x="31" y="86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35" y="88"/>
                    <a:pt x="41" y="81"/>
                    <a:pt x="41" y="84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1" y="86"/>
                    <a:pt x="42" y="84"/>
                    <a:pt x="42" y="84"/>
                  </a:cubicBezTo>
                  <a:cubicBezTo>
                    <a:pt x="43" y="84"/>
                    <a:pt x="47" y="86"/>
                    <a:pt x="49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49" y="86"/>
                  </a:cubicBezTo>
                  <a:cubicBezTo>
                    <a:pt x="50" y="86"/>
                    <a:pt x="51" y="87"/>
                    <a:pt x="51" y="88"/>
                  </a:cubicBezTo>
                  <a:cubicBezTo>
                    <a:pt x="52" y="88"/>
                    <a:pt x="53" y="88"/>
                    <a:pt x="53" y="90"/>
                  </a:cubicBezTo>
                  <a:cubicBezTo>
                    <a:pt x="53" y="89"/>
                    <a:pt x="59" y="93"/>
                    <a:pt x="59" y="93"/>
                  </a:cubicBezTo>
                  <a:cubicBezTo>
                    <a:pt x="61" y="93"/>
                    <a:pt x="61" y="99"/>
                    <a:pt x="61" y="100"/>
                  </a:cubicBezTo>
                  <a:cubicBezTo>
                    <a:pt x="63" y="98"/>
                    <a:pt x="65" y="99"/>
                    <a:pt x="65" y="99"/>
                  </a:cubicBezTo>
                  <a:cubicBezTo>
                    <a:pt x="66" y="99"/>
                    <a:pt x="66" y="101"/>
                    <a:pt x="66" y="101"/>
                  </a:cubicBezTo>
                  <a:cubicBezTo>
                    <a:pt x="66" y="101"/>
                    <a:pt x="69" y="101"/>
                    <a:pt x="70" y="101"/>
                  </a:cubicBezTo>
                  <a:cubicBezTo>
                    <a:pt x="71" y="100"/>
                    <a:pt x="72" y="104"/>
                    <a:pt x="74" y="104"/>
                  </a:cubicBezTo>
                  <a:cubicBezTo>
                    <a:pt x="78" y="103"/>
                    <a:pt x="71" y="112"/>
                    <a:pt x="71" y="113"/>
                  </a:cubicBezTo>
                  <a:cubicBezTo>
                    <a:pt x="71" y="115"/>
                    <a:pt x="71" y="118"/>
                    <a:pt x="71" y="120"/>
                  </a:cubicBezTo>
                  <a:cubicBezTo>
                    <a:pt x="70" y="124"/>
                    <a:pt x="66" y="123"/>
                    <a:pt x="65" y="124"/>
                  </a:cubicBezTo>
                  <a:cubicBezTo>
                    <a:pt x="64" y="125"/>
                    <a:pt x="63" y="132"/>
                    <a:pt x="61" y="132"/>
                  </a:cubicBezTo>
                  <a:cubicBezTo>
                    <a:pt x="60" y="135"/>
                    <a:pt x="55" y="138"/>
                    <a:pt x="55" y="136"/>
                  </a:cubicBezTo>
                  <a:cubicBezTo>
                    <a:pt x="55" y="139"/>
                    <a:pt x="60" y="138"/>
                    <a:pt x="53" y="140"/>
                  </a:cubicBezTo>
                  <a:cubicBezTo>
                    <a:pt x="53" y="140"/>
                    <a:pt x="53" y="142"/>
                    <a:pt x="53" y="142"/>
                  </a:cubicBezTo>
                  <a:cubicBezTo>
                    <a:pt x="55" y="143"/>
                    <a:pt x="51" y="143"/>
                    <a:pt x="51" y="143"/>
                  </a:cubicBezTo>
                  <a:cubicBezTo>
                    <a:pt x="50" y="143"/>
                    <a:pt x="53" y="144"/>
                    <a:pt x="53" y="144"/>
                  </a:cubicBezTo>
                  <a:cubicBezTo>
                    <a:pt x="53" y="145"/>
                    <a:pt x="52" y="143"/>
                    <a:pt x="52" y="144"/>
                  </a:cubicBezTo>
                  <a:cubicBezTo>
                    <a:pt x="52" y="144"/>
                    <a:pt x="53" y="147"/>
                    <a:pt x="52" y="147"/>
                  </a:cubicBezTo>
                  <a:cubicBezTo>
                    <a:pt x="49" y="147"/>
                    <a:pt x="53" y="149"/>
                    <a:pt x="53" y="150"/>
                  </a:cubicBezTo>
                  <a:cubicBezTo>
                    <a:pt x="53" y="153"/>
                    <a:pt x="50" y="155"/>
                    <a:pt x="56" y="157"/>
                  </a:cubicBezTo>
                  <a:cubicBezTo>
                    <a:pt x="56" y="157"/>
                    <a:pt x="56" y="157"/>
                    <a:pt x="56" y="157"/>
                  </a:cubicBezTo>
                  <a:cubicBezTo>
                    <a:pt x="56" y="158"/>
                    <a:pt x="55" y="158"/>
                    <a:pt x="55" y="158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5" y="159"/>
                    <a:pt x="54" y="158"/>
                    <a:pt x="54" y="158"/>
                  </a:cubicBezTo>
                  <a:cubicBezTo>
                    <a:pt x="54" y="157"/>
                    <a:pt x="47" y="156"/>
                    <a:pt x="47" y="155"/>
                  </a:cubicBezTo>
                  <a:cubicBezTo>
                    <a:pt x="47" y="155"/>
                    <a:pt x="47" y="155"/>
                    <a:pt x="48" y="155"/>
                  </a:cubicBezTo>
                  <a:cubicBezTo>
                    <a:pt x="48" y="155"/>
                    <a:pt x="48" y="155"/>
                    <a:pt x="48" y="155"/>
                  </a:cubicBezTo>
                  <a:cubicBezTo>
                    <a:pt x="48" y="155"/>
                    <a:pt x="43" y="150"/>
                    <a:pt x="46" y="149"/>
                  </a:cubicBezTo>
                  <a:cubicBezTo>
                    <a:pt x="46" y="149"/>
                    <a:pt x="46" y="149"/>
                    <a:pt x="46" y="148"/>
                  </a:cubicBezTo>
                  <a:cubicBezTo>
                    <a:pt x="46" y="149"/>
                    <a:pt x="44" y="149"/>
                    <a:pt x="44" y="149"/>
                  </a:cubicBezTo>
                  <a:cubicBezTo>
                    <a:pt x="44" y="149"/>
                    <a:pt x="45" y="145"/>
                    <a:pt x="44" y="145"/>
                  </a:cubicBezTo>
                  <a:cubicBezTo>
                    <a:pt x="45" y="145"/>
                    <a:pt x="45" y="146"/>
                    <a:pt x="45" y="146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4" y="143"/>
                    <a:pt x="44" y="143"/>
                    <a:pt x="44" y="143"/>
                  </a:cubicBezTo>
                  <a:cubicBezTo>
                    <a:pt x="44" y="143"/>
                    <a:pt x="45" y="145"/>
                    <a:pt x="44" y="145"/>
                  </a:cubicBezTo>
                  <a:cubicBezTo>
                    <a:pt x="43" y="145"/>
                    <a:pt x="43" y="143"/>
                    <a:pt x="44" y="143"/>
                  </a:cubicBezTo>
                  <a:cubicBezTo>
                    <a:pt x="42" y="142"/>
                    <a:pt x="41" y="125"/>
                    <a:pt x="42" y="124"/>
                  </a:cubicBezTo>
                  <a:cubicBezTo>
                    <a:pt x="46" y="118"/>
                    <a:pt x="37" y="116"/>
                    <a:pt x="35" y="112"/>
                  </a:cubicBezTo>
                  <a:cubicBezTo>
                    <a:pt x="34" y="107"/>
                    <a:pt x="31" y="105"/>
                    <a:pt x="32" y="99"/>
                  </a:cubicBezTo>
                  <a:cubicBezTo>
                    <a:pt x="30" y="102"/>
                    <a:pt x="35" y="92"/>
                    <a:pt x="35" y="93"/>
                  </a:cubicBezTo>
                  <a:cubicBezTo>
                    <a:pt x="35" y="93"/>
                    <a:pt x="34" y="89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3" y="87"/>
                    <a:pt x="31" y="89"/>
                    <a:pt x="31" y="89"/>
                  </a:cubicBezTo>
                  <a:cubicBezTo>
                    <a:pt x="30" y="89"/>
                    <a:pt x="30" y="88"/>
                    <a:pt x="30" y="88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0" y="87"/>
                    <a:pt x="29" y="88"/>
                    <a:pt x="29" y="88"/>
                  </a:cubicBezTo>
                  <a:cubicBezTo>
                    <a:pt x="28" y="88"/>
                    <a:pt x="27" y="82"/>
                    <a:pt x="26" y="82"/>
                  </a:cubicBezTo>
                  <a:cubicBezTo>
                    <a:pt x="24" y="82"/>
                    <a:pt x="22" y="81"/>
                    <a:pt x="22" y="80"/>
                  </a:cubicBezTo>
                  <a:cubicBezTo>
                    <a:pt x="20" y="78"/>
                    <a:pt x="17" y="80"/>
                    <a:pt x="15" y="78"/>
                  </a:cubicBezTo>
                  <a:cubicBezTo>
                    <a:pt x="10" y="74"/>
                    <a:pt x="9" y="69"/>
                    <a:pt x="6" y="65"/>
                  </a:cubicBezTo>
                  <a:cubicBezTo>
                    <a:pt x="5" y="64"/>
                    <a:pt x="6" y="61"/>
                    <a:pt x="6" y="61"/>
                  </a:cubicBezTo>
                  <a:cubicBezTo>
                    <a:pt x="5" y="62"/>
                    <a:pt x="5" y="63"/>
                    <a:pt x="5" y="64"/>
                  </a:cubicBezTo>
                  <a:cubicBezTo>
                    <a:pt x="5" y="65"/>
                    <a:pt x="7" y="71"/>
                    <a:pt x="6" y="71"/>
                  </a:cubicBezTo>
                  <a:cubicBezTo>
                    <a:pt x="5" y="71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1" y="80"/>
                    <a:pt x="0" y="96"/>
                    <a:pt x="4" y="111"/>
                  </a:cubicBezTo>
                  <a:cubicBezTo>
                    <a:pt x="15" y="150"/>
                    <a:pt x="50" y="176"/>
                    <a:pt x="89" y="177"/>
                  </a:cubicBezTo>
                  <a:cubicBezTo>
                    <a:pt x="89" y="27"/>
                    <a:pt x="89" y="27"/>
                    <a:pt x="89" y="27"/>
                  </a:cubicBezTo>
                  <a:cubicBezTo>
                    <a:pt x="89" y="27"/>
                    <a:pt x="89" y="27"/>
                    <a:pt x="88" y="27"/>
                  </a:cubicBezTo>
                  <a:close/>
                  <a:moveTo>
                    <a:pt x="34" y="21"/>
                  </a:moveTo>
                  <a:cubicBezTo>
                    <a:pt x="35" y="21"/>
                    <a:pt x="34" y="21"/>
                    <a:pt x="34" y="21"/>
                  </a:cubicBezTo>
                  <a:close/>
                  <a:moveTo>
                    <a:pt x="42" y="24"/>
                  </a:moveTo>
                  <a:cubicBezTo>
                    <a:pt x="42" y="24"/>
                    <a:pt x="42" y="24"/>
                    <a:pt x="42" y="24"/>
                  </a:cubicBezTo>
                  <a:close/>
                  <a:moveTo>
                    <a:pt x="42" y="24"/>
                  </a:moveTo>
                  <a:cubicBezTo>
                    <a:pt x="42" y="24"/>
                    <a:pt x="42" y="24"/>
                    <a:pt x="42" y="24"/>
                  </a:cubicBezTo>
                  <a:close/>
                  <a:moveTo>
                    <a:pt x="44" y="24"/>
                  </a:moveTo>
                  <a:cubicBezTo>
                    <a:pt x="44" y="24"/>
                    <a:pt x="42" y="24"/>
                    <a:pt x="44" y="24"/>
                  </a:cubicBezTo>
                  <a:close/>
                  <a:moveTo>
                    <a:pt x="44" y="24"/>
                  </a:moveTo>
                  <a:cubicBezTo>
                    <a:pt x="41" y="24"/>
                    <a:pt x="44" y="24"/>
                    <a:pt x="44" y="24"/>
                  </a:cubicBezTo>
                  <a:close/>
                  <a:moveTo>
                    <a:pt x="45" y="22"/>
                  </a:moveTo>
                  <a:cubicBezTo>
                    <a:pt x="44" y="22"/>
                    <a:pt x="46" y="22"/>
                    <a:pt x="45" y="22"/>
                  </a:cubicBezTo>
                  <a:close/>
                  <a:moveTo>
                    <a:pt x="45" y="22"/>
                  </a:moveTo>
                  <a:cubicBezTo>
                    <a:pt x="45" y="22"/>
                    <a:pt x="44" y="22"/>
                    <a:pt x="45" y="22"/>
                  </a:cubicBezTo>
                  <a:close/>
                  <a:moveTo>
                    <a:pt x="58" y="24"/>
                  </a:moveTo>
                  <a:cubicBezTo>
                    <a:pt x="59" y="24"/>
                    <a:pt x="58" y="24"/>
                    <a:pt x="58" y="24"/>
                  </a:cubicBezTo>
                  <a:close/>
                  <a:moveTo>
                    <a:pt x="60" y="24"/>
                  </a:moveTo>
                  <a:cubicBezTo>
                    <a:pt x="62" y="24"/>
                    <a:pt x="59" y="25"/>
                    <a:pt x="59" y="25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60" y="24"/>
                  </a:cubicBezTo>
                  <a:cubicBezTo>
                    <a:pt x="60" y="24"/>
                    <a:pt x="60" y="24"/>
                    <a:pt x="60" y="24"/>
                  </a:cubicBezTo>
                  <a:close/>
                  <a:moveTo>
                    <a:pt x="59" y="24"/>
                  </a:moveTo>
                  <a:cubicBezTo>
                    <a:pt x="60" y="24"/>
                    <a:pt x="61" y="24"/>
                    <a:pt x="59" y="24"/>
                  </a:cubicBezTo>
                  <a:close/>
                  <a:moveTo>
                    <a:pt x="60" y="24"/>
                  </a:moveTo>
                  <a:cubicBezTo>
                    <a:pt x="61" y="23"/>
                    <a:pt x="59" y="24"/>
                    <a:pt x="60" y="24"/>
                  </a:cubicBezTo>
                  <a:close/>
                  <a:moveTo>
                    <a:pt x="59" y="24"/>
                  </a:moveTo>
                  <a:cubicBezTo>
                    <a:pt x="59" y="23"/>
                    <a:pt x="59" y="23"/>
                    <a:pt x="59" y="23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8" y="24"/>
                    <a:pt x="58" y="24"/>
                    <a:pt x="58" y="24"/>
                  </a:cubicBezTo>
                  <a:cubicBezTo>
                    <a:pt x="59" y="24"/>
                    <a:pt x="59" y="24"/>
                    <a:pt x="59" y="24"/>
                  </a:cubicBezTo>
                  <a:close/>
                  <a:moveTo>
                    <a:pt x="58" y="24"/>
                  </a:moveTo>
                  <a:cubicBezTo>
                    <a:pt x="59" y="24"/>
                    <a:pt x="58" y="24"/>
                    <a:pt x="58" y="24"/>
                  </a:cubicBezTo>
                  <a:close/>
                  <a:moveTo>
                    <a:pt x="52" y="30"/>
                  </a:moveTo>
                  <a:cubicBezTo>
                    <a:pt x="52" y="30"/>
                    <a:pt x="51" y="30"/>
                    <a:pt x="51" y="30"/>
                  </a:cubicBezTo>
                  <a:cubicBezTo>
                    <a:pt x="51" y="30"/>
                    <a:pt x="50" y="30"/>
                    <a:pt x="50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3" y="30"/>
                    <a:pt x="53" y="30"/>
                    <a:pt x="52" y="30"/>
                  </a:cubicBezTo>
                  <a:cubicBezTo>
                    <a:pt x="52" y="30"/>
                    <a:pt x="52" y="30"/>
                    <a:pt x="52" y="30"/>
                  </a:cubicBezTo>
                  <a:close/>
                  <a:moveTo>
                    <a:pt x="53" y="30"/>
                  </a:moveTo>
                  <a:cubicBezTo>
                    <a:pt x="53" y="30"/>
                    <a:pt x="53" y="30"/>
                    <a:pt x="53" y="30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lose/>
                  <a:moveTo>
                    <a:pt x="55" y="30"/>
                  </a:moveTo>
                  <a:cubicBezTo>
                    <a:pt x="54" y="29"/>
                    <a:pt x="56" y="29"/>
                    <a:pt x="55" y="30"/>
                  </a:cubicBezTo>
                  <a:close/>
                  <a:moveTo>
                    <a:pt x="55" y="29"/>
                  </a:moveTo>
                  <a:cubicBezTo>
                    <a:pt x="57" y="30"/>
                    <a:pt x="54" y="28"/>
                    <a:pt x="55" y="29"/>
                  </a:cubicBezTo>
                  <a:close/>
                  <a:moveTo>
                    <a:pt x="56" y="29"/>
                  </a:moveTo>
                  <a:cubicBezTo>
                    <a:pt x="55" y="29"/>
                    <a:pt x="55" y="29"/>
                    <a:pt x="56" y="29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55" y="28"/>
                    <a:pt x="55" y="29"/>
                    <a:pt x="56" y="29"/>
                  </a:cubicBezTo>
                  <a:cubicBezTo>
                    <a:pt x="56" y="29"/>
                    <a:pt x="57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lose/>
                  <a:moveTo>
                    <a:pt x="56" y="29"/>
                  </a:moveTo>
                  <a:cubicBezTo>
                    <a:pt x="55" y="28"/>
                    <a:pt x="57" y="30"/>
                    <a:pt x="56" y="29"/>
                  </a:cubicBezTo>
                  <a:close/>
                  <a:moveTo>
                    <a:pt x="56" y="30"/>
                  </a:moveTo>
                  <a:cubicBezTo>
                    <a:pt x="56" y="30"/>
                    <a:pt x="57" y="29"/>
                    <a:pt x="56" y="30"/>
                  </a:cubicBezTo>
                  <a:close/>
                  <a:moveTo>
                    <a:pt x="58" y="30"/>
                  </a:moveTo>
                  <a:cubicBezTo>
                    <a:pt x="59" y="30"/>
                    <a:pt x="57" y="30"/>
                    <a:pt x="58" y="30"/>
                  </a:cubicBezTo>
                  <a:close/>
                  <a:moveTo>
                    <a:pt x="61" y="32"/>
                  </a:moveTo>
                  <a:cubicBezTo>
                    <a:pt x="61" y="32"/>
                    <a:pt x="59" y="32"/>
                    <a:pt x="61" y="32"/>
                  </a:cubicBezTo>
                  <a:close/>
                  <a:moveTo>
                    <a:pt x="61" y="32"/>
                  </a:moveTo>
                  <a:cubicBezTo>
                    <a:pt x="61" y="33"/>
                    <a:pt x="61" y="31"/>
                    <a:pt x="61" y="32"/>
                  </a:cubicBezTo>
                  <a:close/>
                  <a:moveTo>
                    <a:pt x="64" y="30"/>
                  </a:moveTo>
                  <a:cubicBezTo>
                    <a:pt x="63" y="32"/>
                    <a:pt x="64" y="30"/>
                    <a:pt x="64" y="30"/>
                  </a:cubicBezTo>
                  <a:close/>
                  <a:moveTo>
                    <a:pt x="64" y="31"/>
                  </a:moveTo>
                  <a:cubicBezTo>
                    <a:pt x="64" y="32"/>
                    <a:pt x="65" y="30"/>
                    <a:pt x="64" y="31"/>
                  </a:cubicBezTo>
                  <a:close/>
                  <a:moveTo>
                    <a:pt x="59" y="45"/>
                  </a:moveTo>
                  <a:cubicBezTo>
                    <a:pt x="59" y="45"/>
                    <a:pt x="59" y="47"/>
                    <a:pt x="59" y="45"/>
                  </a:cubicBezTo>
                  <a:close/>
                  <a:moveTo>
                    <a:pt x="59" y="45"/>
                  </a:moveTo>
                  <a:cubicBezTo>
                    <a:pt x="60" y="46"/>
                    <a:pt x="59" y="45"/>
                    <a:pt x="59" y="45"/>
                  </a:cubicBezTo>
                  <a:close/>
                  <a:moveTo>
                    <a:pt x="41" y="74"/>
                  </a:moveTo>
                  <a:cubicBezTo>
                    <a:pt x="41" y="74"/>
                    <a:pt x="41" y="74"/>
                    <a:pt x="41" y="74"/>
                  </a:cubicBezTo>
                  <a:close/>
                  <a:moveTo>
                    <a:pt x="41" y="74"/>
                  </a:moveTo>
                  <a:cubicBezTo>
                    <a:pt x="41" y="74"/>
                    <a:pt x="41" y="74"/>
                    <a:pt x="41" y="74"/>
                  </a:cubicBezTo>
                  <a:close/>
                  <a:moveTo>
                    <a:pt x="37" y="69"/>
                  </a:moveTo>
                  <a:cubicBezTo>
                    <a:pt x="37" y="69"/>
                    <a:pt x="37" y="69"/>
                    <a:pt x="37" y="70"/>
                  </a:cubicBezTo>
                  <a:cubicBezTo>
                    <a:pt x="37" y="70"/>
                    <a:pt x="37" y="70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0"/>
                    <a:pt x="36" y="70"/>
                    <a:pt x="36" y="70"/>
                  </a:cubicBezTo>
                  <a:cubicBezTo>
                    <a:pt x="36" y="70"/>
                    <a:pt x="36" y="69"/>
                    <a:pt x="37" y="69"/>
                  </a:cubicBezTo>
                  <a:close/>
                  <a:moveTo>
                    <a:pt x="32" y="74"/>
                  </a:moveTo>
                  <a:cubicBezTo>
                    <a:pt x="30" y="74"/>
                    <a:pt x="33" y="73"/>
                    <a:pt x="32" y="74"/>
                  </a:cubicBezTo>
                  <a:close/>
                  <a:moveTo>
                    <a:pt x="32" y="73"/>
                  </a:moveTo>
                  <a:cubicBezTo>
                    <a:pt x="32" y="74"/>
                    <a:pt x="31" y="74"/>
                    <a:pt x="32" y="73"/>
                  </a:cubicBezTo>
                  <a:close/>
                  <a:moveTo>
                    <a:pt x="37" y="77"/>
                  </a:moveTo>
                  <a:cubicBezTo>
                    <a:pt x="37" y="78"/>
                    <a:pt x="36" y="78"/>
                    <a:pt x="36" y="77"/>
                  </a:cubicBezTo>
                  <a:cubicBezTo>
                    <a:pt x="35" y="78"/>
                    <a:pt x="35" y="77"/>
                    <a:pt x="35" y="77"/>
                  </a:cubicBezTo>
                  <a:cubicBezTo>
                    <a:pt x="35" y="76"/>
                    <a:pt x="35" y="76"/>
                    <a:pt x="36" y="76"/>
                  </a:cubicBezTo>
                  <a:cubicBezTo>
                    <a:pt x="36" y="76"/>
                    <a:pt x="38" y="77"/>
                    <a:pt x="37" y="77"/>
                  </a:cubicBezTo>
                  <a:close/>
                  <a:moveTo>
                    <a:pt x="38" y="75"/>
                  </a:moveTo>
                  <a:cubicBezTo>
                    <a:pt x="37" y="75"/>
                    <a:pt x="37" y="75"/>
                    <a:pt x="37" y="75"/>
                  </a:cubicBezTo>
                  <a:cubicBezTo>
                    <a:pt x="36" y="75"/>
                    <a:pt x="36" y="75"/>
                    <a:pt x="36" y="75"/>
                  </a:cubicBezTo>
                  <a:cubicBezTo>
                    <a:pt x="36" y="74"/>
                    <a:pt x="37" y="74"/>
                    <a:pt x="37" y="74"/>
                  </a:cubicBezTo>
                  <a:cubicBezTo>
                    <a:pt x="36" y="74"/>
                    <a:pt x="33" y="73"/>
                    <a:pt x="33" y="73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2" y="72"/>
                    <a:pt x="30" y="73"/>
                    <a:pt x="29" y="73"/>
                  </a:cubicBezTo>
                  <a:cubicBezTo>
                    <a:pt x="31" y="71"/>
                    <a:pt x="33" y="71"/>
                    <a:pt x="35" y="72"/>
                  </a:cubicBezTo>
                  <a:cubicBezTo>
                    <a:pt x="37" y="73"/>
                    <a:pt x="40" y="74"/>
                    <a:pt x="40" y="74"/>
                  </a:cubicBezTo>
                  <a:cubicBezTo>
                    <a:pt x="40" y="75"/>
                    <a:pt x="38" y="75"/>
                    <a:pt x="38" y="75"/>
                  </a:cubicBezTo>
                  <a:cubicBezTo>
                    <a:pt x="38" y="75"/>
                    <a:pt x="38" y="75"/>
                    <a:pt x="38" y="75"/>
                  </a:cubicBezTo>
                  <a:close/>
                  <a:moveTo>
                    <a:pt x="45" y="77"/>
                  </a:moveTo>
                  <a:cubicBezTo>
                    <a:pt x="45" y="77"/>
                    <a:pt x="45" y="77"/>
                    <a:pt x="44" y="77"/>
                  </a:cubicBezTo>
                  <a:cubicBezTo>
                    <a:pt x="43" y="78"/>
                    <a:pt x="42" y="78"/>
                    <a:pt x="42" y="78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39" y="76"/>
                    <a:pt x="40" y="76"/>
                    <a:pt x="41" y="76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41" y="75"/>
                    <a:pt x="43" y="75"/>
                    <a:pt x="44" y="76"/>
                  </a:cubicBezTo>
                  <a:cubicBezTo>
                    <a:pt x="45" y="76"/>
                    <a:pt x="46" y="76"/>
                    <a:pt x="45" y="77"/>
                  </a:cubicBezTo>
                  <a:close/>
                  <a:moveTo>
                    <a:pt x="47" y="78"/>
                  </a:moveTo>
                  <a:cubicBezTo>
                    <a:pt x="46" y="78"/>
                    <a:pt x="46" y="78"/>
                    <a:pt x="46" y="78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8"/>
                    <a:pt x="47" y="78"/>
                  </a:cubicBezTo>
                  <a:close/>
                  <a:moveTo>
                    <a:pt x="48" y="85"/>
                  </a:moveTo>
                  <a:cubicBezTo>
                    <a:pt x="49" y="85"/>
                    <a:pt x="47" y="85"/>
                    <a:pt x="48" y="85"/>
                  </a:cubicBezTo>
                  <a:close/>
                  <a:moveTo>
                    <a:pt x="48" y="86"/>
                  </a:moveTo>
                  <a:cubicBezTo>
                    <a:pt x="48" y="86"/>
                    <a:pt x="48" y="85"/>
                    <a:pt x="48" y="86"/>
                  </a:cubicBezTo>
                  <a:close/>
                  <a:moveTo>
                    <a:pt x="50" y="77"/>
                  </a:moveTo>
                  <a:cubicBezTo>
                    <a:pt x="50" y="76"/>
                    <a:pt x="49" y="79"/>
                    <a:pt x="50" y="77"/>
                  </a:cubicBezTo>
                  <a:close/>
                  <a:moveTo>
                    <a:pt x="50" y="78"/>
                  </a:moveTo>
                  <a:cubicBezTo>
                    <a:pt x="49" y="78"/>
                    <a:pt x="51" y="78"/>
                    <a:pt x="50" y="78"/>
                  </a:cubicBezTo>
                  <a:close/>
                  <a:moveTo>
                    <a:pt x="51" y="61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51" y="61"/>
                    <a:pt x="51" y="61"/>
                    <a:pt x="51" y="61"/>
                  </a:cubicBezTo>
                  <a:close/>
                  <a:moveTo>
                    <a:pt x="52" y="80"/>
                  </a:moveTo>
                  <a:cubicBezTo>
                    <a:pt x="51" y="82"/>
                    <a:pt x="52" y="80"/>
                    <a:pt x="52" y="80"/>
                  </a:cubicBezTo>
                  <a:close/>
                  <a:moveTo>
                    <a:pt x="52" y="81"/>
                  </a:moveTo>
                  <a:cubicBezTo>
                    <a:pt x="52" y="81"/>
                    <a:pt x="51" y="82"/>
                    <a:pt x="52" y="81"/>
                  </a:cubicBezTo>
                  <a:close/>
                  <a:moveTo>
                    <a:pt x="51" y="84"/>
                  </a:moveTo>
                  <a:cubicBezTo>
                    <a:pt x="51" y="84"/>
                    <a:pt x="50" y="85"/>
                    <a:pt x="51" y="84"/>
                  </a:cubicBezTo>
                  <a:close/>
                  <a:moveTo>
                    <a:pt x="51" y="84"/>
                  </a:moveTo>
                  <a:cubicBezTo>
                    <a:pt x="50" y="85"/>
                    <a:pt x="50" y="84"/>
                    <a:pt x="51" y="84"/>
                  </a:cubicBezTo>
                  <a:close/>
                  <a:moveTo>
                    <a:pt x="51" y="80"/>
                  </a:moveTo>
                  <a:cubicBezTo>
                    <a:pt x="50" y="80"/>
                    <a:pt x="52" y="79"/>
                    <a:pt x="51" y="80"/>
                  </a:cubicBezTo>
                  <a:close/>
                  <a:moveTo>
                    <a:pt x="51" y="79"/>
                  </a:moveTo>
                  <a:cubicBezTo>
                    <a:pt x="50" y="79"/>
                    <a:pt x="51" y="79"/>
                    <a:pt x="51" y="79"/>
                  </a:cubicBezTo>
                  <a:close/>
                  <a:moveTo>
                    <a:pt x="51" y="80"/>
                  </a:moveTo>
                  <a:cubicBezTo>
                    <a:pt x="52" y="80"/>
                    <a:pt x="50" y="80"/>
                    <a:pt x="51" y="80"/>
                  </a:cubicBezTo>
                  <a:close/>
                  <a:moveTo>
                    <a:pt x="52" y="80"/>
                  </a:moveTo>
                  <a:cubicBezTo>
                    <a:pt x="51" y="81"/>
                    <a:pt x="52" y="79"/>
                    <a:pt x="52" y="80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lose/>
                  <a:moveTo>
                    <a:pt x="51" y="83"/>
                  </a:moveTo>
                  <a:cubicBezTo>
                    <a:pt x="51" y="83"/>
                    <a:pt x="51" y="83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1" y="83"/>
                  </a:cubicBezTo>
                  <a:close/>
                  <a:moveTo>
                    <a:pt x="52" y="81"/>
                  </a:moveTo>
                  <a:cubicBezTo>
                    <a:pt x="51" y="82"/>
                    <a:pt x="53" y="80"/>
                    <a:pt x="52" y="81"/>
                  </a:cubicBezTo>
                  <a:close/>
                  <a:moveTo>
                    <a:pt x="64" y="46"/>
                  </a:moveTo>
                  <a:cubicBezTo>
                    <a:pt x="64" y="47"/>
                    <a:pt x="64" y="46"/>
                    <a:pt x="64" y="46"/>
                  </a:cubicBezTo>
                  <a:close/>
                  <a:moveTo>
                    <a:pt x="64" y="46"/>
                  </a:moveTo>
                  <a:cubicBezTo>
                    <a:pt x="64" y="47"/>
                    <a:pt x="64" y="46"/>
                    <a:pt x="64" y="46"/>
                  </a:cubicBezTo>
                  <a:close/>
                  <a:moveTo>
                    <a:pt x="67" y="45"/>
                  </a:moveTo>
                  <a:cubicBezTo>
                    <a:pt x="67" y="46"/>
                    <a:pt x="65" y="48"/>
                    <a:pt x="66" y="46"/>
                  </a:cubicBezTo>
                  <a:cubicBezTo>
                    <a:pt x="65" y="46"/>
                    <a:pt x="65" y="47"/>
                    <a:pt x="65" y="47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64" y="47"/>
                    <a:pt x="64" y="46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61" y="46"/>
                    <a:pt x="61" y="45"/>
                  </a:cubicBezTo>
                  <a:cubicBezTo>
                    <a:pt x="61" y="44"/>
                    <a:pt x="66" y="42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5" y="43"/>
                    <a:pt x="67" y="43"/>
                    <a:pt x="67" y="44"/>
                  </a:cubicBezTo>
                  <a:cubicBezTo>
                    <a:pt x="67" y="44"/>
                    <a:pt x="67" y="44"/>
                    <a:pt x="66" y="44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66" y="45"/>
                    <a:pt x="66" y="44"/>
                    <a:pt x="67" y="44"/>
                  </a:cubicBezTo>
                  <a:cubicBezTo>
                    <a:pt x="67" y="45"/>
                    <a:pt x="66" y="45"/>
                    <a:pt x="66" y="45"/>
                  </a:cubicBezTo>
                  <a:cubicBezTo>
                    <a:pt x="67" y="45"/>
                    <a:pt x="67" y="45"/>
                    <a:pt x="67" y="45"/>
                  </a:cubicBezTo>
                  <a:close/>
                  <a:moveTo>
                    <a:pt x="55" y="14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56" y="15"/>
                    <a:pt x="56" y="14"/>
                    <a:pt x="55" y="14"/>
                  </a:cubicBezTo>
                  <a:cubicBezTo>
                    <a:pt x="56" y="14"/>
                    <a:pt x="56" y="14"/>
                    <a:pt x="56" y="15"/>
                  </a:cubicBezTo>
                  <a:cubicBezTo>
                    <a:pt x="55" y="15"/>
                    <a:pt x="55" y="14"/>
                    <a:pt x="55" y="14"/>
                  </a:cubicBezTo>
                  <a:cubicBezTo>
                    <a:pt x="55" y="14"/>
                    <a:pt x="55" y="14"/>
                    <a:pt x="55" y="14"/>
                  </a:cubicBezTo>
                  <a:close/>
                  <a:moveTo>
                    <a:pt x="56" y="15"/>
                  </a:moveTo>
                  <a:cubicBezTo>
                    <a:pt x="56" y="15"/>
                    <a:pt x="57" y="15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6"/>
                    <a:pt x="56" y="16"/>
                    <a:pt x="57" y="16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7"/>
                    <a:pt x="56" y="17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5" y="16"/>
                    <a:pt x="55" y="16"/>
                    <a:pt x="54" y="16"/>
                  </a:cubicBezTo>
                  <a:cubicBezTo>
                    <a:pt x="54" y="15"/>
                    <a:pt x="55" y="15"/>
                    <a:pt x="56" y="15"/>
                  </a:cubicBezTo>
                  <a:close/>
                  <a:moveTo>
                    <a:pt x="52" y="15"/>
                  </a:moveTo>
                  <a:cubicBezTo>
                    <a:pt x="53" y="14"/>
                    <a:pt x="53" y="14"/>
                    <a:pt x="53" y="15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1" y="15"/>
                  </a:cubicBezTo>
                  <a:cubicBezTo>
                    <a:pt x="51" y="16"/>
                    <a:pt x="51" y="15"/>
                    <a:pt x="52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5"/>
                  </a:cubicBezTo>
                  <a:close/>
                  <a:moveTo>
                    <a:pt x="49" y="16"/>
                  </a:move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50" y="16"/>
                    <a:pt x="49" y="16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49" y="16"/>
                    <a:pt x="48" y="17"/>
                  </a:cubicBezTo>
                  <a:cubicBezTo>
                    <a:pt x="48" y="16"/>
                    <a:pt x="49" y="16"/>
                    <a:pt x="49" y="16"/>
                  </a:cubicBezTo>
                  <a:close/>
                  <a:moveTo>
                    <a:pt x="45" y="15"/>
                  </a:moveTo>
                  <a:cubicBezTo>
                    <a:pt x="45" y="16"/>
                    <a:pt x="46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8" y="15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6" y="16"/>
                    <a:pt x="45" y="16"/>
                    <a:pt x="44" y="16"/>
                  </a:cubicBezTo>
                  <a:cubicBezTo>
                    <a:pt x="45" y="16"/>
                    <a:pt x="45" y="16"/>
                    <a:pt x="46" y="16"/>
                  </a:cubicBezTo>
                  <a:cubicBezTo>
                    <a:pt x="45" y="16"/>
                    <a:pt x="45" y="16"/>
                    <a:pt x="45" y="15"/>
                  </a:cubicBezTo>
                  <a:close/>
                  <a:moveTo>
                    <a:pt x="47" y="18"/>
                  </a:moveTo>
                  <a:cubicBezTo>
                    <a:pt x="48" y="18"/>
                    <a:pt x="47" y="18"/>
                    <a:pt x="47" y="18"/>
                  </a:cubicBezTo>
                  <a:close/>
                  <a:moveTo>
                    <a:pt x="47" y="18"/>
                  </a:moveTo>
                  <a:cubicBezTo>
                    <a:pt x="46" y="18"/>
                    <a:pt x="48" y="18"/>
                    <a:pt x="47" y="18"/>
                  </a:cubicBezTo>
                  <a:close/>
                  <a:moveTo>
                    <a:pt x="43" y="17"/>
                  </a:moveTo>
                  <a:cubicBezTo>
                    <a:pt x="44" y="17"/>
                    <a:pt x="41" y="16"/>
                    <a:pt x="43" y="17"/>
                  </a:cubicBezTo>
                  <a:close/>
                  <a:moveTo>
                    <a:pt x="43" y="17"/>
                  </a:moveTo>
                  <a:cubicBezTo>
                    <a:pt x="43" y="17"/>
                    <a:pt x="41" y="17"/>
                    <a:pt x="43" y="17"/>
                  </a:cubicBezTo>
                  <a:close/>
                  <a:moveTo>
                    <a:pt x="35" y="20"/>
                  </a:moveTo>
                  <a:cubicBezTo>
                    <a:pt x="35" y="19"/>
                    <a:pt x="35" y="20"/>
                    <a:pt x="35" y="20"/>
                  </a:cubicBezTo>
                  <a:close/>
                  <a:moveTo>
                    <a:pt x="40" y="18"/>
                  </a:moveTo>
                  <a:cubicBezTo>
                    <a:pt x="40" y="18"/>
                    <a:pt x="41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1" y="18"/>
                    <a:pt x="38" y="18"/>
                    <a:pt x="39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8"/>
                    <a:pt x="40" y="17"/>
                    <a:pt x="40" y="17"/>
                  </a:cubicBezTo>
                  <a:cubicBezTo>
                    <a:pt x="40" y="18"/>
                    <a:pt x="38" y="18"/>
                    <a:pt x="38" y="18"/>
                  </a:cubicBezTo>
                  <a:cubicBezTo>
                    <a:pt x="38" y="18"/>
                    <a:pt x="38" y="18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6"/>
                    <a:pt x="42" y="15"/>
                    <a:pt x="42" y="16"/>
                  </a:cubicBezTo>
                  <a:cubicBezTo>
                    <a:pt x="43" y="16"/>
                    <a:pt x="41" y="17"/>
                    <a:pt x="41" y="17"/>
                  </a:cubicBezTo>
                  <a:cubicBezTo>
                    <a:pt x="44" y="17"/>
                    <a:pt x="44" y="18"/>
                    <a:pt x="47" y="17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7" y="18"/>
                    <a:pt x="47" y="17"/>
                    <a:pt x="47" y="17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0" y="18"/>
                    <a:pt x="40" y="18"/>
                  </a:cubicBezTo>
                  <a:close/>
                  <a:moveTo>
                    <a:pt x="50" y="19"/>
                  </a:moveTo>
                  <a:cubicBezTo>
                    <a:pt x="50" y="19"/>
                    <a:pt x="50" y="19"/>
                    <a:pt x="50" y="19"/>
                  </a:cubicBezTo>
                  <a:cubicBezTo>
                    <a:pt x="49" y="19"/>
                    <a:pt x="49" y="20"/>
                    <a:pt x="49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9" y="20"/>
                    <a:pt x="50" y="19"/>
                    <a:pt x="50" y="20"/>
                  </a:cubicBezTo>
                  <a:cubicBezTo>
                    <a:pt x="50" y="20"/>
                    <a:pt x="46" y="22"/>
                    <a:pt x="46" y="20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7" y="20"/>
                    <a:pt x="47" y="20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47" y="19"/>
                    <a:pt x="48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1" y="18"/>
                    <a:pt x="51" y="19"/>
                    <a:pt x="50" y="19"/>
                  </a:cubicBezTo>
                  <a:close/>
                  <a:moveTo>
                    <a:pt x="52" y="18"/>
                  </a:moveTo>
                  <a:cubicBezTo>
                    <a:pt x="51" y="18"/>
                    <a:pt x="50" y="18"/>
                    <a:pt x="49" y="18"/>
                  </a:cubicBezTo>
                  <a:cubicBezTo>
                    <a:pt x="48" y="18"/>
                    <a:pt x="47" y="18"/>
                    <a:pt x="48" y="18"/>
                  </a:cubicBezTo>
                  <a:cubicBezTo>
                    <a:pt x="49" y="16"/>
                    <a:pt x="49" y="18"/>
                    <a:pt x="50" y="18"/>
                  </a:cubicBezTo>
                  <a:cubicBezTo>
                    <a:pt x="49" y="17"/>
                    <a:pt x="52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lose/>
                  <a:moveTo>
                    <a:pt x="52" y="18"/>
                  </a:moveTo>
                  <a:cubicBezTo>
                    <a:pt x="53" y="18"/>
                    <a:pt x="53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3" y="19"/>
                    <a:pt x="53" y="18"/>
                    <a:pt x="52" y="18"/>
                  </a:cubicBezTo>
                  <a:close/>
                  <a:moveTo>
                    <a:pt x="68" y="17"/>
                  </a:move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5" y="17"/>
                    <a:pt x="65" y="17"/>
                  </a:cubicBezTo>
                  <a:cubicBezTo>
                    <a:pt x="65" y="18"/>
                    <a:pt x="59" y="17"/>
                    <a:pt x="58" y="18"/>
                  </a:cubicBezTo>
                  <a:cubicBezTo>
                    <a:pt x="59" y="18"/>
                    <a:pt x="61" y="18"/>
                    <a:pt x="64" y="18"/>
                  </a:cubicBezTo>
                  <a:cubicBezTo>
                    <a:pt x="61" y="19"/>
                    <a:pt x="59" y="19"/>
                    <a:pt x="57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9"/>
                    <a:pt x="54" y="18"/>
                    <a:pt x="54" y="18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54" y="18"/>
                    <a:pt x="54" y="18"/>
                    <a:pt x="53" y="17"/>
                  </a:cubicBezTo>
                  <a:cubicBezTo>
                    <a:pt x="55" y="17"/>
                    <a:pt x="57" y="17"/>
                    <a:pt x="59" y="17"/>
                  </a:cubicBezTo>
                  <a:cubicBezTo>
                    <a:pt x="59" y="17"/>
                    <a:pt x="59" y="17"/>
                    <a:pt x="58" y="17"/>
                  </a:cubicBezTo>
                  <a:cubicBezTo>
                    <a:pt x="57" y="17"/>
                    <a:pt x="59" y="17"/>
                    <a:pt x="59" y="17"/>
                  </a:cubicBezTo>
                  <a:cubicBezTo>
                    <a:pt x="59" y="17"/>
                    <a:pt x="60" y="17"/>
                    <a:pt x="61" y="17"/>
                  </a:cubicBezTo>
                  <a:cubicBezTo>
                    <a:pt x="60" y="17"/>
                    <a:pt x="59" y="16"/>
                    <a:pt x="59" y="16"/>
                  </a:cubicBezTo>
                  <a:cubicBezTo>
                    <a:pt x="58" y="16"/>
                    <a:pt x="57" y="15"/>
                    <a:pt x="57" y="15"/>
                  </a:cubicBezTo>
                  <a:cubicBezTo>
                    <a:pt x="57" y="14"/>
                    <a:pt x="57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1" y="13"/>
                    <a:pt x="63" y="14"/>
                    <a:pt x="64" y="14"/>
                  </a:cubicBezTo>
                  <a:cubicBezTo>
                    <a:pt x="63" y="14"/>
                    <a:pt x="63" y="14"/>
                    <a:pt x="61" y="13"/>
                  </a:cubicBezTo>
                  <a:cubicBezTo>
                    <a:pt x="67" y="12"/>
                    <a:pt x="75" y="11"/>
                    <a:pt x="80" y="13"/>
                  </a:cubicBezTo>
                  <a:cubicBezTo>
                    <a:pt x="79" y="13"/>
                    <a:pt x="78" y="13"/>
                    <a:pt x="77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6" y="14"/>
                    <a:pt x="73" y="15"/>
                    <a:pt x="71" y="15"/>
                  </a:cubicBezTo>
                  <a:cubicBezTo>
                    <a:pt x="70" y="16"/>
                    <a:pt x="69" y="16"/>
                    <a:pt x="68" y="17"/>
                  </a:cubicBezTo>
                  <a:close/>
                  <a:moveTo>
                    <a:pt x="58" y="17"/>
                  </a:moveTo>
                  <a:cubicBezTo>
                    <a:pt x="58" y="16"/>
                    <a:pt x="59" y="16"/>
                    <a:pt x="59" y="17"/>
                  </a:cubicBezTo>
                  <a:cubicBezTo>
                    <a:pt x="58" y="17"/>
                    <a:pt x="58" y="17"/>
                    <a:pt x="58" y="17"/>
                  </a:cubicBezTo>
                  <a:close/>
                  <a:moveTo>
                    <a:pt x="61" y="154"/>
                  </a:moveTo>
                  <a:cubicBezTo>
                    <a:pt x="61" y="155"/>
                    <a:pt x="61" y="155"/>
                    <a:pt x="61" y="155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59" y="155"/>
                    <a:pt x="59" y="155"/>
                    <a:pt x="59" y="155"/>
                  </a:cubicBezTo>
                  <a:cubicBezTo>
                    <a:pt x="59" y="155"/>
                    <a:pt x="58" y="155"/>
                    <a:pt x="59" y="155"/>
                  </a:cubicBezTo>
                  <a:cubicBezTo>
                    <a:pt x="59" y="154"/>
                    <a:pt x="59" y="155"/>
                    <a:pt x="59" y="155"/>
                  </a:cubicBezTo>
                  <a:cubicBezTo>
                    <a:pt x="59" y="154"/>
                    <a:pt x="59" y="154"/>
                    <a:pt x="59" y="154"/>
                  </a:cubicBezTo>
                  <a:cubicBezTo>
                    <a:pt x="59" y="153"/>
                    <a:pt x="60" y="154"/>
                    <a:pt x="59" y="155"/>
                  </a:cubicBezTo>
                  <a:cubicBezTo>
                    <a:pt x="60" y="154"/>
                    <a:pt x="60" y="153"/>
                    <a:pt x="61" y="154"/>
                  </a:cubicBezTo>
                  <a:cubicBezTo>
                    <a:pt x="61" y="154"/>
                    <a:pt x="61" y="154"/>
                    <a:pt x="61" y="154"/>
                  </a:cubicBezTo>
                  <a:cubicBezTo>
                    <a:pt x="61" y="154"/>
                    <a:pt x="61" y="154"/>
                    <a:pt x="61" y="154"/>
                  </a:cubicBezTo>
                  <a:close/>
                  <a:moveTo>
                    <a:pt x="88" y="80"/>
                  </a:moveTo>
                  <a:cubicBezTo>
                    <a:pt x="88" y="80"/>
                    <a:pt x="88" y="80"/>
                    <a:pt x="88" y="80"/>
                  </a:cubicBezTo>
                  <a:close/>
                  <a:moveTo>
                    <a:pt x="87" y="56"/>
                  </a:moveTo>
                  <a:cubicBezTo>
                    <a:pt x="87" y="56"/>
                    <a:pt x="87" y="55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5"/>
                    <a:pt x="87" y="56"/>
                    <a:pt x="87" y="56"/>
                  </a:cubicBezTo>
                  <a:close/>
                  <a:moveTo>
                    <a:pt x="85" y="56"/>
                  </a:moveTo>
                  <a:cubicBezTo>
                    <a:pt x="85" y="56"/>
                    <a:pt x="85" y="56"/>
                    <a:pt x="85" y="56"/>
                  </a:cubicBezTo>
                  <a:cubicBezTo>
                    <a:pt x="85" y="56"/>
                    <a:pt x="85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6"/>
                    <a:pt x="85" y="56"/>
                    <a:pt x="85" y="56"/>
                  </a:cubicBezTo>
                  <a:close/>
                  <a:moveTo>
                    <a:pt x="86" y="80"/>
                  </a:move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5" y="79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lose/>
                  <a:moveTo>
                    <a:pt x="87" y="82"/>
                  </a:moveTo>
                  <a:cubicBezTo>
                    <a:pt x="86" y="81"/>
                    <a:pt x="87" y="82"/>
                    <a:pt x="87" y="82"/>
                  </a:cubicBezTo>
                  <a:close/>
                  <a:moveTo>
                    <a:pt x="87" y="82"/>
                  </a:moveTo>
                  <a:cubicBezTo>
                    <a:pt x="87" y="83"/>
                    <a:pt x="86" y="81"/>
                    <a:pt x="87" y="82"/>
                  </a:cubicBezTo>
                  <a:close/>
                  <a:moveTo>
                    <a:pt x="87" y="80"/>
                  </a:moveTo>
                  <a:cubicBezTo>
                    <a:pt x="87" y="80"/>
                    <a:pt x="87" y="80"/>
                    <a:pt x="86" y="80"/>
                  </a:cubicBezTo>
                  <a:cubicBezTo>
                    <a:pt x="86" y="80"/>
                    <a:pt x="86" y="80"/>
                    <a:pt x="87" y="80"/>
                  </a:cubicBezTo>
                  <a:cubicBezTo>
                    <a:pt x="87" y="80"/>
                    <a:pt x="87" y="80"/>
                    <a:pt x="87" y="80"/>
                  </a:cubicBezTo>
                  <a:cubicBezTo>
                    <a:pt x="87" y="80"/>
                    <a:pt x="87" y="80"/>
                    <a:pt x="87" y="80"/>
                  </a:cubicBezTo>
                  <a:close/>
                  <a:moveTo>
                    <a:pt x="87" y="81"/>
                  </a:moveTo>
                  <a:cubicBezTo>
                    <a:pt x="88" y="82"/>
                    <a:pt x="87" y="82"/>
                    <a:pt x="87" y="81"/>
                  </a:cubicBezTo>
                  <a:close/>
                  <a:moveTo>
                    <a:pt x="88" y="82"/>
                  </a:moveTo>
                  <a:cubicBezTo>
                    <a:pt x="87" y="80"/>
                    <a:pt x="88" y="83"/>
                    <a:pt x="88" y="82"/>
                  </a:cubicBezTo>
                  <a:close/>
                  <a:moveTo>
                    <a:pt x="88" y="81"/>
                  </a:moveTo>
                  <a:cubicBezTo>
                    <a:pt x="88" y="81"/>
                    <a:pt x="88" y="81"/>
                    <a:pt x="88" y="81"/>
                  </a:cubicBezTo>
                  <a:cubicBezTo>
                    <a:pt x="88" y="82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lose/>
                  <a:moveTo>
                    <a:pt x="88" y="80"/>
                  </a:moveTo>
                  <a:cubicBezTo>
                    <a:pt x="89" y="80"/>
                    <a:pt x="88" y="80"/>
                    <a:pt x="88" y="80"/>
                  </a:cubicBezTo>
                  <a:close/>
                  <a:moveTo>
                    <a:pt x="89" y="80"/>
                  </a:moveTo>
                  <a:cubicBezTo>
                    <a:pt x="88" y="81"/>
                    <a:pt x="88" y="81"/>
                    <a:pt x="88" y="81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88" y="80"/>
                    <a:pt x="88" y="80"/>
                    <a:pt x="89" y="80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9" y="80"/>
                    <a:pt x="89" y="80"/>
                    <a:pt x="89" y="80"/>
                  </a:cubicBezTo>
                  <a:close/>
                  <a:moveTo>
                    <a:pt x="89" y="57"/>
                  </a:moveTo>
                  <a:cubicBezTo>
                    <a:pt x="88" y="56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2" name="Freeform 559">
              <a:extLst>
                <a:ext uri="{FF2B5EF4-FFF2-40B4-BE49-F238E27FC236}">
                  <a16:creationId xmlns:a16="http://schemas.microsoft.com/office/drawing/2014/main" id="{B634549C-2778-484D-A46B-E2B04E1E0D25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942"/>
              <a:ext cx="5" cy="36"/>
            </a:xfrm>
            <a:custGeom>
              <a:avLst/>
              <a:gdLst>
                <a:gd name="T0" fmla="*/ 1 w 2"/>
                <a:gd name="T1" fmla="*/ 14 h 15"/>
                <a:gd name="T2" fmla="*/ 1 w 2"/>
                <a:gd name="T3" fmla="*/ 1 h 15"/>
                <a:gd name="T4" fmla="*/ 1 w 2"/>
                <a:gd name="T5" fmla="*/ 1 h 15"/>
                <a:gd name="T6" fmla="*/ 0 w 2"/>
                <a:gd name="T7" fmla="*/ 1 h 15"/>
                <a:gd name="T8" fmla="*/ 0 w 2"/>
                <a:gd name="T9" fmla="*/ 1 h 15"/>
                <a:gd name="T10" fmla="*/ 0 w 2"/>
                <a:gd name="T11" fmla="*/ 0 h 15"/>
                <a:gd name="T12" fmla="*/ 0 w 2"/>
                <a:gd name="T13" fmla="*/ 0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1 w 2"/>
                <a:gd name="T25" fmla="*/ 15 h 15"/>
                <a:gd name="T26" fmla="*/ 1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1" y="14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3" name="Freeform 560">
              <a:extLst>
                <a:ext uri="{FF2B5EF4-FFF2-40B4-BE49-F238E27FC236}">
                  <a16:creationId xmlns:a16="http://schemas.microsoft.com/office/drawing/2014/main" id="{EB75F618-84F5-431D-9BEA-A376634A6AAE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942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1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4" name="Freeform 561">
              <a:extLst>
                <a:ext uri="{FF2B5EF4-FFF2-40B4-BE49-F238E27FC236}">
                  <a16:creationId xmlns:a16="http://schemas.microsoft.com/office/drawing/2014/main" id="{2C873974-D511-4438-BEF0-07CB475835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2"/>
                    <a:pt x="3" y="2"/>
                  </a:cubicBezTo>
                  <a:cubicBezTo>
                    <a:pt x="2" y="2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5" name="Freeform 562">
              <a:extLst>
                <a:ext uri="{FF2B5EF4-FFF2-40B4-BE49-F238E27FC236}">
                  <a16:creationId xmlns:a16="http://schemas.microsoft.com/office/drawing/2014/main" id="{DF0ABD89-40E6-4744-A355-0A44FB217B6B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98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6" name="Freeform 563">
              <a:extLst>
                <a:ext uri="{FF2B5EF4-FFF2-40B4-BE49-F238E27FC236}">
                  <a16:creationId xmlns:a16="http://schemas.microsoft.com/office/drawing/2014/main" id="{3CFC6542-B07A-4A3E-B8F8-8E4485E6FD7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26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7" name="Freeform 564">
              <a:extLst>
                <a:ext uri="{FF2B5EF4-FFF2-40B4-BE49-F238E27FC236}">
                  <a16:creationId xmlns:a16="http://schemas.microsoft.com/office/drawing/2014/main" id="{E96A1DBF-8289-47F4-8CDC-F040FD7D058F}"/>
                </a:ext>
              </a:extLst>
            </p:cNvPr>
            <p:cNvSpPr>
              <a:spLocks/>
            </p:cNvSpPr>
            <p:nvPr/>
          </p:nvSpPr>
          <p:spPr bwMode="gray">
            <a:xfrm>
              <a:off x="850" y="98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8" name="Freeform 565">
              <a:extLst>
                <a:ext uri="{FF2B5EF4-FFF2-40B4-BE49-F238E27FC236}">
                  <a16:creationId xmlns:a16="http://schemas.microsoft.com/office/drawing/2014/main" id="{4985E320-43A5-47C5-93C2-5467277BD5D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62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9" name="Freeform 566">
              <a:extLst>
                <a:ext uri="{FF2B5EF4-FFF2-40B4-BE49-F238E27FC236}">
                  <a16:creationId xmlns:a16="http://schemas.microsoft.com/office/drawing/2014/main" id="{AE562DB3-B488-4377-A048-E22CD30575A5}"/>
                </a:ext>
              </a:extLst>
            </p:cNvPr>
            <p:cNvSpPr>
              <a:spLocks/>
            </p:cNvSpPr>
            <p:nvPr/>
          </p:nvSpPr>
          <p:spPr bwMode="gray">
            <a:xfrm>
              <a:off x="886" y="988"/>
              <a:ext cx="5" cy="38"/>
            </a:xfrm>
            <a:custGeom>
              <a:avLst/>
              <a:gdLst>
                <a:gd name="T0" fmla="*/ 1 w 2"/>
                <a:gd name="T1" fmla="*/ 15 h 16"/>
                <a:gd name="T2" fmla="*/ 1 w 2"/>
                <a:gd name="T3" fmla="*/ 3 h 16"/>
                <a:gd name="T4" fmla="*/ 1 w 2"/>
                <a:gd name="T5" fmla="*/ 3 h 16"/>
                <a:gd name="T6" fmla="*/ 0 w 2"/>
                <a:gd name="T7" fmla="*/ 3 h 16"/>
                <a:gd name="T8" fmla="*/ 0 w 2"/>
                <a:gd name="T9" fmla="*/ 2 h 16"/>
                <a:gd name="T10" fmla="*/ 0 w 2"/>
                <a:gd name="T11" fmla="*/ 2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5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0" name="Freeform 567">
              <a:extLst>
                <a:ext uri="{FF2B5EF4-FFF2-40B4-BE49-F238E27FC236}">
                  <a16:creationId xmlns:a16="http://schemas.microsoft.com/office/drawing/2014/main" id="{C07ED699-56D5-4446-BEC4-D1382ABCEB1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98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3 w 7"/>
                <a:gd name="T13" fmla="*/ 2 h 17"/>
                <a:gd name="T14" fmla="*/ 2 w 7"/>
                <a:gd name="T15" fmla="*/ 8 h 17"/>
                <a:gd name="T16" fmla="*/ 3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3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3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2"/>
                    <a:pt x="3" y="2"/>
                  </a:cubicBezTo>
                  <a:cubicBezTo>
                    <a:pt x="2" y="2"/>
                    <a:pt x="2" y="4"/>
                    <a:pt x="2" y="8"/>
                  </a:cubicBezTo>
                  <a:cubicBezTo>
                    <a:pt x="2" y="13"/>
                    <a:pt x="2" y="15"/>
                    <a:pt x="3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1" name="Freeform 568">
              <a:extLst>
                <a:ext uri="{FF2B5EF4-FFF2-40B4-BE49-F238E27FC236}">
                  <a16:creationId xmlns:a16="http://schemas.microsoft.com/office/drawing/2014/main" id="{3DA7B31E-C353-403A-A8FF-A5070C62D65E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038"/>
              <a:ext cx="5" cy="38"/>
            </a:xfrm>
            <a:custGeom>
              <a:avLst/>
              <a:gdLst>
                <a:gd name="T0" fmla="*/ 1 w 2"/>
                <a:gd name="T1" fmla="*/ 15 h 16"/>
                <a:gd name="T2" fmla="*/ 1 w 2"/>
                <a:gd name="T3" fmla="*/ 3 h 16"/>
                <a:gd name="T4" fmla="*/ 1 w 2"/>
                <a:gd name="T5" fmla="*/ 2 h 16"/>
                <a:gd name="T6" fmla="*/ 0 w 2"/>
                <a:gd name="T7" fmla="*/ 3 h 16"/>
                <a:gd name="T8" fmla="*/ 0 w 2"/>
                <a:gd name="T9" fmla="*/ 2 h 16"/>
                <a:gd name="T10" fmla="*/ 0 w 2"/>
                <a:gd name="T11" fmla="*/ 1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5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2" name="Freeform 569">
              <a:extLst>
                <a:ext uri="{FF2B5EF4-FFF2-40B4-BE49-F238E27FC236}">
                  <a16:creationId xmlns:a16="http://schemas.microsoft.com/office/drawing/2014/main" id="{C79B7CB7-6D16-44F4-A517-87B52A41CB1F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1038"/>
              <a:ext cx="7" cy="38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3" name="Freeform 570">
              <a:extLst>
                <a:ext uri="{FF2B5EF4-FFF2-40B4-BE49-F238E27FC236}">
                  <a16:creationId xmlns:a16="http://schemas.microsoft.com/office/drawing/2014/main" id="{D75EADB8-D2BC-46C2-9759-8B5B82893CC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9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3 w 7"/>
                <a:gd name="T3" fmla="*/ 0 h 16"/>
                <a:gd name="T4" fmla="*/ 7 w 7"/>
                <a:gd name="T5" fmla="*/ 8 h 16"/>
                <a:gd name="T6" fmla="*/ 3 w 7"/>
                <a:gd name="T7" fmla="*/ 16 h 16"/>
                <a:gd name="T8" fmla="*/ 0 w 7"/>
                <a:gd name="T9" fmla="*/ 8 h 16"/>
                <a:gd name="T10" fmla="*/ 5 w 7"/>
                <a:gd name="T11" fmla="*/ 8 h 16"/>
                <a:gd name="T12" fmla="*/ 3 w 7"/>
                <a:gd name="T13" fmla="*/ 1 h 16"/>
                <a:gd name="T14" fmla="*/ 1 w 7"/>
                <a:gd name="T15" fmla="*/ 8 h 16"/>
                <a:gd name="T16" fmla="*/ 3 w 7"/>
                <a:gd name="T17" fmla="*/ 15 h 16"/>
                <a:gd name="T18" fmla="*/ 5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4" name="Freeform 571">
              <a:extLst>
                <a:ext uri="{FF2B5EF4-FFF2-40B4-BE49-F238E27FC236}">
                  <a16:creationId xmlns:a16="http://schemas.microsoft.com/office/drawing/2014/main" id="{5D264A12-2C06-4ADF-A6C4-CAA3E447D36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41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4 w 7"/>
                <a:gd name="T3" fmla="*/ 0 h 16"/>
                <a:gd name="T4" fmla="*/ 7 w 7"/>
                <a:gd name="T5" fmla="*/ 8 h 16"/>
                <a:gd name="T6" fmla="*/ 4 w 7"/>
                <a:gd name="T7" fmla="*/ 16 h 16"/>
                <a:gd name="T8" fmla="*/ 0 w 7"/>
                <a:gd name="T9" fmla="*/ 8 h 16"/>
                <a:gd name="T10" fmla="*/ 6 w 7"/>
                <a:gd name="T11" fmla="*/ 8 h 16"/>
                <a:gd name="T12" fmla="*/ 4 w 7"/>
                <a:gd name="T13" fmla="*/ 1 h 16"/>
                <a:gd name="T14" fmla="*/ 1 w 7"/>
                <a:gd name="T15" fmla="*/ 8 h 16"/>
                <a:gd name="T16" fmla="*/ 4 w 7"/>
                <a:gd name="T17" fmla="*/ 15 h 16"/>
                <a:gd name="T18" fmla="*/ 6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6"/>
                    <a:pt x="4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5" name="Freeform 572">
              <a:extLst>
                <a:ext uri="{FF2B5EF4-FFF2-40B4-BE49-F238E27FC236}">
                  <a16:creationId xmlns:a16="http://schemas.microsoft.com/office/drawing/2014/main" id="{3F31E82D-B9B0-4F93-AEFD-BF9EAF10A4B7}"/>
                </a:ext>
              </a:extLst>
            </p:cNvPr>
            <p:cNvSpPr>
              <a:spLocks/>
            </p:cNvSpPr>
            <p:nvPr/>
          </p:nvSpPr>
          <p:spPr bwMode="gray">
            <a:xfrm>
              <a:off x="862" y="103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6" name="Freeform 573">
              <a:extLst>
                <a:ext uri="{FF2B5EF4-FFF2-40B4-BE49-F238E27FC236}">
                  <a16:creationId xmlns:a16="http://schemas.microsoft.com/office/drawing/2014/main" id="{C17D79E6-8C75-4CAF-9EA9-BA76297E18EA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74" y="1038"/>
              <a:ext cx="20" cy="38"/>
            </a:xfrm>
            <a:custGeom>
              <a:avLst/>
              <a:gdLst>
                <a:gd name="T0" fmla="*/ 0 w 8"/>
                <a:gd name="T1" fmla="*/ 8 h 16"/>
                <a:gd name="T2" fmla="*/ 5 w 8"/>
                <a:gd name="T3" fmla="*/ 0 h 16"/>
                <a:gd name="T4" fmla="*/ 8 w 8"/>
                <a:gd name="T5" fmla="*/ 8 h 16"/>
                <a:gd name="T6" fmla="*/ 5 w 8"/>
                <a:gd name="T7" fmla="*/ 16 h 16"/>
                <a:gd name="T8" fmla="*/ 0 w 8"/>
                <a:gd name="T9" fmla="*/ 8 h 16"/>
                <a:gd name="T10" fmla="*/ 6 w 8"/>
                <a:gd name="T11" fmla="*/ 8 h 16"/>
                <a:gd name="T12" fmla="*/ 5 w 8"/>
                <a:gd name="T13" fmla="*/ 1 h 16"/>
                <a:gd name="T14" fmla="*/ 2 w 8"/>
                <a:gd name="T15" fmla="*/ 8 h 16"/>
                <a:gd name="T16" fmla="*/ 5 w 8"/>
                <a:gd name="T17" fmla="*/ 15 h 16"/>
                <a:gd name="T18" fmla="*/ 6 w 8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6">
                  <a:moveTo>
                    <a:pt x="0" y="8"/>
                  </a:moveTo>
                  <a:cubicBezTo>
                    <a:pt x="0" y="1"/>
                    <a:pt x="2" y="0"/>
                    <a:pt x="5" y="0"/>
                  </a:cubicBezTo>
                  <a:cubicBezTo>
                    <a:pt x="6" y="0"/>
                    <a:pt x="8" y="1"/>
                    <a:pt x="8" y="8"/>
                  </a:cubicBezTo>
                  <a:cubicBezTo>
                    <a:pt x="8" y="14"/>
                    <a:pt x="6" y="16"/>
                    <a:pt x="5" y="16"/>
                  </a:cubicBezTo>
                  <a:cubicBezTo>
                    <a:pt x="2" y="16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1"/>
                    <a:pt x="5" y="1"/>
                  </a:cubicBezTo>
                  <a:cubicBezTo>
                    <a:pt x="3" y="1"/>
                    <a:pt x="2" y="4"/>
                    <a:pt x="2" y="8"/>
                  </a:cubicBezTo>
                  <a:cubicBezTo>
                    <a:pt x="2" y="13"/>
                    <a:pt x="3" y="15"/>
                    <a:pt x="5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7" name="Freeform 574">
              <a:extLst>
                <a:ext uri="{FF2B5EF4-FFF2-40B4-BE49-F238E27FC236}">
                  <a16:creationId xmlns:a16="http://schemas.microsoft.com/office/drawing/2014/main" id="{5A9E1891-A2F2-4E5A-81E9-40093DAD70F2}"/>
                </a:ext>
              </a:extLst>
            </p:cNvPr>
            <p:cNvSpPr>
              <a:spLocks/>
            </p:cNvSpPr>
            <p:nvPr/>
          </p:nvSpPr>
          <p:spPr bwMode="gray">
            <a:xfrm>
              <a:off x="898" y="103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2 w 3"/>
                <a:gd name="T15" fmla="*/ 0 h 16"/>
                <a:gd name="T16" fmla="*/ 2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2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8" name="Freeform 575">
              <a:extLst>
                <a:ext uri="{FF2B5EF4-FFF2-40B4-BE49-F238E27FC236}">
                  <a16:creationId xmlns:a16="http://schemas.microsoft.com/office/drawing/2014/main" id="{B1388EC4-B1CA-4175-874A-89650C658C3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13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3 w 7"/>
                <a:gd name="T3" fmla="*/ 0 h 16"/>
                <a:gd name="T4" fmla="*/ 7 w 7"/>
                <a:gd name="T5" fmla="*/ 8 h 16"/>
                <a:gd name="T6" fmla="*/ 3 w 7"/>
                <a:gd name="T7" fmla="*/ 16 h 16"/>
                <a:gd name="T8" fmla="*/ 0 w 7"/>
                <a:gd name="T9" fmla="*/ 8 h 16"/>
                <a:gd name="T10" fmla="*/ 5 w 7"/>
                <a:gd name="T11" fmla="*/ 8 h 16"/>
                <a:gd name="T12" fmla="*/ 3 w 7"/>
                <a:gd name="T13" fmla="*/ 1 h 16"/>
                <a:gd name="T14" fmla="*/ 1 w 7"/>
                <a:gd name="T15" fmla="*/ 8 h 16"/>
                <a:gd name="T16" fmla="*/ 3 w 7"/>
                <a:gd name="T17" fmla="*/ 15 h 16"/>
                <a:gd name="T18" fmla="*/ 5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1"/>
                    <a:pt x="3" y="1"/>
                  </a:cubicBezTo>
                  <a:cubicBezTo>
                    <a:pt x="1" y="1"/>
                    <a:pt x="1" y="4"/>
                    <a:pt x="1" y="8"/>
                  </a:cubicBezTo>
                  <a:cubicBezTo>
                    <a:pt x="1" y="13"/>
                    <a:pt x="1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9" name="Freeform 576">
              <a:extLst>
                <a:ext uri="{FF2B5EF4-FFF2-40B4-BE49-F238E27FC236}">
                  <a16:creationId xmlns:a16="http://schemas.microsoft.com/office/drawing/2014/main" id="{F4DC5426-336B-4657-97DC-9055B71CB851}"/>
                </a:ext>
              </a:extLst>
            </p:cNvPr>
            <p:cNvSpPr>
              <a:spLocks/>
            </p:cNvSpPr>
            <p:nvPr/>
          </p:nvSpPr>
          <p:spPr bwMode="gray">
            <a:xfrm>
              <a:off x="932" y="1038"/>
              <a:ext cx="10" cy="38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3 h 16"/>
                <a:gd name="T4" fmla="*/ 1 w 4"/>
                <a:gd name="T5" fmla="*/ 2 h 16"/>
                <a:gd name="T6" fmla="*/ 0 w 4"/>
                <a:gd name="T7" fmla="*/ 3 h 16"/>
                <a:gd name="T8" fmla="*/ 0 w 4"/>
                <a:gd name="T9" fmla="*/ 2 h 16"/>
                <a:gd name="T10" fmla="*/ 0 w 4"/>
                <a:gd name="T11" fmla="*/ 1 h 16"/>
                <a:gd name="T12" fmla="*/ 0 w 4"/>
                <a:gd name="T13" fmla="*/ 1 h 16"/>
                <a:gd name="T14" fmla="*/ 3 w 4"/>
                <a:gd name="T15" fmla="*/ 0 h 16"/>
                <a:gd name="T16" fmla="*/ 3 w 4"/>
                <a:gd name="T17" fmla="*/ 0 h 16"/>
                <a:gd name="T18" fmla="*/ 4 w 4"/>
                <a:gd name="T19" fmla="*/ 1 h 16"/>
                <a:gd name="T20" fmla="*/ 4 w 4"/>
                <a:gd name="T21" fmla="*/ 15 h 16"/>
                <a:gd name="T22" fmla="*/ 3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0" name="Freeform 577">
              <a:extLst>
                <a:ext uri="{FF2B5EF4-FFF2-40B4-BE49-F238E27FC236}">
                  <a16:creationId xmlns:a16="http://schemas.microsoft.com/office/drawing/2014/main" id="{7FA06532-0C24-4C70-B596-CF97D8B7E28B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038"/>
              <a:ext cx="10" cy="38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3 h 16"/>
                <a:gd name="T4" fmla="*/ 2 w 4"/>
                <a:gd name="T5" fmla="*/ 2 h 16"/>
                <a:gd name="T6" fmla="*/ 1 w 4"/>
                <a:gd name="T7" fmla="*/ 3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1 h 16"/>
                <a:gd name="T14" fmla="*/ 3 w 4"/>
                <a:gd name="T15" fmla="*/ 0 h 16"/>
                <a:gd name="T16" fmla="*/ 4 w 4"/>
                <a:gd name="T17" fmla="*/ 0 h 16"/>
                <a:gd name="T18" fmla="*/ 4 w 4"/>
                <a:gd name="T19" fmla="*/ 1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1" name="Freeform 578">
              <a:extLst>
                <a:ext uri="{FF2B5EF4-FFF2-40B4-BE49-F238E27FC236}">
                  <a16:creationId xmlns:a16="http://schemas.microsoft.com/office/drawing/2014/main" id="{61095D0E-6FCF-40BB-BC19-80D5DA32619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1 w 7"/>
                <a:gd name="T15" fmla="*/ 8 h 15"/>
                <a:gd name="T16" fmla="*/ 3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3" y="1"/>
                  </a:cubicBezTo>
                  <a:cubicBezTo>
                    <a:pt x="2" y="1"/>
                    <a:pt x="1" y="2"/>
                    <a:pt x="1" y="8"/>
                  </a:cubicBezTo>
                  <a:cubicBezTo>
                    <a:pt x="1" y="12"/>
                    <a:pt x="2" y="14"/>
                    <a:pt x="3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2" name="Freeform 579">
              <a:extLst>
                <a:ext uri="{FF2B5EF4-FFF2-40B4-BE49-F238E27FC236}">
                  <a16:creationId xmlns:a16="http://schemas.microsoft.com/office/drawing/2014/main" id="{F5C631F5-165C-4C8A-80B0-85174F182CBA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3" name="Freeform 580">
              <a:extLst>
                <a:ext uri="{FF2B5EF4-FFF2-40B4-BE49-F238E27FC236}">
                  <a16:creationId xmlns:a16="http://schemas.microsoft.com/office/drawing/2014/main" id="{857C60AD-CFEB-43B7-AAA5-E28E74CB5E8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26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4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2"/>
                    <a:pt x="6" y="1"/>
                    <a:pt x="4" y="1"/>
                  </a:cubicBezTo>
                  <a:cubicBezTo>
                    <a:pt x="3" y="1"/>
                    <a:pt x="2" y="2"/>
                    <a:pt x="2" y="8"/>
                  </a:cubicBezTo>
                  <a:cubicBezTo>
                    <a:pt x="2" y="12"/>
                    <a:pt x="3" y="14"/>
                    <a:pt x="4" y="14"/>
                  </a:cubicBezTo>
                  <a:cubicBezTo>
                    <a:pt x="6" y="14"/>
                    <a:pt x="6" y="12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4" name="Freeform 581">
              <a:extLst>
                <a:ext uri="{FF2B5EF4-FFF2-40B4-BE49-F238E27FC236}">
                  <a16:creationId xmlns:a16="http://schemas.microsoft.com/office/drawing/2014/main" id="{EC2C3A72-E1C9-4B4D-9DF2-647CFEB53DBA}"/>
                </a:ext>
              </a:extLst>
            </p:cNvPr>
            <p:cNvSpPr>
              <a:spLocks/>
            </p:cNvSpPr>
            <p:nvPr/>
          </p:nvSpPr>
          <p:spPr bwMode="gray">
            <a:xfrm>
              <a:off x="850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5" name="Freeform 582">
              <a:extLst>
                <a:ext uri="{FF2B5EF4-FFF2-40B4-BE49-F238E27FC236}">
                  <a16:creationId xmlns:a16="http://schemas.microsoft.com/office/drawing/2014/main" id="{A0C18DAE-8DC8-4D5A-8A88-929FF5B8F86E}"/>
                </a:ext>
              </a:extLst>
            </p:cNvPr>
            <p:cNvSpPr>
              <a:spLocks/>
            </p:cNvSpPr>
            <p:nvPr/>
          </p:nvSpPr>
          <p:spPr bwMode="gray">
            <a:xfrm>
              <a:off x="862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6" name="Freeform 583">
              <a:extLst>
                <a:ext uri="{FF2B5EF4-FFF2-40B4-BE49-F238E27FC236}">
                  <a16:creationId xmlns:a16="http://schemas.microsoft.com/office/drawing/2014/main" id="{459BA2AE-CF2C-40D0-B918-2C9048C4BEE5}"/>
                </a:ext>
              </a:extLst>
            </p:cNvPr>
            <p:cNvSpPr>
              <a:spLocks/>
            </p:cNvSpPr>
            <p:nvPr/>
          </p:nvSpPr>
          <p:spPr bwMode="gray">
            <a:xfrm>
              <a:off x="874" y="1088"/>
              <a:ext cx="10" cy="36"/>
            </a:xfrm>
            <a:custGeom>
              <a:avLst/>
              <a:gdLst>
                <a:gd name="T0" fmla="*/ 2 w 4"/>
                <a:gd name="T1" fmla="*/ 14 h 15"/>
                <a:gd name="T2" fmla="*/ 2 w 4"/>
                <a:gd name="T3" fmla="*/ 2 h 15"/>
                <a:gd name="T4" fmla="*/ 2 w 4"/>
                <a:gd name="T5" fmla="*/ 1 h 15"/>
                <a:gd name="T6" fmla="*/ 0 w 4"/>
                <a:gd name="T7" fmla="*/ 1 h 15"/>
                <a:gd name="T8" fmla="*/ 0 w 4"/>
                <a:gd name="T9" fmla="*/ 1 h 15"/>
                <a:gd name="T10" fmla="*/ 0 w 4"/>
                <a:gd name="T11" fmla="*/ 1 h 15"/>
                <a:gd name="T12" fmla="*/ 0 w 4"/>
                <a:gd name="T13" fmla="*/ 1 h 15"/>
                <a:gd name="T14" fmla="*/ 3 w 4"/>
                <a:gd name="T15" fmla="*/ 0 h 15"/>
                <a:gd name="T16" fmla="*/ 3 w 4"/>
                <a:gd name="T17" fmla="*/ 0 h 15"/>
                <a:gd name="T18" fmla="*/ 4 w 4"/>
                <a:gd name="T19" fmla="*/ 0 h 15"/>
                <a:gd name="T20" fmla="*/ 4 w 4"/>
                <a:gd name="T21" fmla="*/ 14 h 15"/>
                <a:gd name="T22" fmla="*/ 3 w 4"/>
                <a:gd name="T23" fmla="*/ 15 h 15"/>
                <a:gd name="T24" fmla="*/ 2 w 4"/>
                <a:gd name="T25" fmla="*/ 15 h 15"/>
                <a:gd name="T26" fmla="*/ 2 w 4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4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7" name="Freeform 584">
              <a:extLst>
                <a:ext uri="{FF2B5EF4-FFF2-40B4-BE49-F238E27FC236}">
                  <a16:creationId xmlns:a16="http://schemas.microsoft.com/office/drawing/2014/main" id="{3EC13829-7565-4CF0-82E9-640F6D7024C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89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4" y="1"/>
                  </a:cubicBezTo>
                  <a:cubicBezTo>
                    <a:pt x="2" y="1"/>
                    <a:pt x="2" y="2"/>
                    <a:pt x="2" y="8"/>
                  </a:cubicBezTo>
                  <a:cubicBezTo>
                    <a:pt x="2" y="12"/>
                    <a:pt x="2" y="14"/>
                    <a:pt x="4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8" name="Freeform 585">
              <a:extLst>
                <a:ext uri="{FF2B5EF4-FFF2-40B4-BE49-F238E27FC236}">
                  <a16:creationId xmlns:a16="http://schemas.microsoft.com/office/drawing/2014/main" id="{37B1CDA6-D133-447C-BE03-E6C621ABA55C}"/>
                </a:ext>
              </a:extLst>
            </p:cNvPr>
            <p:cNvSpPr>
              <a:spLocks/>
            </p:cNvSpPr>
            <p:nvPr/>
          </p:nvSpPr>
          <p:spPr bwMode="gray">
            <a:xfrm>
              <a:off x="911" y="1088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2 h 15"/>
                <a:gd name="T4" fmla="*/ 2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1 w 3"/>
                <a:gd name="T13" fmla="*/ 1 h 15"/>
                <a:gd name="T14" fmla="*/ 2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2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9" name="Freeform 586">
              <a:extLst>
                <a:ext uri="{FF2B5EF4-FFF2-40B4-BE49-F238E27FC236}">
                  <a16:creationId xmlns:a16="http://schemas.microsoft.com/office/drawing/2014/main" id="{80751F29-8A54-4D1A-BC2A-D234A6B9D526}"/>
                </a:ext>
              </a:extLst>
            </p:cNvPr>
            <p:cNvSpPr>
              <a:spLocks/>
            </p:cNvSpPr>
            <p:nvPr/>
          </p:nvSpPr>
          <p:spPr bwMode="gray">
            <a:xfrm>
              <a:off x="923" y="1088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2 h 15"/>
                <a:gd name="T4" fmla="*/ 2 w 3"/>
                <a:gd name="T5" fmla="*/ 1 h 15"/>
                <a:gd name="T6" fmla="*/ 1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1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0" name="Freeform 587">
              <a:extLst>
                <a:ext uri="{FF2B5EF4-FFF2-40B4-BE49-F238E27FC236}">
                  <a16:creationId xmlns:a16="http://schemas.microsoft.com/office/drawing/2014/main" id="{F33DA504-E4E4-4B8E-83C8-30689B7FF1B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37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2 w 7"/>
                <a:gd name="T15" fmla="*/ 8 h 15"/>
                <a:gd name="T16" fmla="*/ 3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3" y="1"/>
                  </a:cubicBezTo>
                  <a:cubicBezTo>
                    <a:pt x="3" y="1"/>
                    <a:pt x="2" y="2"/>
                    <a:pt x="2" y="8"/>
                  </a:cubicBezTo>
                  <a:cubicBezTo>
                    <a:pt x="2" y="12"/>
                    <a:pt x="3" y="14"/>
                    <a:pt x="3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1" name="Freeform 588">
              <a:extLst>
                <a:ext uri="{FF2B5EF4-FFF2-40B4-BE49-F238E27FC236}">
                  <a16:creationId xmlns:a16="http://schemas.microsoft.com/office/drawing/2014/main" id="{354AE68B-0128-4963-BB2E-4A199F1151AE}"/>
                </a:ext>
              </a:extLst>
            </p:cNvPr>
            <p:cNvSpPr>
              <a:spLocks/>
            </p:cNvSpPr>
            <p:nvPr/>
          </p:nvSpPr>
          <p:spPr bwMode="gray">
            <a:xfrm>
              <a:off x="961" y="1088"/>
              <a:ext cx="5" cy="36"/>
            </a:xfrm>
            <a:custGeom>
              <a:avLst/>
              <a:gdLst>
                <a:gd name="T0" fmla="*/ 0 w 2"/>
                <a:gd name="T1" fmla="*/ 14 h 15"/>
                <a:gd name="T2" fmla="*/ 0 w 2"/>
                <a:gd name="T3" fmla="*/ 2 h 15"/>
                <a:gd name="T4" fmla="*/ 0 w 2"/>
                <a:gd name="T5" fmla="*/ 1 h 15"/>
                <a:gd name="T6" fmla="*/ 0 w 2"/>
                <a:gd name="T7" fmla="*/ 1 h 15"/>
                <a:gd name="T8" fmla="*/ 0 w 2"/>
                <a:gd name="T9" fmla="*/ 1 h 15"/>
                <a:gd name="T10" fmla="*/ 0 w 2"/>
                <a:gd name="T11" fmla="*/ 1 h 15"/>
                <a:gd name="T12" fmla="*/ 0 w 2"/>
                <a:gd name="T13" fmla="*/ 1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0 w 2"/>
                <a:gd name="T25" fmla="*/ 15 h 15"/>
                <a:gd name="T26" fmla="*/ 0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0" y="14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2" name="Freeform 589">
              <a:extLst>
                <a:ext uri="{FF2B5EF4-FFF2-40B4-BE49-F238E27FC236}">
                  <a16:creationId xmlns:a16="http://schemas.microsoft.com/office/drawing/2014/main" id="{3551F0CC-D185-4972-BFF5-8E7EC50EC620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1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2" y="1"/>
                    <a:pt x="1" y="3"/>
                    <a:pt x="1" y="7"/>
                  </a:cubicBezTo>
                  <a:cubicBezTo>
                    <a:pt x="1" y="13"/>
                    <a:pt x="2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3" name="Freeform 590">
              <a:extLst>
                <a:ext uri="{FF2B5EF4-FFF2-40B4-BE49-F238E27FC236}">
                  <a16:creationId xmlns:a16="http://schemas.microsoft.com/office/drawing/2014/main" id="{5A6ACF55-F6FA-4504-B290-6EE3E17280A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4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4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4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4" name="Freeform 591">
              <a:extLst>
                <a:ext uri="{FF2B5EF4-FFF2-40B4-BE49-F238E27FC236}">
                  <a16:creationId xmlns:a16="http://schemas.microsoft.com/office/drawing/2014/main" id="{5657B85D-BD45-49BE-A8B8-5F4B68A8B781}"/>
                </a:ext>
              </a:extLst>
            </p:cNvPr>
            <p:cNvSpPr>
              <a:spLocks/>
            </p:cNvSpPr>
            <p:nvPr/>
          </p:nvSpPr>
          <p:spPr bwMode="gray">
            <a:xfrm>
              <a:off x="836" y="1136"/>
              <a:ext cx="7" cy="39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2 h 16"/>
                <a:gd name="T4" fmla="*/ 2 w 3"/>
                <a:gd name="T5" fmla="*/ 2 h 16"/>
                <a:gd name="T6" fmla="*/ 1 w 3"/>
                <a:gd name="T7" fmla="*/ 2 h 16"/>
                <a:gd name="T8" fmla="*/ 0 w 3"/>
                <a:gd name="T9" fmla="*/ 2 h 16"/>
                <a:gd name="T10" fmla="*/ 0 w 3"/>
                <a:gd name="T11" fmla="*/ 1 h 16"/>
                <a:gd name="T12" fmla="*/ 1 w 3"/>
                <a:gd name="T13" fmla="*/ 0 h 16"/>
                <a:gd name="T14" fmla="*/ 2 w 3"/>
                <a:gd name="T15" fmla="*/ 0 h 16"/>
                <a:gd name="T16" fmla="*/ 3 w 3"/>
                <a:gd name="T17" fmla="*/ 0 h 16"/>
                <a:gd name="T18" fmla="*/ 3 w 3"/>
                <a:gd name="T19" fmla="*/ 0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5" name="Freeform 592">
              <a:extLst>
                <a:ext uri="{FF2B5EF4-FFF2-40B4-BE49-F238E27FC236}">
                  <a16:creationId xmlns:a16="http://schemas.microsoft.com/office/drawing/2014/main" id="{87A37925-5FF0-450A-B486-8A5250B1819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0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2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6" name="Freeform 593">
              <a:extLst>
                <a:ext uri="{FF2B5EF4-FFF2-40B4-BE49-F238E27FC236}">
                  <a16:creationId xmlns:a16="http://schemas.microsoft.com/office/drawing/2014/main" id="{DCA130EE-7298-4464-9389-FC938DEF766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72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6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6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7"/>
                  </a:cubicBezTo>
                  <a:cubicBezTo>
                    <a:pt x="7" y="14"/>
                    <a:pt x="6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6" y="7"/>
                  </a:moveTo>
                  <a:cubicBezTo>
                    <a:pt x="6" y="3"/>
                    <a:pt x="5" y="1"/>
                    <a:pt x="4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4" y="14"/>
                  </a:cubicBezTo>
                  <a:cubicBezTo>
                    <a:pt x="5" y="14"/>
                    <a:pt x="6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7" name="Freeform 594">
              <a:extLst>
                <a:ext uri="{FF2B5EF4-FFF2-40B4-BE49-F238E27FC236}">
                  <a16:creationId xmlns:a16="http://schemas.microsoft.com/office/drawing/2014/main" id="{28DD9A29-6C57-4460-9376-FB5DA2D40FB3}"/>
                </a:ext>
              </a:extLst>
            </p:cNvPr>
            <p:cNvSpPr>
              <a:spLocks/>
            </p:cNvSpPr>
            <p:nvPr/>
          </p:nvSpPr>
          <p:spPr bwMode="gray">
            <a:xfrm>
              <a:off x="894" y="1136"/>
              <a:ext cx="7" cy="39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2 h 16"/>
                <a:gd name="T4" fmla="*/ 2 w 3"/>
                <a:gd name="T5" fmla="*/ 2 h 16"/>
                <a:gd name="T6" fmla="*/ 0 w 3"/>
                <a:gd name="T7" fmla="*/ 2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0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0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8" name="Freeform 595">
              <a:extLst>
                <a:ext uri="{FF2B5EF4-FFF2-40B4-BE49-F238E27FC236}">
                  <a16:creationId xmlns:a16="http://schemas.microsoft.com/office/drawing/2014/main" id="{C3EBD8CA-FFFE-49A9-9A2C-81A2ADFA0BB9}"/>
                </a:ext>
              </a:extLst>
            </p:cNvPr>
            <p:cNvSpPr>
              <a:spLocks/>
            </p:cNvSpPr>
            <p:nvPr/>
          </p:nvSpPr>
          <p:spPr bwMode="gray">
            <a:xfrm>
              <a:off x="906" y="1136"/>
              <a:ext cx="9" cy="39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2 h 16"/>
                <a:gd name="T4" fmla="*/ 2 w 4"/>
                <a:gd name="T5" fmla="*/ 2 h 16"/>
                <a:gd name="T6" fmla="*/ 1 w 4"/>
                <a:gd name="T7" fmla="*/ 2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0 h 16"/>
                <a:gd name="T14" fmla="*/ 4 w 4"/>
                <a:gd name="T15" fmla="*/ 0 h 16"/>
                <a:gd name="T16" fmla="*/ 4 w 4"/>
                <a:gd name="T17" fmla="*/ 0 h 16"/>
                <a:gd name="T18" fmla="*/ 4 w 4"/>
                <a:gd name="T19" fmla="*/ 0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9" name="Freeform 596">
              <a:extLst>
                <a:ext uri="{FF2B5EF4-FFF2-40B4-BE49-F238E27FC236}">
                  <a16:creationId xmlns:a16="http://schemas.microsoft.com/office/drawing/2014/main" id="{C17E0F2D-6DC8-4DA5-9957-C56C4E24CA1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20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4" y="1"/>
                  </a:cubicBezTo>
                  <a:cubicBezTo>
                    <a:pt x="3" y="1"/>
                    <a:pt x="2" y="3"/>
                    <a:pt x="2" y="7"/>
                  </a:cubicBezTo>
                  <a:cubicBezTo>
                    <a:pt x="2" y="13"/>
                    <a:pt x="3" y="14"/>
                    <a:pt x="4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0" name="Freeform 597">
              <a:extLst>
                <a:ext uri="{FF2B5EF4-FFF2-40B4-BE49-F238E27FC236}">
                  <a16:creationId xmlns:a16="http://schemas.microsoft.com/office/drawing/2014/main" id="{8EE716EC-3AAC-46C3-9817-A21B02BE233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44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1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1" y="1"/>
                    <a:pt x="1" y="3"/>
                    <a:pt x="1" y="7"/>
                  </a:cubicBezTo>
                  <a:cubicBezTo>
                    <a:pt x="1" y="13"/>
                    <a:pt x="1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1" name="Freeform 598">
              <a:extLst>
                <a:ext uri="{FF2B5EF4-FFF2-40B4-BE49-F238E27FC236}">
                  <a16:creationId xmlns:a16="http://schemas.microsoft.com/office/drawing/2014/main" id="{A5006BC6-1D46-46D4-A0D1-7E95855AAD24}"/>
                </a:ext>
              </a:extLst>
            </p:cNvPr>
            <p:cNvSpPr>
              <a:spLocks/>
            </p:cNvSpPr>
            <p:nvPr/>
          </p:nvSpPr>
          <p:spPr bwMode="gray">
            <a:xfrm>
              <a:off x="963" y="1136"/>
              <a:ext cx="10" cy="39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2 h 16"/>
                <a:gd name="T4" fmla="*/ 2 w 4"/>
                <a:gd name="T5" fmla="*/ 2 h 16"/>
                <a:gd name="T6" fmla="*/ 1 w 4"/>
                <a:gd name="T7" fmla="*/ 2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0 h 16"/>
                <a:gd name="T14" fmla="*/ 4 w 4"/>
                <a:gd name="T15" fmla="*/ 0 h 16"/>
                <a:gd name="T16" fmla="*/ 4 w 4"/>
                <a:gd name="T17" fmla="*/ 0 h 16"/>
                <a:gd name="T18" fmla="*/ 4 w 4"/>
                <a:gd name="T19" fmla="*/ 0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2" name="Freeform 599">
              <a:extLst>
                <a:ext uri="{FF2B5EF4-FFF2-40B4-BE49-F238E27FC236}">
                  <a16:creationId xmlns:a16="http://schemas.microsoft.com/office/drawing/2014/main" id="{2AB8AC15-71D4-409A-9508-BDF3F0F45266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184"/>
              <a:ext cx="5" cy="39"/>
            </a:xfrm>
            <a:custGeom>
              <a:avLst/>
              <a:gdLst>
                <a:gd name="T0" fmla="*/ 1 w 2"/>
                <a:gd name="T1" fmla="*/ 16 h 16"/>
                <a:gd name="T2" fmla="*/ 1 w 2"/>
                <a:gd name="T3" fmla="*/ 3 h 16"/>
                <a:gd name="T4" fmla="*/ 1 w 2"/>
                <a:gd name="T5" fmla="*/ 3 h 16"/>
                <a:gd name="T6" fmla="*/ 0 w 2"/>
                <a:gd name="T7" fmla="*/ 3 h 16"/>
                <a:gd name="T8" fmla="*/ 0 w 2"/>
                <a:gd name="T9" fmla="*/ 3 h 16"/>
                <a:gd name="T10" fmla="*/ 0 w 2"/>
                <a:gd name="T11" fmla="*/ 2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6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3" name="Freeform 600">
              <a:extLst>
                <a:ext uri="{FF2B5EF4-FFF2-40B4-BE49-F238E27FC236}">
                  <a16:creationId xmlns:a16="http://schemas.microsoft.com/office/drawing/2014/main" id="{F02ADC74-DD38-46B6-843D-B4AEF9A26F71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1184"/>
              <a:ext cx="7" cy="39"/>
            </a:xfrm>
            <a:custGeom>
              <a:avLst/>
              <a:gdLst>
                <a:gd name="T0" fmla="*/ 2 w 3"/>
                <a:gd name="T1" fmla="*/ 16 h 16"/>
                <a:gd name="T2" fmla="*/ 2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4" name="Freeform 601">
              <a:extLst>
                <a:ext uri="{FF2B5EF4-FFF2-40B4-BE49-F238E27FC236}">
                  <a16:creationId xmlns:a16="http://schemas.microsoft.com/office/drawing/2014/main" id="{A4ABF7E4-C6BA-4ED0-B89D-294C0641D1C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9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2"/>
                    <a:pt x="3" y="2"/>
                  </a:cubicBezTo>
                  <a:cubicBezTo>
                    <a:pt x="2" y="2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5" name="Freeform 602">
              <a:extLst>
                <a:ext uri="{FF2B5EF4-FFF2-40B4-BE49-F238E27FC236}">
                  <a16:creationId xmlns:a16="http://schemas.microsoft.com/office/drawing/2014/main" id="{7F356701-4F8E-482A-ABAE-0FD84F0D4C1F}"/>
                </a:ext>
              </a:extLst>
            </p:cNvPr>
            <p:cNvSpPr>
              <a:spLocks/>
            </p:cNvSpPr>
            <p:nvPr/>
          </p:nvSpPr>
          <p:spPr bwMode="gray">
            <a:xfrm>
              <a:off x="841" y="1184"/>
              <a:ext cx="7" cy="39"/>
            </a:xfrm>
            <a:custGeom>
              <a:avLst/>
              <a:gdLst>
                <a:gd name="T0" fmla="*/ 1 w 3"/>
                <a:gd name="T1" fmla="*/ 16 h 16"/>
                <a:gd name="T2" fmla="*/ 1 w 3"/>
                <a:gd name="T3" fmla="*/ 3 h 16"/>
                <a:gd name="T4" fmla="*/ 0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2 w 3"/>
                <a:gd name="T15" fmla="*/ 0 h 16"/>
                <a:gd name="T16" fmla="*/ 2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2 w 3"/>
                <a:gd name="T23" fmla="*/ 16 h 16"/>
                <a:gd name="T24" fmla="*/ 1 w 3"/>
                <a:gd name="T25" fmla="*/ 16 h 16"/>
                <a:gd name="T26" fmla="*/ 1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6" name="Freeform 603">
              <a:extLst>
                <a:ext uri="{FF2B5EF4-FFF2-40B4-BE49-F238E27FC236}">
                  <a16:creationId xmlns:a16="http://schemas.microsoft.com/office/drawing/2014/main" id="{BC41E395-9D00-4FAC-ACB3-95A218CADCE8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5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2"/>
                    <a:pt x="3" y="2"/>
                  </a:cubicBezTo>
                  <a:cubicBezTo>
                    <a:pt x="1" y="2"/>
                    <a:pt x="1" y="4"/>
                    <a:pt x="1" y="8"/>
                  </a:cubicBezTo>
                  <a:cubicBezTo>
                    <a:pt x="1" y="13"/>
                    <a:pt x="1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7" name="Freeform 604">
              <a:extLst>
                <a:ext uri="{FF2B5EF4-FFF2-40B4-BE49-F238E27FC236}">
                  <a16:creationId xmlns:a16="http://schemas.microsoft.com/office/drawing/2014/main" id="{30A97DCB-340D-471A-9A7B-A50721BCEF3B}"/>
                </a:ext>
              </a:extLst>
            </p:cNvPr>
            <p:cNvSpPr>
              <a:spLocks/>
            </p:cNvSpPr>
            <p:nvPr/>
          </p:nvSpPr>
          <p:spPr bwMode="gray">
            <a:xfrm>
              <a:off x="874" y="1184"/>
              <a:ext cx="10" cy="39"/>
            </a:xfrm>
            <a:custGeom>
              <a:avLst/>
              <a:gdLst>
                <a:gd name="T0" fmla="*/ 2 w 4"/>
                <a:gd name="T1" fmla="*/ 16 h 16"/>
                <a:gd name="T2" fmla="*/ 2 w 4"/>
                <a:gd name="T3" fmla="*/ 3 h 16"/>
                <a:gd name="T4" fmla="*/ 2 w 4"/>
                <a:gd name="T5" fmla="*/ 3 h 16"/>
                <a:gd name="T6" fmla="*/ 0 w 4"/>
                <a:gd name="T7" fmla="*/ 3 h 16"/>
                <a:gd name="T8" fmla="*/ 0 w 4"/>
                <a:gd name="T9" fmla="*/ 3 h 16"/>
                <a:gd name="T10" fmla="*/ 0 w 4"/>
                <a:gd name="T11" fmla="*/ 2 h 16"/>
                <a:gd name="T12" fmla="*/ 0 w 4"/>
                <a:gd name="T13" fmla="*/ 1 h 16"/>
                <a:gd name="T14" fmla="*/ 3 w 4"/>
                <a:gd name="T15" fmla="*/ 0 h 16"/>
                <a:gd name="T16" fmla="*/ 3 w 4"/>
                <a:gd name="T17" fmla="*/ 0 h 16"/>
                <a:gd name="T18" fmla="*/ 4 w 4"/>
                <a:gd name="T19" fmla="*/ 1 h 16"/>
                <a:gd name="T20" fmla="*/ 4 w 4"/>
                <a:gd name="T21" fmla="*/ 16 h 16"/>
                <a:gd name="T22" fmla="*/ 3 w 4"/>
                <a:gd name="T23" fmla="*/ 16 h 16"/>
                <a:gd name="T24" fmla="*/ 2 w 4"/>
                <a:gd name="T25" fmla="*/ 16 h 16"/>
                <a:gd name="T26" fmla="*/ 2 w 4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8" name="Freeform 605">
              <a:extLst>
                <a:ext uri="{FF2B5EF4-FFF2-40B4-BE49-F238E27FC236}">
                  <a16:creationId xmlns:a16="http://schemas.microsoft.com/office/drawing/2014/main" id="{02126445-2511-4878-B029-6AF08E68EE79}"/>
                </a:ext>
              </a:extLst>
            </p:cNvPr>
            <p:cNvSpPr>
              <a:spLocks/>
            </p:cNvSpPr>
            <p:nvPr/>
          </p:nvSpPr>
          <p:spPr bwMode="gray">
            <a:xfrm>
              <a:off x="889" y="1184"/>
              <a:ext cx="7" cy="39"/>
            </a:xfrm>
            <a:custGeom>
              <a:avLst/>
              <a:gdLst>
                <a:gd name="T0" fmla="*/ 1 w 3"/>
                <a:gd name="T1" fmla="*/ 16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9" name="Freeform 606">
              <a:extLst>
                <a:ext uri="{FF2B5EF4-FFF2-40B4-BE49-F238E27FC236}">
                  <a16:creationId xmlns:a16="http://schemas.microsoft.com/office/drawing/2014/main" id="{A7DE0462-29A4-4BD5-9897-8EA135236660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01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0" name="Freeform 607">
              <a:extLst>
                <a:ext uri="{FF2B5EF4-FFF2-40B4-BE49-F238E27FC236}">
                  <a16:creationId xmlns:a16="http://schemas.microsoft.com/office/drawing/2014/main" id="{23F0B5D5-FBF5-4603-AAD3-793196BF316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25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2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2"/>
                    <a:pt x="3" y="2"/>
                  </a:cubicBezTo>
                  <a:cubicBezTo>
                    <a:pt x="2" y="2"/>
                    <a:pt x="2" y="4"/>
                    <a:pt x="2" y="8"/>
                  </a:cubicBezTo>
                  <a:cubicBezTo>
                    <a:pt x="2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1" name="Freeform 608">
              <a:extLst>
                <a:ext uri="{FF2B5EF4-FFF2-40B4-BE49-F238E27FC236}">
                  <a16:creationId xmlns:a16="http://schemas.microsoft.com/office/drawing/2014/main" id="{A1613690-8CA2-4095-BF4C-BDA625650EF2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184"/>
              <a:ext cx="10" cy="39"/>
            </a:xfrm>
            <a:custGeom>
              <a:avLst/>
              <a:gdLst>
                <a:gd name="T0" fmla="*/ 2 w 4"/>
                <a:gd name="T1" fmla="*/ 16 h 16"/>
                <a:gd name="T2" fmla="*/ 2 w 4"/>
                <a:gd name="T3" fmla="*/ 3 h 16"/>
                <a:gd name="T4" fmla="*/ 2 w 4"/>
                <a:gd name="T5" fmla="*/ 3 h 16"/>
                <a:gd name="T6" fmla="*/ 1 w 4"/>
                <a:gd name="T7" fmla="*/ 3 h 16"/>
                <a:gd name="T8" fmla="*/ 0 w 4"/>
                <a:gd name="T9" fmla="*/ 3 h 16"/>
                <a:gd name="T10" fmla="*/ 0 w 4"/>
                <a:gd name="T11" fmla="*/ 2 h 16"/>
                <a:gd name="T12" fmla="*/ 1 w 4"/>
                <a:gd name="T13" fmla="*/ 1 h 16"/>
                <a:gd name="T14" fmla="*/ 3 w 4"/>
                <a:gd name="T15" fmla="*/ 0 h 16"/>
                <a:gd name="T16" fmla="*/ 4 w 4"/>
                <a:gd name="T17" fmla="*/ 0 h 16"/>
                <a:gd name="T18" fmla="*/ 4 w 4"/>
                <a:gd name="T19" fmla="*/ 1 h 16"/>
                <a:gd name="T20" fmla="*/ 4 w 4"/>
                <a:gd name="T21" fmla="*/ 16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2" name="Freeform 609">
              <a:extLst>
                <a:ext uri="{FF2B5EF4-FFF2-40B4-BE49-F238E27FC236}">
                  <a16:creationId xmlns:a16="http://schemas.microsoft.com/office/drawing/2014/main" id="{52048F43-27B3-47E5-BE9E-0C74AC4467C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1 w 7"/>
                <a:gd name="T15" fmla="*/ 8 h 15"/>
                <a:gd name="T16" fmla="*/ 3 w 7"/>
                <a:gd name="T17" fmla="*/ 15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3" name="Freeform 610">
              <a:extLst>
                <a:ext uri="{FF2B5EF4-FFF2-40B4-BE49-F238E27FC236}">
                  <a16:creationId xmlns:a16="http://schemas.microsoft.com/office/drawing/2014/main" id="{A6F37096-16B6-466E-8BAD-0E826DD856C3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1235"/>
              <a:ext cx="8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4" name="Freeform 611">
              <a:extLst>
                <a:ext uri="{FF2B5EF4-FFF2-40B4-BE49-F238E27FC236}">
                  <a16:creationId xmlns:a16="http://schemas.microsoft.com/office/drawing/2014/main" id="{64770B49-B666-4193-9489-58D4AAE4FD98}"/>
                </a:ext>
              </a:extLst>
            </p:cNvPr>
            <p:cNvSpPr>
              <a:spLocks/>
            </p:cNvSpPr>
            <p:nvPr/>
          </p:nvSpPr>
          <p:spPr bwMode="gray">
            <a:xfrm>
              <a:off x="826" y="1235"/>
              <a:ext cx="8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5" name="Freeform 612">
              <a:extLst>
                <a:ext uri="{FF2B5EF4-FFF2-40B4-BE49-F238E27FC236}">
                  <a16:creationId xmlns:a16="http://schemas.microsoft.com/office/drawing/2014/main" id="{551DF98A-9C72-459B-BB71-01579CAFAF8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41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1 w 7"/>
                <a:gd name="T15" fmla="*/ 8 h 15"/>
                <a:gd name="T16" fmla="*/ 4 w 7"/>
                <a:gd name="T17" fmla="*/ 15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6" name="Freeform 613">
              <a:extLst>
                <a:ext uri="{FF2B5EF4-FFF2-40B4-BE49-F238E27FC236}">
                  <a16:creationId xmlns:a16="http://schemas.microsoft.com/office/drawing/2014/main" id="{9880B10D-3C6E-460C-9886-B94AA112378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62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5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3" y="1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7" name="Freeform 614">
              <a:extLst>
                <a:ext uri="{FF2B5EF4-FFF2-40B4-BE49-F238E27FC236}">
                  <a16:creationId xmlns:a16="http://schemas.microsoft.com/office/drawing/2014/main" id="{3E53DA91-E36A-4579-881C-8FFAB0D7AEE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86" y="1235"/>
              <a:ext cx="15" cy="36"/>
            </a:xfrm>
            <a:custGeom>
              <a:avLst/>
              <a:gdLst>
                <a:gd name="T0" fmla="*/ 0 w 6"/>
                <a:gd name="T1" fmla="*/ 8 h 15"/>
                <a:gd name="T2" fmla="*/ 3 w 6"/>
                <a:gd name="T3" fmla="*/ 0 h 15"/>
                <a:gd name="T4" fmla="*/ 6 w 6"/>
                <a:gd name="T5" fmla="*/ 8 h 15"/>
                <a:gd name="T6" fmla="*/ 3 w 6"/>
                <a:gd name="T7" fmla="*/ 15 h 15"/>
                <a:gd name="T8" fmla="*/ 0 w 6"/>
                <a:gd name="T9" fmla="*/ 8 h 15"/>
                <a:gd name="T10" fmla="*/ 5 w 6"/>
                <a:gd name="T11" fmla="*/ 8 h 15"/>
                <a:gd name="T12" fmla="*/ 3 w 6"/>
                <a:gd name="T13" fmla="*/ 1 h 15"/>
                <a:gd name="T14" fmla="*/ 1 w 6"/>
                <a:gd name="T15" fmla="*/ 8 h 15"/>
                <a:gd name="T16" fmla="*/ 3 w 6"/>
                <a:gd name="T17" fmla="*/ 15 h 15"/>
                <a:gd name="T18" fmla="*/ 5 w 6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8"/>
                  </a:cubicBezTo>
                  <a:cubicBezTo>
                    <a:pt x="6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8" name="Freeform 615">
              <a:extLst>
                <a:ext uri="{FF2B5EF4-FFF2-40B4-BE49-F238E27FC236}">
                  <a16:creationId xmlns:a16="http://schemas.microsoft.com/office/drawing/2014/main" id="{5C300D5E-0972-46C4-B598-A17DC37431ED}"/>
                </a:ext>
              </a:extLst>
            </p:cNvPr>
            <p:cNvSpPr>
              <a:spLocks/>
            </p:cNvSpPr>
            <p:nvPr/>
          </p:nvSpPr>
          <p:spPr bwMode="gray">
            <a:xfrm>
              <a:off x="906" y="1235"/>
              <a:ext cx="9" cy="36"/>
            </a:xfrm>
            <a:custGeom>
              <a:avLst/>
              <a:gdLst>
                <a:gd name="T0" fmla="*/ 2 w 4"/>
                <a:gd name="T1" fmla="*/ 15 h 15"/>
                <a:gd name="T2" fmla="*/ 2 w 4"/>
                <a:gd name="T3" fmla="*/ 3 h 15"/>
                <a:gd name="T4" fmla="*/ 2 w 4"/>
                <a:gd name="T5" fmla="*/ 2 h 15"/>
                <a:gd name="T6" fmla="*/ 1 w 4"/>
                <a:gd name="T7" fmla="*/ 3 h 15"/>
                <a:gd name="T8" fmla="*/ 0 w 4"/>
                <a:gd name="T9" fmla="*/ 2 h 15"/>
                <a:gd name="T10" fmla="*/ 0 w 4"/>
                <a:gd name="T11" fmla="*/ 1 h 15"/>
                <a:gd name="T12" fmla="*/ 1 w 4"/>
                <a:gd name="T13" fmla="*/ 1 h 15"/>
                <a:gd name="T14" fmla="*/ 4 w 4"/>
                <a:gd name="T15" fmla="*/ 0 h 15"/>
                <a:gd name="T16" fmla="*/ 4 w 4"/>
                <a:gd name="T17" fmla="*/ 0 h 15"/>
                <a:gd name="T18" fmla="*/ 4 w 4"/>
                <a:gd name="T19" fmla="*/ 1 h 15"/>
                <a:gd name="T20" fmla="*/ 4 w 4"/>
                <a:gd name="T21" fmla="*/ 15 h 15"/>
                <a:gd name="T22" fmla="*/ 4 w 4"/>
                <a:gd name="T23" fmla="*/ 15 h 15"/>
                <a:gd name="T24" fmla="*/ 2 w 4"/>
                <a:gd name="T25" fmla="*/ 15 h 15"/>
                <a:gd name="T26" fmla="*/ 2 w 4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5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9" name="Freeform 616">
              <a:extLst>
                <a:ext uri="{FF2B5EF4-FFF2-40B4-BE49-F238E27FC236}">
                  <a16:creationId xmlns:a16="http://schemas.microsoft.com/office/drawing/2014/main" id="{9AF38A83-A510-4B0D-B3B5-1AEA4112760D}"/>
                </a:ext>
              </a:extLst>
            </p:cNvPr>
            <p:cNvSpPr>
              <a:spLocks/>
            </p:cNvSpPr>
            <p:nvPr/>
          </p:nvSpPr>
          <p:spPr bwMode="gray">
            <a:xfrm>
              <a:off x="920" y="1235"/>
              <a:ext cx="7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0" name="Freeform 617">
              <a:extLst>
                <a:ext uri="{FF2B5EF4-FFF2-40B4-BE49-F238E27FC236}">
                  <a16:creationId xmlns:a16="http://schemas.microsoft.com/office/drawing/2014/main" id="{FB602106-7C83-4359-829D-FD996C4BB79B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285"/>
              <a:ext cx="5" cy="36"/>
            </a:xfrm>
            <a:custGeom>
              <a:avLst/>
              <a:gdLst>
                <a:gd name="T0" fmla="*/ 1 w 2"/>
                <a:gd name="T1" fmla="*/ 14 h 15"/>
                <a:gd name="T2" fmla="*/ 1 w 2"/>
                <a:gd name="T3" fmla="*/ 2 h 15"/>
                <a:gd name="T4" fmla="*/ 1 w 2"/>
                <a:gd name="T5" fmla="*/ 1 h 15"/>
                <a:gd name="T6" fmla="*/ 0 w 2"/>
                <a:gd name="T7" fmla="*/ 2 h 15"/>
                <a:gd name="T8" fmla="*/ 0 w 2"/>
                <a:gd name="T9" fmla="*/ 1 h 15"/>
                <a:gd name="T10" fmla="*/ 0 w 2"/>
                <a:gd name="T11" fmla="*/ 0 h 15"/>
                <a:gd name="T12" fmla="*/ 0 w 2"/>
                <a:gd name="T13" fmla="*/ 0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1 w 2"/>
                <a:gd name="T25" fmla="*/ 15 h 15"/>
                <a:gd name="T26" fmla="*/ 1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1" name="Freeform 618">
              <a:extLst>
                <a:ext uri="{FF2B5EF4-FFF2-40B4-BE49-F238E27FC236}">
                  <a16:creationId xmlns:a16="http://schemas.microsoft.com/office/drawing/2014/main" id="{3BB1E786-904E-4BE1-894D-08CFE40EBBA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05" y="1285"/>
              <a:ext cx="19" cy="36"/>
            </a:xfrm>
            <a:custGeom>
              <a:avLst/>
              <a:gdLst>
                <a:gd name="T0" fmla="*/ 0 w 8"/>
                <a:gd name="T1" fmla="*/ 7 h 15"/>
                <a:gd name="T2" fmla="*/ 3 w 8"/>
                <a:gd name="T3" fmla="*/ 0 h 15"/>
                <a:gd name="T4" fmla="*/ 8 w 8"/>
                <a:gd name="T5" fmla="*/ 7 h 15"/>
                <a:gd name="T6" fmla="*/ 3 w 8"/>
                <a:gd name="T7" fmla="*/ 15 h 15"/>
                <a:gd name="T8" fmla="*/ 0 w 8"/>
                <a:gd name="T9" fmla="*/ 7 h 15"/>
                <a:gd name="T10" fmla="*/ 6 w 8"/>
                <a:gd name="T11" fmla="*/ 7 h 15"/>
                <a:gd name="T12" fmla="*/ 3 w 8"/>
                <a:gd name="T13" fmla="*/ 0 h 15"/>
                <a:gd name="T14" fmla="*/ 2 w 8"/>
                <a:gd name="T15" fmla="*/ 7 h 15"/>
                <a:gd name="T16" fmla="*/ 3 w 8"/>
                <a:gd name="T17" fmla="*/ 13 h 15"/>
                <a:gd name="T18" fmla="*/ 6 w 8"/>
                <a:gd name="T1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5">
                  <a:moveTo>
                    <a:pt x="0" y="7"/>
                  </a:moveTo>
                  <a:cubicBezTo>
                    <a:pt x="0" y="0"/>
                    <a:pt x="2" y="0"/>
                    <a:pt x="3" y="0"/>
                  </a:cubicBezTo>
                  <a:cubicBezTo>
                    <a:pt x="6" y="0"/>
                    <a:pt x="8" y="0"/>
                    <a:pt x="8" y="7"/>
                  </a:cubicBezTo>
                  <a:cubicBezTo>
                    <a:pt x="8" y="13"/>
                    <a:pt x="6" y="15"/>
                    <a:pt x="3" y="15"/>
                  </a:cubicBezTo>
                  <a:cubicBezTo>
                    <a:pt x="2" y="15"/>
                    <a:pt x="0" y="13"/>
                    <a:pt x="0" y="7"/>
                  </a:cubicBezTo>
                  <a:close/>
                  <a:moveTo>
                    <a:pt x="6" y="7"/>
                  </a:move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2"/>
                    <a:pt x="2" y="7"/>
                  </a:cubicBezTo>
                  <a:cubicBezTo>
                    <a:pt x="2" y="12"/>
                    <a:pt x="3" y="13"/>
                    <a:pt x="3" y="13"/>
                  </a:cubicBezTo>
                  <a:cubicBezTo>
                    <a:pt x="5" y="13"/>
                    <a:pt x="6" y="12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2" name="Freeform 619">
              <a:extLst>
                <a:ext uri="{FF2B5EF4-FFF2-40B4-BE49-F238E27FC236}">
                  <a16:creationId xmlns:a16="http://schemas.microsoft.com/office/drawing/2014/main" id="{86EAAC4B-D79B-4A88-8E57-6CF165C46D09}"/>
                </a:ext>
              </a:extLst>
            </p:cNvPr>
            <p:cNvSpPr>
              <a:spLocks/>
            </p:cNvSpPr>
            <p:nvPr/>
          </p:nvSpPr>
          <p:spPr bwMode="gray">
            <a:xfrm>
              <a:off x="826" y="1285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2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3" name="Freeform 620">
              <a:extLst>
                <a:ext uri="{FF2B5EF4-FFF2-40B4-BE49-F238E27FC236}">
                  <a16:creationId xmlns:a16="http://schemas.microsoft.com/office/drawing/2014/main" id="{BF634FA3-0F23-486B-B6A4-A564E55F3005}"/>
                </a:ext>
              </a:extLst>
            </p:cNvPr>
            <p:cNvSpPr>
              <a:spLocks/>
            </p:cNvSpPr>
            <p:nvPr/>
          </p:nvSpPr>
          <p:spPr bwMode="gray">
            <a:xfrm>
              <a:off x="841" y="1285"/>
              <a:ext cx="7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0 w 3"/>
                <a:gd name="T5" fmla="*/ 1 h 15"/>
                <a:gd name="T6" fmla="*/ 0 w 3"/>
                <a:gd name="T7" fmla="*/ 2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2 w 3"/>
                <a:gd name="T15" fmla="*/ 0 h 15"/>
                <a:gd name="T16" fmla="*/ 2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2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4" name="Freeform 621">
              <a:extLst>
                <a:ext uri="{FF2B5EF4-FFF2-40B4-BE49-F238E27FC236}">
                  <a16:creationId xmlns:a16="http://schemas.microsoft.com/office/drawing/2014/main" id="{CF3B4ECE-7A6D-4D5E-90B5-3B784BF0D3A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5" y="1285"/>
              <a:ext cx="17" cy="36"/>
            </a:xfrm>
            <a:custGeom>
              <a:avLst/>
              <a:gdLst>
                <a:gd name="T0" fmla="*/ 0 w 7"/>
                <a:gd name="T1" fmla="*/ 7 h 15"/>
                <a:gd name="T2" fmla="*/ 3 w 7"/>
                <a:gd name="T3" fmla="*/ 0 h 15"/>
                <a:gd name="T4" fmla="*/ 7 w 7"/>
                <a:gd name="T5" fmla="*/ 7 h 15"/>
                <a:gd name="T6" fmla="*/ 3 w 7"/>
                <a:gd name="T7" fmla="*/ 15 h 15"/>
                <a:gd name="T8" fmla="*/ 0 w 7"/>
                <a:gd name="T9" fmla="*/ 7 h 15"/>
                <a:gd name="T10" fmla="*/ 5 w 7"/>
                <a:gd name="T11" fmla="*/ 7 h 15"/>
                <a:gd name="T12" fmla="*/ 3 w 7"/>
                <a:gd name="T13" fmla="*/ 0 h 15"/>
                <a:gd name="T14" fmla="*/ 1 w 7"/>
                <a:gd name="T15" fmla="*/ 7 h 15"/>
                <a:gd name="T16" fmla="*/ 3 w 7"/>
                <a:gd name="T17" fmla="*/ 13 h 15"/>
                <a:gd name="T18" fmla="*/ 5 w 7"/>
                <a:gd name="T1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7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5" y="0"/>
                    <a:pt x="7" y="0"/>
                    <a:pt x="7" y="7"/>
                  </a:cubicBezTo>
                  <a:cubicBezTo>
                    <a:pt x="7" y="13"/>
                    <a:pt x="5" y="15"/>
                    <a:pt x="3" y="15"/>
                  </a:cubicBezTo>
                  <a:cubicBezTo>
                    <a:pt x="1" y="15"/>
                    <a:pt x="0" y="13"/>
                    <a:pt x="0" y="7"/>
                  </a:cubicBezTo>
                  <a:close/>
                  <a:moveTo>
                    <a:pt x="5" y="7"/>
                  </a:moveTo>
                  <a:cubicBezTo>
                    <a:pt x="5" y="2"/>
                    <a:pt x="4" y="0"/>
                    <a:pt x="3" y="0"/>
                  </a:cubicBezTo>
                  <a:cubicBezTo>
                    <a:pt x="1" y="0"/>
                    <a:pt x="1" y="2"/>
                    <a:pt x="1" y="7"/>
                  </a:cubicBezTo>
                  <a:cubicBezTo>
                    <a:pt x="1" y="12"/>
                    <a:pt x="1" y="13"/>
                    <a:pt x="3" y="13"/>
                  </a:cubicBezTo>
                  <a:cubicBezTo>
                    <a:pt x="4" y="13"/>
                    <a:pt x="5" y="12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5" name="Freeform 622">
              <a:extLst>
                <a:ext uri="{FF2B5EF4-FFF2-40B4-BE49-F238E27FC236}">
                  <a16:creationId xmlns:a16="http://schemas.microsoft.com/office/drawing/2014/main" id="{18640089-112A-444A-BFCA-8DEFA627527B}"/>
                </a:ext>
              </a:extLst>
            </p:cNvPr>
            <p:cNvSpPr>
              <a:spLocks/>
            </p:cNvSpPr>
            <p:nvPr/>
          </p:nvSpPr>
          <p:spPr bwMode="gray">
            <a:xfrm>
              <a:off x="517" y="930"/>
              <a:ext cx="21" cy="130"/>
            </a:xfrm>
            <a:custGeom>
              <a:avLst/>
              <a:gdLst>
                <a:gd name="T0" fmla="*/ 0 w 21"/>
                <a:gd name="T1" fmla="*/ 0 h 130"/>
                <a:gd name="T2" fmla="*/ 21 w 21"/>
                <a:gd name="T3" fmla="*/ 0 h 130"/>
                <a:gd name="T4" fmla="*/ 21 w 21"/>
                <a:gd name="T5" fmla="*/ 130 h 130"/>
                <a:gd name="T6" fmla="*/ 0 w 21"/>
                <a:gd name="T7" fmla="*/ 130 h 130"/>
                <a:gd name="T8" fmla="*/ 0 w 21"/>
                <a:gd name="T9" fmla="*/ 0 h 130"/>
                <a:gd name="T10" fmla="*/ 0 w 21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30">
                  <a:moveTo>
                    <a:pt x="0" y="0"/>
                  </a:moveTo>
                  <a:lnTo>
                    <a:pt x="21" y="0"/>
                  </a:lnTo>
                  <a:lnTo>
                    <a:pt x="21" y="130"/>
                  </a:lnTo>
                  <a:lnTo>
                    <a:pt x="0" y="13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6" name="Freeform 623">
              <a:extLst>
                <a:ext uri="{FF2B5EF4-FFF2-40B4-BE49-F238E27FC236}">
                  <a16:creationId xmlns:a16="http://schemas.microsoft.com/office/drawing/2014/main" id="{B62EE5C2-6FFB-444B-AFBC-C14F9230422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8" y="942"/>
              <a:ext cx="21" cy="118"/>
            </a:xfrm>
            <a:custGeom>
              <a:avLst/>
              <a:gdLst>
                <a:gd name="T0" fmla="*/ 0 w 21"/>
                <a:gd name="T1" fmla="*/ 0 h 118"/>
                <a:gd name="T2" fmla="*/ 21 w 21"/>
                <a:gd name="T3" fmla="*/ 0 h 118"/>
                <a:gd name="T4" fmla="*/ 21 w 21"/>
                <a:gd name="T5" fmla="*/ 118 h 118"/>
                <a:gd name="T6" fmla="*/ 0 w 21"/>
                <a:gd name="T7" fmla="*/ 118 h 118"/>
                <a:gd name="T8" fmla="*/ 0 w 21"/>
                <a:gd name="T9" fmla="*/ 0 h 118"/>
                <a:gd name="T10" fmla="*/ 0 w 21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8">
                  <a:moveTo>
                    <a:pt x="0" y="0"/>
                  </a:moveTo>
                  <a:lnTo>
                    <a:pt x="21" y="0"/>
                  </a:lnTo>
                  <a:lnTo>
                    <a:pt x="21" y="118"/>
                  </a:lnTo>
                  <a:lnTo>
                    <a:pt x="0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7" name="Freeform 624">
              <a:extLst>
                <a:ext uri="{FF2B5EF4-FFF2-40B4-BE49-F238E27FC236}">
                  <a16:creationId xmlns:a16="http://schemas.microsoft.com/office/drawing/2014/main" id="{3C15A135-0D0B-4448-B770-4B4BEB1AD411}"/>
                </a:ext>
              </a:extLst>
            </p:cNvPr>
            <p:cNvSpPr>
              <a:spLocks/>
            </p:cNvSpPr>
            <p:nvPr/>
          </p:nvSpPr>
          <p:spPr bwMode="gray">
            <a:xfrm>
              <a:off x="579" y="980"/>
              <a:ext cx="22" cy="80"/>
            </a:xfrm>
            <a:custGeom>
              <a:avLst/>
              <a:gdLst>
                <a:gd name="T0" fmla="*/ 0 w 22"/>
                <a:gd name="T1" fmla="*/ 0 h 80"/>
                <a:gd name="T2" fmla="*/ 22 w 22"/>
                <a:gd name="T3" fmla="*/ 0 h 80"/>
                <a:gd name="T4" fmla="*/ 22 w 22"/>
                <a:gd name="T5" fmla="*/ 80 h 80"/>
                <a:gd name="T6" fmla="*/ 0 w 22"/>
                <a:gd name="T7" fmla="*/ 80 h 80"/>
                <a:gd name="T8" fmla="*/ 0 w 22"/>
                <a:gd name="T9" fmla="*/ 0 h 80"/>
                <a:gd name="T10" fmla="*/ 0 w 22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80">
                  <a:moveTo>
                    <a:pt x="0" y="0"/>
                  </a:moveTo>
                  <a:lnTo>
                    <a:pt x="22" y="0"/>
                  </a:lnTo>
                  <a:lnTo>
                    <a:pt x="22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8" name="Freeform 625">
              <a:extLst>
                <a:ext uri="{FF2B5EF4-FFF2-40B4-BE49-F238E27FC236}">
                  <a16:creationId xmlns:a16="http://schemas.microsoft.com/office/drawing/2014/main" id="{30110A79-0A37-412C-BE13-C6F6F0F3CDF6}"/>
                </a:ext>
              </a:extLst>
            </p:cNvPr>
            <p:cNvSpPr>
              <a:spLocks/>
            </p:cNvSpPr>
            <p:nvPr/>
          </p:nvSpPr>
          <p:spPr bwMode="gray">
            <a:xfrm>
              <a:off x="608" y="956"/>
              <a:ext cx="24" cy="104"/>
            </a:xfrm>
            <a:custGeom>
              <a:avLst/>
              <a:gdLst>
                <a:gd name="T0" fmla="*/ 0 w 24"/>
                <a:gd name="T1" fmla="*/ 0 h 104"/>
                <a:gd name="T2" fmla="*/ 24 w 24"/>
                <a:gd name="T3" fmla="*/ 0 h 104"/>
                <a:gd name="T4" fmla="*/ 24 w 24"/>
                <a:gd name="T5" fmla="*/ 104 h 104"/>
                <a:gd name="T6" fmla="*/ 0 w 24"/>
                <a:gd name="T7" fmla="*/ 104 h 104"/>
                <a:gd name="T8" fmla="*/ 0 w 24"/>
                <a:gd name="T9" fmla="*/ 0 h 104"/>
                <a:gd name="T10" fmla="*/ 0 w 24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04">
                  <a:moveTo>
                    <a:pt x="0" y="0"/>
                  </a:moveTo>
                  <a:lnTo>
                    <a:pt x="24" y="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9" name="Freeform 626">
              <a:extLst>
                <a:ext uri="{FF2B5EF4-FFF2-40B4-BE49-F238E27FC236}">
                  <a16:creationId xmlns:a16="http://schemas.microsoft.com/office/drawing/2014/main" id="{B6C22784-09AC-40D4-B936-42D2F4072A7E}"/>
                </a:ext>
              </a:extLst>
            </p:cNvPr>
            <p:cNvSpPr>
              <a:spLocks/>
            </p:cNvSpPr>
            <p:nvPr/>
          </p:nvSpPr>
          <p:spPr bwMode="gray">
            <a:xfrm>
              <a:off x="886" y="1283"/>
              <a:ext cx="77" cy="57"/>
            </a:xfrm>
            <a:custGeom>
              <a:avLst/>
              <a:gdLst>
                <a:gd name="T0" fmla="*/ 41 w 77"/>
                <a:gd name="T1" fmla="*/ 57 h 57"/>
                <a:gd name="T2" fmla="*/ 25 w 77"/>
                <a:gd name="T3" fmla="*/ 24 h 57"/>
                <a:gd name="T4" fmla="*/ 3 w 77"/>
                <a:gd name="T5" fmla="*/ 53 h 57"/>
                <a:gd name="T6" fmla="*/ 0 w 77"/>
                <a:gd name="T7" fmla="*/ 50 h 57"/>
                <a:gd name="T8" fmla="*/ 27 w 77"/>
                <a:gd name="T9" fmla="*/ 12 h 57"/>
                <a:gd name="T10" fmla="*/ 44 w 77"/>
                <a:gd name="T11" fmla="*/ 45 h 57"/>
                <a:gd name="T12" fmla="*/ 75 w 77"/>
                <a:gd name="T13" fmla="*/ 0 h 57"/>
                <a:gd name="T14" fmla="*/ 77 w 77"/>
                <a:gd name="T15" fmla="*/ 2 h 57"/>
                <a:gd name="T16" fmla="*/ 41 w 77"/>
                <a:gd name="T17" fmla="*/ 57 h 57"/>
                <a:gd name="T18" fmla="*/ 41 w 77"/>
                <a:gd name="T19" fmla="*/ 57 h 57"/>
                <a:gd name="T20" fmla="*/ 41 w 77"/>
                <a:gd name="T21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57">
                  <a:moveTo>
                    <a:pt x="41" y="57"/>
                  </a:moveTo>
                  <a:lnTo>
                    <a:pt x="25" y="24"/>
                  </a:lnTo>
                  <a:lnTo>
                    <a:pt x="3" y="53"/>
                  </a:lnTo>
                  <a:lnTo>
                    <a:pt x="0" y="50"/>
                  </a:lnTo>
                  <a:lnTo>
                    <a:pt x="27" y="12"/>
                  </a:lnTo>
                  <a:lnTo>
                    <a:pt x="44" y="45"/>
                  </a:lnTo>
                  <a:lnTo>
                    <a:pt x="75" y="0"/>
                  </a:lnTo>
                  <a:lnTo>
                    <a:pt x="77" y="2"/>
                  </a:lnTo>
                  <a:lnTo>
                    <a:pt x="41" y="57"/>
                  </a:lnTo>
                  <a:lnTo>
                    <a:pt x="41" y="57"/>
                  </a:lnTo>
                  <a:lnTo>
                    <a:pt x="41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10" name="Freeform 627">
              <a:extLst>
                <a:ext uri="{FF2B5EF4-FFF2-40B4-BE49-F238E27FC236}">
                  <a16:creationId xmlns:a16="http://schemas.microsoft.com/office/drawing/2014/main" id="{E2D8B55D-5959-425B-917F-EC8D88672CFA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271"/>
              <a:ext cx="29" cy="29"/>
            </a:xfrm>
            <a:custGeom>
              <a:avLst/>
              <a:gdLst>
                <a:gd name="T0" fmla="*/ 12 w 12"/>
                <a:gd name="T1" fmla="*/ 0 h 12"/>
                <a:gd name="T2" fmla="*/ 11 w 12"/>
                <a:gd name="T3" fmla="*/ 12 h 12"/>
                <a:gd name="T4" fmla="*/ 7 w 12"/>
                <a:gd name="T5" fmla="*/ 6 h 12"/>
                <a:gd name="T6" fmla="*/ 0 w 12"/>
                <a:gd name="T7" fmla="*/ 5 h 12"/>
                <a:gd name="T8" fmla="*/ 12 w 12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2" y="0"/>
                  </a:moveTo>
                  <a:cubicBezTo>
                    <a:pt x="11" y="3"/>
                    <a:pt x="10" y="8"/>
                    <a:pt x="11" y="12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4"/>
                    <a:pt x="9" y="2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</p:grpSp>
      <p:sp>
        <p:nvSpPr>
          <p:cNvPr id="111" name="Freeform 13">
            <a:extLst>
              <a:ext uri="{FF2B5EF4-FFF2-40B4-BE49-F238E27FC236}">
                <a16:creationId xmlns:a16="http://schemas.microsoft.com/office/drawing/2014/main" id="{3C139F9B-59C7-4DFF-85A3-A974F6AACDE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452411" y="3181577"/>
            <a:ext cx="751087" cy="495426"/>
          </a:xfrm>
          <a:custGeom>
            <a:avLst/>
            <a:gdLst>
              <a:gd name="T0" fmla="*/ 1534 w 3402"/>
              <a:gd name="T1" fmla="*/ 1031 h 2244"/>
              <a:gd name="T2" fmla="*/ 1436 w 3402"/>
              <a:gd name="T3" fmla="*/ 899 h 2244"/>
              <a:gd name="T4" fmla="*/ 1674 w 3402"/>
              <a:gd name="T5" fmla="*/ 985 h 2244"/>
              <a:gd name="T6" fmla="*/ 1576 w 3402"/>
              <a:gd name="T7" fmla="*/ 1107 h 2244"/>
              <a:gd name="T8" fmla="*/ 1770 w 3402"/>
              <a:gd name="T9" fmla="*/ 1190 h 2244"/>
              <a:gd name="T10" fmla="*/ 1770 w 3402"/>
              <a:gd name="T11" fmla="*/ 1496 h 2244"/>
              <a:gd name="T12" fmla="*/ 986 w 3402"/>
              <a:gd name="T13" fmla="*/ 1405 h 2244"/>
              <a:gd name="T14" fmla="*/ 2611 w 3402"/>
              <a:gd name="T15" fmla="*/ 1474 h 2244"/>
              <a:gd name="T16" fmla="*/ 837 w 3402"/>
              <a:gd name="T17" fmla="*/ 0 h 2244"/>
              <a:gd name="T18" fmla="*/ 1991 w 3402"/>
              <a:gd name="T19" fmla="*/ 1623 h 2244"/>
              <a:gd name="T20" fmla="*/ 1249 w 3402"/>
              <a:gd name="T21" fmla="*/ 659 h 2244"/>
              <a:gd name="T22" fmla="*/ 2348 w 3402"/>
              <a:gd name="T23" fmla="*/ 748 h 2244"/>
              <a:gd name="T24" fmla="*/ 2342 w 3402"/>
              <a:gd name="T25" fmla="*/ 705 h 2244"/>
              <a:gd name="T26" fmla="*/ 1284 w 3402"/>
              <a:gd name="T27" fmla="*/ 625 h 2244"/>
              <a:gd name="T28" fmla="*/ 1368 w 3402"/>
              <a:gd name="T29" fmla="*/ 429 h 2244"/>
              <a:gd name="T30" fmla="*/ 1360 w 3402"/>
              <a:gd name="T31" fmla="*/ 385 h 2244"/>
              <a:gd name="T32" fmla="*/ 988 w 3402"/>
              <a:gd name="T33" fmla="*/ 529 h 2244"/>
              <a:gd name="T34" fmla="*/ 1190 w 3402"/>
              <a:gd name="T35" fmla="*/ 568 h 2244"/>
              <a:gd name="T36" fmla="*/ 966 w 3402"/>
              <a:gd name="T37" fmla="*/ 649 h 2244"/>
              <a:gd name="T38" fmla="*/ 360 w 3402"/>
              <a:gd name="T39" fmla="*/ 1035 h 2244"/>
              <a:gd name="T40" fmla="*/ 649 w 3402"/>
              <a:gd name="T41" fmla="*/ 1050 h 2244"/>
              <a:gd name="T42" fmla="*/ 692 w 3402"/>
              <a:gd name="T43" fmla="*/ 666 h 2244"/>
              <a:gd name="T44" fmla="*/ 595 w 3402"/>
              <a:gd name="T45" fmla="*/ 727 h 2244"/>
              <a:gd name="T46" fmla="*/ 498 w 3402"/>
              <a:gd name="T47" fmla="*/ 1000 h 2244"/>
              <a:gd name="T48" fmla="*/ 456 w 3402"/>
              <a:gd name="T49" fmla="*/ 579 h 2244"/>
              <a:gd name="T50" fmla="*/ 358 w 3402"/>
              <a:gd name="T51" fmla="*/ 700 h 2244"/>
              <a:gd name="T52" fmla="*/ 2700 w 3402"/>
              <a:gd name="T53" fmla="*/ 1424 h 2244"/>
              <a:gd name="T54" fmla="*/ 3263 w 3402"/>
              <a:gd name="T55" fmla="*/ 1610 h 2244"/>
              <a:gd name="T56" fmla="*/ 3308 w 3402"/>
              <a:gd name="T57" fmla="*/ 1660 h 2244"/>
              <a:gd name="T58" fmla="*/ 3321 w 3402"/>
              <a:gd name="T59" fmla="*/ 1703 h 2244"/>
              <a:gd name="T60" fmla="*/ 3320 w 3402"/>
              <a:gd name="T61" fmla="*/ 1737 h 2244"/>
              <a:gd name="T62" fmla="*/ 3296 w 3402"/>
              <a:gd name="T63" fmla="*/ 1789 h 2244"/>
              <a:gd name="T64" fmla="*/ 3255 w 3402"/>
              <a:gd name="T65" fmla="*/ 1828 h 2244"/>
              <a:gd name="T66" fmla="*/ 2406 w 3402"/>
              <a:gd name="T67" fmla="*/ 2118 h 2244"/>
              <a:gd name="T68" fmla="*/ 2397 w 3402"/>
              <a:gd name="T69" fmla="*/ 2032 h 2244"/>
              <a:gd name="T70" fmla="*/ 2356 w 3402"/>
              <a:gd name="T71" fmla="*/ 1956 h 2244"/>
              <a:gd name="T72" fmla="*/ 2311 w 3402"/>
              <a:gd name="T73" fmla="*/ 1915 h 2244"/>
              <a:gd name="T74" fmla="*/ 0 w 3402"/>
              <a:gd name="T75" fmla="*/ 1240 h 2244"/>
              <a:gd name="T76" fmla="*/ 2266 w 3402"/>
              <a:gd name="T77" fmla="*/ 1983 h 2244"/>
              <a:gd name="T78" fmla="*/ 2311 w 3402"/>
              <a:gd name="T79" fmla="*/ 2033 h 2244"/>
              <a:gd name="T80" fmla="*/ 2325 w 3402"/>
              <a:gd name="T81" fmla="*/ 2075 h 2244"/>
              <a:gd name="T82" fmla="*/ 2321 w 3402"/>
              <a:gd name="T83" fmla="*/ 2140 h 2244"/>
              <a:gd name="T84" fmla="*/ 2296 w 3402"/>
              <a:gd name="T85" fmla="*/ 2162 h 2244"/>
              <a:gd name="T86" fmla="*/ 0 w 3402"/>
              <a:gd name="T87" fmla="*/ 1415 h 2244"/>
              <a:gd name="T88" fmla="*/ 2266 w 3402"/>
              <a:gd name="T89" fmla="*/ 2242 h 2244"/>
              <a:gd name="T90" fmla="*/ 2302 w 3402"/>
              <a:gd name="T91" fmla="*/ 2243 h 2244"/>
              <a:gd name="T92" fmla="*/ 3266 w 3402"/>
              <a:gd name="T93" fmla="*/ 1912 h 2244"/>
              <a:gd name="T94" fmla="*/ 3321 w 3402"/>
              <a:gd name="T95" fmla="*/ 1882 h 2244"/>
              <a:gd name="T96" fmla="*/ 3372 w 3402"/>
              <a:gd name="T97" fmla="*/ 1824 h 2244"/>
              <a:gd name="T98" fmla="*/ 3400 w 3402"/>
              <a:gd name="T99" fmla="*/ 1752 h 2244"/>
              <a:gd name="T100" fmla="*/ 3402 w 3402"/>
              <a:gd name="T101" fmla="*/ 1696 h 2244"/>
              <a:gd name="T102" fmla="*/ 3379 w 3402"/>
              <a:gd name="T103" fmla="*/ 1622 h 2244"/>
              <a:gd name="T104" fmla="*/ 3332 w 3402"/>
              <a:gd name="T105" fmla="*/ 1562 h 2244"/>
              <a:gd name="T106" fmla="*/ 3265 w 3402"/>
              <a:gd name="T107" fmla="*/ 1523 h 2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02" h="2244">
                <a:moveTo>
                  <a:pt x="1393" y="1291"/>
                </a:moveTo>
                <a:lnTo>
                  <a:pt x="1479" y="1320"/>
                </a:lnTo>
                <a:lnTo>
                  <a:pt x="1479" y="1031"/>
                </a:lnTo>
                <a:lnTo>
                  <a:pt x="1534" y="1106"/>
                </a:lnTo>
                <a:lnTo>
                  <a:pt x="1534" y="1031"/>
                </a:lnTo>
                <a:lnTo>
                  <a:pt x="1437" y="899"/>
                </a:lnTo>
                <a:lnTo>
                  <a:pt x="1437" y="899"/>
                </a:lnTo>
                <a:lnTo>
                  <a:pt x="1436" y="899"/>
                </a:lnTo>
                <a:lnTo>
                  <a:pt x="1436" y="899"/>
                </a:lnTo>
                <a:lnTo>
                  <a:pt x="1436" y="899"/>
                </a:lnTo>
                <a:lnTo>
                  <a:pt x="1339" y="961"/>
                </a:lnTo>
                <a:lnTo>
                  <a:pt x="1339" y="1020"/>
                </a:lnTo>
                <a:lnTo>
                  <a:pt x="1393" y="987"/>
                </a:lnTo>
                <a:lnTo>
                  <a:pt x="1393" y="1291"/>
                </a:lnTo>
                <a:close/>
                <a:moveTo>
                  <a:pt x="1674" y="985"/>
                </a:moveTo>
                <a:lnTo>
                  <a:pt x="1674" y="986"/>
                </a:lnTo>
                <a:lnTo>
                  <a:pt x="1674" y="985"/>
                </a:lnTo>
                <a:lnTo>
                  <a:pt x="1674" y="986"/>
                </a:lnTo>
                <a:lnTo>
                  <a:pt x="1576" y="1047"/>
                </a:lnTo>
                <a:lnTo>
                  <a:pt x="1576" y="1107"/>
                </a:lnTo>
                <a:lnTo>
                  <a:pt x="1629" y="1073"/>
                </a:lnTo>
                <a:lnTo>
                  <a:pt x="1629" y="1370"/>
                </a:lnTo>
                <a:lnTo>
                  <a:pt x="1716" y="1398"/>
                </a:lnTo>
                <a:lnTo>
                  <a:pt x="1716" y="1117"/>
                </a:lnTo>
                <a:lnTo>
                  <a:pt x="1770" y="1190"/>
                </a:lnTo>
                <a:lnTo>
                  <a:pt x="1770" y="1118"/>
                </a:lnTo>
                <a:lnTo>
                  <a:pt x="1674" y="986"/>
                </a:lnTo>
                <a:lnTo>
                  <a:pt x="1674" y="985"/>
                </a:lnTo>
                <a:close/>
                <a:moveTo>
                  <a:pt x="1341" y="1355"/>
                </a:moveTo>
                <a:lnTo>
                  <a:pt x="1770" y="1496"/>
                </a:lnTo>
                <a:lnTo>
                  <a:pt x="1770" y="1450"/>
                </a:lnTo>
                <a:lnTo>
                  <a:pt x="1341" y="1309"/>
                </a:lnTo>
                <a:lnTo>
                  <a:pt x="1341" y="1355"/>
                </a:lnTo>
                <a:close/>
                <a:moveTo>
                  <a:pt x="182" y="1140"/>
                </a:moveTo>
                <a:lnTo>
                  <a:pt x="986" y="1405"/>
                </a:lnTo>
                <a:lnTo>
                  <a:pt x="1164" y="1336"/>
                </a:lnTo>
                <a:lnTo>
                  <a:pt x="1164" y="1429"/>
                </a:lnTo>
                <a:lnTo>
                  <a:pt x="1164" y="1460"/>
                </a:lnTo>
                <a:lnTo>
                  <a:pt x="1967" y="1725"/>
                </a:lnTo>
                <a:lnTo>
                  <a:pt x="2611" y="1474"/>
                </a:lnTo>
                <a:lnTo>
                  <a:pt x="2611" y="577"/>
                </a:lnTo>
                <a:lnTo>
                  <a:pt x="1818" y="320"/>
                </a:lnTo>
                <a:lnTo>
                  <a:pt x="1629" y="395"/>
                </a:lnTo>
                <a:lnTo>
                  <a:pt x="1629" y="258"/>
                </a:lnTo>
                <a:lnTo>
                  <a:pt x="837" y="0"/>
                </a:lnTo>
                <a:lnTo>
                  <a:pt x="181" y="259"/>
                </a:lnTo>
                <a:lnTo>
                  <a:pt x="182" y="1109"/>
                </a:lnTo>
                <a:lnTo>
                  <a:pt x="182" y="1140"/>
                </a:lnTo>
                <a:close/>
                <a:moveTo>
                  <a:pt x="2524" y="1415"/>
                </a:moveTo>
                <a:lnTo>
                  <a:pt x="1991" y="1623"/>
                </a:lnTo>
                <a:lnTo>
                  <a:pt x="1991" y="969"/>
                </a:lnTo>
                <a:lnTo>
                  <a:pt x="1947" y="969"/>
                </a:lnTo>
                <a:lnTo>
                  <a:pt x="1947" y="1627"/>
                </a:lnTo>
                <a:lnTo>
                  <a:pt x="1250" y="1398"/>
                </a:lnTo>
                <a:lnTo>
                  <a:pt x="1249" y="659"/>
                </a:lnTo>
                <a:lnTo>
                  <a:pt x="1971" y="895"/>
                </a:lnTo>
                <a:lnTo>
                  <a:pt x="2172" y="817"/>
                </a:lnTo>
                <a:lnTo>
                  <a:pt x="2172" y="997"/>
                </a:lnTo>
                <a:lnTo>
                  <a:pt x="2350" y="927"/>
                </a:lnTo>
                <a:lnTo>
                  <a:pt x="2348" y="748"/>
                </a:lnTo>
                <a:lnTo>
                  <a:pt x="2524" y="680"/>
                </a:lnTo>
                <a:lnTo>
                  <a:pt x="2524" y="1415"/>
                </a:lnTo>
                <a:close/>
                <a:moveTo>
                  <a:pt x="1820" y="412"/>
                </a:moveTo>
                <a:lnTo>
                  <a:pt x="2515" y="637"/>
                </a:lnTo>
                <a:lnTo>
                  <a:pt x="2342" y="705"/>
                </a:lnTo>
                <a:lnTo>
                  <a:pt x="1650" y="479"/>
                </a:lnTo>
                <a:lnTo>
                  <a:pt x="1820" y="412"/>
                </a:lnTo>
                <a:close/>
                <a:moveTo>
                  <a:pt x="2128" y="787"/>
                </a:moveTo>
                <a:lnTo>
                  <a:pt x="1969" y="849"/>
                </a:lnTo>
                <a:lnTo>
                  <a:pt x="1284" y="625"/>
                </a:lnTo>
                <a:lnTo>
                  <a:pt x="1439" y="564"/>
                </a:lnTo>
                <a:lnTo>
                  <a:pt x="2128" y="787"/>
                </a:lnTo>
                <a:close/>
                <a:moveTo>
                  <a:pt x="1543" y="429"/>
                </a:moveTo>
                <a:lnTo>
                  <a:pt x="1368" y="498"/>
                </a:lnTo>
                <a:lnTo>
                  <a:pt x="1368" y="429"/>
                </a:lnTo>
                <a:lnTo>
                  <a:pt x="1543" y="360"/>
                </a:lnTo>
                <a:lnTo>
                  <a:pt x="1543" y="429"/>
                </a:lnTo>
                <a:close/>
                <a:moveTo>
                  <a:pt x="839" y="92"/>
                </a:moveTo>
                <a:lnTo>
                  <a:pt x="1534" y="318"/>
                </a:lnTo>
                <a:lnTo>
                  <a:pt x="1360" y="385"/>
                </a:lnTo>
                <a:lnTo>
                  <a:pt x="669" y="160"/>
                </a:lnTo>
                <a:lnTo>
                  <a:pt x="839" y="92"/>
                </a:lnTo>
                <a:close/>
                <a:moveTo>
                  <a:pt x="458" y="243"/>
                </a:moveTo>
                <a:lnTo>
                  <a:pt x="1147" y="467"/>
                </a:lnTo>
                <a:lnTo>
                  <a:pt x="988" y="529"/>
                </a:lnTo>
                <a:lnTo>
                  <a:pt x="302" y="305"/>
                </a:lnTo>
                <a:lnTo>
                  <a:pt x="458" y="243"/>
                </a:lnTo>
                <a:close/>
                <a:moveTo>
                  <a:pt x="990" y="575"/>
                </a:moveTo>
                <a:lnTo>
                  <a:pt x="1190" y="497"/>
                </a:lnTo>
                <a:lnTo>
                  <a:pt x="1190" y="568"/>
                </a:lnTo>
                <a:lnTo>
                  <a:pt x="1163" y="579"/>
                </a:lnTo>
                <a:lnTo>
                  <a:pt x="1164" y="1243"/>
                </a:lnTo>
                <a:lnTo>
                  <a:pt x="1009" y="1303"/>
                </a:lnTo>
                <a:lnTo>
                  <a:pt x="1009" y="649"/>
                </a:lnTo>
                <a:lnTo>
                  <a:pt x="966" y="649"/>
                </a:lnTo>
                <a:lnTo>
                  <a:pt x="966" y="1307"/>
                </a:lnTo>
                <a:lnTo>
                  <a:pt x="269" y="1078"/>
                </a:lnTo>
                <a:lnTo>
                  <a:pt x="268" y="339"/>
                </a:lnTo>
                <a:lnTo>
                  <a:pt x="990" y="575"/>
                </a:lnTo>
                <a:close/>
                <a:moveTo>
                  <a:pt x="360" y="1035"/>
                </a:moveTo>
                <a:lnTo>
                  <a:pt x="789" y="1177"/>
                </a:lnTo>
                <a:lnTo>
                  <a:pt x="789" y="1130"/>
                </a:lnTo>
                <a:lnTo>
                  <a:pt x="360" y="989"/>
                </a:lnTo>
                <a:lnTo>
                  <a:pt x="360" y="1035"/>
                </a:lnTo>
                <a:close/>
                <a:moveTo>
                  <a:pt x="649" y="1050"/>
                </a:moveTo>
                <a:lnTo>
                  <a:pt x="736" y="1078"/>
                </a:lnTo>
                <a:lnTo>
                  <a:pt x="736" y="797"/>
                </a:lnTo>
                <a:lnTo>
                  <a:pt x="789" y="870"/>
                </a:lnTo>
                <a:lnTo>
                  <a:pt x="789" y="798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595" y="727"/>
                </a:lnTo>
                <a:lnTo>
                  <a:pt x="595" y="787"/>
                </a:lnTo>
                <a:lnTo>
                  <a:pt x="649" y="752"/>
                </a:lnTo>
                <a:lnTo>
                  <a:pt x="649" y="1050"/>
                </a:lnTo>
                <a:close/>
                <a:moveTo>
                  <a:pt x="411" y="971"/>
                </a:moveTo>
                <a:lnTo>
                  <a:pt x="498" y="1000"/>
                </a:lnTo>
                <a:lnTo>
                  <a:pt x="498" y="711"/>
                </a:lnTo>
                <a:lnTo>
                  <a:pt x="552" y="786"/>
                </a:lnTo>
                <a:lnTo>
                  <a:pt x="552" y="711"/>
                </a:lnTo>
                <a:lnTo>
                  <a:pt x="456" y="579"/>
                </a:lnTo>
                <a:lnTo>
                  <a:pt x="456" y="579"/>
                </a:lnTo>
                <a:lnTo>
                  <a:pt x="456" y="579"/>
                </a:lnTo>
                <a:lnTo>
                  <a:pt x="455" y="579"/>
                </a:lnTo>
                <a:lnTo>
                  <a:pt x="455" y="579"/>
                </a:lnTo>
                <a:lnTo>
                  <a:pt x="358" y="641"/>
                </a:lnTo>
                <a:lnTo>
                  <a:pt x="358" y="700"/>
                </a:lnTo>
                <a:lnTo>
                  <a:pt x="411" y="667"/>
                </a:lnTo>
                <a:lnTo>
                  <a:pt x="411" y="971"/>
                </a:lnTo>
                <a:close/>
                <a:moveTo>
                  <a:pt x="3265" y="1523"/>
                </a:moveTo>
                <a:lnTo>
                  <a:pt x="2700" y="1338"/>
                </a:lnTo>
                <a:lnTo>
                  <a:pt x="2700" y="1424"/>
                </a:lnTo>
                <a:lnTo>
                  <a:pt x="3240" y="1599"/>
                </a:lnTo>
                <a:lnTo>
                  <a:pt x="3240" y="1599"/>
                </a:lnTo>
                <a:lnTo>
                  <a:pt x="3248" y="1602"/>
                </a:lnTo>
                <a:lnTo>
                  <a:pt x="3255" y="1606"/>
                </a:lnTo>
                <a:lnTo>
                  <a:pt x="3263" y="1610"/>
                </a:lnTo>
                <a:lnTo>
                  <a:pt x="3270" y="1616"/>
                </a:lnTo>
                <a:lnTo>
                  <a:pt x="3278" y="1622"/>
                </a:lnTo>
                <a:lnTo>
                  <a:pt x="3284" y="1628"/>
                </a:lnTo>
                <a:lnTo>
                  <a:pt x="3296" y="1644"/>
                </a:lnTo>
                <a:lnTo>
                  <a:pt x="3308" y="1660"/>
                </a:lnTo>
                <a:lnTo>
                  <a:pt x="3312" y="1668"/>
                </a:lnTo>
                <a:lnTo>
                  <a:pt x="3315" y="1677"/>
                </a:lnTo>
                <a:lnTo>
                  <a:pt x="3318" y="1686"/>
                </a:lnTo>
                <a:lnTo>
                  <a:pt x="3320" y="1695"/>
                </a:lnTo>
                <a:lnTo>
                  <a:pt x="3321" y="1703"/>
                </a:lnTo>
                <a:lnTo>
                  <a:pt x="3321" y="1712"/>
                </a:lnTo>
                <a:lnTo>
                  <a:pt x="3321" y="1721"/>
                </a:lnTo>
                <a:lnTo>
                  <a:pt x="3321" y="1721"/>
                </a:lnTo>
                <a:lnTo>
                  <a:pt x="3321" y="1729"/>
                </a:lnTo>
                <a:lnTo>
                  <a:pt x="3320" y="1737"/>
                </a:lnTo>
                <a:lnTo>
                  <a:pt x="3318" y="1746"/>
                </a:lnTo>
                <a:lnTo>
                  <a:pt x="3315" y="1755"/>
                </a:lnTo>
                <a:lnTo>
                  <a:pt x="3312" y="1764"/>
                </a:lnTo>
                <a:lnTo>
                  <a:pt x="3308" y="1773"/>
                </a:lnTo>
                <a:lnTo>
                  <a:pt x="3296" y="1789"/>
                </a:lnTo>
                <a:lnTo>
                  <a:pt x="3284" y="1805"/>
                </a:lnTo>
                <a:lnTo>
                  <a:pt x="3278" y="1812"/>
                </a:lnTo>
                <a:lnTo>
                  <a:pt x="3270" y="1818"/>
                </a:lnTo>
                <a:lnTo>
                  <a:pt x="3263" y="1824"/>
                </a:lnTo>
                <a:lnTo>
                  <a:pt x="3255" y="1828"/>
                </a:lnTo>
                <a:lnTo>
                  <a:pt x="3248" y="1832"/>
                </a:lnTo>
                <a:lnTo>
                  <a:pt x="3240" y="1835"/>
                </a:lnTo>
                <a:lnTo>
                  <a:pt x="2405" y="2124"/>
                </a:lnTo>
                <a:lnTo>
                  <a:pt x="2405" y="2124"/>
                </a:lnTo>
                <a:lnTo>
                  <a:pt x="2406" y="2118"/>
                </a:lnTo>
                <a:lnTo>
                  <a:pt x="2406" y="2084"/>
                </a:lnTo>
                <a:lnTo>
                  <a:pt x="2406" y="2084"/>
                </a:lnTo>
                <a:lnTo>
                  <a:pt x="2405" y="2066"/>
                </a:lnTo>
                <a:lnTo>
                  <a:pt x="2402" y="2048"/>
                </a:lnTo>
                <a:lnTo>
                  <a:pt x="2397" y="2032"/>
                </a:lnTo>
                <a:lnTo>
                  <a:pt x="2392" y="2015"/>
                </a:lnTo>
                <a:lnTo>
                  <a:pt x="2385" y="1999"/>
                </a:lnTo>
                <a:lnTo>
                  <a:pt x="2376" y="1984"/>
                </a:lnTo>
                <a:lnTo>
                  <a:pt x="2366" y="1969"/>
                </a:lnTo>
                <a:lnTo>
                  <a:pt x="2356" y="1956"/>
                </a:lnTo>
                <a:lnTo>
                  <a:pt x="2658" y="1843"/>
                </a:lnTo>
                <a:lnTo>
                  <a:pt x="2645" y="1805"/>
                </a:lnTo>
                <a:lnTo>
                  <a:pt x="2324" y="1924"/>
                </a:lnTo>
                <a:lnTo>
                  <a:pt x="2324" y="1924"/>
                </a:lnTo>
                <a:lnTo>
                  <a:pt x="2311" y="1915"/>
                </a:lnTo>
                <a:lnTo>
                  <a:pt x="2297" y="1907"/>
                </a:lnTo>
                <a:lnTo>
                  <a:pt x="2283" y="1901"/>
                </a:lnTo>
                <a:lnTo>
                  <a:pt x="2268" y="1895"/>
                </a:lnTo>
                <a:lnTo>
                  <a:pt x="0" y="1155"/>
                </a:lnTo>
                <a:lnTo>
                  <a:pt x="0" y="1240"/>
                </a:lnTo>
                <a:lnTo>
                  <a:pt x="2244" y="1972"/>
                </a:lnTo>
                <a:lnTo>
                  <a:pt x="2244" y="1972"/>
                </a:lnTo>
                <a:lnTo>
                  <a:pt x="2251" y="1974"/>
                </a:lnTo>
                <a:lnTo>
                  <a:pt x="2258" y="1978"/>
                </a:lnTo>
                <a:lnTo>
                  <a:pt x="2266" y="1983"/>
                </a:lnTo>
                <a:lnTo>
                  <a:pt x="2274" y="1988"/>
                </a:lnTo>
                <a:lnTo>
                  <a:pt x="2281" y="1994"/>
                </a:lnTo>
                <a:lnTo>
                  <a:pt x="2287" y="2001"/>
                </a:lnTo>
                <a:lnTo>
                  <a:pt x="2301" y="2016"/>
                </a:lnTo>
                <a:lnTo>
                  <a:pt x="2311" y="2033"/>
                </a:lnTo>
                <a:lnTo>
                  <a:pt x="2315" y="2041"/>
                </a:lnTo>
                <a:lnTo>
                  <a:pt x="2318" y="2049"/>
                </a:lnTo>
                <a:lnTo>
                  <a:pt x="2322" y="2058"/>
                </a:lnTo>
                <a:lnTo>
                  <a:pt x="2323" y="2067"/>
                </a:lnTo>
                <a:lnTo>
                  <a:pt x="2325" y="2075"/>
                </a:lnTo>
                <a:lnTo>
                  <a:pt x="2325" y="2084"/>
                </a:lnTo>
                <a:lnTo>
                  <a:pt x="2325" y="2118"/>
                </a:lnTo>
                <a:lnTo>
                  <a:pt x="2325" y="2118"/>
                </a:lnTo>
                <a:lnTo>
                  <a:pt x="2323" y="2130"/>
                </a:lnTo>
                <a:lnTo>
                  <a:pt x="2321" y="2140"/>
                </a:lnTo>
                <a:lnTo>
                  <a:pt x="2318" y="2147"/>
                </a:lnTo>
                <a:lnTo>
                  <a:pt x="2314" y="2153"/>
                </a:lnTo>
                <a:lnTo>
                  <a:pt x="2309" y="2156"/>
                </a:lnTo>
                <a:lnTo>
                  <a:pt x="2303" y="2160"/>
                </a:lnTo>
                <a:lnTo>
                  <a:pt x="2296" y="2162"/>
                </a:lnTo>
                <a:lnTo>
                  <a:pt x="2288" y="2163"/>
                </a:lnTo>
                <a:lnTo>
                  <a:pt x="2288" y="2163"/>
                </a:lnTo>
                <a:lnTo>
                  <a:pt x="2279" y="2162"/>
                </a:lnTo>
                <a:lnTo>
                  <a:pt x="2268" y="2160"/>
                </a:lnTo>
                <a:lnTo>
                  <a:pt x="0" y="1415"/>
                </a:lnTo>
                <a:lnTo>
                  <a:pt x="0" y="1500"/>
                </a:lnTo>
                <a:lnTo>
                  <a:pt x="2244" y="2236"/>
                </a:lnTo>
                <a:lnTo>
                  <a:pt x="2244" y="2236"/>
                </a:lnTo>
                <a:lnTo>
                  <a:pt x="2255" y="2240"/>
                </a:lnTo>
                <a:lnTo>
                  <a:pt x="2266" y="2242"/>
                </a:lnTo>
                <a:lnTo>
                  <a:pt x="2277" y="2243"/>
                </a:lnTo>
                <a:lnTo>
                  <a:pt x="2288" y="2244"/>
                </a:lnTo>
                <a:lnTo>
                  <a:pt x="2289" y="2244"/>
                </a:lnTo>
                <a:lnTo>
                  <a:pt x="2289" y="2244"/>
                </a:lnTo>
                <a:lnTo>
                  <a:pt x="2302" y="2243"/>
                </a:lnTo>
                <a:lnTo>
                  <a:pt x="2314" y="2241"/>
                </a:lnTo>
                <a:lnTo>
                  <a:pt x="2326" y="2237"/>
                </a:lnTo>
                <a:lnTo>
                  <a:pt x="2337" y="2233"/>
                </a:lnTo>
                <a:lnTo>
                  <a:pt x="2337" y="2234"/>
                </a:lnTo>
                <a:lnTo>
                  <a:pt x="3266" y="1912"/>
                </a:lnTo>
                <a:lnTo>
                  <a:pt x="3266" y="1912"/>
                </a:lnTo>
                <a:lnTo>
                  <a:pt x="3281" y="1906"/>
                </a:lnTo>
                <a:lnTo>
                  <a:pt x="3295" y="1898"/>
                </a:lnTo>
                <a:lnTo>
                  <a:pt x="3308" y="1891"/>
                </a:lnTo>
                <a:lnTo>
                  <a:pt x="3321" y="1882"/>
                </a:lnTo>
                <a:lnTo>
                  <a:pt x="3332" y="1872"/>
                </a:lnTo>
                <a:lnTo>
                  <a:pt x="3343" y="1861"/>
                </a:lnTo>
                <a:lnTo>
                  <a:pt x="3354" y="1849"/>
                </a:lnTo>
                <a:lnTo>
                  <a:pt x="3363" y="1836"/>
                </a:lnTo>
                <a:lnTo>
                  <a:pt x="3372" y="1824"/>
                </a:lnTo>
                <a:lnTo>
                  <a:pt x="3380" y="1811"/>
                </a:lnTo>
                <a:lnTo>
                  <a:pt x="3386" y="1796"/>
                </a:lnTo>
                <a:lnTo>
                  <a:pt x="3392" y="1782"/>
                </a:lnTo>
                <a:lnTo>
                  <a:pt x="3396" y="1767"/>
                </a:lnTo>
                <a:lnTo>
                  <a:pt x="3400" y="1752"/>
                </a:lnTo>
                <a:lnTo>
                  <a:pt x="3402" y="1736"/>
                </a:lnTo>
                <a:lnTo>
                  <a:pt x="3402" y="1721"/>
                </a:lnTo>
                <a:lnTo>
                  <a:pt x="3402" y="1712"/>
                </a:lnTo>
                <a:lnTo>
                  <a:pt x="3402" y="1712"/>
                </a:lnTo>
                <a:lnTo>
                  <a:pt x="3402" y="1696"/>
                </a:lnTo>
                <a:lnTo>
                  <a:pt x="3400" y="1680"/>
                </a:lnTo>
                <a:lnTo>
                  <a:pt x="3395" y="1665"/>
                </a:lnTo>
                <a:lnTo>
                  <a:pt x="3391" y="1650"/>
                </a:lnTo>
                <a:lnTo>
                  <a:pt x="3385" y="1636"/>
                </a:lnTo>
                <a:lnTo>
                  <a:pt x="3379" y="1622"/>
                </a:lnTo>
                <a:lnTo>
                  <a:pt x="3371" y="1608"/>
                </a:lnTo>
                <a:lnTo>
                  <a:pt x="3363" y="1596"/>
                </a:lnTo>
                <a:lnTo>
                  <a:pt x="3353" y="1584"/>
                </a:lnTo>
                <a:lnTo>
                  <a:pt x="3343" y="1572"/>
                </a:lnTo>
                <a:lnTo>
                  <a:pt x="3332" y="1562"/>
                </a:lnTo>
                <a:lnTo>
                  <a:pt x="3320" y="1552"/>
                </a:lnTo>
                <a:lnTo>
                  <a:pt x="3306" y="1543"/>
                </a:lnTo>
                <a:lnTo>
                  <a:pt x="3293" y="1535"/>
                </a:lnTo>
                <a:lnTo>
                  <a:pt x="3280" y="1528"/>
                </a:lnTo>
                <a:lnTo>
                  <a:pt x="3265" y="1523"/>
                </a:lnTo>
                <a:lnTo>
                  <a:pt x="3265" y="152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schemeClr val="bg1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58415D91-C8E5-481C-AEC3-5FF4D8719F75}"/>
              </a:ext>
            </a:extLst>
          </p:cNvPr>
          <p:cNvSpPr/>
          <p:nvPr/>
        </p:nvSpPr>
        <p:spPr>
          <a:xfrm>
            <a:off x="1281867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E52EDFAE-C9D3-4932-85AF-BF53E771F58E}"/>
              </a:ext>
            </a:extLst>
          </p:cNvPr>
          <p:cNvSpPr/>
          <p:nvPr/>
        </p:nvSpPr>
        <p:spPr>
          <a:xfrm>
            <a:off x="4025913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9628CB75-A3A7-4CAC-87C3-405C693E0A4C}"/>
              </a:ext>
            </a:extLst>
          </p:cNvPr>
          <p:cNvSpPr/>
          <p:nvPr/>
        </p:nvSpPr>
        <p:spPr>
          <a:xfrm>
            <a:off x="6774743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A53665C-AC5F-4567-BAEA-199174F58A38}"/>
              </a:ext>
            </a:extLst>
          </p:cNvPr>
          <p:cNvCxnSpPr/>
          <p:nvPr/>
        </p:nvCxnSpPr>
        <p:spPr>
          <a:xfrm>
            <a:off x="3153834" y="3132881"/>
            <a:ext cx="0" cy="32004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4BD701D-A2AB-48D6-BE88-E4EDB8F3E8E8}"/>
              </a:ext>
            </a:extLst>
          </p:cNvPr>
          <p:cNvCxnSpPr/>
          <p:nvPr/>
        </p:nvCxnSpPr>
        <p:spPr>
          <a:xfrm>
            <a:off x="5933274" y="3132881"/>
            <a:ext cx="0" cy="32004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952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>
                <a:solidFill>
                  <a:srgbClr val="C00000"/>
                </a:solidFill>
                <a:latin typeface="Arial"/>
                <a:cs typeface="Arial"/>
              </a:rPr>
              <a:t>Export</a:t>
            </a:r>
            <a:r>
              <a:rPr lang="en-US" sz="24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400" b="1" spc="-10">
                <a:solidFill>
                  <a:srgbClr val="C00000"/>
                </a:solidFill>
                <a:latin typeface="Arial"/>
                <a:cs typeface="Arial"/>
              </a:rPr>
              <a:t>Control Prohibitions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4755" y="1754123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400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0714" y="2110867"/>
            <a:ext cx="5537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4755" y="2942844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399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76071" y="3300221"/>
            <a:ext cx="4845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4755" y="5321808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199"/>
                </a:lnTo>
                <a:lnTo>
                  <a:pt x="2596" y="503945"/>
                </a:lnTo>
                <a:lnTo>
                  <a:pt x="10217" y="549340"/>
                </a:lnTo>
                <a:lnTo>
                  <a:pt x="22610" y="593156"/>
                </a:lnTo>
                <a:lnTo>
                  <a:pt x="39522" y="635161"/>
                </a:lnTo>
                <a:lnTo>
                  <a:pt x="60700" y="675127"/>
                </a:lnTo>
                <a:lnTo>
                  <a:pt x="85892" y="712823"/>
                </a:lnTo>
                <a:lnTo>
                  <a:pt x="114844" y="748020"/>
                </a:lnTo>
                <a:lnTo>
                  <a:pt x="147304" y="780488"/>
                </a:lnTo>
                <a:lnTo>
                  <a:pt x="183018" y="809996"/>
                </a:lnTo>
                <a:lnTo>
                  <a:pt x="221735" y="836316"/>
                </a:lnTo>
                <a:lnTo>
                  <a:pt x="263201" y="859217"/>
                </a:lnTo>
                <a:lnTo>
                  <a:pt x="307163" y="878470"/>
                </a:lnTo>
                <a:lnTo>
                  <a:pt x="353369" y="893844"/>
                </a:lnTo>
                <a:lnTo>
                  <a:pt x="401565" y="905111"/>
                </a:lnTo>
                <a:lnTo>
                  <a:pt x="451500" y="912039"/>
                </a:lnTo>
                <a:lnTo>
                  <a:pt x="502919" y="914399"/>
                </a:lnTo>
                <a:lnTo>
                  <a:pt x="554339" y="912039"/>
                </a:lnTo>
                <a:lnTo>
                  <a:pt x="604274" y="905111"/>
                </a:lnTo>
                <a:lnTo>
                  <a:pt x="652470" y="893844"/>
                </a:lnTo>
                <a:lnTo>
                  <a:pt x="698676" y="878470"/>
                </a:lnTo>
                <a:lnTo>
                  <a:pt x="742638" y="859217"/>
                </a:lnTo>
                <a:lnTo>
                  <a:pt x="784104" y="836316"/>
                </a:lnTo>
                <a:lnTo>
                  <a:pt x="822821" y="809996"/>
                </a:lnTo>
                <a:lnTo>
                  <a:pt x="858535" y="780488"/>
                </a:lnTo>
                <a:lnTo>
                  <a:pt x="890995" y="748020"/>
                </a:lnTo>
                <a:lnTo>
                  <a:pt x="919947" y="712823"/>
                </a:lnTo>
                <a:lnTo>
                  <a:pt x="945139" y="675127"/>
                </a:lnTo>
                <a:lnTo>
                  <a:pt x="966317" y="635161"/>
                </a:lnTo>
                <a:lnTo>
                  <a:pt x="983229" y="593156"/>
                </a:lnTo>
                <a:lnTo>
                  <a:pt x="995622" y="549340"/>
                </a:lnTo>
                <a:lnTo>
                  <a:pt x="1003243" y="503945"/>
                </a:lnTo>
                <a:lnTo>
                  <a:pt x="1005839" y="457199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25474" y="5678525"/>
            <a:ext cx="5854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Purpose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4755" y="4131564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400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23010" y="4488891"/>
            <a:ext cx="39179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4889" y="2015744"/>
            <a:ext cx="17094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b="1">
                <a:latin typeface="Arial"/>
                <a:cs typeface="Arial"/>
              </a:rPr>
              <a:t>Jurisdiction under the </a:t>
            </a:r>
            <a:r>
              <a:rPr sz="1200" b="1" spc="-10">
                <a:latin typeface="Arial"/>
                <a:cs typeface="Arial"/>
              </a:rPr>
              <a:t>CCL</a:t>
            </a:r>
            <a:r>
              <a:rPr lang="en-US" sz="1200" b="1" spc="-10">
                <a:latin typeface="Arial"/>
                <a:cs typeface="Arial"/>
              </a:rPr>
              <a:t> or USML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4889" y="3291078"/>
            <a:ext cx="782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End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Users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4889" y="4396867"/>
            <a:ext cx="1440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Country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of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Ultimate Destination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4889" y="5669686"/>
            <a:ext cx="722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End </a:t>
            </a:r>
            <a:r>
              <a:rPr sz="1200" b="1" spc="-20">
                <a:latin typeface="Arial"/>
                <a:cs typeface="Arial"/>
              </a:rPr>
              <a:t>Uses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82139" y="2072639"/>
            <a:ext cx="200025" cy="273050"/>
          </a:xfrm>
          <a:custGeom>
            <a:avLst/>
            <a:gdLst/>
            <a:ahLst/>
            <a:cxnLst/>
            <a:rect l="l" t="t" r="r" b="b"/>
            <a:pathLst>
              <a:path w="200025" h="273050">
                <a:moveTo>
                  <a:pt x="0" y="0"/>
                </a:moveTo>
                <a:lnTo>
                  <a:pt x="0" y="272796"/>
                </a:lnTo>
                <a:lnTo>
                  <a:pt x="199644" y="136398"/>
                </a:lnTo>
                <a:lnTo>
                  <a:pt x="0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82139" y="3265932"/>
            <a:ext cx="200025" cy="273050"/>
          </a:xfrm>
          <a:custGeom>
            <a:avLst/>
            <a:gdLst/>
            <a:ahLst/>
            <a:cxnLst/>
            <a:rect l="l" t="t" r="r" b="b"/>
            <a:pathLst>
              <a:path w="200025" h="273050">
                <a:moveTo>
                  <a:pt x="0" y="0"/>
                </a:moveTo>
                <a:lnTo>
                  <a:pt x="0" y="272795"/>
                </a:lnTo>
                <a:lnTo>
                  <a:pt x="199644" y="136397"/>
                </a:lnTo>
                <a:lnTo>
                  <a:pt x="0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82139" y="4460747"/>
            <a:ext cx="200025" cy="271780"/>
          </a:xfrm>
          <a:custGeom>
            <a:avLst/>
            <a:gdLst/>
            <a:ahLst/>
            <a:cxnLst/>
            <a:rect l="l" t="t" r="r" b="b"/>
            <a:pathLst>
              <a:path w="200025" h="271779">
                <a:moveTo>
                  <a:pt x="0" y="0"/>
                </a:moveTo>
                <a:lnTo>
                  <a:pt x="0" y="271271"/>
                </a:lnTo>
                <a:lnTo>
                  <a:pt x="199644" y="135635"/>
                </a:lnTo>
                <a:lnTo>
                  <a:pt x="0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82139" y="5640323"/>
            <a:ext cx="200025" cy="271780"/>
          </a:xfrm>
          <a:custGeom>
            <a:avLst/>
            <a:gdLst/>
            <a:ahLst/>
            <a:cxnLst/>
            <a:rect l="l" t="t" r="r" b="b"/>
            <a:pathLst>
              <a:path w="200025" h="271779">
                <a:moveTo>
                  <a:pt x="0" y="0"/>
                </a:moveTo>
                <a:lnTo>
                  <a:pt x="0" y="271272"/>
                </a:lnTo>
                <a:lnTo>
                  <a:pt x="199644" y="135635"/>
                </a:lnTo>
                <a:lnTo>
                  <a:pt x="0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83963" y="1469311"/>
            <a:ext cx="3668901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>
                <a:latin typeface="Arial"/>
                <a:cs typeface="Arial"/>
              </a:rPr>
              <a:t>Export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of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certain</a:t>
            </a:r>
            <a:r>
              <a:rPr sz="1100" spc="-35">
                <a:latin typeface="Arial"/>
                <a:cs typeface="Arial"/>
              </a:rPr>
              <a:t> </a:t>
            </a:r>
            <a:r>
              <a:rPr lang="en-US" sz="1100" spc="-35">
                <a:latin typeface="Arial"/>
                <a:cs typeface="Arial"/>
              </a:rPr>
              <a:t>sensitive </a:t>
            </a:r>
            <a:r>
              <a:rPr sz="1100" spc="-10">
                <a:latin typeface="Arial"/>
                <a:cs typeface="Arial"/>
              </a:rPr>
              <a:t>products,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software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(including</a:t>
            </a:r>
            <a:r>
              <a:rPr sz="1100" spc="-10">
                <a:latin typeface="Arial"/>
                <a:cs typeface="Arial"/>
              </a:rPr>
              <a:t> source </a:t>
            </a:r>
            <a:r>
              <a:rPr sz="1100">
                <a:latin typeface="Arial"/>
                <a:cs typeface="Arial"/>
              </a:rPr>
              <a:t>code),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and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technology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to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particular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destination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83963" y="1875236"/>
            <a:ext cx="356552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>
                <a:latin typeface="Arial"/>
                <a:cs typeface="Arial"/>
              </a:rPr>
              <a:t>The </a:t>
            </a:r>
            <a:r>
              <a:rPr sz="1100">
                <a:latin typeface="Arial"/>
                <a:cs typeface="Arial"/>
              </a:rPr>
              <a:t>CCL</a:t>
            </a:r>
            <a:r>
              <a:rPr lang="en-US" sz="1100">
                <a:latin typeface="Arial"/>
                <a:cs typeface="Arial"/>
              </a:rPr>
              <a:t>, </a:t>
            </a:r>
            <a:r>
              <a:rPr lang="en-US" sz="1100" b="1">
                <a:latin typeface="Arial"/>
                <a:cs typeface="Arial"/>
              </a:rPr>
              <a:t>Commerce Control List</a:t>
            </a:r>
            <a:r>
              <a:rPr lang="en-US" sz="1100">
                <a:latin typeface="Arial"/>
                <a:cs typeface="Arial"/>
              </a:rPr>
              <a:t>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determines</a:t>
            </a:r>
            <a:r>
              <a:rPr sz="1100" spc="-50">
                <a:latin typeface="Arial"/>
                <a:cs typeface="Arial"/>
              </a:rPr>
              <a:t> </a:t>
            </a:r>
            <a:r>
              <a:rPr lang="en-US" sz="1100" spc="-50">
                <a:latin typeface="Arial"/>
                <a:cs typeface="Arial"/>
              </a:rPr>
              <a:t>the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need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for</a:t>
            </a:r>
            <a:r>
              <a:rPr sz="1100" spc="-6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licensing</a:t>
            </a:r>
            <a:r>
              <a:rPr sz="1100" spc="-10">
                <a:latin typeface="Arial"/>
                <a:cs typeface="Arial"/>
              </a:rPr>
              <a:t> </a:t>
            </a:r>
            <a:r>
              <a:rPr lang="en-US" sz="1100" b="1">
                <a:latin typeface="Arial"/>
                <a:cs typeface="Arial"/>
              </a:rPr>
              <a:t>under the EAR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83963" y="2993178"/>
            <a:ext cx="3014980" cy="8598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with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prohibited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or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restricted</a:t>
            </a:r>
            <a:r>
              <a:rPr sz="1100" spc="-7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individuals, governments,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militaries, regimes,</a:t>
            </a:r>
            <a:r>
              <a:rPr sz="1100" spc="-35">
                <a:latin typeface="Arial"/>
                <a:cs typeface="Arial"/>
              </a:rPr>
              <a:t> </a:t>
            </a:r>
            <a:r>
              <a:rPr lang="en-US" sz="1100" spc="-35">
                <a:latin typeface="Arial"/>
                <a:cs typeface="Arial"/>
              </a:rPr>
              <a:t>or </a:t>
            </a:r>
            <a:r>
              <a:rPr sz="1100" spc="-10">
                <a:latin typeface="Arial"/>
                <a:cs typeface="Arial"/>
              </a:rPr>
              <a:t>companies</a:t>
            </a:r>
            <a:r>
              <a:rPr lang="en-US" sz="1100" spc="-10">
                <a:latin typeface="Arial"/>
                <a:cs typeface="Arial"/>
              </a:rPr>
              <a:t> that are found on recognized government lists such as the US Denied Persons, Entity, MEU and SDN Lists.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83963" y="4307602"/>
            <a:ext cx="342328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related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to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embargoed</a:t>
            </a:r>
            <a:r>
              <a:rPr sz="1100" spc="-6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or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sanctioned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countries</a:t>
            </a:r>
            <a:r>
              <a:rPr lang="en-US" sz="1100" spc="-10">
                <a:latin typeface="Arial"/>
                <a:cs typeface="Arial"/>
              </a:rPr>
              <a:t>, including industry sectoral sanctions of certain countries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83963" y="4716706"/>
            <a:ext cx="23101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with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heightened</a:t>
            </a:r>
            <a:r>
              <a:rPr sz="1100" spc="-5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risk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factors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83963" y="5505703"/>
            <a:ext cx="354774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of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all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goods,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software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and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technology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intended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 spc="-25">
                <a:latin typeface="Arial"/>
                <a:cs typeface="Arial"/>
              </a:rPr>
              <a:t>for </a:t>
            </a:r>
            <a:r>
              <a:rPr sz="1100">
                <a:latin typeface="Arial"/>
                <a:cs typeface="Arial"/>
              </a:rPr>
              <a:t>prohibited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end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uses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defined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by</a:t>
            </a:r>
            <a:r>
              <a:rPr sz="1100" spc="-25">
                <a:latin typeface="Arial"/>
                <a:cs typeface="Arial"/>
              </a:rPr>
              <a:t> EAR</a:t>
            </a:r>
            <a:r>
              <a:rPr lang="en-US" sz="1100" spc="-25">
                <a:latin typeface="Arial"/>
                <a:cs typeface="Arial"/>
              </a:rPr>
              <a:t> or ITAR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4755" y="2819400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4755" y="3986784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4755" y="5189220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12</a:t>
            </a:fld>
            <a:endParaRPr spc="-25"/>
          </a:p>
        </p:txBody>
      </p:sp>
      <p:sp>
        <p:nvSpPr>
          <p:cNvPr id="32" name="object 21">
            <a:extLst>
              <a:ext uri="{FF2B5EF4-FFF2-40B4-BE49-F238E27FC236}">
                <a16:creationId xmlns:a16="http://schemas.microsoft.com/office/drawing/2014/main" id="{DBFBB85E-9B93-4847-AB77-D8839F8A65FE}"/>
              </a:ext>
            </a:extLst>
          </p:cNvPr>
          <p:cNvSpPr txBox="1"/>
          <p:nvPr/>
        </p:nvSpPr>
        <p:spPr>
          <a:xfrm>
            <a:off x="4783963" y="2329624"/>
            <a:ext cx="356552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>
                <a:latin typeface="Arial"/>
                <a:cs typeface="Arial"/>
              </a:rPr>
              <a:t>The USML, </a:t>
            </a:r>
            <a:r>
              <a:rPr lang="en-US" sz="1100" b="1">
                <a:latin typeface="Arial"/>
                <a:cs typeface="Arial"/>
              </a:rPr>
              <a:t>United States Munitions List</a:t>
            </a:r>
            <a:r>
              <a:rPr lang="en-US" sz="1100">
                <a:latin typeface="Arial"/>
                <a:cs typeface="Arial"/>
              </a:rPr>
              <a:t>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determines</a:t>
            </a:r>
            <a:r>
              <a:rPr sz="1100" spc="-50">
                <a:latin typeface="Arial"/>
                <a:cs typeface="Arial"/>
              </a:rPr>
              <a:t> </a:t>
            </a:r>
            <a:r>
              <a:rPr lang="en-US" sz="1100" spc="-50">
                <a:latin typeface="Arial"/>
                <a:cs typeface="Arial"/>
              </a:rPr>
              <a:t>the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need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for</a:t>
            </a:r>
            <a:r>
              <a:rPr sz="1100" spc="-6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licensing</a:t>
            </a:r>
            <a:r>
              <a:rPr sz="1100" spc="-10">
                <a:latin typeface="Arial"/>
                <a:cs typeface="Arial"/>
              </a:rPr>
              <a:t> </a:t>
            </a:r>
            <a:r>
              <a:rPr lang="en-US" sz="1100" b="1">
                <a:latin typeface="Arial"/>
                <a:cs typeface="Arial"/>
              </a:rPr>
              <a:t>under the ITAR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/>
              <a:t>EAR &amp; ITAR Violations</a:t>
            </a:r>
            <a:endParaRPr spc="-10"/>
          </a:p>
        </p:txBody>
      </p:sp>
      <p:grpSp>
        <p:nvGrpSpPr>
          <p:cNvPr id="3" name="object 3"/>
          <p:cNvGrpSpPr/>
          <p:nvPr/>
        </p:nvGrpSpPr>
        <p:grpSpPr>
          <a:xfrm>
            <a:off x="592583" y="1198254"/>
            <a:ext cx="7953759" cy="986043"/>
            <a:chOff x="592834" y="1798318"/>
            <a:chExt cx="7953759" cy="986043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834" y="1798318"/>
              <a:ext cx="7953759" cy="9860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0936" y="1855666"/>
              <a:ext cx="7882128" cy="9144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30936" y="1813559"/>
              <a:ext cx="7882255" cy="914400"/>
            </a:xfrm>
            <a:custGeom>
              <a:avLst/>
              <a:gdLst/>
              <a:ahLst/>
              <a:cxnLst/>
              <a:rect l="l" t="t" r="r" b="b"/>
              <a:pathLst>
                <a:path w="7882255" h="914400">
                  <a:moveTo>
                    <a:pt x="0" y="152400"/>
                  </a:moveTo>
                  <a:lnTo>
                    <a:pt x="7769" y="104217"/>
                  </a:lnTo>
                  <a:lnTo>
                    <a:pt x="29405" y="62380"/>
                  </a:lnTo>
                  <a:lnTo>
                    <a:pt x="62396" y="29394"/>
                  </a:lnTo>
                  <a:lnTo>
                    <a:pt x="104231" y="7766"/>
                  </a:lnTo>
                  <a:lnTo>
                    <a:pt x="152400" y="0"/>
                  </a:lnTo>
                  <a:lnTo>
                    <a:pt x="7729728" y="0"/>
                  </a:lnTo>
                  <a:lnTo>
                    <a:pt x="7777910" y="7766"/>
                  </a:lnTo>
                  <a:lnTo>
                    <a:pt x="7819747" y="29394"/>
                  </a:lnTo>
                  <a:lnTo>
                    <a:pt x="7852733" y="62380"/>
                  </a:lnTo>
                  <a:lnTo>
                    <a:pt x="7874361" y="104217"/>
                  </a:lnTo>
                  <a:lnTo>
                    <a:pt x="7882128" y="152400"/>
                  </a:lnTo>
                  <a:lnTo>
                    <a:pt x="7882128" y="762000"/>
                  </a:lnTo>
                  <a:lnTo>
                    <a:pt x="7874361" y="810182"/>
                  </a:lnTo>
                  <a:lnTo>
                    <a:pt x="7852733" y="852019"/>
                  </a:lnTo>
                  <a:lnTo>
                    <a:pt x="7819747" y="885005"/>
                  </a:lnTo>
                  <a:lnTo>
                    <a:pt x="7777910" y="906633"/>
                  </a:lnTo>
                  <a:lnTo>
                    <a:pt x="7729728" y="914400"/>
                  </a:lnTo>
                  <a:lnTo>
                    <a:pt x="152400" y="914400"/>
                  </a:lnTo>
                  <a:lnTo>
                    <a:pt x="104231" y="906633"/>
                  </a:lnTo>
                  <a:lnTo>
                    <a:pt x="62396" y="885005"/>
                  </a:lnTo>
                  <a:lnTo>
                    <a:pt x="29405" y="852019"/>
                  </a:lnTo>
                  <a:lnTo>
                    <a:pt x="7769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92584" y="4407739"/>
            <a:ext cx="7995284" cy="1022985"/>
            <a:chOff x="592834" y="4256530"/>
            <a:chExt cx="7995284" cy="102298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834" y="4256530"/>
              <a:ext cx="7953759" cy="98604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2648" y="4283976"/>
              <a:ext cx="7975092" cy="9951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936" y="4271772"/>
              <a:ext cx="7882128" cy="91440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30936" y="4271772"/>
              <a:ext cx="7882255" cy="914400"/>
            </a:xfrm>
            <a:custGeom>
              <a:avLst/>
              <a:gdLst/>
              <a:ahLst/>
              <a:cxnLst/>
              <a:rect l="l" t="t" r="r" b="b"/>
              <a:pathLst>
                <a:path w="7882255" h="914400">
                  <a:moveTo>
                    <a:pt x="0" y="152400"/>
                  </a:moveTo>
                  <a:lnTo>
                    <a:pt x="7769" y="104217"/>
                  </a:lnTo>
                  <a:lnTo>
                    <a:pt x="29405" y="62380"/>
                  </a:lnTo>
                  <a:lnTo>
                    <a:pt x="62396" y="29394"/>
                  </a:lnTo>
                  <a:lnTo>
                    <a:pt x="104231" y="7766"/>
                  </a:lnTo>
                  <a:lnTo>
                    <a:pt x="152400" y="0"/>
                  </a:lnTo>
                  <a:lnTo>
                    <a:pt x="7729728" y="0"/>
                  </a:lnTo>
                  <a:lnTo>
                    <a:pt x="7777910" y="7766"/>
                  </a:lnTo>
                  <a:lnTo>
                    <a:pt x="7819747" y="29394"/>
                  </a:lnTo>
                  <a:lnTo>
                    <a:pt x="7852733" y="62380"/>
                  </a:lnTo>
                  <a:lnTo>
                    <a:pt x="7874361" y="104217"/>
                  </a:lnTo>
                  <a:lnTo>
                    <a:pt x="7882128" y="152400"/>
                  </a:lnTo>
                  <a:lnTo>
                    <a:pt x="7882128" y="762000"/>
                  </a:lnTo>
                  <a:lnTo>
                    <a:pt x="7874361" y="810182"/>
                  </a:lnTo>
                  <a:lnTo>
                    <a:pt x="7852733" y="852019"/>
                  </a:lnTo>
                  <a:lnTo>
                    <a:pt x="7819747" y="885005"/>
                  </a:lnTo>
                  <a:lnTo>
                    <a:pt x="7777910" y="906633"/>
                  </a:lnTo>
                  <a:lnTo>
                    <a:pt x="7729728" y="914400"/>
                  </a:lnTo>
                  <a:lnTo>
                    <a:pt x="152400" y="914400"/>
                  </a:lnTo>
                  <a:lnTo>
                    <a:pt x="104231" y="906633"/>
                  </a:lnTo>
                  <a:lnTo>
                    <a:pt x="62396" y="885005"/>
                  </a:lnTo>
                  <a:lnTo>
                    <a:pt x="29405" y="852019"/>
                  </a:lnTo>
                  <a:lnTo>
                    <a:pt x="7769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62003" y="4534421"/>
            <a:ext cx="7614920" cy="1544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95"/>
              </a:spcBef>
            </a:pPr>
            <a:r>
              <a:rPr sz="1600" b="1">
                <a:latin typeface="Arial"/>
                <a:cs typeface="Arial"/>
              </a:rPr>
              <a:t>Violations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may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also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subject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denial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privileges,</a:t>
            </a:r>
            <a:r>
              <a:rPr sz="1600" b="1" spc="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which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would </a:t>
            </a:r>
            <a:r>
              <a:rPr sz="1600" b="1">
                <a:latin typeface="Arial"/>
                <a:cs typeface="Arial"/>
              </a:rPr>
              <a:t>prohibit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person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or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company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exporting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from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(or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receive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FROM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US)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for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minimum</a:t>
            </a:r>
            <a:r>
              <a:rPr sz="1600" b="1" spc="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period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three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years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Arial"/>
              <a:cs typeface="Arial"/>
            </a:endParaRPr>
          </a:p>
          <a:p>
            <a:pPr marL="1084580" marR="368300">
              <a:lnSpc>
                <a:spcPct val="100000"/>
              </a:lnSpc>
            </a:pPr>
            <a:r>
              <a:rPr sz="1400" spc="-10">
                <a:latin typeface="Arial"/>
                <a:cs typeface="Arial"/>
              </a:rPr>
              <a:t>Furthermore,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it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unlawful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for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other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businesses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individuals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participate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in </a:t>
            </a:r>
            <a:r>
              <a:rPr sz="1400">
                <a:latin typeface="Arial"/>
                <a:cs typeface="Arial"/>
              </a:rPr>
              <a:t>any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way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export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transaction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subject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the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EAR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with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denied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person.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76884" y="3040379"/>
            <a:ext cx="528955" cy="611505"/>
          </a:xfrm>
          <a:custGeom>
            <a:avLst/>
            <a:gdLst/>
            <a:ahLst/>
            <a:cxnLst/>
            <a:rect l="l" t="t" r="r" b="b"/>
            <a:pathLst>
              <a:path w="528955" h="611504">
                <a:moveTo>
                  <a:pt x="293128" y="196227"/>
                </a:moveTo>
                <a:lnTo>
                  <a:pt x="292417" y="163957"/>
                </a:lnTo>
                <a:lnTo>
                  <a:pt x="287274" y="157099"/>
                </a:lnTo>
                <a:lnTo>
                  <a:pt x="283845" y="157099"/>
                </a:lnTo>
                <a:lnTo>
                  <a:pt x="273253" y="156413"/>
                </a:lnTo>
                <a:lnTo>
                  <a:pt x="262191" y="156489"/>
                </a:lnTo>
                <a:lnTo>
                  <a:pt x="239268" y="157099"/>
                </a:lnTo>
                <a:lnTo>
                  <a:pt x="239268" y="285877"/>
                </a:lnTo>
                <a:lnTo>
                  <a:pt x="244411" y="290957"/>
                </a:lnTo>
                <a:lnTo>
                  <a:pt x="247840" y="292608"/>
                </a:lnTo>
                <a:lnTo>
                  <a:pt x="266700" y="292404"/>
                </a:lnTo>
                <a:lnTo>
                  <a:pt x="276288" y="291922"/>
                </a:lnTo>
                <a:lnTo>
                  <a:pt x="285559" y="290957"/>
                </a:lnTo>
                <a:lnTo>
                  <a:pt x="288988" y="290957"/>
                </a:lnTo>
                <a:lnTo>
                  <a:pt x="292417" y="285877"/>
                </a:lnTo>
                <a:lnTo>
                  <a:pt x="293052" y="224853"/>
                </a:lnTo>
                <a:lnTo>
                  <a:pt x="293128" y="196227"/>
                </a:lnTo>
                <a:close/>
              </a:path>
              <a:path w="528955" h="611504">
                <a:moveTo>
                  <a:pt x="528828" y="0"/>
                </a:moveTo>
                <a:lnTo>
                  <a:pt x="482727" y="0"/>
                </a:lnTo>
                <a:lnTo>
                  <a:pt x="482727" y="46101"/>
                </a:lnTo>
                <a:lnTo>
                  <a:pt x="482727" y="565023"/>
                </a:lnTo>
                <a:lnTo>
                  <a:pt x="414528" y="565023"/>
                </a:lnTo>
                <a:lnTo>
                  <a:pt x="414528" y="409702"/>
                </a:lnTo>
                <a:lnTo>
                  <a:pt x="417957" y="411353"/>
                </a:lnTo>
                <a:lnTo>
                  <a:pt x="421386" y="413131"/>
                </a:lnTo>
                <a:lnTo>
                  <a:pt x="423037" y="414782"/>
                </a:lnTo>
                <a:lnTo>
                  <a:pt x="430999" y="418884"/>
                </a:lnTo>
                <a:lnTo>
                  <a:pt x="439267" y="420547"/>
                </a:lnTo>
                <a:lnTo>
                  <a:pt x="447509" y="419341"/>
                </a:lnTo>
                <a:lnTo>
                  <a:pt x="455422" y="414782"/>
                </a:lnTo>
                <a:lnTo>
                  <a:pt x="460349" y="409702"/>
                </a:lnTo>
                <a:lnTo>
                  <a:pt x="461759" y="408254"/>
                </a:lnTo>
                <a:lnTo>
                  <a:pt x="465061" y="399656"/>
                </a:lnTo>
                <a:lnTo>
                  <a:pt x="464845" y="390093"/>
                </a:lnTo>
                <a:lnTo>
                  <a:pt x="460629" y="380619"/>
                </a:lnTo>
                <a:lnTo>
                  <a:pt x="452081" y="368376"/>
                </a:lnTo>
                <a:lnTo>
                  <a:pt x="442442" y="356743"/>
                </a:lnTo>
                <a:lnTo>
                  <a:pt x="432498" y="345122"/>
                </a:lnTo>
                <a:lnTo>
                  <a:pt x="424700" y="335026"/>
                </a:lnTo>
                <a:lnTo>
                  <a:pt x="423037" y="332867"/>
                </a:lnTo>
                <a:lnTo>
                  <a:pt x="419608" y="327787"/>
                </a:lnTo>
                <a:lnTo>
                  <a:pt x="414528" y="320929"/>
                </a:lnTo>
                <a:lnTo>
                  <a:pt x="414528" y="303911"/>
                </a:lnTo>
                <a:lnTo>
                  <a:pt x="414528" y="52959"/>
                </a:lnTo>
                <a:lnTo>
                  <a:pt x="416179" y="49530"/>
                </a:lnTo>
                <a:lnTo>
                  <a:pt x="416179" y="46101"/>
                </a:lnTo>
                <a:lnTo>
                  <a:pt x="482727" y="46101"/>
                </a:lnTo>
                <a:lnTo>
                  <a:pt x="482727" y="0"/>
                </a:lnTo>
                <a:lnTo>
                  <a:pt x="392303" y="0"/>
                </a:lnTo>
                <a:lnTo>
                  <a:pt x="392303" y="343154"/>
                </a:lnTo>
                <a:lnTo>
                  <a:pt x="358267" y="343154"/>
                </a:lnTo>
                <a:lnTo>
                  <a:pt x="329565" y="370281"/>
                </a:lnTo>
                <a:lnTo>
                  <a:pt x="332460" y="379399"/>
                </a:lnTo>
                <a:lnTo>
                  <a:pt x="338861" y="386588"/>
                </a:lnTo>
                <a:lnTo>
                  <a:pt x="347980" y="390906"/>
                </a:lnTo>
                <a:lnTo>
                  <a:pt x="353060" y="390906"/>
                </a:lnTo>
                <a:lnTo>
                  <a:pt x="356489" y="392684"/>
                </a:lnTo>
                <a:lnTo>
                  <a:pt x="390525" y="420547"/>
                </a:lnTo>
                <a:lnTo>
                  <a:pt x="390652" y="565023"/>
                </a:lnTo>
                <a:lnTo>
                  <a:pt x="322453" y="565023"/>
                </a:lnTo>
                <a:lnTo>
                  <a:pt x="322453" y="46101"/>
                </a:lnTo>
                <a:lnTo>
                  <a:pt x="390652" y="46101"/>
                </a:lnTo>
                <a:lnTo>
                  <a:pt x="390652" y="303911"/>
                </a:lnTo>
                <a:lnTo>
                  <a:pt x="375246" y="292201"/>
                </a:lnTo>
                <a:lnTo>
                  <a:pt x="360997" y="279552"/>
                </a:lnTo>
                <a:lnTo>
                  <a:pt x="345782" y="268820"/>
                </a:lnTo>
                <a:lnTo>
                  <a:pt x="327533" y="262890"/>
                </a:lnTo>
                <a:lnTo>
                  <a:pt x="327533" y="344805"/>
                </a:lnTo>
                <a:lnTo>
                  <a:pt x="346036" y="337832"/>
                </a:lnTo>
                <a:lnTo>
                  <a:pt x="364388" y="335026"/>
                </a:lnTo>
                <a:lnTo>
                  <a:pt x="380492" y="336702"/>
                </a:lnTo>
                <a:lnTo>
                  <a:pt x="392303" y="343154"/>
                </a:lnTo>
                <a:lnTo>
                  <a:pt x="392303" y="0"/>
                </a:lnTo>
                <a:lnTo>
                  <a:pt x="295148" y="0"/>
                </a:lnTo>
                <a:lnTo>
                  <a:pt x="295148" y="46101"/>
                </a:lnTo>
                <a:lnTo>
                  <a:pt x="295148" y="565023"/>
                </a:lnTo>
                <a:lnTo>
                  <a:pt x="230301" y="565023"/>
                </a:lnTo>
                <a:lnTo>
                  <a:pt x="230301" y="46101"/>
                </a:lnTo>
                <a:lnTo>
                  <a:pt x="295148" y="46101"/>
                </a:lnTo>
                <a:lnTo>
                  <a:pt x="295148" y="0"/>
                </a:lnTo>
                <a:lnTo>
                  <a:pt x="204711" y="0"/>
                </a:lnTo>
                <a:lnTo>
                  <a:pt x="204711" y="46101"/>
                </a:lnTo>
                <a:lnTo>
                  <a:pt x="204711" y="565023"/>
                </a:lnTo>
                <a:lnTo>
                  <a:pt x="138176" y="565023"/>
                </a:lnTo>
                <a:lnTo>
                  <a:pt x="138176" y="421640"/>
                </a:lnTo>
                <a:lnTo>
                  <a:pt x="138176" y="395986"/>
                </a:lnTo>
                <a:lnTo>
                  <a:pt x="147396" y="395008"/>
                </a:lnTo>
                <a:lnTo>
                  <a:pt x="166471" y="393674"/>
                </a:lnTo>
                <a:lnTo>
                  <a:pt x="175704" y="392684"/>
                </a:lnTo>
                <a:lnTo>
                  <a:pt x="183959" y="389864"/>
                </a:lnTo>
                <a:lnTo>
                  <a:pt x="190627" y="384492"/>
                </a:lnTo>
                <a:lnTo>
                  <a:pt x="195364" y="377228"/>
                </a:lnTo>
                <a:lnTo>
                  <a:pt x="197878" y="368681"/>
                </a:lnTo>
                <a:lnTo>
                  <a:pt x="196354" y="360146"/>
                </a:lnTo>
                <a:lnTo>
                  <a:pt x="192125" y="352729"/>
                </a:lnTo>
                <a:lnTo>
                  <a:pt x="185648" y="346913"/>
                </a:lnTo>
                <a:lnTo>
                  <a:pt x="177419" y="343154"/>
                </a:lnTo>
                <a:lnTo>
                  <a:pt x="139877" y="343154"/>
                </a:lnTo>
                <a:lnTo>
                  <a:pt x="139877" y="341376"/>
                </a:lnTo>
                <a:lnTo>
                  <a:pt x="138176" y="341376"/>
                </a:lnTo>
                <a:lnTo>
                  <a:pt x="146786" y="334975"/>
                </a:lnTo>
                <a:lnTo>
                  <a:pt x="162267" y="333527"/>
                </a:lnTo>
                <a:lnTo>
                  <a:pt x="180632" y="336867"/>
                </a:lnTo>
                <a:lnTo>
                  <a:pt x="197878" y="344805"/>
                </a:lnTo>
                <a:lnTo>
                  <a:pt x="197878" y="333527"/>
                </a:lnTo>
                <a:lnTo>
                  <a:pt x="197878" y="305562"/>
                </a:lnTo>
                <a:lnTo>
                  <a:pt x="197878" y="264541"/>
                </a:lnTo>
                <a:lnTo>
                  <a:pt x="189509" y="265303"/>
                </a:lnTo>
                <a:lnTo>
                  <a:pt x="182105" y="269087"/>
                </a:lnTo>
                <a:lnTo>
                  <a:pt x="175336" y="274447"/>
                </a:lnTo>
                <a:lnTo>
                  <a:pt x="168884" y="279908"/>
                </a:lnTo>
                <a:lnTo>
                  <a:pt x="161442" y="285369"/>
                </a:lnTo>
                <a:lnTo>
                  <a:pt x="154165" y="291452"/>
                </a:lnTo>
                <a:lnTo>
                  <a:pt x="138176" y="305562"/>
                </a:lnTo>
                <a:lnTo>
                  <a:pt x="138176" y="46101"/>
                </a:lnTo>
                <a:lnTo>
                  <a:pt x="204711" y="46101"/>
                </a:lnTo>
                <a:lnTo>
                  <a:pt x="204711" y="0"/>
                </a:lnTo>
                <a:lnTo>
                  <a:pt x="112585" y="0"/>
                </a:lnTo>
                <a:lnTo>
                  <a:pt x="112585" y="46101"/>
                </a:lnTo>
                <a:lnTo>
                  <a:pt x="112585" y="322580"/>
                </a:lnTo>
                <a:lnTo>
                  <a:pt x="109181" y="331216"/>
                </a:lnTo>
                <a:lnTo>
                  <a:pt x="104063" y="336296"/>
                </a:lnTo>
                <a:lnTo>
                  <a:pt x="98666" y="343992"/>
                </a:lnTo>
                <a:lnTo>
                  <a:pt x="87261" y="359346"/>
                </a:lnTo>
                <a:lnTo>
                  <a:pt x="81876" y="367030"/>
                </a:lnTo>
                <a:lnTo>
                  <a:pt x="76771" y="370459"/>
                </a:lnTo>
                <a:lnTo>
                  <a:pt x="75057" y="375539"/>
                </a:lnTo>
                <a:lnTo>
                  <a:pt x="71653" y="382397"/>
                </a:lnTo>
                <a:lnTo>
                  <a:pt x="67856" y="393065"/>
                </a:lnTo>
                <a:lnTo>
                  <a:pt x="93179" y="429361"/>
                </a:lnTo>
                <a:lnTo>
                  <a:pt x="102641" y="427431"/>
                </a:lnTo>
                <a:lnTo>
                  <a:pt x="112585" y="421640"/>
                </a:lnTo>
                <a:lnTo>
                  <a:pt x="112585" y="565023"/>
                </a:lnTo>
                <a:lnTo>
                  <a:pt x="44348" y="565023"/>
                </a:lnTo>
                <a:lnTo>
                  <a:pt x="44348" y="46101"/>
                </a:lnTo>
                <a:lnTo>
                  <a:pt x="112585" y="46101"/>
                </a:lnTo>
                <a:lnTo>
                  <a:pt x="112585" y="0"/>
                </a:lnTo>
                <a:lnTo>
                  <a:pt x="0" y="0"/>
                </a:lnTo>
                <a:lnTo>
                  <a:pt x="0" y="44323"/>
                </a:lnTo>
                <a:lnTo>
                  <a:pt x="11938" y="44323"/>
                </a:lnTo>
                <a:lnTo>
                  <a:pt x="18770" y="46101"/>
                </a:lnTo>
                <a:lnTo>
                  <a:pt x="18770" y="565023"/>
                </a:lnTo>
                <a:lnTo>
                  <a:pt x="6819" y="565023"/>
                </a:lnTo>
                <a:lnTo>
                  <a:pt x="0" y="566801"/>
                </a:lnTo>
                <a:lnTo>
                  <a:pt x="0" y="611124"/>
                </a:lnTo>
                <a:lnTo>
                  <a:pt x="528828" y="611124"/>
                </a:lnTo>
                <a:lnTo>
                  <a:pt x="528828" y="566801"/>
                </a:lnTo>
                <a:lnTo>
                  <a:pt x="521970" y="565023"/>
                </a:lnTo>
                <a:lnTo>
                  <a:pt x="508381" y="565023"/>
                </a:lnTo>
                <a:lnTo>
                  <a:pt x="508381" y="46101"/>
                </a:lnTo>
                <a:lnTo>
                  <a:pt x="516890" y="44323"/>
                </a:lnTo>
                <a:lnTo>
                  <a:pt x="528828" y="44323"/>
                </a:lnTo>
                <a:lnTo>
                  <a:pt x="52882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029865" y="5379003"/>
            <a:ext cx="424815" cy="521334"/>
            <a:chOff x="1029865" y="5379003"/>
            <a:chExt cx="424815" cy="521334"/>
          </a:xfrm>
        </p:grpSpPr>
        <p:sp>
          <p:nvSpPr>
            <p:cNvPr id="16" name="object 16"/>
            <p:cNvSpPr/>
            <p:nvPr/>
          </p:nvSpPr>
          <p:spPr>
            <a:xfrm>
              <a:off x="1029865" y="5697782"/>
              <a:ext cx="424815" cy="202565"/>
            </a:xfrm>
            <a:custGeom>
              <a:avLst/>
              <a:gdLst/>
              <a:ahLst/>
              <a:cxnLst/>
              <a:rect l="l" t="t" r="r" b="b"/>
              <a:pathLst>
                <a:path w="424815" h="202564">
                  <a:moveTo>
                    <a:pt x="141036" y="0"/>
                  </a:moveTo>
                  <a:lnTo>
                    <a:pt x="97356" y="11635"/>
                  </a:lnTo>
                  <a:lnTo>
                    <a:pt x="45447" y="36999"/>
                  </a:lnTo>
                  <a:lnTo>
                    <a:pt x="12445" y="61570"/>
                  </a:lnTo>
                  <a:lnTo>
                    <a:pt x="0" y="202031"/>
                  </a:lnTo>
                  <a:lnTo>
                    <a:pt x="185836" y="202031"/>
                  </a:lnTo>
                  <a:lnTo>
                    <a:pt x="193203" y="95523"/>
                  </a:lnTo>
                  <a:lnTo>
                    <a:pt x="302647" y="95523"/>
                  </a:lnTo>
                  <a:lnTo>
                    <a:pt x="302647" y="94725"/>
                  </a:lnTo>
                  <a:lnTo>
                    <a:pt x="305435" y="94725"/>
                  </a:lnTo>
                  <a:lnTo>
                    <a:pt x="305435" y="87136"/>
                  </a:lnTo>
                  <a:lnTo>
                    <a:pt x="304959" y="84007"/>
                  </a:lnTo>
                  <a:lnTo>
                    <a:pt x="304163" y="82210"/>
                  </a:lnTo>
                  <a:lnTo>
                    <a:pt x="192473" y="82210"/>
                  </a:lnTo>
                  <a:lnTo>
                    <a:pt x="186769" y="59328"/>
                  </a:lnTo>
                  <a:lnTo>
                    <a:pt x="159869" y="59328"/>
                  </a:lnTo>
                  <a:lnTo>
                    <a:pt x="158115" y="57713"/>
                  </a:lnTo>
                  <a:lnTo>
                    <a:pt x="157800" y="57208"/>
                  </a:lnTo>
                  <a:lnTo>
                    <a:pt x="141036" y="0"/>
                  </a:lnTo>
                  <a:close/>
                </a:path>
                <a:path w="424815" h="202564">
                  <a:moveTo>
                    <a:pt x="302647" y="95523"/>
                  </a:moveTo>
                  <a:lnTo>
                    <a:pt x="231830" y="95523"/>
                  </a:lnTo>
                  <a:lnTo>
                    <a:pt x="238932" y="202031"/>
                  </a:lnTo>
                  <a:lnTo>
                    <a:pt x="424768" y="202031"/>
                  </a:lnTo>
                  <a:lnTo>
                    <a:pt x="424768" y="135464"/>
                  </a:lnTo>
                  <a:lnTo>
                    <a:pt x="329992" y="135464"/>
                  </a:lnTo>
                  <a:lnTo>
                    <a:pt x="325719" y="133898"/>
                  </a:lnTo>
                  <a:lnTo>
                    <a:pt x="316320" y="128682"/>
                  </a:lnTo>
                  <a:lnTo>
                    <a:pt x="306920" y="119035"/>
                  </a:lnTo>
                  <a:lnTo>
                    <a:pt x="302647" y="104177"/>
                  </a:lnTo>
                  <a:lnTo>
                    <a:pt x="302647" y="95523"/>
                  </a:lnTo>
                  <a:close/>
                </a:path>
                <a:path w="424815" h="202564">
                  <a:moveTo>
                    <a:pt x="417175" y="69096"/>
                  </a:moveTo>
                  <a:lnTo>
                    <a:pt x="348974" y="69096"/>
                  </a:lnTo>
                  <a:lnTo>
                    <a:pt x="358398" y="78615"/>
                  </a:lnTo>
                  <a:lnTo>
                    <a:pt x="356429" y="81078"/>
                  </a:lnTo>
                  <a:lnTo>
                    <a:pt x="355124" y="84013"/>
                  </a:lnTo>
                  <a:lnTo>
                    <a:pt x="354615" y="87136"/>
                  </a:lnTo>
                  <a:lnTo>
                    <a:pt x="354615" y="94725"/>
                  </a:lnTo>
                  <a:lnTo>
                    <a:pt x="357469" y="94725"/>
                  </a:lnTo>
                  <a:lnTo>
                    <a:pt x="357469" y="104177"/>
                  </a:lnTo>
                  <a:lnTo>
                    <a:pt x="353120" y="119035"/>
                  </a:lnTo>
                  <a:lnTo>
                    <a:pt x="343697" y="128682"/>
                  </a:lnTo>
                  <a:lnTo>
                    <a:pt x="334275" y="133898"/>
                  </a:lnTo>
                  <a:lnTo>
                    <a:pt x="329992" y="135464"/>
                  </a:lnTo>
                  <a:lnTo>
                    <a:pt x="424768" y="135464"/>
                  </a:lnTo>
                  <a:lnTo>
                    <a:pt x="424663" y="94725"/>
                  </a:lnTo>
                  <a:lnTo>
                    <a:pt x="423147" y="83276"/>
                  </a:lnTo>
                  <a:lnTo>
                    <a:pt x="418932" y="71823"/>
                  </a:lnTo>
                  <a:lnTo>
                    <a:pt x="417175" y="69096"/>
                  </a:lnTo>
                  <a:close/>
                </a:path>
                <a:path w="424815" h="202564">
                  <a:moveTo>
                    <a:pt x="232484" y="28956"/>
                  </a:moveTo>
                  <a:lnTo>
                    <a:pt x="212384" y="28956"/>
                  </a:lnTo>
                  <a:lnTo>
                    <a:pt x="238932" y="55583"/>
                  </a:lnTo>
                  <a:lnTo>
                    <a:pt x="232295" y="82210"/>
                  </a:lnTo>
                  <a:lnTo>
                    <a:pt x="304163" y="82210"/>
                  </a:lnTo>
                  <a:lnTo>
                    <a:pt x="303654" y="81062"/>
                  </a:lnTo>
                  <a:lnTo>
                    <a:pt x="301652" y="78615"/>
                  </a:lnTo>
                  <a:lnTo>
                    <a:pt x="311010" y="69229"/>
                  </a:lnTo>
                  <a:lnTo>
                    <a:pt x="348830" y="69229"/>
                  </a:lnTo>
                  <a:lnTo>
                    <a:pt x="348974" y="69096"/>
                  </a:lnTo>
                  <a:lnTo>
                    <a:pt x="417175" y="69096"/>
                  </a:lnTo>
                  <a:lnTo>
                    <a:pt x="412326" y="61570"/>
                  </a:lnTo>
                  <a:lnTo>
                    <a:pt x="410248" y="59527"/>
                  </a:lnTo>
                  <a:lnTo>
                    <a:pt x="264888" y="59527"/>
                  </a:lnTo>
                  <a:lnTo>
                    <a:pt x="262648" y="58817"/>
                  </a:lnTo>
                  <a:lnTo>
                    <a:pt x="262151" y="58490"/>
                  </a:lnTo>
                  <a:lnTo>
                    <a:pt x="261763" y="58046"/>
                  </a:lnTo>
                  <a:lnTo>
                    <a:pt x="232484" y="28956"/>
                  </a:lnTo>
                  <a:close/>
                </a:path>
                <a:path w="424815" h="202564">
                  <a:moveTo>
                    <a:pt x="329992" y="69229"/>
                  </a:moveTo>
                  <a:lnTo>
                    <a:pt x="311010" y="69229"/>
                  </a:lnTo>
                  <a:lnTo>
                    <a:pt x="316397" y="74122"/>
                  </a:lnTo>
                  <a:lnTo>
                    <a:pt x="324605" y="74122"/>
                  </a:lnTo>
                  <a:lnTo>
                    <a:pt x="329992" y="69229"/>
                  </a:lnTo>
                  <a:close/>
                </a:path>
                <a:path w="424815" h="202564">
                  <a:moveTo>
                    <a:pt x="348830" y="69229"/>
                  </a:moveTo>
                  <a:lnTo>
                    <a:pt x="329992" y="69229"/>
                  </a:lnTo>
                  <a:lnTo>
                    <a:pt x="332608" y="71515"/>
                  </a:lnTo>
                  <a:lnTo>
                    <a:pt x="335949" y="72791"/>
                  </a:lnTo>
                  <a:lnTo>
                    <a:pt x="342956" y="72835"/>
                  </a:lnTo>
                  <a:lnTo>
                    <a:pt x="346374" y="71504"/>
                  </a:lnTo>
                  <a:lnTo>
                    <a:pt x="348830" y="69229"/>
                  </a:lnTo>
                  <a:close/>
                </a:path>
                <a:path w="424815" h="202564">
                  <a:moveTo>
                    <a:pt x="286055" y="66"/>
                  </a:moveTo>
                  <a:lnTo>
                    <a:pt x="266675" y="58595"/>
                  </a:lnTo>
                  <a:lnTo>
                    <a:pt x="264888" y="59527"/>
                  </a:lnTo>
                  <a:lnTo>
                    <a:pt x="410248" y="59527"/>
                  </a:lnTo>
                  <a:lnTo>
                    <a:pt x="354748" y="22632"/>
                  </a:lnTo>
                  <a:lnTo>
                    <a:pt x="299993" y="2329"/>
                  </a:lnTo>
                  <a:lnTo>
                    <a:pt x="290778" y="221"/>
                  </a:lnTo>
                  <a:lnTo>
                    <a:pt x="286055" y="66"/>
                  </a:lnTo>
                  <a:close/>
                </a:path>
                <a:path w="424815" h="202564">
                  <a:moveTo>
                    <a:pt x="212384" y="8986"/>
                  </a:moveTo>
                  <a:lnTo>
                    <a:pt x="163016" y="58046"/>
                  </a:lnTo>
                  <a:lnTo>
                    <a:pt x="161926" y="59239"/>
                  </a:lnTo>
                  <a:lnTo>
                    <a:pt x="159869" y="59328"/>
                  </a:lnTo>
                  <a:lnTo>
                    <a:pt x="186769" y="59328"/>
                  </a:lnTo>
                  <a:lnTo>
                    <a:pt x="185836" y="55583"/>
                  </a:lnTo>
                  <a:lnTo>
                    <a:pt x="212384" y="28956"/>
                  </a:lnTo>
                  <a:lnTo>
                    <a:pt x="232484" y="28956"/>
                  </a:lnTo>
                  <a:lnTo>
                    <a:pt x="212384" y="898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38135" y="5538753"/>
              <a:ext cx="210285" cy="12561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94725" y="5379003"/>
              <a:ext cx="300355" cy="173355"/>
            </a:xfrm>
            <a:custGeom>
              <a:avLst/>
              <a:gdLst/>
              <a:ahLst/>
              <a:cxnLst/>
              <a:rect l="l" t="t" r="r" b="b"/>
              <a:pathLst>
                <a:path w="300355" h="173354">
                  <a:moveTo>
                    <a:pt x="153735" y="0"/>
                  </a:moveTo>
                  <a:lnTo>
                    <a:pt x="147950" y="0"/>
                  </a:lnTo>
                  <a:lnTo>
                    <a:pt x="143143" y="2607"/>
                  </a:lnTo>
                  <a:lnTo>
                    <a:pt x="128424" y="10070"/>
                  </a:lnTo>
                  <a:lnTo>
                    <a:pt x="90821" y="27764"/>
                  </a:lnTo>
                  <a:lnTo>
                    <a:pt x="45426" y="43462"/>
                  </a:lnTo>
                  <a:lnTo>
                    <a:pt x="5464" y="52920"/>
                  </a:lnTo>
                  <a:lnTo>
                    <a:pt x="0" y="61519"/>
                  </a:lnTo>
                  <a:lnTo>
                    <a:pt x="2582" y="73179"/>
                  </a:lnTo>
                  <a:lnTo>
                    <a:pt x="4076" y="75908"/>
                  </a:lnTo>
                  <a:lnTo>
                    <a:pt x="32770" y="104699"/>
                  </a:lnTo>
                  <a:lnTo>
                    <a:pt x="32770" y="113419"/>
                  </a:lnTo>
                  <a:lnTo>
                    <a:pt x="98769" y="165146"/>
                  </a:lnTo>
                  <a:lnTo>
                    <a:pt x="147248" y="173036"/>
                  </a:lnTo>
                  <a:lnTo>
                    <a:pt x="195947" y="166662"/>
                  </a:lnTo>
                  <a:lnTo>
                    <a:pt x="241637" y="145970"/>
                  </a:lnTo>
                  <a:lnTo>
                    <a:pt x="268572" y="113419"/>
                  </a:lnTo>
                  <a:lnTo>
                    <a:pt x="268649" y="106962"/>
                  </a:lnTo>
                  <a:lnTo>
                    <a:pt x="150577" y="106962"/>
                  </a:lnTo>
                  <a:lnTo>
                    <a:pt x="146785" y="105586"/>
                  </a:lnTo>
                  <a:lnTo>
                    <a:pt x="138473" y="100996"/>
                  </a:lnTo>
                  <a:lnTo>
                    <a:pt x="130193" y="92527"/>
                  </a:lnTo>
                  <a:lnTo>
                    <a:pt x="126418" y="79403"/>
                  </a:lnTo>
                  <a:lnTo>
                    <a:pt x="126418" y="71016"/>
                  </a:lnTo>
                  <a:lnTo>
                    <a:pt x="128874" y="71016"/>
                  </a:lnTo>
                  <a:lnTo>
                    <a:pt x="128874" y="64359"/>
                  </a:lnTo>
                  <a:lnTo>
                    <a:pt x="128462" y="61630"/>
                  </a:lnTo>
                  <a:lnTo>
                    <a:pt x="127309" y="59022"/>
                  </a:lnTo>
                  <a:lnTo>
                    <a:pt x="125555" y="56859"/>
                  </a:lnTo>
                  <a:lnTo>
                    <a:pt x="134250" y="48538"/>
                  </a:lnTo>
                  <a:lnTo>
                    <a:pt x="276616" y="48538"/>
                  </a:lnTo>
                  <a:lnTo>
                    <a:pt x="271849" y="47475"/>
                  </a:lnTo>
                  <a:lnTo>
                    <a:pt x="256261" y="43462"/>
                  </a:lnTo>
                  <a:lnTo>
                    <a:pt x="210864" y="27764"/>
                  </a:lnTo>
                  <a:lnTo>
                    <a:pt x="173261" y="10070"/>
                  </a:lnTo>
                  <a:lnTo>
                    <a:pt x="158541" y="2607"/>
                  </a:lnTo>
                  <a:lnTo>
                    <a:pt x="153735" y="0"/>
                  </a:lnTo>
                  <a:close/>
                </a:path>
                <a:path w="300355" h="173354">
                  <a:moveTo>
                    <a:pt x="276616" y="48538"/>
                  </a:moveTo>
                  <a:lnTo>
                    <a:pt x="167435" y="48538"/>
                  </a:lnTo>
                  <a:lnTo>
                    <a:pt x="175731" y="56859"/>
                  </a:lnTo>
                  <a:lnTo>
                    <a:pt x="173994" y="59022"/>
                  </a:lnTo>
                  <a:lnTo>
                    <a:pt x="172855" y="61630"/>
                  </a:lnTo>
                  <a:lnTo>
                    <a:pt x="172413" y="64359"/>
                  </a:lnTo>
                  <a:lnTo>
                    <a:pt x="172545" y="71016"/>
                  </a:lnTo>
                  <a:lnTo>
                    <a:pt x="175001" y="71016"/>
                  </a:lnTo>
                  <a:lnTo>
                    <a:pt x="175001" y="79403"/>
                  </a:lnTo>
                  <a:lnTo>
                    <a:pt x="174736" y="79403"/>
                  </a:lnTo>
                  <a:lnTo>
                    <a:pt x="170961" y="92499"/>
                  </a:lnTo>
                  <a:lnTo>
                    <a:pt x="162656" y="100996"/>
                  </a:lnTo>
                  <a:lnTo>
                    <a:pt x="154326" y="105595"/>
                  </a:lnTo>
                  <a:lnTo>
                    <a:pt x="150577" y="106962"/>
                  </a:lnTo>
                  <a:lnTo>
                    <a:pt x="268649" y="106962"/>
                  </a:lnTo>
                  <a:lnTo>
                    <a:pt x="268649" y="104898"/>
                  </a:lnTo>
                  <a:lnTo>
                    <a:pt x="295197" y="78271"/>
                  </a:lnTo>
                  <a:lnTo>
                    <a:pt x="298715" y="72934"/>
                  </a:lnTo>
                  <a:lnTo>
                    <a:pt x="287299" y="51201"/>
                  </a:lnTo>
                  <a:lnTo>
                    <a:pt x="287565" y="50979"/>
                  </a:lnTo>
                  <a:lnTo>
                    <a:pt x="276616" y="48538"/>
                  </a:lnTo>
                  <a:close/>
                </a:path>
                <a:path w="300355" h="173354">
                  <a:moveTo>
                    <a:pt x="167435" y="48538"/>
                  </a:moveTo>
                  <a:lnTo>
                    <a:pt x="134250" y="48538"/>
                  </a:lnTo>
                  <a:lnTo>
                    <a:pt x="136517" y="50646"/>
                  </a:lnTo>
                  <a:lnTo>
                    <a:pt x="139515" y="51811"/>
                  </a:lnTo>
                  <a:lnTo>
                    <a:pt x="142612" y="51756"/>
                  </a:lnTo>
                  <a:lnTo>
                    <a:pt x="145836" y="51756"/>
                  </a:lnTo>
                  <a:lnTo>
                    <a:pt x="148663" y="50702"/>
                  </a:lnTo>
                  <a:lnTo>
                    <a:pt x="150975" y="48649"/>
                  </a:lnTo>
                  <a:lnTo>
                    <a:pt x="167316" y="48649"/>
                  </a:lnTo>
                  <a:close/>
                </a:path>
                <a:path w="300355" h="173354">
                  <a:moveTo>
                    <a:pt x="145836" y="51756"/>
                  </a:moveTo>
                  <a:lnTo>
                    <a:pt x="142612" y="51756"/>
                  </a:lnTo>
                  <a:lnTo>
                    <a:pt x="145688" y="51811"/>
                  </a:lnTo>
                  <a:lnTo>
                    <a:pt x="145836" y="51756"/>
                  </a:lnTo>
                  <a:close/>
                </a:path>
                <a:path w="300355" h="173354">
                  <a:moveTo>
                    <a:pt x="167316" y="48649"/>
                  </a:moveTo>
                  <a:lnTo>
                    <a:pt x="150975" y="48649"/>
                  </a:lnTo>
                  <a:lnTo>
                    <a:pt x="153303" y="50646"/>
                  </a:lnTo>
                  <a:lnTo>
                    <a:pt x="156268" y="51756"/>
                  </a:lnTo>
                  <a:lnTo>
                    <a:pt x="162346" y="51756"/>
                  </a:lnTo>
                  <a:lnTo>
                    <a:pt x="165239" y="50591"/>
                  </a:lnTo>
                  <a:lnTo>
                    <a:pt x="167316" y="4864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13</a:t>
            </a:fld>
            <a:endParaRPr spc="-25"/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ED990422-E532-44B6-AA6A-DFD482A025ED}"/>
              </a:ext>
            </a:extLst>
          </p:cNvPr>
          <p:cNvSpPr txBox="1"/>
          <p:nvPr/>
        </p:nvSpPr>
        <p:spPr>
          <a:xfrm>
            <a:off x="769521" y="997411"/>
            <a:ext cx="7515225" cy="825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2000">
              <a:latin typeface="Arial"/>
              <a:cs typeface="Arial"/>
            </a:endParaRPr>
          </a:p>
          <a:p>
            <a:pPr marL="12700" marR="5080" indent="-2778760" algn="l">
              <a:spcBef>
                <a:spcPts val="95"/>
              </a:spcBef>
            </a:pPr>
            <a:r>
              <a:rPr sz="1600" b="1">
                <a:latin typeface="Arial"/>
                <a:cs typeface="Arial"/>
              </a:rPr>
              <a:t>Violations of the EAR</a:t>
            </a:r>
            <a:r>
              <a:rPr lang="en-US" sz="1600" b="1">
                <a:latin typeface="Arial"/>
                <a:cs typeface="Arial"/>
              </a:rPr>
              <a:t> &amp; ITAR</a:t>
            </a:r>
            <a:r>
              <a:rPr sz="1600" b="1">
                <a:latin typeface="Arial"/>
                <a:cs typeface="Arial"/>
              </a:rPr>
              <a:t> may be subject to both criminal and</a:t>
            </a:r>
            <a:r>
              <a:rPr lang="en-US" sz="1600" b="1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administrative (civil) penalties</a:t>
            </a:r>
            <a:endParaRPr lang="en-US" sz="1400">
              <a:highlight>
                <a:srgbClr val="FFFF00"/>
              </a:highlight>
              <a:latin typeface="Arial"/>
              <a:cs typeface="Arial"/>
            </a:endParaRP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1678FBD8-FC7B-40ED-B4ED-6EA941438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525391"/>
              </p:ext>
            </p:extLst>
          </p:nvPr>
        </p:nvGraphicFramePr>
        <p:xfrm>
          <a:off x="1676400" y="2329721"/>
          <a:ext cx="6490716" cy="1981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50180647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369088863"/>
                    </a:ext>
                  </a:extLst>
                </a:gridCol>
                <a:gridCol w="2604516">
                  <a:extLst>
                    <a:ext uri="{9D8B030D-6E8A-4147-A177-3AD203B41FA5}">
                      <a16:colId xmlns:a16="http://schemas.microsoft.com/office/drawing/2014/main" val="3498706440"/>
                    </a:ext>
                  </a:extLst>
                </a:gridCol>
              </a:tblGrid>
              <a:tr h="22808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Penalties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8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Up to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$300,000</a:t>
                      </a:r>
                      <a:r>
                        <a:rPr lang="en-US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spc="-10">
                          <a:latin typeface="Arial"/>
                          <a:cs typeface="Arial"/>
                        </a:rPr>
                        <a:t>violation or 2x the value of the transaction.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Up to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$1,163,217</a:t>
                      </a:r>
                      <a:r>
                        <a:rPr lang="en-US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spc="-10">
                          <a:latin typeface="Arial"/>
                          <a:cs typeface="Arial"/>
                        </a:rPr>
                        <a:t>violation or 5x the value of the transaction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6554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Criminal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/>
                          <a:cs typeface="Arial"/>
                        </a:rPr>
                        <a:t>Willful</a:t>
                      </a:r>
                      <a:r>
                        <a:rPr lang="en-US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egregious</a:t>
                      </a:r>
                      <a:r>
                        <a:rPr lang="en-US" sz="14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violations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can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reach</a:t>
                      </a:r>
                      <a:r>
                        <a:rPr lang="en-US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up</a:t>
                      </a:r>
                      <a:r>
                        <a:rPr lang="en-US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20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years imprisonment</a:t>
                      </a:r>
                      <a:r>
                        <a:rPr lang="en-US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for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individuals</a:t>
                      </a:r>
                      <a:r>
                        <a:rPr lang="en-US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$1M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violation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/>
                          <a:cs typeface="Arial"/>
                        </a:rPr>
                        <a:t>Willful</a:t>
                      </a:r>
                      <a:r>
                        <a:rPr lang="en-US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egregious</a:t>
                      </a:r>
                      <a:r>
                        <a:rPr lang="en-US" sz="14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violations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can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reach</a:t>
                      </a:r>
                      <a:r>
                        <a:rPr lang="en-US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up</a:t>
                      </a:r>
                      <a:r>
                        <a:rPr lang="en-US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20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years imprisonment</a:t>
                      </a:r>
                      <a:r>
                        <a:rPr lang="en-US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for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individuals</a:t>
                      </a:r>
                      <a:r>
                        <a:rPr lang="en-US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$1M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violation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405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046" y="3493389"/>
            <a:ext cx="2311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Obligation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14</a:t>
            </a:fld>
            <a:endParaRPr spc="-25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673097"/>
            <a:ext cx="6208395" cy="149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In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your</a:t>
            </a:r>
            <a:r>
              <a:rPr sz="1800" b="1" spc="-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everyday</a:t>
            </a:r>
            <a:r>
              <a:rPr sz="1800" b="1" spc="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work</a:t>
            </a:r>
            <a:r>
              <a:rPr sz="1800" b="1" spc="-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at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MTS,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have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an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obligation</a:t>
            </a:r>
            <a:r>
              <a:rPr sz="1800" b="1" spc="-30">
                <a:latin typeface="Arial"/>
                <a:cs typeface="Arial"/>
              </a:rPr>
              <a:t> </a:t>
            </a:r>
            <a:r>
              <a:rPr sz="1800" b="1" spc="-25">
                <a:latin typeface="Arial"/>
                <a:cs typeface="Arial"/>
              </a:rPr>
              <a:t>to: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customer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product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delivery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Your</a:t>
            </a:r>
            <a:r>
              <a:rPr spc="-20"/>
              <a:t> </a:t>
            </a:r>
            <a:r>
              <a:rPr spc="-10"/>
              <a:t>Obligation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40074" y="4867560"/>
            <a:ext cx="7859395" cy="463550"/>
            <a:chOff x="640074" y="4867560"/>
            <a:chExt cx="7859395" cy="46355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074" y="4867560"/>
              <a:ext cx="7859278" cy="41624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6916" y="4876812"/>
              <a:ext cx="3625596" cy="45413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179" y="4882895"/>
              <a:ext cx="7787640" cy="34442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78179" y="4882895"/>
              <a:ext cx="7787640" cy="344805"/>
            </a:xfrm>
            <a:custGeom>
              <a:avLst/>
              <a:gdLst/>
              <a:ahLst/>
              <a:cxnLst/>
              <a:rect l="l" t="t" r="r" b="b"/>
              <a:pathLst>
                <a:path w="7787640" h="344804">
                  <a:moveTo>
                    <a:pt x="0" y="57403"/>
                  </a:moveTo>
                  <a:lnTo>
                    <a:pt x="4511" y="35040"/>
                  </a:lnTo>
                  <a:lnTo>
                    <a:pt x="16814" y="16795"/>
                  </a:lnTo>
                  <a:lnTo>
                    <a:pt x="35061" y="4504"/>
                  </a:lnTo>
                  <a:lnTo>
                    <a:pt x="57404" y="0"/>
                  </a:lnTo>
                  <a:lnTo>
                    <a:pt x="7730236" y="0"/>
                  </a:lnTo>
                  <a:lnTo>
                    <a:pt x="7752599" y="4504"/>
                  </a:lnTo>
                  <a:lnTo>
                    <a:pt x="7770844" y="16795"/>
                  </a:lnTo>
                  <a:lnTo>
                    <a:pt x="7783135" y="35040"/>
                  </a:lnTo>
                  <a:lnTo>
                    <a:pt x="7787640" y="57403"/>
                  </a:lnTo>
                  <a:lnTo>
                    <a:pt x="7787640" y="287019"/>
                  </a:lnTo>
                  <a:lnTo>
                    <a:pt x="7783135" y="309383"/>
                  </a:lnTo>
                  <a:lnTo>
                    <a:pt x="7770844" y="327628"/>
                  </a:lnTo>
                  <a:lnTo>
                    <a:pt x="7752599" y="339919"/>
                  </a:lnTo>
                  <a:lnTo>
                    <a:pt x="7730236" y="344423"/>
                  </a:lnTo>
                  <a:lnTo>
                    <a:pt x="57404" y="344423"/>
                  </a:lnTo>
                  <a:lnTo>
                    <a:pt x="35061" y="339919"/>
                  </a:lnTo>
                  <a:lnTo>
                    <a:pt x="16814" y="327628"/>
                  </a:lnTo>
                  <a:lnTo>
                    <a:pt x="4511" y="309383"/>
                  </a:lnTo>
                  <a:lnTo>
                    <a:pt x="0" y="287019"/>
                  </a:lnTo>
                  <a:lnTo>
                    <a:pt x="0" y="57403"/>
                  </a:lnTo>
                  <a:close/>
                </a:path>
              </a:pathLst>
            </a:custGeom>
            <a:ln w="9524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78916" y="4153027"/>
            <a:ext cx="7614284" cy="1018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For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more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information,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access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‘Global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Trad</a:t>
            </a:r>
            <a:r>
              <a:rPr lang="en-US" sz="1600">
                <a:latin typeface="Arial"/>
                <a:cs typeface="Arial"/>
              </a:rPr>
              <a:t>e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Compliance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Policy’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</a:t>
            </a:r>
            <a:r>
              <a:rPr lang="en-US" sz="1600" spc="-10">
                <a:latin typeface="Arial"/>
                <a:cs typeface="Arial"/>
              </a:rPr>
              <a:t>GTC</a:t>
            </a:r>
            <a:r>
              <a:rPr sz="1600" spc="-10">
                <a:latin typeface="Arial"/>
                <a:cs typeface="Arial"/>
              </a:rPr>
              <a:t>-</a:t>
            </a:r>
            <a:r>
              <a:rPr sz="1600">
                <a:latin typeface="Arial"/>
                <a:cs typeface="Arial"/>
              </a:rPr>
              <a:t>008), </a:t>
            </a:r>
            <a:r>
              <a:rPr sz="1600" spc="-10">
                <a:latin typeface="Arial"/>
                <a:cs typeface="Arial"/>
              </a:rPr>
              <a:t>which </a:t>
            </a:r>
            <a:r>
              <a:rPr sz="1600">
                <a:latin typeface="Arial"/>
                <a:cs typeface="Arial"/>
              </a:rPr>
              <a:t>includes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policy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related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guidelines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and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procedures: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375285" algn="ctr">
              <a:lnSpc>
                <a:spcPct val="100000"/>
              </a:lnSpc>
            </a:pPr>
            <a:r>
              <a:rPr lang="en-US" sz="1400" b="1" spc="-10">
                <a:latin typeface="Arial"/>
                <a:cs typeface="Arial"/>
              </a:rPr>
              <a:t>GTC</a:t>
            </a:r>
            <a:r>
              <a:rPr sz="1400" b="1" spc="-10">
                <a:latin typeface="Arial"/>
                <a:cs typeface="Arial"/>
              </a:rPr>
              <a:t>-</a:t>
            </a:r>
            <a:r>
              <a:rPr sz="1400" b="1">
                <a:latin typeface="Arial"/>
                <a:cs typeface="Arial"/>
              </a:rPr>
              <a:t>008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Global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Trade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Compliance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Policy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4359" y="3994403"/>
            <a:ext cx="7955280" cy="0"/>
          </a:xfrm>
          <a:custGeom>
            <a:avLst/>
            <a:gdLst/>
            <a:ahLst/>
            <a:cxnLst/>
            <a:rect l="l" t="t" r="r" b="b"/>
            <a:pathLst>
              <a:path w="7955280">
                <a:moveTo>
                  <a:pt x="0" y="0"/>
                </a:moveTo>
                <a:lnTo>
                  <a:pt x="7955280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15</a:t>
            </a:fld>
            <a:endParaRPr spc="-25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CA80A4-C8F1-48DD-B1F4-018080120787}"/>
              </a:ext>
            </a:extLst>
          </p:cNvPr>
          <p:cNvSpPr txBox="1"/>
          <p:nvPr/>
        </p:nvSpPr>
        <p:spPr>
          <a:xfrm>
            <a:off x="529844" y="3374222"/>
            <a:ext cx="7886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**Do Not Self-Blind</a:t>
            </a:r>
            <a:r>
              <a:rPr lang="en-US" sz="1200"/>
              <a:t>: Do not have or tell the customer to refrain from providing information in the normal course of business that may have a material impact on MTS’ ability to comply with global trade regulations.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customers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9956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159385" marR="153670" indent="93980">
              <a:lnSpc>
                <a:spcPct val="100000"/>
              </a:lnSpc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verify</a:t>
            </a:r>
            <a:r>
              <a:rPr sz="1600" b="1" spc="-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legitimacy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its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customer</a:t>
            </a:r>
            <a:r>
              <a:rPr sz="1600" b="1" spc="-1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so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that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does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not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transact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with </a:t>
            </a:r>
            <a:r>
              <a:rPr sz="1600" b="1">
                <a:latin typeface="Arial"/>
                <a:cs typeface="Arial"/>
              </a:rPr>
              <a:t>prohibited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companies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or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individuals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under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control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and/or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sanctions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4995545" cy="788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>
                <a:latin typeface="Arial"/>
                <a:cs typeface="Arial"/>
              </a:rPr>
              <a:t>Identify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legal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names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addresses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of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all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parties</a:t>
            </a:r>
            <a:endParaRPr sz="12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</a:pPr>
            <a:r>
              <a:rPr sz="1200">
                <a:latin typeface="Arial"/>
                <a:cs typeface="Arial"/>
              </a:rPr>
              <a:t>involved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sale/shipment.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3550666"/>
            <a:ext cx="320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Arial"/>
                <a:cs typeface="Arial"/>
              </a:rPr>
              <a:t>Understand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each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party’s role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transaction.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164" y="3962145"/>
            <a:ext cx="4712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is,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including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what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known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for, </a:t>
            </a:r>
            <a:r>
              <a:rPr sz="1200">
                <a:latin typeface="Arial"/>
                <a:cs typeface="Arial"/>
              </a:rPr>
              <a:t>where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operate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which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/ business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partners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25">
                <a:latin typeface="Arial"/>
                <a:cs typeface="Arial"/>
              </a:rPr>
              <a:t> are </a:t>
            </a:r>
            <a:r>
              <a:rPr sz="1200">
                <a:latin typeface="Arial"/>
                <a:cs typeface="Arial"/>
              </a:rPr>
              <a:t>affiliated</a:t>
            </a:r>
            <a:r>
              <a:rPr sz="1200" spc="-6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with.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164" y="5334127"/>
            <a:ext cx="3228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Arial"/>
                <a:cs typeface="Arial"/>
              </a:rPr>
              <a:t>Do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not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proceed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 unverified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persons/entities.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2906267"/>
            <a:ext cx="339852" cy="33070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459479"/>
            <a:ext cx="339852" cy="33070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918203"/>
            <a:ext cx="339852" cy="33223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680203"/>
            <a:ext cx="339852" cy="33223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5276088"/>
            <a:ext cx="339852" cy="332231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16</a:t>
            </a:fld>
            <a:endParaRPr spc="-25"/>
          </a:p>
        </p:txBody>
      </p:sp>
      <p:sp>
        <p:nvSpPr>
          <p:cNvPr id="15" name="object 15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9164" y="4578858"/>
            <a:ext cx="7369809" cy="552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9990">
              <a:lnSpc>
                <a:spcPts val="129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endParaRPr sz="1100">
              <a:latin typeface="Arial"/>
              <a:cs typeface="Arial"/>
            </a:endParaRPr>
          </a:p>
          <a:p>
            <a:pPr marL="12700" marR="2568575">
              <a:lnSpc>
                <a:spcPts val="1440"/>
              </a:lnSpc>
              <a:spcBef>
                <a:spcPts val="20"/>
              </a:spcBef>
            </a:pPr>
            <a:r>
              <a:rPr sz="1200">
                <a:latin typeface="Arial"/>
                <a:cs typeface="Arial"/>
              </a:rPr>
              <a:t>Ensure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that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legitimate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business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jurisdiction(s)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it </a:t>
            </a:r>
            <a:r>
              <a:rPr sz="1200" spc="-10">
                <a:latin typeface="Arial"/>
                <a:cs typeface="Arial"/>
              </a:rPr>
              <a:t>operates.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26911" y="5050993"/>
            <a:ext cx="124142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5.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products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86690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35255" marR="127635" algn="ctr">
              <a:lnSpc>
                <a:spcPct val="100000"/>
              </a:lnSpc>
              <a:spcBef>
                <a:spcPts val="1000"/>
              </a:spcBef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understand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how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will</a:t>
            </a:r>
            <a:r>
              <a:rPr sz="1600" b="1" i="1" u="sng" spc="-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likely</a:t>
            </a:r>
            <a:r>
              <a:rPr sz="1600" b="1" i="1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1600" b="1" i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used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by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customers</a:t>
            </a:r>
            <a:r>
              <a:rPr sz="1600" b="1" spc="-25">
                <a:latin typeface="Arial"/>
                <a:cs typeface="Arial"/>
              </a:rPr>
              <a:t> and </a:t>
            </a:r>
            <a:r>
              <a:rPr sz="1600" b="1">
                <a:latin typeface="Arial"/>
                <a:cs typeface="Arial"/>
              </a:rPr>
              <a:t>how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</a:t>
            </a:r>
            <a:r>
              <a:rPr sz="1600" b="1" i="1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used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minimize the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chance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unlawful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misuse </a:t>
            </a:r>
            <a:r>
              <a:rPr sz="1600" b="1">
                <a:latin typeface="Arial"/>
                <a:cs typeface="Arial"/>
              </a:rPr>
              <a:t>contrary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control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5017135" cy="1261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>
                <a:latin typeface="Arial"/>
                <a:cs typeface="Arial"/>
              </a:rPr>
              <a:t>Understand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what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selling,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including:</a:t>
            </a:r>
            <a:endParaRPr sz="1200">
              <a:latin typeface="Arial"/>
              <a:cs typeface="Arial"/>
            </a:endParaRPr>
          </a:p>
          <a:p>
            <a:pPr marL="1044575" indent="-172085">
              <a:lnSpc>
                <a:spcPct val="100000"/>
              </a:lnSpc>
              <a:spcBef>
                <a:spcPts val="605"/>
              </a:spcBef>
              <a:buClr>
                <a:srgbClr val="CC1543"/>
              </a:buClr>
              <a:buChar char="•"/>
              <a:tabLst>
                <a:tab pos="1045210" algn="l"/>
              </a:tabLst>
            </a:pPr>
            <a:r>
              <a:rPr sz="1100" spc="-10">
                <a:latin typeface="Arial"/>
                <a:cs typeface="Arial"/>
              </a:rPr>
              <a:t>Customizations</a:t>
            </a:r>
            <a:r>
              <a:rPr sz="1100" spc="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(i.e.,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non-</a:t>
            </a:r>
            <a:r>
              <a:rPr sz="1100">
                <a:latin typeface="Arial"/>
                <a:cs typeface="Arial"/>
              </a:rPr>
              <a:t>standard</a:t>
            </a:r>
            <a:r>
              <a:rPr sz="1100" spc="-1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configurations)</a:t>
            </a:r>
            <a:endParaRPr sz="1100">
              <a:latin typeface="Arial"/>
              <a:cs typeface="Arial"/>
            </a:endParaRPr>
          </a:p>
          <a:p>
            <a:pPr marL="1044575" marR="5080" indent="-17145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•"/>
              <a:tabLst>
                <a:tab pos="1045210" algn="l"/>
              </a:tabLst>
            </a:pPr>
            <a:r>
              <a:rPr sz="1100">
                <a:latin typeface="Arial"/>
                <a:cs typeface="Arial"/>
              </a:rPr>
              <a:t>Usage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in</a:t>
            </a:r>
            <a:r>
              <a:rPr sz="1100" spc="-1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rugged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environments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(extreme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temperatures,</a:t>
            </a:r>
            <a:r>
              <a:rPr sz="1100" spc="-5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radiation </a:t>
            </a:r>
            <a:r>
              <a:rPr sz="1100">
                <a:latin typeface="Arial"/>
                <a:cs typeface="Arial"/>
              </a:rPr>
              <a:t>exposure,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etc.),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4205985"/>
            <a:ext cx="4650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how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will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used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including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intended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transfer</a:t>
            </a:r>
            <a:r>
              <a:rPr sz="1200" spc="-25">
                <a:latin typeface="Arial"/>
                <a:cs typeface="Arial"/>
              </a:rPr>
              <a:t> or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10">
                <a:latin typeface="Arial"/>
                <a:cs typeface="Arial"/>
              </a:rPr>
              <a:t>re-export.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2906267"/>
            <a:ext cx="338328" cy="3307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4149852"/>
            <a:ext cx="338328" cy="3322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4663440"/>
            <a:ext cx="338328" cy="33223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5175503"/>
            <a:ext cx="338328" cy="33223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5689091"/>
            <a:ext cx="338328" cy="332231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17</a:t>
            </a:fld>
            <a:endParaRPr spc="-25"/>
          </a:p>
        </p:txBody>
      </p:sp>
      <p:sp>
        <p:nvSpPr>
          <p:cNvPr id="13" name="object 13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9164" y="4578858"/>
            <a:ext cx="7369809" cy="1597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0495" indent="-231140">
              <a:lnSpc>
                <a:spcPts val="1230"/>
              </a:lnSpc>
              <a:spcBef>
                <a:spcPts val="100"/>
              </a:spcBef>
              <a:buAutoNum type="arabicPeriod" startAt="4"/>
              <a:tabLst>
                <a:tab pos="5231130" algn="l"/>
              </a:tabLst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others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50"/>
              </a:lnSpc>
            </a:pP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requested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common/appropriate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based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90"/>
              </a:lnSpc>
              <a:spcBef>
                <a:spcPts val="5"/>
              </a:spcBef>
            </a:pPr>
            <a:r>
              <a:rPr sz="1200">
                <a:latin typeface="Arial"/>
                <a:cs typeface="Arial"/>
              </a:rPr>
              <a:t>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business,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facility/location,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5230495" indent="-231140">
              <a:lnSpc>
                <a:spcPts val="1170"/>
              </a:lnSpc>
              <a:buAutoNum type="arabicPeriod" startAt="5"/>
              <a:tabLst>
                <a:tab pos="5231130" algn="l"/>
              </a:tabLst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  <a:p>
            <a:pPr marL="12700" marR="2877820">
              <a:lnSpc>
                <a:spcPct val="100000"/>
              </a:lnSpc>
              <a:spcBef>
                <a:spcPts val="180"/>
              </a:spcBef>
            </a:pPr>
            <a:r>
              <a:rPr lang="en-US" sz="1200">
                <a:latin typeface="Arial"/>
                <a:cs typeface="Arial"/>
              </a:rPr>
              <a:t>Identify potential Red Flags: </a:t>
            </a:r>
            <a:r>
              <a:rPr sz="1200">
                <a:latin typeface="Arial"/>
                <a:cs typeface="Arial"/>
              </a:rPr>
              <a:t>If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declines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typical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accessories/options,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training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and/or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in-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 spc="-70">
                <a:latin typeface="Arial"/>
                <a:cs typeface="Arial"/>
              </a:rPr>
              <a:t>F</a:t>
            </a:r>
            <a:r>
              <a:rPr lang="en-US" sz="1200" spc="-70">
                <a:latin typeface="Arial"/>
                <a:cs typeface="Arial"/>
              </a:rPr>
              <a:t>ield </a:t>
            </a:r>
            <a:r>
              <a:rPr sz="1200" spc="-70">
                <a:latin typeface="Arial"/>
                <a:cs typeface="Arial"/>
              </a:rPr>
              <a:t>A</a:t>
            </a:r>
            <a:r>
              <a:rPr lang="en-US" sz="1200" spc="-70">
                <a:latin typeface="Arial"/>
                <a:cs typeface="Arial"/>
              </a:rPr>
              <a:t>cceptance </a:t>
            </a:r>
            <a:r>
              <a:rPr sz="1200" spc="-70">
                <a:latin typeface="Arial"/>
                <a:cs typeface="Arial"/>
              </a:rPr>
              <a:t>T</a:t>
            </a:r>
            <a:r>
              <a:rPr lang="en-US" sz="1200" spc="-70">
                <a:latin typeface="Arial"/>
                <a:cs typeface="Arial"/>
              </a:rPr>
              <a:t>est</a:t>
            </a:r>
            <a:r>
              <a:rPr sz="1200" spc="-70">
                <a:latin typeface="Arial"/>
                <a:cs typeface="Arial"/>
              </a:rPr>
              <a:t>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ask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why</a:t>
            </a:r>
            <a:r>
              <a:rPr sz="1200" spc="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customer’s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rationale.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>
                <a:latin typeface="Arial"/>
                <a:cs typeface="Arial"/>
              </a:rPr>
              <a:t>Determine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how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could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used.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1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86690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44145" marR="137160" algn="ctr">
              <a:lnSpc>
                <a:spcPct val="100000"/>
              </a:lnSpc>
              <a:spcBef>
                <a:spcPts val="1000"/>
              </a:spcBef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minimize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opportunities</a:t>
            </a:r>
            <a:r>
              <a:rPr sz="1600" b="1" spc="-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for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diverted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from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lawful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 spc="-25">
                <a:latin typeface="Arial"/>
                <a:cs typeface="Arial"/>
              </a:rPr>
              <a:t>end </a:t>
            </a:r>
            <a:r>
              <a:rPr sz="1600" b="1">
                <a:latin typeface="Arial"/>
                <a:cs typeface="Arial"/>
              </a:rPr>
              <a:t>uses,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lang="en-US" sz="1600" b="1" spc="-50">
                <a:latin typeface="Arial"/>
                <a:cs typeface="Arial"/>
              </a:rPr>
              <a:t>end </a:t>
            </a:r>
            <a:r>
              <a:rPr sz="1600" b="1">
                <a:latin typeface="Arial"/>
                <a:cs typeface="Arial"/>
              </a:rPr>
              <a:t>users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destinations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unauthorized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lang="en-US" sz="1600" b="1" spc="-45">
                <a:latin typeface="Arial"/>
                <a:cs typeface="Arial"/>
              </a:rPr>
              <a:t>locations </a:t>
            </a:r>
            <a:r>
              <a:rPr sz="1600" b="1">
                <a:latin typeface="Arial"/>
                <a:cs typeface="Arial"/>
              </a:rPr>
              <a:t>contrary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control </a:t>
            </a:r>
            <a:r>
              <a:rPr sz="1600" b="1">
                <a:latin typeface="Arial"/>
                <a:cs typeface="Arial"/>
              </a:rPr>
              <a:t>and/or</a:t>
            </a:r>
            <a:r>
              <a:rPr sz="1600" b="1" spc="-7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sanctions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3300095" cy="605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that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preferred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incoterms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utilized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3367785"/>
            <a:ext cx="44272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Communicate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Global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Trade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team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requests</a:t>
            </a:r>
            <a:r>
              <a:rPr sz="1200" spc="-25">
                <a:latin typeface="Arial"/>
                <a:cs typeface="Arial"/>
              </a:rPr>
              <a:t> to </a:t>
            </a:r>
            <a:r>
              <a:rPr sz="1200">
                <a:latin typeface="Arial"/>
                <a:cs typeface="Arial"/>
              </a:rPr>
              <a:t>change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parties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transaction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(e.g.,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user,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consignee,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etc.) </a:t>
            </a:r>
            <a:r>
              <a:rPr sz="1200">
                <a:latin typeface="Arial"/>
                <a:cs typeface="Arial"/>
              </a:rPr>
              <a:t>and/or</a:t>
            </a:r>
            <a:r>
              <a:rPr sz="1200" spc="-6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destinations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(e.g.,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delivery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address).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164" y="4145026"/>
            <a:ext cx="2882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appropriate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parties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10">
                <a:latin typeface="Arial"/>
                <a:cs typeface="Arial"/>
              </a:rPr>
              <a:t> identified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164" y="4556886"/>
            <a:ext cx="30010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address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correct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2906267"/>
            <a:ext cx="339852" cy="33070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322320"/>
            <a:ext cx="339852" cy="3322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081271"/>
            <a:ext cx="339852" cy="33223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507991"/>
            <a:ext cx="339852" cy="332231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18</a:t>
            </a:fld>
            <a:endParaRPr spc="-25"/>
          </a:p>
        </p:txBody>
      </p:sp>
      <p:sp>
        <p:nvSpPr>
          <p:cNvPr id="14" name="object 14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6911" y="4578858"/>
            <a:ext cx="23818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6911" y="5050993"/>
            <a:ext cx="124142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5.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7902"/>
            <a:ext cx="7976870" cy="50577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ITAR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MUST</a:t>
            </a:r>
            <a:r>
              <a:rPr sz="1200" b="1" spc="-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-10">
                <a:latin typeface="Arial"/>
                <a:cs typeface="Arial"/>
              </a:rPr>
              <a:t> protected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What needs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to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protected?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355600" marR="482600" indent="-342900">
              <a:lnSpc>
                <a:spcPct val="105000"/>
              </a:lnSpc>
              <a:buClr>
                <a:srgbClr val="CC00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“ITAR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“EAR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“Export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“ITAR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restricted”,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“EAR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restricted”,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“this</a:t>
            </a:r>
            <a:r>
              <a:rPr sz="1200" spc="-10">
                <a:latin typeface="Arial"/>
                <a:cs typeface="Arial"/>
              </a:rPr>
              <a:t> document </a:t>
            </a:r>
            <a:r>
              <a:rPr sz="1200">
                <a:latin typeface="Arial"/>
                <a:cs typeface="Arial"/>
              </a:rPr>
              <a:t>contains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technical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data”,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Export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Administration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Regulations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(EAR)”,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the</a:t>
            </a:r>
            <a:endParaRPr sz="1200">
              <a:latin typeface="Arial"/>
              <a:cs typeface="Arial"/>
            </a:endParaRPr>
          </a:p>
          <a:p>
            <a:pPr marL="355600" marR="5080">
              <a:lnSpc>
                <a:spcPct val="105000"/>
              </a:lnSpc>
            </a:pPr>
            <a:r>
              <a:rPr sz="1200">
                <a:latin typeface="Arial"/>
                <a:cs typeface="Arial"/>
              </a:rPr>
              <a:t>International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Traffic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Arms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Regulations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(ITAR)”, “transfer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of this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data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means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 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foreign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whether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U.S. or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abroad,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without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export license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or other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approval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from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appropriate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jurisdictional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agency,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is </a:t>
            </a:r>
            <a:r>
              <a:rPr sz="1200" spc="-10">
                <a:latin typeface="Arial"/>
                <a:cs typeface="Arial"/>
              </a:rPr>
              <a:t>prohibited.”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b="1">
                <a:latin typeface="Arial"/>
                <a:cs typeface="Arial"/>
              </a:rPr>
              <a:t>What should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 spc="-25">
                <a:latin typeface="Arial"/>
                <a:cs typeface="Arial"/>
              </a:rPr>
              <a:t>do?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Retain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hard-copy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locked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desk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drawer,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locked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file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cabinet,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756285" marR="6350" lvl="1" indent="-287020">
              <a:lnSpc>
                <a:spcPct val="105000"/>
              </a:lnSpc>
              <a:spcBef>
                <a:spcPts val="80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Retain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approved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system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only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–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Demand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(DoD)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current </a:t>
            </a:r>
            <a:r>
              <a:rPr sz="1200">
                <a:latin typeface="Arial"/>
                <a:cs typeface="Arial"/>
              </a:rPr>
              <a:t>approved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system.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talk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about</a:t>
            </a:r>
            <a:r>
              <a:rPr lang="en-US" sz="1200">
                <a:latin typeface="Arial"/>
                <a:cs typeface="Arial"/>
              </a:rPr>
              <a:t> 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to unauthorized persons or when it could be overheard</a:t>
            </a:r>
            <a:r>
              <a:rPr sz="1200" spc="-1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leave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hard-copy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out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on-display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 </a:t>
            </a:r>
            <a:r>
              <a:rPr sz="1200" spc="-20">
                <a:latin typeface="Arial"/>
                <a:cs typeface="Arial"/>
              </a:rPr>
              <a:t>see.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80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exchange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without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encryption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access.</a:t>
            </a:r>
            <a:endParaRPr sz="1200">
              <a:latin typeface="Arial"/>
              <a:cs typeface="Arial"/>
            </a:endParaRPr>
          </a:p>
          <a:p>
            <a:pPr marL="756285" marR="38100" lvl="1" indent="-287020">
              <a:lnSpc>
                <a:spcPct val="105000"/>
              </a:lnSpc>
              <a:spcBef>
                <a:spcPts val="79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retain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un-approved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systems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access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-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your </a:t>
            </a:r>
            <a:r>
              <a:rPr sz="1200">
                <a:latin typeface="Arial"/>
                <a:cs typeface="Arial"/>
              </a:rPr>
              <a:t>personal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PC,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jump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drive,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your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U-drive,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your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team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network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drive,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POND,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SFDC,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in </a:t>
            </a:r>
            <a:r>
              <a:rPr sz="1200">
                <a:latin typeface="Arial"/>
                <a:cs typeface="Arial"/>
              </a:rPr>
              <a:t>SAP,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FINDR,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12700" marR="471170">
              <a:lnSpc>
                <a:spcPct val="105000"/>
              </a:lnSpc>
              <a:spcBef>
                <a:spcPts val="800"/>
              </a:spcBef>
            </a:pP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Refer</a:t>
            </a:r>
            <a:r>
              <a:rPr sz="1200" b="1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IT-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017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policy and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procedure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complete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detailed</a:t>
            </a:r>
            <a:r>
              <a:rPr sz="1200" b="1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instructions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on</a:t>
            </a:r>
            <a:r>
              <a:rPr sz="1200" b="1" spc="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how</a:t>
            </a:r>
            <a:r>
              <a:rPr sz="1200" b="1" spc="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identify,</a:t>
            </a:r>
            <a:r>
              <a:rPr sz="1200" b="1" spc="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classify,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5">
                <a:solidFill>
                  <a:srgbClr val="C00000"/>
                </a:solidFill>
                <a:latin typeface="Arial"/>
                <a:cs typeface="Arial"/>
              </a:rPr>
              <a:t>and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manage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“export-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controlled”</a:t>
            </a:r>
            <a:r>
              <a:rPr sz="1200" b="1" spc="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information.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19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7807325" cy="4237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After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completing</a:t>
            </a:r>
            <a:r>
              <a:rPr sz="1800" b="1" spc="-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this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training,</a:t>
            </a:r>
            <a:r>
              <a:rPr sz="1800" b="1" spc="-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should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have</a:t>
            </a:r>
            <a:r>
              <a:rPr sz="1800" b="1" spc="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an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understanding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of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 spc="-25">
                <a:latin typeface="Arial"/>
                <a:cs typeface="Arial"/>
              </a:rPr>
              <a:t>the </a:t>
            </a:r>
            <a:r>
              <a:rPr sz="1800" b="1">
                <a:latin typeface="Arial"/>
                <a:cs typeface="Arial"/>
              </a:rPr>
              <a:t>following</a:t>
            </a:r>
            <a:r>
              <a:rPr sz="1800" b="1" spc="-10">
                <a:latin typeface="Arial"/>
                <a:cs typeface="Arial"/>
              </a:rPr>
              <a:t> topics: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An</a:t>
            </a:r>
            <a:r>
              <a:rPr sz="1600" b="1" spc="-1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overview</a:t>
            </a:r>
            <a:r>
              <a:rPr sz="1600" b="1" spc="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Controls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Laws</a:t>
            </a:r>
            <a:endParaRPr sz="160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sz="1600">
                <a:latin typeface="Arial"/>
                <a:cs typeface="Arial"/>
              </a:rPr>
              <a:t>Export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Administration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Regulations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(EAR)</a:t>
            </a:r>
            <a:endParaRPr lang="en-US" sz="1600" spc="-1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lang="en-US" sz="1600" spc="-10">
                <a:latin typeface="Arial"/>
                <a:cs typeface="Arial"/>
              </a:rPr>
              <a:t>International Traffic in Arms Regulations (ITAR)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1543"/>
              </a:buClr>
              <a:buFont typeface="Arial"/>
              <a:buChar char="–"/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1543"/>
              </a:buClr>
              <a:buFont typeface="Arial"/>
              <a:buChar char="–"/>
            </a:pPr>
            <a:endParaRPr sz="19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MTS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Trade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Policy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&amp;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Procedures</a:t>
            </a:r>
            <a:endParaRPr sz="160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sz="1600">
                <a:latin typeface="Arial"/>
                <a:cs typeface="Arial"/>
              </a:rPr>
              <a:t>Your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Obligations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Training </a:t>
            </a:r>
            <a:r>
              <a:rPr spc="-10"/>
              <a:t>Agenda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2314955"/>
            <a:ext cx="339852" cy="33070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3104388"/>
            <a:ext cx="339852" cy="3322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4689347"/>
            <a:ext cx="339852" cy="33223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</a:t>
            </a:fld>
            <a:endParaRPr spc="-25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7902"/>
            <a:ext cx="6443980" cy="3618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ITAR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MUST</a:t>
            </a:r>
            <a:r>
              <a:rPr sz="1200" b="1" spc="-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-10">
                <a:latin typeface="Arial"/>
                <a:cs typeface="Arial"/>
              </a:rPr>
              <a:t> protected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Who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can</a:t>
            </a:r>
            <a:r>
              <a:rPr sz="1200" b="1" spc="-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access</a:t>
            </a:r>
            <a:r>
              <a:rPr sz="1200" b="1" spc="-6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ITAR</a:t>
            </a:r>
            <a:r>
              <a:rPr sz="1200" b="1" spc="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 </a:t>
            </a:r>
            <a:r>
              <a:rPr lang="en-US" sz="1200" b="1">
                <a:latin typeface="Arial"/>
                <a:cs typeface="Arial"/>
              </a:rPr>
              <a:t>controlled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information?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00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U.S. </a:t>
            </a:r>
            <a:r>
              <a:rPr sz="1200" spc="-10">
                <a:latin typeface="Arial"/>
                <a:cs typeface="Arial"/>
              </a:rPr>
              <a:t>persons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U.S. </a:t>
            </a:r>
            <a:r>
              <a:rPr sz="1200" spc="-10">
                <a:latin typeface="Arial"/>
                <a:cs typeface="Arial"/>
              </a:rPr>
              <a:t>Citizen.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lawfully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admitted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permanent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residence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U.S.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protected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under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 Immigration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Naturalization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Act.</a:t>
            </a:r>
            <a:endParaRPr sz="1200">
              <a:latin typeface="Arial"/>
              <a:cs typeface="Arial"/>
            </a:endParaRPr>
          </a:p>
          <a:p>
            <a:pPr marL="1270000" lvl="2" indent="-458470">
              <a:lnSpc>
                <a:spcPct val="100000"/>
              </a:lnSpc>
              <a:spcBef>
                <a:spcPts val="1190"/>
              </a:spcBef>
              <a:buClr>
                <a:srgbClr val="CC0000"/>
              </a:buClr>
              <a:buChar char="•"/>
              <a:tabLst>
                <a:tab pos="1270000" algn="l"/>
                <a:tab pos="1270635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Political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Refugee</a:t>
            </a:r>
            <a:endParaRPr sz="1200">
              <a:latin typeface="Arial"/>
              <a:cs typeface="Arial"/>
            </a:endParaRPr>
          </a:p>
          <a:p>
            <a:pPr marL="1270000" lvl="2" indent="-458470">
              <a:lnSpc>
                <a:spcPct val="100000"/>
              </a:lnSpc>
              <a:spcBef>
                <a:spcPts val="290"/>
              </a:spcBef>
              <a:buClr>
                <a:srgbClr val="CC0000"/>
              </a:buClr>
              <a:buChar char="•"/>
              <a:tabLst>
                <a:tab pos="1270000" algn="l"/>
                <a:tab pos="1270635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Political</a:t>
            </a:r>
            <a:r>
              <a:rPr sz="1200" spc="-3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Asylee</a:t>
            </a:r>
            <a:endParaRPr sz="1200" strike="sngStrike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Who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can’t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access</a:t>
            </a:r>
            <a:r>
              <a:rPr sz="1200" b="1" spc="-4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ITAR</a:t>
            </a:r>
            <a:r>
              <a:rPr sz="1200" b="1" spc="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lang="en-US" sz="1200" b="1">
                <a:latin typeface="Arial"/>
                <a:cs typeface="Arial"/>
              </a:rPr>
              <a:t> controlled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WITHOUT AN</a:t>
            </a:r>
            <a:r>
              <a:rPr sz="1200" b="1" spc="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EXPORT</a:t>
            </a:r>
            <a:r>
              <a:rPr sz="1200" b="1" spc="-10">
                <a:latin typeface="Arial"/>
                <a:cs typeface="Arial"/>
              </a:rPr>
              <a:t> LICENSE?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Non-U.S.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(also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know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Foreign</a:t>
            </a:r>
            <a:r>
              <a:rPr sz="1200" spc="-10">
                <a:latin typeface="Arial"/>
                <a:cs typeface="Arial"/>
              </a:rPr>
              <a:t> Nationals)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Arial"/>
              <a:buChar char="•"/>
            </a:pP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20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78916" y="1246377"/>
            <a:ext cx="8035290" cy="33451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Contact</a:t>
            </a:r>
            <a:r>
              <a:rPr spc="-40"/>
              <a:t> </a:t>
            </a:r>
            <a:r>
              <a:t>the</a:t>
            </a:r>
            <a:r>
              <a:rPr spc="-30"/>
              <a:t> </a:t>
            </a:r>
            <a:r>
              <a:t>Global</a:t>
            </a:r>
            <a:r>
              <a:rPr spc="-40"/>
              <a:t> </a:t>
            </a:r>
            <a:r>
              <a:t>Trade</a:t>
            </a:r>
            <a:r>
              <a:rPr spc="-30"/>
              <a:t> </a:t>
            </a:r>
            <a:r>
              <a:rPr lang="en-US" spc="-30"/>
              <a:t>Compliance </a:t>
            </a:r>
            <a:r>
              <a:t>team</a:t>
            </a:r>
            <a:r>
              <a:rPr spc="-30"/>
              <a:t> </a:t>
            </a:r>
            <a:r>
              <a:rPr spc="-10"/>
              <a:t>(</a:t>
            </a:r>
            <a:r>
              <a:rPr u="sng" spc="-10">
                <a:solidFill>
                  <a:srgbClr val="4B8379"/>
                </a:solidFill>
                <a:uFill>
                  <a:solidFill>
                    <a:srgbClr val="4B8379"/>
                  </a:solidFill>
                </a:uFill>
                <a:hlinkClick r:id="rId2"/>
              </a:rPr>
              <a:t>G</a:t>
            </a:r>
            <a:r>
              <a:rPr u="sng" spc="-10">
                <a:solidFill>
                  <a:srgbClr val="527779"/>
                </a:solidFill>
                <a:uFill>
                  <a:solidFill>
                    <a:srgbClr val="4B8379"/>
                  </a:solidFill>
                </a:uFill>
                <a:hlinkClick r:id="rId2"/>
              </a:rPr>
              <a:t>lobaltrade@mts.com</a:t>
            </a:r>
            <a:r>
              <a:rPr spc="-10"/>
              <a:t>)</a:t>
            </a:r>
            <a:r>
              <a:rPr lang="en-US" spc="-10"/>
              <a:t> if you </a:t>
            </a:r>
            <a:r>
              <a:rPr spc="-10"/>
              <a:t>have questions</a:t>
            </a:r>
            <a:r>
              <a:rPr lang="en-US" spc="-10"/>
              <a:t>, concerns or need further assistance.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pc="-10"/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10"/>
              <a:t>Reach out to us immediately:</a:t>
            </a:r>
            <a:endParaRPr spc="-10"/>
          </a:p>
          <a:p>
            <a:pPr marL="242570">
              <a:lnSpc>
                <a:spcPct val="100000"/>
              </a:lnSpc>
              <a:spcBef>
                <a:spcPts val="121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know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10">
                <a:latin typeface="Arial"/>
                <a:cs typeface="Arial"/>
              </a:rPr>
              <a:t> violation</a:t>
            </a:r>
            <a:endParaRPr sz="12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20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suspect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10">
                <a:latin typeface="Arial"/>
                <a:cs typeface="Arial"/>
              </a:rPr>
              <a:t> violation</a:t>
            </a:r>
            <a:endParaRPr sz="12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20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would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like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to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report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concern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t>MTS</a:t>
            </a:r>
            <a:r>
              <a:rPr spc="-35"/>
              <a:t> </a:t>
            </a:r>
            <a:r>
              <a:t>will</a:t>
            </a:r>
            <a:r>
              <a:rPr spc="-45"/>
              <a:t> </a:t>
            </a:r>
            <a:r>
              <a:rPr spc="-10"/>
              <a:t>investigate</a:t>
            </a:r>
            <a:r>
              <a:rPr spc="-55"/>
              <a:t> </a:t>
            </a:r>
            <a:r>
              <a:t>and</a:t>
            </a:r>
            <a:r>
              <a:rPr spc="-15"/>
              <a:t> </a:t>
            </a:r>
            <a:r>
              <a:t>take</a:t>
            </a:r>
            <a:r>
              <a:rPr spc="-20"/>
              <a:t> </a:t>
            </a:r>
            <a:r>
              <a:t>action</a:t>
            </a:r>
            <a:r>
              <a:rPr spc="-40"/>
              <a:t> </a:t>
            </a:r>
            <a:r>
              <a:t>on</a:t>
            </a:r>
            <a:r>
              <a:rPr spc="-15"/>
              <a:t> </a:t>
            </a:r>
            <a:r>
              <a:t>each</a:t>
            </a:r>
            <a:r>
              <a:rPr spc="-40"/>
              <a:t> </a:t>
            </a:r>
            <a:r>
              <a:t>matter</a:t>
            </a:r>
            <a:r>
              <a:rPr spc="-20"/>
              <a:t> </a:t>
            </a:r>
            <a:r>
              <a:t>as</a:t>
            </a:r>
            <a:r>
              <a:rPr spc="-20"/>
              <a:t> </a:t>
            </a:r>
            <a:r>
              <a:rPr spc="-10"/>
              <a:t>appropriate.</a:t>
            </a:r>
          </a:p>
          <a:p>
            <a:pPr marL="242570">
              <a:lnSpc>
                <a:spcPct val="100000"/>
              </a:lnSpc>
              <a:spcBef>
                <a:spcPts val="1205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MTS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prohibits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retaliation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of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any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kind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against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employees</a:t>
            </a:r>
            <a:r>
              <a:rPr sz="1200" b="0" spc="-4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who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report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in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good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faith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potential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or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actual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ethics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 spc="-25"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525780">
              <a:lnSpc>
                <a:spcPct val="100000"/>
              </a:lnSpc>
            </a:pPr>
            <a:r>
              <a:rPr sz="1200" b="0">
                <a:latin typeface="Arial"/>
                <a:cs typeface="Arial"/>
              </a:rPr>
              <a:t>compliance</a:t>
            </a:r>
            <a:r>
              <a:rPr sz="1200" b="0" spc="-7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violations.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525780" marR="5080" indent="-283845">
              <a:lnSpc>
                <a:spcPct val="100000"/>
              </a:lnSpc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Our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employees’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commitment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to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compliance</a:t>
            </a:r>
            <a:r>
              <a:rPr sz="1200" b="0" spc="-4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with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our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legal</a:t>
            </a:r>
            <a:r>
              <a:rPr sz="1200" b="0" spc="-3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obligations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and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ethical</a:t>
            </a:r>
            <a:r>
              <a:rPr sz="1200" b="0" spc="-3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standards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is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valued,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respected </a:t>
            </a:r>
            <a:r>
              <a:rPr sz="1200" b="0">
                <a:latin typeface="Arial"/>
                <a:cs typeface="Arial"/>
              </a:rPr>
              <a:t>and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essential.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21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444" y="5934455"/>
            <a:ext cx="8135620" cy="30226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42545" rIns="0" bIns="0" rtlCol="0">
            <a:spAutoFit/>
          </a:bodyPr>
          <a:lstStyle/>
          <a:p>
            <a:pPr marL="361950">
              <a:lnSpc>
                <a:spcPct val="100000"/>
              </a:lnSpc>
              <a:spcBef>
                <a:spcPts val="335"/>
              </a:spcBef>
            </a:pP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200" b="1" i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critical</a:t>
            </a:r>
            <a:r>
              <a:rPr sz="12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to MTS’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Global</a:t>
            </a:r>
            <a:r>
              <a:rPr sz="1200" b="1" i="1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Trade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business</a:t>
            </a:r>
            <a:r>
              <a:rPr sz="1200" b="1" i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2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MTS’</a:t>
            </a:r>
            <a:r>
              <a:rPr sz="1200" b="1" i="1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sz="1200" b="1" i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line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b="1" i="1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PROTECTION AND</a:t>
            </a:r>
            <a:r>
              <a:rPr sz="1200" b="1" i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DEFENSE!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6830" y="3493389"/>
            <a:ext cx="69316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overview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Exports</a:t>
            </a:r>
            <a:r>
              <a:rPr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 Controls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3</a:t>
            </a:fld>
            <a:endParaRPr spc="-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8011" y="4465320"/>
            <a:ext cx="3147060" cy="731520"/>
            <a:chOff x="858011" y="4465320"/>
            <a:chExt cx="3147060" cy="731520"/>
          </a:xfrm>
        </p:grpSpPr>
        <p:sp>
          <p:nvSpPr>
            <p:cNvPr id="3" name="object 3"/>
            <p:cNvSpPr/>
            <p:nvPr/>
          </p:nvSpPr>
          <p:spPr>
            <a:xfrm>
              <a:off x="858011" y="4465320"/>
              <a:ext cx="3147060" cy="731520"/>
            </a:xfrm>
            <a:custGeom>
              <a:avLst/>
              <a:gdLst/>
              <a:ahLst/>
              <a:cxnLst/>
              <a:rect l="l" t="t" r="r" b="b"/>
              <a:pathLst>
                <a:path w="3147060" h="731520">
                  <a:moveTo>
                    <a:pt x="314706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3147060" y="731519"/>
                  </a:lnTo>
                  <a:lnTo>
                    <a:pt x="314706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041" y="4540427"/>
              <a:ext cx="2508250" cy="584200"/>
            </a:xfrm>
            <a:custGeom>
              <a:avLst/>
              <a:gdLst/>
              <a:ahLst/>
              <a:cxnLst/>
              <a:rect l="l" t="t" r="r" b="b"/>
              <a:pathLst>
                <a:path w="2508250" h="584200">
                  <a:moveTo>
                    <a:pt x="230060" y="322326"/>
                  </a:moveTo>
                  <a:lnTo>
                    <a:pt x="0" y="183019"/>
                  </a:lnTo>
                  <a:lnTo>
                    <a:pt x="0" y="207467"/>
                  </a:lnTo>
                  <a:lnTo>
                    <a:pt x="0" y="444601"/>
                  </a:lnTo>
                  <a:lnTo>
                    <a:pt x="230060" y="583907"/>
                  </a:lnTo>
                  <a:lnTo>
                    <a:pt x="230060" y="322326"/>
                  </a:lnTo>
                  <a:close/>
                </a:path>
                <a:path w="2508250" h="584200">
                  <a:moveTo>
                    <a:pt x="356235" y="228955"/>
                  </a:moveTo>
                  <a:lnTo>
                    <a:pt x="111328" y="80759"/>
                  </a:lnTo>
                  <a:lnTo>
                    <a:pt x="0" y="148183"/>
                  </a:lnTo>
                  <a:lnTo>
                    <a:pt x="244906" y="296392"/>
                  </a:lnTo>
                  <a:lnTo>
                    <a:pt x="356235" y="228955"/>
                  </a:lnTo>
                  <a:close/>
                </a:path>
                <a:path w="2508250" h="584200">
                  <a:moveTo>
                    <a:pt x="489813" y="183019"/>
                  </a:moveTo>
                  <a:lnTo>
                    <a:pt x="341388" y="272897"/>
                  </a:lnTo>
                  <a:lnTo>
                    <a:pt x="341388" y="311213"/>
                  </a:lnTo>
                  <a:lnTo>
                    <a:pt x="341388" y="363080"/>
                  </a:lnTo>
                  <a:lnTo>
                    <a:pt x="289433" y="392722"/>
                  </a:lnTo>
                  <a:lnTo>
                    <a:pt x="289433" y="340855"/>
                  </a:lnTo>
                  <a:lnTo>
                    <a:pt x="341388" y="311213"/>
                  </a:lnTo>
                  <a:lnTo>
                    <a:pt x="341388" y="272897"/>
                  </a:lnTo>
                  <a:lnTo>
                    <a:pt x="259753" y="322326"/>
                  </a:lnTo>
                  <a:lnTo>
                    <a:pt x="259753" y="583907"/>
                  </a:lnTo>
                  <a:lnTo>
                    <a:pt x="489813" y="444601"/>
                  </a:lnTo>
                  <a:lnTo>
                    <a:pt x="489813" y="392722"/>
                  </a:lnTo>
                  <a:lnTo>
                    <a:pt x="489813" y="311213"/>
                  </a:lnTo>
                  <a:lnTo>
                    <a:pt x="489813" y="183019"/>
                  </a:lnTo>
                  <a:close/>
                </a:path>
                <a:path w="2508250" h="584200">
                  <a:moveTo>
                    <a:pt x="489813" y="148183"/>
                  </a:moveTo>
                  <a:lnTo>
                    <a:pt x="244906" y="0"/>
                  </a:lnTo>
                  <a:lnTo>
                    <a:pt x="139522" y="63715"/>
                  </a:lnTo>
                  <a:lnTo>
                    <a:pt x="384429" y="211912"/>
                  </a:lnTo>
                  <a:lnTo>
                    <a:pt x="489813" y="148183"/>
                  </a:lnTo>
                  <a:close/>
                </a:path>
                <a:path w="2508250" h="584200">
                  <a:moveTo>
                    <a:pt x="1996046" y="425335"/>
                  </a:moveTo>
                  <a:lnTo>
                    <a:pt x="1944090" y="425335"/>
                  </a:lnTo>
                  <a:lnTo>
                    <a:pt x="1944090" y="454977"/>
                  </a:lnTo>
                  <a:lnTo>
                    <a:pt x="1996046" y="454977"/>
                  </a:lnTo>
                  <a:lnTo>
                    <a:pt x="1996046" y="425335"/>
                  </a:lnTo>
                  <a:close/>
                </a:path>
                <a:path w="2508250" h="584200">
                  <a:moveTo>
                    <a:pt x="1996046" y="366052"/>
                  </a:moveTo>
                  <a:lnTo>
                    <a:pt x="1944090" y="366052"/>
                  </a:lnTo>
                  <a:lnTo>
                    <a:pt x="1944090" y="395693"/>
                  </a:lnTo>
                  <a:lnTo>
                    <a:pt x="1996046" y="395693"/>
                  </a:lnTo>
                  <a:lnTo>
                    <a:pt x="1996046" y="366052"/>
                  </a:lnTo>
                  <a:close/>
                </a:path>
                <a:path w="2508250" h="584200">
                  <a:moveTo>
                    <a:pt x="1996046" y="306768"/>
                  </a:moveTo>
                  <a:lnTo>
                    <a:pt x="1944090" y="306768"/>
                  </a:lnTo>
                  <a:lnTo>
                    <a:pt x="1944090" y="336410"/>
                  </a:lnTo>
                  <a:lnTo>
                    <a:pt x="1996046" y="336410"/>
                  </a:lnTo>
                  <a:lnTo>
                    <a:pt x="1996046" y="306768"/>
                  </a:lnTo>
                  <a:close/>
                </a:path>
                <a:path w="2508250" h="584200">
                  <a:moveTo>
                    <a:pt x="1996046" y="247484"/>
                  </a:moveTo>
                  <a:lnTo>
                    <a:pt x="1944090" y="247484"/>
                  </a:lnTo>
                  <a:lnTo>
                    <a:pt x="1944090" y="277126"/>
                  </a:lnTo>
                  <a:lnTo>
                    <a:pt x="1996046" y="277126"/>
                  </a:lnTo>
                  <a:lnTo>
                    <a:pt x="1996046" y="247484"/>
                  </a:lnTo>
                  <a:close/>
                </a:path>
                <a:path w="2508250" h="584200">
                  <a:moveTo>
                    <a:pt x="1996046" y="188201"/>
                  </a:moveTo>
                  <a:lnTo>
                    <a:pt x="1944090" y="188201"/>
                  </a:lnTo>
                  <a:lnTo>
                    <a:pt x="1944090" y="217843"/>
                  </a:lnTo>
                  <a:lnTo>
                    <a:pt x="1996046" y="217843"/>
                  </a:lnTo>
                  <a:lnTo>
                    <a:pt x="1996046" y="188201"/>
                  </a:lnTo>
                  <a:close/>
                </a:path>
                <a:path w="2508250" h="584200">
                  <a:moveTo>
                    <a:pt x="1996046" y="128917"/>
                  </a:moveTo>
                  <a:lnTo>
                    <a:pt x="1944090" y="128917"/>
                  </a:lnTo>
                  <a:lnTo>
                    <a:pt x="1944090" y="158559"/>
                  </a:lnTo>
                  <a:lnTo>
                    <a:pt x="1996046" y="158559"/>
                  </a:lnTo>
                  <a:lnTo>
                    <a:pt x="1996046" y="128917"/>
                  </a:lnTo>
                  <a:close/>
                </a:path>
                <a:path w="2508250" h="584200">
                  <a:moveTo>
                    <a:pt x="2092528" y="521665"/>
                  </a:moveTo>
                  <a:lnTo>
                    <a:pt x="2062835" y="521665"/>
                  </a:lnTo>
                  <a:lnTo>
                    <a:pt x="2062835" y="573544"/>
                  </a:lnTo>
                  <a:lnTo>
                    <a:pt x="2092528" y="573544"/>
                  </a:lnTo>
                  <a:lnTo>
                    <a:pt x="2092528" y="521665"/>
                  </a:lnTo>
                  <a:close/>
                </a:path>
                <a:path w="2508250" h="584200">
                  <a:moveTo>
                    <a:pt x="2092528" y="10350"/>
                  </a:moveTo>
                  <a:lnTo>
                    <a:pt x="2062835" y="10350"/>
                  </a:lnTo>
                  <a:lnTo>
                    <a:pt x="2062835" y="62230"/>
                  </a:lnTo>
                  <a:lnTo>
                    <a:pt x="2092528" y="62230"/>
                  </a:lnTo>
                  <a:lnTo>
                    <a:pt x="2092528" y="10350"/>
                  </a:lnTo>
                  <a:close/>
                </a:path>
                <a:path w="2508250" h="584200">
                  <a:moveTo>
                    <a:pt x="2151888" y="521665"/>
                  </a:moveTo>
                  <a:lnTo>
                    <a:pt x="2122208" y="521665"/>
                  </a:lnTo>
                  <a:lnTo>
                    <a:pt x="2122208" y="573544"/>
                  </a:lnTo>
                  <a:lnTo>
                    <a:pt x="2151888" y="573544"/>
                  </a:lnTo>
                  <a:lnTo>
                    <a:pt x="2151888" y="521665"/>
                  </a:lnTo>
                  <a:close/>
                </a:path>
                <a:path w="2508250" h="584200">
                  <a:moveTo>
                    <a:pt x="2151888" y="10350"/>
                  </a:moveTo>
                  <a:lnTo>
                    <a:pt x="2122208" y="10350"/>
                  </a:lnTo>
                  <a:lnTo>
                    <a:pt x="2122208" y="62230"/>
                  </a:lnTo>
                  <a:lnTo>
                    <a:pt x="2151888" y="62230"/>
                  </a:lnTo>
                  <a:lnTo>
                    <a:pt x="2151888" y="10350"/>
                  </a:lnTo>
                  <a:close/>
                </a:path>
                <a:path w="2508250" h="584200">
                  <a:moveTo>
                    <a:pt x="2211260" y="521665"/>
                  </a:moveTo>
                  <a:lnTo>
                    <a:pt x="2181580" y="521665"/>
                  </a:lnTo>
                  <a:lnTo>
                    <a:pt x="2181580" y="573544"/>
                  </a:lnTo>
                  <a:lnTo>
                    <a:pt x="2211260" y="573544"/>
                  </a:lnTo>
                  <a:lnTo>
                    <a:pt x="2211260" y="521665"/>
                  </a:lnTo>
                  <a:close/>
                </a:path>
                <a:path w="2508250" h="584200">
                  <a:moveTo>
                    <a:pt x="2211260" y="10350"/>
                  </a:moveTo>
                  <a:lnTo>
                    <a:pt x="2181580" y="10350"/>
                  </a:lnTo>
                  <a:lnTo>
                    <a:pt x="2181580" y="62230"/>
                  </a:lnTo>
                  <a:lnTo>
                    <a:pt x="2211260" y="62230"/>
                  </a:lnTo>
                  <a:lnTo>
                    <a:pt x="2211260" y="10350"/>
                  </a:lnTo>
                  <a:close/>
                </a:path>
                <a:path w="2508250" h="584200">
                  <a:moveTo>
                    <a:pt x="2270633" y="521665"/>
                  </a:moveTo>
                  <a:lnTo>
                    <a:pt x="2240953" y="521665"/>
                  </a:lnTo>
                  <a:lnTo>
                    <a:pt x="2240953" y="573544"/>
                  </a:lnTo>
                  <a:lnTo>
                    <a:pt x="2270633" y="573544"/>
                  </a:lnTo>
                  <a:lnTo>
                    <a:pt x="2270633" y="521665"/>
                  </a:lnTo>
                  <a:close/>
                </a:path>
                <a:path w="2508250" h="584200">
                  <a:moveTo>
                    <a:pt x="2270633" y="10350"/>
                  </a:moveTo>
                  <a:lnTo>
                    <a:pt x="2240953" y="10350"/>
                  </a:lnTo>
                  <a:lnTo>
                    <a:pt x="2240953" y="62230"/>
                  </a:lnTo>
                  <a:lnTo>
                    <a:pt x="2270633" y="62230"/>
                  </a:lnTo>
                  <a:lnTo>
                    <a:pt x="2270633" y="10350"/>
                  </a:lnTo>
                  <a:close/>
                </a:path>
                <a:path w="2508250" h="584200">
                  <a:moveTo>
                    <a:pt x="2322588" y="195618"/>
                  </a:moveTo>
                  <a:lnTo>
                    <a:pt x="2129625" y="195618"/>
                  </a:lnTo>
                  <a:lnTo>
                    <a:pt x="2129625" y="388277"/>
                  </a:lnTo>
                  <a:lnTo>
                    <a:pt x="2322588" y="388277"/>
                  </a:lnTo>
                  <a:lnTo>
                    <a:pt x="2322588" y="195618"/>
                  </a:lnTo>
                  <a:close/>
                </a:path>
                <a:path w="2508250" h="584200">
                  <a:moveTo>
                    <a:pt x="2330005" y="521665"/>
                  </a:moveTo>
                  <a:lnTo>
                    <a:pt x="2300325" y="521665"/>
                  </a:lnTo>
                  <a:lnTo>
                    <a:pt x="2300325" y="573544"/>
                  </a:lnTo>
                  <a:lnTo>
                    <a:pt x="2330005" y="573544"/>
                  </a:lnTo>
                  <a:lnTo>
                    <a:pt x="2330005" y="521665"/>
                  </a:lnTo>
                  <a:close/>
                </a:path>
                <a:path w="2508250" h="584200">
                  <a:moveTo>
                    <a:pt x="2330005" y="10350"/>
                  </a:moveTo>
                  <a:lnTo>
                    <a:pt x="2300325" y="10350"/>
                  </a:lnTo>
                  <a:lnTo>
                    <a:pt x="2300325" y="62230"/>
                  </a:lnTo>
                  <a:lnTo>
                    <a:pt x="2330005" y="62230"/>
                  </a:lnTo>
                  <a:lnTo>
                    <a:pt x="2330005" y="10350"/>
                  </a:lnTo>
                  <a:close/>
                </a:path>
                <a:path w="2508250" h="584200">
                  <a:moveTo>
                    <a:pt x="2389378" y="521665"/>
                  </a:moveTo>
                  <a:lnTo>
                    <a:pt x="2359698" y="521665"/>
                  </a:lnTo>
                  <a:lnTo>
                    <a:pt x="2359698" y="573544"/>
                  </a:lnTo>
                  <a:lnTo>
                    <a:pt x="2389378" y="573544"/>
                  </a:lnTo>
                  <a:lnTo>
                    <a:pt x="2389378" y="521665"/>
                  </a:lnTo>
                  <a:close/>
                </a:path>
                <a:path w="2508250" h="584200">
                  <a:moveTo>
                    <a:pt x="2389378" y="10350"/>
                  </a:moveTo>
                  <a:lnTo>
                    <a:pt x="2359698" y="10350"/>
                  </a:lnTo>
                  <a:lnTo>
                    <a:pt x="2359698" y="62230"/>
                  </a:lnTo>
                  <a:lnTo>
                    <a:pt x="2389378" y="62230"/>
                  </a:lnTo>
                  <a:lnTo>
                    <a:pt x="2389378" y="10350"/>
                  </a:lnTo>
                  <a:close/>
                </a:path>
                <a:path w="2508250" h="584200">
                  <a:moveTo>
                    <a:pt x="2426487" y="121513"/>
                  </a:moveTo>
                  <a:lnTo>
                    <a:pt x="2424150" y="109969"/>
                  </a:lnTo>
                  <a:lnTo>
                    <a:pt x="2417800" y="100545"/>
                  </a:lnTo>
                  <a:lnTo>
                    <a:pt x="2408364" y="94195"/>
                  </a:lnTo>
                  <a:lnTo>
                    <a:pt x="2396807" y="91871"/>
                  </a:lnTo>
                  <a:lnTo>
                    <a:pt x="2352268" y="91871"/>
                  </a:lnTo>
                  <a:lnTo>
                    <a:pt x="2352268" y="165976"/>
                  </a:lnTo>
                  <a:lnTo>
                    <a:pt x="2352268" y="417918"/>
                  </a:lnTo>
                  <a:lnTo>
                    <a:pt x="2099945" y="417918"/>
                  </a:lnTo>
                  <a:lnTo>
                    <a:pt x="2099945" y="165976"/>
                  </a:lnTo>
                  <a:lnTo>
                    <a:pt x="2352268" y="165976"/>
                  </a:lnTo>
                  <a:lnTo>
                    <a:pt x="2352268" y="91871"/>
                  </a:lnTo>
                  <a:lnTo>
                    <a:pt x="2055418" y="91871"/>
                  </a:lnTo>
                  <a:lnTo>
                    <a:pt x="2043861" y="94195"/>
                  </a:lnTo>
                  <a:lnTo>
                    <a:pt x="2034425" y="100545"/>
                  </a:lnTo>
                  <a:lnTo>
                    <a:pt x="2028063" y="109969"/>
                  </a:lnTo>
                  <a:lnTo>
                    <a:pt x="2025726" y="121513"/>
                  </a:lnTo>
                  <a:lnTo>
                    <a:pt x="2025726" y="462381"/>
                  </a:lnTo>
                  <a:lnTo>
                    <a:pt x="2028063" y="473925"/>
                  </a:lnTo>
                  <a:lnTo>
                    <a:pt x="2034425" y="483349"/>
                  </a:lnTo>
                  <a:lnTo>
                    <a:pt x="2043861" y="489699"/>
                  </a:lnTo>
                  <a:lnTo>
                    <a:pt x="2055418" y="492023"/>
                  </a:lnTo>
                  <a:lnTo>
                    <a:pt x="2396807" y="492023"/>
                  </a:lnTo>
                  <a:lnTo>
                    <a:pt x="2408364" y="489699"/>
                  </a:lnTo>
                  <a:lnTo>
                    <a:pt x="2417800" y="483349"/>
                  </a:lnTo>
                  <a:lnTo>
                    <a:pt x="2424150" y="473925"/>
                  </a:lnTo>
                  <a:lnTo>
                    <a:pt x="2426487" y="462381"/>
                  </a:lnTo>
                  <a:lnTo>
                    <a:pt x="2426487" y="417918"/>
                  </a:lnTo>
                  <a:lnTo>
                    <a:pt x="2426487" y="165976"/>
                  </a:lnTo>
                  <a:lnTo>
                    <a:pt x="2426487" y="121513"/>
                  </a:lnTo>
                  <a:close/>
                </a:path>
                <a:path w="2508250" h="584200">
                  <a:moveTo>
                    <a:pt x="2508123" y="425335"/>
                  </a:moveTo>
                  <a:lnTo>
                    <a:pt x="2456180" y="425335"/>
                  </a:lnTo>
                  <a:lnTo>
                    <a:pt x="2456180" y="454977"/>
                  </a:lnTo>
                  <a:lnTo>
                    <a:pt x="2508123" y="454977"/>
                  </a:lnTo>
                  <a:lnTo>
                    <a:pt x="2508123" y="425335"/>
                  </a:lnTo>
                  <a:close/>
                </a:path>
                <a:path w="2508250" h="584200">
                  <a:moveTo>
                    <a:pt x="2508123" y="366052"/>
                  </a:moveTo>
                  <a:lnTo>
                    <a:pt x="2456180" y="366052"/>
                  </a:lnTo>
                  <a:lnTo>
                    <a:pt x="2456180" y="395693"/>
                  </a:lnTo>
                  <a:lnTo>
                    <a:pt x="2508123" y="395693"/>
                  </a:lnTo>
                  <a:lnTo>
                    <a:pt x="2508123" y="366052"/>
                  </a:lnTo>
                  <a:close/>
                </a:path>
                <a:path w="2508250" h="584200">
                  <a:moveTo>
                    <a:pt x="2508123" y="306768"/>
                  </a:moveTo>
                  <a:lnTo>
                    <a:pt x="2456180" y="306768"/>
                  </a:lnTo>
                  <a:lnTo>
                    <a:pt x="2456180" y="336410"/>
                  </a:lnTo>
                  <a:lnTo>
                    <a:pt x="2508123" y="336410"/>
                  </a:lnTo>
                  <a:lnTo>
                    <a:pt x="2508123" y="306768"/>
                  </a:lnTo>
                  <a:close/>
                </a:path>
                <a:path w="2508250" h="584200">
                  <a:moveTo>
                    <a:pt x="2508123" y="247484"/>
                  </a:moveTo>
                  <a:lnTo>
                    <a:pt x="2456180" y="247484"/>
                  </a:lnTo>
                  <a:lnTo>
                    <a:pt x="2456180" y="277126"/>
                  </a:lnTo>
                  <a:lnTo>
                    <a:pt x="2508123" y="277126"/>
                  </a:lnTo>
                  <a:lnTo>
                    <a:pt x="2508123" y="247484"/>
                  </a:lnTo>
                  <a:close/>
                </a:path>
                <a:path w="2508250" h="584200">
                  <a:moveTo>
                    <a:pt x="2508123" y="188201"/>
                  </a:moveTo>
                  <a:lnTo>
                    <a:pt x="2456180" y="188201"/>
                  </a:lnTo>
                  <a:lnTo>
                    <a:pt x="2456180" y="217843"/>
                  </a:lnTo>
                  <a:lnTo>
                    <a:pt x="2508123" y="217843"/>
                  </a:lnTo>
                  <a:lnTo>
                    <a:pt x="2508123" y="188201"/>
                  </a:lnTo>
                  <a:close/>
                </a:path>
                <a:path w="2508250" h="584200">
                  <a:moveTo>
                    <a:pt x="2508123" y="128917"/>
                  </a:moveTo>
                  <a:lnTo>
                    <a:pt x="2456180" y="128917"/>
                  </a:lnTo>
                  <a:lnTo>
                    <a:pt x="2456180" y="158559"/>
                  </a:lnTo>
                  <a:lnTo>
                    <a:pt x="2508123" y="158559"/>
                  </a:lnTo>
                  <a:lnTo>
                    <a:pt x="2508123" y="128917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25269" y="4659552"/>
              <a:ext cx="247324" cy="24925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044420" y="4549139"/>
              <a:ext cx="759460" cy="560705"/>
            </a:xfrm>
            <a:custGeom>
              <a:avLst/>
              <a:gdLst/>
              <a:ahLst/>
              <a:cxnLst/>
              <a:rect l="l" t="t" r="r" b="b"/>
              <a:pathLst>
                <a:path w="759460" h="560704">
                  <a:moveTo>
                    <a:pt x="628675" y="35052"/>
                  </a:moveTo>
                  <a:lnTo>
                    <a:pt x="625894" y="21539"/>
                  </a:lnTo>
                  <a:lnTo>
                    <a:pt x="618337" y="10388"/>
                  </a:lnTo>
                  <a:lnTo>
                    <a:pt x="607187" y="2806"/>
                  </a:lnTo>
                  <a:lnTo>
                    <a:pt x="593623" y="0"/>
                  </a:lnTo>
                  <a:lnTo>
                    <a:pt x="125374" y="0"/>
                  </a:lnTo>
                  <a:lnTo>
                    <a:pt x="111798" y="2806"/>
                  </a:lnTo>
                  <a:lnTo>
                    <a:pt x="100647" y="10388"/>
                  </a:lnTo>
                  <a:lnTo>
                    <a:pt x="93091" y="21539"/>
                  </a:lnTo>
                  <a:lnTo>
                    <a:pt x="90322" y="35052"/>
                  </a:lnTo>
                  <a:lnTo>
                    <a:pt x="90322" y="325501"/>
                  </a:lnTo>
                  <a:lnTo>
                    <a:pt x="4216" y="478663"/>
                  </a:lnTo>
                  <a:lnTo>
                    <a:pt x="0" y="491680"/>
                  </a:lnTo>
                  <a:lnTo>
                    <a:pt x="1447" y="501751"/>
                  </a:lnTo>
                  <a:lnTo>
                    <a:pt x="8280" y="508241"/>
                  </a:lnTo>
                  <a:lnTo>
                    <a:pt x="20218" y="510540"/>
                  </a:lnTo>
                  <a:lnTo>
                    <a:pt x="513994" y="510540"/>
                  </a:lnTo>
                  <a:lnTo>
                    <a:pt x="502412" y="494207"/>
                  </a:lnTo>
                  <a:lnTo>
                    <a:pt x="488467" y="475488"/>
                  </a:lnTo>
                  <a:lnTo>
                    <a:pt x="466242" y="475488"/>
                  </a:lnTo>
                  <a:lnTo>
                    <a:pt x="447065" y="433959"/>
                  </a:lnTo>
                  <a:lnTo>
                    <a:pt x="443890" y="427609"/>
                  </a:lnTo>
                  <a:lnTo>
                    <a:pt x="434365" y="424434"/>
                  </a:lnTo>
                  <a:lnTo>
                    <a:pt x="290982" y="424434"/>
                  </a:lnTo>
                  <a:lnTo>
                    <a:pt x="281457" y="427609"/>
                  </a:lnTo>
                  <a:lnTo>
                    <a:pt x="278282" y="433959"/>
                  </a:lnTo>
                  <a:lnTo>
                    <a:pt x="259105" y="475488"/>
                  </a:lnTo>
                  <a:lnTo>
                    <a:pt x="52095" y="475488"/>
                  </a:lnTo>
                  <a:lnTo>
                    <a:pt x="48793" y="469011"/>
                  </a:lnTo>
                  <a:lnTo>
                    <a:pt x="55270" y="462661"/>
                  </a:lnTo>
                  <a:lnTo>
                    <a:pt x="106197" y="373380"/>
                  </a:lnTo>
                  <a:lnTo>
                    <a:pt x="109372" y="363728"/>
                  </a:lnTo>
                  <a:lnTo>
                    <a:pt x="118897" y="360553"/>
                  </a:lnTo>
                  <a:lnTo>
                    <a:pt x="424840" y="360553"/>
                  </a:lnTo>
                  <a:lnTo>
                    <a:pt x="413448" y="352844"/>
                  </a:lnTo>
                  <a:lnTo>
                    <a:pt x="403288" y="344220"/>
                  </a:lnTo>
                  <a:lnTo>
                    <a:pt x="394347" y="335000"/>
                  </a:lnTo>
                  <a:lnTo>
                    <a:pt x="386613" y="325501"/>
                  </a:lnTo>
                  <a:lnTo>
                    <a:pt x="131724" y="325501"/>
                  </a:lnTo>
                  <a:lnTo>
                    <a:pt x="125374" y="319024"/>
                  </a:lnTo>
                  <a:lnTo>
                    <a:pt x="125374" y="41529"/>
                  </a:lnTo>
                  <a:lnTo>
                    <a:pt x="131724" y="35052"/>
                  </a:lnTo>
                  <a:lnTo>
                    <a:pt x="587273" y="35052"/>
                  </a:lnTo>
                  <a:lnTo>
                    <a:pt x="593623" y="41529"/>
                  </a:lnTo>
                  <a:lnTo>
                    <a:pt x="593623" y="118110"/>
                  </a:lnTo>
                  <a:lnTo>
                    <a:pt x="603110" y="125857"/>
                  </a:lnTo>
                  <a:lnTo>
                    <a:pt x="612330" y="134797"/>
                  </a:lnTo>
                  <a:lnTo>
                    <a:pt x="620953" y="144957"/>
                  </a:lnTo>
                  <a:lnTo>
                    <a:pt x="628675" y="156337"/>
                  </a:lnTo>
                  <a:lnTo>
                    <a:pt x="628675" y="35052"/>
                  </a:lnTo>
                  <a:close/>
                </a:path>
                <a:path w="759460" h="560704">
                  <a:moveTo>
                    <a:pt x="759180" y="462521"/>
                  </a:moveTo>
                  <a:lnTo>
                    <a:pt x="752729" y="421259"/>
                  </a:lnTo>
                  <a:lnTo>
                    <a:pt x="728370" y="341122"/>
                  </a:lnTo>
                  <a:lnTo>
                    <a:pt x="705878" y="324497"/>
                  </a:lnTo>
                  <a:lnTo>
                    <a:pt x="696366" y="325120"/>
                  </a:lnTo>
                  <a:lnTo>
                    <a:pt x="686841" y="328422"/>
                  </a:lnTo>
                  <a:lnTo>
                    <a:pt x="680491" y="341122"/>
                  </a:lnTo>
                  <a:lnTo>
                    <a:pt x="678840" y="337947"/>
                  </a:lnTo>
                  <a:lnTo>
                    <a:pt x="677189" y="334772"/>
                  </a:lnTo>
                  <a:lnTo>
                    <a:pt x="672592" y="324561"/>
                  </a:lnTo>
                  <a:lnTo>
                    <a:pt x="664400" y="317944"/>
                  </a:lnTo>
                  <a:lnTo>
                    <a:pt x="653808" y="314960"/>
                  </a:lnTo>
                  <a:lnTo>
                    <a:pt x="642010" y="315595"/>
                  </a:lnTo>
                  <a:lnTo>
                    <a:pt x="635508" y="319100"/>
                  </a:lnTo>
                  <a:lnTo>
                    <a:pt x="630491" y="324396"/>
                  </a:lnTo>
                  <a:lnTo>
                    <a:pt x="627265" y="330885"/>
                  </a:lnTo>
                  <a:lnTo>
                    <a:pt x="626135" y="337947"/>
                  </a:lnTo>
                  <a:lnTo>
                    <a:pt x="622833" y="328422"/>
                  </a:lnTo>
                  <a:lnTo>
                    <a:pt x="616458" y="318211"/>
                  </a:lnTo>
                  <a:lnTo>
                    <a:pt x="607669" y="311937"/>
                  </a:lnTo>
                  <a:lnTo>
                    <a:pt x="597662" y="309867"/>
                  </a:lnTo>
                  <a:lnTo>
                    <a:pt x="587654" y="312293"/>
                  </a:lnTo>
                  <a:lnTo>
                    <a:pt x="579297" y="315899"/>
                  </a:lnTo>
                  <a:lnTo>
                    <a:pt x="573303" y="321551"/>
                  </a:lnTo>
                  <a:lnTo>
                    <a:pt x="569683" y="328993"/>
                  </a:lnTo>
                  <a:lnTo>
                    <a:pt x="568477" y="337947"/>
                  </a:lnTo>
                  <a:lnTo>
                    <a:pt x="536600" y="245110"/>
                  </a:lnTo>
                  <a:lnTo>
                    <a:pt x="530148" y="234454"/>
                  </a:lnTo>
                  <a:lnTo>
                    <a:pt x="521335" y="227076"/>
                  </a:lnTo>
                  <a:lnTo>
                    <a:pt x="511352" y="223901"/>
                  </a:lnTo>
                  <a:lnTo>
                    <a:pt x="501421" y="225806"/>
                  </a:lnTo>
                  <a:lnTo>
                    <a:pt x="493052" y="230962"/>
                  </a:lnTo>
                  <a:lnTo>
                    <a:pt x="487413" y="240284"/>
                  </a:lnTo>
                  <a:lnTo>
                    <a:pt x="484771" y="251993"/>
                  </a:lnTo>
                  <a:lnTo>
                    <a:pt x="485419" y="264287"/>
                  </a:lnTo>
                  <a:lnTo>
                    <a:pt x="542950" y="421259"/>
                  </a:lnTo>
                  <a:lnTo>
                    <a:pt x="538162" y="416039"/>
                  </a:lnTo>
                  <a:lnTo>
                    <a:pt x="533361" y="410489"/>
                  </a:lnTo>
                  <a:lnTo>
                    <a:pt x="528548" y="405536"/>
                  </a:lnTo>
                  <a:lnTo>
                    <a:pt x="523773" y="402082"/>
                  </a:lnTo>
                  <a:lnTo>
                    <a:pt x="510819" y="388200"/>
                  </a:lnTo>
                  <a:lnTo>
                    <a:pt x="496989" y="380034"/>
                  </a:lnTo>
                  <a:lnTo>
                    <a:pt x="483743" y="377278"/>
                  </a:lnTo>
                  <a:lnTo>
                    <a:pt x="472592" y="379603"/>
                  </a:lnTo>
                  <a:lnTo>
                    <a:pt x="466204" y="391883"/>
                  </a:lnTo>
                  <a:lnTo>
                    <a:pt x="471805" y="408051"/>
                  </a:lnTo>
                  <a:lnTo>
                    <a:pt x="494944" y="443738"/>
                  </a:lnTo>
                  <a:lnTo>
                    <a:pt x="519734" y="478917"/>
                  </a:lnTo>
                  <a:lnTo>
                    <a:pt x="549262" y="515480"/>
                  </a:lnTo>
                  <a:lnTo>
                    <a:pt x="567169" y="532485"/>
                  </a:lnTo>
                  <a:lnTo>
                    <a:pt x="574954" y="539750"/>
                  </a:lnTo>
                  <a:lnTo>
                    <a:pt x="600481" y="554393"/>
                  </a:lnTo>
                  <a:lnTo>
                    <a:pt x="628459" y="560603"/>
                  </a:lnTo>
                  <a:lnTo>
                    <a:pt x="657656" y="559600"/>
                  </a:lnTo>
                  <a:lnTo>
                    <a:pt x="686841" y="552577"/>
                  </a:lnTo>
                  <a:lnTo>
                    <a:pt x="719734" y="534581"/>
                  </a:lnTo>
                  <a:lnTo>
                    <a:pt x="746353" y="504558"/>
                  </a:lnTo>
                  <a:lnTo>
                    <a:pt x="759180" y="462521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106923" y="4465320"/>
            <a:ext cx="3147060" cy="731520"/>
            <a:chOff x="5106923" y="4465320"/>
            <a:chExt cx="3147060" cy="731520"/>
          </a:xfrm>
        </p:grpSpPr>
        <p:sp>
          <p:nvSpPr>
            <p:cNvPr id="8" name="object 8"/>
            <p:cNvSpPr/>
            <p:nvPr/>
          </p:nvSpPr>
          <p:spPr>
            <a:xfrm>
              <a:off x="5106923" y="4465320"/>
              <a:ext cx="3147060" cy="731520"/>
            </a:xfrm>
            <a:custGeom>
              <a:avLst/>
              <a:gdLst/>
              <a:ahLst/>
              <a:cxnLst/>
              <a:rect l="l" t="t" r="r" b="b"/>
              <a:pathLst>
                <a:path w="3147059" h="731520">
                  <a:moveTo>
                    <a:pt x="314706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3147060" y="731519"/>
                  </a:lnTo>
                  <a:lnTo>
                    <a:pt x="314706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1233" y="4598477"/>
              <a:ext cx="220418" cy="22004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461024" y="4846030"/>
              <a:ext cx="441325" cy="220345"/>
            </a:xfrm>
            <a:custGeom>
              <a:avLst/>
              <a:gdLst/>
              <a:ahLst/>
              <a:cxnLst/>
              <a:rect l="l" t="t" r="r" b="b"/>
              <a:pathLst>
                <a:path w="441325" h="220345">
                  <a:moveTo>
                    <a:pt x="220418" y="0"/>
                  </a:moveTo>
                  <a:lnTo>
                    <a:pt x="174957" y="3782"/>
                  </a:lnTo>
                  <a:lnTo>
                    <a:pt x="129496" y="13752"/>
                  </a:lnTo>
                  <a:lnTo>
                    <a:pt x="72669" y="35757"/>
                  </a:lnTo>
                  <a:lnTo>
                    <a:pt x="22041" y="66014"/>
                  </a:lnTo>
                  <a:lnTo>
                    <a:pt x="0" y="110023"/>
                  </a:lnTo>
                  <a:lnTo>
                    <a:pt x="0" y="220047"/>
                  </a:lnTo>
                  <a:lnTo>
                    <a:pt x="440837" y="220047"/>
                  </a:lnTo>
                  <a:lnTo>
                    <a:pt x="440837" y="110023"/>
                  </a:lnTo>
                  <a:lnTo>
                    <a:pt x="418795" y="66014"/>
                  </a:lnTo>
                  <a:lnTo>
                    <a:pt x="368168" y="34726"/>
                  </a:lnTo>
                  <a:lnTo>
                    <a:pt x="311341" y="13752"/>
                  </a:lnTo>
                  <a:lnTo>
                    <a:pt x="267946" y="3782"/>
                  </a:lnTo>
                  <a:lnTo>
                    <a:pt x="220418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78916" y="1246378"/>
            <a:ext cx="5859145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8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is an 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export?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definition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1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not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always</a:t>
            </a:r>
            <a:r>
              <a:rPr sz="1600" spc="-2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straight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forward…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71524" y="3091281"/>
            <a:ext cx="2615565" cy="7943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434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Physical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goods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(commodities)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40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Software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Technology,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technical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3329" y="3088106"/>
            <a:ext cx="3185795" cy="10502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434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Physical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exports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(shipping,</a:t>
            </a:r>
            <a:r>
              <a:rPr sz="1400" spc="-7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mail,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etc.)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40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E-</a:t>
            </a:r>
            <a:r>
              <a:rPr sz="1400">
                <a:latin typeface="Arial"/>
                <a:cs typeface="Arial"/>
              </a:rPr>
              <a:t>mails,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servers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databases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Telephone</a:t>
            </a:r>
            <a:r>
              <a:rPr sz="1400" spc="-9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conversations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Meetings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presentations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6923" y="4465320"/>
            <a:ext cx="314706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900" b="1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sz="900" b="1" spc="-25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98135" y="2318004"/>
            <a:ext cx="3566160" cy="731520"/>
          </a:xfrm>
          <a:custGeom>
            <a:avLst/>
            <a:gdLst/>
            <a:ahLst/>
            <a:cxnLst/>
            <a:rect l="l" t="t" r="r" b="b"/>
            <a:pathLst>
              <a:path w="3566159" h="731519">
                <a:moveTo>
                  <a:pt x="3444240" y="0"/>
                </a:moveTo>
                <a:lnTo>
                  <a:pt x="121919" y="0"/>
                </a:lnTo>
                <a:lnTo>
                  <a:pt x="74473" y="9584"/>
                </a:lnTo>
                <a:lnTo>
                  <a:pt x="35718" y="35718"/>
                </a:lnTo>
                <a:lnTo>
                  <a:pt x="9584" y="74473"/>
                </a:lnTo>
                <a:lnTo>
                  <a:pt x="0" y="121920"/>
                </a:lnTo>
                <a:lnTo>
                  <a:pt x="0" y="609600"/>
                </a:lnTo>
                <a:lnTo>
                  <a:pt x="9584" y="657046"/>
                </a:lnTo>
                <a:lnTo>
                  <a:pt x="35718" y="695801"/>
                </a:lnTo>
                <a:lnTo>
                  <a:pt x="74473" y="721935"/>
                </a:lnTo>
                <a:lnTo>
                  <a:pt x="121919" y="731520"/>
                </a:lnTo>
                <a:lnTo>
                  <a:pt x="3444240" y="731520"/>
                </a:lnTo>
                <a:lnTo>
                  <a:pt x="3491686" y="721935"/>
                </a:lnTo>
                <a:lnTo>
                  <a:pt x="3530441" y="695801"/>
                </a:lnTo>
                <a:lnTo>
                  <a:pt x="3556575" y="657046"/>
                </a:lnTo>
                <a:lnTo>
                  <a:pt x="3566160" y="609600"/>
                </a:lnTo>
                <a:lnTo>
                  <a:pt x="3566160" y="121920"/>
                </a:lnTo>
                <a:lnTo>
                  <a:pt x="3556575" y="74473"/>
                </a:lnTo>
                <a:lnTo>
                  <a:pt x="3530441" y="35718"/>
                </a:lnTo>
                <a:lnTo>
                  <a:pt x="3491686" y="9584"/>
                </a:lnTo>
                <a:lnTo>
                  <a:pt x="344424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87163" y="2345817"/>
            <a:ext cx="330327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person,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entity</a:t>
            </a:r>
            <a:r>
              <a:rPr sz="1400" b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destination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either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inside</a:t>
            </a:r>
            <a:r>
              <a:rPr sz="1350" b="1" baseline="2469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350" b="1" spc="157" baseline="2469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outside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form,</a:t>
            </a:r>
            <a:r>
              <a:rPr sz="14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including: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79704" y="2321051"/>
            <a:ext cx="3566160" cy="731520"/>
          </a:xfrm>
          <a:custGeom>
            <a:avLst/>
            <a:gdLst/>
            <a:ahLst/>
            <a:cxnLst/>
            <a:rect l="l" t="t" r="r" b="b"/>
            <a:pathLst>
              <a:path w="3566160" h="731519">
                <a:moveTo>
                  <a:pt x="3444240" y="0"/>
                </a:moveTo>
                <a:lnTo>
                  <a:pt x="121919" y="0"/>
                </a:lnTo>
                <a:lnTo>
                  <a:pt x="74462" y="9584"/>
                </a:lnTo>
                <a:lnTo>
                  <a:pt x="35709" y="35718"/>
                </a:lnTo>
                <a:lnTo>
                  <a:pt x="9580" y="74473"/>
                </a:lnTo>
                <a:lnTo>
                  <a:pt x="0" y="121920"/>
                </a:lnTo>
                <a:lnTo>
                  <a:pt x="0" y="609600"/>
                </a:lnTo>
                <a:lnTo>
                  <a:pt x="9580" y="657046"/>
                </a:lnTo>
                <a:lnTo>
                  <a:pt x="35709" y="695801"/>
                </a:lnTo>
                <a:lnTo>
                  <a:pt x="74462" y="721935"/>
                </a:lnTo>
                <a:lnTo>
                  <a:pt x="121919" y="731520"/>
                </a:lnTo>
                <a:lnTo>
                  <a:pt x="3444240" y="731520"/>
                </a:lnTo>
                <a:lnTo>
                  <a:pt x="3491686" y="721935"/>
                </a:lnTo>
                <a:lnTo>
                  <a:pt x="3530441" y="695801"/>
                </a:lnTo>
                <a:lnTo>
                  <a:pt x="3556575" y="657046"/>
                </a:lnTo>
                <a:lnTo>
                  <a:pt x="3566160" y="609600"/>
                </a:lnTo>
                <a:lnTo>
                  <a:pt x="3566160" y="121920"/>
                </a:lnTo>
                <a:lnTo>
                  <a:pt x="3556575" y="74473"/>
                </a:lnTo>
                <a:lnTo>
                  <a:pt x="3530441" y="35718"/>
                </a:lnTo>
                <a:lnTo>
                  <a:pt x="3491686" y="9584"/>
                </a:lnTo>
                <a:lnTo>
                  <a:pt x="344424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94410" y="2455545"/>
            <a:ext cx="317627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Generally,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400" b="1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movement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transfer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of: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383023" y="2478023"/>
            <a:ext cx="378460" cy="411480"/>
          </a:xfrm>
          <a:custGeom>
            <a:avLst/>
            <a:gdLst/>
            <a:ahLst/>
            <a:cxnLst/>
            <a:rect l="l" t="t" r="r" b="b"/>
            <a:pathLst>
              <a:path w="378460" h="411480">
                <a:moveTo>
                  <a:pt x="188975" y="0"/>
                </a:moveTo>
                <a:lnTo>
                  <a:pt x="188975" y="102870"/>
                </a:lnTo>
                <a:lnTo>
                  <a:pt x="0" y="102870"/>
                </a:lnTo>
                <a:lnTo>
                  <a:pt x="0" y="308610"/>
                </a:lnTo>
                <a:lnTo>
                  <a:pt x="188975" y="308610"/>
                </a:lnTo>
                <a:lnTo>
                  <a:pt x="188975" y="411479"/>
                </a:lnTo>
                <a:lnTo>
                  <a:pt x="377951" y="205739"/>
                </a:lnTo>
                <a:lnTo>
                  <a:pt x="188975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83023" y="4625340"/>
            <a:ext cx="378460" cy="411480"/>
          </a:xfrm>
          <a:custGeom>
            <a:avLst/>
            <a:gdLst/>
            <a:ahLst/>
            <a:cxnLst/>
            <a:rect l="l" t="t" r="r" b="b"/>
            <a:pathLst>
              <a:path w="378460" h="411479">
                <a:moveTo>
                  <a:pt x="188975" y="0"/>
                </a:moveTo>
                <a:lnTo>
                  <a:pt x="188975" y="102870"/>
                </a:lnTo>
                <a:lnTo>
                  <a:pt x="0" y="102870"/>
                </a:lnTo>
                <a:lnTo>
                  <a:pt x="0" y="308610"/>
                </a:lnTo>
                <a:lnTo>
                  <a:pt x="188975" y="308610"/>
                </a:lnTo>
                <a:lnTo>
                  <a:pt x="188975" y="411480"/>
                </a:lnTo>
                <a:lnTo>
                  <a:pt x="377951" y="205740"/>
                </a:lnTo>
                <a:lnTo>
                  <a:pt x="188975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33348" y="5860491"/>
            <a:ext cx="729360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975" baseline="2564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An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foreign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national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located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in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United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States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(such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as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foreign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national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employee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 of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US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company)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is</a:t>
            </a:r>
            <a:r>
              <a:rPr sz="1000" spc="-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“deemed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export,”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so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called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because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transfer</a:t>
            </a:r>
            <a:r>
              <a:rPr sz="1000" spc="-4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is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 “deemed”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be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an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person’s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home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country.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4</a:t>
            </a:fld>
            <a:endParaRPr spc="-25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5001260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are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export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controls?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Regulation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cross-</a:t>
            </a:r>
            <a:r>
              <a:rPr sz="1600">
                <a:latin typeface="Arial"/>
                <a:cs typeface="Arial"/>
              </a:rPr>
              <a:t>border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movements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product</a:t>
            </a:r>
            <a:r>
              <a:rPr sz="1600" spc="-10">
                <a:latin typeface="Arial"/>
                <a:cs typeface="Arial"/>
              </a:rPr>
              <a:t>]: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6116" y="1918233"/>
            <a:ext cx="3007360" cy="9855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Physical</a:t>
            </a:r>
            <a:r>
              <a:rPr sz="1600" spc="-8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goods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(commodities)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 spc="-10">
                <a:latin typeface="Arial"/>
                <a:cs typeface="Arial"/>
              </a:rPr>
              <a:t>Software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Technology,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or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technical</a:t>
            </a:r>
            <a:r>
              <a:rPr sz="1600" spc="-90">
                <a:latin typeface="Arial"/>
                <a:cs typeface="Arial"/>
              </a:rPr>
              <a:t> </a:t>
            </a:r>
            <a:r>
              <a:rPr sz="1600" spc="-20"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3686936"/>
            <a:ext cx="44246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controls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are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determined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by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type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of </a:t>
            </a:r>
            <a:r>
              <a:rPr sz="1600">
                <a:latin typeface="Arial"/>
                <a:cs typeface="Arial"/>
              </a:rPr>
              <a:t>product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(or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technology)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being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exported: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6116" y="4174007"/>
            <a:ext cx="4174490" cy="9861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Who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going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to</a:t>
            </a:r>
            <a:r>
              <a:rPr sz="1600" spc="-10">
                <a:latin typeface="Arial"/>
                <a:cs typeface="Arial"/>
              </a:rPr>
              <a:t> [</a:t>
            </a:r>
            <a:r>
              <a:rPr sz="1600" i="1" spc="-10">
                <a:latin typeface="Arial"/>
                <a:cs typeface="Arial"/>
              </a:rPr>
              <a:t>people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Where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going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place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What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will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ultimately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used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for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purpose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sp>
        <p:nvSpPr>
          <p:cNvPr id="7" name="object 7"/>
          <p:cNvSpPr/>
          <p:nvPr/>
        </p:nvSpPr>
        <p:spPr>
          <a:xfrm>
            <a:off x="6797040" y="1427988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80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39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79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39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15936" y="1875536"/>
            <a:ext cx="5537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97040" y="2641092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40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40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50989" y="3089275"/>
            <a:ext cx="4845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97040" y="5018532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40"/>
                </a:lnTo>
                <a:lnTo>
                  <a:pt x="1970" y="593637"/>
                </a:lnTo>
                <a:lnTo>
                  <a:pt x="7778" y="637633"/>
                </a:lnTo>
                <a:lnTo>
                  <a:pt x="17271" y="680485"/>
                </a:lnTo>
                <a:lnTo>
                  <a:pt x="30297" y="722054"/>
                </a:lnTo>
                <a:lnTo>
                  <a:pt x="46702" y="762197"/>
                </a:lnTo>
                <a:lnTo>
                  <a:pt x="66334" y="800773"/>
                </a:lnTo>
                <a:lnTo>
                  <a:pt x="89039" y="837641"/>
                </a:lnTo>
                <a:lnTo>
                  <a:pt x="114665" y="872661"/>
                </a:lnTo>
                <a:lnTo>
                  <a:pt x="143060" y="905690"/>
                </a:lnTo>
                <a:lnTo>
                  <a:pt x="174069" y="936588"/>
                </a:lnTo>
                <a:lnTo>
                  <a:pt x="207540" y="965213"/>
                </a:lnTo>
                <a:lnTo>
                  <a:pt x="243321" y="991425"/>
                </a:lnTo>
                <a:lnTo>
                  <a:pt x="281259" y="1015082"/>
                </a:lnTo>
                <a:lnTo>
                  <a:pt x="321200" y="1036042"/>
                </a:lnTo>
                <a:lnTo>
                  <a:pt x="362991" y="1054165"/>
                </a:lnTo>
                <a:lnTo>
                  <a:pt x="406481" y="1069310"/>
                </a:lnTo>
                <a:lnTo>
                  <a:pt x="451515" y="1081335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5"/>
                </a:lnTo>
                <a:lnTo>
                  <a:pt x="782238" y="1069310"/>
                </a:lnTo>
                <a:lnTo>
                  <a:pt x="825728" y="1054165"/>
                </a:lnTo>
                <a:lnTo>
                  <a:pt x="867519" y="1036042"/>
                </a:lnTo>
                <a:lnTo>
                  <a:pt x="907460" y="1015082"/>
                </a:lnTo>
                <a:lnTo>
                  <a:pt x="945398" y="991425"/>
                </a:lnTo>
                <a:lnTo>
                  <a:pt x="981179" y="965213"/>
                </a:lnTo>
                <a:lnTo>
                  <a:pt x="1014650" y="936588"/>
                </a:lnTo>
                <a:lnTo>
                  <a:pt x="1045659" y="905690"/>
                </a:lnTo>
                <a:lnTo>
                  <a:pt x="1074054" y="872661"/>
                </a:lnTo>
                <a:lnTo>
                  <a:pt x="1099680" y="837641"/>
                </a:lnTo>
                <a:lnTo>
                  <a:pt x="1122385" y="800773"/>
                </a:lnTo>
                <a:lnTo>
                  <a:pt x="1142017" y="762197"/>
                </a:lnTo>
                <a:lnTo>
                  <a:pt x="1158422" y="722054"/>
                </a:lnTo>
                <a:lnTo>
                  <a:pt x="1171448" y="680485"/>
                </a:lnTo>
                <a:lnTo>
                  <a:pt x="1180941" y="637633"/>
                </a:lnTo>
                <a:lnTo>
                  <a:pt x="1186749" y="593637"/>
                </a:lnTo>
                <a:lnTo>
                  <a:pt x="1188719" y="548640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00696" y="5467908"/>
            <a:ext cx="5854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Purpose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97040" y="3829811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39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39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196708" y="4278629"/>
            <a:ext cx="3917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42432" y="1610867"/>
            <a:ext cx="490855" cy="4255135"/>
          </a:xfrm>
          <a:custGeom>
            <a:avLst/>
            <a:gdLst/>
            <a:ahLst/>
            <a:cxnLst/>
            <a:rect l="l" t="t" r="r" b="b"/>
            <a:pathLst>
              <a:path w="490854" h="4255135">
                <a:moveTo>
                  <a:pt x="0" y="0"/>
                </a:moveTo>
                <a:lnTo>
                  <a:pt x="0" y="4255008"/>
                </a:lnTo>
                <a:lnTo>
                  <a:pt x="490727" y="2127504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79703" y="3055111"/>
            <a:ext cx="224790" cy="136779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Controls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5</a:t>
            </a:fld>
            <a:endParaRPr spc="-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7988934" cy="1851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Why</a:t>
            </a:r>
            <a:r>
              <a:rPr sz="1800" b="1" spc="-4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are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export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controls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important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the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US?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2755900" marR="5080">
              <a:lnSpc>
                <a:spcPct val="100000"/>
              </a:lnSpc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US,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like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many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countries,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has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laws</a:t>
            </a:r>
            <a:r>
              <a:rPr sz="1600" b="1" u="sng" spc="-6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which</a:t>
            </a:r>
            <a:r>
              <a:rPr sz="1600" b="1" u="sng" spc="-6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control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export</a:t>
            </a:r>
            <a:r>
              <a:rPr sz="1600" b="1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600" b="1" u="sng" spc="-6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certain</a:t>
            </a:r>
            <a:r>
              <a:rPr sz="1600" b="1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products</a:t>
            </a:r>
            <a:r>
              <a:rPr sz="1600" b="1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600" b="1" u="sng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technologies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for </a:t>
            </a:r>
            <a:r>
              <a:rPr sz="1600">
                <a:latin typeface="Arial"/>
                <a:cs typeface="Arial"/>
              </a:rPr>
              <a:t>strategic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reasons</a:t>
            </a:r>
            <a:r>
              <a:rPr lang="en-US" sz="1600" spc="-10">
                <a:latin typeface="Arial"/>
                <a:cs typeface="Arial"/>
              </a:rPr>
              <a:t> such as national security and foreign policy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886711"/>
            <a:ext cx="2578608" cy="117957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400" y="3314700"/>
            <a:ext cx="2578608" cy="11795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3400" y="4744211"/>
            <a:ext cx="2583180" cy="11780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320922" y="5070094"/>
            <a:ext cx="37598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latin typeface="Arial"/>
                <a:cs typeface="Arial"/>
              </a:rPr>
              <a:t>Violations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can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result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both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criminal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administrative</a:t>
            </a:r>
            <a:r>
              <a:rPr sz="1600" b="1" u="sng" spc="-1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penalties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6</a:t>
            </a:fld>
            <a:endParaRPr spc="-25"/>
          </a:p>
        </p:txBody>
      </p:sp>
      <p:sp>
        <p:nvSpPr>
          <p:cNvPr id="8" name="object 8"/>
          <p:cNvSpPr txBox="1"/>
          <p:nvPr/>
        </p:nvSpPr>
        <p:spPr>
          <a:xfrm>
            <a:off x="3320922" y="3518661"/>
            <a:ext cx="451929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Without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an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appreciation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controls,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our </a:t>
            </a:r>
            <a:r>
              <a:rPr sz="1600">
                <a:latin typeface="Arial"/>
                <a:cs typeface="Arial"/>
              </a:rPr>
              <a:t>employees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(both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and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elsewhere)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 b="1" u="sng" spc="-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risk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violations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(intentional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or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unintentional)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758" y="349338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20">
                <a:solidFill>
                  <a:srgbClr val="FFFFFF"/>
                </a:solidFill>
                <a:latin typeface="Arial"/>
                <a:cs typeface="Arial"/>
              </a:rPr>
              <a:t>Laws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7</a:t>
            </a:fld>
            <a:endParaRPr spc="-25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086421"/>
            <a:ext cx="8000365" cy="1043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The</a:t>
            </a:r>
            <a:r>
              <a:rPr sz="18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US has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u="sng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Arial"/>
                <a:cs typeface="Arial"/>
              </a:rPr>
              <a:t>two</a:t>
            </a:r>
            <a:r>
              <a:rPr sz="1800" b="1" spc="-4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key </a:t>
            </a:r>
            <a:r>
              <a:rPr lang="en-US" sz="1800" b="1" spc="-5">
                <a:solidFill>
                  <a:srgbClr val="990000"/>
                </a:solidFill>
                <a:latin typeface="Arial"/>
                <a:cs typeface="Arial"/>
              </a:rPr>
              <a:t>regulatory bodies </a:t>
            </a:r>
            <a:r>
              <a:rPr lang="en-US" sz="1800" b="1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hat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guide</a:t>
            </a:r>
            <a:r>
              <a:rPr sz="18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US export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control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 strike="dblStrike">
              <a:latin typeface="Arial"/>
              <a:cs typeface="Arial"/>
            </a:endParaRPr>
          </a:p>
          <a:p>
            <a:pPr marR="48260" algn="ctr">
              <a:lnSpc>
                <a:spcPct val="100000"/>
              </a:lnSpc>
              <a:spcBef>
                <a:spcPts val="5"/>
              </a:spcBef>
              <a:tabLst>
                <a:tab pos="4507230" algn="l"/>
              </a:tabLst>
            </a:pPr>
            <a:r>
              <a:rPr sz="2400" b="1" spc="-25">
                <a:latin typeface="Arial"/>
                <a:cs typeface="Arial"/>
              </a:rPr>
              <a:t>EAR</a:t>
            </a:r>
            <a:r>
              <a:rPr sz="2400" b="1">
                <a:latin typeface="Arial"/>
                <a:cs typeface="Arial"/>
              </a:rPr>
              <a:t>	</a:t>
            </a:r>
            <a:r>
              <a:rPr sz="2400" b="1" spc="-20">
                <a:latin typeface="Arial"/>
                <a:cs typeface="Arial"/>
              </a:rPr>
              <a:t>ITAR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US</a:t>
            </a:r>
            <a:r>
              <a:rPr spc="-45"/>
              <a:t> </a:t>
            </a:r>
            <a:r>
              <a:t>Export</a:t>
            </a:r>
            <a:r>
              <a:rPr spc="-15"/>
              <a:t> </a:t>
            </a:r>
            <a:r>
              <a:rPr spc="-20"/>
              <a:t>Laws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46167" y="3822179"/>
            <a:ext cx="3316604" cy="881380"/>
            <a:chOff x="646167" y="3822179"/>
            <a:chExt cx="3316604" cy="8813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167" y="3832763"/>
              <a:ext cx="3316240" cy="8063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7615" y="3822179"/>
              <a:ext cx="3180588" cy="88088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4275" y="3848100"/>
              <a:ext cx="3244596" cy="73456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84275" y="3848100"/>
              <a:ext cx="3244850" cy="734695"/>
            </a:xfrm>
            <a:custGeom>
              <a:avLst/>
              <a:gdLst/>
              <a:ahLst/>
              <a:cxnLst/>
              <a:rect l="l" t="t" r="r" b="b"/>
              <a:pathLst>
                <a:path w="3244850" h="734695">
                  <a:moveTo>
                    <a:pt x="0" y="122427"/>
                  </a:moveTo>
                  <a:lnTo>
                    <a:pt x="9621" y="74795"/>
                  </a:lnTo>
                  <a:lnTo>
                    <a:pt x="35858" y="35877"/>
                  </a:lnTo>
                  <a:lnTo>
                    <a:pt x="74773" y="9628"/>
                  </a:lnTo>
                  <a:lnTo>
                    <a:pt x="122428" y="0"/>
                  </a:lnTo>
                  <a:lnTo>
                    <a:pt x="3122168" y="0"/>
                  </a:lnTo>
                  <a:lnTo>
                    <a:pt x="3169800" y="9628"/>
                  </a:lnTo>
                  <a:lnTo>
                    <a:pt x="3208718" y="35877"/>
                  </a:lnTo>
                  <a:lnTo>
                    <a:pt x="3234967" y="74795"/>
                  </a:lnTo>
                  <a:lnTo>
                    <a:pt x="3244596" y="122427"/>
                  </a:lnTo>
                  <a:lnTo>
                    <a:pt x="3244596" y="612139"/>
                  </a:lnTo>
                  <a:lnTo>
                    <a:pt x="3234967" y="659772"/>
                  </a:lnTo>
                  <a:lnTo>
                    <a:pt x="3208718" y="698690"/>
                  </a:lnTo>
                  <a:lnTo>
                    <a:pt x="3169800" y="724939"/>
                  </a:lnTo>
                  <a:lnTo>
                    <a:pt x="3122168" y="734568"/>
                  </a:lnTo>
                  <a:lnTo>
                    <a:pt x="122428" y="734568"/>
                  </a:lnTo>
                  <a:lnTo>
                    <a:pt x="74773" y="724939"/>
                  </a:lnTo>
                  <a:lnTo>
                    <a:pt x="35858" y="698690"/>
                  </a:lnTo>
                  <a:lnTo>
                    <a:pt x="9621" y="659772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73963" y="3877436"/>
            <a:ext cx="28632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400" b="1">
                <a:latin typeface="Arial"/>
                <a:cs typeface="Arial"/>
              </a:rPr>
              <a:t>EAR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covers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commercial</a:t>
            </a:r>
            <a:r>
              <a:rPr sz="1400" spc="-8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available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services;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driven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by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the </a:t>
            </a:r>
            <a:r>
              <a:rPr sz="1400">
                <a:latin typeface="Arial"/>
                <a:cs typeface="Arial"/>
              </a:rPr>
              <a:t>product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type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use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46167" y="4943772"/>
            <a:ext cx="3316604" cy="806450"/>
            <a:chOff x="646167" y="4943772"/>
            <a:chExt cx="3316604" cy="80645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167" y="4943772"/>
              <a:ext cx="3316240" cy="80637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8971" y="5039867"/>
              <a:ext cx="2816352" cy="66753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4275" y="4959095"/>
              <a:ext cx="3244596" cy="73456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84275" y="4959095"/>
              <a:ext cx="3244850" cy="734695"/>
            </a:xfrm>
            <a:custGeom>
              <a:avLst/>
              <a:gdLst/>
              <a:ahLst/>
              <a:cxnLst/>
              <a:rect l="l" t="t" r="r" b="b"/>
              <a:pathLst>
                <a:path w="3244850" h="734695">
                  <a:moveTo>
                    <a:pt x="0" y="122427"/>
                  </a:moveTo>
                  <a:lnTo>
                    <a:pt x="9621" y="74795"/>
                  </a:lnTo>
                  <a:lnTo>
                    <a:pt x="35858" y="35877"/>
                  </a:lnTo>
                  <a:lnTo>
                    <a:pt x="74773" y="9628"/>
                  </a:lnTo>
                  <a:lnTo>
                    <a:pt x="122428" y="0"/>
                  </a:lnTo>
                  <a:lnTo>
                    <a:pt x="3122168" y="0"/>
                  </a:lnTo>
                  <a:lnTo>
                    <a:pt x="3169800" y="9628"/>
                  </a:lnTo>
                  <a:lnTo>
                    <a:pt x="3208718" y="35877"/>
                  </a:lnTo>
                  <a:lnTo>
                    <a:pt x="3234967" y="74795"/>
                  </a:lnTo>
                  <a:lnTo>
                    <a:pt x="3244596" y="122427"/>
                  </a:lnTo>
                  <a:lnTo>
                    <a:pt x="3244596" y="612139"/>
                  </a:lnTo>
                  <a:lnTo>
                    <a:pt x="3234967" y="659794"/>
                  </a:lnTo>
                  <a:lnTo>
                    <a:pt x="3208718" y="698709"/>
                  </a:lnTo>
                  <a:lnTo>
                    <a:pt x="3169800" y="724946"/>
                  </a:lnTo>
                  <a:lnTo>
                    <a:pt x="3122168" y="734567"/>
                  </a:lnTo>
                  <a:lnTo>
                    <a:pt x="122428" y="734567"/>
                  </a:lnTo>
                  <a:lnTo>
                    <a:pt x="74773" y="724946"/>
                  </a:lnTo>
                  <a:lnTo>
                    <a:pt x="35858" y="698709"/>
                  </a:lnTo>
                  <a:lnTo>
                    <a:pt x="9621" y="659794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055319" y="5095494"/>
            <a:ext cx="24987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1520" marR="5080" indent="-719455">
              <a:lnSpc>
                <a:spcPct val="100000"/>
              </a:lnSpc>
              <a:spcBef>
                <a:spcPts val="100"/>
              </a:spcBef>
            </a:pPr>
            <a:r>
              <a:rPr sz="1400">
                <a:latin typeface="Arial"/>
                <a:cs typeface="Arial"/>
              </a:rPr>
              <a:t>Generally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less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restrictive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export requirements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7868" y="2421635"/>
            <a:ext cx="3677920" cy="585470"/>
          </a:xfrm>
          <a:prstGeom prst="rect">
            <a:avLst/>
          </a:prstGeom>
          <a:ln w="9525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600" b="1">
                <a:latin typeface="Arial"/>
                <a:cs typeface="Arial"/>
              </a:rPr>
              <a:t>Export</a:t>
            </a:r>
            <a:r>
              <a:rPr sz="1600" b="1" spc="-8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Administration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Regulations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>
                <a:latin typeface="Arial"/>
                <a:cs typeface="Arial"/>
              </a:rPr>
              <a:t>control</a:t>
            </a:r>
            <a:r>
              <a:rPr sz="1600" spc="-8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commodities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06340" y="2421635"/>
            <a:ext cx="3679190" cy="585470"/>
          </a:xfrm>
          <a:prstGeom prst="rect">
            <a:avLst/>
          </a:prstGeom>
          <a:ln w="9525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260475" marR="476884" indent="-774700">
              <a:lnSpc>
                <a:spcPct val="100000"/>
              </a:lnSpc>
              <a:spcBef>
                <a:spcPts val="325"/>
              </a:spcBef>
            </a:pPr>
            <a:r>
              <a:rPr sz="1600" b="1">
                <a:latin typeface="Arial"/>
                <a:cs typeface="Arial"/>
              </a:rPr>
              <a:t>International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Traffic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in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Arms </a:t>
            </a:r>
            <a:r>
              <a:rPr sz="1600" b="1" spc="-10">
                <a:latin typeface="Arial"/>
                <a:cs typeface="Arial"/>
              </a:rPr>
              <a:t>Regulations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184644" y="3823703"/>
            <a:ext cx="3317875" cy="881380"/>
            <a:chOff x="5184644" y="3823703"/>
            <a:chExt cx="3317875" cy="881380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84644" y="3834287"/>
              <a:ext cx="3317756" cy="80637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69052" y="3823703"/>
              <a:ext cx="2994659" cy="88088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22748" y="3849624"/>
              <a:ext cx="3246120" cy="73456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222748" y="3849624"/>
              <a:ext cx="3246120" cy="734695"/>
            </a:xfrm>
            <a:custGeom>
              <a:avLst/>
              <a:gdLst/>
              <a:ahLst/>
              <a:cxnLst/>
              <a:rect l="l" t="t" r="r" b="b"/>
              <a:pathLst>
                <a:path w="3246120" h="734695">
                  <a:moveTo>
                    <a:pt x="0" y="122427"/>
                  </a:moveTo>
                  <a:lnTo>
                    <a:pt x="9628" y="74795"/>
                  </a:lnTo>
                  <a:lnTo>
                    <a:pt x="35877" y="35877"/>
                  </a:lnTo>
                  <a:lnTo>
                    <a:pt x="74795" y="9628"/>
                  </a:lnTo>
                  <a:lnTo>
                    <a:pt x="122427" y="0"/>
                  </a:lnTo>
                  <a:lnTo>
                    <a:pt x="3123692" y="0"/>
                  </a:lnTo>
                  <a:lnTo>
                    <a:pt x="3171324" y="9628"/>
                  </a:lnTo>
                  <a:lnTo>
                    <a:pt x="3210242" y="35877"/>
                  </a:lnTo>
                  <a:lnTo>
                    <a:pt x="3236491" y="74795"/>
                  </a:lnTo>
                  <a:lnTo>
                    <a:pt x="3246120" y="122427"/>
                  </a:lnTo>
                  <a:lnTo>
                    <a:pt x="3246120" y="612139"/>
                  </a:lnTo>
                  <a:lnTo>
                    <a:pt x="3236491" y="659772"/>
                  </a:lnTo>
                  <a:lnTo>
                    <a:pt x="3210242" y="698690"/>
                  </a:lnTo>
                  <a:lnTo>
                    <a:pt x="3171324" y="724939"/>
                  </a:lnTo>
                  <a:lnTo>
                    <a:pt x="3123692" y="734568"/>
                  </a:lnTo>
                  <a:lnTo>
                    <a:pt x="122427" y="734568"/>
                  </a:lnTo>
                  <a:lnTo>
                    <a:pt x="74795" y="724939"/>
                  </a:lnTo>
                  <a:lnTo>
                    <a:pt x="35877" y="698690"/>
                  </a:lnTo>
                  <a:lnTo>
                    <a:pt x="9628" y="659772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506973" y="3879596"/>
            <a:ext cx="267906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>
                <a:latin typeface="Arial"/>
                <a:cs typeface="Arial"/>
              </a:rPr>
              <a:t>ITAR</a:t>
            </a:r>
            <a:r>
              <a:rPr sz="1400" b="1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focuses</a:t>
            </a:r>
            <a:r>
              <a:rPr sz="1400" spc="-8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primarily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on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military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defense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related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and </a:t>
            </a:r>
            <a:r>
              <a:rPr sz="1400" spc="-10">
                <a:latin typeface="Arial"/>
                <a:cs typeface="Arial"/>
              </a:rPr>
              <a:t>services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184644" y="4933188"/>
            <a:ext cx="3317875" cy="882650"/>
            <a:chOff x="5184644" y="4933188"/>
            <a:chExt cx="3317875" cy="882650"/>
          </a:xfrm>
        </p:grpSpPr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84644" y="4943772"/>
              <a:ext cx="3317756" cy="80637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95900" y="4933188"/>
              <a:ext cx="3139440" cy="88239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222748" y="4959096"/>
              <a:ext cx="3246120" cy="73456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222748" y="4959096"/>
              <a:ext cx="3246120" cy="734695"/>
            </a:xfrm>
            <a:custGeom>
              <a:avLst/>
              <a:gdLst/>
              <a:ahLst/>
              <a:cxnLst/>
              <a:rect l="l" t="t" r="r" b="b"/>
              <a:pathLst>
                <a:path w="3246120" h="734695">
                  <a:moveTo>
                    <a:pt x="0" y="122427"/>
                  </a:moveTo>
                  <a:lnTo>
                    <a:pt x="9628" y="74795"/>
                  </a:lnTo>
                  <a:lnTo>
                    <a:pt x="35877" y="35877"/>
                  </a:lnTo>
                  <a:lnTo>
                    <a:pt x="74795" y="9628"/>
                  </a:lnTo>
                  <a:lnTo>
                    <a:pt x="122427" y="0"/>
                  </a:lnTo>
                  <a:lnTo>
                    <a:pt x="3123692" y="0"/>
                  </a:lnTo>
                  <a:lnTo>
                    <a:pt x="3171324" y="9628"/>
                  </a:lnTo>
                  <a:lnTo>
                    <a:pt x="3210242" y="35877"/>
                  </a:lnTo>
                  <a:lnTo>
                    <a:pt x="3236491" y="74795"/>
                  </a:lnTo>
                  <a:lnTo>
                    <a:pt x="3246120" y="122427"/>
                  </a:lnTo>
                  <a:lnTo>
                    <a:pt x="3246120" y="612139"/>
                  </a:lnTo>
                  <a:lnTo>
                    <a:pt x="3236491" y="659794"/>
                  </a:lnTo>
                  <a:lnTo>
                    <a:pt x="3210242" y="698709"/>
                  </a:lnTo>
                  <a:lnTo>
                    <a:pt x="3171324" y="724946"/>
                  </a:lnTo>
                  <a:lnTo>
                    <a:pt x="3123692" y="734567"/>
                  </a:lnTo>
                  <a:lnTo>
                    <a:pt x="122427" y="734567"/>
                  </a:lnTo>
                  <a:lnTo>
                    <a:pt x="74795" y="724946"/>
                  </a:lnTo>
                  <a:lnTo>
                    <a:pt x="35877" y="698709"/>
                  </a:lnTo>
                  <a:lnTo>
                    <a:pt x="9628" y="659794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433821" y="4988814"/>
            <a:ext cx="2825750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299"/>
              </a:lnSpc>
              <a:spcBef>
                <a:spcPts val="95"/>
              </a:spcBef>
            </a:pPr>
            <a:r>
              <a:rPr sz="1400">
                <a:latin typeface="Arial"/>
                <a:cs typeface="Arial"/>
              </a:rPr>
              <a:t>Restrictive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defined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export </a:t>
            </a:r>
            <a:r>
              <a:rPr sz="1400">
                <a:latin typeface="Arial"/>
                <a:cs typeface="Arial"/>
              </a:rPr>
              <a:t>requirements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(license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agreement </a:t>
            </a:r>
            <a:r>
              <a:rPr sz="1400">
                <a:latin typeface="Arial"/>
                <a:cs typeface="Arial"/>
              </a:rPr>
              <a:t>required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</a:t>
            </a:r>
            <a:r>
              <a:rPr sz="1400" spc="-1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most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cases)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640068" y="3179064"/>
            <a:ext cx="411480" cy="378460"/>
          </a:xfrm>
          <a:custGeom>
            <a:avLst/>
            <a:gdLst/>
            <a:ahLst/>
            <a:cxnLst/>
            <a:rect l="l" t="t" r="r" b="b"/>
            <a:pathLst>
              <a:path w="411479" h="378460">
                <a:moveTo>
                  <a:pt x="308609" y="0"/>
                </a:moveTo>
                <a:lnTo>
                  <a:pt x="102870" y="0"/>
                </a:lnTo>
                <a:lnTo>
                  <a:pt x="102870" y="188975"/>
                </a:lnTo>
                <a:lnTo>
                  <a:pt x="0" y="188975"/>
                </a:lnTo>
                <a:lnTo>
                  <a:pt x="205739" y="377951"/>
                </a:lnTo>
                <a:lnTo>
                  <a:pt x="411479" y="188975"/>
                </a:lnTo>
                <a:lnTo>
                  <a:pt x="308609" y="188975"/>
                </a:lnTo>
                <a:lnTo>
                  <a:pt x="30860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0072" y="3179064"/>
            <a:ext cx="411480" cy="378460"/>
          </a:xfrm>
          <a:custGeom>
            <a:avLst/>
            <a:gdLst/>
            <a:ahLst/>
            <a:cxnLst/>
            <a:rect l="l" t="t" r="r" b="b"/>
            <a:pathLst>
              <a:path w="411480" h="378460">
                <a:moveTo>
                  <a:pt x="308609" y="0"/>
                </a:moveTo>
                <a:lnTo>
                  <a:pt x="102869" y="0"/>
                </a:lnTo>
                <a:lnTo>
                  <a:pt x="102869" y="188975"/>
                </a:lnTo>
                <a:lnTo>
                  <a:pt x="0" y="188975"/>
                </a:lnTo>
                <a:lnTo>
                  <a:pt x="205739" y="377951"/>
                </a:lnTo>
                <a:lnTo>
                  <a:pt x="411479" y="188975"/>
                </a:lnTo>
                <a:lnTo>
                  <a:pt x="308609" y="188975"/>
                </a:lnTo>
                <a:lnTo>
                  <a:pt x="30860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2000" y="2011679"/>
            <a:ext cx="0" cy="4023360"/>
          </a:xfrm>
          <a:custGeom>
            <a:avLst/>
            <a:gdLst/>
            <a:ahLst/>
            <a:cxnLst/>
            <a:rect l="l" t="t" r="r" b="b"/>
            <a:pathLst>
              <a:path h="4023360">
                <a:moveTo>
                  <a:pt x="0" y="0"/>
                </a:moveTo>
                <a:lnTo>
                  <a:pt x="0" y="4023360"/>
                </a:lnTo>
              </a:path>
            </a:pathLst>
          </a:custGeom>
          <a:ln w="9525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8</a:t>
            </a:fld>
            <a:endParaRPr spc="-2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6200" y="3035594"/>
            <a:ext cx="695159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Administration</a:t>
            </a:r>
            <a:r>
              <a:rPr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Regulations</a:t>
            </a:r>
            <a:r>
              <a:rPr b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(EAR)</a:t>
            </a:r>
            <a:br>
              <a:rPr lang="en-US" b="1" spc="-1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b="1" spc="-10">
                <a:solidFill>
                  <a:schemeClr val="bg1"/>
                </a:solidFill>
                <a:latin typeface="Arial"/>
                <a:cs typeface="Arial"/>
              </a:rPr>
              <a:t>&amp;</a:t>
            </a:r>
            <a:br>
              <a:rPr lang="en-US" b="1" spc="-1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b="1" spc="-10">
                <a:solidFill>
                  <a:schemeClr val="bg1"/>
                </a:solidFill>
                <a:latin typeface="Arial"/>
                <a:cs typeface="Arial"/>
              </a:rPr>
              <a:t>International Traffic in Arms Regulations (ITAR)</a:t>
            </a:r>
            <a:endParaRPr b="1" spc="-1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9</a:t>
            </a:fld>
            <a:endParaRPr spc="-2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2777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17B69FA177840B1B58B2995FB69B6" ma:contentTypeVersion="4" ma:contentTypeDescription="Create a new document." ma:contentTypeScope="" ma:versionID="cbae76097b6546e7e82a0c390732da0a">
  <xsd:schema xmlns:xsd="http://www.w3.org/2001/XMLSchema" xmlns:xs="http://www.w3.org/2001/XMLSchema" xmlns:p="http://schemas.microsoft.com/office/2006/metadata/properties" xmlns:ns2="9a7c21bb-bee4-47d0-85c7-ce0f1cc4d638" xmlns:ns3="baf2c7b2-7d61-439a-b3d4-753606859f52" targetNamespace="http://schemas.microsoft.com/office/2006/metadata/properties" ma:root="true" ma:fieldsID="2b5c039da8d5f272b0f29909ebe106aa" ns2:_="" ns3:_="">
    <xsd:import namespace="9a7c21bb-bee4-47d0-85c7-ce0f1cc4d638"/>
    <xsd:import namespace="baf2c7b2-7d61-439a-b3d4-753606859f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c21bb-bee4-47d0-85c7-ce0f1cc4d6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2c7b2-7d61-439a-b3d4-753606859f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3B190D-82B7-4E48-A9A8-4BA494042B1E}">
  <ds:schemaRefs>
    <ds:schemaRef ds:uri="9a7c21bb-bee4-47d0-85c7-ce0f1cc4d638"/>
    <ds:schemaRef ds:uri="baf2c7b2-7d61-439a-b3d4-753606859f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E9178EE-EC50-4D74-A7D3-3B4F336226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AE2A9F-5E28-424D-B9C9-556C51EA8745}">
  <ds:schemaRefs>
    <ds:schemaRef ds:uri="9a7c21bb-bee4-47d0-85c7-ce0f1cc4d638"/>
    <ds:schemaRef ds:uri="baf2c7b2-7d61-439a-b3d4-753606859f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Training Agenda</vt:lpstr>
      <vt:lpstr>An overview of US Exports and Export Controls</vt:lpstr>
      <vt:lpstr>An overview of US Exports and Export Controls</vt:lpstr>
      <vt:lpstr>An overview of US Exports and Export Controls</vt:lpstr>
      <vt:lpstr>An overview of US Exports and Export Controls</vt:lpstr>
      <vt:lpstr>US Export Laws</vt:lpstr>
      <vt:lpstr>US Export Laws</vt:lpstr>
      <vt:lpstr>Export Administration Regulations (EAR) &amp; International Traffic in Arms Regulations (ITAR)</vt:lpstr>
      <vt:lpstr>Export Administration Regulations (EAR)</vt:lpstr>
      <vt:lpstr>PowerPoint Presentation</vt:lpstr>
      <vt:lpstr>Export Control Prohibitions</vt:lpstr>
      <vt:lpstr>EAR &amp; ITAR Violations</vt:lpstr>
      <vt:lpstr>Your Obligation</vt:lpstr>
      <vt:lpstr>Your Obligation</vt:lpstr>
      <vt:lpstr>Know your customers</vt:lpstr>
      <vt:lpstr>Know your products</vt:lpstr>
      <vt:lpstr>Know your delivery</vt:lpstr>
      <vt:lpstr>Do the Right Thing!</vt:lpstr>
      <vt:lpstr>Do the Right Thing!</vt:lpstr>
      <vt:lpstr>Do the Right Thing!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DeeAnn Hendricks</dc:creator>
  <cp:revision>2</cp:revision>
  <dcterms:created xsi:type="dcterms:W3CDTF">2022-10-05T20:16:22Z</dcterms:created>
  <dcterms:modified xsi:type="dcterms:W3CDTF">2022-10-13T20:46:02Z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2022-10-05T00:00:00Z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0x01010002417B69FA177840B1B58B2995FB69B6</vt:lpwstr>
  </property>
</Properties>
</file>