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0" r:id="rId2"/>
    <p:sldMasterId id="2147483691" r:id="rId3"/>
    <p:sldMasterId id="2147483713" r:id="rId4"/>
    <p:sldMasterId id="2147483790" r:id="rId5"/>
    <p:sldMasterId id="2147483800" r:id="rId6"/>
    <p:sldMasterId id="2147483812" r:id="rId7"/>
  </p:sldMasterIdLst>
  <p:notesMasterIdLst>
    <p:notesMasterId r:id="rId27"/>
  </p:notesMasterIdLst>
  <p:sldIdLst>
    <p:sldId id="259" r:id="rId8"/>
    <p:sldId id="277" r:id="rId9"/>
    <p:sldId id="330" r:id="rId10"/>
    <p:sldId id="293" r:id="rId11"/>
    <p:sldId id="331" r:id="rId12"/>
    <p:sldId id="280" r:id="rId13"/>
    <p:sldId id="311" r:id="rId14"/>
    <p:sldId id="329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440" r:id="rId23"/>
    <p:sldId id="285" r:id="rId24"/>
    <p:sldId id="319" r:id="rId25"/>
    <p:sldId id="44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3817" autoAdjust="0"/>
  </p:normalViewPr>
  <p:slideViewPr>
    <p:cSldViewPr>
      <p:cViewPr varScale="1">
        <p:scale>
          <a:sx n="64" d="100"/>
          <a:sy n="64" d="100"/>
        </p:scale>
        <p:origin x="15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2901-8A3F-4A15-A14D-F4D458B6C80B}" type="datetimeFigureOut">
              <a:rPr lang="en-US" smtClean="0"/>
              <a:t>5/13/2020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0AA45E-774A-41EF-B6FA-6B6B56A3B0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69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684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359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0AA45E-774A-41EF-B6FA-6B6B56A3B02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05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31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9123059-AD18-2644-A422-F81F304BF9A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25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123059-AD18-2644-A422-F81F304BF9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416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856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81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23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4563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972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105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9089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0819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860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164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95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06609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252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98862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46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4136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269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8924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388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04772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4496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78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38200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656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407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55716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71033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3823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3461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5648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1834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727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9231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9874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569439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38089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63933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8827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57715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73091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34328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2202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917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20657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644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lc="http://schemas.openxmlformats.org/drawingml/2006/lockedCanvas"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41296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indent="-228600"/>
            <a:r>
              <a:rPr lang="en-US" sz="1600" dirty="0">
                <a:solidFill>
                  <a:srgbClr val="000000"/>
                </a:solidFill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1199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20653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084" y="1860176"/>
            <a:ext cx="8262938" cy="45122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5005522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73650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215438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60866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orp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2700"/>
            <a:ext cx="9144000" cy="471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4724400"/>
            <a:ext cx="6553200" cy="533400"/>
          </a:xfrm>
          <a:prstGeom prst="rect">
            <a:avLst/>
          </a:prstGeom>
        </p:spPr>
        <p:txBody>
          <a:bodyPr/>
          <a:lstStyle>
            <a:lvl1pPr algn="r">
              <a:defRPr sz="2400">
                <a:solidFill>
                  <a:srgbClr val="CC154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0" y="5257800"/>
            <a:ext cx="3810000" cy="381000"/>
          </a:xfrm>
        </p:spPr>
        <p:txBody>
          <a:bodyPr/>
          <a:lstStyle>
            <a:lvl1pPr marL="0" indent="0" algn="r">
              <a:spcBef>
                <a:spcPts val="0"/>
              </a:spcBef>
              <a:buFont typeface="Arial Narrow" pitchFamily="-107" charset="0"/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7059761" y="6401388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6737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4648200"/>
            <a:ext cx="8305800" cy="1524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500063" y="4648200"/>
            <a:ext cx="50625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3352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00062" y="5029200"/>
            <a:ext cx="8153400" cy="1143000"/>
          </a:xfrm>
        </p:spPr>
        <p:txBody>
          <a:bodyPr/>
          <a:lstStyle>
            <a:lvl1pPr marL="182880" indent="-182880">
              <a:spcBef>
                <a:spcPts val="0"/>
              </a:spcBef>
              <a:buClr>
                <a:srgbClr val="CC1543"/>
              </a:buClr>
              <a:defRPr sz="1600">
                <a:ln>
                  <a:noFill/>
                </a:ln>
                <a:latin typeface="Arial" pitchFamily="34" charset="0"/>
                <a:cs typeface="Arial" pitchFamily="34" charset="0"/>
              </a:defRPr>
            </a:lvl1pPr>
            <a:lvl2pPr>
              <a:defRPr sz="1600">
                <a:ln>
                  <a:noFill/>
                </a:ln>
              </a:defRPr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8608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8262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09314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0062" y="1219200"/>
            <a:ext cx="5214938" cy="49530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3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342900" lvl="0" indent="-342900"/>
            <a:r>
              <a:rPr lang="en-US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297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806623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13" hasCustomPrompt="1"/>
          </p:nvPr>
        </p:nvSpPr>
        <p:spPr>
          <a:xfrm>
            <a:off x="565150" y="1219200"/>
            <a:ext cx="5208588" cy="50292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on icon to insert 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5890593" y="1191399"/>
            <a:ext cx="3048000" cy="5029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5837584" y="1191399"/>
            <a:ext cx="316064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lang="en-US" sz="1200" b="1" dirty="0">
                <a:solidFill>
                  <a:srgbClr val="CC1543"/>
                </a:solidFill>
                <a:latin typeface="Arial" pitchFamily="34" charset="0"/>
                <a:cs typeface="Arial" pitchFamily="34" charset="0"/>
              </a:rPr>
              <a:t>CONCLUSIONS &amp; RECOMMENDATIONS</a:t>
            </a:r>
          </a:p>
        </p:txBody>
      </p:sp>
      <p:sp>
        <p:nvSpPr>
          <p:cNvPr id="10" name="Text Placeholder 13"/>
          <p:cNvSpPr>
            <a:spLocks noGrp="1"/>
          </p:cNvSpPr>
          <p:nvPr userDrawn="1"/>
        </p:nvSpPr>
        <p:spPr bwMode="auto">
          <a:xfrm>
            <a:off x="5966792" y="1572399"/>
            <a:ext cx="280283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xmlns:lc="http://schemas.openxmlformats.org/drawingml/2006/lockedCanvas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228600" lvl="0" indent="-228600"/>
            <a:r>
              <a:rPr lang="en-US" sz="160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2175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05058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981800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4040187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4177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597424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088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05161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3747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88950" y="1348033"/>
            <a:ext cx="8138160" cy="48383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029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42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1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6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image" Target="../media/image7.jpeg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60.xml"/><Relationship Id="rId10" Type="http://schemas.openxmlformats.org/officeDocument/2006/relationships/theme" Target="../theme/theme7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05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9" r:id="rId8"/>
    <p:sldLayoutId id="2147483670" r:id="rId9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307777"/>
            <a:chOff x="3703648" y="6418362"/>
            <a:chExt cx="1890328" cy="307777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ct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ORC 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1" r:id="rId9"/>
    <p:sldLayoutId id="2147483799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16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</a:rPr>
              <a:t>Leading with Integrity</a:t>
            </a:r>
          </a:p>
        </p:txBody>
      </p:sp>
    </p:spTree>
    <p:extLst>
      <p:ext uri="{BB962C8B-B14F-4D97-AF65-F5344CB8AC3E}">
        <p14:creationId xmlns:p14="http://schemas.microsoft.com/office/powerpoint/2010/main" val="127087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rgbClr val="FFFFFF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072996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97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rp2.jpg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974749"/>
            <a:ext cx="9144000" cy="168251"/>
          </a:xfrm>
          <a:prstGeom prst="rect">
            <a:avLst/>
          </a:prstGeom>
        </p:spPr>
      </p:pic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1219200"/>
            <a:ext cx="82629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5"/>
          <p:cNvSpPr>
            <a:spLocks noGrp="1"/>
          </p:cNvSpPr>
          <p:nvPr>
            <p:ph type="title"/>
          </p:nvPr>
        </p:nvSpPr>
        <p:spPr>
          <a:xfrm>
            <a:off x="533401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 userDrawn="1"/>
        </p:nvSpPr>
        <p:spPr>
          <a:xfrm>
            <a:off x="451134" y="6450013"/>
            <a:ext cx="1486996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MTS CONFIDENTIAL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626836" y="6418362"/>
            <a:ext cx="1890328" cy="523220"/>
            <a:chOff x="3703648" y="6418362"/>
            <a:chExt cx="1890328" cy="523220"/>
          </a:xfrm>
        </p:grpSpPr>
        <p:sp>
          <p:nvSpPr>
            <p:cNvPr id="10" name="TextBox 17"/>
            <p:cNvSpPr txBox="1"/>
            <p:nvPr userDrawn="1"/>
          </p:nvSpPr>
          <p:spPr>
            <a:xfrm>
              <a:off x="3703648" y="6418362"/>
              <a:ext cx="18903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5pPr>
              <a:lvl6pPr marL="22860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6pPr>
              <a:lvl7pPr marL="27432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7pPr>
              <a:lvl8pPr marL="32004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8pPr>
              <a:lvl9pPr marL="3657600" algn="l" defTabSz="457200" rtl="0" eaLnBrk="1" latinLnBrk="0" hangingPunct="1">
                <a:defRPr sz="2000" kern="1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9pPr>
            </a:lstStyle>
            <a:p>
              <a:pPr algn="r"/>
              <a:r>
                <a:rPr lang="en-US" sz="1400" spc="500" dirty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CORPORATE</a:t>
              </a:r>
            </a:p>
          </p:txBody>
        </p:sp>
        <p:grpSp>
          <p:nvGrpSpPr>
            <p:cNvPr id="14" name="Group 13"/>
            <p:cNvGrpSpPr/>
            <p:nvPr userDrawn="1"/>
          </p:nvGrpSpPr>
          <p:grpSpPr>
            <a:xfrm>
              <a:off x="3806261" y="6418362"/>
              <a:ext cx="1663306" cy="304800"/>
              <a:chOff x="3892611" y="6418362"/>
              <a:chExt cx="1576955" cy="304800"/>
            </a:xfrm>
          </p:grpSpPr>
          <p:cxnSp>
            <p:nvCxnSpPr>
              <p:cNvPr id="11" name="Straight Connector 10"/>
              <p:cNvCxnSpPr/>
              <p:nvPr userDrawn="1"/>
            </p:nvCxnSpPr>
            <p:spPr>
              <a:xfrm>
                <a:off x="3892611" y="6723162"/>
                <a:ext cx="1576955" cy="0"/>
              </a:xfrm>
              <a:prstGeom prst="line">
                <a:avLst/>
              </a:prstGeom>
              <a:ln w="6350" cmpd="sng">
                <a:solidFill>
                  <a:srgbClr val="7F7F7F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 userDrawn="1"/>
            </p:nvCxnSpPr>
            <p:spPr>
              <a:xfrm>
                <a:off x="3892611" y="6418362"/>
                <a:ext cx="1576955" cy="0"/>
              </a:xfrm>
              <a:prstGeom prst="line">
                <a:avLst/>
              </a:prstGeom>
              <a:ln w="6350" cmpd="sng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726" y="220979"/>
            <a:ext cx="989506" cy="595449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68" y="6401388"/>
            <a:ext cx="501709" cy="45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 userDrawn="1"/>
        </p:nvSpPr>
        <p:spPr>
          <a:xfrm>
            <a:off x="7116835" y="6491194"/>
            <a:ext cx="163378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Leading with Integrity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304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CC154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CC0000"/>
          </a:solidFill>
          <a:latin typeface="Arial Narrow" pitchFamily="-10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 Narrow" charset="0"/>
        <a:buChar char="»"/>
        <a:defRPr sz="20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Char char="–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Arial"/>
        <a:buChar char="•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Lucida Grande"/>
        <a:buChar char="›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CC1543"/>
        </a:buClr>
        <a:buFont typeface="Wingdings" charset="2"/>
        <a:buChar char="§"/>
        <a:defRPr sz="2000">
          <a:solidFill>
            <a:schemeClr val="tx1"/>
          </a:solidFill>
          <a:latin typeface="Arial" pitchFamily="34" charset="0"/>
          <a:ea typeface="ＭＳ Ｐゴシック" pitchFamily="-107" charset="-128"/>
          <a:cs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Font typeface="Arial Narrow" pitchFamily="-107" charset="0"/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TS_Risk_&amp;_Compliance@mts.com" TargetMode="External"/><Relationship Id="rId7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hyperlink" Target="https://alertline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mailto:becky.scott@mts.com" TargetMode="External"/><Relationship Id="rId1" Type="http://schemas.openxmlformats.org/officeDocument/2006/relationships/slideLayout" Target="../slideLayouts/slideLayout39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439947" y="5141844"/>
            <a:ext cx="8399253" cy="801756"/>
          </a:xfrm>
        </p:spPr>
        <p:txBody>
          <a:bodyPr>
            <a:noAutofit/>
          </a:bodyPr>
          <a:lstStyle/>
          <a:p>
            <a:r>
              <a:rPr lang="en-US" b="1" dirty="0">
                <a:latin typeface="Cambria" panose="02040503050406030204" pitchFamily="18" charset="0"/>
              </a:rPr>
              <a:t>Global Trade Education &amp; Training – Sales Cycle </a:t>
            </a:r>
            <a:br>
              <a:rPr lang="en-US" b="1" dirty="0">
                <a:latin typeface="Cambria" panose="02040503050406030204" pitchFamily="18" charset="0"/>
              </a:rPr>
            </a:br>
            <a:endParaRPr lang="en-US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0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6756" y="4213562"/>
            <a:ext cx="8262938" cy="1228635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Accurately document </a:t>
            </a:r>
            <a:r>
              <a:rPr lang="en-US" dirty="0">
                <a:latin typeface="Cambria" panose="02040503050406030204" pitchFamily="18" charset="0"/>
              </a:rPr>
              <a:t>IN THE QUOTE each and every party and the role he/ she is playing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NOTE: Specify, identify, buyer, payer, trading company, distributor, agent, reseller, end user, freight forwarder</a:t>
            </a:r>
          </a:p>
          <a:p>
            <a:pPr marL="457200" lvl="1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	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03087" y="3453285"/>
            <a:ext cx="836316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" y="4239491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339047" y="2828836"/>
            <a:ext cx="65189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mbria" panose="02040503050406030204" pitchFamily="18" charset="0"/>
              </a:rPr>
              <a:t>Incorporate the cost of freight </a:t>
            </a:r>
            <a:r>
              <a:rPr lang="en-US" sz="2000" dirty="0">
                <a:latin typeface="Cambria" panose="02040503050406030204" pitchFamily="18" charset="0"/>
              </a:rPr>
              <a:t>in your quote for CIP Port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3087" y="2057400"/>
            <a:ext cx="83631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#4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For US Direct Export include the Cost of Freight in Your Quote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862851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339047" y="3613666"/>
            <a:ext cx="5343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#5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Clearly state roles in the transaction</a:t>
            </a:r>
          </a:p>
        </p:txBody>
      </p:sp>
    </p:spTree>
    <p:extLst>
      <p:ext uri="{BB962C8B-B14F-4D97-AF65-F5344CB8AC3E}">
        <p14:creationId xmlns:p14="http://schemas.microsoft.com/office/powerpoint/2010/main" val="1672875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760" y="3096242"/>
            <a:ext cx="5586896" cy="153537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If the sale will involve a government bid or contract:</a:t>
            </a: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</a:rPr>
              <a:t>Know this and incorporate the terms and conditions of the government bid / contract in your quote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5" y="5121492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5724" y="2057400"/>
            <a:ext cx="8608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#6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For a government bid, make sure you understand the terms and conditions directed by the government agency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013729" y="3429000"/>
            <a:ext cx="2867155" cy="2641489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Does the bid process and quote  include an opportunity to quote for goods or services or both?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 b="1" dirty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You need to clearly identify and itemize: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Products in detail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Services in detail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FFFFFF"/>
                </a:solidFill>
                <a:latin typeface="Cambria" panose="02040503050406030204" pitchFamily="18" charset="0"/>
              </a:rPr>
              <a:t>Domestic vs foreign sources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5" y="38100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54738" y="5084059"/>
            <a:ext cx="565274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We need to accurately describe what is required for a government bid or funding award  to ensure that we are consistent and supporting customer needs to be transparent in their government bid or funding award processes.</a:t>
            </a: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50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0966" y="1147282"/>
            <a:ext cx="8012986" cy="2160996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#1 Know all parties involved in the transaction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latin typeface="Cambria" panose="02040503050406030204" pitchFamily="18" charset="0"/>
              </a:rPr>
              <a:t>Know and understand the role of every party involved in the transaction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Buyer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Intermediate consignee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Ultimate consignee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End user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5479" y="4551452"/>
            <a:ext cx="856864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457036" y="4767209"/>
            <a:ext cx="8317090" cy="136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spcAft>
                <a:spcPts val="600"/>
              </a:spcAft>
              <a:buFont typeface="Arial Narrow" charset="0"/>
              <a:buNone/>
            </a:pPr>
            <a:r>
              <a:rPr lang="en-US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#2 Document the legal name and address of each party involved in the transaction</a:t>
            </a: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In the contract, include complete legal names and addresses of each party to support MTS’ global trade screening processes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676434" y="2229492"/>
            <a:ext cx="5097692" cy="210620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C00000"/>
                </a:solidFill>
                <a:latin typeface="Cambria" panose="02040503050406030204" pitchFamily="18" charset="0"/>
              </a:rPr>
              <a:t>Definitions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Buyer - 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Party making the ultimate buying decision and with whom MTS has entered into a contract or purchase order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Intermediate consignee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 – International only.  Party other than third party logistics distribution center that takes temporary possession of the goods for the purpose of goods delivery to the ultimate consignee.</a:t>
            </a:r>
            <a:endParaRPr lang="en-US" sz="12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Ultimate consignee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 – Party with financial or other interest in the goods and will receive the shipment.  Takes ownership, possession, or custody of the goods, even if only briefly.</a:t>
            </a:r>
            <a:endParaRPr lang="en-US" sz="1200" b="1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  <a:latin typeface="Cambria" panose="02040503050406030204" pitchFamily="18" charset="0"/>
              </a:rPr>
              <a:t>End user - </a:t>
            </a:r>
            <a:r>
              <a:rPr lang="en-US" sz="1200" dirty="0">
                <a:solidFill>
                  <a:srgbClr val="000000"/>
                </a:solidFill>
                <a:latin typeface="Cambria" panose="02040503050406030204" pitchFamily="18" charset="0"/>
              </a:rPr>
              <a:t>Party that uses the goods and is located where the goods will be physically installed</a:t>
            </a:r>
            <a:endParaRPr lang="en-US" sz="1200" dirty="0">
              <a:solidFill>
                <a:srgbClr val="000000"/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9" y="1600717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88" y="5449297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Oval 12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612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2611" y="1167831"/>
            <a:ext cx="8465906" cy="501721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#3 Include Incoterms® in the Contract</a:t>
            </a:r>
          </a:p>
          <a:p>
            <a:pPr marL="0" indent="0">
              <a:buNone/>
            </a:pPr>
            <a:r>
              <a:rPr lang="en-US" sz="1600" dirty="0">
                <a:latin typeface="Cambria" panose="02040503050406030204" pitchFamily="18" charset="0"/>
              </a:rPr>
              <a:t>For US direct export, include the Incoterms® agreed upon in the quoting phase.  Use CIP Port unless you are previously approved for your region to use a different Incoterm®, or you discussed and received approval from Contract Management to use an MTS alternative.</a:t>
            </a: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The incoterm® must include a specific named place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1600" dirty="0">
                <a:latin typeface="Cambria" panose="02040503050406030204" pitchFamily="18" charset="0"/>
              </a:rPr>
              <a:t>MTS use of incoterms® is per the current version published by the ICC (</a:t>
            </a:r>
            <a:r>
              <a:rPr lang="en-US" sz="1600" i="1" dirty="0">
                <a:latin typeface="Cambria" panose="02040503050406030204" pitchFamily="18" charset="0"/>
              </a:rPr>
              <a:t>International Chamber of Commerce</a:t>
            </a:r>
            <a:r>
              <a:rPr lang="en-US" sz="1600" dirty="0">
                <a:latin typeface="Cambria" panose="02040503050406030204" pitchFamily="18" charset="0"/>
              </a:rPr>
              <a:t>)</a:t>
            </a: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12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Cambria" panose="02040503050406030204" pitchFamily="18" charset="0"/>
              </a:rPr>
              <a:t>	</a:t>
            </a: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67127" y="4308298"/>
            <a:ext cx="852755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08" y="152754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421240" y="4308298"/>
            <a:ext cx="8443646" cy="154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#4 Indicate known local sourcing plans</a:t>
            </a: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Contract separately for local goods and services. If one contract, clearly indicate in the MTS contract if there are known plans to use a local third party to source goods, provide services, manufacture or assemble.  Include the estimated value. 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Local = the customer’s country or third-party’s country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This is important as this value needs to be known for multiple reasons, including import permit, export declaration, import declaration, and payment.</a:t>
            </a:r>
          </a:p>
          <a:p>
            <a:pPr marL="0" indent="0">
              <a:buFont typeface="Arial Narrow" charset="0"/>
              <a:buNone/>
            </a:pPr>
            <a:endParaRPr lang="en-US" sz="12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200" kern="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68" y="4645576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518515" y="2537708"/>
            <a:ext cx="5948738" cy="48288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Incoterm® CIP Port [</a:t>
            </a:r>
            <a:r>
              <a:rPr lang="en-US" sz="1400" i="1" dirty="0">
                <a:solidFill>
                  <a:srgbClr val="000000"/>
                </a:solidFill>
                <a:latin typeface="Cambria" panose="02040503050406030204" pitchFamily="18" charset="0"/>
              </a:rPr>
              <a:t>insert specific seaport / airport name, City, Country</a:t>
            </a: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]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Example: CIP Port (Beijing Capital International Airport, Beijing, China)</a:t>
            </a:r>
            <a:r>
              <a:rPr lang="en-U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968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523" y="1371600"/>
            <a:ext cx="8695310" cy="868362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</a:rPr>
              <a:t>#5 Use MTS standard terms &amp; conditions</a:t>
            </a:r>
            <a:endParaRPr lang="en-US" sz="1200" dirty="0">
              <a:latin typeface="Cambria" panose="02040503050406030204" pitchFamily="18" charset="0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132709" y="107022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Contract Phase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390254" y="1897383"/>
            <a:ext cx="8363164" cy="3633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Partner with MTS Contract Management and Legal if you are unable to include all MTS standard terms and conditions, to ensure MTS is able to meet customer expectations.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Varying from standard terms and conditions could result in: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Inability to execute to the contract  and not meet customer expectations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Contract re-negotiation with the customer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Customer dissatisfaction / contract breach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Additional costs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Violations of export and import requirements </a:t>
            </a: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sz="1600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" y="1897383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8" y="2667000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571966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74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>
          <a:xfrm>
            <a:off x="184935" y="76200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Invoice Phase</a:t>
            </a:r>
          </a:p>
        </p:txBody>
      </p:sp>
      <p:sp>
        <p:nvSpPr>
          <p:cNvPr id="4" name="Rectangle 3"/>
          <p:cNvSpPr/>
          <p:nvPr/>
        </p:nvSpPr>
        <p:spPr>
          <a:xfrm>
            <a:off x="295382" y="1322962"/>
            <a:ext cx="8447926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#1 Understand and promote awareness of the difference between MTS Commercial Invoices and MTS Billing Invoices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Know about commercial invoices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Used to facilitate Customs clearance processes, including export and import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Customers or you should use this document as a part of your import process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Itemization will be done on commercial invoices as required to show values of US goods exported and / or itemization for local goods, local services, foreign goods, foreign services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Commercial invoices are NOT intended for remittance processes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Know about billing invoices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Used to collect payment based on agreed-upon payment terms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Remit payment based on the value of the Billing Invoice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rgbClr val="000000"/>
                </a:solidFill>
                <a:latin typeface="Cambria" panose="02040503050406030204" pitchFamily="18" charset="0"/>
                <a:ea typeface="ＭＳ Ｐゴシック" charset="0"/>
              </a:rPr>
              <a:t>Billing invoices are NOT intended for Customs clearance processes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Cambria" panose="02040503050406030204" pitchFamily="18" charset="0"/>
              <a:ea typeface="ＭＳ Ｐゴシック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" y="228654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" y="472045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205484" y="4521236"/>
            <a:ext cx="852241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4800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6737818" y="150827"/>
            <a:ext cx="1011223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93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71" y="117297"/>
            <a:ext cx="7369872" cy="868362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500" b="1" dirty="0">
                <a:solidFill>
                  <a:srgbClr val="C00000"/>
                </a:solidFill>
                <a:latin typeface="Cambria" panose="02040503050406030204" pitchFamily="18" charset="0"/>
              </a:rPr>
              <a:t>Recap of Supply Chain </a:t>
            </a:r>
            <a:endParaRPr lang="en-US" sz="2400" b="1" i="1" kern="12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952" y="1725582"/>
            <a:ext cx="2875650" cy="34470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Ensure accurate quotation of goods and services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Identify the price for each good and service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Use MTS preferred Incoterm®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Include the cost of freight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Clearly state your role in the transaction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For a government bid, make sure you understand the terms and conditions directed by the government agency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4952" y="1112755"/>
            <a:ext cx="2875650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QUOTE PHASE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03827" y="1745654"/>
            <a:ext cx="2837378" cy="286232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Know all parties involved in the transaction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Document the legal name and address of each party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Include Incoterms®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Indicate known </a:t>
            </a:r>
            <a:r>
              <a:rPr kumimoji="0" 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local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 sourcing plans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Use MTS standard terms &amp; conditions to the extent possible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4952" y="5278090"/>
            <a:ext cx="2875650" cy="60016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The Quote needs to be accurate, as the quote is used by the customer to create their purchase order issued to MTS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203827" y="4724092"/>
            <a:ext cx="2837378" cy="600164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Using MTS standard terms and conditions upfront helps ensure MTS can deliver and continue to meet customer expectations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03827" y="1112755"/>
            <a:ext cx="2837378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CONTRACT PHASE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64494" y="1132827"/>
            <a:ext cx="2805444" cy="612827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+mn-ea"/>
                <a:cs typeface="+mn-cs"/>
              </a:rPr>
              <a:t>INVOICE PHASE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63382" y="1745654"/>
            <a:ext cx="2806556" cy="95410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Understand and promote awareness of the difference between MTS Commercial Invoices and Billing Invoices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163382" y="2792094"/>
            <a:ext cx="2806556" cy="76944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</a:rPr>
              <a:t>Accurate Commercial Invoices ensure MTS declares accurate goods and services at customs.  Accurate billing invoices ensure proper payment is received.</a:t>
            </a:r>
          </a:p>
        </p:txBody>
      </p:sp>
    </p:spTree>
    <p:extLst>
      <p:ext uri="{BB962C8B-B14F-4D97-AF65-F5344CB8AC3E}">
        <p14:creationId xmlns:p14="http://schemas.microsoft.com/office/powerpoint/2010/main" val="43736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849325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5600" y="1344672"/>
            <a:ext cx="6226042" cy="312520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819" tIns="333248" rIns="651819" bIns="113792" numCol="1" spcCol="1270" anchor="t" anchorCtr="0">
            <a:noAutofit/>
          </a:bodyPr>
          <a:lstStyle/>
          <a:p>
            <a:pPr marL="0" marR="0" lvl="1" indent="0" algn="l" defTabSz="711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73244" y="1392300"/>
            <a:ext cx="2390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Phyllis Nordstrom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Chief Risk and Compliance Officer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1429632" y="2342893"/>
            <a:ext cx="1" cy="2321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545753" y="234289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421833" y="2342893"/>
            <a:ext cx="6482761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800915" y="1257984"/>
            <a:ext cx="1907930" cy="79185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Office of Risk and Compliance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737355" y="257871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Corporate Compliance Programs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574243" y="2576304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Business Ethics, Investigations and Monitoring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709619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Order and Contract Administration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355600" y="76200"/>
            <a:ext cx="7451305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Global Trade Team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6</a:t>
            </a:r>
          </a:p>
        </p:txBody>
      </p:sp>
      <p:cxnSp>
        <p:nvCxnSpPr>
          <p:cNvPr id="25" name="Straight Arrow Connector 24"/>
          <p:cNvCxnSpPr>
            <a:endCxn id="40" idx="0"/>
          </p:cNvCxnSpPr>
          <p:nvPr/>
        </p:nvCxnSpPr>
        <p:spPr>
          <a:xfrm>
            <a:off x="4433596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4964845" y="2564957"/>
            <a:ext cx="1616797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Global Trade Team</a:t>
            </a:r>
          </a:p>
        </p:txBody>
      </p:sp>
      <p:cxnSp>
        <p:nvCxnSpPr>
          <p:cNvPr id="4" name="Straight Connector 3"/>
          <p:cNvCxnSpPr>
            <a:stCxn id="30" idx="2"/>
          </p:cNvCxnSpPr>
          <p:nvPr/>
        </p:nvCxnSpPr>
        <p:spPr>
          <a:xfrm>
            <a:off x="5773244" y="3238819"/>
            <a:ext cx="0" cy="21270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63931" y="4483227"/>
            <a:ext cx="0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42" idx="0"/>
          </p:cNvCxnSpPr>
          <p:nvPr/>
        </p:nvCxnSpPr>
        <p:spPr>
          <a:xfrm>
            <a:off x="7112891" y="3451523"/>
            <a:ext cx="0" cy="1095395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032868" y="4546918"/>
            <a:ext cx="80145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Test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6654618" y="4546918"/>
            <a:ext cx="916546" cy="673862"/>
          </a:xfrm>
          <a:prstGeom prst="round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Arial" charset="0"/>
                <a:cs typeface="Arial" charset="0"/>
              </a:rPr>
              <a:t>Sensors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33596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773244" y="3451523"/>
            <a:ext cx="133964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907250" y="3596853"/>
            <a:ext cx="1731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C1E43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Kim Johnson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Director, Global Trade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849529" y="5207632"/>
            <a:ext cx="3168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Times New Roman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773243" y="2329133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904594" y="2339235"/>
            <a:ext cx="0" cy="23582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" idx="2"/>
          </p:cNvCxnSpPr>
          <p:nvPr/>
        </p:nvCxnSpPr>
        <p:spPr>
          <a:xfrm>
            <a:off x="4754880" y="2049836"/>
            <a:ext cx="0" cy="29305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5-Point Star 13"/>
          <p:cNvSpPr/>
          <p:nvPr/>
        </p:nvSpPr>
        <p:spPr>
          <a:xfrm>
            <a:off x="6312206" y="2447045"/>
            <a:ext cx="355776" cy="400307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592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5250" y="1111441"/>
            <a:ext cx="8953500" cy="5106832"/>
          </a:xfrm>
        </p:spPr>
        <p:txBody>
          <a:bodyPr/>
          <a:lstStyle/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	</a:t>
            </a:r>
          </a:p>
          <a:p>
            <a:pPr marL="914400" lvl="2" indent="0">
              <a:spcBef>
                <a:spcPts val="1200"/>
              </a:spcBef>
              <a:buNone/>
            </a:pPr>
            <a:endParaRPr lang="en-US" sz="14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400" dirty="0">
                <a:latin typeface="Cambria" panose="02040503050406030204" pitchFamily="18" charset="0"/>
              </a:rPr>
              <a:t>                       </a:t>
            </a:r>
            <a:r>
              <a:rPr lang="en-US" sz="1600" dirty="0">
                <a:latin typeface="Cambria" panose="02040503050406030204" pitchFamily="18" charset="0"/>
              </a:rPr>
              <a:t>Office of Risk and Compliance </a:t>
            </a:r>
            <a:r>
              <a:rPr lang="en-US" sz="1600" dirty="0">
                <a:latin typeface="Cambria" panose="02040503050406030204" pitchFamily="18" charset="0"/>
                <a:hlinkClick r:id="rId3"/>
              </a:rPr>
              <a:t>MTS_Risk_&amp;_Compliance@mts.com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	</a:t>
            </a:r>
          </a:p>
          <a:p>
            <a:pPr marL="914400" lvl="2" indent="0">
              <a:spcBef>
                <a:spcPts val="1200"/>
              </a:spcBef>
              <a:buNone/>
            </a:pPr>
            <a:r>
              <a:rPr lang="en-US" sz="1600" dirty="0">
                <a:latin typeface="Cambria" panose="02040503050406030204" pitchFamily="18" charset="0"/>
              </a:rPr>
              <a:t>                     MTS Alert Line </a:t>
            </a:r>
            <a:r>
              <a:rPr lang="en-US" sz="1600" dirty="0">
                <a:latin typeface="Cambria" panose="02040503050406030204" pitchFamily="18" charset="0"/>
                <a:hlinkClick r:id="rId4"/>
              </a:rPr>
              <a:t>https://alertline.com</a:t>
            </a: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spcBef>
                <a:spcPts val="1200"/>
              </a:spcBef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  <a:p>
            <a:pPr marL="914400" lvl="2" indent="0">
              <a:buNone/>
            </a:pPr>
            <a:endParaRPr lang="en-US" sz="1600" dirty="0">
              <a:latin typeface="Cambria" panose="0204050305040603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85441" y="3360055"/>
            <a:ext cx="712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CALL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85441" y="1813197"/>
            <a:ext cx="806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EMAIL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mbria" panose="02040503050406030204" pitchFamily="18" charset="0"/>
              <a:ea typeface="ＭＳ Ｐゴシック" charset="0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85441" y="2627995"/>
            <a:ext cx="80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VISIT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78182" y="76200"/>
            <a:ext cx="742872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Arial" pitchFamily="34" charset="0"/>
              </a:rPr>
              <a:t>Report Global Trade Concerns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2620963"/>
            <a:ext cx="448026" cy="345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889185"/>
            <a:ext cx="461141" cy="440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2" y="3360055"/>
            <a:ext cx="491761" cy="28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048625" y="6642556"/>
            <a:ext cx="5277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mbria" panose="02040503050406030204" pitchFamily="18" charset="0"/>
                <a:ea typeface="ＭＳ Ｐゴシック" charset="0"/>
                <a:cs typeface="+mn-cs"/>
              </a:rPr>
              <a:t>Page 11</a:t>
            </a:r>
          </a:p>
        </p:txBody>
      </p:sp>
    </p:spTree>
    <p:extLst>
      <p:ext uri="{BB962C8B-B14F-4D97-AF65-F5344CB8AC3E}">
        <p14:creationId xmlns:p14="http://schemas.microsoft.com/office/powerpoint/2010/main" val="2713212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rgbClr val="C00000"/>
                </a:solidFill>
                <a:latin typeface="Cambria" panose="02040503050406030204" pitchFamily="18" charset="0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6562" y="1345489"/>
            <a:ext cx="8359919" cy="877011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After completing this training, you should have an understanding of </a:t>
            </a:r>
            <a:r>
              <a:rPr lang="en-US" sz="20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</a:rPr>
              <a:t>the following: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61962" y="2133601"/>
            <a:ext cx="7996238" cy="388620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What is meant by ‘Global Trade’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Your Role in supporting Global Trade 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Your Responsibilities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Know your customer, product, and delivery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</a:rPr>
              <a:t>Sales Cycle - Opportunity, Order, and Shipping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>
                <a:latin typeface="Cambria" panose="02040503050406030204" pitchFamily="18" charset="0"/>
              </a:rPr>
              <a:t>Resources available for you to use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291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26568" y="61700"/>
            <a:ext cx="7727872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What is Global Trade?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9256" y="1172033"/>
            <a:ext cx="8167071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Global Trade is the transfer of </a:t>
            </a:r>
            <a:r>
              <a:rPr lang="en-US" b="1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goods,  services, technology, knowledge, 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and </a:t>
            </a:r>
            <a:r>
              <a:rPr lang="en-US" b="1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software</a:t>
            </a:r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 across international borders.   The transfer could be an import or an export.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91890" y="2892260"/>
            <a:ext cx="3106093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Exports</a:t>
            </a:r>
          </a:p>
          <a:p>
            <a:pPr algn="ctr" fontAlgn="base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Transferred </a:t>
            </a: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out of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one country or customs territory to another country</a:t>
            </a:r>
          </a:p>
        </p:txBody>
      </p:sp>
      <p:sp>
        <p:nvSpPr>
          <p:cNvPr id="5" name="Rectangle 4"/>
          <p:cNvSpPr/>
          <p:nvPr/>
        </p:nvSpPr>
        <p:spPr>
          <a:xfrm>
            <a:off x="499255" y="5024289"/>
            <a:ext cx="8167071" cy="707886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Cambria" panose="02040503050406030204" pitchFamily="18" charset="0"/>
                <a:ea typeface="ＭＳ Ｐゴシック" charset="0"/>
              </a:rPr>
              <a:t>MTS is subject to a variety of import and export laws and regulations across the globe in all countries we do business. </a:t>
            </a:r>
          </a:p>
        </p:txBody>
      </p:sp>
      <p:sp>
        <p:nvSpPr>
          <p:cNvPr id="6" name="Down Arrow 5"/>
          <p:cNvSpPr/>
          <p:nvPr/>
        </p:nvSpPr>
        <p:spPr>
          <a:xfrm>
            <a:off x="1711234" y="209137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6603274" y="209137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9256" y="2892260"/>
            <a:ext cx="3106093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</a:pPr>
            <a:r>
              <a:rPr lang="en-US" sz="2000" b="1" dirty="0">
                <a:solidFill>
                  <a:srgbClr val="C00000"/>
                </a:solidFill>
                <a:latin typeface="Cambria" panose="02040503050406030204" pitchFamily="18" charset="0"/>
                <a:ea typeface="ＭＳ Ｐゴシック" charset="0"/>
              </a:rPr>
              <a:t>Imports</a:t>
            </a:r>
          </a:p>
          <a:p>
            <a:pPr algn="ctr" fontAlgn="base">
              <a:spcBef>
                <a:spcPct val="0"/>
              </a:spcBef>
            </a:pP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Transferred </a:t>
            </a:r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into</a:t>
            </a:r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one country or customs territory from another country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3" y="6611779"/>
            <a:ext cx="6531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rgbClr val="FFFFFF">
                    <a:lumMod val="50000"/>
                  </a:srgbClr>
                </a:solidFill>
                <a:latin typeface="Cambria" panose="02040503050406030204" pitchFamily="18" charset="0"/>
                <a:ea typeface="ＭＳ Ｐゴシック" charset="0"/>
              </a:rPr>
              <a:t>Page 3</a:t>
            </a:r>
          </a:p>
        </p:txBody>
      </p:sp>
    </p:spTree>
    <p:extLst>
      <p:ext uri="{BB962C8B-B14F-4D97-AF65-F5344CB8AC3E}">
        <p14:creationId xmlns:p14="http://schemas.microsoft.com/office/powerpoint/2010/main" val="2493722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399"/>
            <a:ext cx="7543799" cy="868362"/>
          </a:xfrm>
        </p:spPr>
        <p:txBody>
          <a:bodyPr>
            <a:normAutofit fontScale="90000"/>
          </a:bodyPr>
          <a:lstStyle/>
          <a:p>
            <a:r>
              <a:rPr lang="en-US" sz="3100" dirty="0">
                <a:latin typeface="Cambria" panose="02040503050406030204" pitchFamily="18" charset="0"/>
              </a:rPr>
              <a:t>What is Global Trade?</a:t>
            </a:r>
            <a:br>
              <a:rPr lang="en-US" sz="2800" dirty="0">
                <a:latin typeface="Cambria" panose="02040503050406030204" pitchFamily="18" charset="0"/>
              </a:rPr>
            </a:br>
            <a:r>
              <a:rPr lang="en-US" i="1" dirty="0">
                <a:latin typeface="Cambria" panose="02040503050406030204" pitchFamily="18" charset="0"/>
              </a:rPr>
              <a:t>Current State</a:t>
            </a:r>
            <a:endParaRPr lang="en-US" sz="2800" dirty="0">
              <a:latin typeface="Cambria" panose="02040503050406030204" pitchFamily="18" charset="0"/>
            </a:endParaRPr>
          </a:p>
        </p:txBody>
      </p:sp>
      <p:pic>
        <p:nvPicPr>
          <p:cNvPr id="1030" name="Picture 6" descr="http://leadradio1063.com/wp-content/uploads/2017/08/Headlin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061" y="1188720"/>
            <a:ext cx="3828671" cy="1478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900" y="4054568"/>
            <a:ext cx="774549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0270" y="2998965"/>
            <a:ext cx="7005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59" y="4027665"/>
            <a:ext cx="685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pic>
        <p:nvPicPr>
          <p:cNvPr id="1032" name="Picture 8" descr="Image result for Department of commerc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738" y="4881982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Chinese Customs Bureau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262195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ina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272" y="3257607"/>
            <a:ext cx="627255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ile:European badge.sv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68" y="5224882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METI Ministry of Economy, Trade and Industry.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331"/>
          <a:stretch/>
        </p:blipFill>
        <p:spPr bwMode="auto">
          <a:xfrm>
            <a:off x="3163827" y="4851249"/>
            <a:ext cx="616449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076330" y="4053925"/>
            <a:ext cx="14156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MTS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205690"/>
            <a:ext cx="4942968" cy="34694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anose="02040503050406030204" pitchFamily="18" charset="0"/>
              </a:rPr>
              <a:t>Types of Prohibited Sales Activity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64311" y="2286000"/>
            <a:ext cx="2431057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defRPr/>
            </a:pPr>
            <a:r>
              <a:rPr lang="en-US" sz="1000" b="1" dirty="0">
                <a:solidFill>
                  <a:srgbClr val="FFFFFF"/>
                </a:solidFill>
                <a:latin typeface="Cambria" panose="02040503050406030204" pitchFamily="18" charset="0"/>
              </a:rPr>
              <a:t>Payments or promises to pay, anything of value, to foreign officials to obtain or retain business</a:t>
            </a:r>
          </a:p>
        </p:txBody>
      </p:sp>
      <p:sp>
        <p:nvSpPr>
          <p:cNvPr id="22" name="TextBox 21"/>
          <p:cNvSpPr txBox="1">
            <a:spLocks/>
          </p:cNvSpPr>
          <p:nvPr/>
        </p:nvSpPr>
        <p:spPr>
          <a:xfrm>
            <a:off x="152400" y="1652016"/>
            <a:ext cx="2432304" cy="557784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no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</a:pPr>
            <a:r>
              <a:rPr lang="en-US" sz="1000" b="1" dirty="0">
                <a:solidFill>
                  <a:schemeClr val="bg1"/>
                </a:solidFill>
                <a:latin typeface="Cambria" panose="02040503050406030204" pitchFamily="18" charset="0"/>
              </a:rPr>
              <a:t>Exports for certain end uses, end users, and destinations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63064" y="1652016"/>
            <a:ext cx="2432304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noAutofit/>
          </a:bodyPr>
          <a:lstStyle>
            <a:defPPr>
              <a:defRPr lang="en-US"/>
            </a:defPPr>
            <a:lvl1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defRPr sz="1000" b="1">
                <a:solidFill>
                  <a:schemeClr val="bg1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Transactions involving certain persons, entities,  countries, or activities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" y="2286000"/>
            <a:ext cx="2432304" cy="553998"/>
          </a:xfrm>
          <a:prstGeom prst="rect">
            <a:avLst/>
          </a:prstGeom>
          <a:solidFill>
            <a:schemeClr val="tx2"/>
          </a:solidFill>
          <a:ln w="28575">
            <a:solidFill>
              <a:schemeClr val="bg2"/>
            </a:solidFill>
          </a:ln>
        </p:spPr>
        <p:txBody>
          <a:bodyPr wrap="square" rtlCol="0" anchor="ctr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</a:pPr>
            <a:r>
              <a:rPr lang="en-US" sz="1000" b="1" dirty="0">
                <a:solidFill>
                  <a:srgbClr val="FFFFFF"/>
                </a:solidFill>
                <a:latin typeface="Cambria" panose="02040503050406030204" pitchFamily="18" charset="0"/>
              </a:rPr>
              <a:t>Providing information, taking certain actions, or agreeing to participate in an unsanctioned boycott</a:t>
            </a:r>
          </a:p>
        </p:txBody>
      </p: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5257061" y="2667000"/>
            <a:ext cx="3828670" cy="3581400"/>
          </a:xfrm>
          <a:gradFill>
            <a:gsLst>
              <a:gs pos="0">
                <a:schemeClr val="accent3">
                  <a:lumMod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lIns="182880" rIns="182880" anchor="ctr"/>
          <a:lstStyle/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US Issues $1.19 Billion Penalty for ZTE’s Export Violations to Iran and North Korea</a:t>
            </a:r>
          </a:p>
          <a:p>
            <a:pPr marL="0" indent="0" algn="just">
              <a:buNone/>
            </a:pPr>
            <a:endParaRPr lang="en-US" sz="1400" spc="1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Germany Slaps Businessman with 6 Years’ Imprisonment and Forfeiture of €705,000 for Breaching EU Embargo Against Iran.</a:t>
            </a:r>
          </a:p>
          <a:p>
            <a:pPr marL="0" indent="0" algn="just">
              <a:buNone/>
            </a:pPr>
            <a:endParaRPr lang="en-US" sz="1400" spc="1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  <a:p>
            <a:pPr marL="0" indent="0" algn="just">
              <a:buNone/>
            </a:pPr>
            <a:r>
              <a:rPr lang="en-US" sz="1400" spc="100" dirty="0">
                <a:latin typeface="Bernard MT Condensed" panose="02050806060905020404" pitchFamily="18" charset="0"/>
                <a:cs typeface="Helvetica" panose="020B0604020202020204" pitchFamily="34" charset="0"/>
              </a:rPr>
              <a:t>Japan Suspends Export Privileges of Machine Tool Manufacturer for Unlicensed Exports to China and South Korea. Four Marketing Executives Receive Jail Time. </a:t>
            </a:r>
          </a:p>
          <a:p>
            <a:pPr marL="0" indent="0">
              <a:buNone/>
            </a:pPr>
            <a:endParaRPr lang="en-US" sz="1400" dirty="0">
              <a:latin typeface="Bernard MT Condensed" panose="020508060609050204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27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05" y="85133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MTS Policy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419600" y="3086512"/>
          <a:ext cx="4419600" cy="15544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69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Type of Violation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Cambria" panose="02040503050406030204" pitchFamily="18" charset="0"/>
                        </a:rPr>
                        <a:t>Penalty Amount (not to exceed)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07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Unauthorized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 Exports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(IEEPA)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$1,000,000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libri" panose="020F0502020204030204" pitchFamily="34" charset="0"/>
                        </a:rPr>
                        <a:t> and/or 20 years prison per violation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70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Inaccurate Export Filings (FTR)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$10,000 and/or 5 years prison per violation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7051" y="1207702"/>
            <a:ext cx="8582149" cy="92333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latin typeface="Cambria" panose="02040503050406030204" pitchFamily="18" charset="0"/>
              </a:rPr>
              <a:t>Trade controls are critical in protecting national security, as well as foreign and domestic economic and policy interests.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Cambria" panose="02040503050406030204" pitchFamily="18" charset="0"/>
              </a:rPr>
              <a:t>Non-compliance can result in: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7052" y="5168851"/>
            <a:ext cx="8582148" cy="923330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No sale or purchase or any business activity under any circumstances, will be made that violates or potentially violates the trade laws or regulations of the U.S. or any other country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508760" y="2362200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own Arrow 16"/>
          <p:cNvSpPr/>
          <p:nvPr/>
        </p:nvSpPr>
        <p:spPr>
          <a:xfrm>
            <a:off x="6874982" y="2362199"/>
            <a:ext cx="483326" cy="54601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7051" y="3086512"/>
            <a:ext cx="4086349" cy="15544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2"/>
            </a:solidFill>
          </a:ln>
        </p:spPr>
        <p:txBody>
          <a:bodyPr wrap="square" lIns="91440" rIns="0" rtlCol="0" anchor="ctr"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Loss of import and/or export privileges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Disciplinary action, up to termination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Damage to reputation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Criminal and/or civil penalties for company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chemeClr val="tx2"/>
                </a:solidFill>
                <a:latin typeface="Cambria" panose="02040503050406030204" pitchFamily="18" charset="0"/>
              </a:rPr>
              <a:t>Fines and imprisonment for individuals</a:t>
            </a:r>
          </a:p>
        </p:txBody>
      </p:sp>
    </p:spTree>
    <p:extLst>
      <p:ext uri="{BB962C8B-B14F-4D97-AF65-F5344CB8AC3E}">
        <p14:creationId xmlns:p14="http://schemas.microsoft.com/office/powerpoint/2010/main" val="964967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5613" y="1412875"/>
            <a:ext cx="8231187" cy="4519613"/>
          </a:xfrm>
          <a:solidFill>
            <a:srgbClr val="C00000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</a:rPr>
              <a:t>Your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418010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1829" y="2057400"/>
            <a:ext cx="8262938" cy="2753473"/>
          </a:xfrm>
        </p:spPr>
        <p:txBody>
          <a:bodyPr/>
          <a:lstStyle/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Select the correct goods and the correct services </a:t>
            </a:r>
            <a:r>
              <a:rPr lang="en-US" dirty="0">
                <a:latin typeface="Cambria" panose="02040503050406030204" pitchFamily="18" charset="0"/>
              </a:rPr>
              <a:t>that are proposed to be sold to the customer.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Cambria" panose="02040503050406030204" pitchFamily="18" charset="0"/>
              </a:rPr>
              <a:t>Review the accuracy of the information </a:t>
            </a:r>
            <a:r>
              <a:rPr lang="en-US" dirty="0">
                <a:latin typeface="Cambria" panose="02040503050406030204" pitchFamily="18" charset="0"/>
              </a:rPr>
              <a:t>included in your draft quote. 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i="1" dirty="0">
                <a:latin typeface="Cambria" panose="02040503050406030204" pitchFamily="18" charset="0"/>
              </a:rPr>
              <a:t>If your quoting tool is defaulting services that are not applicable for your goods, please remove them before finalizing and issuing the quote to the customer.	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724" y="96748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85" y="4953000"/>
            <a:ext cx="422204" cy="364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4" y="39624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64" y="2895600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1233671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546764" y="1079698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985" y="2133600"/>
            <a:ext cx="6943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Cambria" panose="02040503050406030204" pitchFamily="18" charset="0"/>
              </a:rPr>
              <a:t>#1 </a:t>
            </a:r>
            <a:r>
              <a:rPr lang="en-US" sz="2400" dirty="0">
                <a:solidFill>
                  <a:srgbClr val="C00000"/>
                </a:solidFill>
                <a:latin typeface="Cambria" panose="02040503050406030204" pitchFamily="18" charset="0"/>
              </a:rPr>
              <a:t>Ensure accurate quotation of goods and services</a:t>
            </a:r>
          </a:p>
        </p:txBody>
      </p:sp>
    </p:spTree>
    <p:extLst>
      <p:ext uri="{BB962C8B-B14F-4D97-AF65-F5344CB8AC3E}">
        <p14:creationId xmlns:p14="http://schemas.microsoft.com/office/powerpoint/2010/main" val="3789345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5724" y="96748"/>
            <a:ext cx="6812866" cy="8683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852862" y="3909884"/>
            <a:ext cx="1890445" cy="2481777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Cambria" panose="02040503050406030204" pitchFamily="18" charset="0"/>
              </a:rPr>
              <a:t>Example of separate goods prices: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Extensometer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Load cell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dirty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FFFF"/>
                </a:solidFill>
                <a:latin typeface="Cambria" panose="02040503050406030204" pitchFamily="18" charset="0"/>
              </a:rPr>
              <a:t>Example of separate service prices: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Onsite calibration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Onsite installation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Training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FFFF"/>
                </a:solidFill>
                <a:latin typeface="Cambria" panose="02040503050406030204" pitchFamily="18" charset="0"/>
              </a:rPr>
              <a:t>Travel expense</a:t>
            </a:r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762000" y="3007524"/>
            <a:ext cx="6494231" cy="197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b="1" kern="0" dirty="0">
                <a:solidFill>
                  <a:srgbClr val="000000"/>
                </a:solidFill>
                <a:latin typeface="Cambria" panose="02040503050406030204" pitchFamily="18" charset="0"/>
              </a:rPr>
              <a:t>Determine and document 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each line item as needed in the quote.  This means US goods, local goods, local goods and local services after importation.</a:t>
            </a:r>
          </a:p>
          <a:p>
            <a:pPr marL="0" indent="0">
              <a:buFont typeface="Arial Narrow" charset="0"/>
              <a:buNone/>
            </a:pPr>
            <a:endParaRPr lang="en-US" kern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marL="0" indent="0">
              <a:buFont typeface="Arial Narrow" charset="0"/>
              <a:buNone/>
            </a:pP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	</a:t>
            </a: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53" y="3007524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7723" y="2133600"/>
            <a:ext cx="63853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#2 </a:t>
            </a:r>
            <a:r>
              <a:rPr lang="en-US" sz="2400" kern="0" dirty="0">
                <a:solidFill>
                  <a:srgbClr val="C00000"/>
                </a:solidFill>
                <a:latin typeface="Cambria" panose="02040503050406030204" pitchFamily="18" charset="0"/>
              </a:rPr>
              <a:t>Ensure accurate itemization as needed for goods and services </a:t>
            </a:r>
          </a:p>
        </p:txBody>
      </p:sp>
    </p:spTree>
    <p:extLst>
      <p:ext uri="{BB962C8B-B14F-4D97-AF65-F5344CB8AC3E}">
        <p14:creationId xmlns:p14="http://schemas.microsoft.com/office/powerpoint/2010/main" val="309391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481" y="3830704"/>
            <a:ext cx="6236413" cy="1865615"/>
          </a:xfrm>
        </p:spPr>
        <p:txBody>
          <a:bodyPr/>
          <a:lstStyle/>
          <a:p>
            <a:pPr marL="57150" indent="0">
              <a:buNone/>
            </a:pPr>
            <a:r>
              <a:rPr lang="en-US" dirty="0">
                <a:latin typeface="Cambria" panose="02040503050406030204" pitchFamily="18" charset="0"/>
              </a:rPr>
              <a:t>NOTE: If you are unable to negotiate CIP Port, you must contact Contract Management (</a:t>
            </a:r>
            <a:r>
              <a:rPr lang="en-US" dirty="0">
                <a:latin typeface="Cambria" panose="02040503050406030204" pitchFamily="18" charset="0"/>
                <a:hlinkClick r:id="rId2"/>
              </a:rPr>
              <a:t>Becky.Scott@mts.com</a:t>
            </a:r>
            <a:r>
              <a:rPr lang="en-US" dirty="0">
                <a:latin typeface="Cambria" panose="02040503050406030204" pitchFamily="18" charset="0"/>
              </a:rPr>
              <a:t>) to work with MTS to identify the next best alternative BEFORE you can move forward.</a:t>
            </a: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957" y="2821102"/>
            <a:ext cx="339047" cy="332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6629400" y="3810000"/>
            <a:ext cx="2188393" cy="214729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latin typeface="Cambria" panose="02040503050406030204" pitchFamily="18" charset="0"/>
              </a:rPr>
              <a:t>Incoterm® Benefits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Clearly defines party responsibilities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Fewer disputes and misunderstanding with the customer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Cambria" panose="02040503050406030204" pitchFamily="18" charset="0"/>
              </a:rPr>
              <a:t>Less risk of unanticipated cost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533005" y="2749803"/>
            <a:ext cx="8594333" cy="80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 Narrow" charset="0"/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Arial"/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Lucida Grande"/>
              <a:buChar char="›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1543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107" charset="-128"/>
                <a:cs typeface="Arial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Arial Narrow" pitchFamily="-107" charset="0"/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107" charset="-128"/>
              </a:defRPr>
            </a:lvl9pPr>
          </a:lstStyle>
          <a:p>
            <a:pPr marL="0" indent="0">
              <a:buFont typeface="Arial Narrow" charset="0"/>
              <a:buNone/>
            </a:pP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Use the Incoterm® CIP Port [</a:t>
            </a:r>
            <a:r>
              <a:rPr lang="en-US" i="1" kern="0" dirty="0">
                <a:solidFill>
                  <a:srgbClr val="000000"/>
                </a:solidFill>
                <a:latin typeface="Cambria" panose="02040503050406030204" pitchFamily="18" charset="0"/>
              </a:rPr>
              <a:t>insert specific seaport / airport name, city and country</a:t>
            </a:r>
            <a:r>
              <a:rPr lang="en-US" kern="0" dirty="0">
                <a:solidFill>
                  <a:srgbClr val="000000"/>
                </a:solidFill>
                <a:latin typeface="Cambria" panose="02040503050406030204" pitchFamily="18" charset="0"/>
              </a:rPr>
              <a:t>]</a:t>
            </a:r>
          </a:p>
          <a:p>
            <a:pPr marL="57150" indent="0">
              <a:buFont typeface="Arial Narrow" charset="0"/>
              <a:buNone/>
            </a:pPr>
            <a:endParaRPr lang="en-US" i="1" kern="0" dirty="0">
              <a:solidFill>
                <a:srgbClr val="000000"/>
              </a:solidFill>
              <a:latin typeface="Cambria" panose="02040503050406030204" pitchFamily="18" charset="0"/>
            </a:endParaRPr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245724" y="96748"/>
            <a:ext cx="6812866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CC1543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CC0000"/>
                </a:solidFill>
                <a:latin typeface="Arial Narrow" pitchFamily="-107" charset="0"/>
              </a:defRPr>
            </a:lvl9pPr>
          </a:lstStyle>
          <a:p>
            <a:r>
              <a:rPr lang="en-US" sz="2800" kern="0" dirty="0">
                <a:solidFill>
                  <a:srgbClr val="C00000"/>
                </a:solidFill>
                <a:latin typeface="Cambria" panose="02040503050406030204" pitchFamily="18" charset="0"/>
              </a:rPr>
              <a:t>Prospect/Quote/Negotiate Phases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451" y="2133600"/>
            <a:ext cx="764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kern="0" dirty="0">
                <a:solidFill>
                  <a:srgbClr val="C00000"/>
                </a:solidFill>
                <a:latin typeface="Cambria" panose="02040503050406030204" pitchFamily="18" charset="0"/>
              </a:rPr>
              <a:t>#3 For US direct export - </a:t>
            </a:r>
            <a:r>
              <a:rPr lang="en-US" sz="2400" kern="0" dirty="0">
                <a:solidFill>
                  <a:srgbClr val="C00000"/>
                </a:solidFill>
                <a:latin typeface="Cambria" panose="02040503050406030204" pitchFamily="18" charset="0"/>
              </a:rPr>
              <a:t>Use MTS Preferred Incoterm®</a:t>
            </a: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434" y="1347672"/>
            <a:ext cx="5257800" cy="377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Oval 14"/>
          <p:cNvSpPr/>
          <p:nvPr/>
        </p:nvSpPr>
        <p:spPr>
          <a:xfrm>
            <a:off x="3478579" y="1193699"/>
            <a:ext cx="3276600" cy="6858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810381"/>
      </p:ext>
    </p:extLst>
  </p:cSld>
  <p:clrMapOvr>
    <a:masterClrMapping/>
  </p:clrMapOvr>
</p:sld>
</file>

<file path=ppt/theme/theme1.xml><?xml version="1.0" encoding="utf-8"?>
<a:theme xmlns:a="http://schemas.openxmlformats.org/drawingml/2006/main" name="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0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oardTemplate_corporate2">
  <a:themeElements>
    <a:clrScheme name="seismic_template 15">
      <a:dk1>
        <a:srgbClr val="000000"/>
      </a:dk1>
      <a:lt1>
        <a:srgbClr val="FFFFFF"/>
      </a:lt1>
      <a:dk2>
        <a:srgbClr val="CC0000"/>
      </a:dk2>
      <a:lt2>
        <a:srgbClr val="2D2015"/>
      </a:lt2>
      <a:accent1>
        <a:srgbClr val="A9A9A9"/>
      </a:accent1>
      <a:accent2>
        <a:srgbClr val="5F9CD3"/>
      </a:accent2>
      <a:accent3>
        <a:srgbClr val="FFFFFF"/>
      </a:accent3>
      <a:accent4>
        <a:srgbClr val="000000"/>
      </a:accent4>
      <a:accent5>
        <a:srgbClr val="D1D1D1"/>
      </a:accent5>
      <a:accent6>
        <a:srgbClr val="558DBF"/>
      </a:accent6>
      <a:hlink>
        <a:srgbClr val="537779"/>
      </a:hlink>
      <a:folHlink>
        <a:srgbClr val="85A5A7"/>
      </a:folHlink>
    </a:clrScheme>
    <a:fontScheme name="seismic_templat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eismic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ismic_template 13">
        <a:dk1>
          <a:srgbClr val="000000"/>
        </a:dk1>
        <a:lt1>
          <a:srgbClr val="FFFFFF"/>
        </a:lt1>
        <a:dk2>
          <a:srgbClr val="CC0000"/>
        </a:dk2>
        <a:lt2>
          <a:srgbClr val="808080"/>
        </a:lt2>
        <a:accent1>
          <a:srgbClr val="8BCACF"/>
        </a:accent1>
        <a:accent2>
          <a:srgbClr val="0099FF"/>
        </a:accent2>
        <a:accent3>
          <a:srgbClr val="FFFFFF"/>
        </a:accent3>
        <a:accent4>
          <a:srgbClr val="000000"/>
        </a:accent4>
        <a:accent5>
          <a:srgbClr val="C4E1E4"/>
        </a:accent5>
        <a:accent6>
          <a:srgbClr val="008A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4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00000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ismic_template 15">
        <a:dk1>
          <a:srgbClr val="000000"/>
        </a:dk1>
        <a:lt1>
          <a:srgbClr val="FFFFFF"/>
        </a:lt1>
        <a:dk2>
          <a:srgbClr val="CC0000"/>
        </a:dk2>
        <a:lt2>
          <a:srgbClr val="2D2015"/>
        </a:lt2>
        <a:accent1>
          <a:srgbClr val="A9A9A9"/>
        </a:accent1>
        <a:accent2>
          <a:srgbClr val="5F9CD3"/>
        </a:accent2>
        <a:accent3>
          <a:srgbClr val="FFFFFF"/>
        </a:accent3>
        <a:accent4>
          <a:srgbClr val="000000"/>
        </a:accent4>
        <a:accent5>
          <a:srgbClr val="D1D1D1"/>
        </a:accent5>
        <a:accent6>
          <a:srgbClr val="558DBF"/>
        </a:accent6>
        <a:hlink>
          <a:srgbClr val="537779"/>
        </a:hlink>
        <a:folHlink>
          <a:srgbClr val="85A5A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8921</TotalTime>
  <Words>1651</Words>
  <Application>Microsoft Office PowerPoint</Application>
  <PresentationFormat>On-screen Show (4:3)</PresentationFormat>
  <Paragraphs>230</Paragraphs>
  <Slides>19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19</vt:i4>
      </vt:variant>
    </vt:vector>
  </HeadingPairs>
  <TitlesOfParts>
    <vt:vector size="33" baseType="lpstr">
      <vt:lpstr>Arial</vt:lpstr>
      <vt:lpstr>Arial Narrow</vt:lpstr>
      <vt:lpstr>Bernard MT Condensed</vt:lpstr>
      <vt:lpstr>Calibri</vt:lpstr>
      <vt:lpstr>Cambria</vt:lpstr>
      <vt:lpstr>Lucida Grande</vt:lpstr>
      <vt:lpstr>Wingdings</vt:lpstr>
      <vt:lpstr>BoardTemplate_corporate2</vt:lpstr>
      <vt:lpstr>2_BoardTemplate_corporate2</vt:lpstr>
      <vt:lpstr>3_BoardTemplate_corporate2</vt:lpstr>
      <vt:lpstr>5_BoardTemplate_corporate2</vt:lpstr>
      <vt:lpstr>10_BoardTemplate_corporate2</vt:lpstr>
      <vt:lpstr>7_BoardTemplate_corporate2</vt:lpstr>
      <vt:lpstr>4_BoardTemplate_corporate2</vt:lpstr>
      <vt:lpstr>Global Trade Education &amp; Training – Sales Cycle  </vt:lpstr>
      <vt:lpstr>Agenda</vt:lpstr>
      <vt:lpstr>What is Global Trade?</vt:lpstr>
      <vt:lpstr>What is Global Trade? Current State</vt:lpstr>
      <vt:lpstr>MTS Policy</vt:lpstr>
      <vt:lpstr>PowerPoint Presentation</vt:lpstr>
      <vt:lpstr>Prospect/Quote/Negotiate Phases</vt:lpstr>
      <vt:lpstr>Prospect/Quote/Negotiate Phases</vt:lpstr>
      <vt:lpstr>PowerPoint Presentation</vt:lpstr>
      <vt:lpstr>PowerPoint Presentation</vt:lpstr>
      <vt:lpstr>PowerPoint Presentation</vt:lpstr>
      <vt:lpstr>Contract Phase</vt:lpstr>
      <vt:lpstr>Contract Phase</vt:lpstr>
      <vt:lpstr>Contract Phase</vt:lpstr>
      <vt:lpstr>PowerPoint Presentation</vt:lpstr>
      <vt:lpstr>Recap of Supply Chain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Kim</dc:creator>
  <cp:lastModifiedBy>Johnson, Kim</cp:lastModifiedBy>
  <cp:revision>200</cp:revision>
  <cp:lastPrinted>2019-12-03T20:57:29Z</cp:lastPrinted>
  <dcterms:created xsi:type="dcterms:W3CDTF">2018-01-12T20:03:41Z</dcterms:created>
  <dcterms:modified xsi:type="dcterms:W3CDTF">2020-05-13T17:46:16Z</dcterms:modified>
</cp:coreProperties>
</file>