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0" r:id="rId3"/>
    <p:sldMasterId id="2147483724" r:id="rId4"/>
    <p:sldMasterId id="2147483790" r:id="rId5"/>
    <p:sldMasterId id="2147483800" r:id="rId6"/>
  </p:sldMasterIdLst>
  <p:notesMasterIdLst>
    <p:notesMasterId r:id="rId34"/>
  </p:notesMasterIdLst>
  <p:sldIdLst>
    <p:sldId id="259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336" r:id="rId20"/>
    <p:sldId id="464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285" r:id="rId29"/>
    <p:sldId id="319" r:id="rId30"/>
    <p:sldId id="321" r:id="rId31"/>
    <p:sldId id="441" r:id="rId32"/>
    <p:sldId id="32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85229" autoAdjust="0"/>
  </p:normalViewPr>
  <p:slideViewPr>
    <p:cSldViewPr>
      <p:cViewPr varScale="1">
        <p:scale>
          <a:sx n="54" d="100"/>
          <a:sy n="54" d="100"/>
        </p:scale>
        <p:origin x="18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2901-8A3F-4A15-A14D-F4D458B6C80B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45E-774A-41EF-B6FA-6B6B56A3B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684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416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08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097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02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68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21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6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671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rgbClr val="CC1543"/>
              </a:buClr>
              <a:buSzTx/>
              <a:buFont typeface="Arial Narrow" charset="0"/>
              <a:buNone/>
              <a:tabLst/>
              <a:defRPr/>
            </a:pPr>
            <a:endParaRPr lang="en-US" sz="1200" b="1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96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AA45E-774A-41EF-B6FA-6B6B56A3B0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31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12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5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2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75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95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860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93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83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228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171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871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81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609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33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563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72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105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89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0819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60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539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88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0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820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6702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09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192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1233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7354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005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59793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727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313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6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874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808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39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8827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77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091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2202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917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06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4469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11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129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653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00552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3650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1543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0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1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404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7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56125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81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2708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7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9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tex.stackexchange.com/questions/254074/how-to-draw-a-bunch-of-documents-icon-with-tikz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mts.com/ProjectSystem/SystemHome.asp?mnuSys=MAT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mailto:MTS_Risk_&amp;_Compliance@mts.com" TargetMode="External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hyperlink" Target="https://alertlin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9947" y="5141844"/>
            <a:ext cx="8323053" cy="1030355"/>
          </a:xfrm>
        </p:spPr>
        <p:txBody>
          <a:bodyPr>
            <a:noAutofit/>
          </a:bodyPr>
          <a:lstStyle/>
          <a:p>
            <a:r>
              <a:rPr lang="en-US" b="1" dirty="0">
                <a:latin typeface="Cambria" panose="02040503050406030204" pitchFamily="18" charset="0"/>
              </a:rPr>
              <a:t>Global Trade Education &amp; Training 	</a:t>
            </a:r>
          </a:p>
        </p:txBody>
      </p:sp>
    </p:spTree>
    <p:extLst>
      <p:ext uri="{BB962C8B-B14F-4D97-AF65-F5344CB8AC3E}">
        <p14:creationId xmlns:p14="http://schemas.microsoft.com/office/powerpoint/2010/main" val="17370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106DD-3ECC-4CA1-A105-986BA975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7F56C3-9672-4311-A8BD-B1A90459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 SECTION ONLY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D80B7-38D7-4331-B50B-7010788C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58542"/>
            <a:ext cx="8040222" cy="521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0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46A151-57FF-487D-B634-63284C49F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2" y="1219200"/>
            <a:ext cx="8229598" cy="48006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E32797F-67E2-4BDA-9708-D4BDB600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 SECTION ONLY (Continued)</a:t>
            </a:r>
          </a:p>
        </p:txBody>
      </p:sp>
    </p:spTree>
    <p:extLst>
      <p:ext uri="{BB962C8B-B14F-4D97-AF65-F5344CB8AC3E}">
        <p14:creationId xmlns:p14="http://schemas.microsoft.com/office/powerpoint/2010/main" val="156898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delivery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93341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MTS must minimize opportunities for our products to be diverted from lawful end uses, users and destinations to unauthorized ones contrary to export control and/or sanctions rules. 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689534" y="2117109"/>
            <a:ext cx="6165052" cy="3755837"/>
          </a:xfrm>
          <a:ln>
            <a:noFill/>
          </a:ln>
        </p:spPr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shipping the items: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Verify that MTS preferred incoterms are utilized.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Communicate to the Global Trade team any customer requests to change parties to the transaction (e.g., end user, consignee, etc.) and/or end destinations (e.g., delivery address).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Communicate to the Global Trade team any customer requests to an unusual location or a shipping route that seems unusual based on your sales experience. </a:t>
            </a:r>
            <a:endParaRPr lang="en-US" sz="1800" b="1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32" y="3077046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31" y="37338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26569" y="2141773"/>
            <a:ext cx="2368220" cy="4640027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diversion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 Our customer requested delivery to an unusual destination or via a seemingly inconvenient shipping route.”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“The customer listed its freight forwarder or a P.O. Box (except for UAE) as the final destination.”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5013" y="6619662"/>
            <a:ext cx="9265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22B659-EEE2-472C-A7C9-D04A0BE9C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1831" y="5292682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2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Recap of Know Your Customer, Product, and Delivery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257" y="2362200"/>
            <a:ext cx="5861343" cy="416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Proactively consult with the Global Trade team as needed.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Ask open-ended questions and make sure you receive clear and complete answers from Customers.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detailed and updated information about end user and end use in all communications and documentation throughout the lifecycle of the transaction.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pitchFamily="-107" charset="-128"/>
                <a:cs typeface="Arial" pitchFamily="34" charset="0"/>
              </a:rPr>
              <a:t>Always report any suspicious or evasive responses to the Global Trade team.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pitchFamily="-107" charset="-128"/>
                <a:cs typeface="Arial" pitchFamily="34" charset="0"/>
              </a:rPr>
              <a:t>Read and understand ORC-008 Global Trade Policy.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0966" y="1371600"/>
            <a:ext cx="8264090" cy="798758"/>
          </a:xfrm>
          <a:solidFill>
            <a:schemeClr val="bg1">
              <a:lumMod val="50000"/>
            </a:schemeClr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You are critical to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MTS’ Global Trade Business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and are MTS’ first line of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protection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defense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! </a:t>
            </a: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23622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3101058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8" y="3859074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5" y="507812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00800" y="2362200"/>
            <a:ext cx="2349601" cy="401135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MTS must clearly understand and confirm: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/>
                <a:cs typeface="Arial" pitchFamily="34" charset="0"/>
              </a:rPr>
              <a:t>Who our customers are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How our customers will be using our products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Our products reach our customers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Our products are used by our customers for the stated purpose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9" y="57912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49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Improvement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1478602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#1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489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15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# 1 Enhance the quality of the End User / End Use Letters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Ensure that the letters are complete and accurate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 Narrow" charset="0"/>
              <a:buChar char="»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NOTE –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MUST review the letter completed by the End User prior to returning the letter to the Global Trade team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When you return the end user / end use statement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are accountable for the completeness and accuracy of the information.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You are responsible for telling us if there is additional information that should be provided to allow us to complete our compliance review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5181600" cy="3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5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#2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5353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2 Use optimal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transaction structure 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CC1543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Reduce use of resellers, import agents, and/ or buying agents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Use the Buy / Sell Business Model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places order on MTS U.S. for goods only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delivers “one line” solution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Sell goods and services under separate contracts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India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for local content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Customer places order on MTS U.S. for U.S. content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Sell goods and services under one contract with itemization: foreign goods, foreign services, local goods, local services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5181600" cy="37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359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#3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330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#3 Enhance books and records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direct and indirect parties involved in the transaction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Include complete names, addresses, and role of all direct and indirect parties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Use Legal &amp; Compliance review to communicate information to  Trade team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NOTE - Continued on next 4 slides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1454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416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F1A15-E4BB-4753-809D-1BCFAEB7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  <p:pic>
        <p:nvPicPr>
          <p:cNvPr id="2050" name="Picture 1" descr="image001">
            <a:extLst>
              <a:ext uri="{FF2B5EF4-FFF2-40B4-BE49-F238E27FC236}">
                <a16:creationId xmlns:a16="http://schemas.microsoft.com/office/drawing/2014/main" id="{F271B385-2B47-4802-8642-0BB93FAE1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1143000"/>
            <a:ext cx="859155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195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EC9445-FF7A-486B-8677-D77AD785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  <p:pic>
        <p:nvPicPr>
          <p:cNvPr id="3074" name="Picture 2" descr="image002">
            <a:extLst>
              <a:ext uri="{FF2B5EF4-FFF2-40B4-BE49-F238E27FC236}">
                <a16:creationId xmlns:a16="http://schemas.microsoft.com/office/drawing/2014/main" id="{F31F9565-6920-4901-84C5-5C49F6EC4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426877"/>
            <a:ext cx="7772401" cy="4059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03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  <a:latin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45489"/>
            <a:ext cx="8359919" cy="87701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After completing this training, you should have an understanding of </a:t>
            </a:r>
            <a:r>
              <a:rPr lang="en-US" sz="20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the following: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1962" y="2133601"/>
            <a:ext cx="7996238" cy="38862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MTS Legal History and Issues due to non-compliance with Trade Requirements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Sales’ Role and Responsibilities in supporting Global Trade: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Know your customer, product, and delivery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Improvement Opportunities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Resources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1682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A4CBA8-8231-4BFF-BD5A-6CF12D200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377" y="1371600"/>
            <a:ext cx="7679245" cy="451167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3DAA90-D0E4-4839-A574-BD17D921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</p:spTree>
    <p:extLst>
      <p:ext uri="{BB962C8B-B14F-4D97-AF65-F5344CB8AC3E}">
        <p14:creationId xmlns:p14="http://schemas.microsoft.com/office/powerpoint/2010/main" val="1617350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CE057E-29F9-4BE1-8B02-5F74DB976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2" y="1512259"/>
            <a:ext cx="7848598" cy="44313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7F24281-65D7-4DEE-A29C-75D62C9A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Continued</a:t>
            </a:r>
          </a:p>
        </p:txBody>
      </p:sp>
    </p:spTree>
    <p:extLst>
      <p:ext uri="{BB962C8B-B14F-4D97-AF65-F5344CB8AC3E}">
        <p14:creationId xmlns:p14="http://schemas.microsoft.com/office/powerpoint/2010/main" val="1315923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#4 Opportunity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935" y="991224"/>
            <a:ext cx="8447926" cy="642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#4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15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Enhance and Retain Documentation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Customer (RFQ)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Procurement Announcement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Customer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Award Letter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Customer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PO to MTS or Copy of PO to 3rd party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and copy of 3rd party PO to MTS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Customer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Tender Offer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MTS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Tender Response Submitted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From Potential / Actual Customer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panose="05000000000000000000" pitchFamily="2" charset="2"/>
              <a:buChar char="Ø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Copy of any / all terms and conditions for procurement and tender processes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1454"/>
            <a:ext cx="5029200" cy="36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719F39-DF7A-4CFB-BF85-B2F139BAC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38799" y="1262179"/>
            <a:ext cx="2082797" cy="17017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4BA39C-0F33-4ED2-BF83-5C1FB179DBF4}"/>
              </a:ext>
            </a:extLst>
          </p:cNvPr>
          <p:cNvSpPr txBox="1"/>
          <p:nvPr/>
        </p:nvSpPr>
        <p:spPr>
          <a:xfrm>
            <a:off x="5803898" y="29639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hlinkClick r:id="rId4" tooltip="http://tex.stackexchange.com/questions/254074/how-to-draw-a-bunch-of-documents-icon-with-tikz"/>
              </a:rPr>
              <a:t>This Photo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by Unknown Author is licensed under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n-ea"/>
                <a:cs typeface="+mn-cs"/>
                <a:hlinkClick r:id="rId5" tooltip="https://creativecommons.org/licenses/by-sa/3.0/"/>
              </a:rPr>
              <a:t>CC BY-SA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990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49325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5600" y="1344672"/>
            <a:ext cx="6226042" cy="31252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819" tIns="333248" rIns="651819" bIns="113792" numCol="1" spcCol="1270" anchor="t" anchorCtr="0">
            <a:noAutofit/>
          </a:bodyPr>
          <a:lstStyle/>
          <a:p>
            <a:pPr marL="0" marR="0" lvl="1" indent="0" algn="l" defTabSz="711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3244" y="1392300"/>
            <a:ext cx="239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Phyllis Nordstrom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Chief Risk and Compliance Officer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429632" y="2342893"/>
            <a:ext cx="1" cy="2321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45753" y="234289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1833" y="2342893"/>
            <a:ext cx="64827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800915" y="1257984"/>
            <a:ext cx="1907930" cy="79185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Office of Risk and Compliance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737355" y="257871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Corporate Compliance Programs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4243" y="2576304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Business Ethics, Investigations and Monitoring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09619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Order and Contract Administration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Team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6</a:t>
            </a:r>
          </a:p>
        </p:txBody>
      </p:sp>
      <p:cxnSp>
        <p:nvCxnSpPr>
          <p:cNvPr id="25" name="Straight Arrow Connector 24"/>
          <p:cNvCxnSpPr>
            <a:endCxn id="40" idx="0"/>
          </p:cNvCxnSpPr>
          <p:nvPr/>
        </p:nvCxnSpPr>
        <p:spPr>
          <a:xfrm>
            <a:off x="4433596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96484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Global Trade Team</a:t>
            </a:r>
          </a:p>
        </p:txBody>
      </p:sp>
      <p:cxnSp>
        <p:nvCxnSpPr>
          <p:cNvPr id="4" name="Straight Connector 3"/>
          <p:cNvCxnSpPr>
            <a:stCxn id="30" idx="2"/>
          </p:cNvCxnSpPr>
          <p:nvPr/>
        </p:nvCxnSpPr>
        <p:spPr>
          <a:xfrm>
            <a:off x="5773244" y="3238819"/>
            <a:ext cx="0" cy="2127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63931" y="4483227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42" idx="0"/>
          </p:cNvCxnSpPr>
          <p:nvPr/>
        </p:nvCxnSpPr>
        <p:spPr>
          <a:xfrm>
            <a:off x="7112891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032868" y="4546918"/>
            <a:ext cx="80145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Test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654618" y="4546918"/>
            <a:ext cx="91654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Sensors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33596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73244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07250" y="3596853"/>
            <a:ext cx="173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Kim Johnson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Director, Global Trade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73243" y="232913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904594" y="2339235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" idx="2"/>
          </p:cNvCxnSpPr>
          <p:nvPr/>
        </p:nvCxnSpPr>
        <p:spPr>
          <a:xfrm>
            <a:off x="4754880" y="2049836"/>
            <a:ext cx="0" cy="293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6312206" y="2447045"/>
            <a:ext cx="355776" cy="40030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592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Written Policies, Procedures, Tools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2955" y="2133600"/>
            <a:ext cx="8326792" cy="7620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Website (Intranet &gt; Quality Mgmt System &gt;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  <a:hlinkClick r:id="rId3"/>
              </a:rPr>
              <a:t>Materials Management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	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2953" y="1295400"/>
            <a:ext cx="8326794" cy="6858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Office of Risk &amp; Compliance Global Trade Policy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839" y="3048000"/>
            <a:ext cx="8311908" cy="67562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3200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Global Trade - Red Flags Checklist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7840" y="4114800"/>
            <a:ext cx="8311908" cy="890364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4343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Global Trade - End User Statement &amp; End Use Statement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5994" y="5334000"/>
            <a:ext cx="8311908" cy="8382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947" y="5607627"/>
            <a:ext cx="6206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Global Trade - Site Visit</a:t>
            </a:r>
          </a:p>
        </p:txBody>
      </p:sp>
    </p:spTree>
    <p:extLst>
      <p:ext uri="{BB962C8B-B14F-4D97-AF65-F5344CB8AC3E}">
        <p14:creationId xmlns:p14="http://schemas.microsoft.com/office/powerpoint/2010/main" val="1234051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chemeClr val="bg1"/>
          </a:solidFill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or its address is similar to one of the parties found on the Commerce Department's [BIS'] list of denied persons.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or purchasing agent is reluctant to offer information about the end-use of the item.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product's capabilities do not fit the buyer's line of business, such as an order for sophisticated computers for a small bakery.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item ordered is incompatible with the technical level of the country to which it is being shipped, such as semiconductor manufacturing equipment being shipped to a country that has no electronics industry.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is willing to pay cash for a very expensive item when the terms of sale would normally call for financing.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has little or no business background.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customer is unfamiliar with the product's performance characteristics but still wants the product.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Routine installation, training, or maintenance services are declined by the customer.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Delivery dates are vague, or deliveries are planned for out of the way destinations.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 freight forwarding firm is listed as the product's final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The shipping route is abnormal for the product and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Packaging is inconsistent with the stated method of shipment or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When questioned, the buyer is evasive and especially unclear about whether the purchased product is for domestic use, for export, or for reexport.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264DD6-B1A4-47A1-9EEC-F76B316A7CDC}"/>
              </a:ext>
            </a:extLst>
          </p:cNvPr>
          <p:cNvSpPr txBox="1"/>
          <p:nvPr/>
        </p:nvSpPr>
        <p:spPr>
          <a:xfrm>
            <a:off x="609600" y="381000"/>
            <a:ext cx="6477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- Red Flags Checklist</a:t>
            </a:r>
          </a:p>
        </p:txBody>
      </p:sp>
    </p:spTree>
    <p:extLst>
      <p:ext uri="{BB962C8B-B14F-4D97-AF65-F5344CB8AC3E}">
        <p14:creationId xmlns:p14="http://schemas.microsoft.com/office/powerpoint/2010/main" val="3173892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" y="1111441"/>
            <a:ext cx="8953500" cy="5106832"/>
          </a:xfrm>
        </p:spPr>
        <p:txBody>
          <a:bodyPr/>
          <a:lstStyle/>
          <a:p>
            <a:pPr marL="91440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	</a:t>
            </a:r>
            <a:r>
              <a:rPr lang="en-US" sz="1600" dirty="0">
                <a:latin typeface="Cambria" panose="02040503050406030204" pitchFamily="18" charset="0"/>
              </a:rPr>
              <a:t>To your Supervisor, HR, Local Ethics Committee or other members of 	management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Office of Risk and Compliance </a:t>
            </a:r>
            <a:r>
              <a:rPr lang="en-US" sz="1600" dirty="0">
                <a:latin typeface="Cambria" panose="02040503050406030204" pitchFamily="18" charset="0"/>
                <a:hlinkClick r:id="rId3"/>
              </a:rPr>
              <a:t>MTS_Risk_&amp;_Compliance@mts.com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MTS Alert Line </a:t>
            </a:r>
            <a:r>
              <a:rPr lang="en-US" sz="1600" dirty="0">
                <a:latin typeface="Cambria" panose="02040503050406030204" pitchFamily="18" charset="0"/>
                <a:hlinkClick r:id="rId4"/>
              </a:rPr>
              <a:t>https://alertline.com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8223" y="1719908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TALK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5441" y="3360055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CALL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8224" y="2289396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EMAIL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85441" y="2800740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VISIT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8182" y="76200"/>
            <a:ext cx="742872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Report Global Trade Concerns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881121"/>
            <a:ext cx="448026" cy="3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5" y="2270741"/>
            <a:ext cx="461141" cy="4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2" y="3360055"/>
            <a:ext cx="491761" cy="28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719907"/>
            <a:ext cx="461140" cy="40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048625" y="6642556"/>
            <a:ext cx="5277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11</a:t>
            </a:r>
          </a:p>
        </p:txBody>
      </p:sp>
    </p:spTree>
    <p:extLst>
      <p:ext uri="{BB962C8B-B14F-4D97-AF65-F5344CB8AC3E}">
        <p14:creationId xmlns:p14="http://schemas.microsoft.com/office/powerpoint/2010/main" val="208519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1A0A-9AE9-4ECD-B070-B33475AE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EBBD9-2AB5-402F-8D26-E89331ACB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250229"/>
            <a:ext cx="4268787" cy="37687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2000 – Multiple Violations of Export Administration Regulations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2003 - 2004 – Multiple Violations of Export Administration Regulations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2008 - 2011 – Multiple Violations of Government Contracting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329EB-8593-4EF9-967B-7E0170ED5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2" y="1250229"/>
            <a:ext cx="4041775" cy="3692525"/>
          </a:xfrm>
        </p:spPr>
        <p:txBody>
          <a:bodyPr/>
          <a:lstStyle/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Exporting product to a listed entity without a license</a:t>
            </a: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Mis-representing material facts in obtaining export licenses</a:t>
            </a: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Failing to disclosure prior regulatory violations on certifications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F95C7F-D604-4084-8D75-B7230002ABB3}"/>
              </a:ext>
            </a:extLst>
          </p:cNvPr>
          <p:cNvSpPr txBox="1"/>
          <p:nvPr/>
        </p:nvSpPr>
        <p:spPr>
          <a:xfrm>
            <a:off x="533401" y="5035681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Impacts: Fines &amp; Penalties, Negative Company Reputation, Banned from Business Opportunities - Federal &amp; State Contracts </a:t>
            </a:r>
          </a:p>
        </p:txBody>
      </p:sp>
    </p:spTree>
    <p:extLst>
      <p:ext uri="{BB962C8B-B14F-4D97-AF65-F5344CB8AC3E}">
        <p14:creationId xmlns:p14="http://schemas.microsoft.com/office/powerpoint/2010/main" val="386874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Your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95118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customer - Companies 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74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MTS must verify the legitimacy of its customer so that it does not transact with prohibited companies or individuals under export control and/or sanctions rules. 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158060"/>
            <a:ext cx="6165052" cy="41910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involved in the sale/shipment. Understand each party’s role in the transaction.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who the customer is, including what they do and are known for, where they operate and which customers and business partners they are affiliated with.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Ensure that the customer is a legitimate business in the jurisdiction(s) it operates. </a:t>
            </a:r>
            <a:r>
              <a:rPr lang="en-US" sz="1800" dirty="0">
                <a:latin typeface="Cambria" panose="02040503050406030204" pitchFamily="18" charset="0"/>
              </a:rPr>
              <a:t>Do not proceed with unverified persons/entities.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8" y="30616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4170647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7" y="516796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26569" y="2157330"/>
            <a:ext cx="2368220" cy="4646242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customer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“This new customer is great, he is willing to pay all cash without  our typical financing agreement.”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“That’s odd, no one is familiar with our new customer’s business and we can’t find any background on its operations.”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7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customer – Research &amp; Teaching Institutes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7478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MTS must verify the legitimacy of its customer so that it does not transact with prohibited companies or individuals under export control and/or sanctions rules. 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158060"/>
            <a:ext cx="6165052" cy="41910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b="1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directly involved in the sale/shipment. Understand each party’s role in the transaction.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indirectly involved in the sale/shipment. Understand each party’s role in the transaction. For example, parties overseeing, advising, benefitting, and/ or funding the Research or Teaching.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who the customer is, including what they do and are known for, where they operate and which customers and business partners they are affiliated with.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Ensure that the customer is a legitimate business in the jurisdiction(s) it operates. </a:t>
            </a:r>
            <a:r>
              <a:rPr lang="en-US" sz="1800" dirty="0">
                <a:latin typeface="Cambria" panose="02040503050406030204" pitchFamily="18" charset="0"/>
              </a:rPr>
              <a:t>Do not proceed with unverified persons/entities. 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Times New Roman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2864458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3725879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86" y="551224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26569" y="2157330"/>
            <a:ext cx="2368220" cy="4646242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customer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“This new customer is great, he is willing to pay all cash without  our typical financing agreement.”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“That’s odd, no one is familiar with our new customer’s business and we can’t find any background on its operations.” 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06EC34-88B4-4F43-9C4C-9D5E2E5970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1886" y="4678292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106DD-3ECC-4CA1-A105-986BA975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7F56C3-9672-4311-A8BD-B1A90459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User / Use Letter – USER SECTION 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D628D9-643C-47C5-AC33-BF2413AF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5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product and use - Companies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6716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MTS must understand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will be</a:t>
            </a:r>
            <a:r>
              <a:rPr lang="en-US" sz="1800" dirty="0">
                <a:latin typeface="Cambria" panose="02040503050406030204" pitchFamily="18" charset="0"/>
              </a:rPr>
              <a:t> used by our customers 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can</a:t>
            </a:r>
            <a:r>
              <a:rPr lang="en-US" sz="1800" dirty="0">
                <a:latin typeface="Cambria" panose="02040503050406030204" pitchFamily="18" charset="0"/>
              </a:rPr>
              <a:t> be used to minimize the chance of unlawful misuse</a:t>
            </a: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693690" y="1718735"/>
            <a:ext cx="6454466" cy="3755837"/>
          </a:xfrm>
          <a:ln>
            <a:noFill/>
          </a:ln>
        </p:spPr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Understand what we are selling, including customizations, non-standard configurations, usage in rugged environments (extreme temperatures, radiation exposure, etc.), and the dollar value of the transaction.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how the product will be used including any intended transfer or reexport.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Is the requested product common/appropriate for the customer based on business, facility/location, etc.? If customer declines typical accessories/options, training and/or in-person FAT, ask why and document the customer’s rationale.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Determine how the product </a:t>
            </a:r>
            <a:r>
              <a:rPr lang="en-US" sz="18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could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 be used. </a:t>
            </a:r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187" y="26124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187" y="3711426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187" y="4554218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2368220" cy="4640027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end use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“Our customer requested a product configuration that’s inconsistent with the destination country’s standards (e.g., wrong voltage) or technology level.”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“The product ordered seems inappropriate for the customer’s line of business and/or for its facility.”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C6BE6E-4E0A-4D46-8C72-2167B067E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6259" y="6047785"/>
            <a:ext cx="335309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7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Know your product and use - </a:t>
            </a:r>
            <a:r>
              <a:rPr lang="en-US" sz="2500" dirty="0">
                <a:solidFill>
                  <a:srgbClr val="C00000"/>
                </a:solidFill>
                <a:latin typeface="Cambria" panose="02040503050406030204" pitchFamily="18" charset="0"/>
              </a:rPr>
              <a:t>Research &amp; Teaching Institutes</a:t>
            </a:r>
            <a:endParaRPr lang="en-US" sz="28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326569" y="1080925"/>
            <a:ext cx="8451672" cy="6716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latin typeface="Cambria" panose="02040503050406030204" pitchFamily="18" charset="0"/>
              </a:rPr>
              <a:t>MTS must understand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will be</a:t>
            </a:r>
            <a:r>
              <a:rPr lang="en-US" sz="1800" dirty="0">
                <a:latin typeface="Cambria" panose="02040503050406030204" pitchFamily="18" charset="0"/>
              </a:rPr>
              <a:t> used by our customers and how our products </a:t>
            </a:r>
            <a:r>
              <a:rPr lang="en-US" sz="1800" i="1" u="sng" dirty="0">
                <a:latin typeface="Cambria" panose="02040503050406030204" pitchFamily="18" charset="0"/>
              </a:rPr>
              <a:t>can</a:t>
            </a:r>
            <a:r>
              <a:rPr lang="en-US" sz="1800" dirty="0">
                <a:latin typeface="Cambria" panose="02040503050406030204" pitchFamily="18" charset="0"/>
              </a:rPr>
              <a:t> be used to minimize the chance of unlawful misuse</a:t>
            </a: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689534" y="1768616"/>
            <a:ext cx="6454466" cy="3755837"/>
          </a:xfrm>
          <a:ln>
            <a:noFill/>
          </a:ln>
        </p:spPr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WHAT TO DO IF THIS APPLIES TO YOUR SITUATION: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800" b="1" dirty="0">
                <a:latin typeface="Cambria" panose="02040503050406030204" pitchFamily="18" charset="0"/>
              </a:rPr>
              <a:t>Before doing business: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Understand what we are selling, including customizations, non-standard configurations, usage in rugged environments (extreme temperatures, radiation exposure, etc.), and the dollar value of the transaction.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Verify how the product will be used by direct and indirect users, including any intended transfer or reexport, shared direction, shared specimens, shared use, shared testing, etc.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Identify and document the legal names and addresses of all parties indirectly involved in the sale/shipment. Understand each party’s role in the transaction. For example, parties overseeing, advising, benefitting, and/ or funding the Research or Teaching.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Is the requested product common/appropriate for the customer based on business, facility/location, etc.? If customer declines typical accessories/options, training and/or in-person FAT, ask why and document the customer’s rationale. </a:t>
            </a:r>
          </a:p>
          <a:p>
            <a:pPr marL="45720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Determine how the product </a:t>
            </a:r>
            <a:r>
              <a:rPr lang="en-US" sz="14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could</a:t>
            </a: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ea typeface="Times New Roman"/>
              </a:rPr>
              <a:t> be used. </a:t>
            </a:r>
            <a:endParaRPr lang="en-US" sz="1400" dirty="0">
              <a:latin typeface="Cambria" panose="02040503050406030204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187" y="26124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34" y="4153249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90" y="5192373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1"/>
            <a:ext cx="2368220" cy="4428242"/>
          </a:xfrm>
          <a:solidFill>
            <a:srgbClr val="C00000"/>
          </a:solidFill>
        </p:spPr>
        <p:txBody>
          <a:bodyPr wrap="square" lIns="45720" rIns="45720" bIns="45720"/>
          <a:lstStyle/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Typical end use “red flags”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“Our customer requested a product configuration that’s inconsistent with the destination country’s standards (e.g., wrong voltage) or technology level.”</a:t>
            </a:r>
          </a:p>
          <a:p>
            <a:pPr marL="0" indent="0" algn="ctr">
              <a:spcBef>
                <a:spcPts val="800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“The product ordered seems inappropriate for the customer’s line of business and/or for its facility.”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833F3B-9575-43B6-92DF-1B13EA81A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443" y="3429000"/>
            <a:ext cx="341406" cy="329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336667-1A9A-4BE8-8893-D22012EB8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554" y="6134677"/>
            <a:ext cx="33530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76691"/>
      </p:ext>
    </p:extLst>
  </p:cSld>
  <p:clrMapOvr>
    <a:masterClrMapping/>
  </p:clrMapOvr>
</p:sld>
</file>

<file path=ppt/theme/theme1.xml><?xml version="1.0" encoding="utf-8"?>
<a:theme xmlns:a="http://schemas.openxmlformats.org/drawingml/2006/main" name="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8374</TotalTime>
  <Words>2019</Words>
  <Application>Microsoft Office PowerPoint</Application>
  <PresentationFormat>On-screen Show (4:3)</PresentationFormat>
  <Paragraphs>245</Paragraphs>
  <Slides>27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Arial Narrow</vt:lpstr>
      <vt:lpstr>Calibri</vt:lpstr>
      <vt:lpstr>Cambria</vt:lpstr>
      <vt:lpstr>Lucida Grande</vt:lpstr>
      <vt:lpstr>Times New Roman</vt:lpstr>
      <vt:lpstr>Wingdings</vt:lpstr>
      <vt:lpstr>BoardTemplate_corporate2</vt:lpstr>
      <vt:lpstr>1_BoardTemplate_corporate2</vt:lpstr>
      <vt:lpstr>2_BoardTemplate_corporate2</vt:lpstr>
      <vt:lpstr>6_BoardTemplate_corporate2</vt:lpstr>
      <vt:lpstr>10_BoardTemplate_corporate2</vt:lpstr>
      <vt:lpstr>7_BoardTemplate_corporate2</vt:lpstr>
      <vt:lpstr>Global Trade Education &amp; Training  </vt:lpstr>
      <vt:lpstr>Agenda</vt:lpstr>
      <vt:lpstr>MTS History </vt:lpstr>
      <vt:lpstr>PowerPoint Presentation</vt:lpstr>
      <vt:lpstr>Know your customer - Companies </vt:lpstr>
      <vt:lpstr>Know your customer – Research &amp; Teaching Institutes</vt:lpstr>
      <vt:lpstr>End User / Use Letter – USER SECTION ONLY</vt:lpstr>
      <vt:lpstr>Know your product and use - Companies</vt:lpstr>
      <vt:lpstr>Know your product and use - Research &amp; Teaching Institutes</vt:lpstr>
      <vt:lpstr>End User / Use Letter – USE SECTION ONLY</vt:lpstr>
      <vt:lpstr>End User / Use Letter – USE SECTION ONLY (Continued)</vt:lpstr>
      <vt:lpstr>Know your delivery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#3 Continued</vt:lpstr>
      <vt:lpstr>#3 Continued</vt:lpstr>
      <vt:lpstr>#3 Continued</vt:lpstr>
      <vt:lpstr>#3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Kim</dc:creator>
  <cp:lastModifiedBy>Johnson, Kim</cp:lastModifiedBy>
  <cp:revision>209</cp:revision>
  <cp:lastPrinted>2019-12-03T20:57:29Z</cp:lastPrinted>
  <dcterms:created xsi:type="dcterms:W3CDTF">2018-01-12T20:03:41Z</dcterms:created>
  <dcterms:modified xsi:type="dcterms:W3CDTF">2020-05-13T21:22:41Z</dcterms:modified>
</cp:coreProperties>
</file>