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  <p:sldMasterId id="2147483680" r:id="rId3"/>
    <p:sldMasterId id="2147483724" r:id="rId4"/>
    <p:sldMasterId id="2147483790" r:id="rId5"/>
    <p:sldMasterId id="2147483800" r:id="rId6"/>
  </p:sldMasterIdLst>
  <p:notesMasterIdLst>
    <p:notesMasterId r:id="rId32"/>
  </p:notesMasterIdLst>
  <p:sldIdLst>
    <p:sldId id="259" r:id="rId7"/>
    <p:sldId id="452" r:id="rId8"/>
    <p:sldId id="453" r:id="rId9"/>
    <p:sldId id="454" r:id="rId10"/>
    <p:sldId id="456" r:id="rId11"/>
    <p:sldId id="457" r:id="rId12"/>
    <p:sldId id="459" r:id="rId13"/>
    <p:sldId id="460" r:id="rId14"/>
    <p:sldId id="461" r:id="rId15"/>
    <p:sldId id="462" r:id="rId16"/>
    <p:sldId id="463" r:id="rId17"/>
    <p:sldId id="336" r:id="rId18"/>
    <p:sldId id="464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285" r:id="rId27"/>
    <p:sldId id="319" r:id="rId28"/>
    <p:sldId id="321" r:id="rId29"/>
    <p:sldId id="441" r:id="rId30"/>
    <p:sldId id="32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53" autoAdjust="0"/>
    <p:restoredTop sz="85229" autoAdjust="0"/>
  </p:normalViewPr>
  <p:slideViewPr>
    <p:cSldViewPr>
      <p:cViewPr varScale="1">
        <p:scale>
          <a:sx n="54" d="100"/>
          <a:sy n="54" d="100"/>
        </p:scale>
        <p:origin x="189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82901-8A3F-4A15-A14D-F4D458B6C80B}" type="datetimeFigureOut">
              <a:rPr lang="en-US" smtClean="0"/>
              <a:t>5/13/2020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AA45E-774A-41EF-B6FA-6B6B56A3B0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9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9684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097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83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602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21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9671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rgbClr val="CC1543"/>
              </a:buClr>
              <a:buSzTx/>
              <a:buFont typeface="Arial Narrow" charset="0"/>
              <a:buNone/>
              <a:tabLst/>
              <a:defRPr/>
            </a:pPr>
            <a:endParaRPr lang="en-US" sz="1200" b="1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2968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0AA45E-774A-41EF-B6FA-6B6B56A3B02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6331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126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416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20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85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029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0755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7957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8601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8938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83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8228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3171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6871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81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6609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2339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45639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727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51059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0890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0819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8606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385390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34328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887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087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3820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67027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4090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1920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01233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73546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590051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59793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6727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23132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569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98740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38089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6393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08827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5771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091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34328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2202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69177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206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64469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11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41296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0653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00552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736506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21543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608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06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516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4047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374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41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0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5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</p:spTree>
    <p:extLst>
      <p:ext uri="{BB962C8B-B14F-4D97-AF65-F5344CB8AC3E}">
        <p14:creationId xmlns:p14="http://schemas.microsoft.com/office/powerpoint/2010/main" val="156125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0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811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072996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02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</p:spTree>
    <p:extLst>
      <p:ext uri="{BB962C8B-B14F-4D97-AF65-F5344CB8AC3E}">
        <p14:creationId xmlns:p14="http://schemas.microsoft.com/office/powerpoint/2010/main" val="127087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523220"/>
            <a:chOff x="3703648" y="6418362"/>
            <a:chExt cx="1890328" cy="523220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CORPORATE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072996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7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9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tex.stackexchange.com/questions/254074/how-to-draw-a-bunch-of-documents-icon-with-tikz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mts.com/ProjectSystem/SystemHome.asp?mnuSys=MAT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hyperlink" Target="mailto:MTS_Risk_&amp;_Compliance@mts.com" TargetMode="External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hyperlink" Target="https://alertline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39947" y="5141844"/>
            <a:ext cx="8323053" cy="1030355"/>
          </a:xfrm>
        </p:spPr>
        <p:txBody>
          <a:bodyPr>
            <a:noAutofit/>
          </a:bodyPr>
          <a:lstStyle/>
          <a:p>
            <a:r>
              <a:rPr lang="en-US" b="1" dirty="0">
                <a:latin typeface="Cambria" panose="02040503050406030204" pitchFamily="18" charset="0"/>
              </a:rPr>
              <a:t>Global Trade Education &amp; Training 	</a:t>
            </a:r>
          </a:p>
        </p:txBody>
      </p:sp>
    </p:spTree>
    <p:extLst>
      <p:ext uri="{BB962C8B-B14F-4D97-AF65-F5344CB8AC3E}">
        <p14:creationId xmlns:p14="http://schemas.microsoft.com/office/powerpoint/2010/main" val="17370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Know your delivery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326569" y="1080925"/>
            <a:ext cx="8451672" cy="93341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MTS must minimize opportunities for our products to be diverted from lawful end uses, users and destinations to unauthorized ones contrary to export control and/or sanctions rules. 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689534" y="2117109"/>
            <a:ext cx="6165052" cy="3755837"/>
          </a:xfrm>
          <a:ln>
            <a:noFill/>
          </a:ln>
        </p:spPr>
        <p:txBody>
          <a:bodyPr/>
          <a:lstStyle/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WHAT TO DO IF THIS APPLIES TO YOUR SITUATION: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latin typeface="Cambria" panose="02040503050406030204" pitchFamily="18" charset="0"/>
              </a:rPr>
              <a:t>Before shipping the items: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latin typeface="Cambria" panose="02040503050406030204" pitchFamily="18" charset="0"/>
              </a:rPr>
              <a:t>Verify that MTS preferred incoterms are utilized.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latin typeface="Cambria" panose="02040503050406030204" pitchFamily="18" charset="0"/>
              </a:rPr>
              <a:t>Communicate to the Global Trade team any customer requests to change parties to the transaction (e.g., end user, consignee, etc.) and/or end destinations (e.g., delivery address).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Communicate to the Global Trade team any customer requests to an unusual location or a shipping route that seems unusual based on your sales experience. </a:t>
            </a:r>
            <a:endParaRPr lang="en-US" sz="1800" b="1" dirty="0">
              <a:latin typeface="Cambria" panose="02040503050406030204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832" y="3077046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831" y="37338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326569" y="2141773"/>
            <a:ext cx="2368220" cy="4640027"/>
          </a:xfrm>
          <a:solidFill>
            <a:srgbClr val="C00000"/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Typical diversion “red flags”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 Our customer requested delivery to an unusual destination or via a seemingly inconvenient shipping route.”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“The customer listed its freight forwarder or a P.O. Box (except for UAE) as the final destination.”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endParaRPr lang="en-US" sz="2000" b="1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endParaRPr lang="en-US" sz="20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5013" y="6619662"/>
            <a:ext cx="9265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22B659-EEE2-472C-A7C9-D04A0BE9C3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1831" y="5292682"/>
            <a:ext cx="335309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24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Recap of Know Your Customer, Product, and Delivery</a:t>
            </a: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3257" y="2362200"/>
            <a:ext cx="5861343" cy="4160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Times New Roman"/>
                <a:cs typeface="Arial" pitchFamily="34" charset="0"/>
              </a:rPr>
              <a:t>Proactively consult with the Global Trade team as needed.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Ask open-ended questions and make sure you receive clear and complete answers from Customers.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Include detailed and updated information about end user and end use in all communications and documentation throughout the lifecycle of the transaction.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pitchFamily="-107" charset="-128"/>
                <a:cs typeface="Arial" pitchFamily="34" charset="0"/>
              </a:rPr>
              <a:t>Always report any suspicious or evasive responses to the Global Trade team. 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pitchFamily="-107" charset="-128"/>
                <a:cs typeface="Arial" pitchFamily="34" charset="0"/>
              </a:rPr>
              <a:t>Read and understand ORC-008 Global Trade Policy.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4572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cs typeface="+mn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90966" y="1371600"/>
            <a:ext cx="8264090" cy="798758"/>
          </a:xfrm>
          <a:solidFill>
            <a:schemeClr val="bg1">
              <a:lumMod val="50000"/>
            </a:schemeClr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You are critical to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MTS’ Global Trade Business 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and are MTS’ first line of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protection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 and </a:t>
            </a:r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defense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! </a:t>
            </a:r>
          </a:p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endParaRPr lang="en-US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9" y="23622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9" y="3101058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8" y="3859074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5" y="507812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400800" y="2362200"/>
            <a:ext cx="2349601" cy="401135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Times New Roman"/>
                <a:cs typeface="Arial" pitchFamily="34" charset="0"/>
              </a:rPr>
              <a:t>MTS must clearly understand and confirm: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Times New Roman"/>
                <a:cs typeface="Arial" pitchFamily="34" charset="0"/>
              </a:rPr>
              <a:t>Who our customers are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How our customers will be using our products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Our products reach our customers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rgbClr val="FFFFFF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Our products are used by our customers for the stated purpose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99" y="57912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492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Improvement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147860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#1 Opportunity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382" y="1322962"/>
            <a:ext cx="8447926" cy="489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15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# 1 Enhance the quality of the End User / End Use Letters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Ensure that the letters are complete and accurate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 Narrow" charset="0"/>
              <a:buChar char="»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NOTE – 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You MUST review the letter completed by the End User prior to returning the letter to the Global Trade team 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When you return the end user / end use statement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You are accountable for the completeness and accuracy of the information.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You are responsible for telling us if there is additional information that should be provided to allow us to complete our compliance review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800"/>
            <a:ext cx="5181600" cy="37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9252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#2 Opportunity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382" y="1322962"/>
            <a:ext cx="8447926" cy="5353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Tx/>
              <a:buNone/>
              <a:tabLst>
                <a:tab pos="45720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2 Use optimal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transaction structure </a:t>
            </a: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CC1543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Reduce use of resellers, import agents, and/ or buying agents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Use the Buy / Sell Business Model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Customer places order on MTS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India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MTS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India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 places order on MTS U.S. for goods only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MTS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India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delivers “one line” solution</a:t>
            </a: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Sell goods and services under separate contracts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Customer places order on MTS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India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 for local content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Customer places order on MTS U.S. for U.S. content</a:t>
            </a:r>
          </a:p>
          <a:p>
            <a:pPr marL="0" marR="0" lvl="0" indent="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Tx/>
              <a:buNone/>
              <a:tabLst>
                <a:tab pos="457200" algn="l"/>
              </a:tabLst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Sell goods and services under one contract with itemization: foreign goods, foreign services, local goods, local services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800"/>
            <a:ext cx="5181600" cy="37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3359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#3 Opportunity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382" y="1322962"/>
            <a:ext cx="8447926" cy="3309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#3 Enhance books and records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Include direct and indirect parties involved in the transaction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Include complete names, addresses, and role of all direct and indirect parties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Use Legal &amp; Compliance review to communicate information to  Trade team</a:t>
            </a:r>
          </a:p>
          <a:p>
            <a:pPr marL="1257300" marR="0" lvl="2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§"/>
              <a:tabLst>
                <a:tab pos="914400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NOTE - Continued on next 4 slides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1454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2416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BF1A15-E4BB-4753-809D-1BCFAEB77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Continued</a:t>
            </a:r>
          </a:p>
        </p:txBody>
      </p:sp>
      <p:pic>
        <p:nvPicPr>
          <p:cNvPr id="2050" name="Picture 1" descr="image001">
            <a:extLst>
              <a:ext uri="{FF2B5EF4-FFF2-40B4-BE49-F238E27FC236}">
                <a16:creationId xmlns:a16="http://schemas.microsoft.com/office/drawing/2014/main" id="{F271B385-2B47-4802-8642-0BB93FAE1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4" y="1143000"/>
            <a:ext cx="8591551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8195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EC9445-FF7A-486B-8677-D77AD7854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Continued</a:t>
            </a:r>
          </a:p>
        </p:txBody>
      </p:sp>
      <p:pic>
        <p:nvPicPr>
          <p:cNvPr id="3074" name="Picture 2" descr="image002">
            <a:extLst>
              <a:ext uri="{FF2B5EF4-FFF2-40B4-BE49-F238E27FC236}">
                <a16:creationId xmlns:a16="http://schemas.microsoft.com/office/drawing/2014/main" id="{F31F9565-6920-4901-84C5-5C49F6EC4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426877"/>
            <a:ext cx="7772401" cy="4059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031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6A4CBA8-8231-4BFF-BD5A-6CF12D200F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2377" y="1371600"/>
            <a:ext cx="7679245" cy="4511675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73DAA90-D0E4-4839-A574-BD17D921B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Continued</a:t>
            </a:r>
          </a:p>
        </p:txBody>
      </p:sp>
    </p:spTree>
    <p:extLst>
      <p:ext uri="{BB962C8B-B14F-4D97-AF65-F5344CB8AC3E}">
        <p14:creationId xmlns:p14="http://schemas.microsoft.com/office/powerpoint/2010/main" val="1617350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BCE057E-29F9-4BE1-8B02-5F74DB9763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2" y="1512259"/>
            <a:ext cx="7848598" cy="443134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7F24281-65D7-4DEE-A29C-75D62C9A1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Continued</a:t>
            </a:r>
          </a:p>
        </p:txBody>
      </p:sp>
    </p:spTree>
    <p:extLst>
      <p:ext uri="{BB962C8B-B14F-4D97-AF65-F5344CB8AC3E}">
        <p14:creationId xmlns:p14="http://schemas.microsoft.com/office/powerpoint/2010/main" val="1315923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b="1" dirty="0">
                <a:solidFill>
                  <a:srgbClr val="C00000"/>
                </a:solidFill>
                <a:latin typeface="Cambria" panose="02040503050406030204" pitchFamily="18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562" y="1345489"/>
            <a:ext cx="8359919" cy="877011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After completing this training, you should have an understanding of </a:t>
            </a:r>
            <a:r>
              <a:rPr lang="en-US" sz="20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the following: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61962" y="2133601"/>
            <a:ext cx="7996238" cy="388620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MTS Legal History and Issues due to non-compliance with Trade Requirements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Sales’ Role and Responsibilities in supporting Global Trade: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Know your customer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Know your product and delivery 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Improvement Opportunities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Resources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16822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#4 Opportunity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184935" y="991224"/>
            <a:ext cx="8447926" cy="642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#4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CC1543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Enhance and Retain Documentation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From Potential Customer (RFQ)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Copy of Procurement Announcement 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From Customer 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Award Letter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From Customer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Copy of PO to MTS or Copy of PO to 3rd party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and copy of 3rd party PO to MTS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From Potential Customer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Copy of Tender Offer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From MTS 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Tender Response Submitted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From Potential / Actual Customer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panose="05000000000000000000" pitchFamily="2" charset="2"/>
              <a:buChar char="Ø"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Copy of any / all terms and conditions for procurement and tender processes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1454"/>
            <a:ext cx="5029200" cy="36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3D719F39-DF7A-4CFB-BF85-B2F139BAC2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638799" y="1262179"/>
            <a:ext cx="2082797" cy="170179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4BA39C-0F33-4ED2-BF83-5C1FB179DBF4}"/>
              </a:ext>
            </a:extLst>
          </p:cNvPr>
          <p:cNvSpPr txBox="1"/>
          <p:nvPr/>
        </p:nvSpPr>
        <p:spPr>
          <a:xfrm>
            <a:off x="5803898" y="2963975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+mn-ea"/>
                <a:cs typeface="+mn-cs"/>
                <a:hlinkClick r:id="rId4" tooltip="http://tex.stackexchange.com/questions/254074/how-to-draw-a-bunch-of-documents-icon-with-tikz"/>
              </a:rPr>
              <a:t>This Photo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by Unknown Author is licensed under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/>
                <a:ea typeface="+mn-ea"/>
                <a:cs typeface="+mn-cs"/>
                <a:hlinkClick r:id="rId5" tooltip="https://creativecommons.org/licenses/by-sa/3.0/"/>
              </a:rPr>
              <a:t>CC BY-SA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990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849325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5600" y="1344672"/>
            <a:ext cx="6226042" cy="312520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819" tIns="333248" rIns="651819" bIns="113792" numCol="1" spcCol="1270" anchor="t" anchorCtr="0">
            <a:noAutofit/>
          </a:bodyPr>
          <a:lstStyle/>
          <a:p>
            <a:pPr marL="0" marR="0" lvl="1" indent="0" algn="l" defTabSz="711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73244" y="1392300"/>
            <a:ext cx="2390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C1E43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Phyllis Nordstrom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Chief Risk and Compliance Officer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1429632" y="2342893"/>
            <a:ext cx="1" cy="2321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545753" y="2342893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21833" y="2342893"/>
            <a:ext cx="64827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800915" y="1257984"/>
            <a:ext cx="1907930" cy="79185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Office of Risk and Compliance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737355" y="257871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Corporate Compliance Programs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74243" y="2576304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Business Ethics, Investigations and Monitoring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096195" y="256495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Order and Contract Administration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55600" y="76200"/>
            <a:ext cx="7451305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Global Trade Team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6</a:t>
            </a:r>
          </a:p>
        </p:txBody>
      </p:sp>
      <p:cxnSp>
        <p:nvCxnSpPr>
          <p:cNvPr id="25" name="Straight Arrow Connector 24"/>
          <p:cNvCxnSpPr>
            <a:endCxn id="40" idx="0"/>
          </p:cNvCxnSpPr>
          <p:nvPr/>
        </p:nvCxnSpPr>
        <p:spPr>
          <a:xfrm>
            <a:off x="4433596" y="3451523"/>
            <a:ext cx="0" cy="109539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964845" y="256495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Global Trade Team</a:t>
            </a:r>
          </a:p>
        </p:txBody>
      </p:sp>
      <p:cxnSp>
        <p:nvCxnSpPr>
          <p:cNvPr id="4" name="Straight Connector 3"/>
          <p:cNvCxnSpPr>
            <a:stCxn id="30" idx="2"/>
          </p:cNvCxnSpPr>
          <p:nvPr/>
        </p:nvCxnSpPr>
        <p:spPr>
          <a:xfrm>
            <a:off x="5773244" y="3238819"/>
            <a:ext cx="0" cy="2127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63931" y="4483227"/>
            <a:ext cx="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42" idx="0"/>
          </p:cNvCxnSpPr>
          <p:nvPr/>
        </p:nvCxnSpPr>
        <p:spPr>
          <a:xfrm>
            <a:off x="7112891" y="3451523"/>
            <a:ext cx="0" cy="109539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032868" y="4546918"/>
            <a:ext cx="801456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Test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654618" y="4546918"/>
            <a:ext cx="916546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Sensors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33596" y="3451523"/>
            <a:ext cx="1339647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73244" y="3451523"/>
            <a:ext cx="133964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07250" y="3596853"/>
            <a:ext cx="1731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C1E43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Kim Johnson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Director, Global Trade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73243" y="2329133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904594" y="2339235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" idx="2"/>
          </p:cNvCxnSpPr>
          <p:nvPr/>
        </p:nvCxnSpPr>
        <p:spPr>
          <a:xfrm>
            <a:off x="4754880" y="2049836"/>
            <a:ext cx="0" cy="29305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6312206" y="2447045"/>
            <a:ext cx="355776" cy="400307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592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355600" y="76200"/>
            <a:ext cx="7451305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Global Trade Written Policies, Procedures, Tools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62955" y="2133600"/>
            <a:ext cx="8326792" cy="762000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Website (Intranet &gt; Quality Mgmt System &gt;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  <a:hlinkClick r:id="rId3"/>
              </a:rPr>
              <a:t>Materials Management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	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62953" y="1295400"/>
            <a:ext cx="8326794" cy="685800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Office of Risk &amp; Compliance Global Trade Policy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77839" y="3048000"/>
            <a:ext cx="8311908" cy="675620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52600" y="3200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Global Trade - Red Flags Checklist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77840" y="4114800"/>
            <a:ext cx="8311908" cy="890364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47800" y="43434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Global Trade - End User Statement &amp; End Use Statement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5994" y="5334000"/>
            <a:ext cx="8311908" cy="838200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	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82947" y="5607627"/>
            <a:ext cx="62067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Global Trade - Site Visit</a:t>
            </a:r>
          </a:p>
        </p:txBody>
      </p:sp>
    </p:spTree>
    <p:extLst>
      <p:ext uri="{BB962C8B-B14F-4D97-AF65-F5344CB8AC3E}">
        <p14:creationId xmlns:p14="http://schemas.microsoft.com/office/powerpoint/2010/main" val="1234051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chemeClr val="bg1"/>
          </a:solidFill>
        </p:spPr>
        <p:txBody>
          <a:bodyPr anchor="ctr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or its address is similar to one of the parties found on the Commerce Department's [BIS'] list of denied persons.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or purchasing agent is reluctant to offer information about the end-use of the item.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product's capabilities do not fit the buyer's line of business, such as an order for sophisticated computers for a small bakery.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item ordered is incompatible with the technical level of the country to which it is being shipped, such as semiconductor manufacturing equipment being shipped to a country that has no electronics industry.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is willing to pay cash for a very expensive item when the terms of sale would normally call for financing.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has little or no business background.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customer is unfamiliar with the product's performance characteristics but still wants the product.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Routine installation, training, or maintenance services are declined by the customer.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Delivery dates are vague, or deliveries are planned for out of the way destinations.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 freight forwarding firm is listed as the product's final destination.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The shipping route is abnormal for the product and destination.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Packaging is inconsistent with the stated method of shipment or destination.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When questioned, the buyer is evasive and especially unclear about whether the purchased product is for domestic use, for export, or for reexport.</a:t>
            </a:r>
          </a:p>
          <a:p>
            <a:pPr marL="0" indent="0" algn="ctr">
              <a:buNone/>
            </a:pPr>
            <a:endParaRPr lang="en-US" sz="24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264DD6-B1A4-47A1-9EEC-F76B316A7CDC}"/>
              </a:ext>
            </a:extLst>
          </p:cNvPr>
          <p:cNvSpPr txBox="1"/>
          <p:nvPr/>
        </p:nvSpPr>
        <p:spPr>
          <a:xfrm>
            <a:off x="609600" y="381000"/>
            <a:ext cx="6477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Global Trade - Red Flags Checklist</a:t>
            </a:r>
          </a:p>
        </p:txBody>
      </p:sp>
    </p:spTree>
    <p:extLst>
      <p:ext uri="{BB962C8B-B14F-4D97-AF65-F5344CB8AC3E}">
        <p14:creationId xmlns:p14="http://schemas.microsoft.com/office/powerpoint/2010/main" val="3173892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250" y="1111441"/>
            <a:ext cx="8953500" cy="5106832"/>
          </a:xfrm>
        </p:spPr>
        <p:txBody>
          <a:bodyPr/>
          <a:lstStyle/>
          <a:p>
            <a:pPr marL="914400" lvl="2" indent="0">
              <a:buNone/>
            </a:pPr>
            <a:endParaRPr lang="en-US" sz="14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4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400" dirty="0">
                <a:latin typeface="Cambria" panose="02040503050406030204" pitchFamily="18" charset="0"/>
              </a:rPr>
              <a:t>	</a:t>
            </a:r>
            <a:r>
              <a:rPr lang="en-US" sz="1600" dirty="0">
                <a:latin typeface="Cambria" panose="02040503050406030204" pitchFamily="18" charset="0"/>
              </a:rPr>
              <a:t>To your Supervisor, HR, Local Ethics Committee or other members of 	management</a:t>
            </a: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600" dirty="0">
                <a:latin typeface="Cambria" panose="02040503050406030204" pitchFamily="18" charset="0"/>
              </a:rPr>
              <a:t>	Office of Risk and Compliance </a:t>
            </a:r>
            <a:r>
              <a:rPr lang="en-US" sz="1600" dirty="0">
                <a:latin typeface="Cambria" panose="02040503050406030204" pitchFamily="18" charset="0"/>
                <a:hlinkClick r:id="rId3"/>
              </a:rPr>
              <a:t>MTS_Risk_&amp;_Compliance@mts.com</a:t>
            </a: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600" dirty="0">
                <a:latin typeface="Cambria" panose="02040503050406030204" pitchFamily="18" charset="0"/>
              </a:rPr>
              <a:t>	MTS Alert Line </a:t>
            </a:r>
            <a:r>
              <a:rPr lang="en-US" sz="1600" dirty="0">
                <a:latin typeface="Cambria" panose="02040503050406030204" pitchFamily="18" charset="0"/>
                <a:hlinkClick r:id="rId4"/>
              </a:rPr>
              <a:t>https://alertline.com</a:t>
            </a: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8223" y="1719908"/>
            <a:ext cx="712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TALK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5441" y="3360055"/>
            <a:ext cx="712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CALL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38224" y="2289396"/>
            <a:ext cx="80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EMAIL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85441" y="2800740"/>
            <a:ext cx="80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VISIT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78182" y="76200"/>
            <a:ext cx="742872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Report Global Trade Concerns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881121"/>
            <a:ext cx="448026" cy="345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35" y="2270741"/>
            <a:ext cx="461141" cy="44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82" y="3360055"/>
            <a:ext cx="491761" cy="28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719907"/>
            <a:ext cx="461140" cy="408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048625" y="6642556"/>
            <a:ext cx="5277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11</a:t>
            </a:r>
          </a:p>
        </p:txBody>
      </p:sp>
    </p:spTree>
    <p:extLst>
      <p:ext uri="{BB962C8B-B14F-4D97-AF65-F5344CB8AC3E}">
        <p14:creationId xmlns:p14="http://schemas.microsoft.com/office/powerpoint/2010/main" val="2085196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51A0A-9AE9-4ECD-B070-B33475AE0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MTS History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EBBD9-2AB5-402F-8D26-E89331ACB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613" y="1250229"/>
            <a:ext cx="4268787" cy="376872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2000 – Multiple Violations of Export Administration Regulations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2003 - 2004 – Multiple Violations of Export Administration Regulations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2008 - 2011 – Multiple Violations of Government Contracting Requirements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8329EB-8593-4EF9-967B-7E0170ED53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2" y="1250229"/>
            <a:ext cx="4041775" cy="3692525"/>
          </a:xfrm>
        </p:spPr>
        <p:txBody>
          <a:bodyPr/>
          <a:lstStyle/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Exporting product to a listed entity without a license</a:t>
            </a:r>
          </a:p>
          <a:p>
            <a:pPr lvl="1"/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Mis-representing material facts in obtaining export licenses</a:t>
            </a:r>
          </a:p>
          <a:p>
            <a:pPr lvl="1"/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Failing to disclosure prior regulatory violations on certifications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F95C7F-D604-4084-8D75-B7230002ABB3}"/>
              </a:ext>
            </a:extLst>
          </p:cNvPr>
          <p:cNvSpPr txBox="1"/>
          <p:nvPr/>
        </p:nvSpPr>
        <p:spPr>
          <a:xfrm>
            <a:off x="533401" y="5035681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Impacts: Fines &amp; Penalties, Negative Company Reputation, Banned from Business Opportunities - Federal &amp; State Contracts </a:t>
            </a:r>
          </a:p>
        </p:txBody>
      </p:sp>
    </p:spTree>
    <p:extLst>
      <p:ext uri="{BB962C8B-B14F-4D97-AF65-F5344CB8AC3E}">
        <p14:creationId xmlns:p14="http://schemas.microsoft.com/office/powerpoint/2010/main" val="3868744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Your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95118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Know your customer – Research &amp; Teaching Institutes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326569" y="1080925"/>
            <a:ext cx="8451672" cy="7478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MTS must verify the legitimacy of its customer so that it does not transact with prohibited companies or individuals under export control and/or sanctions rules. </a:t>
            </a:r>
          </a:p>
          <a:p>
            <a:pPr marL="0" lvl="0" indent="0">
              <a:spcAft>
                <a:spcPts val="6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158060"/>
            <a:ext cx="6165052" cy="4191000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WHAT TO DO IF THIS APPLIES TO YOUR SITUATION: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latin typeface="Cambria" panose="02040503050406030204" pitchFamily="18" charset="0"/>
              </a:rPr>
              <a:t>Before doing business: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b="1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Identify and document the legal names and addresses of all parties directly involved in the sale/shipment. Understand each party’s role in the transaction.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Identify and document the legal names and addresses of all parties indirectly involved in the sale/shipment. Understand each party’s role in the transaction. For example, parties overseeing, advising, benefitting, and/ or funding the Research or Teaching.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Verify who the customer is, including what they do and are known for, where they operate and which customers and business partners they are affiliated with.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Ensure that the customer is a legitimate business in the jurisdiction(s) it operates. </a:t>
            </a:r>
            <a:r>
              <a:rPr lang="en-US" sz="1800" dirty="0">
                <a:latin typeface="Cambria" panose="02040503050406030204" pitchFamily="18" charset="0"/>
              </a:rPr>
              <a:t>Do not proceed with unverified persons/entities. 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endParaRPr lang="en-US" sz="1800" dirty="0">
              <a:solidFill>
                <a:srgbClr val="000000"/>
              </a:solidFill>
              <a:latin typeface="Cambria" panose="02040503050406030204" pitchFamily="18" charset="0"/>
              <a:ea typeface="Times New Roman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b="1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6" y="2864458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6" y="3725879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886" y="5512242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326569" y="2157330"/>
            <a:ext cx="2368220" cy="4646242"/>
          </a:xfrm>
          <a:solidFill>
            <a:srgbClr val="C00000"/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bg1"/>
                </a:solidFill>
                <a:latin typeface="Cambria" panose="02040503050406030204" pitchFamily="18" charset="0"/>
              </a:rPr>
              <a:t>Typical customer “red flags”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“This new customer is great, he is willing to pay all cash without  our typical financing agreement.” 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mbria" panose="02040503050406030204" pitchFamily="18" charset="0"/>
              </a:rPr>
              <a:t>“That’s odd, no one is familiar with our new customer’s business and we can’t find any background on its operations.” 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endParaRPr lang="en-US" sz="14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06EC34-88B4-4F43-9C4C-9D5E2E5970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1886" y="4678292"/>
            <a:ext cx="335309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6106DD-3ECC-4CA1-A105-986BA975D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7F56C3-9672-4311-A8BD-B1A90459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User / Use Letter – USER SECTION ONLY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D628D9-643C-47C5-AC33-BF2413AF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219200"/>
            <a:ext cx="777240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259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Know your product and use - </a:t>
            </a:r>
            <a:r>
              <a:rPr lang="en-US" sz="2500" dirty="0">
                <a:solidFill>
                  <a:srgbClr val="C00000"/>
                </a:solidFill>
                <a:latin typeface="Cambria" panose="02040503050406030204" pitchFamily="18" charset="0"/>
              </a:rPr>
              <a:t>Research &amp; Teaching Institutes</a:t>
            </a:r>
            <a:endParaRPr lang="en-US" sz="28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sz="half" idx="1"/>
          </p:nvPr>
        </p:nvSpPr>
        <p:spPr>
          <a:xfrm>
            <a:off x="326569" y="1080925"/>
            <a:ext cx="8451672" cy="67167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1800" dirty="0">
                <a:latin typeface="Cambria" panose="02040503050406030204" pitchFamily="18" charset="0"/>
              </a:rPr>
              <a:t>MTS must understand how our products </a:t>
            </a:r>
            <a:r>
              <a:rPr lang="en-US" sz="1800" i="1" u="sng" dirty="0">
                <a:latin typeface="Cambria" panose="02040503050406030204" pitchFamily="18" charset="0"/>
              </a:rPr>
              <a:t>will be</a:t>
            </a:r>
            <a:r>
              <a:rPr lang="en-US" sz="1800" dirty="0">
                <a:latin typeface="Cambria" panose="02040503050406030204" pitchFamily="18" charset="0"/>
              </a:rPr>
              <a:t> used by our customers and how our products </a:t>
            </a:r>
            <a:r>
              <a:rPr lang="en-US" sz="1800" i="1" u="sng" dirty="0">
                <a:latin typeface="Cambria" panose="02040503050406030204" pitchFamily="18" charset="0"/>
              </a:rPr>
              <a:t>can</a:t>
            </a:r>
            <a:r>
              <a:rPr lang="en-US" sz="1800" dirty="0">
                <a:latin typeface="Cambria" panose="02040503050406030204" pitchFamily="18" charset="0"/>
              </a:rPr>
              <a:t> be used to minimize the chance of unlawful misuse</a:t>
            </a: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2689534" y="1768616"/>
            <a:ext cx="6454466" cy="3755837"/>
          </a:xfrm>
          <a:ln>
            <a:noFill/>
          </a:ln>
        </p:spPr>
        <p:txBody>
          <a:bodyPr/>
          <a:lstStyle/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solidFill>
                  <a:srgbClr val="C00000"/>
                </a:solidFill>
                <a:latin typeface="Cambria" panose="02040503050406030204" pitchFamily="18" charset="0"/>
              </a:rPr>
              <a:t>WHAT TO DO IF THIS APPLIES TO YOUR SITUATION: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800" b="1" dirty="0">
                <a:latin typeface="Cambria" panose="02040503050406030204" pitchFamily="18" charset="0"/>
              </a:rPr>
              <a:t>Before doing business: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Understand what we are selling, including customizations, non-standard configurations, usage in rugged environments (extreme temperatures, radiation exposure, etc.), and the dollar value of the transaction. 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Verify how the product will be used by direct and indirect users, including any intended transfer or reexport, shared direction, shared specimens, shared use, shared testing, etc.</a:t>
            </a:r>
          </a:p>
          <a:p>
            <a:pPr marL="457200" lvl="1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Identify and document the legal names and addresses of all parties indirectly involved in the sale/shipment. Understand each party’s role in the transaction. For example, parties overseeing, advising, benefitting, and/ or funding the Research or Teaching. 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Is the requested product common/appropriate for the customer based on business, facility/location, etc.? If customer declines typical accessories/options, training and/or in-person FAT, ask why and document the customer’s rationale. </a:t>
            </a:r>
          </a:p>
          <a:p>
            <a:pPr marL="45720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Determine how the product </a:t>
            </a:r>
            <a:r>
              <a:rPr lang="en-US" sz="1400" i="1" u="sng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could</a:t>
            </a: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  <a:ea typeface="Times New Roman"/>
              </a:rPr>
              <a:t> be used. </a:t>
            </a:r>
            <a:endParaRPr lang="en-US" sz="1400" dirty="0">
              <a:latin typeface="Cambria" panose="02040503050406030204" pitchFamily="18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187" y="261244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034" y="4153249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190" y="5192373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905001"/>
            <a:ext cx="2368220" cy="4428242"/>
          </a:xfrm>
          <a:solidFill>
            <a:srgbClr val="C00000"/>
          </a:solidFill>
        </p:spPr>
        <p:txBody>
          <a:bodyPr wrap="square" lIns="45720" rIns="45720" bIns="45720"/>
          <a:lstStyle/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</a:rPr>
              <a:t>Typical end use “red flags”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“Our customer requested a product configuration that’s inconsistent with the destination country’s standards (e.g., wrong voltage) or technology level.”</a:t>
            </a:r>
          </a:p>
          <a:p>
            <a:pPr marL="0" indent="0" algn="ctr">
              <a:spcBef>
                <a:spcPts val="800"/>
              </a:spcBef>
              <a:spcAft>
                <a:spcPts val="60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mbria" panose="02040503050406030204" pitchFamily="18" charset="0"/>
              </a:rPr>
              <a:t>“The product ordered seems inappropriate for the customer’s line of business and/or for its facility.”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833F3B-9575-43B6-92DF-1B13EA81AA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9443" y="3429000"/>
            <a:ext cx="341406" cy="3292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336667-1A9A-4BE8-8893-D22012EB8C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8554" y="6134677"/>
            <a:ext cx="335309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76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6106DD-3ECC-4CA1-A105-986BA975D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7F56C3-9672-4311-A8BD-B1A90459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User / Use Letter – USE SECTION ONLY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7D80B7-38D7-4331-B50B-7010788C3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158542"/>
            <a:ext cx="8040222" cy="521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90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46A151-57FF-487D-B634-63284C49F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2" y="1219200"/>
            <a:ext cx="8229598" cy="48006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E32797F-67E2-4BDA-9708-D4BDB600E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 User / Use Letter – USE SECTION ONLY (Continued)</a:t>
            </a:r>
          </a:p>
        </p:txBody>
      </p:sp>
    </p:spTree>
    <p:extLst>
      <p:ext uri="{BB962C8B-B14F-4D97-AF65-F5344CB8AC3E}">
        <p14:creationId xmlns:p14="http://schemas.microsoft.com/office/powerpoint/2010/main" val="1568988645"/>
      </p:ext>
    </p:extLst>
  </p:cSld>
  <p:clrMapOvr>
    <a:masterClrMapping/>
  </p:clrMapOvr>
</p:sld>
</file>

<file path=ppt/theme/theme1.xml><?xml version="1.0" encoding="utf-8"?>
<a:theme xmlns:a="http://schemas.openxmlformats.org/drawingml/2006/main" name="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8376</TotalTime>
  <Words>1643</Words>
  <Application>Microsoft Office PowerPoint</Application>
  <PresentationFormat>On-screen Show (4:3)</PresentationFormat>
  <Paragraphs>217</Paragraphs>
  <Slides>25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Arial</vt:lpstr>
      <vt:lpstr>Arial Narrow</vt:lpstr>
      <vt:lpstr>Calibri</vt:lpstr>
      <vt:lpstr>Cambria</vt:lpstr>
      <vt:lpstr>Lucida Grande</vt:lpstr>
      <vt:lpstr>Times New Roman</vt:lpstr>
      <vt:lpstr>Wingdings</vt:lpstr>
      <vt:lpstr>BoardTemplate_corporate2</vt:lpstr>
      <vt:lpstr>1_BoardTemplate_corporate2</vt:lpstr>
      <vt:lpstr>2_BoardTemplate_corporate2</vt:lpstr>
      <vt:lpstr>6_BoardTemplate_corporate2</vt:lpstr>
      <vt:lpstr>10_BoardTemplate_corporate2</vt:lpstr>
      <vt:lpstr>7_BoardTemplate_corporate2</vt:lpstr>
      <vt:lpstr>Global Trade Education &amp; Training  </vt:lpstr>
      <vt:lpstr>Agenda</vt:lpstr>
      <vt:lpstr>MTS History </vt:lpstr>
      <vt:lpstr>PowerPoint Presentation</vt:lpstr>
      <vt:lpstr>Know your customer – Research &amp; Teaching Institutes</vt:lpstr>
      <vt:lpstr>End User / Use Letter – USER SECTION ONLY</vt:lpstr>
      <vt:lpstr>Know your product and use - Research &amp; Teaching Institutes</vt:lpstr>
      <vt:lpstr>End User / Use Letter – USE SECTION ONLY</vt:lpstr>
      <vt:lpstr>End User / Use Letter – USE SECTION ONLY (Continued)</vt:lpstr>
      <vt:lpstr>Know your delivery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#3 Continued</vt:lpstr>
      <vt:lpstr>#3 Continued</vt:lpstr>
      <vt:lpstr>#3 Continued</vt:lpstr>
      <vt:lpstr>#3 Continued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Kim</dc:creator>
  <cp:lastModifiedBy>Johnson, Kim</cp:lastModifiedBy>
  <cp:revision>210</cp:revision>
  <cp:lastPrinted>2019-12-03T20:57:29Z</cp:lastPrinted>
  <dcterms:created xsi:type="dcterms:W3CDTF">2018-01-12T20:03:41Z</dcterms:created>
  <dcterms:modified xsi:type="dcterms:W3CDTF">2020-05-13T21:28:58Z</dcterms:modified>
</cp:coreProperties>
</file>