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3" r:id="rId5"/>
    <p:sldId id="323" r:id="rId6"/>
    <p:sldId id="326" r:id="rId7"/>
    <p:sldId id="327" r:id="rId8"/>
    <p:sldId id="328" r:id="rId9"/>
    <p:sldId id="329" r:id="rId10"/>
    <p:sldId id="33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3C"/>
    <a:srgbClr val="E9EEF4"/>
    <a:srgbClr val="0000FF"/>
    <a:srgbClr val="D1DBE8"/>
    <a:srgbClr val="FFC000"/>
    <a:srgbClr val="2E567A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718" autoAdjust="0"/>
  </p:normalViewPr>
  <p:slideViewPr>
    <p:cSldViewPr snapToGrid="0">
      <p:cViewPr varScale="1">
        <p:scale>
          <a:sx n="108" d="100"/>
          <a:sy n="108" d="100"/>
        </p:scale>
        <p:origin x="16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41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on icon to insert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Page </a:t>
            </a:r>
            <a:fld id="{CDAE13CE-31CE-A44C-9F86-F7B4B1D61468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2180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Insider Trading Training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Purchase or sale of a security;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While aware of material, non-public information;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breach of a fiduciary duty or a duty of trust or confidence; 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With </a:t>
            </a:r>
            <a:r>
              <a:rPr lang="en-US" i="1" dirty="0"/>
              <a:t>scienter</a:t>
            </a:r>
            <a:r>
              <a:rPr lang="en-US" dirty="0"/>
              <a:t>, meaning with the intent to deceive, manipulate, or defraud, which typically includes recklessness.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Insider Trading?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Information is “material” if a reasonable investor would likely consider it important in making an investment decision or if the information is reasonably likely to affect the market price.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Material information can be positive or negative.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Material information is highly fact-specific, and there is no bright line/quantitative test as to materiality.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Uncertain, speculative events can be material.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Classic examples of material information are earnings information, potential acquisitions, new product breakthroughs, or government investigations.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Element: Material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932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Information is non-public until it has been publicly disclosed.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Public disclosure means dissemination in a manner reasonably designed to provide broad distribution to the public and the passage of enough time to allow the market to absorb the information. </a:t>
            </a:r>
          </a:p>
          <a:p>
            <a:pPr marL="685800" lvl="1" indent="-228600"/>
            <a:r>
              <a:rPr lang="en-US" dirty="0"/>
              <a:t>Exchange Act filings </a:t>
            </a:r>
          </a:p>
          <a:p>
            <a:pPr marL="685800" lvl="1" indent="-228600"/>
            <a:r>
              <a:rPr lang="en-US" dirty="0"/>
              <a:t>Scheduled press conference/webcast (with adequate notice) </a:t>
            </a:r>
          </a:p>
          <a:p>
            <a:pPr marL="685800" lvl="1" indent="-228600"/>
            <a:r>
              <a:rPr lang="en-US" dirty="0"/>
              <a:t>Press release </a:t>
            </a:r>
          </a:p>
          <a:p>
            <a:pPr marL="685800" lvl="1" indent="-228600"/>
            <a:r>
              <a:rPr lang="en-US" dirty="0"/>
              <a:t>Website posting (maybe)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Element: Non-public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046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Duties of confidentiality can arise from relationships or agreements.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Relationships: </a:t>
            </a:r>
          </a:p>
          <a:p>
            <a:pPr lvl="1"/>
            <a:r>
              <a:rPr lang="en-US" dirty="0"/>
              <a:t>Employment </a:t>
            </a:r>
          </a:p>
          <a:p>
            <a:pPr lvl="1"/>
            <a:r>
              <a:rPr lang="en-US" dirty="0"/>
              <a:t>Family </a:t>
            </a:r>
          </a:p>
          <a:p>
            <a:pPr lvl="1"/>
            <a:r>
              <a:rPr lang="en-US" dirty="0"/>
              <a:t>Attorneys or accountants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Long history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Agreements: Undertakings to keep information confidential or not to trade </a:t>
            </a:r>
          </a:p>
          <a:p>
            <a:pPr lvl="1"/>
            <a:r>
              <a:rPr lang="en-US" dirty="0"/>
              <a:t>Oral or written </a:t>
            </a:r>
          </a:p>
          <a:p>
            <a:pPr lvl="1"/>
            <a:r>
              <a:rPr lang="en-US" dirty="0"/>
              <a:t>Lenders or investment banks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Element: Breach of Duty</a:t>
            </a:r>
          </a:p>
        </p:txBody>
      </p:sp>
    </p:spTree>
    <p:extLst>
      <p:ext uri="{BB962C8B-B14F-4D97-AF65-F5344CB8AC3E}">
        <p14:creationId xmlns:p14="http://schemas.microsoft.com/office/powerpoint/2010/main" val="175432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a corporate “insider” cannot trade, such insider also cannot tip or cause another person to trade.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Personal benefit to tipper is required but is easily satisfied.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Tippee</a:t>
            </a:r>
            <a:r>
              <a:rPr lang="en-US" dirty="0"/>
              <a:t> is liable if such </a:t>
            </a:r>
            <a:r>
              <a:rPr lang="en-US" dirty="0" err="1"/>
              <a:t>tippee</a:t>
            </a:r>
            <a:r>
              <a:rPr lang="en-US" dirty="0"/>
              <a:t> knows or has reason to know of tipper’s breach of duty.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Example</a:t>
            </a:r>
            <a:r>
              <a:rPr lang="en-US" dirty="0"/>
              <a:t>: Employee of a newspaper tells his friend that he is working on a story about undisclosed fraudulent conduct at a public company that will run in the next few days.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 of Duty: Tipper-</a:t>
            </a:r>
            <a:r>
              <a:rPr lang="en-US" dirty="0" err="1"/>
              <a:t>Tippee</a:t>
            </a:r>
            <a:r>
              <a:rPr lang="en-US" dirty="0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217033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Prevent violations of the insider trading laws;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Avoid the appearance of impropriety;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Minimize the company’s risk of incurring “controlling person liability”;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Protect the reputations of the company, its directors, and its employees;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Detect violations; and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Avoid embarrassing disclosures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Insider Trading Policy Can Help:</a:t>
            </a:r>
          </a:p>
        </p:txBody>
      </p:sp>
    </p:spTree>
    <p:extLst>
      <p:ext uri="{BB962C8B-B14F-4D97-AF65-F5344CB8AC3E}">
        <p14:creationId xmlns:p14="http://schemas.microsoft.com/office/powerpoint/2010/main" val="2591370430"/>
      </p:ext>
    </p:extLst>
  </p:cSld>
  <p:clrMapOvr>
    <a:masterClrMapping/>
  </p:clrMapOvr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BB3882AEDAE46852DF1A66D704672" ma:contentTypeVersion="12" ma:contentTypeDescription="Create a new document." ma:contentTypeScope="" ma:versionID="5d9555fd79740f1f95a2510fd27d012a">
  <xsd:schema xmlns:xsd="http://www.w3.org/2001/XMLSchema" xmlns:xs="http://www.w3.org/2001/XMLSchema" xmlns:p="http://schemas.microsoft.com/office/2006/metadata/properties" xmlns:ns3="7be154ed-99ce-4af6-b3da-4faf67c000c3" xmlns:ns4="efe9330b-9153-406e-848e-a601d8d8215b" targetNamespace="http://schemas.microsoft.com/office/2006/metadata/properties" ma:root="true" ma:fieldsID="a3ef575f2dfbfe4b7f38a6d70a7dbf1e" ns3:_="" ns4:_="">
    <xsd:import namespace="7be154ed-99ce-4af6-b3da-4faf67c000c3"/>
    <xsd:import namespace="efe9330b-9153-406e-848e-a601d8d821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154ed-99ce-4af6-b3da-4faf67c00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9330b-9153-406e-848e-a601d8d82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20F1C-5532-4DBF-80B0-A8ECEFFCDD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73C505-B892-4B62-914D-5D0E6335065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efe9330b-9153-406e-848e-a601d8d8215b"/>
    <ds:schemaRef ds:uri="http://schemas.microsoft.com/office/infopath/2007/PartnerControls"/>
    <ds:schemaRef ds:uri="http://schemas.openxmlformats.org/package/2006/metadata/core-properties"/>
    <ds:schemaRef ds:uri="7be154ed-99ce-4af6-b3da-4faf67c000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24397A-A128-44C9-A5F2-DB0DDF807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154ed-99ce-4af6-b3da-4faf67c000c3"/>
    <ds:schemaRef ds:uri="efe9330b-9153-406e-848e-a601d8d82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51305</TotalTime>
  <Words>398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Arial Narrow</vt:lpstr>
      <vt:lpstr>Lucida Grande</vt:lpstr>
      <vt:lpstr>Wingdings</vt:lpstr>
      <vt:lpstr>BoardTemplate_corporate2</vt:lpstr>
      <vt:lpstr>Insider Trading Training </vt:lpstr>
      <vt:lpstr>What is Insider Trading?</vt:lpstr>
      <vt:lpstr>Element: Material Information</vt:lpstr>
      <vt:lpstr>Element: Non-public Information</vt:lpstr>
      <vt:lpstr>Element: Breach of Duty</vt:lpstr>
      <vt:lpstr>Breach of Duty: Tipper-Tippee Case</vt:lpstr>
      <vt:lpstr>An Insider Trading Policy Can Help: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Hecker, Jana</cp:lastModifiedBy>
  <cp:revision>409</cp:revision>
  <cp:lastPrinted>2016-02-12T19:35:17Z</cp:lastPrinted>
  <dcterms:created xsi:type="dcterms:W3CDTF">2009-07-02T15:23:46Z</dcterms:created>
  <dcterms:modified xsi:type="dcterms:W3CDTF">2020-05-29T20:32:01Z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0x010100C6DBB3882AEDAE46852DF1A66D704672</vt:lpwstr>
  </property>
</Properties>
</file>