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sldIdLst>
    <p:sldId id="256" r:id="rId2"/>
    <p:sldId id="257" r:id="rId3"/>
    <p:sldId id="276" r:id="rId4"/>
    <p:sldId id="289" r:id="rId5"/>
    <p:sldId id="261" r:id="rId6"/>
    <p:sldId id="262" r:id="rId7"/>
    <p:sldId id="263"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00" r:id="rId39"/>
    <p:sldId id="312" r:id="rId40"/>
    <p:sldId id="313" r:id="rId41"/>
    <p:sldId id="314" r:id="rId42"/>
    <p:sldId id="318" r:id="rId43"/>
    <p:sldId id="315"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263"/>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6643" autoAdjust="0"/>
  </p:normalViewPr>
  <p:slideViewPr>
    <p:cSldViewPr>
      <p:cViewPr>
        <p:scale>
          <a:sx n="86" d="100"/>
          <a:sy n="86" d="100"/>
        </p:scale>
        <p:origin x="-1354" y="11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smtClean="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t>
        <a:bodyPr/>
        <a:lstStyle/>
        <a:p>
          <a:endParaRPr lang="en-US"/>
        </a:p>
      </dgm:t>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t>
        <a:bodyPr/>
        <a:lstStyle/>
        <a:p>
          <a:endParaRPr lang="en-US"/>
        </a:p>
      </dgm:t>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t>
        <a:bodyPr/>
        <a:lstStyle/>
        <a:p>
          <a:endParaRPr lang="en-US"/>
        </a:p>
      </dgm:t>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t>
        <a:bodyPr/>
        <a:lstStyle/>
        <a:p>
          <a:endParaRPr lang="en-US"/>
        </a:p>
      </dgm:t>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t>
        <a:bodyPr/>
        <a:lstStyle/>
        <a:p>
          <a:endParaRPr lang="en-US"/>
        </a:p>
      </dgm:t>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t>
        <a:bodyPr/>
        <a:lstStyle/>
        <a:p>
          <a:endParaRPr lang="en-US"/>
        </a:p>
      </dgm:t>
    </dgm:pt>
  </dgm:ptLst>
  <dgm:cxnLst>
    <dgm:cxn modelId="{F71270D8-FDF7-413C-86A8-154FF4684FC2}" type="presOf" srcId="{78F73E16-BA98-426C-B288-65F018DCFAA8}" destId="{226C7BBD-C629-4CD4-9E0A-81517AB315AF}" srcOrd="0" destOrd="0" presId="urn:microsoft.com/office/officeart/2005/8/layout/StepDownProcess"/>
    <dgm:cxn modelId="{21DA7146-86F8-440D-93DA-2C06976A0B5E}" srcId="{63E0FBB0-3C9B-4C4E-A087-CFB35C3EF772}" destId="{6F11DFF7-0778-4A57-901C-B33D81E466D2}" srcOrd="1" destOrd="0" parTransId="{3F191EF4-6AD4-4812-9C1A-C1662C6DADBA}" sibTransId="{D539099F-2467-4841-B715-8742A470747B}"/>
    <dgm:cxn modelId="{A10BBBDA-EA18-4423-86EB-67743BA0D409}" type="presOf" srcId="{C3D29F09-F428-422D-B019-A71C08FE3994}" destId="{8B24D5B8-1F8D-4858-8941-5417D6DDC94A}" srcOrd="0" destOrd="0" presId="urn:microsoft.com/office/officeart/2005/8/layout/StepDownProcess"/>
    <dgm:cxn modelId="{AFE61640-25EA-49C7-AAF5-1695C16E1BCA}" srcId="{63E0FBB0-3C9B-4C4E-A087-CFB35C3EF772}" destId="{78F73E16-BA98-426C-B288-65F018DCFAA8}" srcOrd="2" destOrd="0" parTransId="{2CC93F4D-2B94-4865-BD12-1461538F9CC9}" sibTransId="{755C8492-CFC3-439A-9386-32BA6A609992}"/>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7B0C-E124-4ABB-B8C5-012DF0B256C2}">
      <dsp:nvSpPr>
        <dsp:cNvPr id="0" name=""/>
        <dsp:cNvSpPr/>
      </dsp:nvSpPr>
      <dsp:spPr>
        <a:xfrm rot="5400000">
          <a:off x="606590" y="862579"/>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4D5B8-1F8D-4858-8941-5417D6DDC94A}">
      <dsp:nvSpPr>
        <dsp:cNvPr id="0" name=""/>
        <dsp:cNvSpPr/>
      </dsp:nvSpPr>
      <dsp:spPr>
        <a:xfrm>
          <a:off x="404474" y="16914"/>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Gefährdungs-beurteilung</a:t>
          </a:r>
          <a:endParaRPr lang="en-US" sz="1400" kern="1200" dirty="0">
            <a:latin typeface="Microsoft Sans Serif" pitchFamily="34" charset="0"/>
            <a:cs typeface="Microsoft Sans Serif" pitchFamily="34" charset="0"/>
          </a:endParaRPr>
        </a:p>
      </dsp:txBody>
      <dsp:txXfrm>
        <a:off x="448364" y="60804"/>
        <a:ext cx="1196455" cy="811143"/>
      </dsp:txXfrm>
    </dsp:sp>
    <dsp:sp modelId="{CD89DB2C-7D6F-488E-B23A-2E427D7E2F9E}">
      <dsp:nvSpPr>
        <dsp:cNvPr id="0" name=""/>
        <dsp:cNvSpPr/>
      </dsp:nvSpPr>
      <dsp:spPr>
        <a:xfrm>
          <a:off x="1661884" y="50830"/>
          <a:ext cx="987681" cy="830184"/>
        </a:xfrm>
        <a:prstGeom prst="rect">
          <a:avLst/>
        </a:prstGeom>
        <a:noFill/>
        <a:ln>
          <a:noFill/>
        </a:ln>
        <a:effectLst/>
      </dsp:spPr>
      <dsp:style>
        <a:lnRef idx="0">
          <a:scrgbClr r="0" g="0" b="0"/>
        </a:lnRef>
        <a:fillRef idx="0">
          <a:scrgbClr r="0" g="0" b="0"/>
        </a:fillRef>
        <a:effectRef idx="0">
          <a:scrgbClr r="0" g="0" b="0"/>
        </a:effectRef>
        <a:fontRef idx="minor"/>
      </dsp:style>
    </dsp:sp>
    <dsp:sp modelId="{ED694063-F074-4335-B265-790126C70684}">
      <dsp:nvSpPr>
        <dsp:cNvPr id="0" name=""/>
        <dsp:cNvSpPr/>
      </dsp:nvSpPr>
      <dsp:spPr>
        <a:xfrm rot="5400000">
          <a:off x="1684234" y="1872366"/>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8B25D-2985-4125-9B0E-FCE0856283C3}">
      <dsp:nvSpPr>
        <dsp:cNvPr id="0" name=""/>
        <dsp:cNvSpPr/>
      </dsp:nvSpPr>
      <dsp:spPr>
        <a:xfrm>
          <a:off x="1482118" y="1026702"/>
          <a:ext cx="1284235" cy="898923"/>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Betriebs-anweisung</a:t>
          </a:r>
          <a:endParaRPr lang="en-US" sz="1400" kern="1200" dirty="0">
            <a:latin typeface="Microsoft Sans Serif" pitchFamily="34" charset="0"/>
            <a:cs typeface="Microsoft Sans Serif" pitchFamily="34" charset="0"/>
          </a:endParaRPr>
        </a:p>
      </dsp:txBody>
      <dsp:txXfrm>
        <a:off x="1526008" y="1070592"/>
        <a:ext cx="1196455" cy="811143"/>
      </dsp:txXfrm>
    </dsp:sp>
    <dsp:sp modelId="{0FE835D4-E376-46B3-90F2-21F24219DCE5}">
      <dsp:nvSpPr>
        <dsp:cNvPr id="0" name=""/>
        <dsp:cNvSpPr/>
      </dsp:nvSpPr>
      <dsp:spPr>
        <a:xfrm>
          <a:off x="2766353" y="1112435"/>
          <a:ext cx="934030" cy="726549"/>
        </a:xfrm>
        <a:prstGeom prst="rect">
          <a:avLst/>
        </a:prstGeom>
        <a:noFill/>
        <a:ln>
          <a:noFill/>
        </a:ln>
        <a:effectLst/>
      </dsp:spPr>
      <dsp:style>
        <a:lnRef idx="0">
          <a:scrgbClr r="0" g="0" b="0"/>
        </a:lnRef>
        <a:fillRef idx="0">
          <a:scrgbClr r="0" g="0" b="0"/>
        </a:fillRef>
        <a:effectRef idx="0">
          <a:scrgbClr r="0" g="0" b="0"/>
        </a:effectRef>
        <a:fontRef idx="minor"/>
      </dsp:style>
    </dsp:sp>
    <dsp:sp modelId="{226C7BBD-C629-4CD4-9E0A-81517AB315AF}">
      <dsp:nvSpPr>
        <dsp:cNvPr id="0" name=""/>
        <dsp:cNvSpPr/>
      </dsp:nvSpPr>
      <dsp:spPr>
        <a:xfrm>
          <a:off x="2559762" y="2036489"/>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Unterweisung</a:t>
          </a:r>
          <a:endParaRPr lang="en-US" sz="1400" kern="1200" dirty="0">
            <a:latin typeface="Microsoft Sans Serif" pitchFamily="34" charset="0"/>
            <a:cs typeface="Microsoft Sans Serif" pitchFamily="34" charset="0"/>
          </a:endParaRPr>
        </a:p>
      </dsp:txBody>
      <dsp:txXfrm>
        <a:off x="2603652" y="2080379"/>
        <a:ext cx="1196455" cy="81114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30.08.2019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Der</a:t>
            </a:r>
            <a:r>
              <a:rPr lang="de-DE" baseline="0" dirty="0" smtClean="0"/>
              <a:t> Arbeits- und Gesundheitsschutz ist Teil des integrierten Managementsystems, welches jährlich durch einen akkreditierten </a:t>
            </a:r>
            <a:r>
              <a:rPr lang="de-DE" baseline="0" dirty="0" err="1" smtClean="0"/>
              <a:t>Zertifizierer</a:t>
            </a:r>
            <a:r>
              <a:rPr lang="de-DE" baseline="0" dirty="0" smtClean="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 den Aktivitäten die nicht versichert sind,</a:t>
            </a:r>
            <a:r>
              <a:rPr lang="de-DE" baseline="0" dirty="0" smtClean="0"/>
              <a:t> zählen unter anderem eigenwirtschaftliche Tätigkeiten während der Arbeitszeit oder auf dem Weg zur Arbeit und private Arztbesuche.</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 sowie eine E-Mail an </a:t>
            </a:r>
            <a:r>
              <a:rPr lang="de-DE" sz="1200" dirty="0" smtClean="0">
                <a:solidFill>
                  <a:srgbClr val="FF0000"/>
                </a:solidFill>
                <a:hlinkClick r:id="rId3"/>
              </a:rPr>
              <a:t>healthsafetyeurope@mts.com</a:t>
            </a:r>
            <a:r>
              <a:rPr lang="de-DE" sz="12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Eintragung dient bei späteren Versicherungsfällen als Nachweisführung, dass die Verletzung im Betrieb entstanden ist. Weiterhin findet regelmäßig durch QEHS-Verantwortlichen eine Auswertung der Betriebsunfälle statt.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sollte</a:t>
            </a:r>
            <a:r>
              <a:rPr lang="de-DE" baseline="0" dirty="0" smtClean="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einer Evakuierung und im Brandfall</a:t>
            </a:r>
            <a:r>
              <a:rPr lang="de-DE" baseline="0" dirty="0" smtClean="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Insgesamt gibt es 5 mögliche Brandklassen, wobei am Standort lediglich 3 relevant</a:t>
            </a:r>
            <a:r>
              <a:rPr lang="de-DE" baseline="0" dirty="0" smtClean="0"/>
              <a:t> sind. Grundsätzlich können alle vorhandenen ABC-Pulverlöscher für alle Arten von Bränden am Standort verwendet werden. Empfohlen werden allerdings CO2-Löscher im Falle bei Elektrobränden um die Anlagen zu schonen.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notwendigen betriebsärztlichen Vorsorgeuntersuchungen sind je nach Gefährdung festgelegt und können daher von Arbeitsplatz zu Arbeitsplatz variieren. Man unterscheidet verschiedene Arten von betriebsärztlichen</a:t>
            </a:r>
            <a:r>
              <a:rPr lang="de-DE" baseline="0" dirty="0" smtClean="0"/>
              <a:t> Vorsorgeu</a:t>
            </a:r>
            <a:r>
              <a:rPr lang="de-DE" dirty="0" smtClean="0"/>
              <a:t>ntersuchungen.</a:t>
            </a:r>
          </a:p>
          <a:p>
            <a:pPr marL="247620" indent="-247620">
              <a:buAutoNum type="arabicPeriod"/>
            </a:pPr>
            <a:r>
              <a:rPr lang="de-DE" dirty="0" smtClean="0"/>
              <a:t>Die Pflichtvorsorge: Der Mitarbeiter muss zum betriebsärztlichen Vorsorgegespräch, kann aber die Untersuchung ablehnen. Ein Ergebnis wird dem Arbeitgeber nicht mitgeteilt.</a:t>
            </a:r>
          </a:p>
          <a:p>
            <a:pPr marL="247620" indent="-247620">
              <a:buAutoNum type="arabicPeriod"/>
            </a:pPr>
            <a:r>
              <a:rPr lang="de-DE" dirty="0" smtClean="0"/>
              <a:t>Die Angebotsvorsorge: Der Mitarbeiter entscheidet selbständig,</a:t>
            </a:r>
            <a:r>
              <a:rPr lang="de-DE" baseline="0" dirty="0" smtClean="0"/>
              <a:t> ob er zum Betriebsarzt geht oder nicht. Ein etwaiges Ergebnis wird dem Arbeitgeber nicht mitgeteilt.</a:t>
            </a:r>
          </a:p>
          <a:p>
            <a:pPr marL="247620" indent="-247620">
              <a:buAutoNum type="arabicPeriod"/>
            </a:pPr>
            <a:r>
              <a:rPr lang="de-DE" baseline="0" dirty="0" smtClean="0"/>
              <a:t>Die Wunschvorsorge: Der Mitarbeiter kann eine Untersuchung wünschen. Der Arbeitgeber prüft anhand der Gefährdungsbeurteilung, ob eine Untersuchung notwendig ist und er kann diese dann genehmigen oder ablehnen.</a:t>
            </a:r>
          </a:p>
          <a:p>
            <a:endParaRPr lang="de-DE" baseline="0" dirty="0" smtClean="0"/>
          </a:p>
          <a:p>
            <a:r>
              <a:rPr lang="de-DE" baseline="0" dirty="0" smtClean="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 Mitarbeiter die berufsbedingt reisen,</a:t>
            </a:r>
            <a:r>
              <a:rPr lang="de-DE" baseline="0" dirty="0" smtClean="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dienen die Betriebsanweisungen als direkte Vorgaben für den Umgang mit spezifischen Gefährdungen.</a:t>
            </a:r>
            <a:r>
              <a:rPr lang="de-DE" baseline="0" dirty="0" smtClean="0"/>
              <a:t> Grundlage für die Festlegungen ist die Gefährdungsbeurteilung. Aufbauend auf den Betriebsanweisungen muss mindestens einmal jährlich eine Unterweisung erfolgen. Diese werden bei MTS durch die Fachkraft für Arbeitssicherheit durchgeführt.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Betriebsanweisungen unterscheidet man zwei verschiedene Arten. Die „blauen“ Betriebsanweisungen dienen für den Umgang mit technischen</a:t>
            </a:r>
            <a:r>
              <a:rPr lang="de-DE" baseline="0" dirty="0" smtClean="0"/>
              <a:t> Anlagen und bei Tätigkeiten….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Gesetzgebung zum Arbeits- und Gesundheitsschutz ist zwar in vielen Teilen europäisch harmonisiert, aber auf nationaler Ebene</a:t>
            </a:r>
            <a:r>
              <a:rPr lang="de-DE" baseline="0" dirty="0" smtClean="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die „orangene“ Betriebsanweisungen regeln den Umgang mit Gefahrstoffen. Der Aufbau der Betriebsanweisungen ist immer</a:t>
            </a:r>
            <a:r>
              <a:rPr lang="de-DE" baseline="0" dirty="0" smtClean="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Piktogrammen die man im Betrieb vorfindet, gibt</a:t>
            </a:r>
            <a:r>
              <a:rPr lang="de-DE" baseline="0" dirty="0" smtClean="0"/>
              <a:t> es verschiedene Arten. Die „blauen“ Piktogramme stellen Gebotszeichen dar und haben immer etwas mit der persönlichen Schutzausrüstung zu tun. Diese Zeichen sind verpflichtend einzuhalten.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Gefahrstoffkennzeichen unterscheidet man die „orangenen“ Piktogramme,</a:t>
            </a:r>
            <a:r>
              <a:rPr lang="de-DE" baseline="0" dirty="0" smtClean="0"/>
              <a:t> welche seit ein paar Jahren nicht mehr gelten, aber noch bei Altbeständen vorkommen können, und die neueren Piktogramme die „global harmonisiert“ wurden und deshalb auch GHS-Symbole (Global </a:t>
            </a:r>
            <a:r>
              <a:rPr lang="de-DE" baseline="0" dirty="0" err="1" smtClean="0"/>
              <a:t>Harmonized</a:t>
            </a:r>
            <a:r>
              <a:rPr lang="de-DE" baseline="0" dirty="0" smtClean="0"/>
              <a:t> System) genannt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a:t>
            </a:r>
            <a:r>
              <a:rPr lang="de-DE" baseline="0" dirty="0" smtClean="0"/>
              <a:t>Notfallzeichen beschreiben die „grünen“ Piktogramme das Verhalten bei der Ersten Hilfe und bei Fluchtsituationen…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smtClean="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 grundsätzliches Risiko</a:t>
            </a:r>
            <a:r>
              <a:rPr lang="de-DE" baseline="0" dirty="0" smtClean="0"/>
              <a:t> im Betrieb ist eine mangelnde Ordnung und Sauberkeit. Dadurch entstehen nicht nur Ineffizienzen durch unnötiges Suchen von Arbeitsmitteln und Dokumenten, sondern es führt auch zu Gefahrenbereichen (Stolpern, Ausrutschen, Stoßen, Umknicken).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als auch die Arbeitnehmerseite regelt. Dabei ist es grundsätzlich die Aufgabe des Arbeitgebers, den Arbeitsschutz im Unternehmen zu organisieren und die Aufgabe des Mitarbeiters die</a:t>
            </a:r>
            <a:r>
              <a:rPr lang="de-DE" baseline="0" dirty="0" smtClean="0"/>
              <a:t> Vorgaben umzusetzen. Zusätzlich hat jeder Mitarbeiter eine Mitwirkungspflicht im Arbeitsschutz um Fehler und Mängel zu melden und auf die Sicherheit Dritter im Betriebsalltag zu achten.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Beim Umgang mit elektrischen Betriebsmitteln, z.B. Laserdruckern oder Laptops, muss neben den Gefahren durch Strom Staubemissionen</a:t>
            </a:r>
            <a:r>
              <a:rPr lang="de-DE" baseline="0" dirty="0" smtClean="0"/>
              <a:t> geachtet werden. Laserdrucker sollten deshalb bei häufiger Benutzung nur in separaten Räumen aufgestellt werden. Durch Lärm kann zusätzlich eine Gefahr entstehen.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besteht in Bürobereichen keine Tragepflicht von Schutzschuhen. Im der Produktionshalle</a:t>
            </a:r>
            <a:r>
              <a:rPr lang="de-DE" baseline="0" dirty="0" smtClean="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PKW-Fahrtätigkeiten die mit Firmenfahrzeugen oder im Auftrag der der Firma stattfinden, ist darauf zu achten, das die eingesetzten Fahrer sich an die internen Vorgaben von MTS halten.</a:t>
            </a:r>
            <a:r>
              <a:rPr lang="de-DE" baseline="0" dirty="0" smtClean="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39</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smtClean="0"/>
              <a:t> müssen weiterhin beheizt und pro Arbeitsplatz mindestens 8 m</a:t>
            </a:r>
            <a:r>
              <a:rPr lang="de-DE" sz="1200" dirty="0" smtClean="0">
                <a:sym typeface="Wingdings" panose="05000000000000000000" pitchFamily="2" charset="2"/>
              </a:rPr>
              <a:t>²</a:t>
            </a:r>
            <a:r>
              <a:rPr lang="de-DE" baseline="0" dirty="0" smtClean="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smtClean="0"/>
          </a:p>
          <a:p>
            <a:r>
              <a:rPr lang="de-DE" baseline="0" dirty="0" smtClean="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den Bürobereichen müssen Handlöscher in ausreichender Zahl vorhanden sein. Diese müssen alle 2 Jahre geprüft werden. Feuerlöscher dürfen in keinem Fall verstellt werden.</a:t>
            </a:r>
          </a:p>
          <a:p>
            <a:endParaRPr lang="de-DE" baseline="0" dirty="0" smtClean="0"/>
          </a:p>
          <a:p>
            <a:r>
              <a:rPr lang="de-DE" baseline="0" dirty="0" smtClean="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Psychische Gefährdungen nehmen immer mehr zu und sind das Resultat des technischen Fortschritts. Aber auch ungeeignete Arbeitsabläufe und Prozesse können zu psychischen Belastungen führen.</a:t>
            </a:r>
          </a:p>
          <a:p>
            <a:endParaRPr lang="de-DE" dirty="0" smtClean="0"/>
          </a:p>
          <a:p>
            <a:r>
              <a:rPr lang="de-DE" dirty="0" smtClean="0"/>
              <a:t>Aus</a:t>
            </a:r>
            <a:r>
              <a:rPr lang="de-DE" baseline="0" dirty="0" smtClean="0"/>
              <a:t> diesen Gründen sollten beispielsweise Mailverteiler nur begrenzt genutzt werden und wirklich nur die betroffenen Kollegen darüber informiert werden.</a:t>
            </a:r>
          </a:p>
          <a:p>
            <a:endParaRPr lang="de-DE" baseline="0" dirty="0" smtClean="0"/>
          </a:p>
          <a:p>
            <a:r>
              <a:rPr lang="de-DE" baseline="0" dirty="0" smtClean="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smtClean="0"/>
          </a:p>
          <a:p>
            <a:r>
              <a:rPr lang="de-DE" baseline="0" dirty="0" smtClean="0"/>
              <a:t>Zusätzlich haben die Fachkraft für Arbeitssicherheit und der Betriebsarzt unterstützende und beratende Funktionen und dienen als Ansprechpartner bei fachlichen Fragen rund um den Arbeits- und Gesundheitsschutz.</a:t>
            </a:r>
          </a:p>
          <a:p>
            <a:endParaRPr lang="de-DE" baseline="0" dirty="0" smtClean="0"/>
          </a:p>
          <a:p>
            <a:r>
              <a:rPr lang="de-DE" baseline="0" dirty="0" smtClean="0"/>
              <a:t>Die Sicherheitsbeauftragten üben eine freiwillige Tätigkeit aus und sollen den Arbeits- und Gesundheitsschutz im Unternehmen sowohl Richtung Geschäftsführung, als auch Richtung Mitarbeiter sensibilisierend mit durchsetzen.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Als weitere arbeits- und gesundheitsschutzrelevante Personen im Unternehmen, gibt es noch die Erst-, Brandschutz- und Evakuierungshelfer. Diese</a:t>
            </a:r>
            <a:r>
              <a:rPr lang="de-DE" baseline="0" dirty="0" smtClean="0"/>
              <a:t> erfüllen im Notfall organisatorische und unterstützende Aufgaben. Gesetzlich gibt es einen Mindestanteil an </a:t>
            </a:r>
            <a:r>
              <a:rPr lang="de-DE" dirty="0" smtClean="0"/>
              <a:t>Erst-, Brandschutz- und Evakuierungshelfern, die im Betrieb benannt werden müssen. Diese</a:t>
            </a:r>
            <a:r>
              <a:rPr lang="de-DE" baseline="0" dirty="0" smtClean="0"/>
              <a:t> Personen benötigen neben der Benennung auch eine fachliche Ausbildung bzw. Unterweisung.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gesetzlich geforderten Unterweisungen beziehen sich zum einen auf jährliche Arbeitsschutzunterweisungen. Inhaltlicher Teil sind dort die allgemeinen internen Arbeitsschutzvorgaben und –</a:t>
            </a:r>
            <a:r>
              <a:rPr lang="de-DE" dirty="0" err="1" smtClean="0"/>
              <a:t>regelungen</a:t>
            </a:r>
            <a:r>
              <a:rPr lang="de-DE" dirty="0" smtClean="0"/>
              <a:t>, sowie die Grundgefährdungen.</a:t>
            </a:r>
          </a:p>
          <a:p>
            <a:endParaRPr lang="de-DE" dirty="0" smtClean="0"/>
          </a:p>
          <a:p>
            <a:r>
              <a:rPr lang="de-DE" dirty="0" smtClean="0"/>
              <a:t>Daneben gibt es spezifische regelmäßige Unterweisungen, in</a:t>
            </a:r>
            <a:r>
              <a:rPr lang="de-DE" baseline="0" dirty="0" smtClean="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sind alle Arbeiten die im</a:t>
            </a:r>
            <a:r>
              <a:rPr lang="de-DE" baseline="0" dirty="0" smtClean="0"/>
              <a:t> Auftrag von MTS ausgeführt werden versichert. Dies schließt auch die Wege von und zur Arbeit mit ein, wobei immer nur der direkte Weg, mit Ausnahmen, zählt.</a:t>
            </a:r>
          </a:p>
          <a:p>
            <a:endParaRPr lang="de-DE" baseline="0" dirty="0" smtClean="0"/>
          </a:p>
          <a:p>
            <a:r>
              <a:rPr lang="de-DE" baseline="0" dirty="0" smtClean="0"/>
              <a:t>Im Falle von Betriebsunfällen die zu einem körperlichen oder seelischen Schaden führen, übernimmt die Berufsgenossenschaft die Kosten der Rehabilitation, und im Falle dauerhafter Einschränkungen zahlt sie eine Unfallrente. </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ist die Einreichung einer Unfallanzeige beim Versicherungsträger für die Beibehaltung des Versicherungsschutzes notwendig.</a:t>
            </a:r>
            <a:r>
              <a:rPr lang="de-DE" baseline="0" dirty="0" smtClean="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smtClean="0"/>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smtClean="0"/>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smtClean="0"/>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smtClean="0"/>
              <a:t>Diagramm durch Klicken auf Symbol hinzufügen</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30.08.2019</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30.08.2019</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mts.com/corp/Berlin/Umwelt-und-Arbeitssicherheit/Krper%20und%20Geist/G35_Merkblatt_07.11.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mts.com/corp/Berlin/Umwelt-und-Arbeitssicherheit/SitePages/Anweisunge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BAs/BA_001_Fahrzeuge%20im%20Au&#223;endien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oleObject" Target="../embeddings/oleObject4.bin"/><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p.mts.com/corp/Berlin/Umwelt-und-Arbeitssicherheit/Betriebsanweisungen%20BA/BA_001_Fahrzeuge%20im%20Au&#223;endiens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mts.com/corp/Berlin/Umwelt-und-Arbeitssicherheit/SiteAssets/SitePages/Home/Verantwortlichkeiten%20im%20Bereich%20Arbeitssicherheit%20und%20Arbeitsschutz%20August%20201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smtClean="0">
                <a:solidFill>
                  <a:srgbClr val="FF0000"/>
                </a:solidFill>
              </a:rPr>
              <a:t>Unterweisung </a:t>
            </a:r>
            <a:r>
              <a:rPr lang="de-DE" dirty="0" smtClean="0">
                <a:solidFill>
                  <a:srgbClr val="FF0000"/>
                </a:solidFill>
              </a:rPr>
              <a:t>Arbeitsschutz (</a:t>
            </a:r>
            <a:r>
              <a:rPr lang="de-DE" dirty="0" err="1" smtClean="0">
                <a:solidFill>
                  <a:srgbClr val="FF0000"/>
                </a:solidFill>
              </a:rPr>
              <a:t>Sales</a:t>
            </a:r>
            <a:r>
              <a:rPr lang="de-DE" dirty="0" smtClean="0">
                <a:solidFill>
                  <a:srgbClr val="FF0000"/>
                </a:solidFill>
              </a:rPr>
              <a:t>)</a:t>
            </a:r>
            <a:r>
              <a:rPr lang="de-DE" dirty="0" smtClean="0">
                <a:solidFill>
                  <a:srgbClr val="FF0000"/>
                </a:solidFill>
              </a:rPr>
              <a:t/>
            </a:r>
            <a:br>
              <a:rPr lang="de-DE" dirty="0" smtClean="0">
                <a:solidFill>
                  <a:srgbClr val="FF0000"/>
                </a:solidFill>
              </a:rPr>
            </a:br>
            <a:r>
              <a:rPr lang="de-DE" sz="1600" dirty="0" smtClean="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smtClean="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endParaRPr lang="de-DE" dirty="0" smtClean="0">
              <a:latin typeface="+mj-lt"/>
            </a:endParaRPr>
          </a:p>
          <a:p>
            <a:r>
              <a:rPr lang="de-DE" dirty="0" smtClean="0">
                <a:latin typeface="+mj-lt"/>
              </a:rPr>
              <a:t>Dieser Betrieb ist über die BG Energie, Textil, Elektro- und Medienerzeugnisse versichert</a:t>
            </a: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dirty="0" smtClean="0"/>
              <a:t>		</a:t>
            </a:r>
          </a:p>
          <a:p>
            <a:pPr marL="0" indent="0">
              <a:buNone/>
            </a:pP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spid="_x0000_s1266" name="Bitmap" r:id="rId4" imgW="2629267" imgH="1666667" progId="Paint.Picture">
                  <p:embed/>
                </p:oleObj>
              </mc:Choice>
              <mc:Fallback>
                <p:oleObj name="Bitmap" r:id="rId4" imgW="2629267" imgH="1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spid="_x0000_s1267" name="Bitmap" r:id="rId6" imgW="2752381" imgH="1714739" progId="Paint.Picture">
                  <p:embed/>
                </p:oleObj>
              </mc:Choice>
              <mc:Fallback>
                <p:oleObj name="Bitmap" r:id="rId6" imgW="2752381" imgH="171473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spid="_x0000_s1268" name="Bitmap" r:id="rId8" imgW="2715004" imgH="1647619" progId="Paint.Picture">
                  <p:embed/>
                </p:oleObj>
              </mc:Choice>
              <mc:Fallback>
                <p:oleObj name="Bitmap" r:id="rId8" imgW="2715004" imgH="164761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Tätigkeiten</a:t>
            </a:r>
            <a:r>
              <a:rPr lang="de-DE" sz="2000" dirty="0">
                <a:solidFill>
                  <a:schemeClr val="tx1">
                    <a:lumMod val="50000"/>
                  </a:schemeClr>
                </a:solidFill>
                <a:latin typeface="+mj-lt"/>
                <a:cs typeface="Microsoft Sans Serif" pitchFamily="34" charset="0"/>
              </a:rPr>
              <a:t>,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Dienstreisen</a:t>
            </a:r>
            <a:r>
              <a:rPr lang="de-DE" sz="2000" dirty="0">
                <a:solidFill>
                  <a:schemeClr val="tx1">
                    <a:lumMod val="50000"/>
                  </a:schemeClr>
                </a:solidFill>
                <a:latin typeface="+mj-lt"/>
                <a:cs typeface="Microsoft Sans Serif" pitchFamily="34" charset="0"/>
              </a:rPr>
              <a:t>,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Wege </a:t>
            </a:r>
            <a:r>
              <a:rPr lang="de-DE" sz="2000" dirty="0">
                <a:solidFill>
                  <a:schemeClr val="tx1">
                    <a:lumMod val="50000"/>
                  </a:schemeClr>
                </a:solidFill>
                <a:latin typeface="+mj-lt"/>
              </a:rPr>
              <a:t>von und zur Arbeit</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Direkter </a:t>
            </a:r>
            <a:r>
              <a:rPr lang="de-DE" sz="2000" dirty="0">
                <a:solidFill>
                  <a:schemeClr val="tx1">
                    <a:lumMod val="50000"/>
                  </a:schemeClr>
                </a:solidFill>
                <a:latin typeface="+mj-lt"/>
              </a:rPr>
              <a:t>Weg, ohne Unterbrechung</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Fahrgemeinschaften </a:t>
            </a:r>
            <a:r>
              <a:rPr lang="de-DE" sz="2000" dirty="0">
                <a:solidFill>
                  <a:schemeClr val="tx1">
                    <a:lumMod val="50000"/>
                  </a:schemeClr>
                </a:solidFill>
                <a:latin typeface="+mj-lt"/>
              </a:rPr>
              <a:t>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Rehabilitation</a:t>
            </a:r>
            <a:endParaRPr lang="de-DE" sz="2000" dirty="0">
              <a:solidFill>
                <a:schemeClr val="tx1">
                  <a:lumMod val="50000"/>
                </a:schemeClr>
              </a:solidFill>
              <a:latin typeface="+mj-lt"/>
              <a:cs typeface="Microsoft Sans Serif" pitchFamily="34" charset="0"/>
            </a:endParaRP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Geldleistungen </a:t>
            </a:r>
            <a:r>
              <a:rPr lang="de-DE" sz="2000" dirty="0">
                <a:solidFill>
                  <a:schemeClr val="tx1">
                    <a:lumMod val="50000"/>
                  </a:schemeClr>
                </a:solidFill>
                <a:latin typeface="+mj-lt"/>
                <a:cs typeface="Microsoft Sans Serif" pitchFamily="34" charset="0"/>
              </a:rPr>
              <a:t>(Rente</a:t>
            </a:r>
            <a:r>
              <a:rPr lang="de-DE" sz="2000" dirty="0" smtClean="0">
                <a:solidFill>
                  <a:schemeClr val="tx1">
                    <a:lumMod val="50000"/>
                  </a:schemeClr>
                </a:solidFill>
                <a:latin typeface="+mj-lt"/>
                <a:cs typeface="Microsoft Sans Serif" pitchFamily="34" charset="0"/>
              </a:rPr>
              <a:t>)</a:t>
            </a:r>
          </a:p>
          <a:p>
            <a:pPr>
              <a:spcBef>
                <a:spcPct val="50000"/>
              </a:spcBef>
            </a:pPr>
            <a:r>
              <a:rPr lang="de-DE" sz="2000" b="1" dirty="0" smtClean="0">
                <a:solidFill>
                  <a:schemeClr val="tx1">
                    <a:lumMod val="50000"/>
                  </a:schemeClr>
                </a:solidFill>
                <a:latin typeface="+mj-lt"/>
                <a:cs typeface="Microsoft Sans Serif" pitchFamily="34" charset="0"/>
              </a:rPr>
              <a:t>Nur bei Abgabe einer Unfallanzeige!!!!</a:t>
            </a:r>
            <a:endParaRPr lang="de-DE" sz="2000" b="1" dirty="0">
              <a:solidFill>
                <a:schemeClr val="tx1">
                  <a:lumMod val="50000"/>
                </a:schemeClr>
              </a:solidFill>
              <a:latin typeface="+mj-lt"/>
              <a:cs typeface="Microsoft Sans Serif" pitchFamily="34" charset="0"/>
            </a:endParaRP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smtClean="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meldepflichtigen </a:t>
            </a:r>
            <a:r>
              <a:rPr lang="de-DE" b="1" dirty="0" smtClean="0">
                <a:solidFill>
                  <a:schemeClr val="tx2"/>
                </a:solidFill>
                <a:latin typeface="+mj-lt"/>
                <a:cs typeface="Microsoft Sans Serif" pitchFamily="34" charset="0"/>
              </a:rPr>
              <a:t>Betriebsunfällen</a:t>
            </a:r>
            <a:endParaRPr lang="de-DE" sz="2000" dirty="0" smtClean="0">
              <a:solidFill>
                <a:schemeClr val="tx2"/>
              </a:solidFill>
              <a:latin typeface="+mj-lt"/>
            </a:endParaRPr>
          </a:p>
          <a:p>
            <a:endParaRPr lang="de-DE" sz="2000" dirty="0"/>
          </a:p>
          <a:p>
            <a:r>
              <a:rPr lang="de-DE" sz="2000" dirty="0" smtClean="0"/>
              <a:t>Ein meldepflichtiger Unfall liegt bei einer unfallbedingten Ausfallzeit ab einem Tag vor</a:t>
            </a:r>
          </a:p>
          <a:p>
            <a:r>
              <a:rPr lang="de-DE" sz="2000" dirty="0" smtClean="0"/>
              <a:t>Sofortige Meldung an Frau Dartsch </a:t>
            </a:r>
            <a:r>
              <a:rPr lang="de-DE" sz="2000" dirty="0" smtClean="0">
                <a:sym typeface="Wingdings" panose="05000000000000000000" pitchFamily="2" charset="2"/>
              </a:rPr>
              <a:t> Stellt die Unfallanzeige aus</a:t>
            </a:r>
            <a:r>
              <a:rPr lang="de-DE" sz="2000" dirty="0" smtClean="0"/>
              <a:t> und übermittelt diese an die BG ETEM</a:t>
            </a:r>
          </a:p>
          <a:p>
            <a:r>
              <a:rPr lang="de-DE" sz="2000" dirty="0" smtClean="0"/>
              <a:t>Betriebsarzt, Sicherheitsfachkraft und QEHS-Verantwortlicher werden über den Unfall informiert</a:t>
            </a:r>
          </a:p>
          <a:p>
            <a:pPr marL="0" indent="0">
              <a:buNone/>
            </a:pPr>
            <a:endParaRPr lang="de-DE" sz="2000" dirty="0" smtClean="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Betriebsunfällen/Verletzungen</a:t>
            </a:r>
            <a:endParaRPr lang="de-DE" sz="2000" dirty="0" smtClean="0">
              <a:solidFill>
                <a:schemeClr val="tx2"/>
              </a:solidFill>
              <a:latin typeface="+mj-lt"/>
            </a:endParaRPr>
          </a:p>
          <a:p>
            <a:endParaRPr lang="de-DE" sz="2000" dirty="0">
              <a:solidFill>
                <a:schemeClr val="tx2"/>
              </a:solidFill>
              <a:latin typeface="+mj-lt"/>
            </a:endParaRPr>
          </a:p>
          <a:p>
            <a:r>
              <a:rPr lang="de-DE" sz="2000" dirty="0" smtClean="0"/>
              <a:t>Am Standort </a:t>
            </a:r>
            <a:r>
              <a:rPr lang="de-DE" sz="2000" dirty="0" smtClean="0">
                <a:sym typeface="Wingdings" panose="05000000000000000000" pitchFamily="2" charset="2"/>
              </a:rPr>
              <a:t> Eintrag mit Hilfe der Abreißzettel (liegen den Verbandkästen bei)</a:t>
            </a:r>
            <a:endParaRPr lang="de-DE" sz="2000" dirty="0" smtClean="0"/>
          </a:p>
          <a:p>
            <a:r>
              <a:rPr lang="de-DE" sz="2000" dirty="0" smtClean="0"/>
              <a:t>Regelmäßige Auswertung durch den QEHS-Verantwortlichen</a:t>
            </a:r>
          </a:p>
          <a:p>
            <a:r>
              <a:rPr lang="de-DE" sz="2000" dirty="0" smtClean="0"/>
              <a:t>Unfallursachen und Schutzmaßnahmen werden erarbeitet und umgesetzt</a:t>
            </a:r>
          </a:p>
          <a:p>
            <a:pPr marL="0" indent="0">
              <a:buNone/>
            </a:pPr>
            <a:endParaRPr lang="de-DE" sz="2000" dirty="0" smtClean="0"/>
          </a:p>
          <a:p>
            <a:pPr marL="0" indent="0">
              <a:buNone/>
            </a:pPr>
            <a:endParaRPr lang="de-DE" sz="2000" dirty="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r>
              <a:rPr lang="de-DE" b="1" dirty="0" smtClean="0">
                <a:solidFill>
                  <a:schemeClr val="tx2"/>
                </a:solidFill>
                <a:latin typeface="+mj-lt"/>
                <a:cs typeface="Microsoft Sans Serif" pitchFamily="34" charset="0"/>
              </a:rPr>
              <a:t>:</a:t>
            </a:r>
            <a:endParaRPr lang="de-DE" sz="2000" dirty="0">
              <a:solidFill>
                <a:schemeClr val="tx2"/>
              </a:solidFill>
              <a:latin typeface="+mj-lt"/>
            </a:endParaRPr>
          </a:p>
          <a:p>
            <a:pPr>
              <a:lnSpc>
                <a:spcPct val="150000"/>
              </a:lnSpc>
            </a:pPr>
            <a:r>
              <a:rPr lang="de-DE" sz="2000" dirty="0" smtClean="0">
                <a:latin typeface="+mj-lt"/>
              </a:rPr>
              <a:t>Eigenwirtschaftliche Tätigkeiten</a:t>
            </a:r>
          </a:p>
          <a:p>
            <a:pPr>
              <a:lnSpc>
                <a:spcPct val="150000"/>
              </a:lnSpc>
            </a:pPr>
            <a:r>
              <a:rPr lang="de-DE" sz="2000" dirty="0" smtClean="0">
                <a:latin typeface="+mj-lt"/>
              </a:rPr>
              <a:t>Wegeunterbrechungen</a:t>
            </a:r>
          </a:p>
          <a:p>
            <a:pPr>
              <a:lnSpc>
                <a:spcPct val="150000"/>
              </a:lnSpc>
            </a:pPr>
            <a:r>
              <a:rPr lang="de-DE" sz="2000" dirty="0" smtClean="0">
                <a:latin typeface="+mj-lt"/>
              </a:rPr>
              <a:t>Arztbesuchen</a:t>
            </a:r>
          </a:p>
          <a:p>
            <a:pPr>
              <a:lnSpc>
                <a:spcPct val="150000"/>
              </a:lnSpc>
            </a:pPr>
            <a:r>
              <a:rPr lang="de-DE" dirty="0" smtClean="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92972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Bagatellunfälle</a:t>
            </a:r>
          </a:p>
          <a:p>
            <a:endParaRPr lang="de-DE" sz="2000" dirty="0"/>
          </a:p>
          <a:p>
            <a:r>
              <a:rPr lang="de-DE" sz="2000" dirty="0" smtClean="0"/>
              <a:t>Beinhalten z.B. kleine Schnittwunden, blaue Flecke, kleine Quetschungen</a:t>
            </a:r>
          </a:p>
          <a:p>
            <a:r>
              <a:rPr lang="de-DE" sz="2000" dirty="0" smtClean="0"/>
              <a:t>Verständigung der Ersthelfer </a:t>
            </a:r>
            <a:r>
              <a:rPr lang="de-DE" sz="2000" i="1" dirty="0" smtClean="0"/>
              <a:t>Siehe Aushänge</a:t>
            </a:r>
          </a:p>
          <a:p>
            <a:r>
              <a:rPr lang="de-DE" sz="2000" dirty="0" smtClean="0"/>
              <a:t>Behandlung über Material im Verbandskasten</a:t>
            </a:r>
          </a:p>
          <a:p>
            <a:pPr marL="0" indent="0">
              <a:buNone/>
            </a:pPr>
            <a:r>
              <a:rPr lang="de-DE" sz="2000" i="1" dirty="0" smtClean="0"/>
              <a:t>    Bitte informieren Sie sich wo Verbandskästen sind!</a:t>
            </a:r>
          </a:p>
          <a:p>
            <a:endParaRPr lang="de-DE" sz="2000" dirty="0"/>
          </a:p>
          <a:p>
            <a:r>
              <a:rPr lang="de-DE" sz="2000" dirty="0" smtClean="0">
                <a:solidFill>
                  <a:srgbClr val="FF0000"/>
                </a:solidFill>
              </a:rPr>
              <a:t>JEDE VERLETZUNG MUSS MIT HILFE DER </a:t>
            </a:r>
            <a:r>
              <a:rPr lang="de-DE" sz="2000" dirty="0" err="1" smtClean="0">
                <a:solidFill>
                  <a:srgbClr val="FF0000"/>
                </a:solidFill>
              </a:rPr>
              <a:t>ABREIßZETTEL</a:t>
            </a:r>
            <a:r>
              <a:rPr lang="de-DE" sz="2000" dirty="0" smtClean="0">
                <a:solidFill>
                  <a:srgbClr val="FF0000"/>
                </a:solidFill>
              </a:rPr>
              <a:t> EINGETRAGEN WERDEN (BG Nachweis), oder Mail an </a:t>
            </a:r>
            <a:r>
              <a:rPr lang="de-DE" sz="2000" dirty="0" smtClean="0">
                <a:solidFill>
                  <a:srgbClr val="FF0000"/>
                </a:solidFill>
                <a:hlinkClick r:id="rId3"/>
              </a:rPr>
              <a:t>healthsafetyeurope@mts.com</a:t>
            </a:r>
            <a:endParaRPr lang="de-DE" sz="2000" dirty="0" smtClean="0">
              <a:solidFill>
                <a:srgbClr val="FF0000"/>
              </a:solidFill>
            </a:endParaRPr>
          </a:p>
          <a:p>
            <a:pPr marL="0" indent="0">
              <a:buNone/>
            </a:pPr>
            <a:endParaRPr lang="de-DE" sz="800" dirty="0" smtClean="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smtClean="0">
                <a:solidFill>
                  <a:srgbClr val="000000"/>
                </a:solidFill>
              </a:rPr>
              <a:t>                               </a:t>
            </a:r>
            <a:r>
              <a:rPr lang="de-DE" sz="2000" dirty="0" err="1" smtClean="0">
                <a:solidFill>
                  <a:srgbClr val="000000"/>
                </a:solidFill>
              </a:rPr>
              <a:t>regelm</a:t>
            </a:r>
            <a:r>
              <a:rPr lang="de-DE" sz="2000" dirty="0" smtClean="0">
                <a:solidFill>
                  <a:srgbClr val="000000"/>
                </a:solidFill>
              </a:rPr>
              <a:t>. Auswertung durch </a:t>
            </a:r>
            <a:r>
              <a:rPr lang="de-DE" sz="2000" dirty="0" err="1" smtClean="0">
                <a:solidFill>
                  <a:srgbClr val="000000"/>
                </a:solidFill>
              </a:rPr>
              <a:t>Sifa</a:t>
            </a:r>
            <a:r>
              <a:rPr lang="de-DE" sz="2000" dirty="0" smtClean="0">
                <a:solidFill>
                  <a:srgbClr val="000000"/>
                </a:solidFill>
              </a:rPr>
              <a:t>, BA, QEHS-</a:t>
            </a:r>
            <a:r>
              <a:rPr lang="de-DE" sz="2000" dirty="0" err="1" smtClean="0">
                <a:solidFill>
                  <a:srgbClr val="000000"/>
                </a:solidFill>
              </a:rPr>
              <a:t>Verantwortl</a:t>
            </a:r>
            <a:r>
              <a:rPr lang="de-DE" sz="2000" dirty="0" smtClean="0">
                <a:solidFill>
                  <a:srgbClr val="000000"/>
                </a:solidFill>
              </a:rPr>
              <a:t>.</a:t>
            </a:r>
            <a:endParaRPr lang="de-DE" sz="2000" i="1"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Größere Unfälle</a:t>
            </a:r>
          </a:p>
          <a:p>
            <a:endParaRPr lang="de-DE" sz="2000" dirty="0">
              <a:solidFill>
                <a:srgbClr val="7DB84A"/>
              </a:solidFill>
            </a:endParaRPr>
          </a:p>
          <a:p>
            <a:r>
              <a:rPr lang="de-DE" sz="2000" dirty="0" smtClean="0">
                <a:solidFill>
                  <a:srgbClr val="000000"/>
                </a:solidFill>
              </a:rPr>
              <a:t>Verletzte betreuen</a:t>
            </a:r>
          </a:p>
          <a:p>
            <a:r>
              <a:rPr lang="de-DE" sz="2000" dirty="0" smtClean="0">
                <a:solidFill>
                  <a:srgbClr val="000000"/>
                </a:solidFill>
              </a:rPr>
              <a:t>Ersthelfer und Aufsichtsführende informieren</a:t>
            </a:r>
          </a:p>
          <a:p>
            <a:r>
              <a:rPr lang="de-DE" sz="2000" dirty="0" smtClean="0">
                <a:solidFill>
                  <a:srgbClr val="000000"/>
                </a:solidFill>
              </a:rPr>
              <a:t>Unfallstelle absichern</a:t>
            </a:r>
          </a:p>
          <a:p>
            <a:r>
              <a:rPr lang="de-DE" sz="2000" dirty="0" smtClean="0">
                <a:solidFill>
                  <a:srgbClr val="000000"/>
                </a:solidFill>
              </a:rPr>
              <a:t>Gegebenenfalls Transport zum Durchgangsarzt </a:t>
            </a:r>
          </a:p>
          <a:p>
            <a:r>
              <a:rPr lang="de-DE" sz="2000" dirty="0" smtClean="0">
                <a:solidFill>
                  <a:srgbClr val="000000"/>
                </a:solidFill>
              </a:rPr>
              <a:t>Eine Person soll den Verunfallten zu dem Durchgangsarzt begleiten, wenn nicht durch Rettungskräfte anders entschieden.</a:t>
            </a:r>
            <a:endParaRPr lang="de-DE" sz="2000" dirty="0">
              <a:solidFill>
                <a:srgbClr val="000000"/>
              </a:solidFill>
            </a:endParaRPr>
          </a:p>
          <a:p>
            <a:r>
              <a:rPr lang="de-DE" sz="2000" dirty="0" smtClean="0">
                <a:solidFill>
                  <a:srgbClr val="000000"/>
                </a:solidFill>
              </a:rPr>
              <a:t>Adresse Durchgangsarzt, Notfallnummer wählen siehe Aushang und </a:t>
            </a:r>
            <a:r>
              <a:rPr lang="de-DE" sz="2000" dirty="0" err="1" smtClean="0">
                <a:solidFill>
                  <a:srgbClr val="000000"/>
                </a:solidFill>
              </a:rPr>
              <a:t>Sharepoint</a:t>
            </a:r>
            <a:endParaRPr lang="de-DE" sz="2000" dirty="0" smtClean="0">
              <a:solidFill>
                <a:srgbClr val="000000"/>
              </a:solidFill>
            </a:endParaRPr>
          </a:p>
          <a:p>
            <a:r>
              <a:rPr lang="de-DE" sz="2000" dirty="0" smtClean="0">
                <a:solidFill>
                  <a:srgbClr val="000000"/>
                </a:solidFill>
              </a:rPr>
              <a:t>Bei Kunden gelten die Regelungen vor Ort</a:t>
            </a:r>
            <a:endParaRPr lang="de-DE" sz="2000" dirty="0">
              <a:solidFill>
                <a:srgbClr val="000000"/>
              </a:solidFill>
            </a:endParaRPr>
          </a:p>
          <a:p>
            <a:r>
              <a:rPr lang="de-DE" sz="2000" dirty="0">
                <a:solidFill>
                  <a:schemeClr val="tx2"/>
                </a:solidFill>
              </a:rPr>
              <a:t>Bei </a:t>
            </a:r>
            <a:r>
              <a:rPr lang="de-DE" sz="2000" dirty="0" smtClean="0">
                <a:solidFill>
                  <a:schemeClr val="tx2"/>
                </a:solidFill>
              </a:rPr>
              <a:t>schweren Verletzungen oder unregelmäßiger </a:t>
            </a:r>
          </a:p>
          <a:p>
            <a:pPr marL="0" indent="0">
              <a:buNone/>
            </a:pPr>
            <a:r>
              <a:rPr lang="de-DE" sz="2000" dirty="0">
                <a:solidFill>
                  <a:schemeClr val="tx2"/>
                </a:solidFill>
              </a:rPr>
              <a:t> </a:t>
            </a:r>
            <a:r>
              <a:rPr lang="de-DE" sz="2000" dirty="0" smtClean="0">
                <a:solidFill>
                  <a:schemeClr val="tx2"/>
                </a:solidFill>
              </a:rPr>
              <a:t>    Atmung sofort Notruf (0-112) absetzen!</a:t>
            </a:r>
            <a:endParaRPr lang="de-DE" sz="2000" dirty="0">
              <a:solidFill>
                <a:schemeClr val="tx2"/>
              </a:solidFill>
            </a:endParaRPr>
          </a:p>
          <a:p>
            <a:endParaRPr lang="de-DE" sz="2000"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a:t>
            </a:r>
            <a:r>
              <a:rPr lang="en-US" dirty="0" smtClean="0"/>
              <a:t>: </a:t>
            </a:r>
            <a:r>
              <a:rPr lang="de-DE" b="1" dirty="0" smtClean="0">
                <a:solidFill>
                  <a:schemeClr val="tx2"/>
                </a:solidFill>
              </a:rPr>
              <a:t>Notruf</a:t>
            </a:r>
          </a:p>
          <a:p>
            <a:pPr marL="0" indent="0">
              <a:buNone/>
            </a:pPr>
            <a:endParaRPr lang="de-DE" dirty="0" smtClean="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a:t>
            </a:r>
            <a:r>
              <a:rPr lang="de-DE" sz="2000" dirty="0" smtClean="0"/>
              <a:t>Unfallort? Straße</a:t>
            </a:r>
            <a:r>
              <a:rPr lang="de-DE" sz="2000" dirty="0"/>
              <a:t>,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a:t>
            </a:r>
            <a:r>
              <a:rPr lang="de-DE" sz="2000" dirty="0" smtClean="0"/>
              <a:t>geschehen? z</a:t>
            </a:r>
            <a:r>
              <a:rPr lang="de-DE" sz="2000" dirty="0"/>
              <a:t>.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smtClean="0">
                <a:solidFill>
                  <a:schemeClr val="tx2"/>
                </a:solidFill>
              </a:rPr>
              <a:t> </a:t>
            </a:r>
            <a:r>
              <a:rPr lang="de-DE" sz="2000" dirty="0" smtClean="0"/>
              <a:t>viele </a:t>
            </a:r>
            <a:r>
              <a:rPr lang="de-DE" sz="2000" dirty="0"/>
              <a:t>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smtClean="0">
                <a:solidFill>
                  <a:schemeClr val="tx2"/>
                </a:solidFill>
              </a:rPr>
              <a:t> </a:t>
            </a:r>
            <a:r>
              <a:rPr lang="de-DE" sz="2000" dirty="0" smtClean="0"/>
              <a:t>Verletzungen</a:t>
            </a:r>
            <a:r>
              <a:rPr lang="de-DE" sz="2000" dirty="0"/>
              <a:t>?</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smtClean="0">
                <a:solidFill>
                  <a:schemeClr val="tx2"/>
                </a:solidFill>
              </a:rPr>
              <a:t> </a:t>
            </a:r>
            <a:r>
              <a:rPr lang="de-DE" sz="2000" dirty="0" smtClean="0"/>
              <a:t>auf Rückfragen </a:t>
            </a:r>
            <a:endParaRPr lang="de-DE" sz="2000" dirty="0"/>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smtClean="0">
                <a:solidFill>
                  <a:srgbClr val="FF0000"/>
                </a:solidFill>
              </a:rPr>
              <a:t>Notruf </a:t>
            </a:r>
            <a:r>
              <a:rPr lang="de-DE" b="1" u="sng" dirty="0">
                <a:solidFill>
                  <a:srgbClr val="FF0000"/>
                </a:solidFill>
              </a:rPr>
              <a:t>nicht </a:t>
            </a:r>
            <a:r>
              <a:rPr lang="de-DE" b="1" dirty="0">
                <a:solidFill>
                  <a:srgbClr val="FF0000"/>
                </a:solidFill>
              </a:rPr>
              <a:t>von sich </a:t>
            </a:r>
            <a:r>
              <a:rPr lang="de-DE" b="1" dirty="0" smtClean="0">
                <a:solidFill>
                  <a:srgbClr val="FF0000"/>
                </a:solidFill>
              </a:rPr>
              <a:t>aus beenden !</a:t>
            </a:r>
            <a:endParaRPr lang="de-DE" b="1" dirty="0">
              <a:solidFill>
                <a:srgbClr val="FF0000"/>
              </a:solidFill>
            </a:endParaRPr>
          </a:p>
          <a:p>
            <a:endParaRPr lang="de-DE" sz="2800" dirty="0" smtClean="0">
              <a:solidFill>
                <a:srgbClr val="7DB84A"/>
              </a:solidFill>
            </a:endParaRPr>
          </a:p>
          <a:p>
            <a:endParaRPr lang="de-DE" dirty="0">
              <a:solidFill>
                <a:srgbClr val="7DB84A"/>
              </a:solidFill>
            </a:endParaRPr>
          </a:p>
          <a:p>
            <a:endParaRPr lang="de-DE" dirty="0" smtClean="0">
              <a:solidFill>
                <a:srgbClr val="000000"/>
              </a:solidFill>
            </a:endParaRPr>
          </a:p>
          <a:p>
            <a:pPr marL="0" indent="0">
              <a:buNone/>
            </a:pPr>
            <a:endParaRPr lang="de-DE" dirty="0"/>
          </a:p>
          <a:p>
            <a:endParaRPr lang="de-DE" dirty="0" smtClean="0"/>
          </a:p>
          <a:p>
            <a:pPr marL="0" indent="0">
              <a:buNone/>
            </a:pP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de-DE" sz="2000" dirty="0" smtClean="0"/>
          </a:p>
          <a:p>
            <a:r>
              <a:rPr lang="de-DE" sz="2000" dirty="0" smtClean="0"/>
              <a:t>Bei Bemerkung eines Brandes, Löschversuch mit den vorhandenen Feuerlöschern unternehmen, </a:t>
            </a:r>
            <a:r>
              <a:rPr lang="de-DE" sz="2000" dirty="0" smtClean="0">
                <a:solidFill>
                  <a:srgbClr val="FF0000"/>
                </a:solidFill>
              </a:rPr>
              <a:t>falls gefahrlos möglich.</a:t>
            </a:r>
          </a:p>
          <a:p>
            <a:r>
              <a:rPr lang="de-DE" sz="2000" dirty="0" smtClean="0"/>
              <a:t>Bei </a:t>
            </a:r>
            <a:r>
              <a:rPr lang="de-DE" sz="2000" dirty="0" smtClean="0">
                <a:solidFill>
                  <a:srgbClr val="FF0000"/>
                </a:solidFill>
              </a:rPr>
              <a:t>Bemerkung</a:t>
            </a:r>
            <a:r>
              <a:rPr lang="de-DE" sz="2000" dirty="0" smtClean="0"/>
              <a:t> eines Brandes sofort externe Einsatzkräfte (Feuerwehr, Polizei) benachrichtigen.</a:t>
            </a:r>
          </a:p>
          <a:p>
            <a:pPr>
              <a:buFont typeface="Wingdings" pitchFamily="2" charset="2"/>
              <a:buChar char="ü"/>
            </a:pPr>
            <a:r>
              <a:rPr lang="de-DE" sz="1600" dirty="0" smtClean="0"/>
              <a:t>Was brennt?</a:t>
            </a:r>
          </a:p>
          <a:p>
            <a:pPr>
              <a:buFont typeface="Wingdings" pitchFamily="2" charset="2"/>
              <a:buChar char="ü"/>
            </a:pPr>
            <a:r>
              <a:rPr lang="de-DE" sz="1600" dirty="0" smtClean="0"/>
              <a:t>Sind Menschen in Gefahr?</a:t>
            </a:r>
          </a:p>
          <a:p>
            <a:pPr>
              <a:buFont typeface="Wingdings" pitchFamily="2" charset="2"/>
              <a:buChar char="ü"/>
            </a:pPr>
            <a:r>
              <a:rPr lang="de-DE" sz="1600" dirty="0" smtClean="0"/>
              <a:t>Wo brennt es (Adresse)</a:t>
            </a:r>
          </a:p>
          <a:p>
            <a:pPr>
              <a:buFont typeface="Wingdings" pitchFamily="2" charset="2"/>
              <a:buChar char="ü"/>
            </a:pPr>
            <a:r>
              <a:rPr lang="de-DE" sz="1600" dirty="0" smtClean="0"/>
              <a:t>Wer meldet?</a:t>
            </a:r>
          </a:p>
          <a:p>
            <a:pPr>
              <a:buFont typeface="Wingdings" pitchFamily="2" charset="2"/>
              <a:buChar char="ü"/>
            </a:pPr>
            <a:r>
              <a:rPr lang="de-DE" sz="1600" dirty="0" smtClean="0"/>
              <a:t>Gibt es besondere Gefahren? (Benzinfässer, Gasflaschen)</a:t>
            </a:r>
          </a:p>
          <a:p>
            <a:pPr>
              <a:buFont typeface="Wingdings" pitchFamily="2" charset="2"/>
              <a:buChar char="ü"/>
            </a:pPr>
            <a:r>
              <a:rPr lang="de-DE" sz="1600" dirty="0" smtClean="0"/>
              <a:t>Auf Rückfragen warten.</a:t>
            </a:r>
          </a:p>
          <a:p>
            <a:r>
              <a:rPr lang="de-DE" sz="2000" dirty="0" smtClean="0"/>
              <a:t>Wenn verfügbar direkte Alarmauslösung über Knopfdruck</a:t>
            </a:r>
          </a:p>
          <a:p>
            <a:r>
              <a:rPr lang="de-DE" sz="2000" dirty="0" smtClean="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284814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en-US" dirty="0"/>
          </a:p>
          <a:p>
            <a:pPr marL="0" indent="0">
              <a:buNone/>
            </a:pPr>
            <a:r>
              <a:rPr lang="de-DE" sz="2000" dirty="0" smtClean="0"/>
              <a:t>Bei Ertönen des Alarmsignals:</a:t>
            </a:r>
          </a:p>
          <a:p>
            <a:r>
              <a:rPr lang="de-DE" sz="2000" dirty="0" smtClean="0">
                <a:solidFill>
                  <a:srgbClr val="000000"/>
                </a:solidFill>
              </a:rPr>
              <a:t>Alle Mitarbeiter haben auf direktem Weg zu der ausgewiesenen Sammelstelle zu gehen</a:t>
            </a:r>
            <a:endParaRPr lang="de-DE" sz="2000" dirty="0">
              <a:solidFill>
                <a:srgbClr val="000000"/>
              </a:solidFill>
            </a:endParaRPr>
          </a:p>
          <a:p>
            <a:r>
              <a:rPr lang="de-DE" sz="2000" dirty="0" smtClean="0">
                <a:solidFill>
                  <a:srgbClr val="FF0000"/>
                </a:solidFill>
              </a:rPr>
              <a:t>Keine Aufzüge benutzen!</a:t>
            </a:r>
          </a:p>
          <a:p>
            <a:r>
              <a:rPr lang="de-DE" sz="2000" dirty="0" smtClean="0">
                <a:solidFill>
                  <a:srgbClr val="000000"/>
                </a:solidFill>
              </a:rPr>
              <a:t>Helfen Sie verletzten oder behinderten Kollegen</a:t>
            </a:r>
          </a:p>
          <a:p>
            <a:r>
              <a:rPr lang="de-DE" sz="2000" dirty="0" smtClean="0">
                <a:solidFill>
                  <a:srgbClr val="000000"/>
                </a:solidFill>
              </a:rPr>
              <a:t>Den Weisungen der Brandschutz- und Evakuierungshelfer ist unbedingt Folge zu leisten.</a:t>
            </a:r>
            <a:endParaRPr lang="de-DE" sz="2000" dirty="0">
              <a:solidFill>
                <a:srgbClr val="000000"/>
              </a:solidFill>
            </a:endParaRPr>
          </a:p>
          <a:p>
            <a:r>
              <a:rPr lang="de-DE" sz="2000" dirty="0" smtClean="0">
                <a:solidFill>
                  <a:srgbClr val="000000"/>
                </a:solidFill>
              </a:rPr>
              <a:t>Fenster schließen</a:t>
            </a:r>
          </a:p>
          <a:p>
            <a:pPr marL="0" indent="0">
              <a:buNone/>
            </a:pPr>
            <a:endParaRPr lang="de-DE" sz="1800" dirty="0" smtClean="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139660708"/>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gridCol w="2768600"/>
                <a:gridCol w="2768600"/>
              </a:tblGrid>
              <a:tr h="370840">
                <a:tc>
                  <a:txBody>
                    <a:bodyPr/>
                    <a:lstStyle/>
                    <a:p>
                      <a:r>
                        <a:rPr lang="de-DE" dirty="0" smtClean="0"/>
                        <a:t>1.Basisunterweisung</a:t>
                      </a:r>
                      <a:endParaRPr lang="de-DE" dirty="0"/>
                    </a:p>
                  </a:txBody>
                  <a:tcPr marL="96029" marR="96029">
                    <a:solidFill>
                      <a:schemeClr val="tx2">
                        <a:lumMod val="75000"/>
                      </a:schemeClr>
                    </a:solidFill>
                  </a:tcPr>
                </a:tc>
                <a:tc>
                  <a:txBody>
                    <a:bodyPr/>
                    <a:lstStyle/>
                    <a:p>
                      <a:r>
                        <a:rPr lang="de-DE" dirty="0" smtClean="0"/>
                        <a:t>2. Grundunterweisung</a:t>
                      </a:r>
                      <a:endParaRPr lang="de-DE" dirty="0"/>
                    </a:p>
                  </a:txBody>
                  <a:tcPr marL="96029" marR="96029">
                    <a:solidFill>
                      <a:schemeClr val="tx2">
                        <a:lumMod val="75000"/>
                      </a:schemeClr>
                    </a:solidFill>
                  </a:tcPr>
                </a:tc>
                <a:tc>
                  <a:txBody>
                    <a:bodyPr/>
                    <a:lstStyle/>
                    <a:p>
                      <a:r>
                        <a:rPr lang="de-DE" dirty="0" smtClean="0"/>
                        <a:t>3.Spezifische</a:t>
                      </a:r>
                      <a:r>
                        <a:rPr lang="de-DE" baseline="0" dirty="0" smtClean="0"/>
                        <a:t> Unterweisung</a:t>
                      </a:r>
                      <a:endParaRPr lang="de-DE" dirty="0"/>
                    </a:p>
                  </a:txBody>
                  <a:tcPr marL="96029" marR="96029">
                    <a:solidFill>
                      <a:schemeClr val="tx2">
                        <a:lumMod val="75000"/>
                      </a:schemeClr>
                    </a:solidFill>
                  </a:tcPr>
                </a:tc>
              </a:tr>
              <a:tr h="296024">
                <a:tc>
                  <a:txBody>
                    <a:bodyPr/>
                    <a:lstStyle/>
                    <a:p>
                      <a:r>
                        <a:rPr lang="de-DE" sz="1400" dirty="0" smtClean="0"/>
                        <a:t>1.1 Managementsystem</a:t>
                      </a:r>
                      <a:endParaRPr lang="de-DE" sz="1400" dirty="0"/>
                    </a:p>
                  </a:txBody>
                  <a:tcPr marL="96029" marR="96029"/>
                </a:tc>
                <a:tc>
                  <a:txBody>
                    <a:bodyPr/>
                    <a:lstStyle/>
                    <a:p>
                      <a:r>
                        <a:rPr lang="de-DE" sz="1400" dirty="0" smtClean="0"/>
                        <a:t>2.1</a:t>
                      </a:r>
                      <a:r>
                        <a:rPr lang="de-DE" sz="1400" baseline="0" dirty="0" smtClean="0"/>
                        <a:t> </a:t>
                      </a:r>
                      <a:r>
                        <a:rPr lang="de-DE" sz="1400" dirty="0" smtClean="0"/>
                        <a:t>Betriebsanweisungen</a:t>
                      </a:r>
                      <a:endParaRPr lang="de-DE" sz="1400" dirty="0"/>
                    </a:p>
                  </a:txBody>
                  <a:tcPr marL="96029" marR="96029"/>
                </a:tc>
                <a:tc>
                  <a:txBody>
                    <a:bodyPr/>
                    <a:lstStyle/>
                    <a:p>
                      <a:r>
                        <a:rPr lang="de-DE" sz="1400" dirty="0" smtClean="0"/>
                        <a:t>3.1</a:t>
                      </a:r>
                      <a:r>
                        <a:rPr lang="de-DE" sz="1400" baseline="0" dirty="0" smtClean="0"/>
                        <a:t> Fahr- und Reisetätigkeiten</a:t>
                      </a:r>
                      <a:endParaRPr lang="de-DE" sz="1400" dirty="0"/>
                    </a:p>
                  </a:txBody>
                  <a:tcPr marL="96029" marR="96029"/>
                </a:tc>
              </a:tr>
              <a:tr h="370840">
                <a:tc>
                  <a:txBody>
                    <a:bodyPr/>
                    <a:lstStyle/>
                    <a:p>
                      <a:r>
                        <a:rPr lang="de-DE" sz="1400" dirty="0" smtClean="0">
                          <a:solidFill>
                            <a:schemeClr val="bg1"/>
                          </a:solidFill>
                        </a:rPr>
                        <a:t>1.2 Ziele/ Philosophie</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2.2</a:t>
                      </a:r>
                      <a:r>
                        <a:rPr lang="de-DE" sz="1400" baseline="0" dirty="0" smtClean="0">
                          <a:solidFill>
                            <a:schemeClr val="bg1"/>
                          </a:solidFill>
                        </a:rPr>
                        <a:t> </a:t>
                      </a:r>
                      <a:r>
                        <a:rPr lang="de-DE" sz="1400" dirty="0" smtClean="0">
                          <a:solidFill>
                            <a:schemeClr val="bg1"/>
                          </a:solidFill>
                        </a:rPr>
                        <a:t>Sicherheitszeichen</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3.2 Home-Office Tätigkeiten</a:t>
                      </a:r>
                      <a:endParaRPr lang="de-DE" sz="1400" dirty="0">
                        <a:solidFill>
                          <a:schemeClr val="bg1"/>
                        </a:solidFill>
                      </a:endParaRPr>
                    </a:p>
                  </a:txBody>
                  <a:tcPr marL="96029" marR="96029">
                    <a:solidFill>
                      <a:schemeClr val="tx2">
                        <a:lumMod val="75000"/>
                      </a:schemeClr>
                    </a:solidFill>
                  </a:tcPr>
                </a:tc>
              </a:tr>
              <a:tr h="370840">
                <a:tc>
                  <a:txBody>
                    <a:bodyPr/>
                    <a:lstStyle/>
                    <a:p>
                      <a:r>
                        <a:rPr lang="de-DE" sz="1400" dirty="0" smtClean="0"/>
                        <a:t>1.3</a:t>
                      </a:r>
                      <a:r>
                        <a:rPr lang="de-DE" sz="1400" baseline="0" dirty="0" smtClean="0"/>
                        <a:t> </a:t>
                      </a:r>
                      <a:r>
                        <a:rPr lang="de-DE" sz="1400" dirty="0" smtClean="0"/>
                        <a:t>Pflichten Arbeitgeber</a:t>
                      </a:r>
                      <a:endParaRPr lang="de-DE" sz="1400" dirty="0"/>
                    </a:p>
                  </a:txBody>
                  <a:tcPr marL="96029" marR="96029"/>
                </a:tc>
                <a:tc>
                  <a:txBody>
                    <a:bodyPr/>
                    <a:lstStyle/>
                    <a:p>
                      <a:r>
                        <a:rPr lang="de-DE" sz="1400" dirty="0" smtClean="0"/>
                        <a:t>2.3 Umgang mit Gefahrstoffen</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1.4 Pflichten Arbeitnehmer</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2.4 Ordnung und Sauberkeit am Arbeitsplatz</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1.5 Ansprechpartner</a:t>
                      </a:r>
                      <a:endParaRPr lang="de-DE" sz="1400" dirty="0"/>
                    </a:p>
                  </a:txBody>
                  <a:tcPr marL="96029" marR="96029"/>
                </a:tc>
                <a:tc>
                  <a:txBody>
                    <a:bodyPr/>
                    <a:lstStyle/>
                    <a:p>
                      <a:r>
                        <a:rPr lang="de-DE" sz="1400" dirty="0" smtClean="0"/>
                        <a:t>2.5 Leitern und Tritte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1.6 Unterweisungen</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2.6 Elektrische Betriebsmittel</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1.7 Versicherung</a:t>
                      </a:r>
                      <a:endParaRPr lang="de-DE" sz="1400" dirty="0"/>
                    </a:p>
                  </a:txBody>
                  <a:tcPr marL="96029" marR="96029"/>
                </a:tc>
                <a:tc>
                  <a:txBody>
                    <a:bodyPr/>
                    <a:lstStyle/>
                    <a:p>
                      <a:r>
                        <a:rPr lang="de-DE" sz="1400" dirty="0" smtClean="0"/>
                        <a:t>2.7 Arbeitsschutzschuhe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1.8 Regelung Erste Hilfe</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1.9 Verhalten bei Brand- und Notfällen</a:t>
                      </a:r>
                      <a:endParaRPr lang="de-DE" sz="1400" dirty="0"/>
                    </a:p>
                  </a:txBody>
                  <a:tcPr marL="96029" marR="96029"/>
                </a:tc>
                <a:tc>
                  <a:txBody>
                    <a:bodyPr/>
                    <a:lstStyle/>
                    <a:p>
                      <a:endParaRPr lang="de-DE" sz="1400" dirty="0"/>
                    </a:p>
                  </a:txBody>
                  <a:tcPr marL="96029" marR="96029"/>
                </a:tc>
                <a:tc>
                  <a:txBody>
                    <a:bodyPr/>
                    <a:lstStyle/>
                    <a:p>
                      <a:endParaRPr lang="de-DE" sz="1400" dirty="0"/>
                    </a:p>
                  </a:txBody>
                  <a:tcPr marL="96029" marR="96029"/>
                </a:tc>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30.08.2019</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smtClean="0"/>
              <a:t>Inhalte der Erstunterweisung</a:t>
            </a:r>
            <a:endParaRPr lang="de-DE" dirty="0"/>
          </a:p>
        </p:txBody>
      </p:sp>
    </p:spTree>
    <p:extLst>
      <p:ext uri="{BB962C8B-B14F-4D97-AF65-F5344CB8AC3E}">
        <p14:creationId xmlns:p14="http://schemas.microsoft.com/office/powerpoint/2010/main" val="387981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10" name="Inhaltsplatzhalter 9"/>
          <p:cNvSpPr>
            <a:spLocks noGrp="1"/>
          </p:cNvSpPr>
          <p:nvPr>
            <p:ph idx="1"/>
          </p:nvPr>
        </p:nvSpPr>
        <p:spPr/>
        <p:txBody>
          <a:bodyPr/>
          <a:lstStyle/>
          <a:p>
            <a:pPr marL="0" indent="0">
              <a:buNone/>
            </a:pPr>
            <a:r>
              <a:rPr lang="de-DE" dirty="0" smtClean="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gridCol w="2471738"/>
                <a:gridCol w="2471737"/>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smtClean="0">
                          <a:ln>
                            <a:noFill/>
                          </a:ln>
                          <a:solidFill>
                            <a:schemeClr val="tx1"/>
                          </a:solidFill>
                          <a:effectLst/>
                          <a:latin typeface="+mj-lt"/>
                        </a:rPr>
                        <a:t>Brandart</a:t>
                      </a: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smtClean="0">
                          <a:ln>
                            <a:noFill/>
                          </a:ln>
                          <a:solidFill>
                            <a:schemeClr val="tx1"/>
                          </a:solidFill>
                          <a:effectLst/>
                          <a:latin typeface="+mj-lt"/>
                        </a:rPr>
                        <a:t>ABC-Löscher, CO</a:t>
                      </a:r>
                      <a:r>
                        <a:rPr kumimoji="0" lang="de-DE" sz="1600" b="0" i="0" u="none" strike="noStrike" cap="none" normalizeH="0" baseline="-25000" dirty="0" smtClean="0">
                          <a:ln>
                            <a:noFill/>
                          </a:ln>
                          <a:solidFill>
                            <a:schemeClr val="tx1"/>
                          </a:solidFill>
                          <a:effectLst/>
                          <a:latin typeface="+mj-lt"/>
                        </a:rPr>
                        <a:t>2</a:t>
                      </a:r>
                      <a:r>
                        <a:rPr kumimoji="0" lang="de-DE" sz="1600" b="0" i="0" u="none" strike="noStrike" cap="none" normalizeH="0" baseline="0" dirty="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 CO</a:t>
                      </a:r>
                      <a:r>
                        <a:rPr kumimoji="0" lang="de-DE" sz="1600" b="0" i="0" u="none" strike="noStrike" cap="none" normalizeH="0" baseline="-25000" smtClean="0">
                          <a:ln>
                            <a:noFill/>
                          </a:ln>
                          <a:solidFill>
                            <a:schemeClr val="tx1"/>
                          </a:solidFill>
                          <a:effectLst/>
                          <a:latin typeface="+mj-lt"/>
                        </a:rPr>
                        <a:t>2</a:t>
                      </a:r>
                      <a:r>
                        <a:rPr kumimoji="0" lang="de-DE" sz="1600" b="0" i="0" u="none" strike="noStrike" cap="none" normalizeH="0" baseline="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smtClean="0">
                <a:solidFill>
                  <a:srgbClr val="000000"/>
                </a:solidFill>
              </a:rPr>
              <a:t>Regelmäßige betriebsärztliche Untersuchungen werden entsprechend den Arbeitsplatzgefährdungen den Mitarbeitern angeboten (vor erstmaliger Arbeitsaufnahme und dann in regelmäßigen Abständen).</a:t>
            </a:r>
          </a:p>
          <a:p>
            <a:r>
              <a:rPr lang="de-DE" sz="2000" dirty="0" smtClean="0">
                <a:solidFill>
                  <a:srgbClr val="000000"/>
                </a:solidFill>
              </a:rPr>
              <a:t>Unterscheidung zwischen:</a:t>
            </a:r>
          </a:p>
          <a:p>
            <a:pPr lvl="1"/>
            <a:r>
              <a:rPr lang="de-DE" sz="1800" dirty="0">
                <a:solidFill>
                  <a:srgbClr val="000000"/>
                </a:solidFill>
              </a:rPr>
              <a:t>Pflichtvorsorge (z.B. </a:t>
            </a:r>
            <a:r>
              <a:rPr lang="de-DE" sz="1800" dirty="0" smtClean="0">
                <a:solidFill>
                  <a:srgbClr val="000000"/>
                </a:solidFill>
              </a:rPr>
              <a:t>G-35 Reisetätigkeiten, www.die-reisemedizin.de)</a:t>
            </a:r>
            <a:endParaRPr lang="de-DE" sz="1800" dirty="0">
              <a:solidFill>
                <a:srgbClr val="000000"/>
              </a:solidFill>
            </a:endParaRPr>
          </a:p>
          <a:p>
            <a:pPr lvl="1"/>
            <a:r>
              <a:rPr lang="de-DE" sz="1800" dirty="0">
                <a:solidFill>
                  <a:srgbClr val="000000"/>
                </a:solidFill>
              </a:rPr>
              <a:t>Angebotsvorsorge (z.B. G-37 Bildschirmarbeitsplätze</a:t>
            </a:r>
            <a:r>
              <a:rPr lang="de-DE" sz="1800" dirty="0" smtClean="0">
                <a:solidFill>
                  <a:srgbClr val="000000"/>
                </a:solidFill>
              </a:rPr>
              <a:t>)</a:t>
            </a:r>
          </a:p>
          <a:p>
            <a:pPr lvl="1"/>
            <a:r>
              <a:rPr lang="de-DE" sz="1800" dirty="0" smtClean="0">
                <a:solidFill>
                  <a:srgbClr val="000000"/>
                </a:solidFill>
              </a:rPr>
              <a:t>Eignungsuntersuchung</a:t>
            </a:r>
          </a:p>
          <a:p>
            <a:pPr lvl="1"/>
            <a:r>
              <a:rPr lang="de-DE" sz="1800" dirty="0" smtClean="0">
                <a:solidFill>
                  <a:srgbClr val="000000"/>
                </a:solidFill>
              </a:rPr>
              <a:t>Einstellungsuntersuchungen</a:t>
            </a:r>
            <a:endParaRPr lang="de-DE" sz="1800" dirty="0">
              <a:solidFill>
                <a:srgbClr val="000000"/>
              </a:solidFill>
            </a:endParaRPr>
          </a:p>
          <a:p>
            <a:pPr lvl="1"/>
            <a:r>
              <a:rPr lang="de-DE" sz="1800" dirty="0">
                <a:solidFill>
                  <a:srgbClr val="000000"/>
                </a:solidFill>
              </a:rPr>
              <a:t>Wunschvorsorge</a:t>
            </a:r>
          </a:p>
          <a:p>
            <a:r>
              <a:rPr lang="de-DE" sz="2000" dirty="0" smtClean="0">
                <a:solidFill>
                  <a:srgbClr val="000000"/>
                </a:solidFill>
              </a:rPr>
              <a:t>Jeder Mitarbeiter erhält ein jährliches Schreiben, welche Untersuchungen ihn betreffen werden</a:t>
            </a:r>
          </a:p>
          <a:p>
            <a:r>
              <a:rPr lang="de-DE" sz="2000" dirty="0" smtClean="0">
                <a:solidFill>
                  <a:srgbClr val="000000"/>
                </a:solidFill>
              </a:rPr>
              <a:t>Zusätzlich werden andere arbeitsmedizinische Leistungen angeboten (z.B. Grippeschutzimpfungen)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28759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a:t>
            </a:r>
            <a:r>
              <a:rPr lang="de-DE" dirty="0" smtClean="0"/>
              <a:t>Untersuchungen</a:t>
            </a:r>
            <a:endParaRPr lang="de-DE" sz="2000" dirty="0" smtClean="0">
              <a:solidFill>
                <a:srgbClr val="000000"/>
              </a:solidFill>
            </a:endParaRPr>
          </a:p>
          <a:p>
            <a:pPr>
              <a:lnSpc>
                <a:spcPct val="150000"/>
              </a:lnSpc>
            </a:pPr>
            <a:r>
              <a:rPr lang="de-DE" sz="2000" dirty="0" smtClean="0">
                <a:solidFill>
                  <a:srgbClr val="000000"/>
                </a:solidFill>
              </a:rPr>
              <a:t>Bei </a:t>
            </a:r>
            <a:r>
              <a:rPr lang="de-DE" sz="2000" dirty="0">
                <a:solidFill>
                  <a:srgbClr val="000000"/>
                </a:solidFill>
              </a:rPr>
              <a:t>Arbeiten im außereuropäischen Ausland können Impfungen notwendig werden</a:t>
            </a:r>
            <a:r>
              <a:rPr lang="de-DE" sz="2000" dirty="0" smtClean="0">
                <a:solidFill>
                  <a:srgbClr val="000000"/>
                </a:solidFill>
              </a:rPr>
              <a:t>.</a:t>
            </a:r>
            <a:endParaRPr lang="de-DE" sz="2000" dirty="0">
              <a:solidFill>
                <a:srgbClr val="000000"/>
              </a:solidFill>
            </a:endParaRPr>
          </a:p>
          <a:p>
            <a:pPr>
              <a:lnSpc>
                <a:spcPct val="150000"/>
              </a:lnSpc>
            </a:pPr>
            <a:r>
              <a:rPr lang="de-DE" sz="2000" dirty="0">
                <a:solidFill>
                  <a:srgbClr val="000000"/>
                </a:solidFill>
              </a:rPr>
              <a:t>Unter </a:t>
            </a:r>
            <a:r>
              <a:rPr lang="de-DE" dirty="0" smtClean="0">
                <a:solidFill>
                  <a:srgbClr val="000000"/>
                </a:solidFill>
                <a:hlinkClick r:id="rId3"/>
              </a:rPr>
              <a:t>http://sp.mts.com/corp/Berlin/Umwelt-und-Arbeitssicherheit/Krper%20und%20Geist/G35_Merkblatt_07.11.17.pdf</a:t>
            </a:r>
            <a:r>
              <a:rPr lang="de-DE" dirty="0" smtClean="0">
                <a:solidFill>
                  <a:srgbClr val="000000"/>
                </a:solidFill>
              </a:rPr>
              <a:t> kann </a:t>
            </a:r>
            <a:r>
              <a:rPr lang="de-DE" sz="2000" dirty="0">
                <a:solidFill>
                  <a:srgbClr val="000000"/>
                </a:solidFill>
              </a:rPr>
              <a:t>man sich über die notwendigen Impfungen und Gefahren </a:t>
            </a:r>
            <a:r>
              <a:rPr lang="de-DE" sz="2000" dirty="0" smtClean="0">
                <a:solidFill>
                  <a:srgbClr val="000000"/>
                </a:solidFill>
              </a:rPr>
              <a:t>informieren</a:t>
            </a:r>
            <a:endParaRPr lang="de-DE" sz="2000" dirty="0">
              <a:solidFill>
                <a:srgbClr val="000000"/>
              </a:solidFill>
            </a:endParaRPr>
          </a:p>
          <a:p>
            <a:pPr>
              <a:lnSpc>
                <a:spcPct val="150000"/>
              </a:lnSpc>
            </a:pPr>
            <a:r>
              <a:rPr lang="de-DE" sz="2000" dirty="0">
                <a:solidFill>
                  <a:srgbClr val="000000"/>
                </a:solidFill>
              </a:rPr>
              <a:t>Bei notwendiger Impfung den Vorgesetzten informieren und beim </a:t>
            </a:r>
            <a:r>
              <a:rPr lang="de-DE" sz="2000" dirty="0" smtClean="0">
                <a:solidFill>
                  <a:srgbClr val="000000"/>
                </a:solidFill>
              </a:rPr>
              <a:t>Betriebsarzt impfen lassen</a:t>
            </a:r>
            <a:endParaRPr lang="de-DE" sz="2000" dirty="0">
              <a:solidFill>
                <a:srgbClr val="000000"/>
              </a:solidFill>
            </a:endParaRP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39556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smtClean="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smtClean="0"/>
              <a:t>Die </a:t>
            </a:r>
            <a:r>
              <a:rPr lang="de-DE" sz="2000" dirty="0" smtClean="0">
                <a:solidFill>
                  <a:srgbClr val="FF0000"/>
                </a:solidFill>
              </a:rPr>
              <a:t>Betriebsanweisung</a:t>
            </a:r>
            <a:r>
              <a:rPr lang="de-DE" sz="2000" dirty="0" smtClean="0"/>
              <a:t> stellt das Bindeglied zwischen Gefährdungsbeurteilung und Unterweisung dar.</a:t>
            </a:r>
          </a:p>
          <a:p>
            <a:pPr>
              <a:lnSpc>
                <a:spcPct val="150000"/>
              </a:lnSpc>
            </a:pPr>
            <a:r>
              <a:rPr lang="de-DE" sz="2000" dirty="0" smtClean="0"/>
              <a:t>Anhand der Betriebsanweisung erfolgt die Unterweisung der Mitarbeiter.</a:t>
            </a:r>
          </a:p>
          <a:p>
            <a:pPr>
              <a:lnSpc>
                <a:spcPct val="150000"/>
              </a:lnSpc>
            </a:pPr>
            <a:r>
              <a:rPr lang="de-DE" sz="2000" dirty="0" smtClean="0"/>
              <a:t>Sie ist für jeden Mitarbeiter als </a:t>
            </a:r>
            <a:r>
              <a:rPr lang="de-DE" sz="2000" dirty="0" smtClean="0">
                <a:solidFill>
                  <a:srgbClr val="FF0000"/>
                </a:solidFill>
              </a:rPr>
              <a:t>verbindliche Arbeitsanweisung </a:t>
            </a:r>
            <a:r>
              <a:rPr lang="de-DE" sz="2000" dirty="0" smtClean="0"/>
              <a:t>zu betrachten.</a:t>
            </a:r>
          </a:p>
          <a:p>
            <a:pPr marL="0" indent="0">
              <a:lnSpc>
                <a:spcPct val="150000"/>
              </a:lnSpc>
              <a:buNone/>
            </a:pPr>
            <a:endParaRPr lang="de-DE" sz="2000" dirty="0"/>
          </a:p>
          <a:p>
            <a:pPr marL="0" indent="0">
              <a:lnSpc>
                <a:spcPct val="150000"/>
              </a:lnSpc>
              <a:buNone/>
            </a:pPr>
            <a:r>
              <a:rPr lang="en-US" sz="2000" dirty="0" smtClean="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Maschinenbetriebsanweisungen</a:t>
            </a:r>
            <a:endParaRPr lang="de-DE" b="1" dirty="0">
              <a:solidFill>
                <a:schemeClr val="tx2"/>
              </a:solidFill>
            </a:endParaRPr>
          </a:p>
          <a:p>
            <a:pPr marL="0" indent="0">
              <a:buNone/>
            </a:pPr>
            <a:r>
              <a:rPr lang="de-DE" dirty="0" smtClean="0">
                <a:hlinkClick r:id="rId3"/>
              </a:rPr>
              <a:t>http</a:t>
            </a:r>
            <a:r>
              <a:rPr lang="de-DE" dirty="0">
                <a:hlinkClick r:id="rId3"/>
              </a:rPr>
              <a:t>://sp.mts.com/corp/Berlin/Umwelt-und-Arbeitssicherheit/SitePages/Anweisungen.aspx</a:t>
            </a:r>
            <a:endParaRPr lang="de-DE" dirty="0"/>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smtClean="0"/>
              <a:t>Anwendungsbereich</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br>
              <a:rPr lang="de-DE" sz="2000" dirty="0"/>
            </a:br>
            <a:r>
              <a:rPr lang="de-DE" sz="2000" dirty="0" smtClean="0"/>
              <a:t>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endParaRPr lang="de-DE" sz="2000" dirty="0" smtClean="0"/>
          </a:p>
          <a:p>
            <a:pPr marL="363538" indent="0" eaLnBrk="1" hangingPunct="1">
              <a:buNone/>
            </a:pPr>
            <a:r>
              <a:rPr lang="de-DE" sz="2000" dirty="0" smtClean="0"/>
              <a:t>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bei Störungen</a:t>
            </a:r>
          </a:p>
          <a:p>
            <a:pPr eaLnBrk="1" hangingPunct="1">
              <a:buFont typeface="Arial Narrow" panose="020B0606020202030204" pitchFamily="34" charset="0"/>
              <a:buChar char="»"/>
            </a:pPr>
            <a:r>
              <a:rPr lang="de-DE" sz="2000" dirty="0" smtClean="0"/>
              <a:t>Erste </a:t>
            </a:r>
            <a:r>
              <a:rPr lang="de-DE" sz="2000" dirty="0"/>
              <a:t>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2492896"/>
            <a:ext cx="2736889" cy="3960440"/>
          </a:xfrm>
          <a:prstGeom prst="rect">
            <a:avLst/>
          </a:prstGeom>
        </p:spPr>
      </p:pic>
    </p:spTree>
    <p:extLst>
      <p:ext uri="{BB962C8B-B14F-4D97-AF65-F5344CB8AC3E}">
        <p14:creationId xmlns:p14="http://schemas.microsoft.com/office/powerpoint/2010/main" val="12680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Betriebsanweisungen für Gefahrstoffe</a:t>
            </a:r>
            <a:endParaRPr lang="de-DE" b="1" dirty="0">
              <a:solidFill>
                <a:schemeClr val="tx2"/>
              </a:solidFill>
            </a:endParaRPr>
          </a:p>
          <a:p>
            <a:pPr eaLnBrk="1" hangingPunct="1"/>
            <a:endParaRPr lang="de-DE" sz="2000" dirty="0"/>
          </a:p>
          <a:p>
            <a:pPr marL="0" indent="0" eaLnBrk="1" hangingPunct="1">
              <a:buNone/>
            </a:pPr>
            <a:r>
              <a:rPr lang="de-DE" sz="2000" dirty="0"/>
              <a:t>bieten Informationen zu</a:t>
            </a:r>
            <a:r>
              <a:rPr lang="de-DE" sz="2000" dirty="0" smtClean="0"/>
              <a:t>:</a:t>
            </a:r>
          </a:p>
          <a:p>
            <a:pPr marL="0" indent="0" eaLnBrk="1" hangingPunct="1">
              <a:buNone/>
            </a:pPr>
            <a:endParaRPr lang="de-DE" sz="2000" dirty="0"/>
          </a:p>
          <a:p>
            <a:pPr>
              <a:buSzPct val="100000"/>
            </a:pPr>
            <a:r>
              <a:rPr lang="de-DE" sz="2000" dirty="0" smtClean="0"/>
              <a:t>Gefahrstoffbezeichnung</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p>
          <a:p>
            <a:pPr marL="0" indent="0" eaLnBrk="1" hangingPunct="1">
              <a:buNone/>
            </a:pPr>
            <a:r>
              <a:rPr lang="de-DE" sz="2000" dirty="0" smtClean="0"/>
              <a:t>      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r>
              <a:rPr lang="de-DE" sz="2000" dirty="0" smtClean="0"/>
              <a:t>   </a:t>
            </a:r>
          </a:p>
          <a:p>
            <a:pPr marL="0" indent="0" eaLnBrk="1" hangingPunct="1">
              <a:buNone/>
            </a:pPr>
            <a:r>
              <a:rPr lang="de-DE" sz="2000" dirty="0"/>
              <a:t> </a:t>
            </a:r>
            <a:r>
              <a:rPr lang="de-DE" sz="2000" dirty="0" smtClean="0"/>
              <a:t>     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im Gefahrfall</a:t>
            </a:r>
          </a:p>
          <a:p>
            <a:pPr eaLnBrk="1" hangingPunct="1">
              <a:buFont typeface="Arial Narrow" panose="020B0606020202030204" pitchFamily="34" charset="0"/>
              <a:buChar char="»"/>
            </a:pPr>
            <a:r>
              <a:rPr lang="de-DE" sz="2000" dirty="0" smtClean="0"/>
              <a:t>Erste </a:t>
            </a:r>
            <a:r>
              <a:rPr lang="de-DE" sz="2000" dirty="0"/>
              <a:t>Hilfe</a:t>
            </a:r>
          </a:p>
          <a:p>
            <a:pPr eaLnBrk="1" hangingPunct="1">
              <a:buFont typeface="Arial Narrow" panose="020B0606020202030204" pitchFamily="34" charset="0"/>
              <a:buChar char="»"/>
            </a:pPr>
            <a:r>
              <a:rPr lang="de-DE" sz="2000" dirty="0" smtClean="0"/>
              <a:t>Sachgerechte </a:t>
            </a:r>
            <a:r>
              <a:rPr lang="de-DE" sz="2000" dirty="0"/>
              <a:t>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smtClean="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smtClean="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smtClean="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smtClean="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smtClean="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smtClean="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smtClean="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smtClean="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1079500" indent="-1079500"/>
            <a:r>
              <a:rPr lang="de-DE" dirty="0" smtClean="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spid="_x0000_s4171"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smtClean="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smtClean="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smtClean="0"/>
              <a:t>Gefahr von </a:t>
            </a:r>
          </a:p>
          <a:p>
            <a:r>
              <a:rPr lang="de-DE" dirty="0" smtClean="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smtClean="0"/>
              <a:t>Gefahr durch Lärm</a:t>
            </a:r>
            <a:endParaRPr lang="en-US" dirty="0"/>
          </a:p>
        </p:txBody>
      </p:sp>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smtClean="0"/>
              <a:t>Gefahr durch Explosion</a:t>
            </a:r>
            <a:endParaRPr lang="en-US" dirty="0"/>
          </a:p>
        </p:txBody>
      </p:sp>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smtClean="0"/>
              <a:t>Gefahr durch Brand</a:t>
            </a:r>
            <a:endParaRPr lang="en-US" dirty="0"/>
          </a:p>
        </p:txBody>
      </p:sp>
      <p:pic>
        <p:nvPicPr>
          <p:cNvPr id="22" name="Grafik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smtClean="0"/>
              <a:t>Gefahr durch </a:t>
            </a:r>
          </a:p>
          <a:p>
            <a:r>
              <a:rPr lang="de-DE" dirty="0" smtClean="0"/>
              <a:t>Ätzwirkung</a:t>
            </a:r>
            <a:endParaRPr lang="en-US" dirty="0"/>
          </a:p>
        </p:txBody>
      </p:sp>
      <p:pic>
        <p:nvPicPr>
          <p:cNvPr id="4119" name="Picture 23" descr="F:\UUB\MTS\Elektrische Gefährdu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smtClean="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smtClean="0"/>
              <a:t>Vorstellung Unternehmen, Managementsystem, Philosophie Arbeitsschutz, Pflichten Arbeitgeber, Pflichten Arbeitnehmer, Ansprechpartner, Unterweisung, Versicherung, Regelung Erste Hilfe, Verhalten bei Brand- und Notfällen</a:t>
            </a:r>
            <a:endParaRPr lang="de-DE" sz="1800" dirty="0"/>
          </a:p>
        </p:txBody>
      </p:sp>
    </p:spTree>
    <p:extLst>
      <p:ext uri="{BB962C8B-B14F-4D97-AF65-F5344CB8AC3E}">
        <p14:creationId xmlns:p14="http://schemas.microsoft.com/office/powerpoint/2010/main" val="179738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lvl="2"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smtClean="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smtClean="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smtClean="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smtClean="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smtClean="0"/>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smtClean="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smtClean="0"/>
              <a:t>Notdusche</a:t>
            </a:r>
            <a:endParaRPr lang="en-US" dirty="0"/>
          </a:p>
        </p:txBody>
      </p:sp>
    </p:spTree>
    <p:extLst>
      <p:ext uri="{BB962C8B-B14F-4D97-AF65-F5344CB8AC3E}">
        <p14:creationId xmlns:p14="http://schemas.microsoft.com/office/powerpoint/2010/main" val="58744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smtClean="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smtClean="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smtClean="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smtClean="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smtClean="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smtClean="0"/>
              <a:t>Notruf-telefon</a:t>
            </a:r>
            <a:endParaRPr lang="en-US" dirty="0"/>
          </a:p>
        </p:txBody>
      </p:sp>
    </p:spTree>
    <p:extLst>
      <p:ext uri="{BB962C8B-B14F-4D97-AF65-F5344CB8AC3E}">
        <p14:creationId xmlns:p14="http://schemas.microsoft.com/office/powerpoint/2010/main" val="68296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2.3 Grundunterweisung</a:t>
            </a:r>
            <a:endParaRPr lang="en-US" dirty="0"/>
          </a:p>
        </p:txBody>
      </p:sp>
      <p:sp>
        <p:nvSpPr>
          <p:cNvPr id="8" name="Inhaltsplatzhalter 9"/>
          <p:cNvSpPr>
            <a:spLocks noGrp="1"/>
          </p:cNvSpPr>
          <p:nvPr>
            <p:ph idx="1"/>
          </p:nvPr>
        </p:nvSpPr>
        <p:spPr/>
        <p:txBody>
          <a:bodyPr/>
          <a:lstStyle/>
          <a:p>
            <a:pPr marL="0" indent="0">
              <a:buNone/>
            </a:pPr>
            <a:r>
              <a:rPr lang="de-DE" dirty="0" smtClean="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smtClean="0"/>
              <a:t>Arbeitsplatz</a:t>
            </a:r>
            <a:r>
              <a:rPr lang="en-US" dirty="0" smtClean="0"/>
              <a:t>: </a:t>
            </a:r>
            <a:r>
              <a:rPr lang="de-DE" b="1" dirty="0" smtClean="0">
                <a:solidFill>
                  <a:schemeClr val="tx2"/>
                </a:solidFill>
              </a:rPr>
              <a:t>Gefahren</a:t>
            </a:r>
          </a:p>
          <a:p>
            <a:pPr marL="0" indent="0">
              <a:buNone/>
            </a:pPr>
            <a:endParaRPr lang="de-DE" dirty="0"/>
          </a:p>
          <a:p>
            <a:pPr marL="0" indent="0">
              <a:buNone/>
            </a:pPr>
            <a:r>
              <a:rPr lang="de-DE" dirty="0" smtClean="0"/>
              <a:t>Unsaubere Arbeitsplätze begünstigen die Entstehung  </a:t>
            </a:r>
          </a:p>
          <a:p>
            <a:pPr marL="0" indent="0">
              <a:buNone/>
            </a:pPr>
            <a:r>
              <a:rPr lang="de-DE" dirty="0" smtClean="0"/>
              <a:t>von Arbeitsunfällen. Beispiele sind hier:</a:t>
            </a:r>
          </a:p>
          <a:p>
            <a:pPr marL="0" indent="0">
              <a:buNone/>
            </a:pPr>
            <a:endParaRPr lang="de-DE" dirty="0" smtClean="0"/>
          </a:p>
          <a:p>
            <a:r>
              <a:rPr lang="de-DE" sz="2000" dirty="0" smtClean="0"/>
              <a:t>Gefahr von Stolpern, Ausrutschen, Umknicken etc.</a:t>
            </a:r>
          </a:p>
          <a:p>
            <a:r>
              <a:rPr lang="de-DE" sz="2000" dirty="0" smtClean="0"/>
              <a:t>Gefahr durch Verwechslungen </a:t>
            </a:r>
          </a:p>
          <a:p>
            <a:r>
              <a:rPr lang="de-DE" sz="2000" dirty="0" smtClean="0"/>
              <a:t>Gefahr durch beschädigte Arbeitsmittel (unsachgemäße Lagerung) </a:t>
            </a:r>
          </a:p>
          <a:p>
            <a:r>
              <a:rPr lang="de-DE" sz="2000" dirty="0" smtClean="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smtClean="0"/>
              <a:t>Ordnung</a:t>
            </a:r>
            <a:r>
              <a:rPr lang="en-US" dirty="0" smtClean="0"/>
              <a:t> </a:t>
            </a:r>
            <a:r>
              <a:rPr lang="en-US" dirty="0"/>
              <a:t>und </a:t>
            </a:r>
            <a:r>
              <a:rPr lang="en-US" dirty="0" err="1"/>
              <a:t>Sauberkeit</a:t>
            </a:r>
            <a:r>
              <a:rPr lang="en-US" dirty="0"/>
              <a:t> am </a:t>
            </a:r>
            <a:r>
              <a:rPr lang="en-US" dirty="0" err="1" smtClean="0"/>
              <a:t>Arbeitsplatz</a:t>
            </a:r>
            <a:r>
              <a:rPr lang="en-US" dirty="0" smtClean="0"/>
              <a:t>: </a:t>
            </a:r>
            <a:r>
              <a:rPr lang="de-DE" b="1" dirty="0" smtClean="0">
                <a:solidFill>
                  <a:schemeClr val="tx2"/>
                </a:solidFill>
              </a:rPr>
              <a:t>Verhaltensregeln</a:t>
            </a:r>
          </a:p>
          <a:p>
            <a:pPr marL="0" indent="0">
              <a:buNone/>
            </a:pPr>
            <a:endParaRPr lang="de-DE" dirty="0" smtClean="0">
              <a:solidFill>
                <a:srgbClr val="7DB84A"/>
              </a:solidFill>
            </a:endParaRPr>
          </a:p>
          <a:p>
            <a:r>
              <a:rPr lang="de-DE" dirty="0" smtClean="0">
                <a:solidFill>
                  <a:srgbClr val="000000"/>
                </a:solidFill>
              </a:rPr>
              <a:t>Jeder muss seinen Arbeitsplatz sauber halten</a:t>
            </a:r>
          </a:p>
          <a:p>
            <a:r>
              <a:rPr lang="de-DE" dirty="0" smtClean="0">
                <a:solidFill>
                  <a:srgbClr val="000000"/>
                </a:solidFill>
              </a:rPr>
              <a:t>Auf dem Boden liegende Gegenstände müssen regelmäßig entfernt werden</a:t>
            </a:r>
          </a:p>
          <a:p>
            <a:r>
              <a:rPr lang="de-DE" dirty="0" smtClean="0">
                <a:solidFill>
                  <a:srgbClr val="000000"/>
                </a:solidFill>
              </a:rPr>
              <a:t>Leckagen sofort reinigen</a:t>
            </a:r>
          </a:p>
          <a:p>
            <a:r>
              <a:rPr lang="de-DE" dirty="0" smtClean="0">
                <a:solidFill>
                  <a:srgbClr val="000000"/>
                </a:solidFill>
              </a:rPr>
              <a:t>Alle benötigten Teile griffbereit halten</a:t>
            </a:r>
          </a:p>
          <a:p>
            <a:r>
              <a:rPr lang="de-DE" dirty="0" smtClean="0">
                <a:solidFill>
                  <a:srgbClr val="000000"/>
                </a:solidFill>
              </a:rPr>
              <a:t>Geh- und Fahrwege frei halten</a:t>
            </a:r>
          </a:p>
          <a:p>
            <a:r>
              <a:rPr lang="de-DE" dirty="0" smtClean="0">
                <a:solidFill>
                  <a:srgbClr val="000000"/>
                </a:solidFill>
              </a:rPr>
              <a:t>Flucht- und Rettungswege frei halten</a:t>
            </a:r>
          </a:p>
          <a:p>
            <a:r>
              <a:rPr lang="de-DE" dirty="0" smtClean="0">
                <a:solidFill>
                  <a:srgbClr val="000000"/>
                </a:solidFill>
              </a:rPr>
              <a:t>Feuerlöscher zugänglich halten</a:t>
            </a:r>
          </a:p>
          <a:p>
            <a:r>
              <a:rPr lang="de-DE" dirty="0" smtClean="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340692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2.5 </a:t>
            </a:r>
            <a:r>
              <a:rPr lang="de-DE" dirty="0"/>
              <a:t>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a:t>
            </a:r>
            <a:r>
              <a:rPr lang="de-DE" dirty="0" smtClean="0"/>
              <a:t>Tritte</a:t>
            </a:r>
            <a:r>
              <a:rPr lang="en-US" dirty="0" smtClean="0"/>
              <a:t>: </a:t>
            </a:r>
            <a:r>
              <a:rPr lang="de-DE" b="1" dirty="0" smtClean="0">
                <a:solidFill>
                  <a:schemeClr val="tx2"/>
                </a:solidFill>
              </a:rPr>
              <a:t>Gefahren</a:t>
            </a:r>
          </a:p>
          <a:p>
            <a:pPr marL="0" indent="0">
              <a:lnSpc>
                <a:spcPct val="150000"/>
              </a:lnSpc>
              <a:buNone/>
            </a:pPr>
            <a:endParaRPr lang="de-DE" b="1" dirty="0" smtClean="0">
              <a:solidFill>
                <a:srgbClr val="FF0000"/>
              </a:solidFill>
            </a:endParaRPr>
          </a:p>
          <a:p>
            <a:pPr>
              <a:lnSpc>
                <a:spcPct val="150000"/>
              </a:lnSpc>
            </a:pPr>
            <a:r>
              <a:rPr lang="de-DE" sz="2000" dirty="0" smtClean="0"/>
              <a:t>Herunterfallen</a:t>
            </a:r>
          </a:p>
          <a:p>
            <a:pPr>
              <a:lnSpc>
                <a:spcPct val="150000"/>
              </a:lnSpc>
            </a:pPr>
            <a:r>
              <a:rPr lang="de-DE" sz="2000" dirty="0" smtClean="0"/>
              <a:t>Umkippen der Leiter</a:t>
            </a:r>
          </a:p>
          <a:p>
            <a:pPr>
              <a:lnSpc>
                <a:spcPct val="150000"/>
              </a:lnSpc>
            </a:pPr>
            <a:r>
              <a:rPr lang="de-DE" sz="2000" dirty="0" smtClean="0"/>
              <a:t>Abrutschen der Leiter oder des Benutzers</a:t>
            </a:r>
            <a:endParaRPr lang="de-DE" sz="2000" dirty="0"/>
          </a:p>
          <a:p>
            <a:pPr>
              <a:lnSpc>
                <a:spcPct val="150000"/>
              </a:lnSpc>
            </a:pPr>
            <a:r>
              <a:rPr lang="de-DE" sz="2000" dirty="0" smtClean="0"/>
              <a:t>Herunterspringen</a:t>
            </a:r>
          </a:p>
          <a:p>
            <a:pPr>
              <a:lnSpc>
                <a:spcPct val="150000"/>
              </a:lnSpc>
            </a:pPr>
            <a:r>
              <a:rPr lang="de-DE" sz="2000" dirty="0" smtClean="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spid="_x0000_s2130" r:id="rId6" imgW="819048" imgH="714286" progId="">
                  <p:embed/>
                </p:oleObj>
              </mc:Choice>
              <mc:Fallback>
                <p:oleObj r:id="rId6" imgW="819048" imgH="714286"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a:t>
            </a:r>
            <a:r>
              <a:rPr lang="de-DE" dirty="0" smtClean="0"/>
              <a:t>Betriebsmittel</a:t>
            </a:r>
            <a:r>
              <a:rPr lang="en-US" dirty="0" smtClean="0"/>
              <a:t>: </a:t>
            </a:r>
            <a:r>
              <a:rPr lang="de-DE" b="1" dirty="0" smtClean="0">
                <a:solidFill>
                  <a:schemeClr val="tx2"/>
                </a:solidFill>
              </a:rPr>
              <a:t>Gefahren</a:t>
            </a:r>
          </a:p>
          <a:p>
            <a:pPr marL="0" indent="0">
              <a:buNone/>
            </a:pPr>
            <a:endParaRPr lang="de-DE" b="1" dirty="0" smtClean="0">
              <a:solidFill>
                <a:srgbClr val="FF0000"/>
              </a:solidFill>
            </a:endParaRPr>
          </a:p>
          <a:p>
            <a:r>
              <a:rPr lang="de-DE" sz="2000" dirty="0" smtClean="0"/>
              <a:t>Elektrischer Strom</a:t>
            </a:r>
          </a:p>
          <a:p>
            <a:r>
              <a:rPr lang="de-DE" sz="2000" dirty="0" smtClean="0"/>
              <a:t>Lärm und Staub</a:t>
            </a:r>
          </a:p>
          <a:p>
            <a:pPr marL="0" indent="0">
              <a:buNone/>
            </a:pPr>
            <a:endParaRPr lang="de-DE" sz="2000" dirty="0" smtClean="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smtClean="0"/>
              <a:t>Vor </a:t>
            </a:r>
            <a:r>
              <a:rPr lang="de-DE" sz="2000" dirty="0"/>
              <a:t>der Nutzung eines neuen Gerätes Gebrauchsanweisung lesen und </a:t>
            </a:r>
            <a:r>
              <a:rPr lang="de-DE" sz="2000" dirty="0" smtClean="0"/>
              <a:t>beachten</a:t>
            </a:r>
          </a:p>
          <a:p>
            <a:r>
              <a:rPr lang="de-DE" sz="2000" dirty="0" smtClean="0"/>
              <a:t>Keine eigenen elektrischen Geräte mit in die Firma bringen </a:t>
            </a:r>
            <a:r>
              <a:rPr lang="de-DE" sz="2000" dirty="0" smtClean="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spid="_x0000_s3157" r:id="rId5" imgW="819048" imgH="714286" progId="">
                  <p:embed/>
                </p:oleObj>
              </mc:Choice>
              <mc:Fallback>
                <p:oleObj r:id="rId5" imgW="819048" imgH="714286" progId="">
                  <p:embed/>
                  <p:pic>
                    <p:nvPicPr>
                      <p:cNvPr id="0" name="Objek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2.7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a:t>
            </a:r>
            <a:r>
              <a:rPr lang="de-DE" dirty="0" smtClean="0"/>
              <a:t>Schutzausrüstung</a:t>
            </a:r>
            <a:r>
              <a:rPr lang="en-US" dirty="0" smtClean="0"/>
              <a:t>: </a:t>
            </a:r>
            <a:r>
              <a:rPr lang="de-DE" b="1" dirty="0" smtClean="0">
                <a:solidFill>
                  <a:schemeClr val="tx2"/>
                </a:solidFill>
              </a:rPr>
              <a:t>Arbeitsschutzschuhe</a:t>
            </a:r>
          </a:p>
          <a:p>
            <a:pPr marL="0" indent="0">
              <a:buNone/>
            </a:pPr>
            <a:endParaRPr lang="de-DE" b="1" dirty="0" smtClean="0">
              <a:solidFill>
                <a:srgbClr val="FF0000"/>
              </a:solidFill>
            </a:endParaRPr>
          </a:p>
          <a:p>
            <a:r>
              <a:rPr lang="de-DE" sz="2000" dirty="0" smtClean="0"/>
              <a:t>Beim Kunden, abhängig von den Kundenregelungen</a:t>
            </a:r>
          </a:p>
          <a:p>
            <a:r>
              <a:rPr lang="de-DE" sz="2000" dirty="0" smtClean="0"/>
              <a:t>Typische Schutzschuhe (durchtrittsicher, antistatisch, Schutzkappe </a:t>
            </a:r>
            <a:r>
              <a:rPr lang="de-DE" sz="2000" dirty="0" smtClean="0">
                <a:sym typeface="Wingdings" panose="05000000000000000000" pitchFamily="2" charset="2"/>
              </a:rPr>
              <a:t> S1P</a:t>
            </a:r>
            <a:r>
              <a:rPr lang="de-DE" sz="2000" dirty="0" smtClean="0"/>
              <a:t>)</a:t>
            </a:r>
          </a:p>
          <a:p>
            <a:r>
              <a:rPr lang="de-DE" sz="2000" dirty="0" smtClean="0"/>
              <a:t>In Laboren müssen die Schutzschuhe zusätzlich chemikalienbeständig und geschlossen sein</a:t>
            </a: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27015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smtClean="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smtClean="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latin typeface="+mj-lt"/>
              </a:rPr>
              <a:t>Fahr- </a:t>
            </a:r>
            <a:r>
              <a:rPr lang="de-DE" dirty="0">
                <a:latin typeface="+mj-lt"/>
              </a:rPr>
              <a:t>und </a:t>
            </a:r>
            <a:r>
              <a:rPr lang="de-DE" dirty="0" smtClean="0">
                <a:latin typeface="+mj-lt"/>
              </a:rPr>
              <a:t>Reisetätigkeiten: </a:t>
            </a:r>
            <a:r>
              <a:rPr lang="de-DE" b="1" dirty="0" smtClean="0">
                <a:solidFill>
                  <a:schemeClr val="tx2"/>
                </a:solidFill>
                <a:latin typeface="+mj-lt"/>
              </a:rPr>
              <a:t>Pflichten des Unternehmers   </a:t>
            </a:r>
          </a:p>
          <a:p>
            <a:pPr marL="0" indent="0">
              <a:buNone/>
            </a:pPr>
            <a:endParaRPr lang="de-DE" b="1" dirty="0" smtClean="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StVZO mit Betriebserlaubnis / Genehmigung oder </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BetrSichV</a:t>
            </a:r>
            <a:r>
              <a:rPr lang="de-DE" dirty="0">
                <a:solidFill>
                  <a:srgbClr val="000000"/>
                </a:solidFill>
                <a:latin typeface="+mj-lt"/>
                <a:cs typeface="Microsoft Sans Serif" panose="020B0604020202020204" pitchFamily="34" charset="0"/>
              </a:rPr>
              <a:t>.</a:t>
            </a:r>
          </a:p>
          <a:p>
            <a:r>
              <a:rPr lang="de-DE" dirty="0" smtClean="0">
                <a:solidFill>
                  <a:srgbClr val="000000"/>
                </a:solidFill>
                <a:latin typeface="+mj-lt"/>
                <a:cs typeface="Microsoft Sans Serif" panose="020B0604020202020204" pitchFamily="34" charset="0"/>
              </a:rPr>
              <a:t>Führer </a:t>
            </a:r>
            <a:r>
              <a:rPr lang="de-DE" dirty="0">
                <a:solidFill>
                  <a:srgbClr val="000000"/>
                </a:solidFill>
                <a:latin typeface="+mj-lt"/>
                <a:cs typeface="Microsoft Sans Serif" panose="020B0604020202020204" pitchFamily="34" charset="0"/>
              </a:rPr>
              <a:t>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zum Betreiben </a:t>
            </a:r>
            <a:r>
              <a:rPr lang="de-DE" dirty="0">
                <a:solidFill>
                  <a:srgbClr val="000000"/>
                </a:solidFill>
                <a:latin typeface="+mj-lt"/>
                <a:cs typeface="Microsoft Sans Serif" panose="020B0604020202020204" pitchFamily="34" charset="0"/>
              </a:rPr>
              <a:t>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 </a:t>
            </a:r>
            <a:r>
              <a:rPr lang="de-DE" dirty="0">
                <a:solidFill>
                  <a:srgbClr val="000000"/>
                </a:solidFill>
                <a:latin typeface="+mj-lt"/>
                <a:cs typeface="Microsoft Sans Serif" panose="020B0604020202020204" pitchFamily="34" charset="0"/>
              </a:rPr>
              <a:t>überzeugen, dass die eingesetzten Fahrzeuge korrekt funktionieren. </a:t>
            </a:r>
          </a:p>
          <a:p>
            <a:pPr>
              <a:spcBef>
                <a:spcPct val="0"/>
              </a:spcBef>
            </a:pPr>
            <a:r>
              <a:rPr lang="de-DE" sz="1400" dirty="0" smtClean="0">
                <a:solidFill>
                  <a:srgbClr val="000000"/>
                </a:solidFill>
                <a:latin typeface="+mj-lt"/>
                <a:cs typeface="Microsoft Sans Serif" panose="020B0604020202020204" pitchFamily="34" charset="0"/>
              </a:rPr>
              <a:t>Regelmäßig </a:t>
            </a:r>
            <a:r>
              <a:rPr lang="de-DE" sz="1400" dirty="0">
                <a:solidFill>
                  <a:srgbClr val="000000"/>
                </a:solidFill>
                <a:latin typeface="+mj-lt"/>
                <a:cs typeface="Microsoft Sans Serif" panose="020B0604020202020204" pitchFamily="34" charset="0"/>
              </a:rPr>
              <a:t>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132" y="5085184"/>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513" y="3573016"/>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1.1 Basisunterweisung</a:t>
            </a:r>
            <a:endParaRPr lang="en-US" dirty="0"/>
          </a:p>
        </p:txBody>
      </p:sp>
      <p:sp>
        <p:nvSpPr>
          <p:cNvPr id="2" name="Inhaltsplatzhalter 1"/>
          <p:cNvSpPr>
            <a:spLocks noGrp="1"/>
          </p:cNvSpPr>
          <p:nvPr>
            <p:ph idx="1"/>
          </p:nvPr>
        </p:nvSpPr>
        <p:spPr/>
        <p:txBody>
          <a:bodyPr/>
          <a:lstStyle/>
          <a:p>
            <a:pPr marL="0" indent="0">
              <a:buNone/>
            </a:pPr>
            <a:r>
              <a:rPr lang="de-DE" dirty="0" smtClean="0"/>
              <a:t>Managementsystem</a:t>
            </a:r>
          </a:p>
          <a:p>
            <a:r>
              <a:rPr lang="de-DE" dirty="0" smtClean="0"/>
              <a:t>Das Managementsystem des Unternehmens ist zertifiziert nach:</a:t>
            </a:r>
          </a:p>
          <a:p>
            <a:pPr marL="0" indent="0">
              <a:buNone/>
            </a:pPr>
            <a:endParaRPr lang="de-DE" dirty="0" smtClean="0"/>
          </a:p>
          <a:p>
            <a:r>
              <a:rPr lang="de-DE" dirty="0" smtClean="0"/>
              <a:t>Qualität:		ISO 9001:2015 </a:t>
            </a:r>
          </a:p>
          <a:p>
            <a:pPr marL="0" indent="0">
              <a:buNone/>
            </a:pPr>
            <a:r>
              <a:rPr lang="de-DE" sz="1400" dirty="0"/>
              <a:t>	</a:t>
            </a:r>
            <a:r>
              <a:rPr lang="de-DE" sz="1400" dirty="0" smtClean="0"/>
              <a:t>		seit 2017 Teil der Matrixzertifizierung</a:t>
            </a:r>
          </a:p>
          <a:p>
            <a:r>
              <a:rPr lang="de-DE" dirty="0" smtClean="0"/>
              <a:t>Umweltschutz:		ISO 14001:2015</a:t>
            </a:r>
          </a:p>
          <a:p>
            <a:pPr marL="0" indent="0">
              <a:buNone/>
            </a:pPr>
            <a:r>
              <a:rPr lang="de-DE" sz="1400" dirty="0" smtClean="0"/>
              <a:t>			seit 2018</a:t>
            </a:r>
          </a:p>
          <a:p>
            <a:r>
              <a:rPr lang="de-DE" dirty="0" smtClean="0"/>
              <a:t>Arbeitsschutz:		ISO 45001:2018 </a:t>
            </a:r>
          </a:p>
          <a:p>
            <a:pPr marL="0" indent="0">
              <a:buNone/>
            </a:pPr>
            <a:r>
              <a:rPr lang="de-DE" dirty="0" smtClean="0"/>
              <a:t>			</a:t>
            </a:r>
            <a:r>
              <a:rPr lang="de-DE" sz="1400" dirty="0" smtClean="0"/>
              <a:t>geplant für FY19</a:t>
            </a:r>
            <a:endParaRPr lang="de-DE" dirty="0" smtClean="0"/>
          </a:p>
          <a:p>
            <a:r>
              <a:rPr lang="de-DE" dirty="0" smtClean="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a:t>
            </a:r>
            <a:r>
              <a:rPr lang="de-DE" dirty="0" smtClean="0">
                <a:latin typeface="+mj-lt"/>
              </a:rPr>
              <a:t>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smtClean="0">
                <a:solidFill>
                  <a:srgbClr val="000000"/>
                </a:solidFill>
                <a:latin typeface="+mj-lt"/>
                <a:cs typeface="Microsoft Sans Serif" panose="020B0604020202020204" pitchFamily="34" charset="0"/>
              </a:rPr>
              <a:t>die </a:t>
            </a:r>
            <a:r>
              <a:rPr lang="de-DE" dirty="0">
                <a:solidFill>
                  <a:srgbClr val="000000"/>
                </a:solidFill>
                <a:latin typeface="+mj-lt"/>
                <a:cs typeface="Microsoft Sans Serif" panose="020B0604020202020204" pitchFamily="34" charset="0"/>
              </a:rPr>
              <a:t>Betriebsanweisung und die vom Hersteller </a:t>
            </a:r>
            <a:endParaRPr lang="de-DE" dirty="0" smtClean="0">
              <a:solidFill>
                <a:srgbClr val="000000"/>
              </a:solidFill>
              <a:latin typeface="+mj-lt"/>
              <a:cs typeface="Microsoft Sans Serif" panose="020B0604020202020204" pitchFamily="34" charset="0"/>
            </a:endParaRPr>
          </a:p>
          <a:p>
            <a:pPr marL="363538" indent="0">
              <a:buNone/>
            </a:pPr>
            <a:r>
              <a:rPr lang="de-DE" dirty="0" smtClean="0">
                <a:solidFill>
                  <a:srgbClr val="000000"/>
                </a:solidFill>
                <a:latin typeface="+mj-lt"/>
                <a:cs typeface="Microsoft Sans Serif" panose="020B0604020202020204" pitchFamily="34" charset="0"/>
              </a:rPr>
              <a:t>mitgelieferte </a:t>
            </a:r>
            <a:r>
              <a:rPr lang="de-DE" dirty="0">
                <a:solidFill>
                  <a:srgbClr val="000000"/>
                </a:solidFill>
                <a:latin typeface="+mj-lt"/>
                <a:cs typeface="Microsoft Sans Serif" panose="020B0604020202020204" pitchFamily="34" charset="0"/>
              </a:rPr>
              <a:t>Betriebsanleitung </a:t>
            </a:r>
            <a:r>
              <a:rPr lang="de-DE" dirty="0" smtClean="0">
                <a:solidFill>
                  <a:srgbClr val="000000"/>
                </a:solidFill>
                <a:latin typeface="+mj-lt"/>
                <a:cs typeface="Microsoft Sans Serif" panose="020B0604020202020204" pitchFamily="34" charset="0"/>
              </a:rPr>
              <a:t>beachten,</a:t>
            </a:r>
          </a:p>
          <a:p>
            <a:pPr>
              <a:buFont typeface="Arial Narrow" panose="020B0606020202030204" pitchFamily="34" charset="0"/>
              <a:buChar char="»"/>
            </a:pPr>
            <a:r>
              <a:rPr lang="de-DE" dirty="0" smtClean="0">
                <a:solidFill>
                  <a:srgbClr val="000000"/>
                </a:solidFill>
                <a:latin typeface="+mj-lt"/>
                <a:cs typeface="Microsoft Sans Serif" panose="020B0604020202020204" pitchFamily="34" charset="0"/>
              </a:rPr>
              <a:t>täglich </a:t>
            </a:r>
            <a:r>
              <a:rPr lang="de-DE" dirty="0">
                <a:solidFill>
                  <a:srgbClr val="000000"/>
                </a:solidFill>
                <a:latin typeface="+mj-lt"/>
                <a:cs typeface="Microsoft Sans Serif" panose="020B0604020202020204" pitchFamily="34" charset="0"/>
              </a:rPr>
              <a:t>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a:t>
            </a:r>
            <a:r>
              <a:rPr lang="de-DE" dirty="0" smtClean="0">
                <a:solidFill>
                  <a:srgbClr val="000000"/>
                </a:solidFill>
                <a:latin typeface="+mj-lt"/>
                <a:cs typeface="Microsoft Sans Serif" panose="020B0604020202020204" pitchFamily="34" charset="0"/>
              </a:rPr>
              <a:t>. </a:t>
            </a:r>
            <a:r>
              <a:rPr lang="de-DE" sz="2000" b="1" dirty="0" smtClean="0">
                <a:solidFill>
                  <a:schemeClr val="tx2"/>
                </a:solidFill>
                <a:latin typeface="+mj-lt"/>
                <a:sym typeface="Wingdings" panose="05000000000000000000" pitchFamily="2" charset="2"/>
                <a:hlinkClick r:id="rId3"/>
              </a:rPr>
              <a:t> Link Betriebsanweisung</a:t>
            </a:r>
            <a:r>
              <a:rPr lang="de-DE" sz="2000" b="1" dirty="0" smtClean="0">
                <a:solidFill>
                  <a:schemeClr val="tx2"/>
                </a:solidFill>
                <a:latin typeface="+mj-lt"/>
                <a:hlinkClick r:id="rId3"/>
              </a:rPr>
              <a:t>  </a:t>
            </a:r>
            <a:endParaRPr lang="de-DE" sz="2000" dirty="0" smtClean="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Home Office: </a:t>
            </a:r>
            <a:r>
              <a:rPr lang="de-DE" b="1" dirty="0" smtClean="0">
                <a:solidFill>
                  <a:schemeClr val="tx2"/>
                </a:solidFill>
              </a:rPr>
              <a:t>Die Hauptgefahren und die gesetzlichen Vorgaben</a:t>
            </a:r>
          </a:p>
          <a:p>
            <a:pPr marL="0" indent="0">
              <a:buNone/>
            </a:pPr>
            <a:endParaRPr lang="de-DE" b="1" dirty="0" smtClean="0">
              <a:solidFill>
                <a:srgbClr val="FF0000"/>
              </a:solidFill>
            </a:endParaRPr>
          </a:p>
          <a:p>
            <a:r>
              <a:rPr lang="de-DE" sz="1800" dirty="0"/>
              <a:t>Beleuchtung</a:t>
            </a:r>
          </a:p>
          <a:p>
            <a:pPr marL="0" indent="0">
              <a:buNone/>
            </a:pPr>
            <a:r>
              <a:rPr lang="de-DE" sz="2000" dirty="0"/>
              <a:t>	</a:t>
            </a:r>
            <a:r>
              <a:rPr lang="de-DE" sz="1200" dirty="0" smtClean="0">
                <a:sym typeface="Wingdings" panose="05000000000000000000" pitchFamily="2" charset="2"/>
              </a:rPr>
              <a:t> </a:t>
            </a:r>
            <a:r>
              <a:rPr lang="de-DE" sz="1400" dirty="0" smtClean="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Beleuchtung im Arbeitsraum</a:t>
            </a:r>
          </a:p>
          <a:p>
            <a:pPr marL="0" indent="892175">
              <a:buNone/>
            </a:pPr>
            <a:r>
              <a:rPr lang="de-DE" sz="1400" dirty="0">
                <a:sym typeface="Wingdings" panose="05000000000000000000" pitchFamily="2" charset="2"/>
              </a:rPr>
              <a:t>	</a:t>
            </a:r>
            <a:r>
              <a:rPr lang="de-DE" sz="1400" dirty="0" smtClean="0">
                <a:sym typeface="Wingdings" panose="05000000000000000000" pitchFamily="2" charset="2"/>
              </a:rPr>
              <a:t> Arbeitstische sollten in einem 90 Grad-Winkel zur Fensterfront stehen (Vermeidung von Reflexionen und 	Blendungen)</a:t>
            </a:r>
            <a:endParaRPr lang="de-DE" sz="1400" dirty="0" smtClean="0"/>
          </a:p>
          <a:p>
            <a:r>
              <a:rPr lang="de-DE" sz="1800" dirty="0" smtClean="0"/>
              <a:t>Ergonomie</a:t>
            </a:r>
          </a:p>
          <a:p>
            <a:pPr marL="0" indent="0">
              <a:buNone/>
            </a:pPr>
            <a:r>
              <a:rPr lang="de-DE" sz="1400" dirty="0"/>
              <a:t>	</a:t>
            </a:r>
            <a:r>
              <a:rPr lang="de-DE" sz="1400" dirty="0" smtClean="0">
                <a:sym typeface="Wingdings" panose="05000000000000000000" pitchFamily="2" charset="2"/>
              </a:rPr>
              <a:t> beheizbarer und </a:t>
            </a:r>
            <a:r>
              <a:rPr lang="de-DE" sz="1400" dirty="0" err="1" smtClean="0">
                <a:sym typeface="Wingdings" panose="05000000000000000000" pitchFamily="2" charset="2"/>
              </a:rPr>
              <a:t>belüftbarer</a:t>
            </a:r>
            <a:r>
              <a:rPr lang="de-DE" sz="1400" dirty="0" smtClean="0">
                <a:sym typeface="Wingdings" panose="05000000000000000000" pitchFamily="2" charset="2"/>
              </a:rPr>
              <a:t> Raum (kein Zustellen von Heizkörpern)</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mind. 8 m² - 10 m² Fläche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angemessene Bildschirme (19‘‘, entspiegelt), Sehabstand 50 cm – 65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Arbeitstisch 160 x 80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dreh- und höhenverstellbarer Stuhl</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richtiges Einstellen der Arbeitsmittel  Informationen beim Betriebsarzt!</a:t>
            </a:r>
          </a:p>
          <a:p>
            <a:pPr marL="0" indent="0">
              <a:buNone/>
            </a:pPr>
            <a:r>
              <a:rPr lang="de-DE" sz="1400" dirty="0" smtClean="0">
                <a:sym typeface="Wingdings" panose="05000000000000000000" pitchFamily="2" charset="2"/>
              </a:rPr>
              <a:t>	 „Lohnende Pause“ nutzen</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428454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Home Office: </a:t>
            </a:r>
            <a:r>
              <a:rPr lang="de-DE" b="1" dirty="0" smtClean="0">
                <a:solidFill>
                  <a:schemeClr val="tx2"/>
                </a:solidFill>
              </a:rPr>
              <a:t>Die </a:t>
            </a:r>
            <a:r>
              <a:rPr lang="de-DE" b="1" dirty="0">
                <a:solidFill>
                  <a:schemeClr val="tx2"/>
                </a:solidFill>
              </a:rPr>
              <a:t>Hauptgefahren und die gesetzlichen Vorgaben</a:t>
            </a:r>
          </a:p>
          <a:p>
            <a:pPr marL="0" indent="0">
              <a:buNone/>
            </a:pPr>
            <a:endParaRPr lang="de-DE" b="1" dirty="0" smtClean="0">
              <a:solidFill>
                <a:srgbClr val="FF0000"/>
              </a:solidFill>
            </a:endParaRPr>
          </a:p>
          <a:p>
            <a:r>
              <a:rPr lang="de-DE" sz="1800" dirty="0"/>
              <a:t>Brandschutz</a:t>
            </a:r>
          </a:p>
          <a:p>
            <a:pPr marL="0" indent="0">
              <a:buNone/>
            </a:pPr>
            <a:r>
              <a:rPr lang="de-DE" sz="2000" dirty="0" smtClean="0"/>
              <a:t>	</a:t>
            </a:r>
            <a:r>
              <a:rPr lang="de-DE" sz="1400" dirty="0" smtClean="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smtClean="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r>
              <a:rPr lang="de-DE" sz="1400" b="1" dirty="0" smtClean="0">
                <a:solidFill>
                  <a:srgbClr val="FF0000"/>
                </a:solidFill>
                <a:sym typeface="Wingdings" panose="05000000000000000000" pitchFamily="2" charset="2"/>
              </a:rPr>
              <a:t>FÜR DIE </a:t>
            </a:r>
            <a:r>
              <a:rPr lang="de-DE" sz="1400" b="1" dirty="0" err="1" smtClean="0">
                <a:solidFill>
                  <a:srgbClr val="FF0000"/>
                </a:solidFill>
                <a:sym typeface="Wingdings" panose="05000000000000000000" pitchFamily="2" charset="2"/>
              </a:rPr>
              <a:t>REGELMÄßIGEN</a:t>
            </a:r>
            <a:r>
              <a:rPr lang="de-DE" sz="1400" b="1" dirty="0" smtClean="0">
                <a:solidFill>
                  <a:srgbClr val="FF0000"/>
                </a:solidFill>
                <a:sym typeface="Wingdings" panose="05000000000000000000" pitchFamily="2" charset="2"/>
              </a:rPr>
              <a:t> PRÜFUNGEN SIND DIE MITARBEITER IN EIGENVERANTWORTUNG VERANTWORTLICH. DER ARBEITGEBER KANN JEDERZEIT EINSICHT IN DIE PRÜFNACHWEISE NEHMEN!!!</a:t>
            </a:r>
          </a:p>
          <a:p>
            <a:pPr marL="0" indent="0">
              <a:buNone/>
            </a:pPr>
            <a:endParaRPr lang="de-DE" sz="1400" dirty="0">
              <a:sym typeface="Wingdings" panose="05000000000000000000" pitchFamily="2" charset="2"/>
            </a:endParaRP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301066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err="1" smtClean="0"/>
              <a:t>Sales</a:t>
            </a:r>
            <a:r>
              <a:rPr lang="de-DE" dirty="0" smtClean="0"/>
              <a:t>: </a:t>
            </a:r>
            <a:r>
              <a:rPr lang="de-DE" b="1" dirty="0" smtClean="0">
                <a:solidFill>
                  <a:schemeClr val="tx2"/>
                </a:solidFill>
              </a:rPr>
              <a:t>Die Hauptgefahren</a:t>
            </a:r>
          </a:p>
          <a:p>
            <a:pPr marL="0" indent="0">
              <a:buNone/>
            </a:pPr>
            <a:endParaRPr lang="de-DE" b="1" dirty="0" smtClean="0">
              <a:solidFill>
                <a:srgbClr val="FF0000"/>
              </a:solidFill>
            </a:endParaRPr>
          </a:p>
          <a:p>
            <a:r>
              <a:rPr lang="de-DE" sz="1800" dirty="0" smtClean="0">
                <a:sym typeface="Wingdings" panose="05000000000000000000" pitchFamily="2" charset="2"/>
              </a:rPr>
              <a:t>Psychische Gefährdungen</a:t>
            </a:r>
          </a:p>
          <a:p>
            <a:pPr marL="0" indent="0">
              <a:buNone/>
            </a:pPr>
            <a:endParaRPr lang="de-DE" sz="1400" dirty="0" smtClean="0">
              <a:sym typeface="Wingdings" panose="05000000000000000000" pitchFamily="2" charset="2"/>
            </a:endParaRPr>
          </a:p>
          <a:p>
            <a:pPr marL="0" indent="0">
              <a:buNone/>
            </a:pPr>
            <a:r>
              <a:rPr lang="de-DE" sz="1400" dirty="0" smtClean="0">
                <a:sym typeface="Wingdings" panose="05000000000000000000" pitchFamily="2" charset="2"/>
              </a:rPr>
              <a:t>	 Zeitdruck (unterschiedlicher Umgang mit Kundenanfragen  Zeitdruck führt zu mangelhaften Angeboten; )</a:t>
            </a:r>
          </a:p>
          <a:p>
            <a:pPr marL="0" indent="0">
              <a:buNone/>
            </a:pPr>
            <a:r>
              <a:rPr lang="de-DE" sz="1400" dirty="0" smtClean="0">
                <a:sym typeface="Wingdings" panose="05000000000000000000" pitchFamily="2" charset="2"/>
              </a:rPr>
              <a:t>	 Ressourcen (Das Arbeiten in verschiedenen Systemen führt zu unnötigen Doppelarbeiten (z.B. SAP, 	     </a:t>
            </a:r>
            <a:r>
              <a:rPr lang="de-DE" sz="1400" dirty="0" err="1" smtClean="0">
                <a:sym typeface="Wingdings" panose="05000000000000000000" pitchFamily="2" charset="2"/>
              </a:rPr>
              <a:t>Salesforce</a:t>
            </a:r>
            <a:r>
              <a:rPr lang="de-DE" sz="1400" dirty="0" smtClean="0">
                <a:sym typeface="Wingdings" panose="05000000000000000000" pitchFamily="2" charset="2"/>
              </a:rPr>
              <a:t>)</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Mangelnde Informationen (</a:t>
            </a:r>
            <a:r>
              <a:rPr lang="de-DE" sz="1400" dirty="0" err="1" smtClean="0">
                <a:sym typeface="Wingdings" panose="05000000000000000000" pitchFamily="2" charset="2"/>
              </a:rPr>
              <a:t>Salesforce</a:t>
            </a:r>
            <a:r>
              <a:rPr lang="de-DE" sz="1400" dirty="0" smtClean="0">
                <a:sym typeface="Wingdings" panose="05000000000000000000" pitchFamily="2" charset="2"/>
              </a:rPr>
              <a:t> setzt enge Grenzen, Kundendaten nicht übergreifend einsehbar)</a:t>
            </a:r>
          </a:p>
          <a:p>
            <a:pPr marL="0" indent="0">
              <a:spcBef>
                <a:spcPts val="300"/>
              </a:spcBef>
              <a:buNone/>
            </a:pPr>
            <a:r>
              <a:rPr lang="de-DE" sz="1400" dirty="0" smtClean="0">
                <a:sym typeface="Wingdings" panose="05000000000000000000" pitchFamily="2" charset="2"/>
              </a:rPr>
              <a:t>	 Weitere Risiken: fehlendes </a:t>
            </a:r>
            <a:r>
              <a:rPr lang="de-DE" sz="1400" dirty="0" err="1" smtClean="0">
                <a:sym typeface="Wingdings" panose="05000000000000000000" pitchFamily="2" charset="2"/>
              </a:rPr>
              <a:t>Product</a:t>
            </a:r>
            <a:r>
              <a:rPr lang="de-DE" sz="1400" dirty="0" smtClean="0">
                <a:sym typeface="Wingdings" panose="05000000000000000000" pitchFamily="2" charset="2"/>
              </a:rPr>
              <a:t> Management, fehlende Vertretungen</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a:p>
        </p:txBody>
      </p:sp>
    </p:spTree>
    <p:extLst>
      <p:ext uri="{BB962C8B-B14F-4D97-AF65-F5344CB8AC3E}">
        <p14:creationId xmlns:p14="http://schemas.microsoft.com/office/powerpoint/2010/main" val="351156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(9113-IL Training) eintragen </a:t>
            </a:r>
            <a:br>
              <a:rPr lang="de-DE" u="sng" dirty="0"/>
            </a:br>
            <a:r>
              <a:rPr lang="de-DE" dirty="0"/>
              <a:t/>
            </a:r>
            <a:br>
              <a:rPr lang="de-DE" dirty="0"/>
            </a:br>
            <a:r>
              <a:rPr lang="de-DE" dirty="0" smtClean="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smtClean="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r>
              <a:rPr lang="de-DE" sz="2000" dirty="0" smtClean="0">
                <a:solidFill>
                  <a:schemeClr val="tx2"/>
                </a:solidFill>
                <a:latin typeface="+mn-lt"/>
                <a:cs typeface="Microsoft Sans Serif" pitchFamily="34" charset="0"/>
              </a:rPr>
              <a:t>)</a:t>
            </a:r>
            <a:endParaRPr lang="de-DE" sz="2000" dirty="0" smtClean="0">
              <a:solidFill>
                <a:srgbClr val="111111"/>
              </a:solidFill>
              <a:latin typeface="+mn-lt"/>
            </a:endParaRPr>
          </a:p>
          <a:p>
            <a:pPr>
              <a:lnSpc>
                <a:spcPct val="150000"/>
              </a:lnSpc>
            </a:pPr>
            <a:r>
              <a:rPr lang="de-DE" sz="2000" dirty="0" smtClean="0">
                <a:solidFill>
                  <a:srgbClr val="111111"/>
                </a:solidFill>
                <a:latin typeface="+mn-lt"/>
              </a:rPr>
              <a:t>Verpflichtung </a:t>
            </a:r>
            <a:r>
              <a:rPr lang="de-DE" sz="2000" dirty="0">
                <a:solidFill>
                  <a:srgbClr val="111111"/>
                </a:solidFill>
                <a:latin typeface="+mn-lt"/>
              </a:rPr>
              <a:t>zur </a:t>
            </a:r>
            <a:r>
              <a:rPr lang="de-DE" sz="2000" dirty="0" smtClean="0">
                <a:solidFill>
                  <a:srgbClr val="111111"/>
                </a:solidFill>
                <a:latin typeface="+mn-lt"/>
              </a:rPr>
              <a:t>Unterweisung</a:t>
            </a:r>
            <a:endParaRPr lang="de-DE" sz="2000" dirty="0">
              <a:solidFill>
                <a:srgbClr val="111111"/>
              </a:solidFill>
              <a:latin typeface="+mn-lt"/>
            </a:endParaRPr>
          </a:p>
          <a:p>
            <a:pPr>
              <a:lnSpc>
                <a:spcPct val="150000"/>
              </a:lnSpc>
            </a:pPr>
            <a:r>
              <a:rPr lang="de-DE" sz="2000" dirty="0">
                <a:solidFill>
                  <a:srgbClr val="111111"/>
                </a:solidFill>
                <a:latin typeface="+mn-lt"/>
              </a:rPr>
              <a:t>Bereitstellung der sicherheitstechnischen </a:t>
            </a:r>
            <a:r>
              <a:rPr lang="de-DE" sz="2000" dirty="0" smtClean="0">
                <a:solidFill>
                  <a:srgbClr val="111111"/>
                </a:solidFill>
                <a:latin typeface="+mn-lt"/>
              </a:rPr>
              <a:t>Ausrüstung</a:t>
            </a:r>
            <a:endParaRPr lang="de-DE" sz="2000" dirty="0">
              <a:solidFill>
                <a:srgbClr val="111111"/>
              </a:solidFill>
              <a:latin typeface="+mn-lt"/>
            </a:endParaRPr>
          </a:p>
          <a:p>
            <a:pPr>
              <a:lnSpc>
                <a:spcPct val="150000"/>
              </a:lnSpc>
            </a:pPr>
            <a:r>
              <a:rPr lang="de-DE" sz="2000" dirty="0">
                <a:solidFill>
                  <a:srgbClr val="111111"/>
                </a:solidFill>
                <a:latin typeface="+mn-lt"/>
              </a:rPr>
              <a:t>Persönliche Schutzausrüstung (PSA</a:t>
            </a:r>
            <a:r>
              <a:rPr lang="de-DE" sz="2000" dirty="0" smtClean="0">
                <a:solidFill>
                  <a:srgbClr val="111111"/>
                </a:solidFill>
                <a:latin typeface="+mn-lt"/>
              </a:rPr>
              <a:t>)</a:t>
            </a:r>
            <a:endParaRPr lang="de-DE" sz="2000" dirty="0">
              <a:solidFill>
                <a:srgbClr val="111111"/>
              </a:solidFill>
              <a:latin typeface="+mn-lt"/>
            </a:endParaRPr>
          </a:p>
          <a:p>
            <a:pPr>
              <a:lnSpc>
                <a:spcPct val="150000"/>
              </a:lnSpc>
            </a:pPr>
            <a:r>
              <a:rPr lang="de-DE" sz="2000" dirty="0">
                <a:solidFill>
                  <a:srgbClr val="111111"/>
                </a:solidFill>
                <a:latin typeface="+mn-lt"/>
              </a:rPr>
              <a:t>Verpflichtung zur Gefährdungsbeurteilung von </a:t>
            </a:r>
            <a:endParaRPr lang="de-DE" sz="2000" dirty="0" smtClean="0">
              <a:solidFill>
                <a:srgbClr val="111111"/>
              </a:solidFill>
              <a:latin typeface="+mn-lt"/>
            </a:endParaRPr>
          </a:p>
          <a:p>
            <a:pPr marL="0" indent="0">
              <a:lnSpc>
                <a:spcPct val="150000"/>
              </a:lnSpc>
              <a:buNone/>
            </a:pPr>
            <a:r>
              <a:rPr lang="de-DE" sz="2000" dirty="0">
                <a:solidFill>
                  <a:srgbClr val="111111"/>
                </a:solidFill>
                <a:latin typeface="+mn-lt"/>
              </a:rPr>
              <a:t>	</a:t>
            </a:r>
            <a:r>
              <a:rPr lang="de-DE" sz="2000" dirty="0" smtClean="0">
                <a:solidFill>
                  <a:srgbClr val="111111"/>
                </a:solidFill>
                <a:latin typeface="+mn-lt"/>
              </a:rPr>
              <a:t>Arbeitsplätzen</a:t>
            </a:r>
            <a:endParaRPr lang="de-DE" sz="2000" dirty="0">
              <a:solidFill>
                <a:srgbClr val="111111"/>
              </a:solidFill>
              <a:latin typeface="+mn-lt"/>
            </a:endParaRPr>
          </a:p>
          <a:p>
            <a:pPr>
              <a:lnSpc>
                <a:spcPct val="150000"/>
              </a:lnSpc>
            </a:pPr>
            <a:r>
              <a:rPr lang="de-DE" sz="2000" dirty="0">
                <a:solidFill>
                  <a:srgbClr val="111111"/>
                </a:solidFill>
                <a:latin typeface="+mn-lt"/>
              </a:rPr>
              <a:t>Überprüfung von </a:t>
            </a:r>
            <a:r>
              <a:rPr lang="de-DE" sz="2000" dirty="0" smtClean="0">
                <a:solidFill>
                  <a:srgbClr val="111111"/>
                </a:solidFill>
                <a:latin typeface="+mn-lt"/>
              </a:rPr>
              <a:t>Arbeitsmitteln</a:t>
            </a:r>
            <a:endParaRPr lang="de-DE" sz="2000" dirty="0">
              <a:solidFill>
                <a:srgbClr val="111111"/>
              </a:solidFill>
              <a:latin typeface="+mn-lt"/>
            </a:endParaRPr>
          </a:p>
          <a:p>
            <a:pPr>
              <a:lnSpc>
                <a:spcPct val="150000"/>
              </a:lnSpc>
            </a:pPr>
            <a:r>
              <a:rPr lang="de-DE" sz="2000" dirty="0">
                <a:solidFill>
                  <a:srgbClr val="111111"/>
                </a:solidFill>
                <a:latin typeface="+mn-lt"/>
              </a:rPr>
              <a:t>Kontrolle der </a:t>
            </a:r>
            <a:r>
              <a:rPr lang="de-DE" sz="2000" dirty="0" smtClean="0">
                <a:solidFill>
                  <a:srgbClr val="111111"/>
                </a:solidFill>
                <a:latin typeface="+mn-lt"/>
              </a:rPr>
              <a:t>Arbeitssicherheit</a:t>
            </a:r>
            <a:endParaRPr lang="de-DE" sz="2000" dirty="0">
              <a:solidFill>
                <a:srgbClr val="111111"/>
              </a:solidFill>
              <a:latin typeface="+mn-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r>
              <a:rPr lang="de-DE" sz="2000" dirty="0" smtClean="0">
                <a:solidFill>
                  <a:schemeClr val="tx2"/>
                </a:solidFill>
                <a:latin typeface="+mj-lt"/>
                <a:cs typeface="Microsoft Sans Serif" pitchFamily="34" charset="0"/>
              </a:rPr>
              <a:t>)</a:t>
            </a:r>
            <a:endParaRPr lang="de-DE" sz="2000" dirty="0" smtClean="0">
              <a:solidFill>
                <a:schemeClr val="tx2"/>
              </a:solidFill>
              <a:latin typeface="+mj-lt"/>
            </a:endParaRPr>
          </a:p>
          <a:p>
            <a:pPr>
              <a:lnSpc>
                <a:spcPct val="150000"/>
              </a:lnSpc>
            </a:pPr>
            <a:r>
              <a:rPr lang="de-DE" sz="2000" dirty="0" smtClean="0">
                <a:solidFill>
                  <a:srgbClr val="111111"/>
                </a:solidFill>
                <a:latin typeface="+mj-lt"/>
              </a:rPr>
              <a:t> Arbeitsmittel </a:t>
            </a:r>
            <a:r>
              <a:rPr lang="de-DE" sz="2000" dirty="0">
                <a:solidFill>
                  <a:srgbClr val="111111"/>
                </a:solidFill>
                <a:latin typeface="+mj-lt"/>
              </a:rPr>
              <a:t>und PSA bestimmungsgemäß </a:t>
            </a:r>
            <a:r>
              <a:rPr lang="de-DE" sz="2000" dirty="0" smtClean="0">
                <a:solidFill>
                  <a:srgbClr val="111111"/>
                </a:solidFill>
                <a:latin typeface="+mj-lt"/>
              </a:rPr>
              <a:t>anwenden</a:t>
            </a:r>
            <a:endParaRPr lang="de-DE" sz="2000" dirty="0">
              <a:solidFill>
                <a:srgbClr val="111111"/>
              </a:solidFill>
              <a:latin typeface="+mj-lt"/>
            </a:endParaRPr>
          </a:p>
          <a:p>
            <a:pPr>
              <a:lnSpc>
                <a:spcPct val="150000"/>
              </a:lnSpc>
            </a:pPr>
            <a:r>
              <a:rPr lang="de-DE" sz="2000" dirty="0">
                <a:solidFill>
                  <a:srgbClr val="111111"/>
                </a:solidFill>
                <a:latin typeface="+mj-lt"/>
              </a:rPr>
              <a:t>	Übertragene Arbeiten entsprechend den Anweisungen </a:t>
            </a:r>
            <a:r>
              <a:rPr lang="de-DE" sz="2000" dirty="0" smtClean="0">
                <a:solidFill>
                  <a:srgbClr val="111111"/>
                </a:solidFill>
                <a:latin typeface="+mj-lt"/>
              </a:rPr>
              <a:t>und Festlegungen auszuführen</a:t>
            </a:r>
            <a:endParaRPr lang="de-DE" sz="2000" dirty="0">
              <a:solidFill>
                <a:srgbClr val="111111"/>
              </a:solidFill>
              <a:latin typeface="+mj-lt"/>
            </a:endParaRPr>
          </a:p>
          <a:p>
            <a:pPr>
              <a:lnSpc>
                <a:spcPct val="150000"/>
              </a:lnSpc>
            </a:pPr>
            <a:r>
              <a:rPr lang="de-DE" sz="2000" dirty="0">
                <a:solidFill>
                  <a:srgbClr val="111111"/>
                </a:solidFill>
                <a:latin typeface="+mj-lt"/>
              </a:rPr>
              <a:t>	Sicherheit anderer Personen zu </a:t>
            </a:r>
            <a:r>
              <a:rPr lang="de-DE" sz="2000" dirty="0" smtClean="0">
                <a:solidFill>
                  <a:srgbClr val="111111"/>
                </a:solidFill>
                <a:latin typeface="+mj-lt"/>
              </a:rPr>
              <a:t>beachten</a:t>
            </a:r>
            <a:endParaRPr lang="de-DE" sz="2000" dirty="0">
              <a:solidFill>
                <a:srgbClr val="111111"/>
              </a:solidFill>
              <a:latin typeface="+mj-lt"/>
            </a:endParaRP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smtClean="0">
                <a:solidFill>
                  <a:srgbClr val="111111"/>
                </a:solidFill>
                <a:latin typeface="+mj-lt"/>
              </a:rPr>
              <a:t>	(</a:t>
            </a:r>
            <a:r>
              <a:rPr lang="de-DE" sz="2000" dirty="0">
                <a:solidFill>
                  <a:srgbClr val="111111"/>
                </a:solidFill>
                <a:latin typeface="+mj-lt"/>
              </a:rPr>
              <a:t>Vorgesetzter</a:t>
            </a:r>
            <a:r>
              <a:rPr lang="de-DE" sz="2000" dirty="0" smtClean="0">
                <a:solidFill>
                  <a:srgbClr val="111111"/>
                </a:solidFill>
                <a:latin typeface="+mj-lt"/>
              </a:rPr>
              <a:t>)</a:t>
            </a:r>
          </a:p>
          <a:p>
            <a:pPr>
              <a:lnSpc>
                <a:spcPct val="150000"/>
              </a:lnSpc>
            </a:pPr>
            <a:r>
              <a:rPr lang="de-DE" sz="2000" dirty="0">
                <a:solidFill>
                  <a:srgbClr val="111111"/>
                </a:solidFill>
                <a:latin typeface="+mj-lt"/>
              </a:rPr>
              <a:t>	</a:t>
            </a:r>
            <a:r>
              <a:rPr lang="de-DE" sz="2000" dirty="0" smtClean="0">
                <a:solidFill>
                  <a:srgbClr val="111111"/>
                </a:solidFill>
                <a:latin typeface="+mj-lt"/>
              </a:rPr>
              <a:t>Beseitigung </a:t>
            </a:r>
            <a:r>
              <a:rPr lang="de-DE" sz="2000" dirty="0">
                <a:solidFill>
                  <a:srgbClr val="111111"/>
                </a:solidFill>
                <a:latin typeface="+mj-lt"/>
              </a:rPr>
              <a:t>nur wenn entsprechende Beauftragung </a:t>
            </a:r>
            <a:r>
              <a:rPr lang="de-DE" sz="2000" dirty="0" smtClean="0">
                <a:solidFill>
                  <a:srgbClr val="111111"/>
                </a:solidFill>
                <a:latin typeface="+mj-lt"/>
              </a:rPr>
              <a:t>vorliegt</a:t>
            </a:r>
          </a:p>
          <a:p>
            <a:pPr>
              <a:lnSpc>
                <a:spcPct val="150000"/>
              </a:lnSpc>
            </a:pPr>
            <a:r>
              <a:rPr lang="de-DE" sz="2000" dirty="0" smtClean="0">
                <a:solidFill>
                  <a:srgbClr val="111111"/>
                </a:solidFill>
                <a:latin typeface="+mj-lt"/>
              </a:rPr>
              <a:t> Schwangerschaften </a:t>
            </a:r>
            <a:r>
              <a:rPr lang="de-DE" sz="2000" dirty="0">
                <a:solidFill>
                  <a:srgbClr val="111111"/>
                </a:solidFill>
                <a:latin typeface="+mj-lt"/>
              </a:rPr>
              <a:t>dem Vorgesetzten und der Personalabteilung </a:t>
            </a:r>
            <a:r>
              <a:rPr lang="de-DE" sz="2000" dirty="0" smtClean="0">
                <a:solidFill>
                  <a:srgbClr val="111111"/>
                </a:solidFill>
                <a:latin typeface="+mj-lt"/>
              </a:rPr>
              <a:t>melden</a:t>
            </a:r>
            <a:endParaRPr lang="de-DE" sz="2000" dirty="0">
              <a:solidFill>
                <a:srgbClr val="111111"/>
              </a:solidFill>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a:t>
            </a:r>
            <a:r>
              <a:rPr lang="de-DE" b="1" dirty="0" err="1">
                <a:solidFill>
                  <a:schemeClr val="tx1">
                    <a:lumMod val="50000"/>
                  </a:schemeClr>
                </a:solidFill>
                <a:latin typeface="+mj-lt"/>
                <a:cs typeface="Microsoft Sans Serif" pitchFamily="34" charset="0"/>
              </a:rPr>
              <a:t>Piepenschneider</a:t>
            </a:r>
            <a:r>
              <a:rPr lang="de-DE" b="1" dirty="0">
                <a:solidFill>
                  <a:schemeClr val="tx1">
                    <a:lumMod val="50000"/>
                  </a:schemeClr>
                </a:solidFill>
                <a:latin typeface="+mj-lt"/>
                <a:cs typeface="Microsoft Sans Serif" pitchFamily="34" charset="0"/>
              </a:rPr>
              <a:t>),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Christian Gust)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t>
            </a:r>
            <a:r>
              <a:rPr lang="de-DE" dirty="0" smtClean="0">
                <a:solidFill>
                  <a:srgbClr val="111111"/>
                </a:solidFill>
                <a:latin typeface="+mj-lt"/>
                <a:cs typeface="Microsoft Sans Serif" pitchFamily="34" charset="0"/>
              </a:rPr>
              <a:t>Anlagen </a:t>
            </a:r>
            <a:r>
              <a:rPr lang="de-DE" dirty="0">
                <a:solidFill>
                  <a:srgbClr val="111111"/>
                </a:solidFill>
                <a:latin typeface="+mj-lt"/>
                <a:cs typeface="Microsoft Sans Serif" pitchFamily="34" charset="0"/>
              </a:rPr>
              <a:t>und </a:t>
            </a:r>
            <a:r>
              <a:rPr lang="de-DE" dirty="0" smtClean="0">
                <a:solidFill>
                  <a:srgbClr val="111111"/>
                </a:solidFill>
                <a:latin typeface="+mj-lt"/>
                <a:cs typeface="Microsoft Sans Serif" pitchFamily="34" charset="0"/>
              </a:rPr>
              <a:t>Verfahren, Unterweisung</a:t>
            </a:r>
            <a:r>
              <a:rPr lang="de-DE" dirty="0">
                <a:solidFill>
                  <a:srgbClr val="111111"/>
                </a:solidFill>
                <a:latin typeface="+mj-lt"/>
                <a:cs typeface="Microsoft Sans Serif" pitchFamily="34" charset="0"/>
              </a:rPr>
              <a:t>, </a:t>
            </a:r>
            <a:r>
              <a:rPr lang="de-DE" dirty="0" smtClean="0">
                <a:solidFill>
                  <a:srgbClr val="111111"/>
                </a:solidFill>
                <a:latin typeface="+mj-lt"/>
                <a:cs typeface="Microsoft Sans Serif" pitchFamily="34" charset="0"/>
              </a:rPr>
              <a:t>Beobachtung des </a:t>
            </a:r>
            <a:r>
              <a:rPr lang="de-DE" dirty="0">
                <a:solidFill>
                  <a:srgbClr val="111111"/>
                </a:solidFill>
                <a:latin typeface="+mj-lt"/>
                <a:cs typeface="Microsoft Sans Serif" pitchFamily="34" charset="0"/>
              </a:rPr>
              <a:t>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t>
            </a:r>
            <a:r>
              <a:rPr lang="de-DE" dirty="0" smtClean="0">
                <a:solidFill>
                  <a:srgbClr val="111111"/>
                </a:solidFill>
                <a:latin typeface="+mj-lt"/>
                <a:cs typeface="Microsoft Sans Serif" pitchFamily="34" charset="0"/>
              </a:rPr>
              <a:t>Arbeitnehmer, Unterweisung</a:t>
            </a:r>
            <a:r>
              <a:rPr lang="de-DE" dirty="0">
                <a:solidFill>
                  <a:srgbClr val="111111"/>
                </a:solidFill>
                <a:latin typeface="+mj-lt"/>
                <a:cs typeface="Microsoft Sans Serif" pitchFamily="34" charset="0"/>
              </a:rPr>
              <a:t>,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a:t>
            </a:r>
            <a:r>
              <a:rPr lang="de-DE" b="1" dirty="0">
                <a:solidFill>
                  <a:schemeClr val="tx1">
                    <a:lumMod val="50000"/>
                  </a:schemeClr>
                </a:solidFill>
                <a:latin typeface="+mj-lt"/>
                <a:cs typeface="Microsoft Sans Serif" pitchFamily="34" charset="0"/>
                <a:hlinkClick r:id="rId3"/>
              </a:rPr>
              <a:t>lt. </a:t>
            </a:r>
            <a:r>
              <a:rPr lang="de-DE" b="1" dirty="0" smtClean="0">
                <a:solidFill>
                  <a:schemeClr val="tx1">
                    <a:lumMod val="50000"/>
                  </a:schemeClr>
                </a:solidFill>
                <a:latin typeface="+mj-lt"/>
                <a:cs typeface="Microsoft Sans Serif" pitchFamily="34" charset="0"/>
                <a:hlinkClick r:id="rId3"/>
              </a:rPr>
              <a:t>Aushang/Link</a:t>
            </a:r>
            <a:r>
              <a:rPr lang="de-DE" b="1" dirty="0" smtClean="0">
                <a:solidFill>
                  <a:schemeClr val="tx1">
                    <a:lumMod val="50000"/>
                  </a:schemeClr>
                </a:solidFill>
                <a:latin typeface="+mj-lt"/>
                <a:cs typeface="Microsoft Sans Serif" pitchFamily="34" charset="0"/>
              </a:rPr>
              <a:t>)</a:t>
            </a:r>
            <a:endParaRPr lang="de-DE" b="1" dirty="0">
              <a:solidFill>
                <a:schemeClr val="tx1">
                  <a:lumMod val="50000"/>
                </a:schemeClr>
              </a:solidFill>
              <a:latin typeface="+mj-lt"/>
              <a:cs typeface="Microsoft Sans Serif" pitchFamily="34" charset="0"/>
            </a:endParaRP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a:t>
            </a:r>
            <a:r>
              <a:rPr lang="de-DE" dirty="0" smtClean="0">
                <a:solidFill>
                  <a:srgbClr val="111111"/>
                </a:solidFill>
                <a:latin typeface="+mj-lt"/>
                <a:cs typeface="Microsoft Sans Serif" pitchFamily="34" charset="0"/>
              </a:rPr>
              <a:t>der Arbeitsschutzbezogenen </a:t>
            </a:r>
            <a:r>
              <a:rPr lang="de-DE" dirty="0">
                <a:solidFill>
                  <a:srgbClr val="111111"/>
                </a:solidFill>
                <a:latin typeface="+mj-lt"/>
                <a:cs typeface="Microsoft Sans Serif" pitchFamily="34" charset="0"/>
              </a:rPr>
              <a:t>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spTree>
    <p:extLst>
      <p:ext uri="{BB962C8B-B14F-4D97-AF65-F5344CB8AC3E}">
        <p14:creationId xmlns:p14="http://schemas.microsoft.com/office/powerpoint/2010/main" val="257657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smtClean="0">
                <a:solidFill>
                  <a:schemeClr val="tx2"/>
                </a:solidFill>
                <a:latin typeface="+mj-lt"/>
                <a:cs typeface="Microsoft Sans Serif" pitchFamily="34" charset="0"/>
              </a:rPr>
              <a:t>Weitere </a:t>
            </a:r>
            <a:r>
              <a:rPr lang="de-DE" dirty="0">
                <a:solidFill>
                  <a:schemeClr val="tx2"/>
                </a:solidFill>
                <a:latin typeface="+mj-lt"/>
                <a:cs typeface="Microsoft Sans Serif" pitchFamily="34" charset="0"/>
              </a:rPr>
              <a:t>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spTree>
    <p:extLst>
      <p:ext uri="{BB962C8B-B14F-4D97-AF65-F5344CB8AC3E}">
        <p14:creationId xmlns:p14="http://schemas.microsoft.com/office/powerpoint/2010/main" val="227024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1.5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a:t>
            </a:r>
            <a:r>
              <a:rPr lang="de-DE" b="1" dirty="0" smtClean="0">
                <a:solidFill>
                  <a:schemeClr val="tx2"/>
                </a:solidFill>
                <a:latin typeface="+mj-lt"/>
                <a:cs typeface="Microsoft Sans Serif" pitchFamily="34" charset="0"/>
              </a:rPr>
              <a:t>Betriebsarzt, LMS)</a:t>
            </a:r>
            <a:endParaRPr lang="de-DE" b="1" dirty="0">
              <a:solidFill>
                <a:schemeClr val="tx2"/>
              </a:solidFill>
              <a:latin typeface="+mj-lt"/>
              <a:cs typeface="Microsoft Sans Serif" pitchFamily="34" charset="0"/>
            </a:endParaRP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30.08.2019</a:t>
            </a:fld>
            <a:endParaRPr lang="de-DE" dirty="0"/>
          </a:p>
        </p:txBody>
      </p:sp>
    </p:spTree>
    <p:extLst>
      <p:ext uri="{BB962C8B-B14F-4D97-AF65-F5344CB8AC3E}">
        <p14:creationId xmlns:p14="http://schemas.microsoft.com/office/powerpoint/2010/main" val="72982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3656</Words>
  <Application>Microsoft Office PowerPoint</Application>
  <PresentationFormat>Bildschirmpräsentation (4:3)</PresentationFormat>
  <Paragraphs>596</Paragraphs>
  <Slides>44</Slides>
  <Notes>36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6" baseType="lpstr">
      <vt:lpstr>Corp_template_internal</vt:lpstr>
      <vt:lpstr>Bitmap</vt:lpstr>
      <vt:lpstr>Unterweisung Arbeitsschutz (Sales)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(9113-IL Training) eintragen   Vielen Dank für Ihre Aufmerksamkeit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152</cp:revision>
  <dcterms:created xsi:type="dcterms:W3CDTF">2012-08-15T15:01:47Z</dcterms:created>
  <dcterms:modified xsi:type="dcterms:W3CDTF">2019-08-30T09:23:47Z</dcterms:modified>
</cp:coreProperties>
</file>