
<file path=[Content_Types].xml><?xml version="1.0" encoding="utf-8"?>
<Types xmlns="http://schemas.openxmlformats.org/package/2006/content-types">
  <Default Extension="emf" ContentType="image/x-emf"/>
  <Default Extension="gif" ContentType="image/gif"/>
  <Default Extension="jfif" ContentType="image/jpeg"/>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1"/>
  </p:sldMasterIdLst>
  <p:notesMasterIdLst>
    <p:notesMasterId r:id="rId37"/>
  </p:notesMasterIdLst>
  <p:sldIdLst>
    <p:sldId id="259" r:id="rId2"/>
    <p:sldId id="260" r:id="rId3"/>
    <p:sldId id="284" r:id="rId4"/>
    <p:sldId id="342" r:id="rId5"/>
    <p:sldId id="263" r:id="rId6"/>
    <p:sldId id="264" r:id="rId7"/>
    <p:sldId id="265" r:id="rId8"/>
    <p:sldId id="343" r:id="rId9"/>
    <p:sldId id="344" r:id="rId10"/>
    <p:sldId id="361" r:id="rId11"/>
    <p:sldId id="362" r:id="rId12"/>
    <p:sldId id="345" r:id="rId13"/>
    <p:sldId id="332" r:id="rId14"/>
    <p:sldId id="270" r:id="rId15"/>
    <p:sldId id="287" r:id="rId16"/>
    <p:sldId id="285" r:id="rId17"/>
    <p:sldId id="292" r:id="rId18"/>
    <p:sldId id="363" r:id="rId19"/>
    <p:sldId id="359" r:id="rId20"/>
    <p:sldId id="351" r:id="rId21"/>
    <p:sldId id="356" r:id="rId22"/>
    <p:sldId id="352" r:id="rId23"/>
    <p:sldId id="353" r:id="rId24"/>
    <p:sldId id="337" r:id="rId25"/>
    <p:sldId id="341" r:id="rId26"/>
    <p:sldId id="339" r:id="rId27"/>
    <p:sldId id="357" r:id="rId28"/>
    <p:sldId id="349" r:id="rId29"/>
    <p:sldId id="350" r:id="rId30"/>
    <p:sldId id="358" r:id="rId31"/>
    <p:sldId id="354" r:id="rId32"/>
    <p:sldId id="286" r:id="rId33"/>
    <p:sldId id="355" r:id="rId34"/>
    <p:sldId id="360" r:id="rId35"/>
    <p:sldId id="348" r:id="rId36"/>
  </p:sldIdLst>
  <p:sldSz cx="9144000" cy="6858000" type="screen4x3"/>
  <p:notesSz cx="6858000" cy="9144000"/>
  <p:defaultTextStyle>
    <a:defPPr>
      <a:defRPr lang="en-US"/>
    </a:defPPr>
    <a:lvl1pPr algn="l" rtl="0" fontAlgn="base">
      <a:spcBef>
        <a:spcPct val="0"/>
      </a:spcBef>
      <a:spcAft>
        <a:spcPct val="0"/>
      </a:spcAft>
      <a:defRPr sz="2000" kern="1200">
        <a:solidFill>
          <a:schemeClr val="tx1"/>
        </a:solidFill>
        <a:latin typeface="Arial" charset="0"/>
        <a:ea typeface="ＭＳ Ｐゴシック" pitchFamily="-107" charset="-128"/>
        <a:cs typeface="+mn-cs"/>
      </a:defRPr>
    </a:lvl1pPr>
    <a:lvl2pPr marL="457200" algn="l" rtl="0" fontAlgn="base">
      <a:spcBef>
        <a:spcPct val="0"/>
      </a:spcBef>
      <a:spcAft>
        <a:spcPct val="0"/>
      </a:spcAft>
      <a:defRPr sz="2000" kern="1200">
        <a:solidFill>
          <a:schemeClr val="tx1"/>
        </a:solidFill>
        <a:latin typeface="Arial" charset="0"/>
        <a:ea typeface="ＭＳ Ｐゴシック" pitchFamily="-107" charset="-128"/>
        <a:cs typeface="+mn-cs"/>
      </a:defRPr>
    </a:lvl2pPr>
    <a:lvl3pPr marL="914400" algn="l" rtl="0" fontAlgn="base">
      <a:spcBef>
        <a:spcPct val="0"/>
      </a:spcBef>
      <a:spcAft>
        <a:spcPct val="0"/>
      </a:spcAft>
      <a:defRPr sz="2000" kern="1200">
        <a:solidFill>
          <a:schemeClr val="tx1"/>
        </a:solidFill>
        <a:latin typeface="Arial" charset="0"/>
        <a:ea typeface="ＭＳ Ｐゴシック" pitchFamily="-107" charset="-128"/>
        <a:cs typeface="+mn-cs"/>
      </a:defRPr>
    </a:lvl3pPr>
    <a:lvl4pPr marL="1371600" algn="l" rtl="0" fontAlgn="base">
      <a:spcBef>
        <a:spcPct val="0"/>
      </a:spcBef>
      <a:spcAft>
        <a:spcPct val="0"/>
      </a:spcAft>
      <a:defRPr sz="2000" kern="1200">
        <a:solidFill>
          <a:schemeClr val="tx1"/>
        </a:solidFill>
        <a:latin typeface="Arial" charset="0"/>
        <a:ea typeface="ＭＳ Ｐゴシック" pitchFamily="-107" charset="-128"/>
        <a:cs typeface="+mn-cs"/>
      </a:defRPr>
    </a:lvl4pPr>
    <a:lvl5pPr marL="1828800" algn="l" rtl="0" fontAlgn="base">
      <a:spcBef>
        <a:spcPct val="0"/>
      </a:spcBef>
      <a:spcAft>
        <a:spcPct val="0"/>
      </a:spcAft>
      <a:defRPr sz="2000" kern="1200">
        <a:solidFill>
          <a:schemeClr val="tx1"/>
        </a:solidFill>
        <a:latin typeface="Arial" charset="0"/>
        <a:ea typeface="ＭＳ Ｐゴシック" pitchFamily="-107" charset="-128"/>
        <a:cs typeface="+mn-cs"/>
      </a:defRPr>
    </a:lvl5pPr>
    <a:lvl6pPr marL="2286000" algn="l" defTabSz="914400" rtl="0" eaLnBrk="1" latinLnBrk="0" hangingPunct="1">
      <a:defRPr sz="2000" kern="1200">
        <a:solidFill>
          <a:schemeClr val="tx1"/>
        </a:solidFill>
        <a:latin typeface="Arial" charset="0"/>
        <a:ea typeface="ＭＳ Ｐゴシック" pitchFamily="-107" charset="-128"/>
        <a:cs typeface="+mn-cs"/>
      </a:defRPr>
    </a:lvl6pPr>
    <a:lvl7pPr marL="2743200" algn="l" defTabSz="914400" rtl="0" eaLnBrk="1" latinLnBrk="0" hangingPunct="1">
      <a:defRPr sz="2000" kern="1200">
        <a:solidFill>
          <a:schemeClr val="tx1"/>
        </a:solidFill>
        <a:latin typeface="Arial" charset="0"/>
        <a:ea typeface="ＭＳ Ｐゴシック" pitchFamily="-107" charset="-128"/>
        <a:cs typeface="+mn-cs"/>
      </a:defRPr>
    </a:lvl7pPr>
    <a:lvl8pPr marL="3200400" algn="l" defTabSz="914400" rtl="0" eaLnBrk="1" latinLnBrk="0" hangingPunct="1">
      <a:defRPr sz="2000" kern="1200">
        <a:solidFill>
          <a:schemeClr val="tx1"/>
        </a:solidFill>
        <a:latin typeface="Arial" charset="0"/>
        <a:ea typeface="ＭＳ Ｐゴシック" pitchFamily="-107" charset="-128"/>
        <a:cs typeface="+mn-cs"/>
      </a:defRPr>
    </a:lvl8pPr>
    <a:lvl9pPr marL="3657600" algn="l" defTabSz="914400" rtl="0" eaLnBrk="1" latinLnBrk="0" hangingPunct="1">
      <a:defRPr sz="2000" kern="1200">
        <a:solidFill>
          <a:schemeClr val="tx1"/>
        </a:solidFill>
        <a:latin typeface="Arial" charset="0"/>
        <a:ea typeface="ＭＳ Ｐゴシック" pitchFamily="-107"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Schwan, Thomas" initials="ST" lastIdx="21" clrIdx="0"/>
  <p:cmAuthor id="1" name="Frank Mertens" initials="FM" lastIdx="2" clrIdx="1"/>
  <p:cmAuthor id="2" name="Antoine Gassmann" initials="AG" lastIdx="1" clrIdx="2"/>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0000"/>
    <a:srgbClr val="5B5BFF"/>
    <a:srgbClr val="0000FF"/>
    <a:srgbClr val="8474F8"/>
    <a:srgbClr val="533DF5"/>
    <a:srgbClr val="D83D3D"/>
    <a:srgbClr val="CE0F42"/>
    <a:srgbClr val="6699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152" autoAdjust="0"/>
    <p:restoredTop sz="96357" autoAdjust="0"/>
  </p:normalViewPr>
  <p:slideViewPr>
    <p:cSldViewPr>
      <p:cViewPr varScale="1">
        <p:scale>
          <a:sx n="95" d="100"/>
          <a:sy n="95" d="100"/>
        </p:scale>
        <p:origin x="1114" y="58"/>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commentAuthors" Target="commentAuthor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atin typeface="Arial" pitchFamily="-107" charset="0"/>
                <a:ea typeface="+mn-ea"/>
              </a:defRPr>
            </a:lvl1pPr>
          </a:lstStyle>
          <a:p>
            <a:pPr>
              <a:defRPr/>
            </a:pPr>
            <a:endParaRPr lang="en-US"/>
          </a:p>
        </p:txBody>
      </p:sp>
      <p:sp>
        <p:nvSpPr>
          <p:cNvPr id="6147"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Arial" pitchFamily="-107" charset="0"/>
                <a:ea typeface="+mn-ea"/>
              </a:defRPr>
            </a:lvl1pPr>
          </a:lstStyle>
          <a:p>
            <a:pPr>
              <a:defRPr/>
            </a:pPr>
            <a:endParaRPr lang="en-US"/>
          </a:p>
        </p:txBody>
      </p:sp>
      <p:sp>
        <p:nvSpPr>
          <p:cNvPr id="9220"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9"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150"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Arial" pitchFamily="-107" charset="0"/>
                <a:ea typeface="+mn-ea"/>
              </a:defRPr>
            </a:lvl1pPr>
          </a:lstStyle>
          <a:p>
            <a:pPr>
              <a:defRPr/>
            </a:pPr>
            <a:endParaRPr lang="en-US"/>
          </a:p>
        </p:txBody>
      </p:sp>
      <p:sp>
        <p:nvSpPr>
          <p:cNvPr id="6151"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fld id="{62E34C39-B1E0-4954-9C21-7A475E4B5E33}" type="slidenum">
              <a:rPr lang="en-US" altLang="de-DE"/>
              <a:pPr/>
              <a:t>‹N°›</a:t>
            </a:fld>
            <a:endParaRPr lang="en-US" altLang="de-DE"/>
          </a:p>
        </p:txBody>
      </p:sp>
    </p:spTree>
    <p:extLst>
      <p:ext uri="{BB962C8B-B14F-4D97-AF65-F5344CB8AC3E}">
        <p14:creationId xmlns:p14="http://schemas.microsoft.com/office/powerpoint/2010/main" val="2478067186"/>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pitchFamily="-107" charset="0"/>
        <a:ea typeface="ＭＳ Ｐゴシック" pitchFamily="-107" charset="-128"/>
        <a:cs typeface="+mn-cs"/>
      </a:defRPr>
    </a:lvl1pPr>
    <a:lvl2pPr marL="457200" algn="l" rtl="0" eaLnBrk="0" fontAlgn="base" hangingPunct="0">
      <a:spcBef>
        <a:spcPct val="30000"/>
      </a:spcBef>
      <a:spcAft>
        <a:spcPct val="0"/>
      </a:spcAft>
      <a:defRPr sz="1200" kern="1200">
        <a:solidFill>
          <a:schemeClr val="tx1"/>
        </a:solidFill>
        <a:latin typeface="Arial" pitchFamily="-107" charset="0"/>
        <a:ea typeface="ＭＳ Ｐゴシック" pitchFamily="-107" charset="-128"/>
        <a:cs typeface="+mn-cs"/>
      </a:defRPr>
    </a:lvl2pPr>
    <a:lvl3pPr marL="914400" algn="l" rtl="0" eaLnBrk="0" fontAlgn="base" hangingPunct="0">
      <a:spcBef>
        <a:spcPct val="30000"/>
      </a:spcBef>
      <a:spcAft>
        <a:spcPct val="0"/>
      </a:spcAft>
      <a:defRPr sz="1200" kern="1200">
        <a:solidFill>
          <a:schemeClr val="tx1"/>
        </a:solidFill>
        <a:latin typeface="Arial" pitchFamily="-107" charset="0"/>
        <a:ea typeface="ＭＳ Ｐゴシック" pitchFamily="-107" charset="-128"/>
        <a:cs typeface="+mn-cs"/>
      </a:defRPr>
    </a:lvl3pPr>
    <a:lvl4pPr marL="1371600" algn="l" rtl="0" eaLnBrk="0" fontAlgn="base" hangingPunct="0">
      <a:spcBef>
        <a:spcPct val="30000"/>
      </a:spcBef>
      <a:spcAft>
        <a:spcPct val="0"/>
      </a:spcAft>
      <a:defRPr sz="1200" kern="1200">
        <a:solidFill>
          <a:schemeClr val="tx1"/>
        </a:solidFill>
        <a:latin typeface="Arial" pitchFamily="-107" charset="0"/>
        <a:ea typeface="ＭＳ Ｐゴシック" pitchFamily="-107" charset="-128"/>
        <a:cs typeface="+mn-cs"/>
      </a:defRPr>
    </a:lvl4pPr>
    <a:lvl5pPr marL="1828800" algn="l" rtl="0" eaLnBrk="0" fontAlgn="base" hangingPunct="0">
      <a:spcBef>
        <a:spcPct val="30000"/>
      </a:spcBef>
      <a:spcAft>
        <a:spcPct val="0"/>
      </a:spcAft>
      <a:defRPr sz="1200" kern="1200">
        <a:solidFill>
          <a:schemeClr val="tx1"/>
        </a:solidFill>
        <a:latin typeface="Arial" pitchFamily="-107" charset="0"/>
        <a:ea typeface="ＭＳ Ｐゴシック" pitchFamily="-107"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3" Type="http://schemas.openxmlformats.org/officeDocument/2006/relationships/hyperlink" Target="https://www.youtube.com/watch?v=Tp4eI9KqSDM" TargetMode="External"/><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err="1"/>
              <a:t>Évaluation</a:t>
            </a:r>
            <a:r>
              <a:rPr lang="de-DE" baseline="0" dirty="0"/>
              <a:t> des </a:t>
            </a:r>
            <a:r>
              <a:rPr lang="de-DE" baseline="0" dirty="0" err="1"/>
              <a:t>risques</a:t>
            </a:r>
            <a:r>
              <a:rPr lang="de-DE" baseline="0" dirty="0"/>
              <a:t> </a:t>
            </a:r>
            <a:r>
              <a:rPr lang="de-DE" baseline="0" dirty="0" err="1"/>
              <a:t>professionnels</a:t>
            </a:r>
            <a:endParaRPr lang="de-DE" dirty="0"/>
          </a:p>
        </p:txBody>
      </p:sp>
      <p:sp>
        <p:nvSpPr>
          <p:cNvPr id="4" name="Foliennummernplatzhalter 3"/>
          <p:cNvSpPr>
            <a:spLocks noGrp="1"/>
          </p:cNvSpPr>
          <p:nvPr>
            <p:ph type="sldNum" sz="quarter" idx="10"/>
          </p:nvPr>
        </p:nvSpPr>
        <p:spPr/>
        <p:txBody>
          <a:bodyPr/>
          <a:lstStyle/>
          <a:p>
            <a:fld id="{62E34C39-B1E0-4954-9C21-7A475E4B5E33}" type="slidenum">
              <a:rPr lang="en-US" altLang="de-DE" smtClean="0"/>
              <a:pPr/>
              <a:t>5</a:t>
            </a:fld>
            <a:endParaRPr lang="en-US" altLang="de-DE"/>
          </a:p>
        </p:txBody>
      </p:sp>
    </p:spTree>
    <p:extLst>
      <p:ext uri="{BB962C8B-B14F-4D97-AF65-F5344CB8AC3E}">
        <p14:creationId xmlns:p14="http://schemas.microsoft.com/office/powerpoint/2010/main" val="209658278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RH = </a:t>
            </a:r>
            <a:r>
              <a:rPr lang="de-DE" dirty="0" err="1"/>
              <a:t>Ressources</a:t>
            </a:r>
            <a:r>
              <a:rPr lang="de-DE" dirty="0"/>
              <a:t> </a:t>
            </a:r>
            <a:r>
              <a:rPr lang="de-DE" dirty="0" err="1"/>
              <a:t>Humaines</a:t>
            </a:r>
            <a:endParaRPr lang="de-DE" dirty="0"/>
          </a:p>
        </p:txBody>
      </p:sp>
      <p:sp>
        <p:nvSpPr>
          <p:cNvPr id="4" name="Foliennummernplatzhalter 3"/>
          <p:cNvSpPr>
            <a:spLocks noGrp="1"/>
          </p:cNvSpPr>
          <p:nvPr>
            <p:ph type="sldNum" sz="quarter" idx="10"/>
          </p:nvPr>
        </p:nvSpPr>
        <p:spPr/>
        <p:txBody>
          <a:bodyPr/>
          <a:lstStyle/>
          <a:p>
            <a:fld id="{62E34C39-B1E0-4954-9C21-7A475E4B5E33}" type="slidenum">
              <a:rPr lang="en-US" altLang="de-DE" smtClean="0"/>
              <a:pPr/>
              <a:t>6</a:t>
            </a:fld>
            <a:endParaRPr lang="en-US" altLang="de-DE"/>
          </a:p>
        </p:txBody>
      </p:sp>
    </p:spTree>
    <p:extLst>
      <p:ext uri="{BB962C8B-B14F-4D97-AF65-F5344CB8AC3E}">
        <p14:creationId xmlns:p14="http://schemas.microsoft.com/office/powerpoint/2010/main" val="297457796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CSE : Comité social et </a:t>
            </a:r>
            <a:r>
              <a:rPr lang="de-DE" dirty="0" err="1"/>
              <a:t>économique</a:t>
            </a:r>
            <a:r>
              <a:rPr lang="de-DE"/>
              <a:t>  </a:t>
            </a:r>
          </a:p>
          <a:p>
            <a:r>
              <a:rPr lang="de-DE" dirty="0"/>
              <a:t>CHSCT Composé </a:t>
            </a:r>
            <a:r>
              <a:rPr lang="de-DE" dirty="0" err="1"/>
              <a:t>obligatoirement</a:t>
            </a:r>
            <a:r>
              <a:rPr lang="de-DE" dirty="0"/>
              <a:t> de </a:t>
            </a:r>
            <a:r>
              <a:rPr lang="de-DE" dirty="0" err="1"/>
              <a:t>l‘employeur</a:t>
            </a:r>
            <a:r>
              <a:rPr lang="de-DE" dirty="0"/>
              <a:t> (</a:t>
            </a:r>
            <a:r>
              <a:rPr lang="de-DE" dirty="0" err="1"/>
              <a:t>ou</a:t>
            </a:r>
            <a:r>
              <a:rPr lang="de-DE" dirty="0"/>
              <a:t> de </a:t>
            </a:r>
            <a:r>
              <a:rPr lang="de-DE" dirty="0" err="1"/>
              <a:t>son</a:t>
            </a:r>
            <a:r>
              <a:rPr lang="de-DE" dirty="0"/>
              <a:t> </a:t>
            </a:r>
            <a:r>
              <a:rPr lang="de-DE" dirty="0" err="1"/>
              <a:t>représentant</a:t>
            </a:r>
            <a:r>
              <a:rPr lang="de-DE" dirty="0"/>
              <a:t>) et de </a:t>
            </a:r>
            <a:r>
              <a:rPr lang="de-DE" dirty="0" err="1"/>
              <a:t>représentants</a:t>
            </a:r>
            <a:r>
              <a:rPr lang="de-DE" dirty="0"/>
              <a:t> du </a:t>
            </a:r>
            <a:r>
              <a:rPr lang="de-DE" dirty="0" err="1"/>
              <a:t>personnel</a:t>
            </a:r>
            <a:r>
              <a:rPr lang="de-DE" dirty="0"/>
              <a:t>. </a:t>
            </a:r>
            <a:r>
              <a:rPr lang="de-DE" dirty="0" err="1"/>
              <a:t>Optionnel</a:t>
            </a:r>
            <a:r>
              <a:rPr lang="de-DE" dirty="0"/>
              <a:t> : </a:t>
            </a:r>
            <a:r>
              <a:rPr lang="de-DE" dirty="0" err="1"/>
              <a:t>médecin</a:t>
            </a:r>
            <a:r>
              <a:rPr lang="de-DE" dirty="0"/>
              <a:t> du </a:t>
            </a:r>
            <a:r>
              <a:rPr lang="de-DE" dirty="0" err="1"/>
              <a:t>travail</a:t>
            </a:r>
            <a:r>
              <a:rPr lang="de-DE" dirty="0"/>
              <a:t>, responsable </a:t>
            </a:r>
            <a:r>
              <a:rPr lang="de-DE" dirty="0" err="1"/>
              <a:t>sécurité</a:t>
            </a:r>
            <a:endParaRPr lang="de-DE" dirty="0"/>
          </a:p>
          <a:p>
            <a:r>
              <a:rPr lang="fr-FR" dirty="0"/>
              <a:t>Ces représentants du personnel sont désignés par un collège constitué par les membres élus du comité d'entreprise et les délégués du personnel. </a:t>
            </a:r>
            <a:endParaRPr lang="de-DE" dirty="0"/>
          </a:p>
        </p:txBody>
      </p:sp>
      <p:sp>
        <p:nvSpPr>
          <p:cNvPr id="4" name="Foliennummernplatzhalter 3"/>
          <p:cNvSpPr>
            <a:spLocks noGrp="1"/>
          </p:cNvSpPr>
          <p:nvPr>
            <p:ph type="sldNum" sz="quarter" idx="5"/>
          </p:nvPr>
        </p:nvSpPr>
        <p:spPr/>
        <p:txBody>
          <a:bodyPr/>
          <a:lstStyle/>
          <a:p>
            <a:fld id="{62E34C39-B1E0-4954-9C21-7A475E4B5E33}" type="slidenum">
              <a:rPr lang="en-US" altLang="de-DE" smtClean="0"/>
              <a:pPr/>
              <a:t>7</a:t>
            </a:fld>
            <a:endParaRPr lang="en-US" altLang="de-DE"/>
          </a:p>
        </p:txBody>
      </p:sp>
    </p:spTree>
    <p:extLst>
      <p:ext uri="{BB962C8B-B14F-4D97-AF65-F5344CB8AC3E}">
        <p14:creationId xmlns:p14="http://schemas.microsoft.com/office/powerpoint/2010/main" val="120359382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AXA </a:t>
            </a:r>
            <a:r>
              <a:rPr lang="de-DE" dirty="0">
                <a:sym typeface="Wingdings" panose="05000000000000000000" pitchFamily="2" charset="2"/>
              </a:rPr>
              <a:t> </a:t>
            </a:r>
            <a:r>
              <a:rPr lang="de-DE" dirty="0" err="1">
                <a:sym typeface="Wingdings" panose="05000000000000000000" pitchFamily="2" charset="2"/>
              </a:rPr>
              <a:t>Déplacements</a:t>
            </a:r>
            <a:r>
              <a:rPr lang="de-DE" dirty="0">
                <a:sym typeface="Wingdings" panose="05000000000000000000" pitchFamily="2" charset="2"/>
              </a:rPr>
              <a:t> </a:t>
            </a:r>
            <a:r>
              <a:rPr lang="de-DE" dirty="0" err="1">
                <a:sym typeface="Wingdings" panose="05000000000000000000" pitchFamily="2" charset="2"/>
              </a:rPr>
              <a:t>professionnels</a:t>
            </a:r>
            <a:r>
              <a:rPr lang="de-DE" dirty="0">
                <a:sym typeface="Wingdings" panose="05000000000000000000" pitchFamily="2" charset="2"/>
              </a:rPr>
              <a:t> et </a:t>
            </a:r>
            <a:r>
              <a:rPr lang="de-DE" dirty="0" err="1">
                <a:sym typeface="Wingdings" panose="05000000000000000000" pitchFamily="2" charset="2"/>
              </a:rPr>
              <a:t>capital</a:t>
            </a:r>
            <a:r>
              <a:rPr lang="de-DE" dirty="0">
                <a:sym typeface="Wingdings" panose="05000000000000000000" pitchFamily="2" charset="2"/>
              </a:rPr>
              <a:t> </a:t>
            </a:r>
            <a:r>
              <a:rPr lang="de-DE" dirty="0" err="1">
                <a:sym typeface="Wingdings" panose="05000000000000000000" pitchFamily="2" charset="2"/>
              </a:rPr>
              <a:t>décès</a:t>
            </a:r>
            <a:endParaRPr lang="de-DE" dirty="0">
              <a:sym typeface="Wingdings" panose="05000000000000000000" pitchFamily="2" charset="2"/>
            </a:endParaRPr>
          </a:p>
          <a:p>
            <a:r>
              <a:rPr lang="de-DE" dirty="0" err="1">
                <a:sym typeface="Wingdings" panose="05000000000000000000" pitchFamily="2" charset="2"/>
              </a:rPr>
              <a:t>Accident</a:t>
            </a:r>
            <a:r>
              <a:rPr lang="de-DE" dirty="0">
                <a:sym typeface="Wingdings" panose="05000000000000000000" pitchFamily="2" charset="2"/>
              </a:rPr>
              <a:t> du </a:t>
            </a:r>
            <a:r>
              <a:rPr lang="de-DE" dirty="0" err="1">
                <a:sym typeface="Wingdings" panose="05000000000000000000" pitchFamily="2" charset="2"/>
              </a:rPr>
              <a:t>travail</a:t>
            </a:r>
            <a:r>
              <a:rPr lang="de-DE" dirty="0">
                <a:sym typeface="Wingdings" panose="05000000000000000000" pitchFamily="2" charset="2"/>
              </a:rPr>
              <a:t> / Arrêt </a:t>
            </a:r>
            <a:r>
              <a:rPr lang="de-DE" dirty="0" err="1">
                <a:sym typeface="Wingdings" panose="05000000000000000000" pitchFamily="2" charset="2"/>
              </a:rPr>
              <a:t>maladie</a:t>
            </a:r>
            <a:r>
              <a:rPr lang="de-DE" dirty="0">
                <a:sym typeface="Wingdings" panose="05000000000000000000" pitchFamily="2" charset="2"/>
              </a:rPr>
              <a:t>  </a:t>
            </a:r>
            <a:r>
              <a:rPr lang="de-DE" dirty="0" err="1">
                <a:sym typeface="Wingdings" panose="05000000000000000000" pitchFamily="2" charset="2"/>
              </a:rPr>
              <a:t>prévoyance</a:t>
            </a:r>
            <a:r>
              <a:rPr lang="de-DE" dirty="0">
                <a:sym typeface="Wingdings" panose="05000000000000000000" pitchFamily="2" charset="2"/>
              </a:rPr>
              <a:t> </a:t>
            </a:r>
            <a:r>
              <a:rPr lang="de-DE" dirty="0" err="1">
                <a:sym typeface="Wingdings" panose="05000000000000000000" pitchFamily="2" charset="2"/>
              </a:rPr>
              <a:t>auprès</a:t>
            </a:r>
            <a:r>
              <a:rPr lang="de-DE" dirty="0">
                <a:sym typeface="Wingdings" panose="05000000000000000000" pitchFamily="2" charset="2"/>
              </a:rPr>
              <a:t> de </a:t>
            </a:r>
            <a:r>
              <a:rPr lang="de-DE" dirty="0" err="1">
                <a:sym typeface="Wingdings" panose="05000000000000000000" pitchFamily="2" charset="2"/>
              </a:rPr>
              <a:t>Malakoff</a:t>
            </a:r>
            <a:r>
              <a:rPr lang="de-DE" dirty="0">
                <a:sym typeface="Wingdings" panose="05000000000000000000" pitchFamily="2" charset="2"/>
              </a:rPr>
              <a:t> </a:t>
            </a:r>
            <a:r>
              <a:rPr lang="de-DE" dirty="0" err="1">
                <a:sym typeface="Wingdings" panose="05000000000000000000" pitchFamily="2" charset="2"/>
              </a:rPr>
              <a:t>Médéric</a:t>
            </a:r>
            <a:endParaRPr lang="de-DE" dirty="0"/>
          </a:p>
        </p:txBody>
      </p:sp>
      <p:sp>
        <p:nvSpPr>
          <p:cNvPr id="4" name="Foliennummernplatzhalter 3"/>
          <p:cNvSpPr>
            <a:spLocks noGrp="1"/>
          </p:cNvSpPr>
          <p:nvPr>
            <p:ph type="sldNum" sz="quarter" idx="5"/>
          </p:nvPr>
        </p:nvSpPr>
        <p:spPr/>
        <p:txBody>
          <a:bodyPr/>
          <a:lstStyle/>
          <a:p>
            <a:fld id="{62E34C39-B1E0-4954-9C21-7A475E4B5E33}" type="slidenum">
              <a:rPr lang="en-US" altLang="de-DE" smtClean="0"/>
              <a:pPr/>
              <a:t>8</a:t>
            </a:fld>
            <a:endParaRPr lang="en-US" altLang="de-DE"/>
          </a:p>
        </p:txBody>
      </p:sp>
    </p:spTree>
    <p:extLst>
      <p:ext uri="{BB962C8B-B14F-4D97-AF65-F5344CB8AC3E}">
        <p14:creationId xmlns:p14="http://schemas.microsoft.com/office/powerpoint/2010/main" val="115029356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62E34C39-B1E0-4954-9C21-7A475E4B5E33}" type="slidenum">
              <a:rPr lang="en-US" altLang="de-DE" smtClean="0"/>
              <a:pPr/>
              <a:t>9</a:t>
            </a:fld>
            <a:endParaRPr lang="en-US" altLang="de-DE"/>
          </a:p>
        </p:txBody>
      </p:sp>
    </p:spTree>
    <p:extLst>
      <p:ext uri="{BB962C8B-B14F-4D97-AF65-F5344CB8AC3E}">
        <p14:creationId xmlns:p14="http://schemas.microsoft.com/office/powerpoint/2010/main" val="372156153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PLS = Position </a:t>
            </a:r>
            <a:r>
              <a:rPr lang="de-DE" dirty="0" err="1"/>
              <a:t>Latérale</a:t>
            </a:r>
            <a:r>
              <a:rPr lang="de-DE" dirty="0"/>
              <a:t> de </a:t>
            </a:r>
            <a:r>
              <a:rPr lang="de-DE" dirty="0" err="1"/>
              <a:t>Sécurité</a:t>
            </a:r>
            <a:endParaRPr lang="de-DE" dirty="0"/>
          </a:p>
        </p:txBody>
      </p:sp>
      <p:sp>
        <p:nvSpPr>
          <p:cNvPr id="4" name="Foliennummernplatzhalter 3"/>
          <p:cNvSpPr>
            <a:spLocks noGrp="1"/>
          </p:cNvSpPr>
          <p:nvPr>
            <p:ph type="sldNum" sz="quarter" idx="10"/>
          </p:nvPr>
        </p:nvSpPr>
        <p:spPr/>
        <p:txBody>
          <a:bodyPr/>
          <a:lstStyle/>
          <a:p>
            <a:fld id="{62E34C39-B1E0-4954-9C21-7A475E4B5E33}" type="slidenum">
              <a:rPr lang="en-US" altLang="de-DE" smtClean="0"/>
              <a:pPr/>
              <a:t>13</a:t>
            </a:fld>
            <a:endParaRPr lang="en-US" altLang="de-DE"/>
          </a:p>
        </p:txBody>
      </p:sp>
    </p:spTree>
    <p:extLst>
      <p:ext uri="{BB962C8B-B14F-4D97-AF65-F5344CB8AC3E}">
        <p14:creationId xmlns:p14="http://schemas.microsoft.com/office/powerpoint/2010/main" val="80481197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err="1"/>
              <a:t>Épaule</a:t>
            </a:r>
            <a:r>
              <a:rPr lang="de-DE" dirty="0"/>
              <a:t> et </a:t>
            </a:r>
            <a:r>
              <a:rPr lang="de-DE" dirty="0" err="1"/>
              <a:t>Coude</a:t>
            </a:r>
            <a:r>
              <a:rPr lang="de-DE" dirty="0"/>
              <a:t> : </a:t>
            </a:r>
            <a:r>
              <a:rPr lang="de-DE" dirty="0" err="1"/>
              <a:t>tendinopathie</a:t>
            </a:r>
            <a:r>
              <a:rPr lang="de-DE" dirty="0"/>
              <a:t>     Dos : </a:t>
            </a:r>
            <a:r>
              <a:rPr lang="de-DE" dirty="0" err="1"/>
              <a:t>lombalgie</a:t>
            </a:r>
            <a:r>
              <a:rPr lang="de-DE" dirty="0"/>
              <a:t> / </a:t>
            </a:r>
            <a:r>
              <a:rPr lang="de-DE" dirty="0" err="1"/>
              <a:t>sciatique</a:t>
            </a:r>
            <a:endParaRPr lang="de-DE" dirty="0"/>
          </a:p>
          <a:p>
            <a:r>
              <a:rPr lang="de-DE" dirty="0" err="1"/>
              <a:t>Poignet</a:t>
            </a:r>
            <a:r>
              <a:rPr lang="de-DE" dirty="0"/>
              <a:t> et </a:t>
            </a:r>
            <a:r>
              <a:rPr lang="de-DE" dirty="0" err="1"/>
              <a:t>main</a:t>
            </a:r>
            <a:r>
              <a:rPr lang="de-DE" dirty="0"/>
              <a:t> : </a:t>
            </a:r>
            <a:r>
              <a:rPr lang="de-DE" dirty="0" err="1"/>
              <a:t>tendinite</a:t>
            </a:r>
            <a:endParaRPr lang="de-DE" dirty="0"/>
          </a:p>
          <a:p>
            <a:r>
              <a:rPr lang="de-DE" dirty="0" err="1"/>
              <a:t>Genou</a:t>
            </a:r>
            <a:r>
              <a:rPr lang="de-DE" dirty="0"/>
              <a:t> : </a:t>
            </a:r>
            <a:r>
              <a:rPr lang="de-DE" dirty="0" err="1"/>
              <a:t>Compression</a:t>
            </a:r>
            <a:r>
              <a:rPr lang="de-DE" dirty="0"/>
              <a:t> du </a:t>
            </a:r>
            <a:r>
              <a:rPr lang="de-DE" dirty="0" err="1"/>
              <a:t>nerf</a:t>
            </a:r>
            <a:r>
              <a:rPr lang="de-DE" dirty="0"/>
              <a:t> </a:t>
            </a:r>
            <a:r>
              <a:rPr lang="de-DE" dirty="0" err="1"/>
              <a:t>sciatique</a:t>
            </a:r>
            <a:endParaRPr lang="de-DE" dirty="0"/>
          </a:p>
        </p:txBody>
      </p:sp>
      <p:sp>
        <p:nvSpPr>
          <p:cNvPr id="4" name="Foliennummernplatzhalter 3"/>
          <p:cNvSpPr>
            <a:spLocks noGrp="1"/>
          </p:cNvSpPr>
          <p:nvPr>
            <p:ph type="sldNum" sz="quarter" idx="5"/>
          </p:nvPr>
        </p:nvSpPr>
        <p:spPr/>
        <p:txBody>
          <a:bodyPr/>
          <a:lstStyle/>
          <a:p>
            <a:fld id="{62E34C39-B1E0-4954-9C21-7A475E4B5E33}" type="slidenum">
              <a:rPr lang="en-US" altLang="de-DE" smtClean="0"/>
              <a:pPr/>
              <a:t>24</a:t>
            </a:fld>
            <a:endParaRPr lang="en-US" altLang="de-DE"/>
          </a:p>
        </p:txBody>
      </p:sp>
    </p:spTree>
    <p:extLst>
      <p:ext uri="{BB962C8B-B14F-4D97-AF65-F5344CB8AC3E}">
        <p14:creationId xmlns:p14="http://schemas.microsoft.com/office/powerpoint/2010/main" val="146543731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de-DE" sz="1200" kern="1200" dirty="0">
                <a:solidFill>
                  <a:schemeClr val="tx1"/>
                </a:solidFill>
                <a:latin typeface="Arial" pitchFamily="-107" charset="0"/>
                <a:ea typeface="ＭＳ Ｐゴシック" pitchFamily="-107" charset="-128"/>
                <a:cs typeface="+mn-cs"/>
              </a:rPr>
              <a:t>En </a:t>
            </a:r>
            <a:r>
              <a:rPr lang="de-DE" sz="1200" kern="1200" dirty="0" err="1">
                <a:solidFill>
                  <a:schemeClr val="tx1"/>
                </a:solidFill>
                <a:latin typeface="Arial" pitchFamily="-107" charset="0"/>
                <a:ea typeface="ＭＳ Ｐゴシック" pitchFamily="-107" charset="-128"/>
                <a:cs typeface="+mn-cs"/>
              </a:rPr>
              <a:t>position</a:t>
            </a:r>
            <a:r>
              <a:rPr lang="de-DE" sz="1200" kern="1200" dirty="0">
                <a:solidFill>
                  <a:schemeClr val="tx1"/>
                </a:solidFill>
                <a:latin typeface="Arial" pitchFamily="-107" charset="0"/>
                <a:ea typeface="ＭＳ Ｐゴシック" pitchFamily="-107" charset="-128"/>
                <a:cs typeface="+mn-cs"/>
              </a:rPr>
              <a:t> </a:t>
            </a:r>
            <a:r>
              <a:rPr lang="de-DE" sz="1200" kern="1200" dirty="0" err="1">
                <a:solidFill>
                  <a:schemeClr val="tx1"/>
                </a:solidFill>
                <a:latin typeface="Arial" pitchFamily="-107" charset="0"/>
                <a:ea typeface="ＭＳ Ｐゴシック" pitchFamily="-107" charset="-128"/>
                <a:cs typeface="+mn-cs"/>
              </a:rPr>
              <a:t>debout</a:t>
            </a:r>
            <a:r>
              <a:rPr lang="de-DE" sz="1200" kern="1200" dirty="0">
                <a:solidFill>
                  <a:schemeClr val="tx1"/>
                </a:solidFill>
                <a:latin typeface="Arial" pitchFamily="-107" charset="0"/>
                <a:ea typeface="ＭＳ Ｐゴシック" pitchFamily="-107" charset="-128"/>
                <a:cs typeface="+mn-cs"/>
              </a:rPr>
              <a:t>, la </a:t>
            </a:r>
            <a:r>
              <a:rPr lang="de-DE" sz="1200" kern="1200" dirty="0" err="1">
                <a:solidFill>
                  <a:schemeClr val="tx1"/>
                </a:solidFill>
                <a:latin typeface="Arial" pitchFamily="-107" charset="0"/>
                <a:ea typeface="ＭＳ Ｐゴシック" pitchFamily="-107" charset="-128"/>
                <a:cs typeface="+mn-cs"/>
              </a:rPr>
              <a:t>pression</a:t>
            </a:r>
            <a:r>
              <a:rPr lang="de-DE" sz="1200" kern="1200" dirty="0">
                <a:solidFill>
                  <a:schemeClr val="tx1"/>
                </a:solidFill>
                <a:latin typeface="Arial" pitchFamily="-107" charset="0"/>
                <a:ea typeface="ＭＳ Ｐゴシック" pitchFamily="-107" charset="-128"/>
                <a:cs typeface="+mn-cs"/>
              </a:rPr>
              <a:t> </a:t>
            </a:r>
            <a:r>
              <a:rPr lang="de-DE" sz="1200" kern="1200" dirty="0" err="1">
                <a:solidFill>
                  <a:schemeClr val="tx1"/>
                </a:solidFill>
                <a:latin typeface="Arial" pitchFamily="-107" charset="0"/>
                <a:ea typeface="ＭＳ Ｐゴシック" pitchFamily="-107" charset="-128"/>
                <a:cs typeface="+mn-cs"/>
              </a:rPr>
              <a:t>subit</a:t>
            </a:r>
            <a:r>
              <a:rPr lang="de-DE" sz="1200" kern="1200" dirty="0">
                <a:solidFill>
                  <a:schemeClr val="tx1"/>
                </a:solidFill>
                <a:latin typeface="Arial" pitchFamily="-107" charset="0"/>
                <a:ea typeface="ＭＳ Ｐゴシック" pitchFamily="-107" charset="-128"/>
                <a:cs typeface="+mn-cs"/>
              </a:rPr>
              <a:t> par le </a:t>
            </a:r>
            <a:r>
              <a:rPr lang="de-DE" sz="1200" kern="1200" dirty="0" err="1">
                <a:solidFill>
                  <a:schemeClr val="tx1"/>
                </a:solidFill>
                <a:latin typeface="Arial" pitchFamily="-107" charset="0"/>
                <a:ea typeface="ＭＳ Ｐゴシック" pitchFamily="-107" charset="-128"/>
                <a:cs typeface="+mn-cs"/>
              </a:rPr>
              <a:t>disque</a:t>
            </a:r>
            <a:r>
              <a:rPr lang="de-DE" sz="1200" kern="1200" dirty="0">
                <a:solidFill>
                  <a:schemeClr val="tx1"/>
                </a:solidFill>
                <a:latin typeface="Arial" pitchFamily="-107" charset="0"/>
                <a:ea typeface="ＭＳ Ｐゴシック" pitchFamily="-107" charset="-128"/>
                <a:cs typeface="+mn-cs"/>
              </a:rPr>
              <a:t> </a:t>
            </a:r>
            <a:r>
              <a:rPr lang="de-DE" sz="1200" kern="1200" dirty="0" err="1">
                <a:solidFill>
                  <a:schemeClr val="tx1"/>
                </a:solidFill>
                <a:latin typeface="Arial" pitchFamily="-107" charset="0"/>
                <a:ea typeface="ＭＳ Ｐゴシック" pitchFamily="-107" charset="-128"/>
                <a:cs typeface="+mn-cs"/>
              </a:rPr>
              <a:t>intervertébral</a:t>
            </a:r>
            <a:r>
              <a:rPr lang="de-DE" sz="1200" kern="1200" dirty="0">
                <a:solidFill>
                  <a:schemeClr val="tx1"/>
                </a:solidFill>
                <a:latin typeface="Arial" pitchFamily="-107" charset="0"/>
                <a:ea typeface="ＭＳ Ｐゴシック" pitchFamily="-107" charset="-128"/>
                <a:cs typeface="+mn-cs"/>
              </a:rPr>
              <a:t> </a:t>
            </a:r>
            <a:r>
              <a:rPr lang="de-DE" sz="1200" kern="1200" dirty="0" err="1">
                <a:solidFill>
                  <a:schemeClr val="tx1"/>
                </a:solidFill>
                <a:latin typeface="Arial" pitchFamily="-107" charset="0"/>
                <a:ea typeface="ＭＳ Ｐゴシック" pitchFamily="-107" charset="-128"/>
                <a:cs typeface="+mn-cs"/>
              </a:rPr>
              <a:t>est</a:t>
            </a:r>
            <a:r>
              <a:rPr lang="de-DE" sz="1200" kern="1200" dirty="0">
                <a:solidFill>
                  <a:schemeClr val="tx1"/>
                </a:solidFill>
                <a:latin typeface="Arial" pitchFamily="-107" charset="0"/>
                <a:ea typeface="ＭＳ Ｐゴシック" pitchFamily="-107" charset="-128"/>
                <a:cs typeface="+mn-cs"/>
              </a:rPr>
              <a:t> de </a:t>
            </a:r>
            <a:r>
              <a:rPr lang="de-DE" sz="1200" kern="1200" dirty="0" err="1">
                <a:solidFill>
                  <a:schemeClr val="tx1"/>
                </a:solidFill>
                <a:latin typeface="Arial" pitchFamily="-107" charset="0"/>
                <a:ea typeface="ＭＳ Ｐゴシック" pitchFamily="-107" charset="-128"/>
                <a:cs typeface="+mn-cs"/>
              </a:rPr>
              <a:t>l‘ordre</a:t>
            </a:r>
            <a:r>
              <a:rPr lang="de-DE" sz="1200" kern="1200" dirty="0">
                <a:solidFill>
                  <a:schemeClr val="tx1"/>
                </a:solidFill>
                <a:latin typeface="Arial" pitchFamily="-107" charset="0"/>
                <a:ea typeface="ＭＳ Ｐゴシック" pitchFamily="-107" charset="-128"/>
                <a:cs typeface="+mn-cs"/>
              </a:rPr>
              <a:t> de 50kg. </a:t>
            </a:r>
            <a:r>
              <a:rPr lang="de-DE" sz="1200" kern="1200" dirty="0" err="1">
                <a:solidFill>
                  <a:schemeClr val="tx1"/>
                </a:solidFill>
                <a:latin typeface="Arial" pitchFamily="-107" charset="0"/>
                <a:ea typeface="ＭＳ Ｐゴシック" pitchFamily="-107" charset="-128"/>
                <a:cs typeface="+mn-cs"/>
              </a:rPr>
              <a:t>Lors</a:t>
            </a:r>
            <a:r>
              <a:rPr lang="de-DE" sz="1200" kern="1200" dirty="0">
                <a:solidFill>
                  <a:schemeClr val="tx1"/>
                </a:solidFill>
                <a:latin typeface="Arial" pitchFamily="-107" charset="0"/>
                <a:ea typeface="ＭＳ Ｐゴシック" pitchFamily="-107" charset="-128"/>
                <a:cs typeface="+mn-cs"/>
              </a:rPr>
              <a:t> de </a:t>
            </a:r>
            <a:r>
              <a:rPr lang="de-DE" sz="1200" kern="1200" dirty="0" err="1">
                <a:solidFill>
                  <a:schemeClr val="tx1"/>
                </a:solidFill>
                <a:latin typeface="Arial" pitchFamily="-107" charset="0"/>
                <a:ea typeface="ＭＳ Ｐゴシック" pitchFamily="-107" charset="-128"/>
                <a:cs typeface="+mn-cs"/>
              </a:rPr>
              <a:t>l‘inclinaison</a:t>
            </a:r>
            <a:r>
              <a:rPr lang="de-DE" sz="1200" kern="1200" dirty="0">
                <a:solidFill>
                  <a:schemeClr val="tx1"/>
                </a:solidFill>
                <a:latin typeface="Arial" pitchFamily="-107" charset="0"/>
                <a:ea typeface="ＭＳ Ｐゴシック" pitchFamily="-107" charset="-128"/>
                <a:cs typeface="+mn-cs"/>
              </a:rPr>
              <a:t> du </a:t>
            </a:r>
            <a:r>
              <a:rPr lang="de-DE" sz="1200" kern="1200" dirty="0" err="1">
                <a:solidFill>
                  <a:schemeClr val="tx1"/>
                </a:solidFill>
                <a:latin typeface="Arial" pitchFamily="-107" charset="0"/>
                <a:ea typeface="ＭＳ Ｐゴシック" pitchFamily="-107" charset="-128"/>
                <a:cs typeface="+mn-cs"/>
              </a:rPr>
              <a:t>corps</a:t>
            </a:r>
            <a:r>
              <a:rPr lang="de-DE" sz="1200" kern="1200" dirty="0">
                <a:solidFill>
                  <a:schemeClr val="tx1"/>
                </a:solidFill>
                <a:latin typeface="Arial" pitchFamily="-107" charset="0"/>
                <a:ea typeface="ＭＳ Ｐゴシック" pitchFamily="-107" charset="-128"/>
                <a:cs typeface="+mn-cs"/>
              </a:rPr>
              <a:t> </a:t>
            </a:r>
            <a:r>
              <a:rPr lang="de-DE" sz="1200" kern="1200" dirty="0" err="1">
                <a:solidFill>
                  <a:schemeClr val="tx1"/>
                </a:solidFill>
                <a:latin typeface="Arial" pitchFamily="-107" charset="0"/>
                <a:ea typeface="ＭＳ Ｐゴシック" pitchFamily="-107" charset="-128"/>
                <a:cs typeface="+mn-cs"/>
              </a:rPr>
              <a:t>pour</a:t>
            </a:r>
            <a:r>
              <a:rPr lang="de-DE" sz="1200" kern="1200" dirty="0">
                <a:solidFill>
                  <a:schemeClr val="tx1"/>
                </a:solidFill>
                <a:latin typeface="Arial" pitchFamily="-107" charset="0"/>
                <a:ea typeface="ＭＳ Ｐゴシック" pitchFamily="-107" charset="-128"/>
                <a:cs typeface="+mn-cs"/>
              </a:rPr>
              <a:t> </a:t>
            </a:r>
            <a:r>
              <a:rPr lang="de-DE" sz="1200" kern="1200" dirty="0" err="1">
                <a:solidFill>
                  <a:schemeClr val="tx1"/>
                </a:solidFill>
                <a:latin typeface="Arial" pitchFamily="-107" charset="0"/>
                <a:ea typeface="ＭＳ Ｐゴシック" pitchFamily="-107" charset="-128"/>
                <a:cs typeface="+mn-cs"/>
              </a:rPr>
              <a:t>ramasser</a:t>
            </a:r>
            <a:r>
              <a:rPr lang="de-DE" sz="1200" kern="1200" dirty="0">
                <a:solidFill>
                  <a:schemeClr val="tx1"/>
                </a:solidFill>
                <a:latin typeface="Arial" pitchFamily="-107" charset="0"/>
                <a:ea typeface="ＭＳ Ｐゴシック" pitchFamily="-107" charset="-128"/>
                <a:cs typeface="+mn-cs"/>
              </a:rPr>
              <a:t> </a:t>
            </a:r>
            <a:r>
              <a:rPr lang="de-DE" sz="1200" kern="1200" dirty="0" err="1">
                <a:solidFill>
                  <a:schemeClr val="tx1"/>
                </a:solidFill>
                <a:latin typeface="Arial" pitchFamily="-107" charset="0"/>
                <a:ea typeface="ＭＳ Ｐゴシック" pitchFamily="-107" charset="-128"/>
                <a:cs typeface="+mn-cs"/>
              </a:rPr>
              <a:t>un</a:t>
            </a:r>
            <a:r>
              <a:rPr lang="de-DE" sz="1200" kern="1200" dirty="0">
                <a:solidFill>
                  <a:schemeClr val="tx1"/>
                </a:solidFill>
                <a:latin typeface="Arial" pitchFamily="-107" charset="0"/>
                <a:ea typeface="ＭＳ Ｐゴシック" pitchFamily="-107" charset="-128"/>
                <a:cs typeface="+mn-cs"/>
              </a:rPr>
              <a:t> </a:t>
            </a:r>
            <a:r>
              <a:rPr lang="de-DE" sz="1200" kern="1200" dirty="0" err="1">
                <a:solidFill>
                  <a:schemeClr val="tx1"/>
                </a:solidFill>
                <a:latin typeface="Arial" pitchFamily="-107" charset="0"/>
                <a:ea typeface="ＭＳ Ｐゴシック" pitchFamily="-107" charset="-128"/>
                <a:cs typeface="+mn-cs"/>
              </a:rPr>
              <a:t>objet</a:t>
            </a:r>
            <a:r>
              <a:rPr lang="de-DE" sz="1200" kern="1200" dirty="0">
                <a:solidFill>
                  <a:schemeClr val="tx1"/>
                </a:solidFill>
                <a:latin typeface="Arial" pitchFamily="-107" charset="0"/>
                <a:ea typeface="ＭＳ Ｐゴシック" pitchFamily="-107" charset="-128"/>
                <a:cs typeface="+mn-cs"/>
              </a:rPr>
              <a:t> </a:t>
            </a:r>
            <a:r>
              <a:rPr lang="de-DE" sz="1200" kern="1200" dirty="0" err="1">
                <a:solidFill>
                  <a:schemeClr val="tx1"/>
                </a:solidFill>
                <a:latin typeface="Arial" pitchFamily="-107" charset="0"/>
                <a:ea typeface="ＭＳ Ｐゴシック" pitchFamily="-107" charset="-128"/>
                <a:cs typeface="+mn-cs"/>
              </a:rPr>
              <a:t>léger</a:t>
            </a:r>
            <a:r>
              <a:rPr lang="de-DE" sz="1200" kern="1200" dirty="0">
                <a:solidFill>
                  <a:schemeClr val="tx1"/>
                </a:solidFill>
                <a:latin typeface="Arial" pitchFamily="-107" charset="0"/>
                <a:ea typeface="ＭＳ Ｐゴシック" pitchFamily="-107" charset="-128"/>
                <a:cs typeface="+mn-cs"/>
              </a:rPr>
              <a:t> (</a:t>
            </a:r>
            <a:r>
              <a:rPr lang="de-DE" sz="1200" kern="1200" dirty="0" err="1">
                <a:solidFill>
                  <a:schemeClr val="tx1"/>
                </a:solidFill>
                <a:latin typeface="Arial" pitchFamily="-107" charset="0"/>
                <a:ea typeface="ＭＳ Ｐゴシック" pitchFamily="-107" charset="-128"/>
                <a:cs typeface="+mn-cs"/>
              </a:rPr>
              <a:t>billet</a:t>
            </a:r>
            <a:r>
              <a:rPr lang="de-DE" sz="1200" kern="1200" dirty="0">
                <a:solidFill>
                  <a:schemeClr val="tx1"/>
                </a:solidFill>
                <a:latin typeface="Arial" pitchFamily="-107" charset="0"/>
                <a:ea typeface="ＭＳ Ｐゴシック" pitchFamily="-107" charset="-128"/>
                <a:cs typeface="+mn-cs"/>
              </a:rPr>
              <a:t> de </a:t>
            </a:r>
            <a:r>
              <a:rPr lang="de-DE" sz="1200" kern="1200" dirty="0" err="1">
                <a:solidFill>
                  <a:schemeClr val="tx1"/>
                </a:solidFill>
                <a:latin typeface="Arial" pitchFamily="-107" charset="0"/>
                <a:ea typeface="ＭＳ Ｐゴシック" pitchFamily="-107" charset="-128"/>
                <a:cs typeface="+mn-cs"/>
              </a:rPr>
              <a:t>banque</a:t>
            </a:r>
            <a:r>
              <a:rPr lang="de-DE" sz="1200" kern="1200" dirty="0">
                <a:solidFill>
                  <a:schemeClr val="tx1"/>
                </a:solidFill>
                <a:latin typeface="Arial" pitchFamily="-107" charset="0"/>
                <a:ea typeface="ＭＳ Ｐゴシック" pitchFamily="-107" charset="-128"/>
                <a:cs typeface="+mn-cs"/>
              </a:rPr>
              <a:t>), la </a:t>
            </a:r>
            <a:r>
              <a:rPr lang="de-DE" sz="1200" kern="1200" dirty="0" err="1">
                <a:solidFill>
                  <a:schemeClr val="tx1"/>
                </a:solidFill>
                <a:latin typeface="Arial" pitchFamily="-107" charset="0"/>
                <a:ea typeface="ＭＳ Ｐゴシック" pitchFamily="-107" charset="-128"/>
                <a:cs typeface="+mn-cs"/>
              </a:rPr>
              <a:t>pression</a:t>
            </a:r>
            <a:r>
              <a:rPr lang="de-DE" sz="1200" kern="1200" dirty="0">
                <a:solidFill>
                  <a:schemeClr val="tx1"/>
                </a:solidFill>
                <a:latin typeface="Arial" pitchFamily="-107" charset="0"/>
                <a:ea typeface="ＭＳ Ｐゴシック" pitchFamily="-107" charset="-128"/>
                <a:cs typeface="+mn-cs"/>
              </a:rPr>
              <a:t> </a:t>
            </a:r>
            <a:r>
              <a:rPr lang="de-DE" sz="1200" kern="1200" dirty="0" err="1">
                <a:solidFill>
                  <a:schemeClr val="tx1"/>
                </a:solidFill>
                <a:latin typeface="Arial" pitchFamily="-107" charset="0"/>
                <a:ea typeface="ＭＳ Ｐゴシック" pitchFamily="-107" charset="-128"/>
                <a:cs typeface="+mn-cs"/>
              </a:rPr>
              <a:t>augmente</a:t>
            </a:r>
            <a:r>
              <a:rPr lang="de-DE" sz="1200" kern="1200" dirty="0">
                <a:solidFill>
                  <a:schemeClr val="tx1"/>
                </a:solidFill>
                <a:latin typeface="Arial" pitchFamily="-107" charset="0"/>
                <a:ea typeface="ＭＳ Ｐゴシック" pitchFamily="-107" charset="-128"/>
                <a:cs typeface="+mn-cs"/>
              </a:rPr>
              <a:t> </a:t>
            </a:r>
            <a:r>
              <a:rPr lang="de-DE" sz="1200" kern="1200" dirty="0" err="1">
                <a:solidFill>
                  <a:schemeClr val="tx1"/>
                </a:solidFill>
                <a:latin typeface="Arial" pitchFamily="-107" charset="0"/>
                <a:ea typeface="ＭＳ Ｐゴシック" pitchFamily="-107" charset="-128"/>
                <a:cs typeface="+mn-cs"/>
              </a:rPr>
              <a:t>progressivement</a:t>
            </a:r>
            <a:r>
              <a:rPr lang="de-DE" sz="1200" kern="1200" dirty="0">
                <a:solidFill>
                  <a:schemeClr val="tx1"/>
                </a:solidFill>
                <a:latin typeface="Arial" pitchFamily="-107" charset="0"/>
                <a:ea typeface="ＭＳ Ｐゴシック" pitchFamily="-107" charset="-128"/>
                <a:cs typeface="+mn-cs"/>
              </a:rPr>
              <a:t> </a:t>
            </a:r>
            <a:r>
              <a:rPr lang="de-DE" sz="1200" kern="1200" dirty="0" err="1">
                <a:solidFill>
                  <a:schemeClr val="tx1"/>
                </a:solidFill>
                <a:latin typeface="Arial" pitchFamily="-107" charset="0"/>
                <a:ea typeface="ＭＳ Ｐゴシック" pitchFamily="-107" charset="-128"/>
                <a:cs typeface="+mn-cs"/>
              </a:rPr>
              <a:t>pour</a:t>
            </a:r>
            <a:r>
              <a:rPr lang="de-DE" sz="1200" kern="1200" dirty="0">
                <a:solidFill>
                  <a:schemeClr val="tx1"/>
                </a:solidFill>
                <a:latin typeface="Arial" pitchFamily="-107" charset="0"/>
                <a:ea typeface="ＭＳ Ｐゴシック" pitchFamily="-107" charset="-128"/>
                <a:cs typeface="+mn-cs"/>
              </a:rPr>
              <a:t> </a:t>
            </a:r>
            <a:r>
              <a:rPr lang="de-DE" sz="1200" kern="1200" dirty="0" err="1">
                <a:solidFill>
                  <a:schemeClr val="tx1"/>
                </a:solidFill>
                <a:latin typeface="Arial" pitchFamily="-107" charset="0"/>
                <a:ea typeface="ＭＳ Ｐゴシック" pitchFamily="-107" charset="-128"/>
                <a:cs typeface="+mn-cs"/>
              </a:rPr>
              <a:t>atteindre</a:t>
            </a:r>
            <a:r>
              <a:rPr lang="de-DE" sz="1200" kern="1200" dirty="0">
                <a:solidFill>
                  <a:schemeClr val="tx1"/>
                </a:solidFill>
                <a:latin typeface="Arial" pitchFamily="-107" charset="0"/>
                <a:ea typeface="ＭＳ Ｐゴシック" pitchFamily="-107" charset="-128"/>
                <a:cs typeface="+mn-cs"/>
              </a:rPr>
              <a:t> 200kg </a:t>
            </a:r>
            <a:r>
              <a:rPr lang="de-DE" sz="1200" kern="1200" dirty="0" err="1">
                <a:solidFill>
                  <a:schemeClr val="tx1"/>
                </a:solidFill>
                <a:latin typeface="Arial" pitchFamily="-107" charset="0"/>
                <a:ea typeface="ＭＳ Ｐゴシック" pitchFamily="-107" charset="-128"/>
                <a:cs typeface="+mn-cs"/>
              </a:rPr>
              <a:t>pour</a:t>
            </a:r>
            <a:r>
              <a:rPr lang="de-DE" sz="1200" kern="1200" dirty="0">
                <a:solidFill>
                  <a:schemeClr val="tx1"/>
                </a:solidFill>
                <a:latin typeface="Arial" pitchFamily="-107" charset="0"/>
                <a:ea typeface="ＭＳ Ｐゴシック" pitchFamily="-107" charset="-128"/>
                <a:cs typeface="+mn-cs"/>
              </a:rPr>
              <a:t> </a:t>
            </a:r>
            <a:r>
              <a:rPr lang="de-DE" sz="1200" kern="1200" dirty="0" err="1">
                <a:solidFill>
                  <a:schemeClr val="tx1"/>
                </a:solidFill>
                <a:latin typeface="Arial" pitchFamily="-107" charset="0"/>
                <a:ea typeface="ＭＳ Ｐゴシック" pitchFamily="-107" charset="-128"/>
                <a:cs typeface="+mn-cs"/>
              </a:rPr>
              <a:t>une</a:t>
            </a:r>
            <a:r>
              <a:rPr lang="de-DE" sz="1200" kern="1200" dirty="0">
                <a:solidFill>
                  <a:schemeClr val="tx1"/>
                </a:solidFill>
                <a:latin typeface="Arial" pitchFamily="-107" charset="0"/>
                <a:ea typeface="ＭＳ Ｐゴシック" pitchFamily="-107" charset="-128"/>
                <a:cs typeface="+mn-cs"/>
              </a:rPr>
              <a:t> </a:t>
            </a:r>
            <a:r>
              <a:rPr lang="de-DE" sz="1200" kern="1200" dirty="0" err="1">
                <a:solidFill>
                  <a:schemeClr val="tx1"/>
                </a:solidFill>
                <a:latin typeface="Arial" pitchFamily="-107" charset="0"/>
                <a:ea typeface="ＭＳ Ｐゴシック" pitchFamily="-107" charset="-128"/>
                <a:cs typeface="+mn-cs"/>
              </a:rPr>
              <a:t>inclinaison</a:t>
            </a:r>
            <a:r>
              <a:rPr lang="de-DE" sz="1200" kern="1200" dirty="0">
                <a:solidFill>
                  <a:schemeClr val="tx1"/>
                </a:solidFill>
                <a:latin typeface="Arial" pitchFamily="-107" charset="0"/>
                <a:ea typeface="ＭＳ Ｐゴシック" pitchFamily="-107" charset="-128"/>
                <a:cs typeface="+mn-cs"/>
              </a:rPr>
              <a:t> à 90°C. Pour </a:t>
            </a:r>
            <a:r>
              <a:rPr lang="de-DE" sz="1200" kern="1200" dirty="0" err="1">
                <a:solidFill>
                  <a:schemeClr val="tx1"/>
                </a:solidFill>
                <a:latin typeface="Arial" pitchFamily="-107" charset="0"/>
                <a:ea typeface="ＭＳ Ｐゴシック" pitchFamily="-107" charset="-128"/>
                <a:cs typeface="+mn-cs"/>
              </a:rPr>
              <a:t>ramasser</a:t>
            </a:r>
            <a:r>
              <a:rPr lang="de-DE" sz="1200" kern="1200" dirty="0">
                <a:solidFill>
                  <a:schemeClr val="tx1"/>
                </a:solidFill>
                <a:latin typeface="Arial" pitchFamily="-107" charset="0"/>
                <a:ea typeface="ＭＳ Ｐゴシック" pitchFamily="-107" charset="-128"/>
                <a:cs typeface="+mn-cs"/>
              </a:rPr>
              <a:t> </a:t>
            </a:r>
            <a:r>
              <a:rPr lang="de-DE" sz="1200" kern="1200" dirty="0" err="1">
                <a:solidFill>
                  <a:schemeClr val="tx1"/>
                </a:solidFill>
                <a:latin typeface="Arial" pitchFamily="-107" charset="0"/>
                <a:ea typeface="ＭＳ Ｐゴシック" pitchFamily="-107" charset="-128"/>
                <a:cs typeface="+mn-cs"/>
              </a:rPr>
              <a:t>un</a:t>
            </a:r>
            <a:r>
              <a:rPr lang="de-DE" sz="1200" kern="1200" dirty="0">
                <a:solidFill>
                  <a:schemeClr val="tx1"/>
                </a:solidFill>
                <a:latin typeface="Arial" pitchFamily="-107" charset="0"/>
                <a:ea typeface="ＭＳ Ｐゴシック" pitchFamily="-107" charset="-128"/>
                <a:cs typeface="+mn-cs"/>
              </a:rPr>
              <a:t> </a:t>
            </a:r>
            <a:r>
              <a:rPr lang="de-DE" sz="1200" kern="1200" dirty="0" err="1">
                <a:solidFill>
                  <a:schemeClr val="tx1"/>
                </a:solidFill>
                <a:latin typeface="Arial" pitchFamily="-107" charset="0"/>
                <a:ea typeface="ＭＳ Ｐゴシック" pitchFamily="-107" charset="-128"/>
                <a:cs typeface="+mn-cs"/>
              </a:rPr>
              <a:t>sac</a:t>
            </a:r>
            <a:r>
              <a:rPr lang="de-DE" sz="1200" kern="1200" dirty="0">
                <a:solidFill>
                  <a:schemeClr val="tx1"/>
                </a:solidFill>
                <a:latin typeface="Arial" pitchFamily="-107" charset="0"/>
                <a:ea typeface="ＭＳ Ｐゴシック" pitchFamily="-107" charset="-128"/>
                <a:cs typeface="+mn-cs"/>
              </a:rPr>
              <a:t> de 25kg, la </a:t>
            </a:r>
            <a:r>
              <a:rPr lang="de-DE" sz="1200" kern="1200" dirty="0" err="1">
                <a:solidFill>
                  <a:schemeClr val="tx1"/>
                </a:solidFill>
                <a:latin typeface="Arial" pitchFamily="-107" charset="0"/>
                <a:ea typeface="ＭＳ Ｐゴシック" pitchFamily="-107" charset="-128"/>
                <a:cs typeface="+mn-cs"/>
              </a:rPr>
              <a:t>pression</a:t>
            </a:r>
            <a:r>
              <a:rPr lang="de-DE" sz="1200" kern="1200" dirty="0">
                <a:solidFill>
                  <a:schemeClr val="tx1"/>
                </a:solidFill>
                <a:latin typeface="Arial" pitchFamily="-107" charset="0"/>
                <a:ea typeface="ＭＳ Ｐゴシック" pitchFamily="-107" charset="-128"/>
                <a:cs typeface="+mn-cs"/>
              </a:rPr>
              <a:t> </a:t>
            </a:r>
            <a:r>
              <a:rPr lang="de-DE" sz="1200" kern="1200" dirty="0" err="1">
                <a:solidFill>
                  <a:schemeClr val="tx1"/>
                </a:solidFill>
                <a:latin typeface="Arial" pitchFamily="-107" charset="0"/>
                <a:ea typeface="ＭＳ Ｐゴシック" pitchFamily="-107" charset="-128"/>
                <a:cs typeface="+mn-cs"/>
              </a:rPr>
              <a:t>augmente</a:t>
            </a:r>
            <a:r>
              <a:rPr lang="de-DE" sz="1200" kern="1200" dirty="0">
                <a:solidFill>
                  <a:schemeClr val="tx1"/>
                </a:solidFill>
                <a:latin typeface="Arial" pitchFamily="-107" charset="0"/>
                <a:ea typeface="ＭＳ Ｐゴシック" pitchFamily="-107" charset="-128"/>
                <a:cs typeface="+mn-cs"/>
              </a:rPr>
              <a:t> </a:t>
            </a:r>
            <a:r>
              <a:rPr lang="de-DE" sz="1200" kern="1200" dirty="0" err="1">
                <a:solidFill>
                  <a:schemeClr val="tx1"/>
                </a:solidFill>
                <a:latin typeface="Arial" pitchFamily="-107" charset="0"/>
                <a:ea typeface="ＭＳ Ｐゴシック" pitchFamily="-107" charset="-128"/>
                <a:cs typeface="+mn-cs"/>
              </a:rPr>
              <a:t>jusqu‘à</a:t>
            </a:r>
            <a:r>
              <a:rPr lang="de-DE" sz="1200" kern="1200" dirty="0">
                <a:solidFill>
                  <a:schemeClr val="tx1"/>
                </a:solidFill>
                <a:latin typeface="Arial" pitchFamily="-107" charset="0"/>
                <a:ea typeface="ＭＳ Ｐゴシック" pitchFamily="-107" charset="-128"/>
                <a:cs typeface="+mn-cs"/>
              </a:rPr>
              <a:t> 500 kg (</a:t>
            </a:r>
            <a:r>
              <a:rPr lang="de-DE" sz="1200" kern="1200" dirty="0" err="1">
                <a:solidFill>
                  <a:schemeClr val="tx1"/>
                </a:solidFill>
                <a:latin typeface="Arial" pitchFamily="-107" charset="0"/>
                <a:ea typeface="ＭＳ Ｐゴシック" pitchFamily="-107" charset="-128"/>
                <a:cs typeface="+mn-cs"/>
              </a:rPr>
              <a:t>équivalent</a:t>
            </a:r>
            <a:r>
              <a:rPr lang="de-DE" sz="1200" kern="1200" dirty="0">
                <a:solidFill>
                  <a:schemeClr val="tx1"/>
                </a:solidFill>
                <a:latin typeface="Arial" pitchFamily="-107" charset="0"/>
                <a:ea typeface="ＭＳ Ｐゴシック" pitchFamily="-107" charset="-128"/>
                <a:cs typeface="+mn-cs"/>
              </a:rPr>
              <a:t> </a:t>
            </a:r>
            <a:r>
              <a:rPr lang="de-DE" sz="1200" kern="1200" dirty="0" err="1">
                <a:solidFill>
                  <a:schemeClr val="tx1"/>
                </a:solidFill>
                <a:latin typeface="Arial" pitchFamily="-107" charset="0"/>
                <a:ea typeface="ＭＳ Ｐゴシック" pitchFamily="-107" charset="-128"/>
                <a:cs typeface="+mn-cs"/>
              </a:rPr>
              <a:t>d‘une</a:t>
            </a:r>
            <a:r>
              <a:rPr lang="de-DE" sz="1200" kern="1200" dirty="0">
                <a:solidFill>
                  <a:schemeClr val="tx1"/>
                </a:solidFill>
                <a:latin typeface="Arial" pitchFamily="-107" charset="0"/>
                <a:ea typeface="ＭＳ Ｐゴシック" pitchFamily="-107" charset="-128"/>
                <a:cs typeface="+mn-cs"/>
              </a:rPr>
              <a:t> 2 </a:t>
            </a:r>
            <a:r>
              <a:rPr lang="de-DE" sz="1200" kern="1200" dirty="0" err="1">
                <a:solidFill>
                  <a:schemeClr val="tx1"/>
                </a:solidFill>
                <a:latin typeface="Arial" pitchFamily="-107" charset="0"/>
                <a:ea typeface="ＭＳ Ｐゴシック" pitchFamily="-107" charset="-128"/>
                <a:cs typeface="+mn-cs"/>
              </a:rPr>
              <a:t>chevaux</a:t>
            </a:r>
            <a:r>
              <a:rPr lang="de-DE" sz="1200" kern="1200" dirty="0">
                <a:solidFill>
                  <a:schemeClr val="tx1"/>
                </a:solidFill>
                <a:latin typeface="Arial" pitchFamily="-107" charset="0"/>
                <a:ea typeface="ＭＳ Ｐゴシック" pitchFamily="-107" charset="-128"/>
                <a:cs typeface="+mn-cs"/>
              </a:rPr>
              <a:t>) </a:t>
            </a:r>
            <a:r>
              <a:rPr lang="de-DE" sz="1200" kern="1200" dirty="0" err="1">
                <a:solidFill>
                  <a:schemeClr val="tx1"/>
                </a:solidFill>
                <a:latin typeface="Arial" pitchFamily="-107" charset="0"/>
                <a:ea typeface="ＭＳ Ｐゴシック" pitchFamily="-107" charset="-128"/>
                <a:cs typeface="+mn-cs"/>
              </a:rPr>
              <a:t>alors</a:t>
            </a:r>
            <a:r>
              <a:rPr lang="de-DE" sz="1200" kern="1200" dirty="0">
                <a:solidFill>
                  <a:schemeClr val="tx1"/>
                </a:solidFill>
                <a:latin typeface="Arial" pitchFamily="-107" charset="0"/>
                <a:ea typeface="ＭＳ Ｐゴシック" pitchFamily="-107" charset="-128"/>
                <a:cs typeface="+mn-cs"/>
              </a:rPr>
              <a:t> </a:t>
            </a:r>
            <a:r>
              <a:rPr lang="de-DE" sz="1200" kern="1200" dirty="0" err="1">
                <a:solidFill>
                  <a:schemeClr val="tx1"/>
                </a:solidFill>
                <a:latin typeface="Arial" pitchFamily="-107" charset="0"/>
                <a:ea typeface="ＭＳ Ｐゴシック" pitchFamily="-107" charset="-128"/>
                <a:cs typeface="+mn-cs"/>
              </a:rPr>
              <a:t>que</a:t>
            </a:r>
            <a:r>
              <a:rPr lang="de-DE" sz="1200" kern="1200" dirty="0">
                <a:solidFill>
                  <a:schemeClr val="tx1"/>
                </a:solidFill>
                <a:latin typeface="Arial" pitchFamily="-107" charset="0"/>
                <a:ea typeface="ＭＳ Ｐゴシック" pitchFamily="-107" charset="-128"/>
                <a:cs typeface="+mn-cs"/>
              </a:rPr>
              <a:t> si on </a:t>
            </a:r>
            <a:r>
              <a:rPr lang="de-DE" sz="1200" kern="1200" dirty="0" err="1">
                <a:solidFill>
                  <a:schemeClr val="tx1"/>
                </a:solidFill>
                <a:latin typeface="Arial" pitchFamily="-107" charset="0"/>
                <a:ea typeface="ＭＳ Ｐゴシック" pitchFamily="-107" charset="-128"/>
                <a:cs typeface="+mn-cs"/>
              </a:rPr>
              <a:t>plie</a:t>
            </a:r>
            <a:r>
              <a:rPr lang="de-DE" sz="1200" kern="1200" dirty="0">
                <a:solidFill>
                  <a:schemeClr val="tx1"/>
                </a:solidFill>
                <a:latin typeface="Arial" pitchFamily="-107" charset="0"/>
                <a:ea typeface="ＭＳ Ｐゴシック" pitchFamily="-107" charset="-128"/>
                <a:cs typeface="+mn-cs"/>
              </a:rPr>
              <a:t> </a:t>
            </a:r>
            <a:r>
              <a:rPr lang="de-DE" sz="1200" kern="1200" dirty="0" err="1">
                <a:solidFill>
                  <a:schemeClr val="tx1"/>
                </a:solidFill>
                <a:latin typeface="Arial" pitchFamily="-107" charset="0"/>
                <a:ea typeface="ＭＳ Ｐゴシック" pitchFamily="-107" charset="-128"/>
                <a:cs typeface="+mn-cs"/>
              </a:rPr>
              <a:t>les</a:t>
            </a:r>
            <a:r>
              <a:rPr lang="de-DE" sz="1200" kern="1200" dirty="0">
                <a:solidFill>
                  <a:schemeClr val="tx1"/>
                </a:solidFill>
                <a:latin typeface="Arial" pitchFamily="-107" charset="0"/>
                <a:ea typeface="ＭＳ Ｐゴシック" pitchFamily="-107" charset="-128"/>
                <a:cs typeface="+mn-cs"/>
              </a:rPr>
              <a:t> </a:t>
            </a:r>
            <a:r>
              <a:rPr lang="de-DE" sz="1200" kern="1200" dirty="0" err="1">
                <a:solidFill>
                  <a:schemeClr val="tx1"/>
                </a:solidFill>
                <a:latin typeface="Arial" pitchFamily="-107" charset="0"/>
                <a:ea typeface="ＭＳ Ｐゴシック" pitchFamily="-107" charset="-128"/>
                <a:cs typeface="+mn-cs"/>
              </a:rPr>
              <a:t>genous</a:t>
            </a:r>
            <a:r>
              <a:rPr lang="de-DE" sz="1200" kern="1200" dirty="0">
                <a:solidFill>
                  <a:schemeClr val="tx1"/>
                </a:solidFill>
                <a:latin typeface="Arial" pitchFamily="-107" charset="0"/>
                <a:ea typeface="ＭＳ Ｐゴシック" pitchFamily="-107" charset="-128"/>
                <a:cs typeface="+mn-cs"/>
              </a:rPr>
              <a:t> et </a:t>
            </a:r>
            <a:r>
              <a:rPr lang="de-DE" sz="1200" kern="1200" dirty="0" err="1">
                <a:solidFill>
                  <a:schemeClr val="tx1"/>
                </a:solidFill>
                <a:latin typeface="Arial" pitchFamily="-107" charset="0"/>
                <a:ea typeface="ＭＳ Ｐゴシック" pitchFamily="-107" charset="-128"/>
                <a:cs typeface="+mn-cs"/>
              </a:rPr>
              <a:t>qu‘on</a:t>
            </a:r>
            <a:r>
              <a:rPr lang="de-DE" sz="1200" kern="1200" dirty="0">
                <a:solidFill>
                  <a:schemeClr val="tx1"/>
                </a:solidFill>
                <a:latin typeface="Arial" pitchFamily="-107" charset="0"/>
                <a:ea typeface="ＭＳ Ｐゴシック" pitchFamily="-107" charset="-128"/>
                <a:cs typeface="+mn-cs"/>
              </a:rPr>
              <a:t> </a:t>
            </a:r>
            <a:r>
              <a:rPr lang="de-DE" sz="1200" kern="1200" dirty="0" err="1">
                <a:solidFill>
                  <a:schemeClr val="tx1"/>
                </a:solidFill>
                <a:latin typeface="Arial" pitchFamily="-107" charset="0"/>
                <a:ea typeface="ＭＳ Ｐゴシック" pitchFamily="-107" charset="-128"/>
                <a:cs typeface="+mn-cs"/>
              </a:rPr>
              <a:t>porte</a:t>
            </a:r>
            <a:r>
              <a:rPr lang="de-DE" sz="1200" kern="1200" dirty="0">
                <a:solidFill>
                  <a:schemeClr val="tx1"/>
                </a:solidFill>
                <a:latin typeface="Arial" pitchFamily="-107" charset="0"/>
                <a:ea typeface="ＭＳ Ｐゴシック" pitchFamily="-107" charset="-128"/>
                <a:cs typeface="+mn-cs"/>
              </a:rPr>
              <a:t> la </a:t>
            </a:r>
            <a:r>
              <a:rPr lang="de-DE" sz="1200" kern="1200" dirty="0" err="1">
                <a:solidFill>
                  <a:schemeClr val="tx1"/>
                </a:solidFill>
                <a:latin typeface="Arial" pitchFamily="-107" charset="0"/>
                <a:ea typeface="ＭＳ Ｐゴシック" pitchFamily="-107" charset="-128"/>
                <a:cs typeface="+mn-cs"/>
              </a:rPr>
              <a:t>charge</a:t>
            </a:r>
            <a:r>
              <a:rPr lang="de-DE" sz="1200" kern="1200" dirty="0">
                <a:solidFill>
                  <a:schemeClr val="tx1"/>
                </a:solidFill>
                <a:latin typeface="Arial" pitchFamily="-107" charset="0"/>
                <a:ea typeface="ＭＳ Ｐゴシック" pitchFamily="-107" charset="-128"/>
                <a:cs typeface="+mn-cs"/>
              </a:rPr>
              <a:t> </a:t>
            </a:r>
            <a:r>
              <a:rPr lang="de-DE" sz="1200" kern="1200" dirty="0" err="1">
                <a:solidFill>
                  <a:schemeClr val="tx1"/>
                </a:solidFill>
                <a:latin typeface="Arial" pitchFamily="-107" charset="0"/>
                <a:ea typeface="ＭＳ Ｐゴシック" pitchFamily="-107" charset="-128"/>
                <a:cs typeface="+mn-cs"/>
              </a:rPr>
              <a:t>près</a:t>
            </a:r>
            <a:r>
              <a:rPr lang="de-DE" sz="1200" kern="1200" dirty="0">
                <a:solidFill>
                  <a:schemeClr val="tx1"/>
                </a:solidFill>
                <a:latin typeface="Arial" pitchFamily="-107" charset="0"/>
                <a:ea typeface="ＭＳ Ｐゴシック" pitchFamily="-107" charset="-128"/>
                <a:cs typeface="+mn-cs"/>
              </a:rPr>
              <a:t> du </a:t>
            </a:r>
            <a:r>
              <a:rPr lang="de-DE" sz="1200" kern="1200" dirty="0" err="1">
                <a:solidFill>
                  <a:schemeClr val="tx1"/>
                </a:solidFill>
                <a:latin typeface="Arial" pitchFamily="-107" charset="0"/>
                <a:ea typeface="ＭＳ Ｐゴシック" pitchFamily="-107" charset="-128"/>
                <a:cs typeface="+mn-cs"/>
              </a:rPr>
              <a:t>corps</a:t>
            </a:r>
            <a:r>
              <a:rPr lang="de-DE" sz="1200" kern="1200" dirty="0">
                <a:solidFill>
                  <a:schemeClr val="tx1"/>
                </a:solidFill>
                <a:latin typeface="Arial" pitchFamily="-107" charset="0"/>
                <a:ea typeface="ＭＳ Ｐゴシック" pitchFamily="-107" charset="-128"/>
                <a:cs typeface="+mn-cs"/>
              </a:rPr>
              <a:t> la </a:t>
            </a:r>
            <a:r>
              <a:rPr lang="de-DE" sz="1200" kern="1200" dirty="0" err="1">
                <a:solidFill>
                  <a:schemeClr val="tx1"/>
                </a:solidFill>
                <a:latin typeface="Arial" pitchFamily="-107" charset="0"/>
                <a:ea typeface="ＭＳ Ｐゴシック" pitchFamily="-107" charset="-128"/>
                <a:cs typeface="+mn-cs"/>
              </a:rPr>
              <a:t>pression</a:t>
            </a:r>
            <a:r>
              <a:rPr lang="de-DE" sz="1200" kern="1200" dirty="0">
                <a:solidFill>
                  <a:schemeClr val="tx1"/>
                </a:solidFill>
                <a:latin typeface="Arial" pitchFamily="-107" charset="0"/>
                <a:ea typeface="ＭＳ Ｐゴシック" pitchFamily="-107" charset="-128"/>
                <a:cs typeface="+mn-cs"/>
              </a:rPr>
              <a:t> ne </a:t>
            </a:r>
            <a:r>
              <a:rPr lang="de-DE" sz="1200" kern="1200" dirty="0" err="1">
                <a:solidFill>
                  <a:schemeClr val="tx1"/>
                </a:solidFill>
                <a:latin typeface="Arial" pitchFamily="-107" charset="0"/>
                <a:ea typeface="ＭＳ Ｐゴシック" pitchFamily="-107" charset="-128"/>
                <a:cs typeface="+mn-cs"/>
              </a:rPr>
              <a:t>sera</a:t>
            </a:r>
            <a:r>
              <a:rPr lang="de-DE" sz="1200" kern="1200" dirty="0">
                <a:solidFill>
                  <a:schemeClr val="tx1"/>
                </a:solidFill>
                <a:latin typeface="Arial" pitchFamily="-107" charset="0"/>
                <a:ea typeface="ＭＳ Ｐゴシック" pitchFamily="-107" charset="-128"/>
                <a:cs typeface="+mn-cs"/>
              </a:rPr>
              <a:t> </a:t>
            </a:r>
            <a:r>
              <a:rPr lang="de-DE" sz="1200" kern="1200" dirty="0" err="1">
                <a:solidFill>
                  <a:schemeClr val="tx1"/>
                </a:solidFill>
                <a:latin typeface="Arial" pitchFamily="-107" charset="0"/>
                <a:ea typeface="ＭＳ Ｐゴシック" pitchFamily="-107" charset="-128"/>
                <a:cs typeface="+mn-cs"/>
              </a:rPr>
              <a:t>que</a:t>
            </a:r>
            <a:r>
              <a:rPr lang="de-DE" sz="1200" kern="1200" dirty="0">
                <a:solidFill>
                  <a:schemeClr val="tx1"/>
                </a:solidFill>
                <a:latin typeface="Arial" pitchFamily="-107" charset="0"/>
                <a:ea typeface="ＭＳ Ｐゴシック" pitchFamily="-107" charset="-128"/>
                <a:cs typeface="+mn-cs"/>
              </a:rPr>
              <a:t> de 75kg</a:t>
            </a:r>
          </a:p>
        </p:txBody>
      </p:sp>
      <p:sp>
        <p:nvSpPr>
          <p:cNvPr id="4" name="Foliennummernplatzhalter 3"/>
          <p:cNvSpPr>
            <a:spLocks noGrp="1"/>
          </p:cNvSpPr>
          <p:nvPr>
            <p:ph type="sldNum" sz="quarter" idx="5"/>
          </p:nvPr>
        </p:nvSpPr>
        <p:spPr/>
        <p:txBody>
          <a:bodyPr/>
          <a:lstStyle/>
          <a:p>
            <a:fld id="{62E34C39-B1E0-4954-9C21-7A475E4B5E33}" type="slidenum">
              <a:rPr lang="en-US" altLang="de-DE" smtClean="0"/>
              <a:pPr/>
              <a:t>25</a:t>
            </a:fld>
            <a:endParaRPr lang="en-US" altLang="de-DE"/>
          </a:p>
        </p:txBody>
      </p:sp>
    </p:spTree>
    <p:extLst>
      <p:ext uri="{BB962C8B-B14F-4D97-AF65-F5344CB8AC3E}">
        <p14:creationId xmlns:p14="http://schemas.microsoft.com/office/powerpoint/2010/main" val="133169255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de-DE" dirty="0">
                <a:hlinkClick r:id="rId3"/>
              </a:rPr>
              <a:t>https://www.youtube.com/watch?v=Tp4eI9KqSDM</a:t>
            </a:r>
            <a:r>
              <a:rPr lang="de-DE" dirty="0"/>
              <a:t>  </a:t>
            </a:r>
            <a:r>
              <a:rPr lang="de-DE" dirty="0">
                <a:sym typeface="Wingdings" panose="05000000000000000000" pitchFamily="2" charset="2"/>
              </a:rPr>
              <a:t> à </a:t>
            </a:r>
            <a:r>
              <a:rPr lang="de-DE" dirty="0" err="1">
                <a:sym typeface="Wingdings" panose="05000000000000000000" pitchFamily="2" charset="2"/>
              </a:rPr>
              <a:t>partir</a:t>
            </a:r>
            <a:r>
              <a:rPr lang="de-DE" dirty="0">
                <a:sym typeface="Wingdings" panose="05000000000000000000" pitchFamily="2" charset="2"/>
              </a:rPr>
              <a:t> de 3min</a:t>
            </a:r>
            <a:endParaRPr lang="de-DE" dirty="0"/>
          </a:p>
          <a:p>
            <a:endParaRPr lang="de-DE" dirty="0"/>
          </a:p>
        </p:txBody>
      </p:sp>
      <p:sp>
        <p:nvSpPr>
          <p:cNvPr id="4" name="Foliennummernplatzhalter 3"/>
          <p:cNvSpPr>
            <a:spLocks noGrp="1"/>
          </p:cNvSpPr>
          <p:nvPr>
            <p:ph type="sldNum" sz="quarter" idx="5"/>
          </p:nvPr>
        </p:nvSpPr>
        <p:spPr/>
        <p:txBody>
          <a:bodyPr/>
          <a:lstStyle/>
          <a:p>
            <a:fld id="{62E34C39-B1E0-4954-9C21-7A475E4B5E33}" type="slidenum">
              <a:rPr lang="en-US" altLang="de-DE" smtClean="0"/>
              <a:pPr/>
              <a:t>26</a:t>
            </a:fld>
            <a:endParaRPr lang="en-US" altLang="de-DE"/>
          </a:p>
        </p:txBody>
      </p:sp>
    </p:spTree>
    <p:extLst>
      <p:ext uri="{BB962C8B-B14F-4D97-AF65-F5344CB8AC3E}">
        <p14:creationId xmlns:p14="http://schemas.microsoft.com/office/powerpoint/2010/main" val="77654047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elfolie">
    <p:spTree>
      <p:nvGrpSpPr>
        <p:cNvPr id="1" name=""/>
        <p:cNvGrpSpPr/>
        <p:nvPr/>
      </p:nvGrpSpPr>
      <p:grpSpPr>
        <a:xfrm>
          <a:off x="0" y="0"/>
          <a:ext cx="0" cy="0"/>
          <a:chOff x="0" y="0"/>
          <a:chExt cx="0" cy="0"/>
        </a:xfrm>
      </p:grpSpPr>
      <p:pic>
        <p:nvPicPr>
          <p:cNvPr id="4" name="Picture 11" descr="becertain_ppt"/>
          <p:cNvPicPr>
            <a:picLocks noChangeAspect="1" noChangeArrowheads="1"/>
          </p:cNvPicPr>
          <p:nvPr/>
        </p:nvPicPr>
        <p:blipFill>
          <a:blip r:embed="rId2" cstate="print">
            <a:extLst>
              <a:ext uri="{28A0092B-C50C-407E-A947-70E740481C1C}">
                <a14:useLocalDpi xmlns:a14="http://schemas.microsoft.com/office/drawing/2010/main"/>
              </a:ext>
            </a:extLst>
          </a:blip>
          <a:srcRect/>
          <a:stretch>
            <a:fillRect/>
          </a:stretch>
        </p:blipFill>
        <p:spPr bwMode="auto">
          <a:xfrm>
            <a:off x="7924800" y="6400800"/>
            <a:ext cx="838200" cy="196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7" descr="corpPpt2.jpg"/>
          <p:cNvPicPr>
            <a:picLocks noChangeAspect="1"/>
          </p:cNvPicPr>
          <p:nvPr userDrawn="1"/>
        </p:nvPicPr>
        <p:blipFill>
          <a:blip r:embed="rId3">
            <a:extLst>
              <a:ext uri="{28A0092B-C50C-407E-A947-70E740481C1C}">
                <a14:useLocalDpi xmlns:a14="http://schemas.microsoft.com/office/drawing/2010/main"/>
              </a:ext>
            </a:extLst>
          </a:blip>
          <a:srcRect/>
          <a:stretch>
            <a:fillRect/>
          </a:stretch>
        </p:blipFill>
        <p:spPr bwMode="auto">
          <a:xfrm>
            <a:off x="0" y="0"/>
            <a:ext cx="9144000" cy="4294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70" name="Rectangle 2"/>
          <p:cNvSpPr>
            <a:spLocks noGrp="1" noChangeArrowheads="1"/>
          </p:cNvSpPr>
          <p:nvPr>
            <p:ph type="ctrTitle"/>
          </p:nvPr>
        </p:nvSpPr>
        <p:spPr>
          <a:xfrm>
            <a:off x="2209800" y="4572000"/>
            <a:ext cx="6553200" cy="533400"/>
          </a:xfrm>
        </p:spPr>
        <p:txBody>
          <a:bodyPr/>
          <a:lstStyle>
            <a:lvl1pPr algn="r">
              <a:defRPr sz="2400"/>
            </a:lvl1pPr>
          </a:lstStyle>
          <a:p>
            <a:r>
              <a:rPr lang="de-DE"/>
              <a:t>Titelmasterformat durch Klicken bearbeiten</a:t>
            </a:r>
            <a:endParaRPr lang="en-US" dirty="0"/>
          </a:p>
        </p:txBody>
      </p:sp>
      <p:sp>
        <p:nvSpPr>
          <p:cNvPr id="7171" name="Rectangle 3"/>
          <p:cNvSpPr>
            <a:spLocks noGrp="1" noChangeArrowheads="1"/>
          </p:cNvSpPr>
          <p:nvPr>
            <p:ph type="subTitle" idx="1"/>
          </p:nvPr>
        </p:nvSpPr>
        <p:spPr>
          <a:xfrm>
            <a:off x="4953000" y="5181600"/>
            <a:ext cx="3810000" cy="304800"/>
          </a:xfrm>
        </p:spPr>
        <p:txBody>
          <a:bodyPr/>
          <a:lstStyle>
            <a:lvl1pPr marL="0" indent="0" algn="r">
              <a:buFont typeface="Arial Narrow" pitchFamily="-107" charset="0"/>
              <a:buNone/>
              <a:defRPr sz="1500"/>
            </a:lvl1pPr>
          </a:lstStyle>
          <a:p>
            <a:r>
              <a:rPr lang="de-DE"/>
              <a:t>Formatvorlage des Untertitelmasters durch Klicken bearbeiten</a:t>
            </a:r>
            <a:endParaRPr lang="en-US"/>
          </a:p>
        </p:txBody>
      </p:sp>
    </p:spTree>
    <p:extLst>
      <p:ext uri="{BB962C8B-B14F-4D97-AF65-F5344CB8AC3E}">
        <p14:creationId xmlns:p14="http://schemas.microsoft.com/office/powerpoint/2010/main" val="68849243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a:t>Titelmasterformat durch Klicken bearbeiten</a:t>
            </a:r>
            <a:endParaRPr lang="en-US"/>
          </a:p>
        </p:txBody>
      </p:sp>
      <p:sp>
        <p:nvSpPr>
          <p:cNvPr id="3" name="Content Placeholder 2"/>
          <p:cNvSpPr>
            <a:spLocks noGrp="1"/>
          </p:cNvSpPr>
          <p:nvPr>
            <p:ph idx="1"/>
          </p:nvPr>
        </p:nvSpPr>
        <p:spPr/>
        <p:txBody>
          <a:body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en-US"/>
          </a:p>
        </p:txBody>
      </p:sp>
      <p:sp>
        <p:nvSpPr>
          <p:cNvPr id="4" name="Rectangle 4"/>
          <p:cNvSpPr>
            <a:spLocks noGrp="1" noChangeArrowheads="1"/>
          </p:cNvSpPr>
          <p:nvPr>
            <p:ph type="dt" sz="half" idx="10"/>
          </p:nvPr>
        </p:nvSpPr>
        <p:spPr>
          <a:ln/>
        </p:spPr>
        <p:txBody>
          <a:bodyPr/>
          <a:lstStyle>
            <a:lvl1pPr>
              <a:defRPr/>
            </a:lvl1pPr>
          </a:lstStyle>
          <a:p>
            <a:fld id="{3E8BC5D8-A115-4B64-A64A-086CE5FD224F}" type="datetime1">
              <a:rPr lang="en-US" altLang="de-DE"/>
              <a:pPr/>
              <a:t>2/11/2020</a:t>
            </a:fld>
            <a:endParaRPr lang="en-US" altLang="de-DE"/>
          </a:p>
        </p:txBody>
      </p:sp>
      <p:sp>
        <p:nvSpPr>
          <p:cNvPr id="5" name="Rectangle 6"/>
          <p:cNvSpPr>
            <a:spLocks noGrp="1" noChangeArrowheads="1"/>
          </p:cNvSpPr>
          <p:nvPr>
            <p:ph type="sldNum" sz="quarter" idx="11"/>
          </p:nvPr>
        </p:nvSpPr>
        <p:spPr>
          <a:ln/>
        </p:spPr>
        <p:txBody>
          <a:bodyPr/>
          <a:lstStyle>
            <a:lvl1pPr>
              <a:defRPr/>
            </a:lvl1pPr>
          </a:lstStyle>
          <a:p>
            <a:r>
              <a:rPr lang="en-US" altLang="de-DE"/>
              <a:t>Page </a:t>
            </a:r>
            <a:fld id="{9BB81938-3A13-4F8B-9DE6-E4911D5D7B2F}" type="slidenum">
              <a:rPr lang="en-US" altLang="de-DE"/>
              <a:pPr/>
              <a:t>‹N°›</a:t>
            </a:fld>
            <a:endParaRPr lang="en-US" altLang="de-DE"/>
          </a:p>
        </p:txBody>
      </p:sp>
    </p:spTree>
    <p:extLst>
      <p:ext uri="{BB962C8B-B14F-4D97-AF65-F5344CB8AC3E}">
        <p14:creationId xmlns:p14="http://schemas.microsoft.com/office/powerpoint/2010/main" val="417926212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a:t>Titelmasterformat durch Klicken bearbeiten</a:t>
            </a:r>
            <a:endParaRPr lang="en-US"/>
          </a:p>
        </p:txBody>
      </p:sp>
      <p:sp>
        <p:nvSpPr>
          <p:cNvPr id="3" name="Content Placeholder 2"/>
          <p:cNvSpPr>
            <a:spLocks noGrp="1"/>
          </p:cNvSpPr>
          <p:nvPr>
            <p:ph sz="half" idx="1"/>
          </p:nvPr>
        </p:nvSpPr>
        <p:spPr>
          <a:xfrm>
            <a:off x="457200" y="1295400"/>
            <a:ext cx="4076700" cy="5105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en-US"/>
          </a:p>
        </p:txBody>
      </p:sp>
      <p:sp>
        <p:nvSpPr>
          <p:cNvPr id="4" name="Content Placeholder 3"/>
          <p:cNvSpPr>
            <a:spLocks noGrp="1"/>
          </p:cNvSpPr>
          <p:nvPr>
            <p:ph sz="half" idx="2"/>
          </p:nvPr>
        </p:nvSpPr>
        <p:spPr>
          <a:xfrm>
            <a:off x="4686300" y="1295400"/>
            <a:ext cx="4076700" cy="5105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en-US"/>
          </a:p>
        </p:txBody>
      </p:sp>
      <p:sp>
        <p:nvSpPr>
          <p:cNvPr id="5" name="Rectangle 4"/>
          <p:cNvSpPr>
            <a:spLocks noGrp="1" noChangeArrowheads="1"/>
          </p:cNvSpPr>
          <p:nvPr>
            <p:ph type="dt" sz="half" idx="10"/>
          </p:nvPr>
        </p:nvSpPr>
        <p:spPr>
          <a:ln/>
        </p:spPr>
        <p:txBody>
          <a:bodyPr/>
          <a:lstStyle>
            <a:lvl1pPr>
              <a:defRPr/>
            </a:lvl1pPr>
          </a:lstStyle>
          <a:p>
            <a:fld id="{4E337927-DA45-4594-B443-4A8F975F5937}" type="datetime1">
              <a:rPr lang="en-US" altLang="de-DE"/>
              <a:pPr/>
              <a:t>2/11/2020</a:t>
            </a:fld>
            <a:endParaRPr lang="en-US" altLang="de-DE"/>
          </a:p>
        </p:txBody>
      </p:sp>
      <p:sp>
        <p:nvSpPr>
          <p:cNvPr id="6" name="Rectangle 6"/>
          <p:cNvSpPr>
            <a:spLocks noGrp="1" noChangeArrowheads="1"/>
          </p:cNvSpPr>
          <p:nvPr>
            <p:ph type="sldNum" sz="quarter" idx="11"/>
          </p:nvPr>
        </p:nvSpPr>
        <p:spPr>
          <a:ln/>
        </p:spPr>
        <p:txBody>
          <a:bodyPr/>
          <a:lstStyle>
            <a:lvl1pPr>
              <a:defRPr/>
            </a:lvl1pPr>
          </a:lstStyle>
          <a:p>
            <a:r>
              <a:rPr lang="en-US" altLang="de-DE"/>
              <a:t>Page </a:t>
            </a:r>
            <a:fld id="{8F844FA1-2D2F-498F-95F7-F481531E0A74}" type="slidenum">
              <a:rPr lang="en-US" altLang="de-DE"/>
              <a:pPr/>
              <a:t>‹N°›</a:t>
            </a:fld>
            <a:endParaRPr lang="en-US" altLang="de-DE"/>
          </a:p>
        </p:txBody>
      </p:sp>
    </p:spTree>
    <p:extLst>
      <p:ext uri="{BB962C8B-B14F-4D97-AF65-F5344CB8AC3E}">
        <p14:creationId xmlns:p14="http://schemas.microsoft.com/office/powerpoint/2010/main" val="85256850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de-DE"/>
              <a:t>Titelmasterformat durch Klicken bearbeiten</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Textmasterformat bearbeiten</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Textmasterformat bearbeiten</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en-US"/>
          </a:p>
        </p:txBody>
      </p:sp>
      <p:sp>
        <p:nvSpPr>
          <p:cNvPr id="7" name="Rectangle 4"/>
          <p:cNvSpPr>
            <a:spLocks noGrp="1" noChangeArrowheads="1"/>
          </p:cNvSpPr>
          <p:nvPr>
            <p:ph type="dt" sz="half" idx="10"/>
          </p:nvPr>
        </p:nvSpPr>
        <p:spPr>
          <a:ln/>
        </p:spPr>
        <p:txBody>
          <a:bodyPr/>
          <a:lstStyle>
            <a:lvl1pPr>
              <a:defRPr/>
            </a:lvl1pPr>
          </a:lstStyle>
          <a:p>
            <a:fld id="{61792B1A-F957-42CB-B81C-1315A2CC0939}" type="datetime1">
              <a:rPr lang="en-US" altLang="de-DE"/>
              <a:pPr/>
              <a:t>2/11/2020</a:t>
            </a:fld>
            <a:endParaRPr lang="en-US" altLang="de-DE"/>
          </a:p>
        </p:txBody>
      </p:sp>
      <p:sp>
        <p:nvSpPr>
          <p:cNvPr id="8" name="Rectangle 6"/>
          <p:cNvSpPr>
            <a:spLocks noGrp="1" noChangeArrowheads="1"/>
          </p:cNvSpPr>
          <p:nvPr>
            <p:ph type="sldNum" sz="quarter" idx="11"/>
          </p:nvPr>
        </p:nvSpPr>
        <p:spPr>
          <a:ln/>
        </p:spPr>
        <p:txBody>
          <a:bodyPr/>
          <a:lstStyle>
            <a:lvl1pPr>
              <a:defRPr/>
            </a:lvl1pPr>
          </a:lstStyle>
          <a:p>
            <a:r>
              <a:rPr lang="en-US" altLang="de-DE"/>
              <a:t>Page </a:t>
            </a:r>
            <a:fld id="{794EF3F3-49A5-4C66-AA6A-B5E2D1DC2480}" type="slidenum">
              <a:rPr lang="en-US" altLang="de-DE"/>
              <a:pPr/>
              <a:t>‹N°›</a:t>
            </a:fld>
            <a:endParaRPr lang="en-US" altLang="de-DE"/>
          </a:p>
        </p:txBody>
      </p:sp>
    </p:spTree>
    <p:extLst>
      <p:ext uri="{BB962C8B-B14F-4D97-AF65-F5344CB8AC3E}">
        <p14:creationId xmlns:p14="http://schemas.microsoft.com/office/powerpoint/2010/main" val="400563593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a:t>Titelmasterformat durch Klicken bearbeiten</a:t>
            </a:r>
            <a:endParaRPr lang="en-US"/>
          </a:p>
        </p:txBody>
      </p:sp>
      <p:sp>
        <p:nvSpPr>
          <p:cNvPr id="3" name="Rectangle 4"/>
          <p:cNvSpPr>
            <a:spLocks noGrp="1" noChangeArrowheads="1"/>
          </p:cNvSpPr>
          <p:nvPr>
            <p:ph type="dt" sz="half" idx="10"/>
          </p:nvPr>
        </p:nvSpPr>
        <p:spPr>
          <a:ln/>
        </p:spPr>
        <p:txBody>
          <a:bodyPr/>
          <a:lstStyle>
            <a:lvl1pPr>
              <a:defRPr/>
            </a:lvl1pPr>
          </a:lstStyle>
          <a:p>
            <a:fld id="{FA7915BA-EB34-4920-A935-990F512E9DD3}" type="datetime1">
              <a:rPr lang="en-US" altLang="de-DE"/>
              <a:pPr/>
              <a:t>2/11/2020</a:t>
            </a:fld>
            <a:endParaRPr lang="en-US" altLang="de-DE"/>
          </a:p>
        </p:txBody>
      </p:sp>
      <p:sp>
        <p:nvSpPr>
          <p:cNvPr id="4" name="Rectangle 6"/>
          <p:cNvSpPr>
            <a:spLocks noGrp="1" noChangeArrowheads="1"/>
          </p:cNvSpPr>
          <p:nvPr>
            <p:ph type="sldNum" sz="quarter" idx="11"/>
          </p:nvPr>
        </p:nvSpPr>
        <p:spPr>
          <a:ln/>
        </p:spPr>
        <p:txBody>
          <a:bodyPr/>
          <a:lstStyle>
            <a:lvl1pPr>
              <a:defRPr/>
            </a:lvl1pPr>
          </a:lstStyle>
          <a:p>
            <a:r>
              <a:rPr lang="en-US" altLang="de-DE"/>
              <a:t>Page </a:t>
            </a:r>
            <a:fld id="{50F9702D-6D08-441F-B345-BEB10F8056FA}" type="slidenum">
              <a:rPr lang="en-US" altLang="de-DE"/>
              <a:pPr/>
              <a:t>‹N°›</a:t>
            </a:fld>
            <a:endParaRPr lang="en-US" altLang="de-DE"/>
          </a:p>
        </p:txBody>
      </p:sp>
    </p:spTree>
    <p:extLst>
      <p:ext uri="{BB962C8B-B14F-4D97-AF65-F5344CB8AC3E}">
        <p14:creationId xmlns:p14="http://schemas.microsoft.com/office/powerpoint/2010/main" val="45010018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fld id="{1ED62005-6F57-4FBA-968F-A4D24DA74C29}" type="datetime1">
              <a:rPr lang="en-US" altLang="de-DE"/>
              <a:pPr/>
              <a:t>2/11/2020</a:t>
            </a:fld>
            <a:endParaRPr lang="en-US" altLang="de-DE"/>
          </a:p>
        </p:txBody>
      </p:sp>
      <p:sp>
        <p:nvSpPr>
          <p:cNvPr id="3" name="Rectangle 6"/>
          <p:cNvSpPr>
            <a:spLocks noGrp="1" noChangeArrowheads="1"/>
          </p:cNvSpPr>
          <p:nvPr>
            <p:ph type="sldNum" sz="quarter" idx="11"/>
          </p:nvPr>
        </p:nvSpPr>
        <p:spPr>
          <a:ln/>
        </p:spPr>
        <p:txBody>
          <a:bodyPr/>
          <a:lstStyle>
            <a:lvl1pPr>
              <a:defRPr/>
            </a:lvl1pPr>
          </a:lstStyle>
          <a:p>
            <a:r>
              <a:rPr lang="en-US" altLang="de-DE"/>
              <a:t>Page </a:t>
            </a:r>
            <a:fld id="{3F8F0EE4-7CCE-4867-934E-6A45F6CA6D3B}" type="slidenum">
              <a:rPr lang="en-US" altLang="de-DE"/>
              <a:pPr/>
              <a:t>‹N°›</a:t>
            </a:fld>
            <a:endParaRPr lang="en-US" altLang="de-DE"/>
          </a:p>
        </p:txBody>
      </p:sp>
    </p:spTree>
    <p:extLst>
      <p:ext uri="{BB962C8B-B14F-4D97-AF65-F5344CB8AC3E}">
        <p14:creationId xmlns:p14="http://schemas.microsoft.com/office/powerpoint/2010/main" val="78164330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chart" preserve="1">
  <p:cSld name="Titel und Diagramm">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6477000" cy="990600"/>
          </a:xfrm>
        </p:spPr>
        <p:txBody>
          <a:bodyPr/>
          <a:lstStyle/>
          <a:p>
            <a:r>
              <a:rPr lang="de-DE"/>
              <a:t>Titelmasterformat durch Klicken bearbeiten</a:t>
            </a:r>
            <a:endParaRPr lang="en-US"/>
          </a:p>
        </p:txBody>
      </p:sp>
      <p:sp>
        <p:nvSpPr>
          <p:cNvPr id="3" name="Chart Placeholder 2"/>
          <p:cNvSpPr>
            <a:spLocks noGrp="1"/>
          </p:cNvSpPr>
          <p:nvPr>
            <p:ph type="chart" idx="1"/>
          </p:nvPr>
        </p:nvSpPr>
        <p:spPr>
          <a:xfrm>
            <a:off x="457200" y="1295400"/>
            <a:ext cx="8305800" cy="5105400"/>
          </a:xfrm>
        </p:spPr>
        <p:txBody>
          <a:bodyPr/>
          <a:lstStyle/>
          <a:p>
            <a:pPr lvl="0"/>
            <a:r>
              <a:rPr lang="de-DE" noProof="0"/>
              <a:t>Diagramm durch Klicken auf Symbol hinzufügen</a:t>
            </a:r>
            <a:endParaRPr lang="en-US" noProof="0"/>
          </a:p>
        </p:txBody>
      </p:sp>
      <p:sp>
        <p:nvSpPr>
          <p:cNvPr id="4" name="Rectangle 4"/>
          <p:cNvSpPr>
            <a:spLocks noGrp="1" noChangeArrowheads="1"/>
          </p:cNvSpPr>
          <p:nvPr>
            <p:ph type="dt" sz="half" idx="10"/>
          </p:nvPr>
        </p:nvSpPr>
        <p:spPr>
          <a:ln/>
        </p:spPr>
        <p:txBody>
          <a:bodyPr/>
          <a:lstStyle>
            <a:lvl1pPr>
              <a:defRPr/>
            </a:lvl1pPr>
          </a:lstStyle>
          <a:p>
            <a:fld id="{250DBCCC-47BF-48CA-A605-450A6A40FF8F}" type="datetime1">
              <a:rPr lang="en-US" altLang="de-DE"/>
              <a:pPr/>
              <a:t>2/11/2020</a:t>
            </a:fld>
            <a:endParaRPr lang="en-US" altLang="de-DE"/>
          </a:p>
        </p:txBody>
      </p:sp>
      <p:sp>
        <p:nvSpPr>
          <p:cNvPr id="5" name="Rectangle 6"/>
          <p:cNvSpPr>
            <a:spLocks noGrp="1" noChangeArrowheads="1"/>
          </p:cNvSpPr>
          <p:nvPr>
            <p:ph type="sldNum" sz="quarter" idx="11"/>
          </p:nvPr>
        </p:nvSpPr>
        <p:spPr>
          <a:ln/>
        </p:spPr>
        <p:txBody>
          <a:bodyPr/>
          <a:lstStyle>
            <a:lvl1pPr>
              <a:defRPr/>
            </a:lvl1pPr>
          </a:lstStyle>
          <a:p>
            <a:r>
              <a:rPr lang="en-US" altLang="de-DE"/>
              <a:t>Page </a:t>
            </a:r>
            <a:fld id="{F2D63DC9-E593-4BCA-A2CE-71946DF6E388}" type="slidenum">
              <a:rPr lang="en-US" altLang="de-DE"/>
              <a:pPr/>
              <a:t>‹N°›</a:t>
            </a:fld>
            <a:endParaRPr lang="en-US" altLang="de-DE"/>
          </a:p>
        </p:txBody>
      </p:sp>
    </p:spTree>
    <p:extLst>
      <p:ext uri="{BB962C8B-B14F-4D97-AF65-F5344CB8AC3E}">
        <p14:creationId xmlns:p14="http://schemas.microsoft.com/office/powerpoint/2010/main" val="357048121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152400"/>
            <a:ext cx="64770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de-DE" altLang="de-DE"/>
              <a:t>Titelmasterformat durch Klicken bearbeiten</a:t>
            </a:r>
            <a:endParaRPr lang="en-US" altLang="de-DE"/>
          </a:p>
        </p:txBody>
      </p:sp>
      <p:sp>
        <p:nvSpPr>
          <p:cNvPr id="1027" name="Rectangle 3"/>
          <p:cNvSpPr>
            <a:spLocks noGrp="1" noChangeArrowheads="1"/>
          </p:cNvSpPr>
          <p:nvPr>
            <p:ph type="body" idx="1"/>
          </p:nvPr>
        </p:nvSpPr>
        <p:spPr bwMode="auto">
          <a:xfrm>
            <a:off x="457200" y="1295400"/>
            <a:ext cx="8305800" cy="510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de-DE" altLang="de-DE"/>
              <a:t>Textmasterformat bearbeiten</a:t>
            </a:r>
          </a:p>
          <a:p>
            <a:pPr lvl="1"/>
            <a:r>
              <a:rPr lang="de-DE" altLang="de-DE"/>
              <a:t>Zweite Ebene</a:t>
            </a:r>
          </a:p>
          <a:p>
            <a:pPr lvl="2"/>
            <a:r>
              <a:rPr lang="de-DE" altLang="de-DE"/>
              <a:t>Dritte Ebene</a:t>
            </a:r>
          </a:p>
          <a:p>
            <a:pPr lvl="3"/>
            <a:r>
              <a:rPr lang="de-DE" altLang="de-DE"/>
              <a:t>Vierte Ebene</a:t>
            </a:r>
          </a:p>
          <a:p>
            <a:pPr lvl="4"/>
            <a:r>
              <a:rPr lang="de-DE" altLang="de-DE"/>
              <a:t>Fünfte Ebene</a:t>
            </a:r>
            <a:endParaRPr lang="en-US" altLang="de-DE"/>
          </a:p>
        </p:txBody>
      </p:sp>
      <p:sp>
        <p:nvSpPr>
          <p:cNvPr id="1028" name="Rectangle 4"/>
          <p:cNvSpPr>
            <a:spLocks noGrp="1" noChangeArrowheads="1"/>
          </p:cNvSpPr>
          <p:nvPr>
            <p:ph type="dt" sz="half" idx="2"/>
          </p:nvPr>
        </p:nvSpPr>
        <p:spPr bwMode="auto">
          <a:xfrm>
            <a:off x="457200" y="6477000"/>
            <a:ext cx="2133600" cy="2444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000">
                <a:solidFill>
                  <a:schemeClr val="bg2"/>
                </a:solidFill>
                <a:latin typeface="Arial Narrow" pitchFamily="-107" charset="0"/>
              </a:defRPr>
            </a:lvl1pPr>
          </a:lstStyle>
          <a:p>
            <a:fld id="{77A258C9-4791-436A-B6B6-C59033ECEAF4}" type="datetime1">
              <a:rPr lang="en-US" altLang="de-DE"/>
              <a:pPr/>
              <a:t>2/11/2020</a:t>
            </a:fld>
            <a:endParaRPr lang="en-US" altLang="de-DE"/>
          </a:p>
        </p:txBody>
      </p:sp>
      <p:sp>
        <p:nvSpPr>
          <p:cNvPr id="1030" name="Rectangle 6"/>
          <p:cNvSpPr>
            <a:spLocks noGrp="1" noChangeArrowheads="1"/>
          </p:cNvSpPr>
          <p:nvPr>
            <p:ph type="sldNum" sz="quarter" idx="4"/>
          </p:nvPr>
        </p:nvSpPr>
        <p:spPr bwMode="auto">
          <a:xfrm>
            <a:off x="6629400" y="6477000"/>
            <a:ext cx="2133600" cy="2444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000">
                <a:solidFill>
                  <a:schemeClr val="bg2"/>
                </a:solidFill>
                <a:latin typeface="Arial Narrow" pitchFamily="-107" charset="0"/>
              </a:defRPr>
            </a:lvl1pPr>
          </a:lstStyle>
          <a:p>
            <a:r>
              <a:rPr lang="en-US" altLang="de-DE"/>
              <a:t>Page </a:t>
            </a:r>
            <a:fld id="{334BCA90-66CA-4BE0-B7F4-6956D4156C73}" type="slidenum">
              <a:rPr lang="en-US" altLang="de-DE"/>
              <a:pPr/>
              <a:t>‹N°›</a:t>
            </a:fld>
            <a:endParaRPr lang="en-US" altLang="de-DE"/>
          </a:p>
        </p:txBody>
      </p:sp>
      <p:pic>
        <p:nvPicPr>
          <p:cNvPr id="2" name="Picture 29" descr="mtsCnr"/>
          <p:cNvPicPr>
            <a:picLocks noChangeAspect="1" noChangeArrowheads="1"/>
          </p:cNvPicPr>
          <p:nvPr/>
        </p:nvPicPr>
        <p:blipFill>
          <a:blip r:embed="rId9">
            <a:extLst>
              <a:ext uri="{28A0092B-C50C-407E-A947-70E740481C1C}">
                <a14:useLocalDpi xmlns:a14="http://schemas.microsoft.com/office/drawing/2010/main"/>
              </a:ext>
            </a:extLst>
          </a:blip>
          <a:srcRect/>
          <a:stretch>
            <a:fillRect/>
          </a:stretch>
        </p:blipFill>
        <p:spPr bwMode="auto">
          <a:xfrm>
            <a:off x="6894513" y="0"/>
            <a:ext cx="2249487"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668" r:id="rId1"/>
    <p:sldLayoutId id="2147483662" r:id="rId2"/>
    <p:sldLayoutId id="2147483663" r:id="rId3"/>
    <p:sldLayoutId id="2147483664" r:id="rId4"/>
    <p:sldLayoutId id="2147483665" r:id="rId5"/>
    <p:sldLayoutId id="2147483666" r:id="rId6"/>
    <p:sldLayoutId id="2147483667" r:id="rId7"/>
  </p:sldLayoutIdLst>
  <p:hf hdr="0" ftr="0"/>
  <p:txStyles>
    <p:titleStyle>
      <a:lvl1pPr algn="l" rtl="0" eaLnBrk="1" fontAlgn="base" hangingPunct="1">
        <a:lnSpc>
          <a:spcPct val="90000"/>
        </a:lnSpc>
        <a:spcBef>
          <a:spcPct val="0"/>
        </a:spcBef>
        <a:spcAft>
          <a:spcPct val="0"/>
        </a:spcAft>
        <a:defRPr sz="2800">
          <a:solidFill>
            <a:srgbClr val="CC0000"/>
          </a:solidFill>
          <a:latin typeface="+mj-lt"/>
          <a:ea typeface="ＭＳ Ｐゴシック" pitchFamily="-107" charset="-128"/>
          <a:cs typeface="+mj-cs"/>
        </a:defRPr>
      </a:lvl1pPr>
      <a:lvl2pPr algn="l" rtl="0" eaLnBrk="1" fontAlgn="base" hangingPunct="1">
        <a:lnSpc>
          <a:spcPct val="90000"/>
        </a:lnSpc>
        <a:spcBef>
          <a:spcPct val="0"/>
        </a:spcBef>
        <a:spcAft>
          <a:spcPct val="0"/>
        </a:spcAft>
        <a:defRPr sz="2800">
          <a:solidFill>
            <a:srgbClr val="CC0000"/>
          </a:solidFill>
          <a:latin typeface="Arial Narrow" pitchFamily="-107" charset="0"/>
          <a:ea typeface="ＭＳ Ｐゴシック" pitchFamily="-107" charset="-128"/>
        </a:defRPr>
      </a:lvl2pPr>
      <a:lvl3pPr algn="l" rtl="0" eaLnBrk="1" fontAlgn="base" hangingPunct="1">
        <a:lnSpc>
          <a:spcPct val="90000"/>
        </a:lnSpc>
        <a:spcBef>
          <a:spcPct val="0"/>
        </a:spcBef>
        <a:spcAft>
          <a:spcPct val="0"/>
        </a:spcAft>
        <a:defRPr sz="2800">
          <a:solidFill>
            <a:srgbClr val="CC0000"/>
          </a:solidFill>
          <a:latin typeface="Arial Narrow" pitchFamily="-107" charset="0"/>
          <a:ea typeface="ＭＳ Ｐゴシック" pitchFamily="-107" charset="-128"/>
        </a:defRPr>
      </a:lvl3pPr>
      <a:lvl4pPr algn="l" rtl="0" eaLnBrk="1" fontAlgn="base" hangingPunct="1">
        <a:lnSpc>
          <a:spcPct val="90000"/>
        </a:lnSpc>
        <a:spcBef>
          <a:spcPct val="0"/>
        </a:spcBef>
        <a:spcAft>
          <a:spcPct val="0"/>
        </a:spcAft>
        <a:defRPr sz="2800">
          <a:solidFill>
            <a:srgbClr val="CC0000"/>
          </a:solidFill>
          <a:latin typeface="Arial Narrow" pitchFamily="-107" charset="0"/>
          <a:ea typeface="ＭＳ Ｐゴシック" pitchFamily="-107" charset="-128"/>
        </a:defRPr>
      </a:lvl4pPr>
      <a:lvl5pPr algn="l" rtl="0" eaLnBrk="1" fontAlgn="base" hangingPunct="1">
        <a:lnSpc>
          <a:spcPct val="90000"/>
        </a:lnSpc>
        <a:spcBef>
          <a:spcPct val="0"/>
        </a:spcBef>
        <a:spcAft>
          <a:spcPct val="0"/>
        </a:spcAft>
        <a:defRPr sz="2800">
          <a:solidFill>
            <a:srgbClr val="CC0000"/>
          </a:solidFill>
          <a:latin typeface="Arial Narrow" pitchFamily="-107" charset="0"/>
          <a:ea typeface="ＭＳ Ｐゴシック" pitchFamily="-107" charset="-128"/>
        </a:defRPr>
      </a:lvl5pPr>
      <a:lvl6pPr marL="457200" algn="l" rtl="0" eaLnBrk="1" fontAlgn="base" hangingPunct="1">
        <a:lnSpc>
          <a:spcPct val="90000"/>
        </a:lnSpc>
        <a:spcBef>
          <a:spcPct val="0"/>
        </a:spcBef>
        <a:spcAft>
          <a:spcPct val="0"/>
        </a:spcAft>
        <a:defRPr sz="2800">
          <a:solidFill>
            <a:srgbClr val="CC0000"/>
          </a:solidFill>
          <a:latin typeface="Arial Narrow" pitchFamily="-107" charset="0"/>
        </a:defRPr>
      </a:lvl6pPr>
      <a:lvl7pPr marL="914400" algn="l" rtl="0" eaLnBrk="1" fontAlgn="base" hangingPunct="1">
        <a:lnSpc>
          <a:spcPct val="90000"/>
        </a:lnSpc>
        <a:spcBef>
          <a:spcPct val="0"/>
        </a:spcBef>
        <a:spcAft>
          <a:spcPct val="0"/>
        </a:spcAft>
        <a:defRPr sz="2800">
          <a:solidFill>
            <a:srgbClr val="CC0000"/>
          </a:solidFill>
          <a:latin typeface="Arial Narrow" pitchFamily="-107" charset="0"/>
        </a:defRPr>
      </a:lvl7pPr>
      <a:lvl8pPr marL="1371600" algn="l" rtl="0" eaLnBrk="1" fontAlgn="base" hangingPunct="1">
        <a:lnSpc>
          <a:spcPct val="90000"/>
        </a:lnSpc>
        <a:spcBef>
          <a:spcPct val="0"/>
        </a:spcBef>
        <a:spcAft>
          <a:spcPct val="0"/>
        </a:spcAft>
        <a:defRPr sz="2800">
          <a:solidFill>
            <a:srgbClr val="CC0000"/>
          </a:solidFill>
          <a:latin typeface="Arial Narrow" pitchFamily="-107" charset="0"/>
        </a:defRPr>
      </a:lvl8pPr>
      <a:lvl9pPr marL="1828800" algn="l" rtl="0" eaLnBrk="1" fontAlgn="base" hangingPunct="1">
        <a:lnSpc>
          <a:spcPct val="90000"/>
        </a:lnSpc>
        <a:spcBef>
          <a:spcPct val="0"/>
        </a:spcBef>
        <a:spcAft>
          <a:spcPct val="0"/>
        </a:spcAft>
        <a:defRPr sz="2800">
          <a:solidFill>
            <a:srgbClr val="CC0000"/>
          </a:solidFill>
          <a:latin typeface="Arial Narrow" pitchFamily="-107" charset="0"/>
        </a:defRPr>
      </a:lvl9pPr>
    </p:titleStyle>
    <p:bodyStyle>
      <a:lvl1pPr marL="342900" indent="-342900" algn="l" rtl="0" eaLnBrk="1" fontAlgn="base" hangingPunct="1">
        <a:spcBef>
          <a:spcPct val="20000"/>
        </a:spcBef>
        <a:spcAft>
          <a:spcPct val="0"/>
        </a:spcAft>
        <a:buClr>
          <a:srgbClr val="CC0000"/>
        </a:buClr>
        <a:buFont typeface="Arial Narrow" pitchFamily="-107" charset="0"/>
        <a:buChar char="»"/>
        <a:defRPr sz="2000">
          <a:solidFill>
            <a:schemeClr val="tx1"/>
          </a:solidFill>
          <a:latin typeface="+mn-lt"/>
          <a:ea typeface="ＭＳ Ｐゴシック" pitchFamily="-107" charset="-128"/>
          <a:cs typeface="+mn-cs"/>
        </a:defRPr>
      </a:lvl1pPr>
      <a:lvl2pPr marL="742950" indent="-285750" algn="l" rtl="0" eaLnBrk="1" fontAlgn="base" hangingPunct="1">
        <a:spcBef>
          <a:spcPct val="20000"/>
        </a:spcBef>
        <a:spcAft>
          <a:spcPct val="0"/>
        </a:spcAft>
        <a:buClr>
          <a:srgbClr val="CC0000"/>
        </a:buClr>
        <a:buChar char="–"/>
        <a:defRPr sz="2000">
          <a:solidFill>
            <a:schemeClr val="tx1"/>
          </a:solidFill>
          <a:latin typeface="+mn-lt"/>
          <a:ea typeface="ＭＳ Ｐゴシック" pitchFamily="-107" charset="-128"/>
        </a:defRPr>
      </a:lvl2pPr>
      <a:lvl3pPr marL="1143000" indent="-228600" algn="l" rtl="0" eaLnBrk="1" fontAlgn="base" hangingPunct="1">
        <a:spcBef>
          <a:spcPct val="20000"/>
        </a:spcBef>
        <a:spcAft>
          <a:spcPct val="0"/>
        </a:spcAft>
        <a:buClr>
          <a:srgbClr val="CC0000"/>
        </a:buClr>
        <a:buFont typeface="Arial Narrow" pitchFamily="-107" charset="0"/>
        <a:buChar char="»"/>
        <a:defRPr sz="2000">
          <a:solidFill>
            <a:schemeClr val="tx1"/>
          </a:solidFill>
          <a:latin typeface="+mn-lt"/>
          <a:ea typeface="ＭＳ Ｐゴシック" pitchFamily="-107" charset="-128"/>
        </a:defRPr>
      </a:lvl3pPr>
      <a:lvl4pPr marL="1600200" indent="-228600" algn="l" rtl="0" eaLnBrk="1" fontAlgn="base" hangingPunct="1">
        <a:spcBef>
          <a:spcPct val="20000"/>
        </a:spcBef>
        <a:spcAft>
          <a:spcPct val="0"/>
        </a:spcAft>
        <a:buClr>
          <a:srgbClr val="CC0000"/>
        </a:buClr>
        <a:buChar char="–"/>
        <a:defRPr sz="2000">
          <a:solidFill>
            <a:schemeClr val="tx1"/>
          </a:solidFill>
          <a:latin typeface="+mn-lt"/>
          <a:ea typeface="ＭＳ Ｐゴシック" pitchFamily="-107" charset="-128"/>
        </a:defRPr>
      </a:lvl4pPr>
      <a:lvl5pPr marL="2057400" indent="-228600" algn="l" rtl="0" eaLnBrk="1" fontAlgn="base" hangingPunct="1">
        <a:spcBef>
          <a:spcPct val="20000"/>
        </a:spcBef>
        <a:spcAft>
          <a:spcPct val="0"/>
        </a:spcAft>
        <a:buClr>
          <a:srgbClr val="CC0000"/>
        </a:buClr>
        <a:buFont typeface="Arial Narrow" pitchFamily="-107" charset="0"/>
        <a:buChar char="»"/>
        <a:defRPr sz="2000">
          <a:solidFill>
            <a:schemeClr val="tx1"/>
          </a:solidFill>
          <a:latin typeface="+mn-lt"/>
          <a:ea typeface="ＭＳ Ｐゴシック" pitchFamily="-107" charset="-128"/>
        </a:defRPr>
      </a:lvl5pPr>
      <a:lvl6pPr marL="2514600" indent="-228600" algn="l" rtl="0" eaLnBrk="1" fontAlgn="base" hangingPunct="1">
        <a:spcBef>
          <a:spcPct val="20000"/>
        </a:spcBef>
        <a:spcAft>
          <a:spcPct val="0"/>
        </a:spcAft>
        <a:buClr>
          <a:srgbClr val="CC0000"/>
        </a:buClr>
        <a:buFont typeface="Arial Narrow" pitchFamily="-107" charset="0"/>
        <a:buChar char="»"/>
        <a:defRPr sz="2000">
          <a:solidFill>
            <a:schemeClr val="tx1"/>
          </a:solidFill>
          <a:latin typeface="+mn-lt"/>
          <a:ea typeface="ＭＳ Ｐゴシック" pitchFamily="-107" charset="-128"/>
        </a:defRPr>
      </a:lvl6pPr>
      <a:lvl7pPr marL="2971800" indent="-228600" algn="l" rtl="0" eaLnBrk="1" fontAlgn="base" hangingPunct="1">
        <a:spcBef>
          <a:spcPct val="20000"/>
        </a:spcBef>
        <a:spcAft>
          <a:spcPct val="0"/>
        </a:spcAft>
        <a:buClr>
          <a:srgbClr val="CC0000"/>
        </a:buClr>
        <a:buFont typeface="Arial Narrow" pitchFamily="-107" charset="0"/>
        <a:buChar char="»"/>
        <a:defRPr sz="2000">
          <a:solidFill>
            <a:schemeClr val="tx1"/>
          </a:solidFill>
          <a:latin typeface="+mn-lt"/>
          <a:ea typeface="ＭＳ Ｐゴシック" pitchFamily="-107" charset="-128"/>
        </a:defRPr>
      </a:lvl7pPr>
      <a:lvl8pPr marL="3429000" indent="-228600" algn="l" rtl="0" eaLnBrk="1" fontAlgn="base" hangingPunct="1">
        <a:spcBef>
          <a:spcPct val="20000"/>
        </a:spcBef>
        <a:spcAft>
          <a:spcPct val="0"/>
        </a:spcAft>
        <a:buClr>
          <a:srgbClr val="CC0000"/>
        </a:buClr>
        <a:buFont typeface="Arial Narrow" pitchFamily="-107" charset="0"/>
        <a:buChar char="»"/>
        <a:defRPr sz="2000">
          <a:solidFill>
            <a:schemeClr val="tx1"/>
          </a:solidFill>
          <a:latin typeface="+mn-lt"/>
          <a:ea typeface="ＭＳ Ｐゴシック" pitchFamily="-107" charset="-128"/>
        </a:defRPr>
      </a:lvl8pPr>
      <a:lvl9pPr marL="3886200" indent="-228600" algn="l" rtl="0" eaLnBrk="1" fontAlgn="base" hangingPunct="1">
        <a:spcBef>
          <a:spcPct val="20000"/>
        </a:spcBef>
        <a:spcAft>
          <a:spcPct val="0"/>
        </a:spcAft>
        <a:buClr>
          <a:srgbClr val="CC0000"/>
        </a:buClr>
        <a:buFont typeface="Arial Narrow" pitchFamily="-107" charset="0"/>
        <a:buChar char="»"/>
        <a:defRPr sz="2000">
          <a:solidFill>
            <a:schemeClr val="tx1"/>
          </a:solidFill>
          <a:latin typeface="+mn-lt"/>
          <a:ea typeface="ＭＳ Ｐゴシック" pitchFamily="-107"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hyperlink" Target="https://pixabay.com/en/doctor-person-vista-1295571/" TargetMode="External"/><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8" Type="http://schemas.openxmlformats.org/officeDocument/2006/relationships/image" Target="../media/image28.jpg"/><Relationship Id="rId13" Type="http://schemas.openxmlformats.org/officeDocument/2006/relationships/image" Target="../media/image33.jpg"/><Relationship Id="rId18" Type="http://schemas.openxmlformats.org/officeDocument/2006/relationships/image" Target="../media/image38.png"/><Relationship Id="rId3" Type="http://schemas.openxmlformats.org/officeDocument/2006/relationships/image" Target="../media/image23.png"/><Relationship Id="rId21" Type="http://schemas.openxmlformats.org/officeDocument/2006/relationships/image" Target="../media/image41.png"/><Relationship Id="rId7" Type="http://schemas.openxmlformats.org/officeDocument/2006/relationships/image" Target="../media/image27.gif"/><Relationship Id="rId12" Type="http://schemas.openxmlformats.org/officeDocument/2006/relationships/image" Target="../media/image32.png"/><Relationship Id="rId17" Type="http://schemas.openxmlformats.org/officeDocument/2006/relationships/image" Target="../media/image37.png"/><Relationship Id="rId2" Type="http://schemas.openxmlformats.org/officeDocument/2006/relationships/image" Target="../media/image22.jpeg"/><Relationship Id="rId16" Type="http://schemas.openxmlformats.org/officeDocument/2006/relationships/image" Target="../media/image36.gif"/><Relationship Id="rId20" Type="http://schemas.openxmlformats.org/officeDocument/2006/relationships/image" Target="../media/image40.png"/><Relationship Id="rId1" Type="http://schemas.openxmlformats.org/officeDocument/2006/relationships/slideLayout" Target="../slideLayouts/slideLayout2.xml"/><Relationship Id="rId6" Type="http://schemas.openxmlformats.org/officeDocument/2006/relationships/image" Target="../media/image26.gif"/><Relationship Id="rId11" Type="http://schemas.openxmlformats.org/officeDocument/2006/relationships/image" Target="../media/image31.png"/><Relationship Id="rId5" Type="http://schemas.openxmlformats.org/officeDocument/2006/relationships/image" Target="../media/image25.png"/><Relationship Id="rId15" Type="http://schemas.openxmlformats.org/officeDocument/2006/relationships/image" Target="../media/image35.gif"/><Relationship Id="rId23" Type="http://schemas.openxmlformats.org/officeDocument/2006/relationships/image" Target="../media/image43.gif"/><Relationship Id="rId10" Type="http://schemas.openxmlformats.org/officeDocument/2006/relationships/image" Target="../media/image30.png"/><Relationship Id="rId19" Type="http://schemas.openxmlformats.org/officeDocument/2006/relationships/image" Target="../media/image39.png"/><Relationship Id="rId4" Type="http://schemas.openxmlformats.org/officeDocument/2006/relationships/image" Target="../media/image24.png"/><Relationship Id="rId9" Type="http://schemas.openxmlformats.org/officeDocument/2006/relationships/image" Target="../media/image29.png"/><Relationship Id="rId14" Type="http://schemas.openxmlformats.org/officeDocument/2006/relationships/image" Target="../media/image34.gif"/><Relationship Id="rId22" Type="http://schemas.openxmlformats.org/officeDocument/2006/relationships/image" Target="../media/image42.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45.JP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image" Target="../media/image46.png"/><Relationship Id="rId1" Type="http://schemas.openxmlformats.org/officeDocument/2006/relationships/slideLayout" Target="../slideLayouts/slideLayout2.xml"/><Relationship Id="rId4" Type="http://schemas.openxmlformats.org/officeDocument/2006/relationships/image" Target="../media/image48.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49.jfif"/><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hyperlink" Target="http://www.diplomatie.gouv.fr/fr/conseils-aux-voyageurs/conseils-par-pays/" TargetMode="External"/><Relationship Id="rId2" Type="http://schemas.openxmlformats.org/officeDocument/2006/relationships/image" Target="../media/image50.jfif"/><Relationship Id="rId1" Type="http://schemas.openxmlformats.org/officeDocument/2006/relationships/slideLayout" Target="../slideLayouts/slideLayout2.xml"/><Relationship Id="rId5" Type="http://schemas.openxmlformats.org/officeDocument/2006/relationships/hyperlink" Target="https://fr.wikipedia.org/wiki/Axa" TargetMode="External"/><Relationship Id="rId4" Type="http://schemas.openxmlformats.org/officeDocument/2006/relationships/image" Target="../media/image13.png"/></Relationships>
</file>

<file path=ppt/slides/_rels/slide23.xml.rels><?xml version="1.0" encoding="UTF-8" standalone="yes"?>
<Relationships xmlns="http://schemas.openxmlformats.org/package/2006/relationships"><Relationship Id="rId2" Type="http://schemas.openxmlformats.org/officeDocument/2006/relationships/image" Target="../media/image51.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52.jfif"/><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8" Type="http://schemas.openxmlformats.org/officeDocument/2006/relationships/image" Target="../media/image59.jpeg"/><Relationship Id="rId3" Type="http://schemas.openxmlformats.org/officeDocument/2006/relationships/image" Target="../media/image54.jpeg"/><Relationship Id="rId7" Type="http://schemas.openxmlformats.org/officeDocument/2006/relationships/image" Target="../media/image58.pn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57.png"/><Relationship Id="rId5" Type="http://schemas.openxmlformats.org/officeDocument/2006/relationships/image" Target="../media/image56.png"/><Relationship Id="rId4" Type="http://schemas.openxmlformats.org/officeDocument/2006/relationships/image" Target="../media/image55.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image" Target="../media/image60.emf"/><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61.emf"/><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image" Target="../media/image62.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65.jfif"/><Relationship Id="rId2" Type="http://schemas.openxmlformats.org/officeDocument/2006/relationships/image" Target="../media/image64.png"/><Relationship Id="rId1" Type="http://schemas.openxmlformats.org/officeDocument/2006/relationships/slideLayout" Target="../slideLayouts/slideLayout2.xml"/><Relationship Id="rId4" Type="http://schemas.openxmlformats.org/officeDocument/2006/relationships/image" Target="../media/image66.jfif"/></Relationships>
</file>

<file path=ppt/slides/_rels/slide32.xml.rels><?xml version="1.0" encoding="UTF-8" standalone="yes"?>
<Relationships xmlns="http://schemas.openxmlformats.org/package/2006/relationships"><Relationship Id="rId3" Type="http://schemas.openxmlformats.org/officeDocument/2006/relationships/image" Target="../media/image68.png"/><Relationship Id="rId2" Type="http://schemas.openxmlformats.org/officeDocument/2006/relationships/image" Target="../media/image67.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70.gif"/><Relationship Id="rId2" Type="http://schemas.openxmlformats.org/officeDocument/2006/relationships/image" Target="../media/image69.gif"/><Relationship Id="rId1" Type="http://schemas.openxmlformats.org/officeDocument/2006/relationships/slideLayout" Target="../slideLayouts/slideLayout2.xml"/><Relationship Id="rId4" Type="http://schemas.openxmlformats.org/officeDocument/2006/relationships/image" Target="../media/image71.gif"/></Relationships>
</file>

<file path=ppt/slides/_rels/slide34.xml.rels><?xml version="1.0" encoding="UTF-8" standalone="yes"?>
<Relationships xmlns="http://schemas.openxmlformats.org/package/2006/relationships"><Relationship Id="rId3" Type="http://schemas.openxmlformats.org/officeDocument/2006/relationships/image" Target="../media/image72.jpeg"/><Relationship Id="rId2" Type="http://schemas.openxmlformats.org/officeDocument/2006/relationships/hyperlink" Target="file:///\\ORY01-FS02.eu.mts.com\data\serveur\SECURITE%20AU%20TRAVAIL" TargetMode="External"/><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g"/><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9.xml.rels><?xml version="1.0" encoding="UTF-8" standalone="yes"?>
<Relationships xmlns="http://schemas.openxmlformats.org/package/2006/relationships"><Relationship Id="rId8" Type="http://schemas.openxmlformats.org/officeDocument/2006/relationships/hyperlink" Target="http://commons.wikimedia.org/wiki/category:logos_of_insurance_companies" TargetMode="External"/><Relationship Id="rId3" Type="http://schemas.openxmlformats.org/officeDocument/2006/relationships/image" Target="../media/image13.png"/><Relationship Id="rId7" Type="http://schemas.openxmlformats.org/officeDocument/2006/relationships/image" Target="../media/image15.jp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hyperlink" Target="http://www.detax.fr/entreprise/groupama/" TargetMode="External"/><Relationship Id="rId5" Type="http://schemas.openxmlformats.org/officeDocument/2006/relationships/image" Target="../media/image14.jpg"/><Relationship Id="rId10" Type="http://schemas.openxmlformats.org/officeDocument/2006/relationships/hyperlink" Target="https://newsroom.malakoffmederic-humanis.com/photos/logo-groupe-malakoff-mederic-humanis-d8f8-63a59.html?lang=fr" TargetMode="External"/><Relationship Id="rId4" Type="http://schemas.openxmlformats.org/officeDocument/2006/relationships/hyperlink" Target="https://fr.wikipedia.org/wiki/Axa" TargetMode="External"/><Relationship Id="rId9" Type="http://schemas.openxmlformats.org/officeDocument/2006/relationships/image" Target="../media/image16.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5"/>
          <p:cNvSpPr>
            <a:spLocks noGrp="1" noChangeArrowheads="1"/>
          </p:cNvSpPr>
          <p:nvPr>
            <p:ph type="ctrTitle"/>
          </p:nvPr>
        </p:nvSpPr>
        <p:spPr>
          <a:xfrm>
            <a:off x="321752" y="4717380"/>
            <a:ext cx="8439472" cy="945232"/>
          </a:xfrm>
        </p:spPr>
        <p:txBody>
          <a:bodyPr/>
          <a:lstStyle/>
          <a:p>
            <a:r>
              <a:rPr lang="fr-FR" altLang="de-DE" dirty="0"/>
              <a:t>Formation annuelle : La Sécurité au travail</a:t>
            </a:r>
            <a:br>
              <a:rPr lang="fr-FR" altLang="de-DE" dirty="0"/>
            </a:br>
            <a:br>
              <a:rPr lang="fr-FR" altLang="de-DE" dirty="0"/>
            </a:br>
            <a:r>
              <a:rPr lang="fr-FR" altLang="de-DE" sz="1800" dirty="0"/>
              <a:t>Version 2020</a:t>
            </a:r>
            <a:br>
              <a:rPr lang="fr-FR" altLang="de-DE" dirty="0"/>
            </a:br>
            <a:endParaRPr lang="fr-FR" altLang="de-DE" sz="1400" dirty="0"/>
          </a:p>
        </p:txBody>
      </p:sp>
      <p:pic>
        <p:nvPicPr>
          <p:cNvPr id="19458" name="Picture 2" descr="RÃ©sultat de recherche d'images pour &quot;uub schwan&quot;">
            <a:extLst>
              <a:ext uri="{FF2B5EF4-FFF2-40B4-BE49-F238E27FC236}">
                <a16:creationId xmlns:a16="http://schemas.microsoft.com/office/drawing/2014/main" id="{C4F0A0FB-2687-4F42-9B36-F641F91A7B20}"/>
              </a:ext>
            </a:extLst>
          </p:cNvP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321752" y="4838700"/>
            <a:ext cx="1714500" cy="164782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5"/>
          <p:cNvSpPr>
            <a:spLocks noGrp="1" noChangeArrowheads="1"/>
          </p:cNvSpPr>
          <p:nvPr>
            <p:ph type="ctrTitle"/>
          </p:nvPr>
        </p:nvSpPr>
        <p:spPr>
          <a:xfrm>
            <a:off x="323528" y="4572000"/>
            <a:ext cx="8439472" cy="533400"/>
          </a:xfrm>
        </p:spPr>
        <p:txBody>
          <a:bodyPr/>
          <a:lstStyle/>
          <a:p>
            <a:r>
              <a:rPr lang="en-US" altLang="de-DE" dirty="0"/>
              <a:t>2.) Les accidents de travail</a:t>
            </a:r>
            <a:endParaRPr lang="en-US" altLang="de-DE" sz="1400" dirty="0"/>
          </a:p>
        </p:txBody>
      </p:sp>
    </p:spTree>
    <p:extLst>
      <p:ext uri="{BB962C8B-B14F-4D97-AF65-F5344CB8AC3E}">
        <p14:creationId xmlns:p14="http://schemas.microsoft.com/office/powerpoint/2010/main" val="193987974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a:extLst>
              <a:ext uri="{FF2B5EF4-FFF2-40B4-BE49-F238E27FC236}">
                <a16:creationId xmlns:a16="http://schemas.microsoft.com/office/drawing/2014/main" id="{EF691C22-FF56-4B97-AFD0-0216EFD2924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08104" y="2075865"/>
            <a:ext cx="1485000" cy="1485000"/>
          </a:xfrm>
          <a:prstGeom prst="rect">
            <a:avLst/>
          </a:prstGeom>
          <a:noFill/>
          <a:extLst>
            <a:ext uri="{909E8E84-426E-40DD-AFC4-6F175D3DCCD1}">
              <a14:hiddenFill xmlns:a14="http://schemas.microsoft.com/office/drawing/2010/main">
                <a:solidFill>
                  <a:srgbClr val="FFFFFF"/>
                </a:solidFill>
              </a14:hiddenFill>
            </a:ext>
          </a:extLst>
        </p:spPr>
      </p:pic>
      <p:sp>
        <p:nvSpPr>
          <p:cNvPr id="4" name="Espace réservé de la date 3">
            <a:extLst>
              <a:ext uri="{FF2B5EF4-FFF2-40B4-BE49-F238E27FC236}">
                <a16:creationId xmlns:a16="http://schemas.microsoft.com/office/drawing/2014/main" id="{12D208E3-5032-45A3-8E74-C3F9C24B5F34}"/>
              </a:ext>
            </a:extLst>
          </p:cNvPr>
          <p:cNvSpPr>
            <a:spLocks noGrp="1"/>
          </p:cNvSpPr>
          <p:nvPr>
            <p:ph type="dt" sz="half" idx="10"/>
          </p:nvPr>
        </p:nvSpPr>
        <p:spPr/>
        <p:txBody>
          <a:bodyPr/>
          <a:lstStyle/>
          <a:p>
            <a:fld id="{3E8BC5D8-A115-4B64-A64A-086CE5FD224F}" type="datetime1">
              <a:rPr lang="en-US" altLang="de-DE" smtClean="0"/>
              <a:pPr/>
              <a:t>2/11/2020</a:t>
            </a:fld>
            <a:endParaRPr lang="en-US" altLang="de-DE"/>
          </a:p>
        </p:txBody>
      </p:sp>
      <p:sp>
        <p:nvSpPr>
          <p:cNvPr id="5" name="Espace réservé du numéro de diapositive 4">
            <a:extLst>
              <a:ext uri="{FF2B5EF4-FFF2-40B4-BE49-F238E27FC236}">
                <a16:creationId xmlns:a16="http://schemas.microsoft.com/office/drawing/2014/main" id="{142ECAE2-2CAC-4685-BD45-20AE59FAF300}"/>
              </a:ext>
            </a:extLst>
          </p:cNvPr>
          <p:cNvSpPr>
            <a:spLocks noGrp="1"/>
          </p:cNvSpPr>
          <p:nvPr>
            <p:ph type="sldNum" sz="quarter" idx="11"/>
          </p:nvPr>
        </p:nvSpPr>
        <p:spPr/>
        <p:txBody>
          <a:bodyPr/>
          <a:lstStyle/>
          <a:p>
            <a:r>
              <a:rPr lang="en-US" altLang="de-DE"/>
              <a:t>Page </a:t>
            </a:r>
            <a:fld id="{9BB81938-3A13-4F8B-9DE6-E4911D5D7B2F}" type="slidenum">
              <a:rPr lang="en-US" altLang="de-DE" smtClean="0"/>
              <a:pPr/>
              <a:t>11</a:t>
            </a:fld>
            <a:endParaRPr lang="en-US" altLang="de-DE"/>
          </a:p>
        </p:txBody>
      </p:sp>
      <p:sp>
        <p:nvSpPr>
          <p:cNvPr id="6" name="Espace réservé du contenu 2">
            <a:extLst>
              <a:ext uri="{FF2B5EF4-FFF2-40B4-BE49-F238E27FC236}">
                <a16:creationId xmlns:a16="http://schemas.microsoft.com/office/drawing/2014/main" id="{C6C3D459-2C6C-400A-AFA8-BEC6715B87B0}"/>
              </a:ext>
            </a:extLst>
          </p:cNvPr>
          <p:cNvSpPr>
            <a:spLocks noGrp="1"/>
          </p:cNvSpPr>
          <p:nvPr>
            <p:ph idx="1"/>
          </p:nvPr>
        </p:nvSpPr>
        <p:spPr>
          <a:xfrm>
            <a:off x="457200" y="1299464"/>
            <a:ext cx="7874581" cy="5558536"/>
          </a:xfrm>
        </p:spPr>
        <p:txBody>
          <a:bodyPr/>
          <a:lstStyle/>
          <a:p>
            <a:pPr>
              <a:lnSpc>
                <a:spcPct val="150000"/>
              </a:lnSpc>
            </a:pPr>
            <a:r>
              <a:rPr lang="fr-FR" dirty="0"/>
              <a:t>L’Assurance maladie a recensé en 2017 : </a:t>
            </a:r>
            <a:r>
              <a:rPr lang="fr-FR" b="1" dirty="0"/>
              <a:t>632 918 accidents de travail *</a:t>
            </a:r>
          </a:p>
          <a:p>
            <a:pPr>
              <a:lnSpc>
                <a:spcPct val="150000"/>
              </a:lnSpc>
            </a:pPr>
            <a:r>
              <a:rPr lang="fr-FR" b="1" dirty="0"/>
              <a:t>33 204 : </a:t>
            </a:r>
            <a:r>
              <a:rPr lang="fr-FR" dirty="0"/>
              <a:t>Nouvelles incapacités permanentes</a:t>
            </a:r>
          </a:p>
          <a:p>
            <a:pPr>
              <a:lnSpc>
                <a:spcPct val="150000"/>
              </a:lnSpc>
            </a:pPr>
            <a:r>
              <a:rPr lang="fr-FR" b="1" dirty="0"/>
              <a:t>530 décès </a:t>
            </a:r>
            <a:r>
              <a:rPr lang="fr-FR" dirty="0"/>
              <a:t>dus aux accidents de travail</a:t>
            </a:r>
          </a:p>
          <a:p>
            <a:pPr>
              <a:lnSpc>
                <a:spcPct val="150000"/>
              </a:lnSpc>
            </a:pPr>
            <a:r>
              <a:rPr lang="fr-FR" b="1" dirty="0"/>
              <a:t>41,7 millions de journées de travail </a:t>
            </a:r>
            <a:r>
              <a:rPr lang="fr-FR" dirty="0"/>
              <a:t>perdues</a:t>
            </a:r>
          </a:p>
          <a:p>
            <a:pPr>
              <a:lnSpc>
                <a:spcPct val="150000"/>
              </a:lnSpc>
            </a:pPr>
            <a:r>
              <a:rPr lang="fr-FR" b="1" dirty="0"/>
              <a:t>Causes principales :</a:t>
            </a:r>
          </a:p>
          <a:p>
            <a:pPr lvl="1"/>
            <a:r>
              <a:rPr lang="fr-FR" b="1" dirty="0"/>
              <a:t>51 % : La manutention : </a:t>
            </a:r>
            <a:r>
              <a:rPr lang="fr-FR" dirty="0"/>
              <a:t>efforts physiques, charges lourdes et mauvaises postures sont les causes courantes de problèmes dorso-lombaires</a:t>
            </a:r>
          </a:p>
          <a:p>
            <a:pPr lvl="1"/>
            <a:r>
              <a:rPr lang="fr-FR" b="1" dirty="0"/>
              <a:t>28 % : Les chutes</a:t>
            </a:r>
          </a:p>
          <a:p>
            <a:pPr lvl="1"/>
            <a:r>
              <a:rPr lang="fr-FR" dirty="0"/>
              <a:t>8% : Les accidents liés à l'outillage à main</a:t>
            </a:r>
          </a:p>
          <a:p>
            <a:pPr marL="457200" lvl="1" indent="0">
              <a:buNone/>
            </a:pPr>
            <a:endParaRPr lang="fr-FR" dirty="0"/>
          </a:p>
          <a:p>
            <a:pPr marL="0" indent="0">
              <a:buNone/>
            </a:pPr>
            <a:r>
              <a:rPr lang="fr-FR" dirty="0"/>
              <a:t>							</a:t>
            </a:r>
          </a:p>
          <a:p>
            <a:pPr marL="0" indent="0">
              <a:buNone/>
            </a:pPr>
            <a:endParaRPr lang="fr-FR" sz="900" dirty="0"/>
          </a:p>
          <a:p>
            <a:pPr marL="0" indent="0">
              <a:buNone/>
            </a:pPr>
            <a:r>
              <a:rPr lang="fr-FR" sz="900" dirty="0"/>
              <a:t>							</a:t>
            </a:r>
          </a:p>
          <a:p>
            <a:pPr marL="0" indent="0">
              <a:buNone/>
            </a:pPr>
            <a:r>
              <a:rPr lang="fr-FR" sz="900" dirty="0"/>
              <a:t>							* Source : Ameli 2017</a:t>
            </a:r>
          </a:p>
        </p:txBody>
      </p:sp>
      <p:sp>
        <p:nvSpPr>
          <p:cNvPr id="8" name="Titre 1">
            <a:extLst>
              <a:ext uri="{FF2B5EF4-FFF2-40B4-BE49-F238E27FC236}">
                <a16:creationId xmlns:a16="http://schemas.microsoft.com/office/drawing/2014/main" id="{B153F56C-48CC-41F4-8DF9-521800C4B62C}"/>
              </a:ext>
            </a:extLst>
          </p:cNvPr>
          <p:cNvSpPr>
            <a:spLocks noGrp="1"/>
          </p:cNvSpPr>
          <p:nvPr>
            <p:ph type="title"/>
          </p:nvPr>
        </p:nvSpPr>
        <p:spPr>
          <a:xfrm>
            <a:off x="489792" y="348257"/>
            <a:ext cx="8250238" cy="685800"/>
          </a:xfrm>
        </p:spPr>
        <p:txBody>
          <a:bodyPr/>
          <a:lstStyle/>
          <a:p>
            <a:r>
              <a:rPr lang="fr-FR" dirty="0"/>
              <a:t>2.1) Quelques statistiques en France</a:t>
            </a:r>
          </a:p>
        </p:txBody>
      </p:sp>
      <p:sp>
        <p:nvSpPr>
          <p:cNvPr id="9" name="Titre 1">
            <a:extLst>
              <a:ext uri="{FF2B5EF4-FFF2-40B4-BE49-F238E27FC236}">
                <a16:creationId xmlns:a16="http://schemas.microsoft.com/office/drawing/2014/main" id="{A1BC6671-F903-49B9-ACBA-7CCD72167704}"/>
              </a:ext>
            </a:extLst>
          </p:cNvPr>
          <p:cNvSpPr txBox="1">
            <a:spLocks/>
          </p:cNvSpPr>
          <p:nvPr/>
        </p:nvSpPr>
        <p:spPr bwMode="auto">
          <a:xfrm>
            <a:off x="457200" y="5373216"/>
            <a:ext cx="4968552"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1" fontAlgn="base" hangingPunct="1">
              <a:lnSpc>
                <a:spcPct val="90000"/>
              </a:lnSpc>
              <a:spcBef>
                <a:spcPct val="0"/>
              </a:spcBef>
              <a:spcAft>
                <a:spcPct val="0"/>
              </a:spcAft>
              <a:defRPr sz="2800">
                <a:solidFill>
                  <a:srgbClr val="CC0000"/>
                </a:solidFill>
                <a:latin typeface="+mj-lt"/>
                <a:ea typeface="ＭＳ Ｐゴシック" pitchFamily="-107" charset="-128"/>
                <a:cs typeface="+mj-cs"/>
              </a:defRPr>
            </a:lvl1pPr>
            <a:lvl2pPr algn="l" rtl="0" eaLnBrk="1" fontAlgn="base" hangingPunct="1">
              <a:lnSpc>
                <a:spcPct val="90000"/>
              </a:lnSpc>
              <a:spcBef>
                <a:spcPct val="0"/>
              </a:spcBef>
              <a:spcAft>
                <a:spcPct val="0"/>
              </a:spcAft>
              <a:defRPr sz="2800">
                <a:solidFill>
                  <a:srgbClr val="CC0000"/>
                </a:solidFill>
                <a:latin typeface="Arial Narrow" pitchFamily="-107" charset="0"/>
                <a:ea typeface="ＭＳ Ｐゴシック" pitchFamily="-107" charset="-128"/>
              </a:defRPr>
            </a:lvl2pPr>
            <a:lvl3pPr algn="l" rtl="0" eaLnBrk="1" fontAlgn="base" hangingPunct="1">
              <a:lnSpc>
                <a:spcPct val="90000"/>
              </a:lnSpc>
              <a:spcBef>
                <a:spcPct val="0"/>
              </a:spcBef>
              <a:spcAft>
                <a:spcPct val="0"/>
              </a:spcAft>
              <a:defRPr sz="2800">
                <a:solidFill>
                  <a:srgbClr val="CC0000"/>
                </a:solidFill>
                <a:latin typeface="Arial Narrow" pitchFamily="-107" charset="0"/>
                <a:ea typeface="ＭＳ Ｐゴシック" pitchFamily="-107" charset="-128"/>
              </a:defRPr>
            </a:lvl3pPr>
            <a:lvl4pPr algn="l" rtl="0" eaLnBrk="1" fontAlgn="base" hangingPunct="1">
              <a:lnSpc>
                <a:spcPct val="90000"/>
              </a:lnSpc>
              <a:spcBef>
                <a:spcPct val="0"/>
              </a:spcBef>
              <a:spcAft>
                <a:spcPct val="0"/>
              </a:spcAft>
              <a:defRPr sz="2800">
                <a:solidFill>
                  <a:srgbClr val="CC0000"/>
                </a:solidFill>
                <a:latin typeface="Arial Narrow" pitchFamily="-107" charset="0"/>
                <a:ea typeface="ＭＳ Ｐゴシック" pitchFamily="-107" charset="-128"/>
              </a:defRPr>
            </a:lvl4pPr>
            <a:lvl5pPr algn="l" rtl="0" eaLnBrk="1" fontAlgn="base" hangingPunct="1">
              <a:lnSpc>
                <a:spcPct val="90000"/>
              </a:lnSpc>
              <a:spcBef>
                <a:spcPct val="0"/>
              </a:spcBef>
              <a:spcAft>
                <a:spcPct val="0"/>
              </a:spcAft>
              <a:defRPr sz="2800">
                <a:solidFill>
                  <a:srgbClr val="CC0000"/>
                </a:solidFill>
                <a:latin typeface="Arial Narrow" pitchFamily="-107" charset="0"/>
                <a:ea typeface="ＭＳ Ｐゴシック" pitchFamily="-107" charset="-128"/>
              </a:defRPr>
            </a:lvl5pPr>
            <a:lvl6pPr marL="457200" algn="l" rtl="0" eaLnBrk="1" fontAlgn="base" hangingPunct="1">
              <a:lnSpc>
                <a:spcPct val="90000"/>
              </a:lnSpc>
              <a:spcBef>
                <a:spcPct val="0"/>
              </a:spcBef>
              <a:spcAft>
                <a:spcPct val="0"/>
              </a:spcAft>
              <a:defRPr sz="2800">
                <a:solidFill>
                  <a:srgbClr val="CC0000"/>
                </a:solidFill>
                <a:latin typeface="Arial Narrow" pitchFamily="-107" charset="0"/>
              </a:defRPr>
            </a:lvl6pPr>
            <a:lvl7pPr marL="914400" algn="l" rtl="0" eaLnBrk="1" fontAlgn="base" hangingPunct="1">
              <a:lnSpc>
                <a:spcPct val="90000"/>
              </a:lnSpc>
              <a:spcBef>
                <a:spcPct val="0"/>
              </a:spcBef>
              <a:spcAft>
                <a:spcPct val="0"/>
              </a:spcAft>
              <a:defRPr sz="2800">
                <a:solidFill>
                  <a:srgbClr val="CC0000"/>
                </a:solidFill>
                <a:latin typeface="Arial Narrow" pitchFamily="-107" charset="0"/>
              </a:defRPr>
            </a:lvl7pPr>
            <a:lvl8pPr marL="1371600" algn="l" rtl="0" eaLnBrk="1" fontAlgn="base" hangingPunct="1">
              <a:lnSpc>
                <a:spcPct val="90000"/>
              </a:lnSpc>
              <a:spcBef>
                <a:spcPct val="0"/>
              </a:spcBef>
              <a:spcAft>
                <a:spcPct val="0"/>
              </a:spcAft>
              <a:defRPr sz="2800">
                <a:solidFill>
                  <a:srgbClr val="CC0000"/>
                </a:solidFill>
                <a:latin typeface="Arial Narrow" pitchFamily="-107" charset="0"/>
              </a:defRPr>
            </a:lvl8pPr>
            <a:lvl9pPr marL="1828800" algn="l" rtl="0" eaLnBrk="1" fontAlgn="base" hangingPunct="1">
              <a:lnSpc>
                <a:spcPct val="90000"/>
              </a:lnSpc>
              <a:spcBef>
                <a:spcPct val="0"/>
              </a:spcBef>
              <a:spcAft>
                <a:spcPct val="0"/>
              </a:spcAft>
              <a:defRPr sz="2800">
                <a:solidFill>
                  <a:srgbClr val="CC0000"/>
                </a:solidFill>
                <a:latin typeface="Arial Narrow" pitchFamily="-107" charset="0"/>
              </a:defRPr>
            </a:lvl9pPr>
          </a:lstStyle>
          <a:p>
            <a:r>
              <a:rPr lang="fr-FR" sz="2000" kern="0" dirty="0">
                <a:latin typeface="+mn-lt"/>
              </a:rPr>
              <a:t>Quelle est la première cause de décès au travail ?</a:t>
            </a:r>
          </a:p>
        </p:txBody>
      </p:sp>
      <p:sp>
        <p:nvSpPr>
          <p:cNvPr id="10" name="Rectangle 9">
            <a:extLst>
              <a:ext uri="{FF2B5EF4-FFF2-40B4-BE49-F238E27FC236}">
                <a16:creationId xmlns:a16="http://schemas.microsoft.com/office/drawing/2014/main" id="{6086DB5A-C64D-4413-836E-4223D6DFCEC2}"/>
              </a:ext>
            </a:extLst>
          </p:cNvPr>
          <p:cNvSpPr/>
          <p:nvPr/>
        </p:nvSpPr>
        <p:spPr>
          <a:xfrm>
            <a:off x="-1201" y="5904031"/>
            <a:ext cx="6013361" cy="400110"/>
          </a:xfrm>
          <a:prstGeom prst="rect">
            <a:avLst/>
          </a:prstGeom>
        </p:spPr>
        <p:txBody>
          <a:bodyPr wrap="square">
            <a:spAutoFit/>
          </a:bodyPr>
          <a:lstStyle/>
          <a:p>
            <a:pPr lvl="1" algn="ctr"/>
            <a:r>
              <a:rPr lang="fr-FR" dirty="0">
                <a:latin typeface="+mn-lt"/>
              </a:rPr>
              <a:t>En moyenne </a:t>
            </a:r>
            <a:r>
              <a:rPr lang="fr-FR" b="1" dirty="0">
                <a:latin typeface="+mn-lt"/>
              </a:rPr>
              <a:t>20 000 AT </a:t>
            </a:r>
            <a:r>
              <a:rPr lang="fr-FR" dirty="0">
                <a:latin typeface="+mn-lt"/>
              </a:rPr>
              <a:t>sont des </a:t>
            </a:r>
            <a:r>
              <a:rPr lang="fr-FR" b="1" dirty="0">
                <a:latin typeface="+mn-lt"/>
              </a:rPr>
              <a:t>accidents de la route </a:t>
            </a:r>
            <a:r>
              <a:rPr lang="fr-FR" dirty="0">
                <a:latin typeface="+mn-lt"/>
              </a:rPr>
              <a:t>! </a:t>
            </a:r>
          </a:p>
        </p:txBody>
      </p:sp>
      <p:pic>
        <p:nvPicPr>
          <p:cNvPr id="11" name="Picture 8" descr="Résultat de recherche d'images pour &quot;crash de voiture&quot;">
            <a:extLst>
              <a:ext uri="{FF2B5EF4-FFF2-40B4-BE49-F238E27FC236}">
                <a16:creationId xmlns:a16="http://schemas.microsoft.com/office/drawing/2014/main" id="{25ABC72E-85DE-4180-A6A4-D522CE88B35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65466" y="5424361"/>
            <a:ext cx="1485000" cy="831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3612674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F03C5B9-D6A4-4E84-961A-7055B71D9ADF}"/>
              </a:ext>
            </a:extLst>
          </p:cNvPr>
          <p:cNvSpPr>
            <a:spLocks noGrp="1"/>
          </p:cNvSpPr>
          <p:nvPr>
            <p:ph type="title"/>
          </p:nvPr>
        </p:nvSpPr>
        <p:spPr>
          <a:xfrm>
            <a:off x="755576" y="1060541"/>
            <a:ext cx="3992488" cy="990600"/>
          </a:xfrm>
        </p:spPr>
        <p:txBody>
          <a:bodyPr/>
          <a:lstStyle/>
          <a:p>
            <a:pPr marL="342900" indent="-342900">
              <a:buClr>
                <a:srgbClr val="CC0000"/>
              </a:buClr>
              <a:buFont typeface="Arial Narrow" panose="020B0606020202030204" pitchFamily="34" charset="0"/>
              <a:buChar char="»"/>
            </a:pPr>
            <a:r>
              <a:rPr lang="de-DE" sz="2000" dirty="0">
                <a:solidFill>
                  <a:schemeClr val="tx1"/>
                </a:solidFill>
                <a:latin typeface="+mn-lt"/>
              </a:rPr>
              <a:t>La </a:t>
            </a:r>
            <a:r>
              <a:rPr lang="de-DE" sz="2000" dirty="0" err="1">
                <a:solidFill>
                  <a:schemeClr val="tx1"/>
                </a:solidFill>
                <a:latin typeface="+mn-lt"/>
              </a:rPr>
              <a:t>pyramide</a:t>
            </a:r>
            <a:r>
              <a:rPr lang="de-DE" sz="2000" dirty="0">
                <a:solidFill>
                  <a:schemeClr val="tx1"/>
                </a:solidFill>
                <a:latin typeface="+mn-lt"/>
              </a:rPr>
              <a:t> des </a:t>
            </a:r>
            <a:r>
              <a:rPr lang="de-DE" sz="2000" dirty="0" err="1">
                <a:solidFill>
                  <a:schemeClr val="tx1"/>
                </a:solidFill>
                <a:latin typeface="+mn-lt"/>
              </a:rPr>
              <a:t>risques</a:t>
            </a:r>
            <a:r>
              <a:rPr lang="de-DE" sz="2000" dirty="0">
                <a:solidFill>
                  <a:schemeClr val="tx1"/>
                </a:solidFill>
                <a:latin typeface="+mn-lt"/>
              </a:rPr>
              <a:t>- Bird</a:t>
            </a:r>
          </a:p>
        </p:txBody>
      </p:sp>
      <p:sp>
        <p:nvSpPr>
          <p:cNvPr id="5" name="Foliennummernplatzhalter 4">
            <a:extLst>
              <a:ext uri="{FF2B5EF4-FFF2-40B4-BE49-F238E27FC236}">
                <a16:creationId xmlns:a16="http://schemas.microsoft.com/office/drawing/2014/main" id="{5236B09E-4DAB-44E3-AE78-686D76AD693C}"/>
              </a:ext>
            </a:extLst>
          </p:cNvPr>
          <p:cNvSpPr>
            <a:spLocks noGrp="1"/>
          </p:cNvSpPr>
          <p:nvPr>
            <p:ph type="sldNum" sz="quarter" idx="11"/>
          </p:nvPr>
        </p:nvSpPr>
        <p:spPr/>
        <p:txBody>
          <a:bodyPr/>
          <a:lstStyle/>
          <a:p>
            <a:r>
              <a:rPr lang="en-US" altLang="de-DE"/>
              <a:t>Page </a:t>
            </a:r>
            <a:fld id="{9BB81938-3A13-4F8B-9DE6-E4911D5D7B2F}" type="slidenum">
              <a:rPr lang="en-US" altLang="de-DE" smtClean="0"/>
              <a:pPr/>
              <a:t>12</a:t>
            </a:fld>
            <a:endParaRPr lang="en-US" altLang="de-DE"/>
          </a:p>
        </p:txBody>
      </p:sp>
      <p:sp>
        <p:nvSpPr>
          <p:cNvPr id="14" name="Datumsplatzhalter 3">
            <a:extLst>
              <a:ext uri="{FF2B5EF4-FFF2-40B4-BE49-F238E27FC236}">
                <a16:creationId xmlns:a16="http://schemas.microsoft.com/office/drawing/2014/main" id="{9179BAC8-D04D-42EB-BD64-553B7F6A1189}"/>
              </a:ext>
            </a:extLst>
          </p:cNvPr>
          <p:cNvSpPr>
            <a:spLocks noGrp="1"/>
          </p:cNvSpPr>
          <p:nvPr>
            <p:ph type="dt" sz="half" idx="10"/>
          </p:nvPr>
        </p:nvSpPr>
        <p:spPr>
          <a:xfrm>
            <a:off x="457200" y="6477000"/>
            <a:ext cx="2133600" cy="244475"/>
          </a:xfrm>
        </p:spPr>
        <p:txBody>
          <a:bodyPr/>
          <a:lstStyle/>
          <a:p>
            <a:fld id="{3E8BC5D8-A115-4B64-A64A-086CE5FD224F}" type="datetime1">
              <a:rPr lang="en-US" altLang="de-DE" smtClean="0"/>
              <a:pPr/>
              <a:t>2/11/2020</a:t>
            </a:fld>
            <a:endParaRPr lang="en-US" altLang="de-DE"/>
          </a:p>
        </p:txBody>
      </p:sp>
      <p:sp>
        <p:nvSpPr>
          <p:cNvPr id="7" name="Rectangle 2">
            <a:extLst>
              <a:ext uri="{FF2B5EF4-FFF2-40B4-BE49-F238E27FC236}">
                <a16:creationId xmlns:a16="http://schemas.microsoft.com/office/drawing/2014/main" id="{39BD6730-89D2-42DE-A445-524FB5FEA00D}"/>
              </a:ext>
            </a:extLst>
          </p:cNvPr>
          <p:cNvSpPr txBox="1">
            <a:spLocks noChangeArrowheads="1"/>
          </p:cNvSpPr>
          <p:nvPr/>
        </p:nvSpPr>
        <p:spPr bwMode="auto">
          <a:xfrm>
            <a:off x="457200" y="152400"/>
            <a:ext cx="64770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1" fontAlgn="base" hangingPunct="1">
              <a:lnSpc>
                <a:spcPct val="90000"/>
              </a:lnSpc>
              <a:spcBef>
                <a:spcPct val="0"/>
              </a:spcBef>
              <a:spcAft>
                <a:spcPct val="0"/>
              </a:spcAft>
              <a:defRPr sz="2800">
                <a:solidFill>
                  <a:srgbClr val="CC0000"/>
                </a:solidFill>
                <a:latin typeface="+mj-lt"/>
                <a:ea typeface="ＭＳ Ｐゴシック" pitchFamily="-107" charset="-128"/>
                <a:cs typeface="+mj-cs"/>
              </a:defRPr>
            </a:lvl1pPr>
            <a:lvl2pPr algn="l" rtl="0" eaLnBrk="1" fontAlgn="base" hangingPunct="1">
              <a:lnSpc>
                <a:spcPct val="90000"/>
              </a:lnSpc>
              <a:spcBef>
                <a:spcPct val="0"/>
              </a:spcBef>
              <a:spcAft>
                <a:spcPct val="0"/>
              </a:spcAft>
              <a:defRPr sz="2800">
                <a:solidFill>
                  <a:srgbClr val="CC0000"/>
                </a:solidFill>
                <a:latin typeface="Arial Narrow" pitchFamily="-107" charset="0"/>
                <a:ea typeface="ＭＳ Ｐゴシック" pitchFamily="-107" charset="-128"/>
              </a:defRPr>
            </a:lvl2pPr>
            <a:lvl3pPr algn="l" rtl="0" eaLnBrk="1" fontAlgn="base" hangingPunct="1">
              <a:lnSpc>
                <a:spcPct val="90000"/>
              </a:lnSpc>
              <a:spcBef>
                <a:spcPct val="0"/>
              </a:spcBef>
              <a:spcAft>
                <a:spcPct val="0"/>
              </a:spcAft>
              <a:defRPr sz="2800">
                <a:solidFill>
                  <a:srgbClr val="CC0000"/>
                </a:solidFill>
                <a:latin typeface="Arial Narrow" pitchFamily="-107" charset="0"/>
                <a:ea typeface="ＭＳ Ｐゴシック" pitchFamily="-107" charset="-128"/>
              </a:defRPr>
            </a:lvl3pPr>
            <a:lvl4pPr algn="l" rtl="0" eaLnBrk="1" fontAlgn="base" hangingPunct="1">
              <a:lnSpc>
                <a:spcPct val="90000"/>
              </a:lnSpc>
              <a:spcBef>
                <a:spcPct val="0"/>
              </a:spcBef>
              <a:spcAft>
                <a:spcPct val="0"/>
              </a:spcAft>
              <a:defRPr sz="2800">
                <a:solidFill>
                  <a:srgbClr val="CC0000"/>
                </a:solidFill>
                <a:latin typeface="Arial Narrow" pitchFamily="-107" charset="0"/>
                <a:ea typeface="ＭＳ Ｐゴシック" pitchFamily="-107" charset="-128"/>
              </a:defRPr>
            </a:lvl4pPr>
            <a:lvl5pPr algn="l" rtl="0" eaLnBrk="1" fontAlgn="base" hangingPunct="1">
              <a:lnSpc>
                <a:spcPct val="90000"/>
              </a:lnSpc>
              <a:spcBef>
                <a:spcPct val="0"/>
              </a:spcBef>
              <a:spcAft>
                <a:spcPct val="0"/>
              </a:spcAft>
              <a:defRPr sz="2800">
                <a:solidFill>
                  <a:srgbClr val="CC0000"/>
                </a:solidFill>
                <a:latin typeface="Arial Narrow" pitchFamily="-107" charset="0"/>
                <a:ea typeface="ＭＳ Ｐゴシック" pitchFamily="-107" charset="-128"/>
              </a:defRPr>
            </a:lvl5pPr>
            <a:lvl6pPr marL="457200" algn="l" rtl="0" eaLnBrk="1" fontAlgn="base" hangingPunct="1">
              <a:lnSpc>
                <a:spcPct val="90000"/>
              </a:lnSpc>
              <a:spcBef>
                <a:spcPct val="0"/>
              </a:spcBef>
              <a:spcAft>
                <a:spcPct val="0"/>
              </a:spcAft>
              <a:defRPr sz="2800">
                <a:solidFill>
                  <a:srgbClr val="CC0000"/>
                </a:solidFill>
                <a:latin typeface="Arial Narrow" pitchFamily="-107" charset="0"/>
              </a:defRPr>
            </a:lvl6pPr>
            <a:lvl7pPr marL="914400" algn="l" rtl="0" eaLnBrk="1" fontAlgn="base" hangingPunct="1">
              <a:lnSpc>
                <a:spcPct val="90000"/>
              </a:lnSpc>
              <a:spcBef>
                <a:spcPct val="0"/>
              </a:spcBef>
              <a:spcAft>
                <a:spcPct val="0"/>
              </a:spcAft>
              <a:defRPr sz="2800">
                <a:solidFill>
                  <a:srgbClr val="CC0000"/>
                </a:solidFill>
                <a:latin typeface="Arial Narrow" pitchFamily="-107" charset="0"/>
              </a:defRPr>
            </a:lvl7pPr>
            <a:lvl8pPr marL="1371600" algn="l" rtl="0" eaLnBrk="1" fontAlgn="base" hangingPunct="1">
              <a:lnSpc>
                <a:spcPct val="90000"/>
              </a:lnSpc>
              <a:spcBef>
                <a:spcPct val="0"/>
              </a:spcBef>
              <a:spcAft>
                <a:spcPct val="0"/>
              </a:spcAft>
              <a:defRPr sz="2800">
                <a:solidFill>
                  <a:srgbClr val="CC0000"/>
                </a:solidFill>
                <a:latin typeface="Arial Narrow" pitchFamily="-107" charset="0"/>
              </a:defRPr>
            </a:lvl8pPr>
            <a:lvl9pPr marL="1828800" algn="l" rtl="0" eaLnBrk="1" fontAlgn="base" hangingPunct="1">
              <a:lnSpc>
                <a:spcPct val="90000"/>
              </a:lnSpc>
              <a:spcBef>
                <a:spcPct val="0"/>
              </a:spcBef>
              <a:spcAft>
                <a:spcPct val="0"/>
              </a:spcAft>
              <a:defRPr sz="2800">
                <a:solidFill>
                  <a:srgbClr val="CC0000"/>
                </a:solidFill>
                <a:latin typeface="Arial Narrow" pitchFamily="-107" charset="0"/>
              </a:defRPr>
            </a:lvl9pPr>
          </a:lstStyle>
          <a:p>
            <a:r>
              <a:rPr lang="fr-FR" altLang="de-DE" kern="0" dirty="0"/>
              <a:t>2.2) Répartition des accidents</a:t>
            </a:r>
            <a:endParaRPr lang="de-DE" altLang="de-DE" sz="2000" b="1" kern="0" dirty="0">
              <a:solidFill>
                <a:schemeClr val="tx1"/>
              </a:solidFill>
            </a:endParaRPr>
          </a:p>
        </p:txBody>
      </p:sp>
      <p:pic>
        <p:nvPicPr>
          <p:cNvPr id="3076" name="Picture 4" descr="Connaissez-vous la pyramide de Bird ?">
            <a:extLst>
              <a:ext uri="{FF2B5EF4-FFF2-40B4-BE49-F238E27FC236}">
                <a16:creationId xmlns:a16="http://schemas.microsoft.com/office/drawing/2014/main" id="{9233E834-C7C5-4248-958E-793C24FC946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07633" y="1700808"/>
            <a:ext cx="6128733" cy="45965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9745044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1"/>
          </p:nvPr>
        </p:nvSpPr>
        <p:spPr/>
        <p:txBody>
          <a:bodyPr/>
          <a:lstStyle>
            <a:lvl1pPr eaLnBrk="0" hangingPunct="0">
              <a:defRPr sz="2000">
                <a:solidFill>
                  <a:schemeClr val="tx1"/>
                </a:solidFill>
                <a:latin typeface="Arial" charset="0"/>
                <a:ea typeface="ＭＳ Ｐゴシック" pitchFamily="-107" charset="-128"/>
              </a:defRPr>
            </a:lvl1pPr>
            <a:lvl2pPr marL="37931725" indent="-37474525" eaLnBrk="0" hangingPunct="0">
              <a:defRPr sz="2000">
                <a:solidFill>
                  <a:schemeClr val="tx1"/>
                </a:solidFill>
                <a:latin typeface="Arial" charset="0"/>
                <a:ea typeface="ＭＳ Ｐゴシック" pitchFamily="-107" charset="-128"/>
              </a:defRPr>
            </a:lvl2pPr>
            <a:lvl3pPr eaLnBrk="0" hangingPunct="0">
              <a:defRPr sz="2000">
                <a:solidFill>
                  <a:schemeClr val="tx1"/>
                </a:solidFill>
                <a:latin typeface="Arial" charset="0"/>
                <a:ea typeface="ＭＳ Ｐゴシック" pitchFamily="-107" charset="-128"/>
              </a:defRPr>
            </a:lvl3pPr>
            <a:lvl4pPr eaLnBrk="0" hangingPunct="0">
              <a:defRPr sz="2000">
                <a:solidFill>
                  <a:schemeClr val="tx1"/>
                </a:solidFill>
                <a:latin typeface="Arial" charset="0"/>
                <a:ea typeface="ＭＳ Ｐゴシック" pitchFamily="-107" charset="-128"/>
              </a:defRPr>
            </a:lvl4pPr>
            <a:lvl5pPr eaLnBrk="0" hangingPunct="0">
              <a:defRPr sz="2000">
                <a:solidFill>
                  <a:schemeClr val="tx1"/>
                </a:solidFill>
                <a:latin typeface="Arial" charset="0"/>
                <a:ea typeface="ＭＳ Ｐゴシック" pitchFamily="-107" charset="-128"/>
              </a:defRPr>
            </a:lvl5pPr>
            <a:lvl6pPr marL="457200" eaLnBrk="0" fontAlgn="base" hangingPunct="0">
              <a:spcBef>
                <a:spcPct val="0"/>
              </a:spcBef>
              <a:spcAft>
                <a:spcPct val="0"/>
              </a:spcAft>
              <a:defRPr sz="2000">
                <a:solidFill>
                  <a:schemeClr val="tx1"/>
                </a:solidFill>
                <a:latin typeface="Arial" charset="0"/>
                <a:ea typeface="ＭＳ Ｐゴシック" pitchFamily="-107" charset="-128"/>
              </a:defRPr>
            </a:lvl6pPr>
            <a:lvl7pPr marL="914400" eaLnBrk="0" fontAlgn="base" hangingPunct="0">
              <a:spcBef>
                <a:spcPct val="0"/>
              </a:spcBef>
              <a:spcAft>
                <a:spcPct val="0"/>
              </a:spcAft>
              <a:defRPr sz="2000">
                <a:solidFill>
                  <a:schemeClr val="tx1"/>
                </a:solidFill>
                <a:latin typeface="Arial" charset="0"/>
                <a:ea typeface="ＭＳ Ｐゴシック" pitchFamily="-107" charset="-128"/>
              </a:defRPr>
            </a:lvl7pPr>
            <a:lvl8pPr marL="1371600" eaLnBrk="0" fontAlgn="base" hangingPunct="0">
              <a:spcBef>
                <a:spcPct val="0"/>
              </a:spcBef>
              <a:spcAft>
                <a:spcPct val="0"/>
              </a:spcAft>
              <a:defRPr sz="2000">
                <a:solidFill>
                  <a:schemeClr val="tx1"/>
                </a:solidFill>
                <a:latin typeface="Arial" charset="0"/>
                <a:ea typeface="ＭＳ Ｐゴシック" pitchFamily="-107" charset="-128"/>
              </a:defRPr>
            </a:lvl8pPr>
            <a:lvl9pPr marL="1828800" eaLnBrk="0" fontAlgn="base" hangingPunct="0">
              <a:spcBef>
                <a:spcPct val="0"/>
              </a:spcBef>
              <a:spcAft>
                <a:spcPct val="0"/>
              </a:spcAft>
              <a:defRPr sz="2000">
                <a:solidFill>
                  <a:schemeClr val="tx1"/>
                </a:solidFill>
                <a:latin typeface="Arial" charset="0"/>
                <a:ea typeface="ＭＳ Ｐゴシック" pitchFamily="-107" charset="-128"/>
              </a:defRPr>
            </a:lvl9pPr>
          </a:lstStyle>
          <a:p>
            <a:pPr eaLnBrk="1" hangingPunct="1"/>
            <a:r>
              <a:rPr lang="en-US" altLang="de-DE" sz="1000">
                <a:solidFill>
                  <a:schemeClr val="bg2"/>
                </a:solidFill>
                <a:latin typeface="Arial Narrow" pitchFamily="-107" charset="0"/>
              </a:rPr>
              <a:t>Page </a:t>
            </a:r>
            <a:fld id="{EFD7E476-568F-416C-8CE3-B0BA96CD6AAC}" type="slidenum">
              <a:rPr lang="en-US" altLang="de-DE" sz="1000">
                <a:solidFill>
                  <a:schemeClr val="bg2"/>
                </a:solidFill>
                <a:latin typeface="Arial Narrow" pitchFamily="-107" charset="0"/>
              </a:rPr>
              <a:pPr eaLnBrk="1" hangingPunct="1"/>
              <a:t>13</a:t>
            </a:fld>
            <a:endParaRPr lang="en-US" altLang="de-DE" sz="1000">
              <a:solidFill>
                <a:schemeClr val="bg2"/>
              </a:solidFill>
              <a:latin typeface="Arial Narrow" pitchFamily="-107" charset="0"/>
            </a:endParaRPr>
          </a:p>
        </p:txBody>
      </p:sp>
      <p:sp>
        <p:nvSpPr>
          <p:cNvPr id="11269" name="Rectangle 3"/>
          <p:cNvSpPr>
            <a:spLocks noGrp="1" noChangeArrowheads="1"/>
          </p:cNvSpPr>
          <p:nvPr>
            <p:ph type="body" idx="1"/>
          </p:nvPr>
        </p:nvSpPr>
        <p:spPr>
          <a:xfrm>
            <a:off x="267996" y="1412776"/>
            <a:ext cx="7760388" cy="4968552"/>
          </a:xfrm>
        </p:spPr>
        <p:txBody>
          <a:bodyPr/>
          <a:lstStyle/>
          <a:p>
            <a:pPr lvl="1">
              <a:buFont typeface="Arial Narrow" panose="020B0606020202030204" pitchFamily="34" charset="0"/>
              <a:buChar char="»"/>
            </a:pPr>
            <a:r>
              <a:rPr lang="fr-FR" altLang="de-DE" dirty="0"/>
              <a:t>Suivre la procédure interne : </a:t>
            </a:r>
            <a:r>
              <a:rPr lang="fr-FR" altLang="de-DE" b="1" dirty="0">
                <a:solidFill>
                  <a:schemeClr val="accent2"/>
                </a:solidFill>
              </a:rPr>
              <a:t>« Conduite à tenir en cas d’accident »</a:t>
            </a:r>
          </a:p>
          <a:p>
            <a:endParaRPr lang="en-US" altLang="de-DE" sz="1200" dirty="0">
              <a:solidFill>
                <a:srgbClr val="92D050"/>
              </a:solidFill>
            </a:endParaRPr>
          </a:p>
          <a:p>
            <a:pPr lvl="2">
              <a:buFont typeface="Arial Narrow" panose="020B0606020202030204" pitchFamily="34" charset="0"/>
              <a:buChar char="–"/>
            </a:pPr>
            <a:r>
              <a:rPr lang="fr-FR" altLang="de-DE" dirty="0"/>
              <a:t>Analyser les risques de danger pour soi-même et pour la victime</a:t>
            </a:r>
          </a:p>
          <a:p>
            <a:pPr lvl="2">
              <a:buFont typeface="Arial Narrow" panose="020B0606020202030204" pitchFamily="34" charset="0"/>
              <a:buChar char="–"/>
            </a:pPr>
            <a:r>
              <a:rPr lang="fr-FR" altLang="de-DE" dirty="0"/>
              <a:t>Mettre la personne en danger en sécurité et si possible en position latérale de sécurité (PLS).</a:t>
            </a:r>
          </a:p>
          <a:p>
            <a:pPr lvl="2">
              <a:buFont typeface="Arial Narrow" panose="020B0606020202030204" pitchFamily="34" charset="0"/>
              <a:buChar char="–"/>
            </a:pPr>
            <a:r>
              <a:rPr lang="fr-FR" altLang="de-DE" b="1" dirty="0"/>
              <a:t>Alerter les secours : 112</a:t>
            </a:r>
          </a:p>
          <a:p>
            <a:pPr lvl="2">
              <a:buFont typeface="Arial Narrow" panose="020B0606020202030204" pitchFamily="34" charset="0"/>
              <a:buChar char="–"/>
            </a:pPr>
            <a:r>
              <a:rPr lang="fr-FR" altLang="de-DE" dirty="0"/>
              <a:t>Informer les SST et la hiérarchie</a:t>
            </a:r>
          </a:p>
          <a:p>
            <a:pPr lvl="2">
              <a:buFont typeface="Arial Narrow" panose="020B0606020202030204" pitchFamily="34" charset="0"/>
              <a:buChar char="–"/>
            </a:pPr>
            <a:r>
              <a:rPr lang="fr-FR" altLang="de-DE" dirty="0"/>
              <a:t>Sécuriser le lieu de l’accident</a:t>
            </a:r>
          </a:p>
          <a:p>
            <a:pPr lvl="2">
              <a:buFont typeface="Arial Narrow" panose="020B0606020202030204" pitchFamily="34" charset="0"/>
              <a:buChar char="–"/>
            </a:pPr>
            <a:r>
              <a:rPr lang="fr-FR" altLang="de-DE" dirty="0"/>
              <a:t>Un défibrillateur est à disposition l’entrée du bâtiment</a:t>
            </a:r>
          </a:p>
          <a:p>
            <a:pPr lvl="2">
              <a:buFont typeface="Arial Narrow" panose="020B0606020202030204" pitchFamily="34" charset="0"/>
              <a:buChar char="–"/>
            </a:pPr>
            <a:r>
              <a:rPr lang="fr-FR" altLang="de-DE" dirty="0"/>
              <a:t>Une trousse de secours est à disposition dans la salle </a:t>
            </a:r>
          </a:p>
          <a:p>
            <a:pPr marL="914400" lvl="2" indent="0">
              <a:buNone/>
            </a:pPr>
            <a:r>
              <a:rPr lang="fr-FR" altLang="de-DE" dirty="0"/>
              <a:t>    de repos (sous la responsabilité du CSE)</a:t>
            </a:r>
          </a:p>
          <a:p>
            <a:pPr lvl="1"/>
            <a:endParaRPr lang="fr-FR" altLang="de-DE" b="1" dirty="0"/>
          </a:p>
          <a:p>
            <a:pPr lvl="1"/>
            <a:r>
              <a:rPr lang="fr-FR" altLang="de-DE" b="1" dirty="0"/>
              <a:t>Sur le site client, leur règlementation interne s’applique !</a:t>
            </a:r>
            <a:endParaRPr lang="fr-FR" altLang="de-DE" dirty="0"/>
          </a:p>
        </p:txBody>
      </p:sp>
      <p:sp>
        <p:nvSpPr>
          <p:cNvPr id="10" name="Datumsplatzhalter 3">
            <a:extLst>
              <a:ext uri="{FF2B5EF4-FFF2-40B4-BE49-F238E27FC236}">
                <a16:creationId xmlns:a16="http://schemas.microsoft.com/office/drawing/2014/main" id="{39007BC4-ECD8-49A7-BE92-3398068E890D}"/>
              </a:ext>
            </a:extLst>
          </p:cNvPr>
          <p:cNvSpPr>
            <a:spLocks noGrp="1"/>
          </p:cNvSpPr>
          <p:nvPr>
            <p:ph type="dt" sz="half" idx="10"/>
          </p:nvPr>
        </p:nvSpPr>
        <p:spPr>
          <a:xfrm>
            <a:off x="457200" y="6477000"/>
            <a:ext cx="2133600" cy="244475"/>
          </a:xfrm>
        </p:spPr>
        <p:txBody>
          <a:bodyPr/>
          <a:lstStyle/>
          <a:p>
            <a:fld id="{3E8BC5D8-A115-4B64-A64A-086CE5FD224F}" type="datetime1">
              <a:rPr lang="en-US" altLang="de-DE" smtClean="0"/>
              <a:pPr/>
              <a:t>2/11/2020</a:t>
            </a:fld>
            <a:endParaRPr lang="en-US" altLang="de-DE"/>
          </a:p>
        </p:txBody>
      </p:sp>
      <p:pic>
        <p:nvPicPr>
          <p:cNvPr id="8" name="Picture 2">
            <a:extLst>
              <a:ext uri="{FF2B5EF4-FFF2-40B4-BE49-F238E27FC236}">
                <a16:creationId xmlns:a16="http://schemas.microsoft.com/office/drawing/2014/main" id="{52368997-1CCB-4239-9415-28D98CCFFA9E}"/>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6934200" y="3140968"/>
            <a:ext cx="1919459" cy="2698056"/>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11" name="Rectangle 2">
            <a:extLst>
              <a:ext uri="{FF2B5EF4-FFF2-40B4-BE49-F238E27FC236}">
                <a16:creationId xmlns:a16="http://schemas.microsoft.com/office/drawing/2014/main" id="{9A54068E-FB80-489C-913B-8C42ADC249A4}"/>
              </a:ext>
            </a:extLst>
          </p:cNvPr>
          <p:cNvSpPr txBox="1">
            <a:spLocks noChangeArrowheads="1"/>
          </p:cNvSpPr>
          <p:nvPr/>
        </p:nvSpPr>
        <p:spPr bwMode="auto">
          <a:xfrm>
            <a:off x="457200" y="152400"/>
            <a:ext cx="64770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1" fontAlgn="base" hangingPunct="1">
              <a:lnSpc>
                <a:spcPct val="90000"/>
              </a:lnSpc>
              <a:spcBef>
                <a:spcPct val="0"/>
              </a:spcBef>
              <a:spcAft>
                <a:spcPct val="0"/>
              </a:spcAft>
              <a:defRPr sz="2800">
                <a:solidFill>
                  <a:srgbClr val="CC0000"/>
                </a:solidFill>
                <a:latin typeface="+mj-lt"/>
                <a:ea typeface="ＭＳ Ｐゴシック" pitchFamily="-107" charset="-128"/>
                <a:cs typeface="+mj-cs"/>
              </a:defRPr>
            </a:lvl1pPr>
            <a:lvl2pPr algn="l" rtl="0" eaLnBrk="1" fontAlgn="base" hangingPunct="1">
              <a:lnSpc>
                <a:spcPct val="90000"/>
              </a:lnSpc>
              <a:spcBef>
                <a:spcPct val="0"/>
              </a:spcBef>
              <a:spcAft>
                <a:spcPct val="0"/>
              </a:spcAft>
              <a:defRPr sz="2800">
                <a:solidFill>
                  <a:srgbClr val="CC0000"/>
                </a:solidFill>
                <a:latin typeface="Arial Narrow" pitchFamily="-107" charset="0"/>
                <a:ea typeface="ＭＳ Ｐゴシック" pitchFamily="-107" charset="-128"/>
              </a:defRPr>
            </a:lvl2pPr>
            <a:lvl3pPr algn="l" rtl="0" eaLnBrk="1" fontAlgn="base" hangingPunct="1">
              <a:lnSpc>
                <a:spcPct val="90000"/>
              </a:lnSpc>
              <a:spcBef>
                <a:spcPct val="0"/>
              </a:spcBef>
              <a:spcAft>
                <a:spcPct val="0"/>
              </a:spcAft>
              <a:defRPr sz="2800">
                <a:solidFill>
                  <a:srgbClr val="CC0000"/>
                </a:solidFill>
                <a:latin typeface="Arial Narrow" pitchFamily="-107" charset="0"/>
                <a:ea typeface="ＭＳ Ｐゴシック" pitchFamily="-107" charset="-128"/>
              </a:defRPr>
            </a:lvl3pPr>
            <a:lvl4pPr algn="l" rtl="0" eaLnBrk="1" fontAlgn="base" hangingPunct="1">
              <a:lnSpc>
                <a:spcPct val="90000"/>
              </a:lnSpc>
              <a:spcBef>
                <a:spcPct val="0"/>
              </a:spcBef>
              <a:spcAft>
                <a:spcPct val="0"/>
              </a:spcAft>
              <a:defRPr sz="2800">
                <a:solidFill>
                  <a:srgbClr val="CC0000"/>
                </a:solidFill>
                <a:latin typeface="Arial Narrow" pitchFamily="-107" charset="0"/>
                <a:ea typeface="ＭＳ Ｐゴシック" pitchFamily="-107" charset="-128"/>
              </a:defRPr>
            </a:lvl4pPr>
            <a:lvl5pPr algn="l" rtl="0" eaLnBrk="1" fontAlgn="base" hangingPunct="1">
              <a:lnSpc>
                <a:spcPct val="90000"/>
              </a:lnSpc>
              <a:spcBef>
                <a:spcPct val="0"/>
              </a:spcBef>
              <a:spcAft>
                <a:spcPct val="0"/>
              </a:spcAft>
              <a:defRPr sz="2800">
                <a:solidFill>
                  <a:srgbClr val="CC0000"/>
                </a:solidFill>
                <a:latin typeface="Arial Narrow" pitchFamily="-107" charset="0"/>
                <a:ea typeface="ＭＳ Ｐゴシック" pitchFamily="-107" charset="-128"/>
              </a:defRPr>
            </a:lvl5pPr>
            <a:lvl6pPr marL="457200" algn="l" rtl="0" eaLnBrk="1" fontAlgn="base" hangingPunct="1">
              <a:lnSpc>
                <a:spcPct val="90000"/>
              </a:lnSpc>
              <a:spcBef>
                <a:spcPct val="0"/>
              </a:spcBef>
              <a:spcAft>
                <a:spcPct val="0"/>
              </a:spcAft>
              <a:defRPr sz="2800">
                <a:solidFill>
                  <a:srgbClr val="CC0000"/>
                </a:solidFill>
                <a:latin typeface="Arial Narrow" pitchFamily="-107" charset="0"/>
              </a:defRPr>
            </a:lvl6pPr>
            <a:lvl7pPr marL="914400" algn="l" rtl="0" eaLnBrk="1" fontAlgn="base" hangingPunct="1">
              <a:lnSpc>
                <a:spcPct val="90000"/>
              </a:lnSpc>
              <a:spcBef>
                <a:spcPct val="0"/>
              </a:spcBef>
              <a:spcAft>
                <a:spcPct val="0"/>
              </a:spcAft>
              <a:defRPr sz="2800">
                <a:solidFill>
                  <a:srgbClr val="CC0000"/>
                </a:solidFill>
                <a:latin typeface="Arial Narrow" pitchFamily="-107" charset="0"/>
              </a:defRPr>
            </a:lvl7pPr>
            <a:lvl8pPr marL="1371600" algn="l" rtl="0" eaLnBrk="1" fontAlgn="base" hangingPunct="1">
              <a:lnSpc>
                <a:spcPct val="90000"/>
              </a:lnSpc>
              <a:spcBef>
                <a:spcPct val="0"/>
              </a:spcBef>
              <a:spcAft>
                <a:spcPct val="0"/>
              </a:spcAft>
              <a:defRPr sz="2800">
                <a:solidFill>
                  <a:srgbClr val="CC0000"/>
                </a:solidFill>
                <a:latin typeface="Arial Narrow" pitchFamily="-107" charset="0"/>
              </a:defRPr>
            </a:lvl8pPr>
            <a:lvl9pPr marL="1828800" algn="l" rtl="0" eaLnBrk="1" fontAlgn="base" hangingPunct="1">
              <a:lnSpc>
                <a:spcPct val="90000"/>
              </a:lnSpc>
              <a:spcBef>
                <a:spcPct val="0"/>
              </a:spcBef>
              <a:spcAft>
                <a:spcPct val="0"/>
              </a:spcAft>
              <a:defRPr sz="2800">
                <a:solidFill>
                  <a:srgbClr val="CC0000"/>
                </a:solidFill>
                <a:latin typeface="Arial Narrow" pitchFamily="-107" charset="0"/>
              </a:defRPr>
            </a:lvl9pPr>
          </a:lstStyle>
          <a:p>
            <a:r>
              <a:rPr lang="fr-FR" altLang="de-DE" kern="0" dirty="0"/>
              <a:t>2.3) En cas d’accident : Que faire ?</a:t>
            </a:r>
            <a:endParaRPr lang="de-DE" altLang="de-DE" sz="2000" b="1" kern="0" dirty="0">
              <a:solidFill>
                <a:schemeClr val="tx1"/>
              </a:solidFill>
            </a:endParaRPr>
          </a:p>
        </p:txBody>
      </p:sp>
    </p:spTree>
    <p:extLst>
      <p:ext uri="{BB962C8B-B14F-4D97-AF65-F5344CB8AC3E}">
        <p14:creationId xmlns:p14="http://schemas.microsoft.com/office/powerpoint/2010/main" val="359989887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1"/>
          </p:nvPr>
        </p:nvSpPr>
        <p:spPr/>
        <p:txBody>
          <a:bodyPr/>
          <a:lstStyle>
            <a:lvl1pPr eaLnBrk="0" hangingPunct="0">
              <a:defRPr sz="2000">
                <a:solidFill>
                  <a:schemeClr val="tx1"/>
                </a:solidFill>
                <a:latin typeface="Arial" charset="0"/>
                <a:ea typeface="ＭＳ Ｐゴシック" pitchFamily="-107" charset="-128"/>
              </a:defRPr>
            </a:lvl1pPr>
            <a:lvl2pPr marL="37931725" indent="-37474525" eaLnBrk="0" hangingPunct="0">
              <a:defRPr sz="2000">
                <a:solidFill>
                  <a:schemeClr val="tx1"/>
                </a:solidFill>
                <a:latin typeface="Arial" charset="0"/>
                <a:ea typeface="ＭＳ Ｐゴシック" pitchFamily="-107" charset="-128"/>
              </a:defRPr>
            </a:lvl2pPr>
            <a:lvl3pPr eaLnBrk="0" hangingPunct="0">
              <a:defRPr sz="2000">
                <a:solidFill>
                  <a:schemeClr val="tx1"/>
                </a:solidFill>
                <a:latin typeface="Arial" charset="0"/>
                <a:ea typeface="ＭＳ Ｐゴシック" pitchFamily="-107" charset="-128"/>
              </a:defRPr>
            </a:lvl3pPr>
            <a:lvl4pPr eaLnBrk="0" hangingPunct="0">
              <a:defRPr sz="2000">
                <a:solidFill>
                  <a:schemeClr val="tx1"/>
                </a:solidFill>
                <a:latin typeface="Arial" charset="0"/>
                <a:ea typeface="ＭＳ Ｐゴシック" pitchFamily="-107" charset="-128"/>
              </a:defRPr>
            </a:lvl4pPr>
            <a:lvl5pPr eaLnBrk="0" hangingPunct="0">
              <a:defRPr sz="2000">
                <a:solidFill>
                  <a:schemeClr val="tx1"/>
                </a:solidFill>
                <a:latin typeface="Arial" charset="0"/>
                <a:ea typeface="ＭＳ Ｐゴシック" pitchFamily="-107" charset="-128"/>
              </a:defRPr>
            </a:lvl5pPr>
            <a:lvl6pPr marL="457200" eaLnBrk="0" fontAlgn="base" hangingPunct="0">
              <a:spcBef>
                <a:spcPct val="0"/>
              </a:spcBef>
              <a:spcAft>
                <a:spcPct val="0"/>
              </a:spcAft>
              <a:defRPr sz="2000">
                <a:solidFill>
                  <a:schemeClr val="tx1"/>
                </a:solidFill>
                <a:latin typeface="Arial" charset="0"/>
                <a:ea typeface="ＭＳ Ｐゴシック" pitchFamily="-107" charset="-128"/>
              </a:defRPr>
            </a:lvl6pPr>
            <a:lvl7pPr marL="914400" eaLnBrk="0" fontAlgn="base" hangingPunct="0">
              <a:spcBef>
                <a:spcPct val="0"/>
              </a:spcBef>
              <a:spcAft>
                <a:spcPct val="0"/>
              </a:spcAft>
              <a:defRPr sz="2000">
                <a:solidFill>
                  <a:schemeClr val="tx1"/>
                </a:solidFill>
                <a:latin typeface="Arial" charset="0"/>
                <a:ea typeface="ＭＳ Ｐゴシック" pitchFamily="-107" charset="-128"/>
              </a:defRPr>
            </a:lvl7pPr>
            <a:lvl8pPr marL="1371600" eaLnBrk="0" fontAlgn="base" hangingPunct="0">
              <a:spcBef>
                <a:spcPct val="0"/>
              </a:spcBef>
              <a:spcAft>
                <a:spcPct val="0"/>
              </a:spcAft>
              <a:defRPr sz="2000">
                <a:solidFill>
                  <a:schemeClr val="tx1"/>
                </a:solidFill>
                <a:latin typeface="Arial" charset="0"/>
                <a:ea typeface="ＭＳ Ｐゴシック" pitchFamily="-107" charset="-128"/>
              </a:defRPr>
            </a:lvl8pPr>
            <a:lvl9pPr marL="1828800" eaLnBrk="0" fontAlgn="base" hangingPunct="0">
              <a:spcBef>
                <a:spcPct val="0"/>
              </a:spcBef>
              <a:spcAft>
                <a:spcPct val="0"/>
              </a:spcAft>
              <a:defRPr sz="2000">
                <a:solidFill>
                  <a:schemeClr val="tx1"/>
                </a:solidFill>
                <a:latin typeface="Arial" charset="0"/>
                <a:ea typeface="ＭＳ Ｐゴシック" pitchFamily="-107" charset="-128"/>
              </a:defRPr>
            </a:lvl9pPr>
          </a:lstStyle>
          <a:p>
            <a:pPr eaLnBrk="1" hangingPunct="1"/>
            <a:r>
              <a:rPr lang="en-US" altLang="de-DE" sz="1000">
                <a:solidFill>
                  <a:schemeClr val="bg2"/>
                </a:solidFill>
                <a:latin typeface="Arial Narrow" pitchFamily="-107" charset="0"/>
              </a:rPr>
              <a:t>Page </a:t>
            </a:r>
            <a:fld id="{EFD7E476-568F-416C-8CE3-B0BA96CD6AAC}" type="slidenum">
              <a:rPr lang="en-US" altLang="de-DE" sz="1000">
                <a:solidFill>
                  <a:schemeClr val="bg2"/>
                </a:solidFill>
                <a:latin typeface="Arial Narrow" pitchFamily="-107" charset="0"/>
              </a:rPr>
              <a:pPr eaLnBrk="1" hangingPunct="1"/>
              <a:t>14</a:t>
            </a:fld>
            <a:endParaRPr lang="en-US" altLang="de-DE" sz="1000">
              <a:solidFill>
                <a:schemeClr val="bg2"/>
              </a:solidFill>
              <a:latin typeface="Arial Narrow" pitchFamily="-107" charset="0"/>
            </a:endParaRPr>
          </a:p>
        </p:txBody>
      </p:sp>
      <p:sp>
        <p:nvSpPr>
          <p:cNvPr id="11269" name="Rectangle 3"/>
          <p:cNvSpPr>
            <a:spLocks noGrp="1" noChangeArrowheads="1"/>
          </p:cNvSpPr>
          <p:nvPr>
            <p:ph type="body" idx="1"/>
          </p:nvPr>
        </p:nvSpPr>
        <p:spPr>
          <a:xfrm>
            <a:off x="175185" y="1196752"/>
            <a:ext cx="7925207" cy="5105400"/>
          </a:xfrm>
        </p:spPr>
        <p:txBody>
          <a:bodyPr/>
          <a:lstStyle/>
          <a:p>
            <a:pPr lvl="1">
              <a:spcBef>
                <a:spcPts val="0"/>
              </a:spcBef>
            </a:pPr>
            <a:endParaRPr lang="fr-FR" altLang="de-DE" sz="1100" dirty="0"/>
          </a:p>
          <a:p>
            <a:pPr lvl="1">
              <a:buFont typeface="Arial Narrow" panose="020B0606020202030204" pitchFamily="34" charset="0"/>
              <a:buChar char="»"/>
            </a:pPr>
            <a:r>
              <a:rPr lang="fr-FR" altLang="de-DE" b="1" dirty="0"/>
              <a:t>Signaler l’accident aux Ressources Humaines : </a:t>
            </a:r>
          </a:p>
          <a:p>
            <a:pPr marL="457200" lvl="1" indent="0">
              <a:buNone/>
            </a:pPr>
            <a:r>
              <a:rPr lang="fr-FR" altLang="de-DE" dirty="0">
                <a:sym typeface="Wingdings" panose="05000000000000000000" pitchFamily="2" charset="2"/>
              </a:rPr>
              <a:t>La Déclaration d’accident de travail doit être effectuée dans les 48h auprès des</a:t>
            </a:r>
            <a:r>
              <a:rPr lang="fr-FR" altLang="de-DE" dirty="0"/>
              <a:t> caisses d’assurance maladie (DAT).</a:t>
            </a:r>
          </a:p>
          <a:p>
            <a:pPr marL="914400" lvl="2" indent="0">
              <a:buNone/>
            </a:pPr>
            <a:endParaRPr lang="fr-FR" altLang="de-DE" dirty="0"/>
          </a:p>
          <a:p>
            <a:pPr lvl="1">
              <a:buFont typeface="Arial Narrow" panose="020B0606020202030204" pitchFamily="34" charset="0"/>
              <a:buChar char="»"/>
            </a:pPr>
            <a:r>
              <a:rPr lang="fr-FR" altLang="de-DE" dirty="0"/>
              <a:t>L’accident sera inscrit dans le registre des accidents et les causes seront analysées en réunion CSE.</a:t>
            </a:r>
          </a:p>
          <a:p>
            <a:pPr lvl="1">
              <a:lnSpc>
                <a:spcPct val="200000"/>
              </a:lnSpc>
              <a:buFont typeface="Arial Narrow" panose="020B0606020202030204" pitchFamily="34" charset="0"/>
              <a:buChar char="»"/>
            </a:pPr>
            <a:r>
              <a:rPr lang="fr-FR" altLang="de-DE" dirty="0"/>
              <a:t>En cas de lésions/douleurs importantes :</a:t>
            </a:r>
          </a:p>
          <a:p>
            <a:pPr lvl="2">
              <a:buFont typeface="Arial Narrow" panose="020B0606020202030204" pitchFamily="34" charset="0"/>
              <a:buChar char="–"/>
            </a:pPr>
            <a:r>
              <a:rPr lang="fr-FR" altLang="de-DE" dirty="0"/>
              <a:t>consulter son médecin traitant le plus rapidement possible</a:t>
            </a:r>
          </a:p>
          <a:p>
            <a:pPr lvl="2">
              <a:buFont typeface="Arial Narrow" panose="020B0606020202030204" pitchFamily="34" charset="0"/>
              <a:buChar char="–"/>
            </a:pPr>
            <a:r>
              <a:rPr lang="fr-FR" altLang="de-DE" dirty="0"/>
              <a:t>ne prendre aucun risque démesuré (conduite, port de charges…)</a:t>
            </a:r>
          </a:p>
        </p:txBody>
      </p:sp>
      <p:sp>
        <p:nvSpPr>
          <p:cNvPr id="9" name="Datumsplatzhalter 3">
            <a:extLst>
              <a:ext uri="{FF2B5EF4-FFF2-40B4-BE49-F238E27FC236}">
                <a16:creationId xmlns:a16="http://schemas.microsoft.com/office/drawing/2014/main" id="{55698809-14DC-4C86-AA92-C3F277A9304A}"/>
              </a:ext>
            </a:extLst>
          </p:cNvPr>
          <p:cNvSpPr>
            <a:spLocks noGrp="1"/>
          </p:cNvSpPr>
          <p:nvPr>
            <p:ph type="dt" sz="half" idx="10"/>
          </p:nvPr>
        </p:nvSpPr>
        <p:spPr>
          <a:xfrm>
            <a:off x="457200" y="6477000"/>
            <a:ext cx="2133600" cy="244475"/>
          </a:xfrm>
        </p:spPr>
        <p:txBody>
          <a:bodyPr/>
          <a:lstStyle/>
          <a:p>
            <a:fld id="{3E8BC5D8-A115-4B64-A64A-086CE5FD224F}" type="datetime1">
              <a:rPr lang="en-US" altLang="de-DE" smtClean="0"/>
              <a:pPr/>
              <a:t>2/11/2020</a:t>
            </a:fld>
            <a:endParaRPr lang="en-US" altLang="de-DE"/>
          </a:p>
        </p:txBody>
      </p:sp>
      <p:pic>
        <p:nvPicPr>
          <p:cNvPr id="3" name="Image 2" descr="Une image contenant lumière&#10;&#10;Description générée automatiquement">
            <a:extLst>
              <a:ext uri="{FF2B5EF4-FFF2-40B4-BE49-F238E27FC236}">
                <a16:creationId xmlns:a16="http://schemas.microsoft.com/office/drawing/2014/main" id="{86C65F0E-AEBC-47B1-82C4-A4BA74B1E2A9}"/>
              </a:ext>
            </a:extLst>
          </p:cNvPr>
          <p:cNvPicPr>
            <a:picLocks noChangeAspect="1"/>
          </p:cNvPicPr>
          <p:nvPr/>
        </p:nvPicPr>
        <p:blipFill>
          <a:blip r:embed="rId2">
            <a:extLst>
              <a:ext uri="{837473B0-CC2E-450A-ABE3-18F120FF3D39}">
                <a1611:picAttrSrcUrl xmlns:a1611="http://schemas.microsoft.com/office/drawing/2016/11/main" r:id="rId3"/>
              </a:ext>
            </a:extLst>
          </a:blip>
          <a:stretch>
            <a:fillRect/>
          </a:stretch>
        </p:blipFill>
        <p:spPr>
          <a:xfrm>
            <a:off x="7696200" y="3718112"/>
            <a:ext cx="1119950" cy="1296144"/>
          </a:xfrm>
          <a:prstGeom prst="rect">
            <a:avLst/>
          </a:prstGeom>
        </p:spPr>
      </p:pic>
    </p:spTree>
    <p:extLst>
      <p:ext uri="{BB962C8B-B14F-4D97-AF65-F5344CB8AC3E}">
        <p14:creationId xmlns:p14="http://schemas.microsoft.com/office/powerpoint/2010/main" val="154090078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1"/>
          </p:nvPr>
        </p:nvSpPr>
        <p:spPr>
          <a:xfrm>
            <a:off x="6629400" y="6477000"/>
            <a:ext cx="2133600" cy="244475"/>
          </a:xfrm>
        </p:spPr>
        <p:txBody>
          <a:bodyPr/>
          <a:lstStyle>
            <a:lvl1pPr eaLnBrk="0" hangingPunct="0">
              <a:defRPr sz="2000">
                <a:solidFill>
                  <a:schemeClr val="tx1"/>
                </a:solidFill>
                <a:latin typeface="Arial" charset="0"/>
                <a:ea typeface="ＭＳ Ｐゴシック" pitchFamily="-107" charset="-128"/>
              </a:defRPr>
            </a:lvl1pPr>
            <a:lvl2pPr marL="37931725" indent="-37474525" eaLnBrk="0" hangingPunct="0">
              <a:defRPr sz="2000">
                <a:solidFill>
                  <a:schemeClr val="tx1"/>
                </a:solidFill>
                <a:latin typeface="Arial" charset="0"/>
                <a:ea typeface="ＭＳ Ｐゴシック" pitchFamily="-107" charset="-128"/>
              </a:defRPr>
            </a:lvl2pPr>
            <a:lvl3pPr eaLnBrk="0" hangingPunct="0">
              <a:defRPr sz="2000">
                <a:solidFill>
                  <a:schemeClr val="tx1"/>
                </a:solidFill>
                <a:latin typeface="Arial" charset="0"/>
                <a:ea typeface="ＭＳ Ｐゴシック" pitchFamily="-107" charset="-128"/>
              </a:defRPr>
            </a:lvl3pPr>
            <a:lvl4pPr eaLnBrk="0" hangingPunct="0">
              <a:defRPr sz="2000">
                <a:solidFill>
                  <a:schemeClr val="tx1"/>
                </a:solidFill>
                <a:latin typeface="Arial" charset="0"/>
                <a:ea typeface="ＭＳ Ｐゴシック" pitchFamily="-107" charset="-128"/>
              </a:defRPr>
            </a:lvl4pPr>
            <a:lvl5pPr eaLnBrk="0" hangingPunct="0">
              <a:defRPr sz="2000">
                <a:solidFill>
                  <a:schemeClr val="tx1"/>
                </a:solidFill>
                <a:latin typeface="Arial" charset="0"/>
                <a:ea typeface="ＭＳ Ｐゴシック" pitchFamily="-107" charset="-128"/>
              </a:defRPr>
            </a:lvl5pPr>
            <a:lvl6pPr marL="457200" eaLnBrk="0" fontAlgn="base" hangingPunct="0">
              <a:spcBef>
                <a:spcPct val="0"/>
              </a:spcBef>
              <a:spcAft>
                <a:spcPct val="0"/>
              </a:spcAft>
              <a:defRPr sz="2000">
                <a:solidFill>
                  <a:schemeClr val="tx1"/>
                </a:solidFill>
                <a:latin typeface="Arial" charset="0"/>
                <a:ea typeface="ＭＳ Ｐゴシック" pitchFamily="-107" charset="-128"/>
              </a:defRPr>
            </a:lvl6pPr>
            <a:lvl7pPr marL="914400" eaLnBrk="0" fontAlgn="base" hangingPunct="0">
              <a:spcBef>
                <a:spcPct val="0"/>
              </a:spcBef>
              <a:spcAft>
                <a:spcPct val="0"/>
              </a:spcAft>
              <a:defRPr sz="2000">
                <a:solidFill>
                  <a:schemeClr val="tx1"/>
                </a:solidFill>
                <a:latin typeface="Arial" charset="0"/>
                <a:ea typeface="ＭＳ Ｐゴシック" pitchFamily="-107" charset="-128"/>
              </a:defRPr>
            </a:lvl7pPr>
            <a:lvl8pPr marL="1371600" eaLnBrk="0" fontAlgn="base" hangingPunct="0">
              <a:spcBef>
                <a:spcPct val="0"/>
              </a:spcBef>
              <a:spcAft>
                <a:spcPct val="0"/>
              </a:spcAft>
              <a:defRPr sz="2000">
                <a:solidFill>
                  <a:schemeClr val="tx1"/>
                </a:solidFill>
                <a:latin typeface="Arial" charset="0"/>
                <a:ea typeface="ＭＳ Ｐゴシック" pitchFamily="-107" charset="-128"/>
              </a:defRPr>
            </a:lvl8pPr>
            <a:lvl9pPr marL="1828800" eaLnBrk="0" fontAlgn="base" hangingPunct="0">
              <a:spcBef>
                <a:spcPct val="0"/>
              </a:spcBef>
              <a:spcAft>
                <a:spcPct val="0"/>
              </a:spcAft>
              <a:defRPr sz="2000">
                <a:solidFill>
                  <a:schemeClr val="tx1"/>
                </a:solidFill>
                <a:latin typeface="Arial" charset="0"/>
                <a:ea typeface="ＭＳ Ｐゴシック" pitchFamily="-107" charset="-128"/>
              </a:defRPr>
            </a:lvl9pPr>
          </a:lstStyle>
          <a:p>
            <a:pPr eaLnBrk="1" hangingPunct="1"/>
            <a:r>
              <a:rPr lang="en-US" altLang="de-DE" sz="1000">
                <a:solidFill>
                  <a:schemeClr val="bg2"/>
                </a:solidFill>
                <a:latin typeface="Arial Narrow" pitchFamily="-107" charset="0"/>
              </a:rPr>
              <a:t>Page </a:t>
            </a:r>
            <a:fld id="{EFD7E476-568F-416C-8CE3-B0BA96CD6AAC}" type="slidenum">
              <a:rPr lang="en-US" altLang="de-DE" sz="1000">
                <a:solidFill>
                  <a:schemeClr val="bg2"/>
                </a:solidFill>
                <a:latin typeface="Arial Narrow" pitchFamily="-107" charset="0"/>
              </a:rPr>
              <a:pPr eaLnBrk="1" hangingPunct="1"/>
              <a:t>15</a:t>
            </a:fld>
            <a:endParaRPr lang="en-US" altLang="de-DE" sz="1000">
              <a:solidFill>
                <a:schemeClr val="bg2"/>
              </a:solidFill>
              <a:latin typeface="Arial Narrow" pitchFamily="-107" charset="0"/>
            </a:endParaRPr>
          </a:p>
        </p:txBody>
      </p:sp>
      <p:sp>
        <p:nvSpPr>
          <p:cNvPr id="11268" name="Rectangle 2"/>
          <p:cNvSpPr>
            <a:spLocks noGrp="1" noChangeArrowheads="1"/>
          </p:cNvSpPr>
          <p:nvPr>
            <p:ph type="title"/>
          </p:nvPr>
        </p:nvSpPr>
        <p:spPr/>
        <p:txBody>
          <a:bodyPr/>
          <a:lstStyle/>
          <a:p>
            <a:r>
              <a:rPr lang="fr-FR" altLang="de-DE" dirty="0"/>
              <a:t>2.4) Les Pictogrammes</a:t>
            </a:r>
          </a:p>
        </p:txBody>
      </p:sp>
      <p:pic>
        <p:nvPicPr>
          <p:cNvPr id="8" name="Grafik 7"/>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344913" y="3904069"/>
            <a:ext cx="816000" cy="612000"/>
          </a:xfrm>
          <a:prstGeom prst="rect">
            <a:avLst/>
          </a:prstGeom>
        </p:spPr>
      </p:pic>
      <p:sp>
        <p:nvSpPr>
          <p:cNvPr id="9" name="Textfeld 8"/>
          <p:cNvSpPr txBox="1"/>
          <p:nvPr/>
        </p:nvSpPr>
        <p:spPr>
          <a:xfrm>
            <a:off x="1213553" y="1760371"/>
            <a:ext cx="3384376" cy="461665"/>
          </a:xfrm>
          <a:prstGeom prst="rect">
            <a:avLst/>
          </a:prstGeom>
          <a:noFill/>
        </p:spPr>
        <p:txBody>
          <a:bodyPr wrap="square" rtlCol="0">
            <a:spAutoFit/>
          </a:bodyPr>
          <a:lstStyle/>
          <a:p>
            <a:r>
              <a:rPr lang="fr-FR" sz="1200" dirty="0"/>
              <a:t>Mention de </a:t>
            </a:r>
          </a:p>
          <a:p>
            <a:r>
              <a:rPr lang="fr-FR" sz="1200" dirty="0"/>
              <a:t>danger générale</a:t>
            </a:r>
          </a:p>
        </p:txBody>
      </p:sp>
      <p:sp>
        <p:nvSpPr>
          <p:cNvPr id="10" name="Textfeld 9"/>
          <p:cNvSpPr txBox="1"/>
          <p:nvPr/>
        </p:nvSpPr>
        <p:spPr>
          <a:xfrm>
            <a:off x="1224796" y="2470003"/>
            <a:ext cx="3384376" cy="461665"/>
          </a:xfrm>
          <a:prstGeom prst="rect">
            <a:avLst/>
          </a:prstGeom>
          <a:noFill/>
        </p:spPr>
        <p:txBody>
          <a:bodyPr wrap="square" rtlCol="0">
            <a:spAutoFit/>
          </a:bodyPr>
          <a:lstStyle/>
          <a:p>
            <a:r>
              <a:rPr lang="fr-FR" sz="1200" dirty="0"/>
              <a:t>Risque </a:t>
            </a:r>
          </a:p>
          <a:p>
            <a:r>
              <a:rPr lang="fr-FR" sz="1200" dirty="0"/>
              <a:t>électrique</a:t>
            </a:r>
          </a:p>
        </p:txBody>
      </p:sp>
      <p:sp>
        <p:nvSpPr>
          <p:cNvPr id="11" name="Textfeld 10"/>
          <p:cNvSpPr txBox="1"/>
          <p:nvPr/>
        </p:nvSpPr>
        <p:spPr>
          <a:xfrm>
            <a:off x="1191203" y="3301740"/>
            <a:ext cx="3384376" cy="461665"/>
          </a:xfrm>
          <a:prstGeom prst="rect">
            <a:avLst/>
          </a:prstGeom>
          <a:noFill/>
        </p:spPr>
        <p:txBody>
          <a:bodyPr wrap="square" rtlCol="0">
            <a:spAutoFit/>
          </a:bodyPr>
          <a:lstStyle/>
          <a:p>
            <a:r>
              <a:rPr lang="fr-FR" sz="1200" dirty="0"/>
              <a:t>Risque de </a:t>
            </a:r>
          </a:p>
          <a:p>
            <a:r>
              <a:rPr lang="fr-FR" sz="1200" dirty="0"/>
              <a:t>lacérations</a:t>
            </a:r>
          </a:p>
        </p:txBody>
      </p:sp>
      <p:sp>
        <p:nvSpPr>
          <p:cNvPr id="12" name="Textfeld 11"/>
          <p:cNvSpPr txBox="1"/>
          <p:nvPr/>
        </p:nvSpPr>
        <p:spPr>
          <a:xfrm>
            <a:off x="1203668" y="4133477"/>
            <a:ext cx="3384376" cy="276999"/>
          </a:xfrm>
          <a:prstGeom prst="rect">
            <a:avLst/>
          </a:prstGeom>
          <a:noFill/>
        </p:spPr>
        <p:txBody>
          <a:bodyPr wrap="square" rtlCol="0">
            <a:spAutoFit/>
          </a:bodyPr>
          <a:lstStyle/>
          <a:p>
            <a:r>
              <a:rPr lang="fr-FR" sz="1200" dirty="0"/>
              <a:t>Bruit</a:t>
            </a:r>
          </a:p>
        </p:txBody>
      </p:sp>
      <p:sp>
        <p:nvSpPr>
          <p:cNvPr id="14" name="Textfeld 13"/>
          <p:cNvSpPr txBox="1"/>
          <p:nvPr/>
        </p:nvSpPr>
        <p:spPr>
          <a:xfrm>
            <a:off x="1203668" y="4748115"/>
            <a:ext cx="2477747" cy="461665"/>
          </a:xfrm>
          <a:prstGeom prst="rect">
            <a:avLst/>
          </a:prstGeom>
          <a:noFill/>
        </p:spPr>
        <p:txBody>
          <a:bodyPr wrap="square" rtlCol="0">
            <a:spAutoFit/>
          </a:bodyPr>
          <a:lstStyle/>
          <a:p>
            <a:r>
              <a:rPr lang="fr-FR" sz="1200" dirty="0"/>
              <a:t>Risque </a:t>
            </a:r>
          </a:p>
          <a:p>
            <a:r>
              <a:rPr lang="fr-FR" sz="1200" dirty="0"/>
              <a:t>d’explosion</a:t>
            </a:r>
          </a:p>
        </p:txBody>
      </p:sp>
      <p:sp>
        <p:nvSpPr>
          <p:cNvPr id="16" name="Textfeld 15"/>
          <p:cNvSpPr txBox="1"/>
          <p:nvPr/>
        </p:nvSpPr>
        <p:spPr>
          <a:xfrm>
            <a:off x="1175730" y="5451148"/>
            <a:ext cx="1924762" cy="461665"/>
          </a:xfrm>
          <a:prstGeom prst="rect">
            <a:avLst/>
          </a:prstGeom>
          <a:noFill/>
        </p:spPr>
        <p:txBody>
          <a:bodyPr wrap="square" rtlCol="0">
            <a:spAutoFit/>
          </a:bodyPr>
          <a:lstStyle/>
          <a:p>
            <a:r>
              <a:rPr lang="fr-FR" sz="1200" dirty="0"/>
              <a:t>Risque </a:t>
            </a:r>
          </a:p>
          <a:p>
            <a:r>
              <a:rPr lang="fr-FR" sz="1200" dirty="0"/>
              <a:t>de feu</a:t>
            </a:r>
          </a:p>
        </p:txBody>
      </p:sp>
      <p:sp>
        <p:nvSpPr>
          <p:cNvPr id="18" name="Textfeld 17"/>
          <p:cNvSpPr txBox="1"/>
          <p:nvPr/>
        </p:nvSpPr>
        <p:spPr>
          <a:xfrm>
            <a:off x="1203669" y="6251915"/>
            <a:ext cx="1064076" cy="461665"/>
          </a:xfrm>
          <a:prstGeom prst="rect">
            <a:avLst/>
          </a:prstGeom>
          <a:noFill/>
        </p:spPr>
        <p:txBody>
          <a:bodyPr wrap="square" rtlCol="0">
            <a:spAutoFit/>
          </a:bodyPr>
          <a:lstStyle/>
          <a:p>
            <a:r>
              <a:rPr lang="fr-FR" sz="1200" dirty="0"/>
              <a:t>Matières </a:t>
            </a:r>
          </a:p>
          <a:p>
            <a:r>
              <a:rPr lang="fr-FR" sz="1200" dirty="0"/>
              <a:t>corrosives</a:t>
            </a:r>
          </a:p>
        </p:txBody>
      </p:sp>
      <p:pic>
        <p:nvPicPr>
          <p:cNvPr id="3" name="Grafik 2"/>
          <p:cNvPicPr>
            <a:picLocks noChangeAspect="1"/>
          </p:cNvPicPr>
          <p:nvPr/>
        </p:nvPicPr>
        <p:blipFill rotWithShape="1">
          <a:blip r:embed="rId3" cstate="hqprint">
            <a:extLst>
              <a:ext uri="{28A0092B-C50C-407E-A947-70E740481C1C}">
                <a14:useLocalDpi xmlns:a14="http://schemas.microsoft.com/office/drawing/2010/main"/>
              </a:ext>
            </a:extLst>
          </a:blip>
          <a:srcRect/>
          <a:stretch/>
        </p:blipFill>
        <p:spPr>
          <a:xfrm>
            <a:off x="440913" y="5309531"/>
            <a:ext cx="720000" cy="628611"/>
          </a:xfrm>
          <a:prstGeom prst="rect">
            <a:avLst/>
          </a:prstGeom>
        </p:spPr>
      </p:pic>
      <p:pic>
        <p:nvPicPr>
          <p:cNvPr id="21" name="Grafik 20"/>
          <p:cNvPicPr>
            <a:picLocks noChangeAspect="1"/>
          </p:cNvPicPr>
          <p:nvPr/>
        </p:nvPicPr>
        <p:blipFill rotWithShape="1">
          <a:blip r:embed="rId4" cstate="hqprint">
            <a:extLst>
              <a:ext uri="{28A0092B-C50C-407E-A947-70E740481C1C}">
                <a14:useLocalDpi xmlns:a14="http://schemas.microsoft.com/office/drawing/2010/main"/>
              </a:ext>
            </a:extLst>
          </a:blip>
          <a:srcRect/>
          <a:stretch/>
        </p:blipFill>
        <p:spPr>
          <a:xfrm>
            <a:off x="440913" y="4563997"/>
            <a:ext cx="720000" cy="732246"/>
          </a:xfrm>
          <a:prstGeom prst="rect">
            <a:avLst/>
          </a:prstGeom>
        </p:spPr>
      </p:pic>
      <p:pic>
        <p:nvPicPr>
          <p:cNvPr id="22" name="Grafik 21"/>
          <p:cNvPicPr>
            <a:picLocks noChangeAspect="1"/>
          </p:cNvPicPr>
          <p:nvPr/>
        </p:nvPicPr>
        <p:blipFill rotWithShape="1">
          <a:blip r:embed="rId5" cstate="hqprint">
            <a:extLst>
              <a:ext uri="{28A0092B-C50C-407E-A947-70E740481C1C}">
                <a14:useLocalDpi xmlns:a14="http://schemas.microsoft.com/office/drawing/2010/main"/>
              </a:ext>
            </a:extLst>
          </a:blip>
          <a:srcRect/>
          <a:stretch/>
        </p:blipFill>
        <p:spPr>
          <a:xfrm>
            <a:off x="394198" y="2377031"/>
            <a:ext cx="720000" cy="692609"/>
          </a:xfrm>
          <a:prstGeom prst="rect">
            <a:avLst/>
          </a:prstGeom>
        </p:spPr>
      </p:pic>
      <p:sp>
        <p:nvSpPr>
          <p:cNvPr id="25" name="Datumsplatzhalter 3">
            <a:extLst>
              <a:ext uri="{FF2B5EF4-FFF2-40B4-BE49-F238E27FC236}">
                <a16:creationId xmlns:a16="http://schemas.microsoft.com/office/drawing/2014/main" id="{0C3AD5C8-B632-4CB2-A172-A20B45C8E1BB}"/>
              </a:ext>
            </a:extLst>
          </p:cNvPr>
          <p:cNvSpPr>
            <a:spLocks noGrp="1"/>
          </p:cNvSpPr>
          <p:nvPr>
            <p:ph type="dt" sz="half" idx="10"/>
          </p:nvPr>
        </p:nvSpPr>
        <p:spPr>
          <a:xfrm>
            <a:off x="457200" y="6477000"/>
            <a:ext cx="2133600" cy="244475"/>
          </a:xfrm>
        </p:spPr>
        <p:txBody>
          <a:bodyPr/>
          <a:lstStyle/>
          <a:p>
            <a:fld id="{3E8BC5D8-A115-4B64-A64A-086CE5FD224F}" type="datetime1">
              <a:rPr lang="en-US" altLang="de-DE" smtClean="0"/>
              <a:pPr/>
              <a:t>2/11/2020</a:t>
            </a:fld>
            <a:endParaRPr lang="en-US" altLang="de-DE" dirty="0"/>
          </a:p>
        </p:txBody>
      </p:sp>
      <p:pic>
        <p:nvPicPr>
          <p:cNvPr id="4" name="Grafik 3" descr="Ein Bild, das Zeichnung, Schild, Straße, Pol enthält.&#10;&#10;Automatisch generierte Beschreibung">
            <a:extLst>
              <a:ext uri="{FF2B5EF4-FFF2-40B4-BE49-F238E27FC236}">
                <a16:creationId xmlns:a16="http://schemas.microsoft.com/office/drawing/2014/main" id="{A2952D59-0BE7-44A1-849A-367FB8057121}"/>
              </a:ext>
            </a:extLst>
          </p:cNvPr>
          <p:cNvPicPr>
            <a:picLocks noChangeAspect="1"/>
          </p:cNvPicPr>
          <p:nvPr/>
        </p:nvPicPr>
        <p:blipFill>
          <a:blip r:embed="rId6"/>
          <a:stretch>
            <a:fillRect/>
          </a:stretch>
        </p:blipFill>
        <p:spPr>
          <a:xfrm>
            <a:off x="394198" y="3146053"/>
            <a:ext cx="720000" cy="633962"/>
          </a:xfrm>
          <a:prstGeom prst="rect">
            <a:avLst/>
          </a:prstGeom>
        </p:spPr>
      </p:pic>
      <p:pic>
        <p:nvPicPr>
          <p:cNvPr id="7" name="Grafik 6" descr="Ein Bild, das Zeichnung, Schild, Straße enthält.&#10;&#10;Automatisch generierte Beschreibung">
            <a:extLst>
              <a:ext uri="{FF2B5EF4-FFF2-40B4-BE49-F238E27FC236}">
                <a16:creationId xmlns:a16="http://schemas.microsoft.com/office/drawing/2014/main" id="{F9D73645-30CD-4E2B-A9EC-DEA52B767792}"/>
              </a:ext>
            </a:extLst>
          </p:cNvPr>
          <p:cNvPicPr>
            <a:picLocks noChangeAspect="1"/>
          </p:cNvPicPr>
          <p:nvPr/>
        </p:nvPicPr>
        <p:blipFill>
          <a:blip r:embed="rId7"/>
          <a:stretch>
            <a:fillRect/>
          </a:stretch>
        </p:blipFill>
        <p:spPr>
          <a:xfrm>
            <a:off x="394198" y="1562558"/>
            <a:ext cx="720000" cy="633962"/>
          </a:xfrm>
          <a:prstGeom prst="rect">
            <a:avLst/>
          </a:prstGeom>
        </p:spPr>
      </p:pic>
      <p:pic>
        <p:nvPicPr>
          <p:cNvPr id="26" name="Grafik 25">
            <a:extLst>
              <a:ext uri="{FF2B5EF4-FFF2-40B4-BE49-F238E27FC236}">
                <a16:creationId xmlns:a16="http://schemas.microsoft.com/office/drawing/2014/main" id="{E5016A77-A991-4808-89C7-A3C1B7B0883C}"/>
              </a:ext>
            </a:extLst>
          </p:cNvPr>
          <p:cNvPicPr>
            <a:picLocks noChangeAspect="1"/>
          </p:cNvPicPr>
          <p:nvPr/>
        </p:nvPicPr>
        <p:blipFill>
          <a:blip r:embed="rId8" cstate="hqprint">
            <a:extLst>
              <a:ext uri="{28A0092B-C50C-407E-A947-70E740481C1C}">
                <a14:useLocalDpi xmlns:a14="http://schemas.microsoft.com/office/drawing/2010/main"/>
              </a:ext>
            </a:extLst>
          </a:blip>
          <a:stretch>
            <a:fillRect/>
          </a:stretch>
        </p:blipFill>
        <p:spPr>
          <a:xfrm>
            <a:off x="4635638" y="1779974"/>
            <a:ext cx="801724" cy="393346"/>
          </a:xfrm>
          <a:prstGeom prst="rect">
            <a:avLst/>
          </a:prstGeom>
        </p:spPr>
      </p:pic>
      <p:sp>
        <p:nvSpPr>
          <p:cNvPr id="27" name="Textfeld 26">
            <a:extLst>
              <a:ext uri="{FF2B5EF4-FFF2-40B4-BE49-F238E27FC236}">
                <a16:creationId xmlns:a16="http://schemas.microsoft.com/office/drawing/2014/main" id="{78A24582-A282-42D7-8C00-DB6B4BCE1287}"/>
              </a:ext>
            </a:extLst>
          </p:cNvPr>
          <p:cNvSpPr txBox="1"/>
          <p:nvPr/>
        </p:nvSpPr>
        <p:spPr>
          <a:xfrm>
            <a:off x="5524205" y="1872487"/>
            <a:ext cx="1440160" cy="276999"/>
          </a:xfrm>
          <a:prstGeom prst="rect">
            <a:avLst/>
          </a:prstGeom>
          <a:noFill/>
        </p:spPr>
        <p:txBody>
          <a:bodyPr wrap="square" rtlCol="0">
            <a:spAutoFit/>
          </a:bodyPr>
          <a:lstStyle/>
          <a:p>
            <a:r>
              <a:rPr lang="fr-FR" sz="1200" dirty="0"/>
              <a:t>Sortie de secours</a:t>
            </a:r>
          </a:p>
        </p:txBody>
      </p:sp>
      <p:pic>
        <p:nvPicPr>
          <p:cNvPr id="28" name="Grafik 27">
            <a:extLst>
              <a:ext uri="{FF2B5EF4-FFF2-40B4-BE49-F238E27FC236}">
                <a16:creationId xmlns:a16="http://schemas.microsoft.com/office/drawing/2014/main" id="{61AA6B03-6B30-4596-8FB1-DAB4B1C21F22}"/>
              </a:ext>
            </a:extLst>
          </p:cNvPr>
          <p:cNvPicPr>
            <a:picLocks noChangeAspect="1"/>
          </p:cNvPicPr>
          <p:nvPr/>
        </p:nvPicPr>
        <p:blipFill>
          <a:blip r:embed="rId9" cstate="hqprint">
            <a:extLst>
              <a:ext uri="{28A0092B-C50C-407E-A947-70E740481C1C}">
                <a14:useLocalDpi xmlns:a14="http://schemas.microsoft.com/office/drawing/2010/main"/>
              </a:ext>
            </a:extLst>
          </a:blip>
          <a:stretch>
            <a:fillRect/>
          </a:stretch>
        </p:blipFill>
        <p:spPr>
          <a:xfrm>
            <a:off x="4712068" y="2398101"/>
            <a:ext cx="540000" cy="540000"/>
          </a:xfrm>
          <a:prstGeom prst="rect">
            <a:avLst/>
          </a:prstGeom>
        </p:spPr>
      </p:pic>
      <p:sp>
        <p:nvSpPr>
          <p:cNvPr id="29" name="Textfeld 28">
            <a:extLst>
              <a:ext uri="{FF2B5EF4-FFF2-40B4-BE49-F238E27FC236}">
                <a16:creationId xmlns:a16="http://schemas.microsoft.com/office/drawing/2014/main" id="{AE2891CA-E9EC-4785-A33C-A607EB2A9DD8}"/>
              </a:ext>
            </a:extLst>
          </p:cNvPr>
          <p:cNvSpPr txBox="1"/>
          <p:nvPr/>
        </p:nvSpPr>
        <p:spPr>
          <a:xfrm>
            <a:off x="5431125" y="2453237"/>
            <a:ext cx="1392964" cy="461665"/>
          </a:xfrm>
          <a:prstGeom prst="rect">
            <a:avLst/>
          </a:prstGeom>
          <a:noFill/>
        </p:spPr>
        <p:txBody>
          <a:bodyPr wrap="square" rtlCol="0">
            <a:spAutoFit/>
          </a:bodyPr>
          <a:lstStyle/>
          <a:p>
            <a:r>
              <a:rPr lang="fr-FR" sz="1200" dirty="0"/>
              <a:t>Point de </a:t>
            </a:r>
          </a:p>
          <a:p>
            <a:r>
              <a:rPr lang="fr-FR" sz="1200" dirty="0"/>
              <a:t>rassemblement</a:t>
            </a:r>
          </a:p>
        </p:txBody>
      </p:sp>
      <p:pic>
        <p:nvPicPr>
          <p:cNvPr id="30" name="Grafik 29">
            <a:extLst>
              <a:ext uri="{FF2B5EF4-FFF2-40B4-BE49-F238E27FC236}">
                <a16:creationId xmlns:a16="http://schemas.microsoft.com/office/drawing/2014/main" id="{2E469403-7C8C-48C2-A64B-3BD2F64A419D}"/>
              </a:ext>
            </a:extLst>
          </p:cNvPr>
          <p:cNvPicPr>
            <a:picLocks noChangeAspect="1"/>
          </p:cNvPicPr>
          <p:nvPr/>
        </p:nvPicPr>
        <p:blipFill>
          <a:blip r:embed="rId10">
            <a:extLst>
              <a:ext uri="{28A0092B-C50C-407E-A947-70E740481C1C}">
                <a14:useLocalDpi xmlns:a14="http://schemas.microsoft.com/office/drawing/2010/main"/>
              </a:ext>
            </a:extLst>
          </a:blip>
          <a:stretch>
            <a:fillRect/>
          </a:stretch>
        </p:blipFill>
        <p:spPr>
          <a:xfrm>
            <a:off x="4712068" y="3246594"/>
            <a:ext cx="540000" cy="540000"/>
          </a:xfrm>
          <a:prstGeom prst="rect">
            <a:avLst/>
          </a:prstGeom>
        </p:spPr>
      </p:pic>
      <p:sp>
        <p:nvSpPr>
          <p:cNvPr id="31" name="Textfeld 30">
            <a:extLst>
              <a:ext uri="{FF2B5EF4-FFF2-40B4-BE49-F238E27FC236}">
                <a16:creationId xmlns:a16="http://schemas.microsoft.com/office/drawing/2014/main" id="{7EEF5BD5-A979-4E77-B406-956D0A2A3C3B}"/>
              </a:ext>
            </a:extLst>
          </p:cNvPr>
          <p:cNvSpPr txBox="1"/>
          <p:nvPr/>
        </p:nvSpPr>
        <p:spPr>
          <a:xfrm>
            <a:off x="5340713" y="3416423"/>
            <a:ext cx="1656184" cy="276999"/>
          </a:xfrm>
          <a:prstGeom prst="rect">
            <a:avLst/>
          </a:prstGeom>
          <a:noFill/>
        </p:spPr>
        <p:txBody>
          <a:bodyPr wrap="square" rtlCol="0">
            <a:spAutoFit/>
          </a:bodyPr>
          <a:lstStyle/>
          <a:p>
            <a:r>
              <a:rPr lang="fr-FR" sz="1200" dirty="0"/>
              <a:t>Douche oculaire</a:t>
            </a:r>
          </a:p>
        </p:txBody>
      </p:sp>
      <p:pic>
        <p:nvPicPr>
          <p:cNvPr id="32" name="Grafik 31">
            <a:extLst>
              <a:ext uri="{FF2B5EF4-FFF2-40B4-BE49-F238E27FC236}">
                <a16:creationId xmlns:a16="http://schemas.microsoft.com/office/drawing/2014/main" id="{7A3DCD14-66F7-4DD6-BB7E-6476A9E6E47E}"/>
              </a:ext>
            </a:extLst>
          </p:cNvPr>
          <p:cNvPicPr>
            <a:picLocks noChangeAspect="1"/>
          </p:cNvPicPr>
          <p:nvPr/>
        </p:nvPicPr>
        <p:blipFill>
          <a:blip r:embed="rId11">
            <a:extLst>
              <a:ext uri="{28A0092B-C50C-407E-A947-70E740481C1C}">
                <a14:useLocalDpi xmlns:a14="http://schemas.microsoft.com/office/drawing/2010/main"/>
              </a:ext>
            </a:extLst>
          </a:blip>
          <a:stretch>
            <a:fillRect/>
          </a:stretch>
        </p:blipFill>
        <p:spPr>
          <a:xfrm>
            <a:off x="4720016" y="4712816"/>
            <a:ext cx="540000" cy="540000"/>
          </a:xfrm>
          <a:prstGeom prst="rect">
            <a:avLst/>
          </a:prstGeom>
        </p:spPr>
      </p:pic>
      <p:sp>
        <p:nvSpPr>
          <p:cNvPr id="33" name="Textfeld 32">
            <a:extLst>
              <a:ext uri="{FF2B5EF4-FFF2-40B4-BE49-F238E27FC236}">
                <a16:creationId xmlns:a16="http://schemas.microsoft.com/office/drawing/2014/main" id="{80B9EF86-F077-4758-AE83-F2050022E910}"/>
              </a:ext>
            </a:extLst>
          </p:cNvPr>
          <p:cNvSpPr txBox="1"/>
          <p:nvPr/>
        </p:nvSpPr>
        <p:spPr>
          <a:xfrm>
            <a:off x="5310891" y="4878510"/>
            <a:ext cx="1656184" cy="276999"/>
          </a:xfrm>
          <a:prstGeom prst="rect">
            <a:avLst/>
          </a:prstGeom>
          <a:noFill/>
        </p:spPr>
        <p:txBody>
          <a:bodyPr wrap="square" rtlCol="0">
            <a:spAutoFit/>
          </a:bodyPr>
          <a:lstStyle/>
          <a:p>
            <a:r>
              <a:rPr lang="fr-FR" sz="1200" dirty="0"/>
              <a:t>Téléphone d’urgence</a:t>
            </a:r>
          </a:p>
        </p:txBody>
      </p:sp>
      <p:pic>
        <p:nvPicPr>
          <p:cNvPr id="34" name="Grafik 33">
            <a:extLst>
              <a:ext uri="{FF2B5EF4-FFF2-40B4-BE49-F238E27FC236}">
                <a16:creationId xmlns:a16="http://schemas.microsoft.com/office/drawing/2014/main" id="{A813439B-49A7-4390-9C00-C0B91575A95D}"/>
              </a:ext>
            </a:extLst>
          </p:cNvPr>
          <p:cNvPicPr>
            <a:picLocks noChangeAspect="1"/>
          </p:cNvPicPr>
          <p:nvPr/>
        </p:nvPicPr>
        <p:blipFill>
          <a:blip r:embed="rId12" cstate="hqprint">
            <a:extLst>
              <a:ext uri="{28A0092B-C50C-407E-A947-70E740481C1C}">
                <a14:useLocalDpi xmlns:a14="http://schemas.microsoft.com/office/drawing/2010/main"/>
              </a:ext>
            </a:extLst>
          </a:blip>
          <a:stretch>
            <a:fillRect/>
          </a:stretch>
        </p:blipFill>
        <p:spPr>
          <a:xfrm>
            <a:off x="4734150" y="6139974"/>
            <a:ext cx="540000" cy="540000"/>
          </a:xfrm>
          <a:prstGeom prst="rect">
            <a:avLst/>
          </a:prstGeom>
        </p:spPr>
      </p:pic>
      <p:sp>
        <p:nvSpPr>
          <p:cNvPr id="35" name="Textfeld 34">
            <a:extLst>
              <a:ext uri="{FF2B5EF4-FFF2-40B4-BE49-F238E27FC236}">
                <a16:creationId xmlns:a16="http://schemas.microsoft.com/office/drawing/2014/main" id="{F018D680-997A-42F6-92FA-7059C6BA1D39}"/>
              </a:ext>
            </a:extLst>
          </p:cNvPr>
          <p:cNvSpPr txBox="1"/>
          <p:nvPr/>
        </p:nvSpPr>
        <p:spPr>
          <a:xfrm>
            <a:off x="5340713" y="6321071"/>
            <a:ext cx="1656184" cy="276999"/>
          </a:xfrm>
          <a:prstGeom prst="rect">
            <a:avLst/>
          </a:prstGeom>
          <a:noFill/>
        </p:spPr>
        <p:txBody>
          <a:bodyPr wrap="square" rtlCol="0">
            <a:spAutoFit/>
          </a:bodyPr>
          <a:lstStyle/>
          <a:p>
            <a:r>
              <a:rPr lang="fr-FR" sz="1200" dirty="0"/>
              <a:t>Défibrillateur</a:t>
            </a:r>
          </a:p>
        </p:txBody>
      </p:sp>
      <p:pic>
        <p:nvPicPr>
          <p:cNvPr id="36" name="Grafik 35">
            <a:extLst>
              <a:ext uri="{FF2B5EF4-FFF2-40B4-BE49-F238E27FC236}">
                <a16:creationId xmlns:a16="http://schemas.microsoft.com/office/drawing/2014/main" id="{977617D4-FB86-4857-BE50-2A54C066475F}"/>
              </a:ext>
            </a:extLst>
          </p:cNvPr>
          <p:cNvPicPr>
            <a:picLocks noChangeAspect="1"/>
          </p:cNvPicPr>
          <p:nvPr/>
        </p:nvPicPr>
        <p:blipFill>
          <a:blip r:embed="rId13">
            <a:extLst>
              <a:ext uri="{28A0092B-C50C-407E-A947-70E740481C1C}">
                <a14:useLocalDpi xmlns:a14="http://schemas.microsoft.com/office/drawing/2010/main"/>
              </a:ext>
            </a:extLst>
          </a:blip>
          <a:stretch>
            <a:fillRect/>
          </a:stretch>
        </p:blipFill>
        <p:spPr>
          <a:xfrm>
            <a:off x="4731108" y="5401642"/>
            <a:ext cx="517815" cy="540000"/>
          </a:xfrm>
          <a:prstGeom prst="rect">
            <a:avLst/>
          </a:prstGeom>
        </p:spPr>
      </p:pic>
      <p:sp>
        <p:nvSpPr>
          <p:cNvPr id="37" name="Textfeld 36">
            <a:extLst>
              <a:ext uri="{FF2B5EF4-FFF2-40B4-BE49-F238E27FC236}">
                <a16:creationId xmlns:a16="http://schemas.microsoft.com/office/drawing/2014/main" id="{62020A5C-D23A-4584-93FB-AD685E67FA68}"/>
              </a:ext>
            </a:extLst>
          </p:cNvPr>
          <p:cNvSpPr txBox="1"/>
          <p:nvPr/>
        </p:nvSpPr>
        <p:spPr>
          <a:xfrm>
            <a:off x="5327403" y="5410274"/>
            <a:ext cx="1357753" cy="461665"/>
          </a:xfrm>
          <a:prstGeom prst="rect">
            <a:avLst/>
          </a:prstGeom>
          <a:noFill/>
        </p:spPr>
        <p:txBody>
          <a:bodyPr wrap="square" rtlCol="0">
            <a:spAutoFit/>
          </a:bodyPr>
          <a:lstStyle/>
          <a:p>
            <a:r>
              <a:rPr lang="fr-FR" sz="1200" dirty="0"/>
              <a:t>Trousse de premiers soins</a:t>
            </a:r>
          </a:p>
        </p:txBody>
      </p:sp>
      <p:sp>
        <p:nvSpPr>
          <p:cNvPr id="38" name="Textfeld 37">
            <a:extLst>
              <a:ext uri="{FF2B5EF4-FFF2-40B4-BE49-F238E27FC236}">
                <a16:creationId xmlns:a16="http://schemas.microsoft.com/office/drawing/2014/main" id="{B3D7C0E8-C899-4345-B3DF-EAEFFE369EDB}"/>
              </a:ext>
            </a:extLst>
          </p:cNvPr>
          <p:cNvSpPr txBox="1"/>
          <p:nvPr/>
        </p:nvSpPr>
        <p:spPr>
          <a:xfrm>
            <a:off x="5317845" y="4102241"/>
            <a:ext cx="1656184" cy="276999"/>
          </a:xfrm>
          <a:prstGeom prst="rect">
            <a:avLst/>
          </a:prstGeom>
          <a:noFill/>
        </p:spPr>
        <p:txBody>
          <a:bodyPr wrap="square" rtlCol="0">
            <a:spAutoFit/>
          </a:bodyPr>
          <a:lstStyle/>
          <a:p>
            <a:r>
              <a:rPr lang="fr-FR" sz="1200" dirty="0"/>
              <a:t>Douche d’urgence</a:t>
            </a:r>
          </a:p>
        </p:txBody>
      </p:sp>
      <p:pic>
        <p:nvPicPr>
          <p:cNvPr id="39" name="Grafik 38">
            <a:extLst>
              <a:ext uri="{FF2B5EF4-FFF2-40B4-BE49-F238E27FC236}">
                <a16:creationId xmlns:a16="http://schemas.microsoft.com/office/drawing/2014/main" id="{5FF173E9-D7DF-48CA-9EEC-E3C6BA28D8F1}"/>
              </a:ext>
            </a:extLst>
          </p:cNvPr>
          <p:cNvPicPr>
            <a:picLocks noChangeAspect="1"/>
          </p:cNvPicPr>
          <p:nvPr/>
        </p:nvPicPr>
        <p:blipFill>
          <a:blip r:embed="rId14" cstate="hqprint">
            <a:extLst>
              <a:ext uri="{28A0092B-C50C-407E-A947-70E740481C1C}">
                <a14:useLocalDpi xmlns:a14="http://schemas.microsoft.com/office/drawing/2010/main"/>
              </a:ext>
            </a:extLst>
          </a:blip>
          <a:stretch>
            <a:fillRect/>
          </a:stretch>
        </p:blipFill>
        <p:spPr>
          <a:xfrm>
            <a:off x="4720016" y="4005064"/>
            <a:ext cx="540000" cy="540000"/>
          </a:xfrm>
          <a:prstGeom prst="rect">
            <a:avLst/>
          </a:prstGeom>
        </p:spPr>
      </p:pic>
      <p:sp>
        <p:nvSpPr>
          <p:cNvPr id="40" name="Textfeld 39">
            <a:extLst>
              <a:ext uri="{FF2B5EF4-FFF2-40B4-BE49-F238E27FC236}">
                <a16:creationId xmlns:a16="http://schemas.microsoft.com/office/drawing/2014/main" id="{E12B6766-16A0-48D0-81C4-0B12B398A5B0}"/>
              </a:ext>
            </a:extLst>
          </p:cNvPr>
          <p:cNvSpPr txBox="1"/>
          <p:nvPr/>
        </p:nvSpPr>
        <p:spPr>
          <a:xfrm>
            <a:off x="7928997" y="2100687"/>
            <a:ext cx="1944216" cy="276999"/>
          </a:xfrm>
          <a:prstGeom prst="rect">
            <a:avLst/>
          </a:prstGeom>
          <a:noFill/>
        </p:spPr>
        <p:txBody>
          <a:bodyPr wrap="square" rtlCol="0">
            <a:spAutoFit/>
          </a:bodyPr>
          <a:lstStyle/>
          <a:p>
            <a:r>
              <a:rPr lang="fr-FR" sz="1200" dirty="0"/>
              <a:t>Extincteur</a:t>
            </a:r>
          </a:p>
        </p:txBody>
      </p:sp>
      <p:sp>
        <p:nvSpPr>
          <p:cNvPr id="42" name="Textfeld 41">
            <a:extLst>
              <a:ext uri="{FF2B5EF4-FFF2-40B4-BE49-F238E27FC236}">
                <a16:creationId xmlns:a16="http://schemas.microsoft.com/office/drawing/2014/main" id="{06C9B6A2-DD79-4D01-9DF2-443A1E000922}"/>
              </a:ext>
            </a:extLst>
          </p:cNvPr>
          <p:cNvSpPr txBox="1"/>
          <p:nvPr/>
        </p:nvSpPr>
        <p:spPr>
          <a:xfrm>
            <a:off x="8037369" y="2696929"/>
            <a:ext cx="914336" cy="461665"/>
          </a:xfrm>
          <a:prstGeom prst="rect">
            <a:avLst/>
          </a:prstGeom>
          <a:noFill/>
        </p:spPr>
        <p:txBody>
          <a:bodyPr wrap="square" rtlCol="0">
            <a:spAutoFit/>
          </a:bodyPr>
          <a:lstStyle/>
          <a:p>
            <a:r>
              <a:rPr lang="fr-FR" sz="1200" dirty="0"/>
              <a:t>Alarme</a:t>
            </a:r>
          </a:p>
          <a:p>
            <a:r>
              <a:rPr lang="fr-FR" sz="1200" dirty="0"/>
              <a:t>incendie</a:t>
            </a:r>
          </a:p>
        </p:txBody>
      </p:sp>
      <p:pic>
        <p:nvPicPr>
          <p:cNvPr id="15" name="Grafik 14" descr="Ein Bild, das Essen, Schild enthält.&#10;&#10;Automatisch generierte Beschreibung">
            <a:extLst>
              <a:ext uri="{FF2B5EF4-FFF2-40B4-BE49-F238E27FC236}">
                <a16:creationId xmlns:a16="http://schemas.microsoft.com/office/drawing/2014/main" id="{4505E0EC-B58A-41D7-B06E-AD3EA9F833E2}"/>
              </a:ext>
            </a:extLst>
          </p:cNvPr>
          <p:cNvPicPr>
            <a:picLocks noChangeAspect="1"/>
          </p:cNvPicPr>
          <p:nvPr/>
        </p:nvPicPr>
        <p:blipFill>
          <a:blip r:embed="rId15" cstate="hqprint">
            <a:extLst>
              <a:ext uri="{28A0092B-C50C-407E-A947-70E740481C1C}">
                <a14:useLocalDpi xmlns:a14="http://schemas.microsoft.com/office/drawing/2010/main"/>
              </a:ext>
            </a:extLst>
          </a:blip>
          <a:stretch>
            <a:fillRect/>
          </a:stretch>
        </p:blipFill>
        <p:spPr>
          <a:xfrm>
            <a:off x="7388997" y="1949080"/>
            <a:ext cx="540000" cy="540000"/>
          </a:xfrm>
          <a:prstGeom prst="rect">
            <a:avLst/>
          </a:prstGeom>
        </p:spPr>
      </p:pic>
      <p:pic>
        <p:nvPicPr>
          <p:cNvPr id="44" name="Grafik 43" descr="Ein Bild, das Zeichnung enthält.&#10;&#10;Automatisch generierte Beschreibung">
            <a:extLst>
              <a:ext uri="{FF2B5EF4-FFF2-40B4-BE49-F238E27FC236}">
                <a16:creationId xmlns:a16="http://schemas.microsoft.com/office/drawing/2014/main" id="{A3D4A52E-8A91-4FF3-8398-B42B1AEFC39C}"/>
              </a:ext>
            </a:extLst>
          </p:cNvPr>
          <p:cNvPicPr>
            <a:picLocks noChangeAspect="1"/>
          </p:cNvPicPr>
          <p:nvPr/>
        </p:nvPicPr>
        <p:blipFill>
          <a:blip r:embed="rId16" cstate="hqprint">
            <a:extLst>
              <a:ext uri="{28A0092B-C50C-407E-A947-70E740481C1C}">
                <a14:useLocalDpi xmlns:a14="http://schemas.microsoft.com/office/drawing/2010/main"/>
              </a:ext>
            </a:extLst>
          </a:blip>
          <a:stretch>
            <a:fillRect/>
          </a:stretch>
        </p:blipFill>
        <p:spPr>
          <a:xfrm>
            <a:off x="7388997" y="2696364"/>
            <a:ext cx="540000" cy="540000"/>
          </a:xfrm>
          <a:prstGeom prst="rect">
            <a:avLst/>
          </a:prstGeom>
        </p:spPr>
      </p:pic>
      <p:pic>
        <p:nvPicPr>
          <p:cNvPr id="20" name="Grafik 19"/>
          <p:cNvPicPr>
            <a:picLocks noChangeAspect="1"/>
          </p:cNvPicPr>
          <p:nvPr/>
        </p:nvPicPr>
        <p:blipFill rotWithShape="1">
          <a:blip r:embed="rId17" cstate="hqprint">
            <a:extLst>
              <a:ext uri="{28A0092B-C50C-407E-A947-70E740481C1C}">
                <a14:useLocalDpi xmlns:a14="http://schemas.microsoft.com/office/drawing/2010/main"/>
              </a:ext>
            </a:extLst>
          </a:blip>
          <a:srcRect b="10591"/>
          <a:stretch/>
        </p:blipFill>
        <p:spPr>
          <a:xfrm>
            <a:off x="440913" y="6029878"/>
            <a:ext cx="720000" cy="726648"/>
          </a:xfrm>
          <a:prstGeom prst="rect">
            <a:avLst/>
          </a:prstGeom>
        </p:spPr>
      </p:pic>
      <p:sp>
        <p:nvSpPr>
          <p:cNvPr id="46" name="Rechteck 45">
            <a:extLst>
              <a:ext uri="{FF2B5EF4-FFF2-40B4-BE49-F238E27FC236}">
                <a16:creationId xmlns:a16="http://schemas.microsoft.com/office/drawing/2014/main" id="{6A6B85A1-A6D4-4124-9CAB-43DD7FDA4FA1}"/>
              </a:ext>
            </a:extLst>
          </p:cNvPr>
          <p:cNvSpPr/>
          <p:nvPr/>
        </p:nvSpPr>
        <p:spPr>
          <a:xfrm>
            <a:off x="468712" y="949896"/>
            <a:ext cx="1512168" cy="440403"/>
          </a:xfrm>
          <a:prstGeom prst="rect">
            <a:avLst/>
          </a:prstGeom>
          <a:solidFill>
            <a:srgbClr val="FFFF00"/>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fr-FR" altLang="de-DE" b="1" dirty="0">
                <a:solidFill>
                  <a:srgbClr val="000000"/>
                </a:solidFill>
                <a:latin typeface="Arial" charset="0"/>
                <a:ea typeface="ＭＳ Ｐゴシック" pitchFamily="-107" charset="-128"/>
              </a:rPr>
              <a:t>Danger</a:t>
            </a:r>
            <a:endParaRPr lang="de-DE" dirty="0"/>
          </a:p>
        </p:txBody>
      </p:sp>
      <p:sp>
        <p:nvSpPr>
          <p:cNvPr id="48" name="Rechteck 47">
            <a:extLst>
              <a:ext uri="{FF2B5EF4-FFF2-40B4-BE49-F238E27FC236}">
                <a16:creationId xmlns:a16="http://schemas.microsoft.com/office/drawing/2014/main" id="{8FBBEB9E-EDCF-4D35-9C7D-12953D20B0B5}"/>
              </a:ext>
            </a:extLst>
          </p:cNvPr>
          <p:cNvSpPr/>
          <p:nvPr/>
        </p:nvSpPr>
        <p:spPr>
          <a:xfrm>
            <a:off x="4699817" y="959074"/>
            <a:ext cx="1512168" cy="440403"/>
          </a:xfrm>
          <a:prstGeom prst="rect">
            <a:avLst/>
          </a:prstGeom>
          <a:solidFill>
            <a:srgbClr val="92D050"/>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fr-FR" altLang="de-DE" b="1" dirty="0">
                <a:solidFill>
                  <a:srgbClr val="000000"/>
                </a:solidFill>
                <a:latin typeface="Arial" charset="0"/>
                <a:ea typeface="ＭＳ Ｐゴシック" pitchFamily="-107" charset="-128"/>
              </a:rPr>
              <a:t>Secours</a:t>
            </a:r>
            <a:endParaRPr lang="de-DE" dirty="0"/>
          </a:p>
        </p:txBody>
      </p:sp>
      <p:sp>
        <p:nvSpPr>
          <p:cNvPr id="49" name="Rechteck 48">
            <a:extLst>
              <a:ext uri="{FF2B5EF4-FFF2-40B4-BE49-F238E27FC236}">
                <a16:creationId xmlns:a16="http://schemas.microsoft.com/office/drawing/2014/main" id="{25A9202E-78B3-4B35-B4D1-6ADD69173E3E}"/>
              </a:ext>
            </a:extLst>
          </p:cNvPr>
          <p:cNvSpPr/>
          <p:nvPr/>
        </p:nvSpPr>
        <p:spPr>
          <a:xfrm>
            <a:off x="7163120" y="959074"/>
            <a:ext cx="1512168" cy="440403"/>
          </a:xfrm>
          <a:prstGeom prst="rect">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fr-FR" altLang="de-DE" b="1" dirty="0">
                <a:solidFill>
                  <a:srgbClr val="000000"/>
                </a:solidFill>
                <a:latin typeface="Arial" charset="0"/>
                <a:ea typeface="ＭＳ Ｐゴシック" pitchFamily="-107" charset="-128"/>
              </a:rPr>
              <a:t>Urgence</a:t>
            </a:r>
            <a:endParaRPr lang="de-DE" dirty="0"/>
          </a:p>
        </p:txBody>
      </p:sp>
      <p:sp>
        <p:nvSpPr>
          <p:cNvPr id="51" name="Textfeld 50">
            <a:extLst>
              <a:ext uri="{FF2B5EF4-FFF2-40B4-BE49-F238E27FC236}">
                <a16:creationId xmlns:a16="http://schemas.microsoft.com/office/drawing/2014/main" id="{4D50F934-08B2-42D3-AF4D-F2B0A5FF57BD}"/>
              </a:ext>
            </a:extLst>
          </p:cNvPr>
          <p:cNvSpPr txBox="1"/>
          <p:nvPr/>
        </p:nvSpPr>
        <p:spPr>
          <a:xfrm>
            <a:off x="3203848" y="5892443"/>
            <a:ext cx="1670622" cy="646331"/>
          </a:xfrm>
          <a:prstGeom prst="rect">
            <a:avLst/>
          </a:prstGeom>
          <a:noFill/>
        </p:spPr>
        <p:txBody>
          <a:bodyPr wrap="square" rtlCol="0">
            <a:spAutoFit/>
          </a:bodyPr>
          <a:lstStyle/>
          <a:p>
            <a:r>
              <a:rPr lang="fr-FR" sz="1200" dirty="0">
                <a:solidFill>
                  <a:srgbClr val="000000"/>
                </a:solidFill>
              </a:rPr>
              <a:t>Port d’une</a:t>
            </a:r>
          </a:p>
          <a:p>
            <a:r>
              <a:rPr lang="fr-FR" sz="1200" dirty="0">
                <a:solidFill>
                  <a:srgbClr val="000000"/>
                </a:solidFill>
              </a:rPr>
              <a:t>protection </a:t>
            </a:r>
          </a:p>
          <a:p>
            <a:r>
              <a:rPr lang="fr-FR" sz="1200" dirty="0">
                <a:solidFill>
                  <a:srgbClr val="000000"/>
                </a:solidFill>
              </a:rPr>
              <a:t>respiratoire</a:t>
            </a:r>
          </a:p>
        </p:txBody>
      </p:sp>
      <p:pic>
        <p:nvPicPr>
          <p:cNvPr id="52" name="Grafik 51">
            <a:extLst>
              <a:ext uri="{FF2B5EF4-FFF2-40B4-BE49-F238E27FC236}">
                <a16:creationId xmlns:a16="http://schemas.microsoft.com/office/drawing/2014/main" id="{85F7CF2D-97AC-4042-83F4-F22D4B9D5B22}"/>
              </a:ext>
            </a:extLst>
          </p:cNvPr>
          <p:cNvPicPr>
            <a:picLocks noChangeAspect="1"/>
          </p:cNvPicPr>
          <p:nvPr/>
        </p:nvPicPr>
        <p:blipFill>
          <a:blip r:embed="rId18"/>
          <a:stretch>
            <a:fillRect/>
          </a:stretch>
        </p:blipFill>
        <p:spPr>
          <a:xfrm>
            <a:off x="2536911" y="1605184"/>
            <a:ext cx="737454" cy="720000"/>
          </a:xfrm>
          <a:prstGeom prst="rect">
            <a:avLst/>
          </a:prstGeom>
        </p:spPr>
      </p:pic>
      <p:pic>
        <p:nvPicPr>
          <p:cNvPr id="53" name="Grafik 52">
            <a:extLst>
              <a:ext uri="{FF2B5EF4-FFF2-40B4-BE49-F238E27FC236}">
                <a16:creationId xmlns:a16="http://schemas.microsoft.com/office/drawing/2014/main" id="{A8803102-5395-4DED-B5B9-BB21F2063C24}"/>
              </a:ext>
            </a:extLst>
          </p:cNvPr>
          <p:cNvPicPr>
            <a:picLocks noChangeAspect="1"/>
          </p:cNvPicPr>
          <p:nvPr/>
        </p:nvPicPr>
        <p:blipFill>
          <a:blip r:embed="rId19"/>
          <a:stretch>
            <a:fillRect/>
          </a:stretch>
        </p:blipFill>
        <p:spPr>
          <a:xfrm>
            <a:off x="2536911" y="2427387"/>
            <a:ext cx="724363" cy="720000"/>
          </a:xfrm>
          <a:prstGeom prst="rect">
            <a:avLst/>
          </a:prstGeom>
        </p:spPr>
      </p:pic>
      <p:pic>
        <p:nvPicPr>
          <p:cNvPr id="54" name="Grafik 53">
            <a:extLst>
              <a:ext uri="{FF2B5EF4-FFF2-40B4-BE49-F238E27FC236}">
                <a16:creationId xmlns:a16="http://schemas.microsoft.com/office/drawing/2014/main" id="{0A8A18A0-D378-44BA-82CB-569F2FAB27C2}"/>
              </a:ext>
            </a:extLst>
          </p:cNvPr>
          <p:cNvPicPr>
            <a:picLocks noChangeAspect="1"/>
          </p:cNvPicPr>
          <p:nvPr/>
        </p:nvPicPr>
        <p:blipFill>
          <a:blip r:embed="rId20"/>
          <a:stretch>
            <a:fillRect/>
          </a:stretch>
        </p:blipFill>
        <p:spPr>
          <a:xfrm>
            <a:off x="2523924" y="3249590"/>
            <a:ext cx="737350" cy="720000"/>
          </a:xfrm>
          <a:prstGeom prst="rect">
            <a:avLst/>
          </a:prstGeom>
        </p:spPr>
      </p:pic>
      <p:pic>
        <p:nvPicPr>
          <p:cNvPr id="55" name="Grafik 54">
            <a:extLst>
              <a:ext uri="{FF2B5EF4-FFF2-40B4-BE49-F238E27FC236}">
                <a16:creationId xmlns:a16="http://schemas.microsoft.com/office/drawing/2014/main" id="{4087C1D7-DD48-4355-8CD2-8433736C4D67}"/>
              </a:ext>
            </a:extLst>
          </p:cNvPr>
          <p:cNvPicPr>
            <a:picLocks noChangeAspect="1"/>
          </p:cNvPicPr>
          <p:nvPr/>
        </p:nvPicPr>
        <p:blipFill>
          <a:blip r:embed="rId21"/>
          <a:stretch>
            <a:fillRect/>
          </a:stretch>
        </p:blipFill>
        <p:spPr>
          <a:xfrm>
            <a:off x="2523924" y="4825886"/>
            <a:ext cx="733091" cy="720000"/>
          </a:xfrm>
          <a:prstGeom prst="rect">
            <a:avLst/>
          </a:prstGeom>
        </p:spPr>
      </p:pic>
      <p:pic>
        <p:nvPicPr>
          <p:cNvPr id="56" name="Grafik 55">
            <a:extLst>
              <a:ext uri="{FF2B5EF4-FFF2-40B4-BE49-F238E27FC236}">
                <a16:creationId xmlns:a16="http://schemas.microsoft.com/office/drawing/2014/main" id="{DDAE2AD8-11A4-4621-8576-1D325DAEF968}"/>
              </a:ext>
            </a:extLst>
          </p:cNvPr>
          <p:cNvPicPr>
            <a:picLocks noChangeAspect="1"/>
          </p:cNvPicPr>
          <p:nvPr/>
        </p:nvPicPr>
        <p:blipFill>
          <a:blip r:embed="rId22"/>
          <a:stretch>
            <a:fillRect/>
          </a:stretch>
        </p:blipFill>
        <p:spPr>
          <a:xfrm>
            <a:off x="2536911" y="4037738"/>
            <a:ext cx="724338" cy="720000"/>
          </a:xfrm>
          <a:prstGeom prst="rect">
            <a:avLst/>
          </a:prstGeom>
        </p:spPr>
      </p:pic>
      <p:sp>
        <p:nvSpPr>
          <p:cNvPr id="57" name="Textfeld 56">
            <a:extLst>
              <a:ext uri="{FF2B5EF4-FFF2-40B4-BE49-F238E27FC236}">
                <a16:creationId xmlns:a16="http://schemas.microsoft.com/office/drawing/2014/main" id="{76E423BD-7CA6-4BD2-ABEE-C86F1AD80910}"/>
              </a:ext>
            </a:extLst>
          </p:cNvPr>
          <p:cNvSpPr txBox="1"/>
          <p:nvPr/>
        </p:nvSpPr>
        <p:spPr>
          <a:xfrm>
            <a:off x="3337875" y="1702376"/>
            <a:ext cx="877653" cy="461665"/>
          </a:xfrm>
          <a:prstGeom prst="rect">
            <a:avLst/>
          </a:prstGeom>
          <a:noFill/>
        </p:spPr>
        <p:txBody>
          <a:bodyPr wrap="square" rtlCol="0">
            <a:spAutoFit/>
          </a:bodyPr>
          <a:lstStyle/>
          <a:p>
            <a:r>
              <a:rPr lang="fr-FR" sz="1200" dirty="0">
                <a:solidFill>
                  <a:srgbClr val="000000"/>
                </a:solidFill>
              </a:rPr>
              <a:t>Port du </a:t>
            </a:r>
          </a:p>
          <a:p>
            <a:r>
              <a:rPr lang="fr-FR" sz="1200" dirty="0">
                <a:solidFill>
                  <a:srgbClr val="000000"/>
                </a:solidFill>
              </a:rPr>
              <a:t>casque</a:t>
            </a:r>
          </a:p>
        </p:txBody>
      </p:sp>
      <p:sp>
        <p:nvSpPr>
          <p:cNvPr id="58" name="Textfeld 57">
            <a:extLst>
              <a:ext uri="{FF2B5EF4-FFF2-40B4-BE49-F238E27FC236}">
                <a16:creationId xmlns:a16="http://schemas.microsoft.com/office/drawing/2014/main" id="{773B0B19-EE2B-4DB2-8981-7DE96636A0E6}"/>
              </a:ext>
            </a:extLst>
          </p:cNvPr>
          <p:cNvSpPr txBox="1"/>
          <p:nvPr/>
        </p:nvSpPr>
        <p:spPr>
          <a:xfrm>
            <a:off x="3337875" y="2533403"/>
            <a:ext cx="1579850" cy="461665"/>
          </a:xfrm>
          <a:prstGeom prst="rect">
            <a:avLst/>
          </a:prstGeom>
          <a:noFill/>
        </p:spPr>
        <p:txBody>
          <a:bodyPr wrap="square" rtlCol="0">
            <a:spAutoFit/>
          </a:bodyPr>
          <a:lstStyle/>
          <a:p>
            <a:r>
              <a:rPr lang="fr-FR" sz="1200" dirty="0">
                <a:solidFill>
                  <a:srgbClr val="000000"/>
                </a:solidFill>
              </a:rPr>
              <a:t>Port de lunettes </a:t>
            </a:r>
          </a:p>
          <a:p>
            <a:r>
              <a:rPr lang="fr-FR" sz="1200" dirty="0">
                <a:solidFill>
                  <a:srgbClr val="000000"/>
                </a:solidFill>
              </a:rPr>
              <a:t>de protection</a:t>
            </a:r>
          </a:p>
        </p:txBody>
      </p:sp>
      <p:sp>
        <p:nvSpPr>
          <p:cNvPr id="59" name="Textfeld 58">
            <a:extLst>
              <a:ext uri="{FF2B5EF4-FFF2-40B4-BE49-F238E27FC236}">
                <a16:creationId xmlns:a16="http://schemas.microsoft.com/office/drawing/2014/main" id="{A6D745DF-7188-4B9A-969A-80952D92B0FE}"/>
              </a:ext>
            </a:extLst>
          </p:cNvPr>
          <p:cNvSpPr txBox="1"/>
          <p:nvPr/>
        </p:nvSpPr>
        <p:spPr>
          <a:xfrm>
            <a:off x="3318140" y="3358544"/>
            <a:ext cx="1579849" cy="646331"/>
          </a:xfrm>
          <a:prstGeom prst="rect">
            <a:avLst/>
          </a:prstGeom>
          <a:noFill/>
        </p:spPr>
        <p:txBody>
          <a:bodyPr wrap="square" rtlCol="0">
            <a:spAutoFit/>
          </a:bodyPr>
          <a:lstStyle/>
          <a:p>
            <a:r>
              <a:rPr lang="fr-FR" sz="1200" dirty="0">
                <a:solidFill>
                  <a:srgbClr val="000000"/>
                </a:solidFill>
              </a:rPr>
              <a:t>Port de </a:t>
            </a:r>
          </a:p>
          <a:p>
            <a:r>
              <a:rPr lang="fr-FR" sz="1200" dirty="0">
                <a:solidFill>
                  <a:srgbClr val="000000"/>
                </a:solidFill>
              </a:rPr>
              <a:t>protection </a:t>
            </a:r>
          </a:p>
          <a:p>
            <a:r>
              <a:rPr lang="fr-FR" sz="1200" dirty="0">
                <a:solidFill>
                  <a:srgbClr val="000000"/>
                </a:solidFill>
              </a:rPr>
              <a:t>auditive</a:t>
            </a:r>
          </a:p>
        </p:txBody>
      </p:sp>
      <p:sp>
        <p:nvSpPr>
          <p:cNvPr id="60" name="Textfeld 59">
            <a:extLst>
              <a:ext uri="{FF2B5EF4-FFF2-40B4-BE49-F238E27FC236}">
                <a16:creationId xmlns:a16="http://schemas.microsoft.com/office/drawing/2014/main" id="{C3362C1B-BDB2-4309-85E3-24C070C110DE}"/>
              </a:ext>
            </a:extLst>
          </p:cNvPr>
          <p:cNvSpPr txBox="1"/>
          <p:nvPr/>
        </p:nvSpPr>
        <p:spPr>
          <a:xfrm>
            <a:off x="3313445" y="4155507"/>
            <a:ext cx="1075793" cy="461665"/>
          </a:xfrm>
          <a:prstGeom prst="rect">
            <a:avLst/>
          </a:prstGeom>
          <a:noFill/>
        </p:spPr>
        <p:txBody>
          <a:bodyPr wrap="square" rtlCol="0">
            <a:spAutoFit/>
          </a:bodyPr>
          <a:lstStyle/>
          <a:p>
            <a:r>
              <a:rPr lang="fr-FR" sz="1200" dirty="0">
                <a:solidFill>
                  <a:srgbClr val="000000"/>
                </a:solidFill>
              </a:rPr>
              <a:t>Port de </a:t>
            </a:r>
          </a:p>
          <a:p>
            <a:r>
              <a:rPr lang="fr-FR" sz="1200" dirty="0">
                <a:solidFill>
                  <a:srgbClr val="000000"/>
                </a:solidFill>
              </a:rPr>
              <a:t>gants</a:t>
            </a:r>
          </a:p>
        </p:txBody>
      </p:sp>
      <p:sp>
        <p:nvSpPr>
          <p:cNvPr id="61" name="Textfeld 60">
            <a:extLst>
              <a:ext uri="{FF2B5EF4-FFF2-40B4-BE49-F238E27FC236}">
                <a16:creationId xmlns:a16="http://schemas.microsoft.com/office/drawing/2014/main" id="{4BC299B3-94CF-41C4-9273-B20BF9B2ED6C}"/>
              </a:ext>
            </a:extLst>
          </p:cNvPr>
          <p:cNvSpPr txBox="1"/>
          <p:nvPr/>
        </p:nvSpPr>
        <p:spPr>
          <a:xfrm>
            <a:off x="3282135" y="4939087"/>
            <a:ext cx="1651857" cy="646331"/>
          </a:xfrm>
          <a:prstGeom prst="rect">
            <a:avLst/>
          </a:prstGeom>
          <a:noFill/>
        </p:spPr>
        <p:txBody>
          <a:bodyPr wrap="square" rtlCol="0">
            <a:spAutoFit/>
          </a:bodyPr>
          <a:lstStyle/>
          <a:p>
            <a:r>
              <a:rPr lang="fr-FR" sz="1200" dirty="0">
                <a:solidFill>
                  <a:srgbClr val="000000"/>
                </a:solidFill>
              </a:rPr>
              <a:t>Port de </a:t>
            </a:r>
          </a:p>
          <a:p>
            <a:r>
              <a:rPr lang="fr-FR" sz="1200" dirty="0">
                <a:solidFill>
                  <a:srgbClr val="000000"/>
                </a:solidFill>
              </a:rPr>
              <a:t>chaussures </a:t>
            </a:r>
          </a:p>
          <a:p>
            <a:r>
              <a:rPr lang="fr-FR" sz="1200" dirty="0">
                <a:solidFill>
                  <a:srgbClr val="000000"/>
                </a:solidFill>
              </a:rPr>
              <a:t>de sécurité</a:t>
            </a:r>
          </a:p>
        </p:txBody>
      </p:sp>
      <p:pic>
        <p:nvPicPr>
          <p:cNvPr id="63" name="Grafik 62" descr="Ein Bild, das Schild, Raum enthält.&#10;&#10;Automatisch generierte Beschreibung">
            <a:extLst>
              <a:ext uri="{FF2B5EF4-FFF2-40B4-BE49-F238E27FC236}">
                <a16:creationId xmlns:a16="http://schemas.microsoft.com/office/drawing/2014/main" id="{44136826-C501-4F52-80C3-8676FC8119B6}"/>
              </a:ext>
            </a:extLst>
          </p:cNvPr>
          <p:cNvPicPr>
            <a:picLocks noChangeAspect="1"/>
          </p:cNvPicPr>
          <p:nvPr/>
        </p:nvPicPr>
        <p:blipFill>
          <a:blip r:embed="rId23" cstate="hqprint">
            <a:extLst>
              <a:ext uri="{28A0092B-C50C-407E-A947-70E740481C1C}">
                <a14:useLocalDpi xmlns:a14="http://schemas.microsoft.com/office/drawing/2010/main"/>
              </a:ext>
            </a:extLst>
          </a:blip>
          <a:stretch>
            <a:fillRect/>
          </a:stretch>
        </p:blipFill>
        <p:spPr>
          <a:xfrm>
            <a:off x="2512146" y="5731671"/>
            <a:ext cx="729019" cy="720000"/>
          </a:xfrm>
          <a:prstGeom prst="rect">
            <a:avLst/>
          </a:prstGeom>
        </p:spPr>
      </p:pic>
      <p:sp>
        <p:nvSpPr>
          <p:cNvPr id="64" name="Rechteck 63">
            <a:extLst>
              <a:ext uri="{FF2B5EF4-FFF2-40B4-BE49-F238E27FC236}">
                <a16:creationId xmlns:a16="http://schemas.microsoft.com/office/drawing/2014/main" id="{B1F31A13-4E0E-4121-90D4-9C30A0ACDF5C}"/>
              </a:ext>
            </a:extLst>
          </p:cNvPr>
          <p:cNvSpPr/>
          <p:nvPr/>
        </p:nvSpPr>
        <p:spPr>
          <a:xfrm>
            <a:off x="2570411" y="949896"/>
            <a:ext cx="1512168" cy="440403"/>
          </a:xfrm>
          <a:prstGeom prst="rect">
            <a:avLst/>
          </a:prstGeom>
          <a:solidFill>
            <a:srgbClr val="5B5BFF"/>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fr-FR" altLang="de-DE" b="1" dirty="0">
                <a:solidFill>
                  <a:srgbClr val="000000"/>
                </a:solidFill>
                <a:latin typeface="Arial" charset="0"/>
                <a:ea typeface="ＭＳ Ｐゴシック" pitchFamily="-107" charset="-128"/>
              </a:rPr>
              <a:t>Sécurité</a:t>
            </a:r>
            <a:endParaRPr lang="de-DE" dirty="0"/>
          </a:p>
        </p:txBody>
      </p:sp>
    </p:spTree>
    <p:extLst>
      <p:ext uri="{BB962C8B-B14F-4D97-AF65-F5344CB8AC3E}">
        <p14:creationId xmlns:p14="http://schemas.microsoft.com/office/powerpoint/2010/main" val="283307826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5"/>
          <p:cNvSpPr>
            <a:spLocks noGrp="1" noChangeArrowheads="1"/>
          </p:cNvSpPr>
          <p:nvPr>
            <p:ph type="ctrTitle"/>
          </p:nvPr>
        </p:nvSpPr>
        <p:spPr>
          <a:xfrm>
            <a:off x="323528" y="4572000"/>
            <a:ext cx="8439472" cy="533400"/>
          </a:xfrm>
        </p:spPr>
        <p:txBody>
          <a:bodyPr/>
          <a:lstStyle/>
          <a:p>
            <a:r>
              <a:rPr lang="fr-FR" altLang="de-DE" dirty="0"/>
              <a:t>3.) Risques Professionnels chez MTS</a:t>
            </a:r>
            <a:endParaRPr lang="fr-FR" altLang="de-DE" sz="1400" dirty="0"/>
          </a:p>
        </p:txBody>
      </p:sp>
    </p:spTree>
    <p:extLst>
      <p:ext uri="{BB962C8B-B14F-4D97-AF65-F5344CB8AC3E}">
        <p14:creationId xmlns:p14="http://schemas.microsoft.com/office/powerpoint/2010/main" val="233556400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1"/>
          </p:nvPr>
        </p:nvSpPr>
        <p:spPr/>
        <p:txBody>
          <a:bodyPr/>
          <a:lstStyle>
            <a:lvl1pPr eaLnBrk="0" hangingPunct="0">
              <a:defRPr sz="2000">
                <a:solidFill>
                  <a:schemeClr val="tx1"/>
                </a:solidFill>
                <a:latin typeface="Arial" charset="0"/>
                <a:ea typeface="ＭＳ Ｐゴシック" pitchFamily="-107" charset="-128"/>
              </a:defRPr>
            </a:lvl1pPr>
            <a:lvl2pPr marL="37931725" indent="-37474525" eaLnBrk="0" hangingPunct="0">
              <a:defRPr sz="2000">
                <a:solidFill>
                  <a:schemeClr val="tx1"/>
                </a:solidFill>
                <a:latin typeface="Arial" charset="0"/>
                <a:ea typeface="ＭＳ Ｐゴシック" pitchFamily="-107" charset="-128"/>
              </a:defRPr>
            </a:lvl2pPr>
            <a:lvl3pPr eaLnBrk="0" hangingPunct="0">
              <a:defRPr sz="2000">
                <a:solidFill>
                  <a:schemeClr val="tx1"/>
                </a:solidFill>
                <a:latin typeface="Arial" charset="0"/>
                <a:ea typeface="ＭＳ Ｐゴシック" pitchFamily="-107" charset="-128"/>
              </a:defRPr>
            </a:lvl3pPr>
            <a:lvl4pPr eaLnBrk="0" hangingPunct="0">
              <a:defRPr sz="2000">
                <a:solidFill>
                  <a:schemeClr val="tx1"/>
                </a:solidFill>
                <a:latin typeface="Arial" charset="0"/>
                <a:ea typeface="ＭＳ Ｐゴシック" pitchFamily="-107" charset="-128"/>
              </a:defRPr>
            </a:lvl4pPr>
            <a:lvl5pPr eaLnBrk="0" hangingPunct="0">
              <a:defRPr sz="2000">
                <a:solidFill>
                  <a:schemeClr val="tx1"/>
                </a:solidFill>
                <a:latin typeface="Arial" charset="0"/>
                <a:ea typeface="ＭＳ Ｐゴシック" pitchFamily="-107" charset="-128"/>
              </a:defRPr>
            </a:lvl5pPr>
            <a:lvl6pPr marL="457200" eaLnBrk="0" fontAlgn="base" hangingPunct="0">
              <a:spcBef>
                <a:spcPct val="0"/>
              </a:spcBef>
              <a:spcAft>
                <a:spcPct val="0"/>
              </a:spcAft>
              <a:defRPr sz="2000">
                <a:solidFill>
                  <a:schemeClr val="tx1"/>
                </a:solidFill>
                <a:latin typeface="Arial" charset="0"/>
                <a:ea typeface="ＭＳ Ｐゴシック" pitchFamily="-107" charset="-128"/>
              </a:defRPr>
            </a:lvl6pPr>
            <a:lvl7pPr marL="914400" eaLnBrk="0" fontAlgn="base" hangingPunct="0">
              <a:spcBef>
                <a:spcPct val="0"/>
              </a:spcBef>
              <a:spcAft>
                <a:spcPct val="0"/>
              </a:spcAft>
              <a:defRPr sz="2000">
                <a:solidFill>
                  <a:schemeClr val="tx1"/>
                </a:solidFill>
                <a:latin typeface="Arial" charset="0"/>
                <a:ea typeface="ＭＳ Ｐゴシック" pitchFamily="-107" charset="-128"/>
              </a:defRPr>
            </a:lvl7pPr>
            <a:lvl8pPr marL="1371600" eaLnBrk="0" fontAlgn="base" hangingPunct="0">
              <a:spcBef>
                <a:spcPct val="0"/>
              </a:spcBef>
              <a:spcAft>
                <a:spcPct val="0"/>
              </a:spcAft>
              <a:defRPr sz="2000">
                <a:solidFill>
                  <a:schemeClr val="tx1"/>
                </a:solidFill>
                <a:latin typeface="Arial" charset="0"/>
                <a:ea typeface="ＭＳ Ｐゴシック" pitchFamily="-107" charset="-128"/>
              </a:defRPr>
            </a:lvl8pPr>
            <a:lvl9pPr marL="1828800" eaLnBrk="0" fontAlgn="base" hangingPunct="0">
              <a:spcBef>
                <a:spcPct val="0"/>
              </a:spcBef>
              <a:spcAft>
                <a:spcPct val="0"/>
              </a:spcAft>
              <a:defRPr sz="2000">
                <a:solidFill>
                  <a:schemeClr val="tx1"/>
                </a:solidFill>
                <a:latin typeface="Arial" charset="0"/>
                <a:ea typeface="ＭＳ Ｐゴシック" pitchFamily="-107" charset="-128"/>
              </a:defRPr>
            </a:lvl9pPr>
          </a:lstStyle>
          <a:p>
            <a:pPr eaLnBrk="1" hangingPunct="1"/>
            <a:r>
              <a:rPr lang="en-US" altLang="de-DE" sz="1000" dirty="0">
                <a:solidFill>
                  <a:schemeClr val="bg2"/>
                </a:solidFill>
                <a:latin typeface="Arial Narrow" pitchFamily="-107" charset="0"/>
              </a:rPr>
              <a:t>Page </a:t>
            </a:r>
            <a:fld id="{EFD7E476-568F-416C-8CE3-B0BA96CD6AAC}" type="slidenum">
              <a:rPr lang="en-US" altLang="de-DE" sz="1000">
                <a:solidFill>
                  <a:schemeClr val="bg2"/>
                </a:solidFill>
                <a:latin typeface="Arial Narrow" pitchFamily="-107" charset="0"/>
              </a:rPr>
              <a:pPr eaLnBrk="1" hangingPunct="1"/>
              <a:t>17</a:t>
            </a:fld>
            <a:endParaRPr lang="en-US" altLang="de-DE" sz="1000" dirty="0">
              <a:solidFill>
                <a:schemeClr val="bg2"/>
              </a:solidFill>
              <a:latin typeface="Arial Narrow" pitchFamily="-107" charset="0"/>
            </a:endParaRPr>
          </a:p>
        </p:txBody>
      </p:sp>
      <p:sp>
        <p:nvSpPr>
          <p:cNvPr id="11269" name="Rectangle 3"/>
          <p:cNvSpPr>
            <a:spLocks noGrp="1" noChangeArrowheads="1"/>
          </p:cNvSpPr>
          <p:nvPr>
            <p:ph type="body" idx="1"/>
          </p:nvPr>
        </p:nvSpPr>
        <p:spPr>
          <a:xfrm>
            <a:off x="457200" y="1295400"/>
            <a:ext cx="8435752" cy="5105400"/>
          </a:xfrm>
        </p:spPr>
        <p:txBody>
          <a:bodyPr/>
          <a:lstStyle/>
          <a:p>
            <a:pPr marL="0" indent="0" algn="ctr">
              <a:buNone/>
            </a:pPr>
            <a:r>
              <a:rPr lang="fr-FR" altLang="de-DE" b="1" dirty="0">
                <a:solidFill>
                  <a:schemeClr val="tx2"/>
                </a:solidFill>
              </a:rPr>
              <a:t>Danger :</a:t>
            </a:r>
            <a:r>
              <a:rPr lang="fr-FR" altLang="de-DE" b="1" dirty="0"/>
              <a:t> Les postes de travail sales, encombrés ou mal rangés, contribuent à l’apparition d’accidents !</a:t>
            </a:r>
          </a:p>
          <a:p>
            <a:pPr marL="0" indent="0">
              <a:buNone/>
            </a:pPr>
            <a:endParaRPr lang="fr-FR" altLang="de-DE" dirty="0"/>
          </a:p>
          <a:p>
            <a:r>
              <a:rPr lang="fr-FR" altLang="de-DE" dirty="0"/>
              <a:t>Quelques exemples de risques :</a:t>
            </a:r>
          </a:p>
          <a:p>
            <a:pPr lvl="1"/>
            <a:r>
              <a:rPr lang="fr-FR" altLang="de-DE" dirty="0"/>
              <a:t>Risque de trébucher, glisser, chuter, se blesser etc.</a:t>
            </a:r>
          </a:p>
          <a:p>
            <a:pPr lvl="1"/>
            <a:r>
              <a:rPr lang="fr-FR" altLang="de-DE" dirty="0"/>
              <a:t>Endommagement des équipements </a:t>
            </a:r>
          </a:p>
          <a:p>
            <a:pPr lvl="1"/>
            <a:r>
              <a:rPr lang="fr-FR" altLang="de-DE" dirty="0"/>
              <a:t>Risques pour l’environnement</a:t>
            </a:r>
          </a:p>
          <a:p>
            <a:pPr marL="457200" lvl="1" indent="0">
              <a:buNone/>
            </a:pPr>
            <a:endParaRPr lang="fr-BE" dirty="0"/>
          </a:p>
          <a:p>
            <a:r>
              <a:rPr lang="fr-FR" altLang="de-DE" dirty="0"/>
              <a:t>Veiller à toujours travailler dans les meilleures conditions : </a:t>
            </a:r>
          </a:p>
          <a:p>
            <a:pPr lvl="2">
              <a:buFontTx/>
              <a:buChar char="-"/>
            </a:pPr>
            <a:r>
              <a:rPr lang="fr-FR" altLang="de-DE" dirty="0"/>
              <a:t>Lieu de travail propre et rangée. Sol propre.</a:t>
            </a:r>
          </a:p>
          <a:p>
            <a:pPr lvl="2">
              <a:buFontTx/>
              <a:buChar char="-"/>
            </a:pPr>
            <a:r>
              <a:rPr lang="fr-FR" altLang="de-DE" dirty="0"/>
              <a:t>Températures de travail adéquates</a:t>
            </a:r>
          </a:p>
          <a:p>
            <a:pPr lvl="2">
              <a:buFontTx/>
              <a:buChar char="-"/>
            </a:pPr>
            <a:r>
              <a:rPr lang="fr-FR" altLang="de-DE" b="1" dirty="0"/>
              <a:t>Chez un client </a:t>
            </a:r>
            <a:r>
              <a:rPr lang="fr-FR" altLang="de-DE" dirty="0"/>
              <a:t>: Signaler le danger à sa hiérarchie.</a:t>
            </a:r>
          </a:p>
        </p:txBody>
      </p:sp>
      <p:pic>
        <p:nvPicPr>
          <p:cNvPr id="3" name="Grafik 2"/>
          <p:cNvPicPr>
            <a:picLocks noChangeAspect="1"/>
          </p:cNvPicPr>
          <p:nvPr/>
        </p:nvPicPr>
        <p:blipFill>
          <a:blip r:embed="rId2"/>
          <a:stretch>
            <a:fillRect/>
          </a:stretch>
        </p:blipFill>
        <p:spPr>
          <a:xfrm>
            <a:off x="6444208" y="2407568"/>
            <a:ext cx="1409180" cy="1224136"/>
          </a:xfrm>
          <a:prstGeom prst="rect">
            <a:avLst/>
          </a:prstGeom>
        </p:spPr>
      </p:pic>
      <p:sp>
        <p:nvSpPr>
          <p:cNvPr id="8" name="Datumsplatzhalter 3">
            <a:extLst>
              <a:ext uri="{FF2B5EF4-FFF2-40B4-BE49-F238E27FC236}">
                <a16:creationId xmlns:a16="http://schemas.microsoft.com/office/drawing/2014/main" id="{494A5653-A3DF-4CF1-A434-E534CF7695A3}"/>
              </a:ext>
            </a:extLst>
          </p:cNvPr>
          <p:cNvSpPr>
            <a:spLocks noGrp="1"/>
          </p:cNvSpPr>
          <p:nvPr>
            <p:ph type="dt" sz="half" idx="10"/>
          </p:nvPr>
        </p:nvSpPr>
        <p:spPr>
          <a:xfrm>
            <a:off x="457200" y="6477000"/>
            <a:ext cx="2133600" cy="244475"/>
          </a:xfrm>
        </p:spPr>
        <p:txBody>
          <a:bodyPr/>
          <a:lstStyle/>
          <a:p>
            <a:fld id="{3E8BC5D8-A115-4B64-A64A-086CE5FD224F}" type="datetime1">
              <a:rPr lang="en-US" altLang="de-DE" smtClean="0"/>
              <a:pPr/>
              <a:t>2/11/2020</a:t>
            </a:fld>
            <a:endParaRPr lang="en-US" altLang="de-DE"/>
          </a:p>
        </p:txBody>
      </p:sp>
      <p:sp>
        <p:nvSpPr>
          <p:cNvPr id="9" name="Rectangle 2">
            <a:extLst>
              <a:ext uri="{FF2B5EF4-FFF2-40B4-BE49-F238E27FC236}">
                <a16:creationId xmlns:a16="http://schemas.microsoft.com/office/drawing/2014/main" id="{F434444C-8EB2-460D-8B35-B561685F72CA}"/>
              </a:ext>
            </a:extLst>
          </p:cNvPr>
          <p:cNvSpPr>
            <a:spLocks noGrp="1" noChangeArrowheads="1"/>
          </p:cNvSpPr>
          <p:nvPr>
            <p:ph type="title"/>
          </p:nvPr>
        </p:nvSpPr>
        <p:spPr>
          <a:xfrm>
            <a:off x="457200" y="152400"/>
            <a:ext cx="6477000" cy="990600"/>
          </a:xfrm>
        </p:spPr>
        <p:txBody>
          <a:bodyPr/>
          <a:lstStyle/>
          <a:p>
            <a:r>
              <a:rPr lang="fr-FR" altLang="de-DE" dirty="0"/>
              <a:t>3.1) Le lieu de travail</a:t>
            </a:r>
            <a:endParaRPr lang="de-DE" altLang="de-DE" sz="2000" b="1" dirty="0">
              <a:solidFill>
                <a:schemeClr val="tx1"/>
              </a:solidFill>
            </a:endParaRPr>
          </a:p>
        </p:txBody>
      </p:sp>
    </p:spTree>
    <p:extLst>
      <p:ext uri="{BB962C8B-B14F-4D97-AF65-F5344CB8AC3E}">
        <p14:creationId xmlns:p14="http://schemas.microsoft.com/office/powerpoint/2010/main" val="417532216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e la date 3">
            <a:extLst>
              <a:ext uri="{FF2B5EF4-FFF2-40B4-BE49-F238E27FC236}">
                <a16:creationId xmlns:a16="http://schemas.microsoft.com/office/drawing/2014/main" id="{96EAC5A0-6723-46D1-99A5-135F413BEAAE}"/>
              </a:ext>
            </a:extLst>
          </p:cNvPr>
          <p:cNvSpPr>
            <a:spLocks noGrp="1"/>
          </p:cNvSpPr>
          <p:nvPr>
            <p:ph type="dt" sz="half" idx="10"/>
          </p:nvPr>
        </p:nvSpPr>
        <p:spPr/>
        <p:txBody>
          <a:bodyPr/>
          <a:lstStyle/>
          <a:p>
            <a:fld id="{3E8BC5D8-A115-4B64-A64A-086CE5FD224F}" type="datetime1">
              <a:rPr lang="en-US" altLang="de-DE" smtClean="0"/>
              <a:pPr/>
              <a:t>2/11/2020</a:t>
            </a:fld>
            <a:endParaRPr lang="en-US" altLang="de-DE"/>
          </a:p>
        </p:txBody>
      </p:sp>
      <p:sp>
        <p:nvSpPr>
          <p:cNvPr id="5" name="Espace réservé du numéro de diapositive 4">
            <a:extLst>
              <a:ext uri="{FF2B5EF4-FFF2-40B4-BE49-F238E27FC236}">
                <a16:creationId xmlns:a16="http://schemas.microsoft.com/office/drawing/2014/main" id="{5A57A84B-5007-4AC7-88CB-169B5A53189C}"/>
              </a:ext>
            </a:extLst>
          </p:cNvPr>
          <p:cNvSpPr>
            <a:spLocks noGrp="1"/>
          </p:cNvSpPr>
          <p:nvPr>
            <p:ph type="sldNum" sz="quarter" idx="11"/>
          </p:nvPr>
        </p:nvSpPr>
        <p:spPr/>
        <p:txBody>
          <a:bodyPr/>
          <a:lstStyle/>
          <a:p>
            <a:r>
              <a:rPr lang="en-US" altLang="de-DE"/>
              <a:t>Page </a:t>
            </a:r>
            <a:fld id="{9BB81938-3A13-4F8B-9DE6-E4911D5D7B2F}" type="slidenum">
              <a:rPr lang="en-US" altLang="de-DE" smtClean="0"/>
              <a:pPr/>
              <a:t>18</a:t>
            </a:fld>
            <a:endParaRPr lang="en-US" altLang="de-DE"/>
          </a:p>
        </p:txBody>
      </p:sp>
      <p:pic>
        <p:nvPicPr>
          <p:cNvPr id="7" name="Image 6" descr="Une image contenant intérieur, armoire, cuisine, en bois&#10;&#10;Description générée automatiquement">
            <a:extLst>
              <a:ext uri="{FF2B5EF4-FFF2-40B4-BE49-F238E27FC236}">
                <a16:creationId xmlns:a16="http://schemas.microsoft.com/office/drawing/2014/main" id="{6AA23205-5724-4ABA-8D09-ABA38D7871FD}"/>
              </a:ext>
            </a:extLst>
          </p:cNvPr>
          <p:cNvPicPr>
            <a:picLocks noChangeAspect="1"/>
          </p:cNvPicPr>
          <p:nvPr/>
        </p:nvPicPr>
        <p:blipFill>
          <a:blip r:embed="rId2"/>
          <a:stretch>
            <a:fillRect/>
          </a:stretch>
        </p:blipFill>
        <p:spPr>
          <a:xfrm rot="5400000">
            <a:off x="6099513" y="2815601"/>
            <a:ext cx="3157704" cy="2368278"/>
          </a:xfrm>
          <a:prstGeom prst="rect">
            <a:avLst/>
          </a:prstGeom>
        </p:spPr>
      </p:pic>
      <p:sp>
        <p:nvSpPr>
          <p:cNvPr id="8" name="Inhaltsplatzhalter 9">
            <a:extLst>
              <a:ext uri="{FF2B5EF4-FFF2-40B4-BE49-F238E27FC236}">
                <a16:creationId xmlns:a16="http://schemas.microsoft.com/office/drawing/2014/main" id="{0E93301A-B863-4611-B441-B2D4742B3716}"/>
              </a:ext>
            </a:extLst>
          </p:cNvPr>
          <p:cNvSpPr>
            <a:spLocks noGrp="1"/>
          </p:cNvSpPr>
          <p:nvPr>
            <p:ph idx="1"/>
          </p:nvPr>
        </p:nvSpPr>
        <p:spPr>
          <a:xfrm>
            <a:off x="381001" y="1354658"/>
            <a:ext cx="5991199" cy="5458718"/>
          </a:xfrm>
        </p:spPr>
        <p:txBody>
          <a:bodyPr/>
          <a:lstStyle/>
          <a:p>
            <a:pPr marL="0" indent="0">
              <a:buNone/>
            </a:pPr>
            <a:r>
              <a:rPr lang="fr-BE" dirty="0">
                <a:solidFill>
                  <a:srgbClr val="C00000"/>
                </a:solidFill>
              </a:rPr>
              <a:t>Principales règles de sécurité :</a:t>
            </a:r>
          </a:p>
          <a:p>
            <a:pPr marL="0" indent="0">
              <a:buNone/>
            </a:pPr>
            <a:endParaRPr lang="fr-BE" sz="800" dirty="0">
              <a:solidFill>
                <a:srgbClr val="C00000"/>
              </a:solidFill>
            </a:endParaRPr>
          </a:p>
          <a:p>
            <a:r>
              <a:rPr lang="fr-BE" dirty="0"/>
              <a:t>Le port de chaussures de sécurité (ou coque de protection) est obligatoire, sauf dans les zones de circulation balisées en jaune.</a:t>
            </a:r>
          </a:p>
          <a:p>
            <a:pPr marL="0" indent="0">
              <a:buNone/>
            </a:pPr>
            <a:endParaRPr lang="fr-BE" sz="800" dirty="0"/>
          </a:p>
          <a:p>
            <a:r>
              <a:rPr lang="fr-BE" dirty="0"/>
              <a:t>L’utilisation du Fenwick n’est autorisée qu’aux personnes titulaires d’une habilitation ou ayant reçues une autorisation interne de la Direction.</a:t>
            </a:r>
          </a:p>
          <a:p>
            <a:pPr marL="0" indent="0">
              <a:buNone/>
            </a:pPr>
            <a:endParaRPr lang="fr-BE" sz="800" dirty="0"/>
          </a:p>
          <a:p>
            <a:r>
              <a:rPr lang="fr-BE" dirty="0"/>
              <a:t>Les produits chimiques utilisés doivent être rangés dans l’armoire prévue à cet effet.</a:t>
            </a:r>
          </a:p>
          <a:p>
            <a:pPr marL="0" indent="0">
              <a:buNone/>
            </a:pPr>
            <a:endParaRPr lang="fr-BE" sz="800" dirty="0"/>
          </a:p>
          <a:p>
            <a:r>
              <a:rPr lang="fr-BE" dirty="0"/>
              <a:t>L’entrepôt doit rester propre et rangé. </a:t>
            </a:r>
            <a:r>
              <a:rPr lang="fr-BE" i="1" dirty="0"/>
              <a:t>Merci de respecter les consignes de travail et de rangement de chaque pièce (salle des kits, salle métrologie, zone check-out…).</a:t>
            </a:r>
          </a:p>
          <a:p>
            <a:pPr marL="0" indent="0" algn="ctr">
              <a:buNone/>
            </a:pPr>
            <a:endParaRPr lang="fr-BE" sz="800" b="1" dirty="0"/>
          </a:p>
          <a:p>
            <a:pPr>
              <a:buFont typeface="Arial Narrow" panose="020B0606020202030204" pitchFamily="34" charset="0"/>
              <a:buChar char="»"/>
            </a:pPr>
            <a:r>
              <a:rPr lang="fr-BE" dirty="0"/>
              <a:t>Un audit sécurité est réalisé chaque trimestre.</a:t>
            </a:r>
          </a:p>
          <a:p>
            <a:endParaRPr lang="fr-BE" dirty="0"/>
          </a:p>
          <a:p>
            <a:endParaRPr lang="fr-BE" dirty="0"/>
          </a:p>
          <a:p>
            <a:endParaRPr lang="fr-BE" dirty="0"/>
          </a:p>
          <a:p>
            <a:endParaRPr lang="fr-BE" dirty="0"/>
          </a:p>
          <a:p>
            <a:endParaRPr lang="fr-BE" dirty="0"/>
          </a:p>
        </p:txBody>
      </p:sp>
      <p:sp>
        <p:nvSpPr>
          <p:cNvPr id="10" name="Titel 1">
            <a:extLst>
              <a:ext uri="{FF2B5EF4-FFF2-40B4-BE49-F238E27FC236}">
                <a16:creationId xmlns:a16="http://schemas.microsoft.com/office/drawing/2014/main" id="{44E6624A-56A7-49E1-8D44-E16CEEA78D33}"/>
              </a:ext>
            </a:extLst>
          </p:cNvPr>
          <p:cNvSpPr>
            <a:spLocks noGrp="1"/>
          </p:cNvSpPr>
          <p:nvPr>
            <p:ph type="title"/>
          </p:nvPr>
        </p:nvSpPr>
        <p:spPr>
          <a:xfrm>
            <a:off x="457200" y="152400"/>
            <a:ext cx="6477000" cy="990600"/>
          </a:xfrm>
        </p:spPr>
        <p:txBody>
          <a:bodyPr/>
          <a:lstStyle/>
          <a:p>
            <a:r>
              <a:rPr lang="fr-FR" altLang="de-DE" dirty="0"/>
              <a:t>3.2) Entrepôt CRETEIL</a:t>
            </a:r>
            <a:endParaRPr lang="de-DE" sz="2000" b="1" dirty="0">
              <a:solidFill>
                <a:schemeClr val="tx1"/>
              </a:solidFill>
            </a:endParaRPr>
          </a:p>
        </p:txBody>
      </p:sp>
    </p:spTree>
    <p:extLst>
      <p:ext uri="{BB962C8B-B14F-4D97-AF65-F5344CB8AC3E}">
        <p14:creationId xmlns:p14="http://schemas.microsoft.com/office/powerpoint/2010/main" val="280102991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1"/>
          </p:nvPr>
        </p:nvSpPr>
        <p:spPr/>
        <p:txBody>
          <a:bodyPr/>
          <a:lstStyle>
            <a:lvl1pPr eaLnBrk="0" hangingPunct="0">
              <a:defRPr sz="2000">
                <a:solidFill>
                  <a:schemeClr val="tx1"/>
                </a:solidFill>
                <a:latin typeface="Arial" charset="0"/>
                <a:ea typeface="ＭＳ Ｐゴシック" pitchFamily="-107" charset="-128"/>
              </a:defRPr>
            </a:lvl1pPr>
            <a:lvl2pPr marL="37931725" indent="-37474525" eaLnBrk="0" hangingPunct="0">
              <a:defRPr sz="2000">
                <a:solidFill>
                  <a:schemeClr val="tx1"/>
                </a:solidFill>
                <a:latin typeface="Arial" charset="0"/>
                <a:ea typeface="ＭＳ Ｐゴシック" pitchFamily="-107" charset="-128"/>
              </a:defRPr>
            </a:lvl2pPr>
            <a:lvl3pPr eaLnBrk="0" hangingPunct="0">
              <a:defRPr sz="2000">
                <a:solidFill>
                  <a:schemeClr val="tx1"/>
                </a:solidFill>
                <a:latin typeface="Arial" charset="0"/>
                <a:ea typeface="ＭＳ Ｐゴシック" pitchFamily="-107" charset="-128"/>
              </a:defRPr>
            </a:lvl3pPr>
            <a:lvl4pPr eaLnBrk="0" hangingPunct="0">
              <a:defRPr sz="2000">
                <a:solidFill>
                  <a:schemeClr val="tx1"/>
                </a:solidFill>
                <a:latin typeface="Arial" charset="0"/>
                <a:ea typeface="ＭＳ Ｐゴシック" pitchFamily="-107" charset="-128"/>
              </a:defRPr>
            </a:lvl4pPr>
            <a:lvl5pPr eaLnBrk="0" hangingPunct="0">
              <a:defRPr sz="2000">
                <a:solidFill>
                  <a:schemeClr val="tx1"/>
                </a:solidFill>
                <a:latin typeface="Arial" charset="0"/>
                <a:ea typeface="ＭＳ Ｐゴシック" pitchFamily="-107" charset="-128"/>
              </a:defRPr>
            </a:lvl5pPr>
            <a:lvl6pPr marL="457200" eaLnBrk="0" fontAlgn="base" hangingPunct="0">
              <a:spcBef>
                <a:spcPct val="0"/>
              </a:spcBef>
              <a:spcAft>
                <a:spcPct val="0"/>
              </a:spcAft>
              <a:defRPr sz="2000">
                <a:solidFill>
                  <a:schemeClr val="tx1"/>
                </a:solidFill>
                <a:latin typeface="Arial" charset="0"/>
                <a:ea typeface="ＭＳ Ｐゴシック" pitchFamily="-107" charset="-128"/>
              </a:defRPr>
            </a:lvl6pPr>
            <a:lvl7pPr marL="914400" eaLnBrk="0" fontAlgn="base" hangingPunct="0">
              <a:spcBef>
                <a:spcPct val="0"/>
              </a:spcBef>
              <a:spcAft>
                <a:spcPct val="0"/>
              </a:spcAft>
              <a:defRPr sz="2000">
                <a:solidFill>
                  <a:schemeClr val="tx1"/>
                </a:solidFill>
                <a:latin typeface="Arial" charset="0"/>
                <a:ea typeface="ＭＳ Ｐゴシック" pitchFamily="-107" charset="-128"/>
              </a:defRPr>
            </a:lvl7pPr>
            <a:lvl8pPr marL="1371600" eaLnBrk="0" fontAlgn="base" hangingPunct="0">
              <a:spcBef>
                <a:spcPct val="0"/>
              </a:spcBef>
              <a:spcAft>
                <a:spcPct val="0"/>
              </a:spcAft>
              <a:defRPr sz="2000">
                <a:solidFill>
                  <a:schemeClr val="tx1"/>
                </a:solidFill>
                <a:latin typeface="Arial" charset="0"/>
                <a:ea typeface="ＭＳ Ｐゴシック" pitchFamily="-107" charset="-128"/>
              </a:defRPr>
            </a:lvl8pPr>
            <a:lvl9pPr marL="1828800" eaLnBrk="0" fontAlgn="base" hangingPunct="0">
              <a:spcBef>
                <a:spcPct val="0"/>
              </a:spcBef>
              <a:spcAft>
                <a:spcPct val="0"/>
              </a:spcAft>
              <a:defRPr sz="2000">
                <a:solidFill>
                  <a:schemeClr val="tx1"/>
                </a:solidFill>
                <a:latin typeface="Arial" charset="0"/>
                <a:ea typeface="ＭＳ Ｐゴシック" pitchFamily="-107" charset="-128"/>
              </a:defRPr>
            </a:lvl9pPr>
          </a:lstStyle>
          <a:p>
            <a:pPr eaLnBrk="1" hangingPunct="1"/>
            <a:r>
              <a:rPr lang="en-US" altLang="de-DE" sz="1000">
                <a:solidFill>
                  <a:schemeClr val="bg2"/>
                </a:solidFill>
                <a:latin typeface="Arial Narrow" pitchFamily="-107" charset="0"/>
              </a:rPr>
              <a:t>Page </a:t>
            </a:r>
            <a:fld id="{EFD7E476-568F-416C-8CE3-B0BA96CD6AAC}" type="slidenum">
              <a:rPr lang="en-US" altLang="de-DE" sz="1000">
                <a:solidFill>
                  <a:schemeClr val="bg2"/>
                </a:solidFill>
                <a:latin typeface="Arial Narrow" pitchFamily="-107" charset="0"/>
              </a:rPr>
              <a:pPr eaLnBrk="1" hangingPunct="1"/>
              <a:t>19</a:t>
            </a:fld>
            <a:endParaRPr lang="en-US" altLang="de-DE" sz="1000">
              <a:solidFill>
                <a:schemeClr val="bg2"/>
              </a:solidFill>
              <a:latin typeface="Arial Narrow" pitchFamily="-107" charset="0"/>
            </a:endParaRPr>
          </a:p>
        </p:txBody>
      </p:sp>
      <p:sp>
        <p:nvSpPr>
          <p:cNvPr id="9" name="Datumsplatzhalter 3">
            <a:extLst>
              <a:ext uri="{FF2B5EF4-FFF2-40B4-BE49-F238E27FC236}">
                <a16:creationId xmlns:a16="http://schemas.microsoft.com/office/drawing/2014/main" id="{55698809-14DC-4C86-AA92-C3F277A9304A}"/>
              </a:ext>
            </a:extLst>
          </p:cNvPr>
          <p:cNvSpPr>
            <a:spLocks noGrp="1"/>
          </p:cNvSpPr>
          <p:nvPr>
            <p:ph type="dt" sz="half" idx="10"/>
          </p:nvPr>
        </p:nvSpPr>
        <p:spPr>
          <a:xfrm>
            <a:off x="457200" y="6477000"/>
            <a:ext cx="2133600" cy="244475"/>
          </a:xfrm>
        </p:spPr>
        <p:txBody>
          <a:bodyPr/>
          <a:lstStyle/>
          <a:p>
            <a:fld id="{3E8BC5D8-A115-4B64-A64A-086CE5FD224F}" type="datetime1">
              <a:rPr lang="en-US" altLang="de-DE" smtClean="0"/>
              <a:pPr/>
              <a:t>2/11/2020</a:t>
            </a:fld>
            <a:endParaRPr lang="en-US" altLang="de-DE"/>
          </a:p>
        </p:txBody>
      </p:sp>
      <p:sp>
        <p:nvSpPr>
          <p:cNvPr id="10" name="Rectangle 2">
            <a:extLst>
              <a:ext uri="{FF2B5EF4-FFF2-40B4-BE49-F238E27FC236}">
                <a16:creationId xmlns:a16="http://schemas.microsoft.com/office/drawing/2014/main" id="{8CB3A03C-C6D1-47CE-BEC9-BFD1336C1784}"/>
              </a:ext>
            </a:extLst>
          </p:cNvPr>
          <p:cNvSpPr>
            <a:spLocks noGrp="1" noChangeArrowheads="1"/>
          </p:cNvSpPr>
          <p:nvPr>
            <p:ph type="title"/>
          </p:nvPr>
        </p:nvSpPr>
        <p:spPr>
          <a:xfrm>
            <a:off x="457200" y="152400"/>
            <a:ext cx="6477000" cy="990600"/>
          </a:xfrm>
        </p:spPr>
        <p:txBody>
          <a:bodyPr/>
          <a:lstStyle/>
          <a:p>
            <a:r>
              <a:rPr lang="fr-FR" altLang="de-DE" dirty="0"/>
              <a:t>3.3) Evacuation- Incendie</a:t>
            </a:r>
            <a:endParaRPr lang="de-DE" altLang="de-DE" sz="2000" b="1" dirty="0">
              <a:solidFill>
                <a:schemeClr val="tx1"/>
              </a:solidFill>
            </a:endParaRPr>
          </a:p>
        </p:txBody>
      </p:sp>
      <p:sp>
        <p:nvSpPr>
          <p:cNvPr id="15" name="Rectangle 3">
            <a:extLst>
              <a:ext uri="{FF2B5EF4-FFF2-40B4-BE49-F238E27FC236}">
                <a16:creationId xmlns:a16="http://schemas.microsoft.com/office/drawing/2014/main" id="{3589CE97-B20D-4BDE-A9D4-966D1448B123}"/>
              </a:ext>
            </a:extLst>
          </p:cNvPr>
          <p:cNvSpPr txBox="1">
            <a:spLocks noChangeArrowheads="1"/>
          </p:cNvSpPr>
          <p:nvPr/>
        </p:nvSpPr>
        <p:spPr bwMode="auto">
          <a:xfrm>
            <a:off x="175185" y="1196752"/>
            <a:ext cx="8274248" cy="55088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lr>
                <a:srgbClr val="CC0000"/>
              </a:buClr>
              <a:buFont typeface="Arial Narrow" pitchFamily="-107" charset="0"/>
              <a:buChar char="»"/>
              <a:defRPr sz="2000">
                <a:solidFill>
                  <a:schemeClr val="tx1"/>
                </a:solidFill>
                <a:latin typeface="+mn-lt"/>
                <a:ea typeface="ＭＳ Ｐゴシック" pitchFamily="-107" charset="-128"/>
                <a:cs typeface="+mn-cs"/>
              </a:defRPr>
            </a:lvl1pPr>
            <a:lvl2pPr marL="742950" indent="-285750" algn="l" rtl="0" eaLnBrk="1" fontAlgn="base" hangingPunct="1">
              <a:spcBef>
                <a:spcPct val="20000"/>
              </a:spcBef>
              <a:spcAft>
                <a:spcPct val="0"/>
              </a:spcAft>
              <a:buClr>
                <a:srgbClr val="CC0000"/>
              </a:buClr>
              <a:buChar char="–"/>
              <a:defRPr sz="2000">
                <a:solidFill>
                  <a:schemeClr val="tx1"/>
                </a:solidFill>
                <a:latin typeface="+mn-lt"/>
                <a:ea typeface="ＭＳ Ｐゴシック" pitchFamily="-107" charset="-128"/>
              </a:defRPr>
            </a:lvl2pPr>
            <a:lvl3pPr marL="1143000" indent="-228600" algn="l" rtl="0" eaLnBrk="1" fontAlgn="base" hangingPunct="1">
              <a:spcBef>
                <a:spcPct val="20000"/>
              </a:spcBef>
              <a:spcAft>
                <a:spcPct val="0"/>
              </a:spcAft>
              <a:buClr>
                <a:srgbClr val="CC0000"/>
              </a:buClr>
              <a:buFont typeface="Arial Narrow" pitchFamily="-107" charset="0"/>
              <a:buChar char="»"/>
              <a:defRPr sz="2000">
                <a:solidFill>
                  <a:schemeClr val="tx1"/>
                </a:solidFill>
                <a:latin typeface="+mn-lt"/>
                <a:ea typeface="ＭＳ Ｐゴシック" pitchFamily="-107" charset="-128"/>
              </a:defRPr>
            </a:lvl3pPr>
            <a:lvl4pPr marL="1600200" indent="-228600" algn="l" rtl="0" eaLnBrk="1" fontAlgn="base" hangingPunct="1">
              <a:spcBef>
                <a:spcPct val="20000"/>
              </a:spcBef>
              <a:spcAft>
                <a:spcPct val="0"/>
              </a:spcAft>
              <a:buClr>
                <a:srgbClr val="CC0000"/>
              </a:buClr>
              <a:buChar char="–"/>
              <a:defRPr sz="2000">
                <a:solidFill>
                  <a:schemeClr val="tx1"/>
                </a:solidFill>
                <a:latin typeface="+mn-lt"/>
                <a:ea typeface="ＭＳ Ｐゴシック" pitchFamily="-107" charset="-128"/>
              </a:defRPr>
            </a:lvl4pPr>
            <a:lvl5pPr marL="2057400" indent="-228600" algn="l" rtl="0" eaLnBrk="1" fontAlgn="base" hangingPunct="1">
              <a:spcBef>
                <a:spcPct val="20000"/>
              </a:spcBef>
              <a:spcAft>
                <a:spcPct val="0"/>
              </a:spcAft>
              <a:buClr>
                <a:srgbClr val="CC0000"/>
              </a:buClr>
              <a:buFont typeface="Arial Narrow" pitchFamily="-107" charset="0"/>
              <a:buChar char="»"/>
              <a:defRPr sz="2000">
                <a:solidFill>
                  <a:schemeClr val="tx1"/>
                </a:solidFill>
                <a:latin typeface="+mn-lt"/>
                <a:ea typeface="ＭＳ Ｐゴシック" pitchFamily="-107" charset="-128"/>
              </a:defRPr>
            </a:lvl5pPr>
            <a:lvl6pPr marL="2514600" indent="-228600" algn="l" rtl="0" eaLnBrk="1" fontAlgn="base" hangingPunct="1">
              <a:spcBef>
                <a:spcPct val="20000"/>
              </a:spcBef>
              <a:spcAft>
                <a:spcPct val="0"/>
              </a:spcAft>
              <a:buClr>
                <a:srgbClr val="CC0000"/>
              </a:buClr>
              <a:buFont typeface="Arial Narrow" pitchFamily="-107" charset="0"/>
              <a:buChar char="»"/>
              <a:defRPr sz="2000">
                <a:solidFill>
                  <a:schemeClr val="tx1"/>
                </a:solidFill>
                <a:latin typeface="+mn-lt"/>
                <a:ea typeface="ＭＳ Ｐゴシック" pitchFamily="-107" charset="-128"/>
              </a:defRPr>
            </a:lvl6pPr>
            <a:lvl7pPr marL="2971800" indent="-228600" algn="l" rtl="0" eaLnBrk="1" fontAlgn="base" hangingPunct="1">
              <a:spcBef>
                <a:spcPct val="20000"/>
              </a:spcBef>
              <a:spcAft>
                <a:spcPct val="0"/>
              </a:spcAft>
              <a:buClr>
                <a:srgbClr val="CC0000"/>
              </a:buClr>
              <a:buFont typeface="Arial Narrow" pitchFamily="-107" charset="0"/>
              <a:buChar char="»"/>
              <a:defRPr sz="2000">
                <a:solidFill>
                  <a:schemeClr val="tx1"/>
                </a:solidFill>
                <a:latin typeface="+mn-lt"/>
                <a:ea typeface="ＭＳ Ｐゴシック" pitchFamily="-107" charset="-128"/>
              </a:defRPr>
            </a:lvl7pPr>
            <a:lvl8pPr marL="3429000" indent="-228600" algn="l" rtl="0" eaLnBrk="1" fontAlgn="base" hangingPunct="1">
              <a:spcBef>
                <a:spcPct val="20000"/>
              </a:spcBef>
              <a:spcAft>
                <a:spcPct val="0"/>
              </a:spcAft>
              <a:buClr>
                <a:srgbClr val="CC0000"/>
              </a:buClr>
              <a:buFont typeface="Arial Narrow" pitchFamily="-107" charset="0"/>
              <a:buChar char="»"/>
              <a:defRPr sz="2000">
                <a:solidFill>
                  <a:schemeClr val="tx1"/>
                </a:solidFill>
                <a:latin typeface="+mn-lt"/>
                <a:ea typeface="ＭＳ Ｐゴシック" pitchFamily="-107" charset="-128"/>
              </a:defRPr>
            </a:lvl8pPr>
            <a:lvl9pPr marL="3886200" indent="-228600" algn="l" rtl="0" eaLnBrk="1" fontAlgn="base" hangingPunct="1">
              <a:spcBef>
                <a:spcPct val="20000"/>
              </a:spcBef>
              <a:spcAft>
                <a:spcPct val="0"/>
              </a:spcAft>
              <a:buClr>
                <a:srgbClr val="CC0000"/>
              </a:buClr>
              <a:buFont typeface="Arial Narrow" pitchFamily="-107" charset="0"/>
              <a:buChar char="»"/>
              <a:defRPr sz="2000">
                <a:solidFill>
                  <a:schemeClr val="tx1"/>
                </a:solidFill>
                <a:latin typeface="+mn-lt"/>
                <a:ea typeface="ＭＳ Ｐゴシック" pitchFamily="-107" charset="-128"/>
              </a:defRPr>
            </a:lvl9pPr>
          </a:lstStyle>
          <a:p>
            <a:pPr marL="457200" lvl="1" indent="0">
              <a:spcBef>
                <a:spcPts val="0"/>
              </a:spcBef>
              <a:buNone/>
            </a:pPr>
            <a:r>
              <a:rPr lang="fr-FR" altLang="de-DE" b="1" kern="0" dirty="0"/>
              <a:t>A l’audition du SIGNAL SONORE D’EVACUATION :</a:t>
            </a:r>
          </a:p>
          <a:p>
            <a:pPr marL="457200" lvl="1" indent="0">
              <a:spcBef>
                <a:spcPts val="0"/>
              </a:spcBef>
              <a:buNone/>
            </a:pPr>
            <a:endParaRPr lang="fr-FR" altLang="de-DE" kern="0" dirty="0"/>
          </a:p>
          <a:p>
            <a:pPr lvl="1">
              <a:lnSpc>
                <a:spcPct val="150000"/>
              </a:lnSpc>
              <a:buFont typeface="Arial Narrow" panose="020B0606020202030204" pitchFamily="34" charset="0"/>
              <a:buChar char="»"/>
            </a:pPr>
            <a:r>
              <a:rPr lang="fr-FR" altLang="de-DE" kern="0" dirty="0"/>
              <a:t>Cessez IMMEDIATEMENT de travailler !</a:t>
            </a:r>
          </a:p>
          <a:p>
            <a:pPr lvl="1">
              <a:lnSpc>
                <a:spcPct val="150000"/>
              </a:lnSpc>
              <a:buFont typeface="Arial Narrow" panose="020B0606020202030204" pitchFamily="34" charset="0"/>
              <a:buChar char="»"/>
            </a:pPr>
            <a:r>
              <a:rPr lang="fr-FR" altLang="de-DE" kern="0" dirty="0"/>
              <a:t>Fermez vos FENETRES et la PORTE de votre bureau.</a:t>
            </a:r>
          </a:p>
          <a:p>
            <a:pPr lvl="1">
              <a:lnSpc>
                <a:spcPct val="150000"/>
              </a:lnSpc>
              <a:buFont typeface="Arial Narrow" panose="020B0606020202030204" pitchFamily="34" charset="0"/>
              <a:buChar char="»"/>
            </a:pPr>
            <a:r>
              <a:rPr lang="fr-FR" altLang="de-DE" kern="0" dirty="0"/>
              <a:t>EVACUEZ les lieux calmement.</a:t>
            </a:r>
          </a:p>
          <a:p>
            <a:pPr lvl="1">
              <a:lnSpc>
                <a:spcPct val="150000"/>
              </a:lnSpc>
              <a:buFont typeface="Arial Narrow" panose="020B0606020202030204" pitchFamily="34" charset="0"/>
              <a:buChar char="»"/>
            </a:pPr>
            <a:r>
              <a:rPr lang="fr-FR" altLang="de-DE" kern="0" dirty="0"/>
              <a:t>Dans la fumée, baissez-vous : l’air frais et la visibilités sont près du sol.</a:t>
            </a:r>
          </a:p>
          <a:p>
            <a:pPr lvl="1">
              <a:lnSpc>
                <a:spcPct val="150000"/>
              </a:lnSpc>
              <a:buFont typeface="Arial Narrow" panose="020B0606020202030204" pitchFamily="34" charset="0"/>
              <a:buChar char="»"/>
            </a:pPr>
            <a:endParaRPr lang="fr-FR" altLang="de-DE" kern="0" dirty="0"/>
          </a:p>
          <a:p>
            <a:pPr lvl="1">
              <a:lnSpc>
                <a:spcPct val="150000"/>
              </a:lnSpc>
              <a:buFont typeface="Arial Narrow" panose="020B0606020202030204" pitchFamily="34" charset="0"/>
              <a:buChar char="»"/>
            </a:pPr>
            <a:endParaRPr lang="fr-FR" altLang="de-DE" kern="0" dirty="0"/>
          </a:p>
          <a:p>
            <a:pPr lvl="1">
              <a:lnSpc>
                <a:spcPct val="150000"/>
              </a:lnSpc>
              <a:buFont typeface="Arial Narrow" panose="020B0606020202030204" pitchFamily="34" charset="0"/>
              <a:buChar char="»"/>
            </a:pPr>
            <a:r>
              <a:rPr lang="fr-FR" altLang="de-DE" kern="0" dirty="0"/>
              <a:t>SUIVEZ les GUIDES </a:t>
            </a:r>
            <a:r>
              <a:rPr lang="fr-FR" altLang="de-DE" sz="1600" kern="0" dirty="0"/>
              <a:t>(équipe d’évacuation) </a:t>
            </a:r>
            <a:r>
              <a:rPr lang="fr-FR" altLang="de-DE" kern="0" dirty="0"/>
              <a:t>jusqu’au point de rassemblement : </a:t>
            </a:r>
          </a:p>
          <a:p>
            <a:pPr lvl="2">
              <a:lnSpc>
                <a:spcPct val="150000"/>
              </a:lnSpc>
              <a:buFont typeface="Arial Narrow" panose="020B0606020202030204" pitchFamily="34" charset="0"/>
              <a:buChar char="–"/>
            </a:pPr>
            <a:r>
              <a:rPr lang="fr-FR" altLang="de-DE" kern="0" dirty="0"/>
              <a:t>Pour Créteil : </a:t>
            </a:r>
            <a:r>
              <a:rPr lang="fr-FR" u="sng" dirty="0"/>
              <a:t>Parking arrière MTS</a:t>
            </a:r>
            <a:r>
              <a:rPr lang="fr-FR" dirty="0"/>
              <a:t>, coté Harley Davidson</a:t>
            </a:r>
            <a:endParaRPr lang="fr-FR" kern="0" dirty="0"/>
          </a:p>
          <a:p>
            <a:pPr lvl="2">
              <a:lnSpc>
                <a:spcPct val="150000"/>
              </a:lnSpc>
              <a:buFont typeface="Arial Narrow" panose="020B0606020202030204" pitchFamily="34" charset="0"/>
              <a:buChar char="–"/>
            </a:pPr>
            <a:r>
              <a:rPr lang="fr-FR" altLang="de-DE" kern="0" dirty="0"/>
              <a:t>En intervention : Suivez les guides d’évacuation et panneaux d’évacuation.</a:t>
            </a:r>
          </a:p>
          <a:p>
            <a:pPr marL="457200" lvl="1" indent="0">
              <a:buNone/>
            </a:pPr>
            <a:endParaRPr lang="fr-FR" altLang="de-DE" b="1" kern="0" dirty="0"/>
          </a:p>
        </p:txBody>
      </p:sp>
      <p:pic>
        <p:nvPicPr>
          <p:cNvPr id="17" name="Image 16">
            <a:extLst>
              <a:ext uri="{FF2B5EF4-FFF2-40B4-BE49-F238E27FC236}">
                <a16:creationId xmlns:a16="http://schemas.microsoft.com/office/drawing/2014/main" id="{C28D2F81-5A1A-4233-BBA9-5330CDD7699C}"/>
              </a:ext>
            </a:extLst>
          </p:cNvPr>
          <p:cNvPicPr/>
          <p:nvPr/>
        </p:nvPicPr>
        <p:blipFill>
          <a:blip r:embed="rId2" cstate="print"/>
          <a:srcRect l="38640" t="43660" r="53175" b="49825"/>
          <a:stretch>
            <a:fillRect/>
          </a:stretch>
        </p:blipFill>
        <p:spPr bwMode="auto">
          <a:xfrm>
            <a:off x="2729844" y="3969131"/>
            <a:ext cx="1511919" cy="936104"/>
          </a:xfrm>
          <a:prstGeom prst="rect">
            <a:avLst/>
          </a:prstGeom>
          <a:noFill/>
          <a:ln w="9525">
            <a:noFill/>
            <a:miter lim="800000"/>
            <a:headEnd/>
            <a:tailEnd/>
          </a:ln>
        </p:spPr>
      </p:pic>
      <p:pic>
        <p:nvPicPr>
          <p:cNvPr id="18" name="Image 17">
            <a:extLst>
              <a:ext uri="{FF2B5EF4-FFF2-40B4-BE49-F238E27FC236}">
                <a16:creationId xmlns:a16="http://schemas.microsoft.com/office/drawing/2014/main" id="{76BD4F0D-C8FA-48BA-A6D6-7EB902E502FC}"/>
              </a:ext>
            </a:extLst>
          </p:cNvPr>
          <p:cNvPicPr/>
          <p:nvPr/>
        </p:nvPicPr>
        <p:blipFill>
          <a:blip r:embed="rId2" cstate="print"/>
          <a:srcRect l="21251" t="54936" r="70245" b="38484"/>
          <a:stretch>
            <a:fillRect/>
          </a:stretch>
        </p:blipFill>
        <p:spPr bwMode="auto">
          <a:xfrm>
            <a:off x="4427984" y="3969131"/>
            <a:ext cx="1710042" cy="936104"/>
          </a:xfrm>
          <a:prstGeom prst="rect">
            <a:avLst/>
          </a:prstGeom>
          <a:noFill/>
          <a:ln w="9525">
            <a:noFill/>
            <a:miter lim="800000"/>
            <a:headEnd/>
            <a:tailEnd/>
          </a:ln>
        </p:spPr>
      </p:pic>
      <p:pic>
        <p:nvPicPr>
          <p:cNvPr id="19" name="Image 18" descr="rassemblement">
            <a:extLst>
              <a:ext uri="{FF2B5EF4-FFF2-40B4-BE49-F238E27FC236}">
                <a16:creationId xmlns:a16="http://schemas.microsoft.com/office/drawing/2014/main" id="{29FDB5C2-8BD8-4C84-BB51-CC8FB6FEDE7A}"/>
              </a:ext>
            </a:extLst>
          </p:cNvPr>
          <p:cNvPicPr/>
          <p:nvPr/>
        </p:nvPicPr>
        <p:blipFill>
          <a:blip r:embed="rId3" cstate="print"/>
          <a:srcRect/>
          <a:stretch>
            <a:fillRect/>
          </a:stretch>
        </p:blipFill>
        <p:spPr bwMode="auto">
          <a:xfrm>
            <a:off x="7942568" y="4894242"/>
            <a:ext cx="820432" cy="827147"/>
          </a:xfrm>
          <a:prstGeom prst="rect">
            <a:avLst/>
          </a:prstGeom>
          <a:noFill/>
          <a:ln w="9525">
            <a:noFill/>
            <a:miter lim="800000"/>
            <a:headEnd/>
            <a:tailEnd/>
          </a:ln>
        </p:spPr>
      </p:pic>
      <p:pic>
        <p:nvPicPr>
          <p:cNvPr id="6156" name="Picture 12" descr="Résultat de recherche d'images pour &quot;alerte&quot;">
            <a:extLst>
              <a:ext uri="{FF2B5EF4-FFF2-40B4-BE49-F238E27FC236}">
                <a16:creationId xmlns:a16="http://schemas.microsoft.com/office/drawing/2014/main" id="{5EE695C4-B76E-4558-951E-6AC4156143D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427799" y="1196752"/>
            <a:ext cx="1021634" cy="102163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0038103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quarter" idx="10"/>
          </p:nvPr>
        </p:nvSpPr>
        <p:spPr/>
        <p:txBody>
          <a:bodyPr/>
          <a:lstStyle>
            <a:lvl1pPr eaLnBrk="0" hangingPunct="0">
              <a:defRPr sz="2000">
                <a:solidFill>
                  <a:schemeClr val="tx1"/>
                </a:solidFill>
                <a:latin typeface="Arial" charset="0"/>
                <a:ea typeface="ＭＳ Ｐゴシック" pitchFamily="-107" charset="-128"/>
              </a:defRPr>
            </a:lvl1pPr>
            <a:lvl2pPr marL="37931725" indent="-37474525" eaLnBrk="0" hangingPunct="0">
              <a:defRPr sz="2000">
                <a:solidFill>
                  <a:schemeClr val="tx1"/>
                </a:solidFill>
                <a:latin typeface="Arial" charset="0"/>
                <a:ea typeface="ＭＳ Ｐゴシック" pitchFamily="-107" charset="-128"/>
              </a:defRPr>
            </a:lvl2pPr>
            <a:lvl3pPr eaLnBrk="0" hangingPunct="0">
              <a:defRPr sz="2000">
                <a:solidFill>
                  <a:schemeClr val="tx1"/>
                </a:solidFill>
                <a:latin typeface="Arial" charset="0"/>
                <a:ea typeface="ＭＳ Ｐゴシック" pitchFamily="-107" charset="-128"/>
              </a:defRPr>
            </a:lvl3pPr>
            <a:lvl4pPr eaLnBrk="0" hangingPunct="0">
              <a:defRPr sz="2000">
                <a:solidFill>
                  <a:schemeClr val="tx1"/>
                </a:solidFill>
                <a:latin typeface="Arial" charset="0"/>
                <a:ea typeface="ＭＳ Ｐゴシック" pitchFamily="-107" charset="-128"/>
              </a:defRPr>
            </a:lvl4pPr>
            <a:lvl5pPr eaLnBrk="0" hangingPunct="0">
              <a:defRPr sz="2000">
                <a:solidFill>
                  <a:schemeClr val="tx1"/>
                </a:solidFill>
                <a:latin typeface="Arial" charset="0"/>
                <a:ea typeface="ＭＳ Ｐゴシック" pitchFamily="-107" charset="-128"/>
              </a:defRPr>
            </a:lvl5pPr>
            <a:lvl6pPr marL="457200" eaLnBrk="0" fontAlgn="base" hangingPunct="0">
              <a:spcBef>
                <a:spcPct val="0"/>
              </a:spcBef>
              <a:spcAft>
                <a:spcPct val="0"/>
              </a:spcAft>
              <a:defRPr sz="2000">
                <a:solidFill>
                  <a:schemeClr val="tx1"/>
                </a:solidFill>
                <a:latin typeface="Arial" charset="0"/>
                <a:ea typeface="ＭＳ Ｐゴシック" pitchFamily="-107" charset="-128"/>
              </a:defRPr>
            </a:lvl6pPr>
            <a:lvl7pPr marL="914400" eaLnBrk="0" fontAlgn="base" hangingPunct="0">
              <a:spcBef>
                <a:spcPct val="0"/>
              </a:spcBef>
              <a:spcAft>
                <a:spcPct val="0"/>
              </a:spcAft>
              <a:defRPr sz="2000">
                <a:solidFill>
                  <a:schemeClr val="tx1"/>
                </a:solidFill>
                <a:latin typeface="Arial" charset="0"/>
                <a:ea typeface="ＭＳ Ｐゴシック" pitchFamily="-107" charset="-128"/>
              </a:defRPr>
            </a:lvl7pPr>
            <a:lvl8pPr marL="1371600" eaLnBrk="0" fontAlgn="base" hangingPunct="0">
              <a:spcBef>
                <a:spcPct val="0"/>
              </a:spcBef>
              <a:spcAft>
                <a:spcPct val="0"/>
              </a:spcAft>
              <a:defRPr sz="2000">
                <a:solidFill>
                  <a:schemeClr val="tx1"/>
                </a:solidFill>
                <a:latin typeface="Arial" charset="0"/>
                <a:ea typeface="ＭＳ Ｐゴシック" pitchFamily="-107" charset="-128"/>
              </a:defRPr>
            </a:lvl8pPr>
            <a:lvl9pPr marL="1828800" eaLnBrk="0" fontAlgn="base" hangingPunct="0">
              <a:spcBef>
                <a:spcPct val="0"/>
              </a:spcBef>
              <a:spcAft>
                <a:spcPct val="0"/>
              </a:spcAft>
              <a:defRPr sz="2000">
                <a:solidFill>
                  <a:schemeClr val="tx1"/>
                </a:solidFill>
                <a:latin typeface="Arial" charset="0"/>
                <a:ea typeface="ＭＳ Ｐゴシック" pitchFamily="-107" charset="-128"/>
              </a:defRPr>
            </a:lvl9pPr>
          </a:lstStyle>
          <a:p>
            <a:pPr eaLnBrk="1" hangingPunct="1"/>
            <a:fld id="{9ACA7213-B2CA-4E34-B34B-EAEA9431D3D3}" type="datetime1">
              <a:rPr lang="en-US" altLang="de-DE" sz="1000">
                <a:solidFill>
                  <a:schemeClr val="bg2"/>
                </a:solidFill>
                <a:latin typeface="Arial Narrow" pitchFamily="-107" charset="0"/>
              </a:rPr>
              <a:pPr eaLnBrk="1" hangingPunct="1"/>
              <a:t>2/11/2020</a:t>
            </a:fld>
            <a:endParaRPr lang="en-US" altLang="de-DE" sz="1000">
              <a:solidFill>
                <a:schemeClr val="bg2"/>
              </a:solidFill>
              <a:latin typeface="Arial Narrow" pitchFamily="-107" charset="0"/>
            </a:endParaRPr>
          </a:p>
        </p:txBody>
      </p:sp>
      <p:sp>
        <p:nvSpPr>
          <p:cNvPr id="5" name="Slide Number Placeholder 4"/>
          <p:cNvSpPr>
            <a:spLocks noGrp="1"/>
          </p:cNvSpPr>
          <p:nvPr>
            <p:ph type="sldNum" sz="quarter" idx="11"/>
          </p:nvPr>
        </p:nvSpPr>
        <p:spPr/>
        <p:txBody>
          <a:bodyPr/>
          <a:lstStyle>
            <a:lvl1pPr eaLnBrk="0" hangingPunct="0">
              <a:defRPr sz="2000">
                <a:solidFill>
                  <a:schemeClr val="tx1"/>
                </a:solidFill>
                <a:latin typeface="Arial" charset="0"/>
                <a:ea typeface="ＭＳ Ｐゴシック" pitchFamily="-107" charset="-128"/>
              </a:defRPr>
            </a:lvl1pPr>
            <a:lvl2pPr marL="37931725" indent="-37474525" eaLnBrk="0" hangingPunct="0">
              <a:defRPr sz="2000">
                <a:solidFill>
                  <a:schemeClr val="tx1"/>
                </a:solidFill>
                <a:latin typeface="Arial" charset="0"/>
                <a:ea typeface="ＭＳ Ｐゴシック" pitchFamily="-107" charset="-128"/>
              </a:defRPr>
            </a:lvl2pPr>
            <a:lvl3pPr eaLnBrk="0" hangingPunct="0">
              <a:defRPr sz="2000">
                <a:solidFill>
                  <a:schemeClr val="tx1"/>
                </a:solidFill>
                <a:latin typeface="Arial" charset="0"/>
                <a:ea typeface="ＭＳ Ｐゴシック" pitchFamily="-107" charset="-128"/>
              </a:defRPr>
            </a:lvl3pPr>
            <a:lvl4pPr eaLnBrk="0" hangingPunct="0">
              <a:defRPr sz="2000">
                <a:solidFill>
                  <a:schemeClr val="tx1"/>
                </a:solidFill>
                <a:latin typeface="Arial" charset="0"/>
                <a:ea typeface="ＭＳ Ｐゴシック" pitchFamily="-107" charset="-128"/>
              </a:defRPr>
            </a:lvl4pPr>
            <a:lvl5pPr eaLnBrk="0" hangingPunct="0">
              <a:defRPr sz="2000">
                <a:solidFill>
                  <a:schemeClr val="tx1"/>
                </a:solidFill>
                <a:latin typeface="Arial" charset="0"/>
                <a:ea typeface="ＭＳ Ｐゴシック" pitchFamily="-107" charset="-128"/>
              </a:defRPr>
            </a:lvl5pPr>
            <a:lvl6pPr marL="457200" eaLnBrk="0" fontAlgn="base" hangingPunct="0">
              <a:spcBef>
                <a:spcPct val="0"/>
              </a:spcBef>
              <a:spcAft>
                <a:spcPct val="0"/>
              </a:spcAft>
              <a:defRPr sz="2000">
                <a:solidFill>
                  <a:schemeClr val="tx1"/>
                </a:solidFill>
                <a:latin typeface="Arial" charset="0"/>
                <a:ea typeface="ＭＳ Ｐゴシック" pitchFamily="-107" charset="-128"/>
              </a:defRPr>
            </a:lvl6pPr>
            <a:lvl7pPr marL="914400" eaLnBrk="0" fontAlgn="base" hangingPunct="0">
              <a:spcBef>
                <a:spcPct val="0"/>
              </a:spcBef>
              <a:spcAft>
                <a:spcPct val="0"/>
              </a:spcAft>
              <a:defRPr sz="2000">
                <a:solidFill>
                  <a:schemeClr val="tx1"/>
                </a:solidFill>
                <a:latin typeface="Arial" charset="0"/>
                <a:ea typeface="ＭＳ Ｐゴシック" pitchFamily="-107" charset="-128"/>
              </a:defRPr>
            </a:lvl7pPr>
            <a:lvl8pPr marL="1371600" eaLnBrk="0" fontAlgn="base" hangingPunct="0">
              <a:spcBef>
                <a:spcPct val="0"/>
              </a:spcBef>
              <a:spcAft>
                <a:spcPct val="0"/>
              </a:spcAft>
              <a:defRPr sz="2000">
                <a:solidFill>
                  <a:schemeClr val="tx1"/>
                </a:solidFill>
                <a:latin typeface="Arial" charset="0"/>
                <a:ea typeface="ＭＳ Ｐゴシック" pitchFamily="-107" charset="-128"/>
              </a:defRPr>
            </a:lvl8pPr>
            <a:lvl9pPr marL="1828800" eaLnBrk="0" fontAlgn="base" hangingPunct="0">
              <a:spcBef>
                <a:spcPct val="0"/>
              </a:spcBef>
              <a:spcAft>
                <a:spcPct val="0"/>
              </a:spcAft>
              <a:defRPr sz="2000">
                <a:solidFill>
                  <a:schemeClr val="tx1"/>
                </a:solidFill>
                <a:latin typeface="Arial" charset="0"/>
                <a:ea typeface="ＭＳ Ｐゴシック" pitchFamily="-107" charset="-128"/>
              </a:defRPr>
            </a:lvl9pPr>
          </a:lstStyle>
          <a:p>
            <a:pPr eaLnBrk="1" hangingPunct="1"/>
            <a:r>
              <a:rPr lang="en-US" altLang="de-DE" sz="1000">
                <a:solidFill>
                  <a:schemeClr val="bg2"/>
                </a:solidFill>
                <a:latin typeface="Arial Narrow" pitchFamily="-107" charset="0"/>
              </a:rPr>
              <a:t>Page </a:t>
            </a:r>
            <a:fld id="{EFD7E476-568F-416C-8CE3-B0BA96CD6AAC}" type="slidenum">
              <a:rPr lang="en-US" altLang="de-DE" sz="1000">
                <a:solidFill>
                  <a:schemeClr val="bg2"/>
                </a:solidFill>
                <a:latin typeface="Arial Narrow" pitchFamily="-107" charset="0"/>
              </a:rPr>
              <a:pPr eaLnBrk="1" hangingPunct="1"/>
              <a:t>2</a:t>
            </a:fld>
            <a:endParaRPr lang="en-US" altLang="de-DE" sz="1000">
              <a:solidFill>
                <a:schemeClr val="bg2"/>
              </a:solidFill>
              <a:latin typeface="Arial Narrow" pitchFamily="-107" charset="0"/>
            </a:endParaRPr>
          </a:p>
        </p:txBody>
      </p:sp>
      <p:sp>
        <p:nvSpPr>
          <p:cNvPr id="11268" name="Rectangle 2"/>
          <p:cNvSpPr>
            <a:spLocks noGrp="1" noChangeArrowheads="1"/>
          </p:cNvSpPr>
          <p:nvPr>
            <p:ph type="title"/>
          </p:nvPr>
        </p:nvSpPr>
        <p:spPr>
          <a:xfrm>
            <a:off x="457200" y="250081"/>
            <a:ext cx="6477000" cy="684312"/>
          </a:xfrm>
        </p:spPr>
        <p:txBody>
          <a:bodyPr/>
          <a:lstStyle/>
          <a:p>
            <a:r>
              <a:rPr lang="de-DE" altLang="de-DE" sz="3200" dirty="0" err="1"/>
              <a:t>Sommaire</a:t>
            </a:r>
            <a:endParaRPr lang="de-DE" altLang="de-DE" sz="3200" dirty="0"/>
          </a:p>
        </p:txBody>
      </p:sp>
      <p:sp>
        <p:nvSpPr>
          <p:cNvPr id="11269" name="Rectangle 3"/>
          <p:cNvSpPr>
            <a:spLocks noGrp="1" noChangeArrowheads="1"/>
          </p:cNvSpPr>
          <p:nvPr>
            <p:ph type="body" idx="1"/>
          </p:nvPr>
        </p:nvSpPr>
        <p:spPr>
          <a:xfrm>
            <a:off x="1039205" y="1960389"/>
            <a:ext cx="7065590" cy="3096344"/>
          </a:xfrm>
        </p:spPr>
        <p:txBody>
          <a:bodyPr/>
          <a:lstStyle/>
          <a:p>
            <a:pPr marL="457200" indent="-457200">
              <a:lnSpc>
                <a:spcPct val="150000"/>
              </a:lnSpc>
              <a:buFont typeface="+mj-lt"/>
              <a:buAutoNum type="arabicParenR"/>
            </a:pPr>
            <a:r>
              <a:rPr lang="de-DE" sz="2800" dirty="0" err="1"/>
              <a:t>Généralités</a:t>
            </a:r>
            <a:endParaRPr lang="de-DE" sz="2800" dirty="0"/>
          </a:p>
          <a:p>
            <a:pPr marL="457200" indent="-457200">
              <a:lnSpc>
                <a:spcPct val="150000"/>
              </a:lnSpc>
              <a:buFont typeface="+mj-lt"/>
              <a:buAutoNum type="arabicParenR"/>
            </a:pPr>
            <a:r>
              <a:rPr lang="de-DE" sz="2800" dirty="0" err="1"/>
              <a:t>Les</a:t>
            </a:r>
            <a:r>
              <a:rPr lang="de-DE" sz="2800" dirty="0"/>
              <a:t> </a:t>
            </a:r>
            <a:r>
              <a:rPr lang="de-DE" sz="2800" dirty="0" err="1"/>
              <a:t>accidents</a:t>
            </a:r>
            <a:r>
              <a:rPr lang="de-DE" sz="2800" dirty="0"/>
              <a:t> du </a:t>
            </a:r>
            <a:r>
              <a:rPr lang="de-DE" sz="2800" dirty="0" err="1"/>
              <a:t>travail</a:t>
            </a:r>
            <a:endParaRPr lang="de-DE" sz="2800" dirty="0"/>
          </a:p>
          <a:p>
            <a:pPr marL="457200" indent="-457200">
              <a:lnSpc>
                <a:spcPct val="150000"/>
              </a:lnSpc>
              <a:buFont typeface="+mj-lt"/>
              <a:buAutoNum type="arabicParenR"/>
            </a:pPr>
            <a:r>
              <a:rPr lang="de-DE" sz="2800" dirty="0" err="1"/>
              <a:t>Risques</a:t>
            </a:r>
            <a:r>
              <a:rPr lang="de-DE" sz="2800" dirty="0"/>
              <a:t> </a:t>
            </a:r>
            <a:r>
              <a:rPr lang="de-DE" sz="2800" dirty="0" err="1"/>
              <a:t>professionnels</a:t>
            </a:r>
            <a:r>
              <a:rPr lang="de-DE" sz="2800" dirty="0"/>
              <a:t> </a:t>
            </a:r>
            <a:r>
              <a:rPr lang="de-DE" sz="2800" dirty="0" err="1"/>
              <a:t>chez</a:t>
            </a:r>
            <a:r>
              <a:rPr lang="de-DE" sz="2800" dirty="0"/>
              <a:t> MTS</a:t>
            </a:r>
          </a:p>
          <a:p>
            <a:pPr marL="457200" indent="-457200">
              <a:lnSpc>
                <a:spcPct val="150000"/>
              </a:lnSpc>
              <a:buFont typeface="+mj-lt"/>
              <a:buAutoNum type="arabicParenR"/>
            </a:pPr>
            <a:r>
              <a:rPr lang="de-DE" sz="2800" dirty="0"/>
              <a:t>Focus </a:t>
            </a:r>
            <a:r>
              <a:rPr lang="de-DE" sz="2800" dirty="0" err="1"/>
              <a:t>sur</a:t>
            </a:r>
            <a:r>
              <a:rPr lang="de-DE" sz="2800" dirty="0"/>
              <a:t> </a:t>
            </a:r>
            <a:r>
              <a:rPr lang="de-DE" sz="2800" dirty="0" err="1"/>
              <a:t>les</a:t>
            </a:r>
            <a:r>
              <a:rPr lang="de-DE" sz="2800" dirty="0"/>
              <a:t> </a:t>
            </a:r>
            <a:r>
              <a:rPr lang="de-DE" sz="2800" dirty="0" err="1"/>
              <a:t>métiers</a:t>
            </a:r>
            <a:r>
              <a:rPr lang="de-DE" sz="2800" dirty="0"/>
              <a:t> </a:t>
            </a:r>
            <a:r>
              <a:rPr lang="de-DE" sz="2800" dirty="0" err="1"/>
              <a:t>techniques</a:t>
            </a:r>
            <a:endParaRPr lang="de-DE" sz="2800" dirty="0"/>
          </a:p>
          <a:p>
            <a:pPr>
              <a:buFontTx/>
              <a:buChar char="-"/>
            </a:pPr>
            <a:endParaRPr lang="de-DE" sz="2800" dirty="0"/>
          </a:p>
          <a:p>
            <a:pPr marL="0" indent="0">
              <a:buNone/>
            </a:pPr>
            <a:endParaRPr lang="de-DE" sz="2800" dirty="0"/>
          </a:p>
          <a:p>
            <a:pPr marL="0" indent="0" eaLnBrk="1" hangingPunct="1">
              <a:buNone/>
            </a:pPr>
            <a:endParaRPr lang="de-DE" altLang="de-DE" sz="2800"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umsplatzhalter 3">
            <a:extLst>
              <a:ext uri="{FF2B5EF4-FFF2-40B4-BE49-F238E27FC236}">
                <a16:creationId xmlns:a16="http://schemas.microsoft.com/office/drawing/2014/main" id="{DEA67CB9-7987-48A3-9D5F-8FBDDADF4BCE}"/>
              </a:ext>
            </a:extLst>
          </p:cNvPr>
          <p:cNvSpPr>
            <a:spLocks noGrp="1"/>
          </p:cNvSpPr>
          <p:nvPr>
            <p:ph type="dt" sz="half" idx="10"/>
          </p:nvPr>
        </p:nvSpPr>
        <p:spPr/>
        <p:txBody>
          <a:bodyPr/>
          <a:lstStyle/>
          <a:p>
            <a:fld id="{3E8BC5D8-A115-4B64-A64A-086CE5FD224F}" type="datetime1">
              <a:rPr lang="en-US" altLang="de-DE" smtClean="0"/>
              <a:pPr/>
              <a:t>2/11/2020</a:t>
            </a:fld>
            <a:endParaRPr lang="en-US" altLang="de-DE" dirty="0"/>
          </a:p>
        </p:txBody>
      </p:sp>
      <p:sp>
        <p:nvSpPr>
          <p:cNvPr id="5" name="Foliennummernplatzhalter 4">
            <a:extLst>
              <a:ext uri="{FF2B5EF4-FFF2-40B4-BE49-F238E27FC236}">
                <a16:creationId xmlns:a16="http://schemas.microsoft.com/office/drawing/2014/main" id="{47FC1A15-2228-4F90-8D3D-089FB5E5A75B}"/>
              </a:ext>
            </a:extLst>
          </p:cNvPr>
          <p:cNvSpPr>
            <a:spLocks noGrp="1"/>
          </p:cNvSpPr>
          <p:nvPr>
            <p:ph type="sldNum" sz="quarter" idx="11"/>
          </p:nvPr>
        </p:nvSpPr>
        <p:spPr/>
        <p:txBody>
          <a:bodyPr/>
          <a:lstStyle/>
          <a:p>
            <a:r>
              <a:rPr lang="en-US" altLang="de-DE"/>
              <a:t>Page </a:t>
            </a:r>
            <a:fld id="{9BB81938-3A13-4F8B-9DE6-E4911D5D7B2F}" type="slidenum">
              <a:rPr lang="en-US" altLang="de-DE" smtClean="0"/>
              <a:pPr/>
              <a:t>20</a:t>
            </a:fld>
            <a:endParaRPr lang="en-US" altLang="de-DE"/>
          </a:p>
        </p:txBody>
      </p:sp>
      <p:pic>
        <p:nvPicPr>
          <p:cNvPr id="7" name="Grafik 6">
            <a:extLst>
              <a:ext uri="{FF2B5EF4-FFF2-40B4-BE49-F238E27FC236}">
                <a16:creationId xmlns:a16="http://schemas.microsoft.com/office/drawing/2014/main" id="{2EF27D26-5B38-4893-88B7-3FA0329C2ACB}"/>
              </a:ext>
            </a:extLst>
          </p:cNvPr>
          <p:cNvPicPr>
            <a:picLocks noChangeAspect="1"/>
          </p:cNvPicPr>
          <p:nvPr/>
        </p:nvPicPr>
        <p:blipFill>
          <a:blip r:embed="rId2"/>
          <a:stretch>
            <a:fillRect/>
          </a:stretch>
        </p:blipFill>
        <p:spPr>
          <a:xfrm>
            <a:off x="2535427" y="2170408"/>
            <a:ext cx="3894918" cy="3129845"/>
          </a:xfrm>
          <a:prstGeom prst="rect">
            <a:avLst/>
          </a:prstGeom>
        </p:spPr>
      </p:pic>
      <p:sp>
        <p:nvSpPr>
          <p:cNvPr id="6" name="Rechteck: abgerundete Ecken 5">
            <a:extLst>
              <a:ext uri="{FF2B5EF4-FFF2-40B4-BE49-F238E27FC236}">
                <a16:creationId xmlns:a16="http://schemas.microsoft.com/office/drawing/2014/main" id="{D26AE381-4C80-48FB-88DB-08B2347F7B08}"/>
              </a:ext>
            </a:extLst>
          </p:cNvPr>
          <p:cNvSpPr/>
          <p:nvPr/>
        </p:nvSpPr>
        <p:spPr>
          <a:xfrm>
            <a:off x="862608" y="1880457"/>
            <a:ext cx="1728192" cy="792479"/>
          </a:xfrm>
          <a:prstGeom prst="roundRect">
            <a:avLst/>
          </a:prstGeom>
          <a:solidFill>
            <a:schemeClr val="accent2">
              <a:lumMod val="75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fr-BE" sz="1600" dirty="0">
                <a:latin typeface="Calibri" panose="020F0502020204030204" pitchFamily="34" charset="0"/>
                <a:cs typeface="Calibri" panose="020F0502020204030204" pitchFamily="34" charset="0"/>
              </a:rPr>
              <a:t>Haut de l’écran au maximum à hauteur des yeux</a:t>
            </a:r>
          </a:p>
        </p:txBody>
      </p:sp>
      <p:sp>
        <p:nvSpPr>
          <p:cNvPr id="11" name="Rechteck: abgerundete Ecken 10">
            <a:extLst>
              <a:ext uri="{FF2B5EF4-FFF2-40B4-BE49-F238E27FC236}">
                <a16:creationId xmlns:a16="http://schemas.microsoft.com/office/drawing/2014/main" id="{9A28BC8D-A2B1-41D1-B87C-78D00F24C7AF}"/>
              </a:ext>
            </a:extLst>
          </p:cNvPr>
          <p:cNvSpPr/>
          <p:nvPr/>
        </p:nvSpPr>
        <p:spPr>
          <a:xfrm>
            <a:off x="3313267" y="1301550"/>
            <a:ext cx="2160240" cy="792479"/>
          </a:xfrm>
          <a:prstGeom prst="roundRect">
            <a:avLst/>
          </a:prstGeom>
          <a:solidFill>
            <a:schemeClr val="accent2">
              <a:lumMod val="75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fr-BE" sz="1600" dirty="0">
                <a:latin typeface="Calibri" panose="020F0502020204030204" pitchFamily="34" charset="0"/>
                <a:cs typeface="Calibri" panose="020F0502020204030204" pitchFamily="34" charset="0"/>
              </a:rPr>
              <a:t>Distance idéale entre l’écran et l’utilisateur : 70-90cm </a:t>
            </a:r>
          </a:p>
        </p:txBody>
      </p:sp>
      <p:sp>
        <p:nvSpPr>
          <p:cNvPr id="12" name="Rechteck: abgerundete Ecken 11">
            <a:extLst>
              <a:ext uri="{FF2B5EF4-FFF2-40B4-BE49-F238E27FC236}">
                <a16:creationId xmlns:a16="http://schemas.microsoft.com/office/drawing/2014/main" id="{8CD0DB13-B5A9-4CE5-8194-C0AD5A5C9F27}"/>
              </a:ext>
            </a:extLst>
          </p:cNvPr>
          <p:cNvSpPr/>
          <p:nvPr/>
        </p:nvSpPr>
        <p:spPr>
          <a:xfrm>
            <a:off x="6169334" y="1886539"/>
            <a:ext cx="2160240" cy="1202214"/>
          </a:xfrm>
          <a:prstGeom prst="roundRect">
            <a:avLst/>
          </a:prstGeom>
          <a:solidFill>
            <a:schemeClr val="accent2">
              <a:lumMod val="75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fr-FR" sz="1600" dirty="0">
                <a:latin typeface="Calibri" panose="020F0502020204030204" pitchFamily="34" charset="0"/>
                <a:cs typeface="Calibri" panose="020F0502020204030204" pitchFamily="34" charset="0"/>
              </a:rPr>
              <a:t>Écran positionné perpendiculairement à la source de lumière (fenêtre)</a:t>
            </a:r>
          </a:p>
        </p:txBody>
      </p:sp>
      <p:sp>
        <p:nvSpPr>
          <p:cNvPr id="13" name="Rechteck: abgerundete Ecken 12">
            <a:extLst>
              <a:ext uri="{FF2B5EF4-FFF2-40B4-BE49-F238E27FC236}">
                <a16:creationId xmlns:a16="http://schemas.microsoft.com/office/drawing/2014/main" id="{002D2406-735D-4F87-9C72-9785DF66FBE5}"/>
              </a:ext>
            </a:extLst>
          </p:cNvPr>
          <p:cNvSpPr/>
          <p:nvPr/>
        </p:nvSpPr>
        <p:spPr>
          <a:xfrm>
            <a:off x="6385358" y="4843724"/>
            <a:ext cx="1728192" cy="792479"/>
          </a:xfrm>
          <a:prstGeom prst="roundRect">
            <a:avLst/>
          </a:prstGeom>
          <a:solidFill>
            <a:schemeClr val="accent2">
              <a:lumMod val="75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fr-FR" sz="1600" dirty="0">
                <a:latin typeface="Calibri" panose="020F0502020204030204" pitchFamily="34" charset="0"/>
                <a:cs typeface="Calibri" panose="020F0502020204030204" pitchFamily="34" charset="0"/>
              </a:rPr>
              <a:t>Pieds posés au sol / sur un repose-pieds</a:t>
            </a:r>
          </a:p>
        </p:txBody>
      </p:sp>
      <p:sp>
        <p:nvSpPr>
          <p:cNvPr id="14" name="Rechteck: abgerundete Ecken 13">
            <a:extLst>
              <a:ext uri="{FF2B5EF4-FFF2-40B4-BE49-F238E27FC236}">
                <a16:creationId xmlns:a16="http://schemas.microsoft.com/office/drawing/2014/main" id="{29D1A1D9-1BE4-45BA-A949-FEAA13AD85D8}"/>
              </a:ext>
            </a:extLst>
          </p:cNvPr>
          <p:cNvSpPr/>
          <p:nvPr/>
        </p:nvSpPr>
        <p:spPr>
          <a:xfrm>
            <a:off x="323969" y="3339092"/>
            <a:ext cx="2133600" cy="792479"/>
          </a:xfrm>
          <a:prstGeom prst="roundRect">
            <a:avLst/>
          </a:prstGeom>
          <a:solidFill>
            <a:schemeClr val="accent2">
              <a:lumMod val="75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fr-BE" sz="1600" dirty="0">
                <a:latin typeface="Calibri" panose="020F0502020204030204" pitchFamily="34" charset="0"/>
                <a:cs typeface="Calibri" panose="020F0502020204030204" pitchFamily="34" charset="0"/>
              </a:rPr>
              <a:t>Maintenir le dos droit</a:t>
            </a:r>
          </a:p>
        </p:txBody>
      </p:sp>
      <p:sp>
        <p:nvSpPr>
          <p:cNvPr id="15" name="Rechteck: abgerundete Ecken 14">
            <a:extLst>
              <a:ext uri="{FF2B5EF4-FFF2-40B4-BE49-F238E27FC236}">
                <a16:creationId xmlns:a16="http://schemas.microsoft.com/office/drawing/2014/main" id="{420EA1D5-2BC2-4D32-8A22-ECB7BEDCA481}"/>
              </a:ext>
            </a:extLst>
          </p:cNvPr>
          <p:cNvSpPr/>
          <p:nvPr/>
        </p:nvSpPr>
        <p:spPr>
          <a:xfrm>
            <a:off x="3081797" y="5561571"/>
            <a:ext cx="2623180" cy="792479"/>
          </a:xfrm>
          <a:prstGeom prst="roundRect">
            <a:avLst/>
          </a:prstGeom>
          <a:solidFill>
            <a:schemeClr val="accent2">
              <a:lumMod val="75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fr-BE" sz="1600" dirty="0">
                <a:latin typeface="Calibri" panose="020F0502020204030204" pitchFamily="34" charset="0"/>
                <a:cs typeface="Calibri" panose="020F0502020204030204" pitchFamily="34" charset="0"/>
              </a:rPr>
              <a:t>Angle bras / avant-bras 90°C</a:t>
            </a:r>
          </a:p>
        </p:txBody>
      </p:sp>
      <p:sp>
        <p:nvSpPr>
          <p:cNvPr id="17" name="Rechteck: abgerundete Ecken 16">
            <a:extLst>
              <a:ext uri="{FF2B5EF4-FFF2-40B4-BE49-F238E27FC236}">
                <a16:creationId xmlns:a16="http://schemas.microsoft.com/office/drawing/2014/main" id="{C0A6E538-D3E2-4034-A68A-991AA8732750}"/>
              </a:ext>
            </a:extLst>
          </p:cNvPr>
          <p:cNvSpPr/>
          <p:nvPr/>
        </p:nvSpPr>
        <p:spPr>
          <a:xfrm>
            <a:off x="537732" y="4632609"/>
            <a:ext cx="2133600" cy="792479"/>
          </a:xfrm>
          <a:prstGeom prst="roundRect">
            <a:avLst/>
          </a:prstGeom>
          <a:solidFill>
            <a:schemeClr val="accent2">
              <a:lumMod val="75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fr-BE" sz="1600" dirty="0">
                <a:latin typeface="Calibri" panose="020F0502020204030204" pitchFamily="34" charset="0"/>
                <a:cs typeface="Calibri" panose="020F0502020204030204" pitchFamily="34" charset="0"/>
              </a:rPr>
              <a:t>Bien régler son siège, l’inclinaison et la hauteur du dossier</a:t>
            </a:r>
          </a:p>
        </p:txBody>
      </p:sp>
      <p:sp>
        <p:nvSpPr>
          <p:cNvPr id="18" name="Rechteck: abgerundete Ecken 17">
            <a:extLst>
              <a:ext uri="{FF2B5EF4-FFF2-40B4-BE49-F238E27FC236}">
                <a16:creationId xmlns:a16="http://schemas.microsoft.com/office/drawing/2014/main" id="{025921FD-D37D-4B96-A22B-0CDAF6F008A7}"/>
              </a:ext>
            </a:extLst>
          </p:cNvPr>
          <p:cNvSpPr/>
          <p:nvPr/>
        </p:nvSpPr>
        <p:spPr>
          <a:xfrm>
            <a:off x="6438729" y="3594158"/>
            <a:ext cx="2514942" cy="792479"/>
          </a:xfrm>
          <a:prstGeom prst="roundRect">
            <a:avLst/>
          </a:prstGeom>
          <a:solidFill>
            <a:schemeClr val="accent2">
              <a:lumMod val="75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fr-BE" sz="1600" dirty="0">
                <a:latin typeface="Calibri" panose="020F0502020204030204" pitchFamily="34" charset="0"/>
                <a:cs typeface="Calibri" panose="020F0502020204030204" pitchFamily="34" charset="0"/>
              </a:rPr>
              <a:t>Angle cuisse / mollet 90°C</a:t>
            </a:r>
          </a:p>
        </p:txBody>
      </p:sp>
      <p:sp>
        <p:nvSpPr>
          <p:cNvPr id="16" name="Rectangle 2">
            <a:extLst>
              <a:ext uri="{FF2B5EF4-FFF2-40B4-BE49-F238E27FC236}">
                <a16:creationId xmlns:a16="http://schemas.microsoft.com/office/drawing/2014/main" id="{C48045A9-DA8F-442A-B72B-629688F875B2}"/>
              </a:ext>
            </a:extLst>
          </p:cNvPr>
          <p:cNvSpPr>
            <a:spLocks noGrp="1" noChangeArrowheads="1"/>
          </p:cNvSpPr>
          <p:nvPr>
            <p:ph type="title"/>
          </p:nvPr>
        </p:nvSpPr>
        <p:spPr>
          <a:xfrm>
            <a:off x="457200" y="152400"/>
            <a:ext cx="6477000" cy="990600"/>
          </a:xfrm>
        </p:spPr>
        <p:txBody>
          <a:bodyPr/>
          <a:lstStyle/>
          <a:p>
            <a:r>
              <a:rPr lang="fr-FR" altLang="de-DE" dirty="0"/>
              <a:t>3.4) Travail sur écran</a:t>
            </a:r>
            <a:endParaRPr lang="de-DE" altLang="de-DE" sz="2000" b="1" dirty="0">
              <a:solidFill>
                <a:schemeClr val="tx1"/>
              </a:solidFill>
            </a:endParaRPr>
          </a:p>
        </p:txBody>
      </p:sp>
    </p:spTree>
    <p:extLst>
      <p:ext uri="{BB962C8B-B14F-4D97-AF65-F5344CB8AC3E}">
        <p14:creationId xmlns:p14="http://schemas.microsoft.com/office/powerpoint/2010/main" val="408630703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a:extLst>
              <a:ext uri="{FF2B5EF4-FFF2-40B4-BE49-F238E27FC236}">
                <a16:creationId xmlns:a16="http://schemas.microsoft.com/office/drawing/2014/main" id="{6E01712C-D665-4A28-B069-58F87181FCBF}"/>
              </a:ext>
            </a:extLst>
          </p:cNvPr>
          <p:cNvSpPr>
            <a:spLocks noGrp="1"/>
          </p:cNvSpPr>
          <p:nvPr>
            <p:ph idx="1"/>
          </p:nvPr>
        </p:nvSpPr>
        <p:spPr/>
        <p:txBody>
          <a:bodyPr/>
          <a:lstStyle/>
          <a:p>
            <a:r>
              <a:rPr lang="fr-BE" dirty="0"/>
              <a:t>Lors d’une intervention chez un client, il n’est pas automatique d’obtenir un poste de travail spécifique pour les tâches informatiques. De ce fait, il est important de respecter les règles suivantes :</a:t>
            </a:r>
          </a:p>
          <a:p>
            <a:endParaRPr lang="fr-BE" dirty="0"/>
          </a:p>
          <a:p>
            <a:pPr lvl="1"/>
            <a:r>
              <a:rPr lang="fr-BE" dirty="0"/>
              <a:t>Privilégier une place assise </a:t>
            </a:r>
          </a:p>
          <a:p>
            <a:pPr lvl="1"/>
            <a:r>
              <a:rPr lang="fr-BE" dirty="0"/>
              <a:t>Veiller à maintenir une posture la plus ergonomique possible :</a:t>
            </a:r>
          </a:p>
          <a:p>
            <a:pPr lvl="2"/>
            <a:r>
              <a:rPr lang="fr-BE" dirty="0"/>
              <a:t>Éviter les torsions (nuque, haut du corps…)</a:t>
            </a:r>
          </a:p>
          <a:p>
            <a:pPr lvl="2"/>
            <a:r>
              <a:rPr lang="fr-BE" dirty="0"/>
              <a:t>PC posé sur un support stable et si possible à hauteur des yeux</a:t>
            </a:r>
          </a:p>
          <a:p>
            <a:pPr lvl="1"/>
            <a:r>
              <a:rPr lang="fr-BE" dirty="0"/>
              <a:t>Privilégier un endroit calme pour favoriser la concentration</a:t>
            </a:r>
          </a:p>
        </p:txBody>
      </p:sp>
      <p:sp>
        <p:nvSpPr>
          <p:cNvPr id="4" name="Datumsplatzhalter 3">
            <a:extLst>
              <a:ext uri="{FF2B5EF4-FFF2-40B4-BE49-F238E27FC236}">
                <a16:creationId xmlns:a16="http://schemas.microsoft.com/office/drawing/2014/main" id="{1ACF3086-2CBF-427C-9C38-47F91CDFEBD9}"/>
              </a:ext>
            </a:extLst>
          </p:cNvPr>
          <p:cNvSpPr>
            <a:spLocks noGrp="1"/>
          </p:cNvSpPr>
          <p:nvPr>
            <p:ph type="dt" sz="half" idx="10"/>
          </p:nvPr>
        </p:nvSpPr>
        <p:spPr/>
        <p:txBody>
          <a:bodyPr/>
          <a:lstStyle/>
          <a:p>
            <a:fld id="{3E8BC5D8-A115-4B64-A64A-086CE5FD224F}" type="datetime1">
              <a:rPr lang="en-US" altLang="de-DE" smtClean="0"/>
              <a:pPr/>
              <a:t>2/11/2020</a:t>
            </a:fld>
            <a:endParaRPr lang="en-US" altLang="de-DE"/>
          </a:p>
        </p:txBody>
      </p:sp>
      <p:sp>
        <p:nvSpPr>
          <p:cNvPr id="5" name="Foliennummernplatzhalter 4">
            <a:extLst>
              <a:ext uri="{FF2B5EF4-FFF2-40B4-BE49-F238E27FC236}">
                <a16:creationId xmlns:a16="http://schemas.microsoft.com/office/drawing/2014/main" id="{37A608FB-A701-48C2-8D6E-998EA998DC35}"/>
              </a:ext>
            </a:extLst>
          </p:cNvPr>
          <p:cNvSpPr>
            <a:spLocks noGrp="1"/>
          </p:cNvSpPr>
          <p:nvPr>
            <p:ph type="sldNum" sz="quarter" idx="11"/>
          </p:nvPr>
        </p:nvSpPr>
        <p:spPr/>
        <p:txBody>
          <a:bodyPr/>
          <a:lstStyle/>
          <a:p>
            <a:r>
              <a:rPr lang="en-US" altLang="de-DE"/>
              <a:t>Page </a:t>
            </a:r>
            <a:fld id="{9BB81938-3A13-4F8B-9DE6-E4911D5D7B2F}" type="slidenum">
              <a:rPr lang="en-US" altLang="de-DE" smtClean="0"/>
              <a:pPr/>
              <a:t>21</a:t>
            </a:fld>
            <a:endParaRPr lang="en-US" altLang="de-DE"/>
          </a:p>
        </p:txBody>
      </p:sp>
      <p:sp>
        <p:nvSpPr>
          <p:cNvPr id="6" name="Textfeld 15">
            <a:extLst>
              <a:ext uri="{FF2B5EF4-FFF2-40B4-BE49-F238E27FC236}">
                <a16:creationId xmlns:a16="http://schemas.microsoft.com/office/drawing/2014/main" id="{43B00ADA-8780-4A15-B782-3FBE33029147}"/>
              </a:ext>
            </a:extLst>
          </p:cNvPr>
          <p:cNvSpPr txBox="1"/>
          <p:nvPr/>
        </p:nvSpPr>
        <p:spPr>
          <a:xfrm>
            <a:off x="680492" y="5562600"/>
            <a:ext cx="7859216" cy="646331"/>
          </a:xfrm>
          <a:prstGeom prst="rect">
            <a:avLst/>
          </a:prstGeom>
          <a:noFill/>
        </p:spPr>
        <p:txBody>
          <a:bodyPr wrap="square" rtlCol="0">
            <a:spAutoFit/>
          </a:bodyPr>
          <a:lstStyle/>
          <a:p>
            <a:pPr>
              <a:spcBef>
                <a:spcPct val="20000"/>
              </a:spcBef>
              <a:buClr>
                <a:srgbClr val="CC0000"/>
              </a:buClr>
            </a:pPr>
            <a:r>
              <a:rPr lang="fr-BE" sz="1800" i="1" dirty="0">
                <a:solidFill>
                  <a:schemeClr val="accent2"/>
                </a:solidFill>
                <a:latin typeface="+mn-lt"/>
              </a:rPr>
              <a:t>Pour plus d’informations, consulter le « Guide ergonomique du travail sur écran » disponible sur le serveur M/Sécurité au Travail</a:t>
            </a:r>
          </a:p>
        </p:txBody>
      </p:sp>
      <p:sp>
        <p:nvSpPr>
          <p:cNvPr id="8" name="Rectangle 2">
            <a:extLst>
              <a:ext uri="{FF2B5EF4-FFF2-40B4-BE49-F238E27FC236}">
                <a16:creationId xmlns:a16="http://schemas.microsoft.com/office/drawing/2014/main" id="{58FF33F0-8CB0-4672-95B9-4CB145AB588B}"/>
              </a:ext>
            </a:extLst>
          </p:cNvPr>
          <p:cNvSpPr>
            <a:spLocks noGrp="1" noChangeArrowheads="1"/>
          </p:cNvSpPr>
          <p:nvPr>
            <p:ph type="title"/>
          </p:nvPr>
        </p:nvSpPr>
        <p:spPr>
          <a:xfrm>
            <a:off x="457200" y="152400"/>
            <a:ext cx="6477000" cy="990600"/>
          </a:xfrm>
        </p:spPr>
        <p:txBody>
          <a:bodyPr/>
          <a:lstStyle/>
          <a:p>
            <a:r>
              <a:rPr lang="fr-FR" altLang="de-DE" dirty="0"/>
              <a:t>3.5) Travail sur écran </a:t>
            </a:r>
            <a:r>
              <a:rPr lang="fr-FR" altLang="de-DE" u="sng" dirty="0"/>
              <a:t>chez un client</a:t>
            </a:r>
            <a:endParaRPr lang="de-DE" altLang="de-DE" sz="2000" b="1" u="sng" dirty="0">
              <a:solidFill>
                <a:schemeClr val="tx1"/>
              </a:solidFill>
            </a:endParaRPr>
          </a:p>
        </p:txBody>
      </p:sp>
    </p:spTree>
    <p:extLst>
      <p:ext uri="{BB962C8B-B14F-4D97-AF65-F5344CB8AC3E}">
        <p14:creationId xmlns:p14="http://schemas.microsoft.com/office/powerpoint/2010/main" val="99368752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Grafik 11" descr="Ein Bild, das draußen, Flugzeug, Ebene, fliegend enthält.&#10;&#10;Automatisch generierte Beschreibung">
            <a:extLst>
              <a:ext uri="{FF2B5EF4-FFF2-40B4-BE49-F238E27FC236}">
                <a16:creationId xmlns:a16="http://schemas.microsoft.com/office/drawing/2014/main" id="{812C2416-E4B9-48DE-AC2F-40BB6BB07017}"/>
              </a:ext>
            </a:extLst>
          </p:cNvPr>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rot="20831217">
            <a:off x="6935061" y="2254241"/>
            <a:ext cx="1522278" cy="1043756"/>
          </a:xfrm>
          <a:prstGeom prst="rect">
            <a:avLst/>
          </a:prstGeom>
        </p:spPr>
      </p:pic>
      <p:sp>
        <p:nvSpPr>
          <p:cNvPr id="3" name="Inhaltsplatzhalter 2">
            <a:extLst>
              <a:ext uri="{FF2B5EF4-FFF2-40B4-BE49-F238E27FC236}">
                <a16:creationId xmlns:a16="http://schemas.microsoft.com/office/drawing/2014/main" id="{A22E09EA-1A44-4C5B-9B17-8DAC413861C9}"/>
              </a:ext>
            </a:extLst>
          </p:cNvPr>
          <p:cNvSpPr>
            <a:spLocks noGrp="1"/>
          </p:cNvSpPr>
          <p:nvPr>
            <p:ph idx="1"/>
          </p:nvPr>
        </p:nvSpPr>
        <p:spPr/>
        <p:txBody>
          <a:bodyPr/>
          <a:lstStyle/>
          <a:p>
            <a:r>
              <a:rPr lang="de-DE" dirty="0"/>
              <a:t>Avant le </a:t>
            </a:r>
            <a:r>
              <a:rPr lang="fr-BE" dirty="0"/>
              <a:t>départ</a:t>
            </a:r>
            <a:r>
              <a:rPr lang="de-DE" dirty="0"/>
              <a:t>	:</a:t>
            </a:r>
          </a:p>
          <a:p>
            <a:pPr lvl="1"/>
            <a:r>
              <a:rPr lang="fr-BE" dirty="0"/>
              <a:t>Se renseigner sur le pays de destination : </a:t>
            </a:r>
            <a:r>
              <a:rPr lang="fr-FR" sz="1000" u="sng" dirty="0">
                <a:hlinkClick r:id="rId3"/>
              </a:rPr>
              <a:t>http://www.diplomatie.gouv.fr/fr/conseils-aux-voyageurs/conseils-par-pays/</a:t>
            </a:r>
            <a:endParaRPr lang="de-DE" sz="1000" dirty="0"/>
          </a:p>
          <a:p>
            <a:pPr lvl="1"/>
            <a:r>
              <a:rPr lang="fr-BE" dirty="0"/>
              <a:t>Se renseigner sur les zones à risques</a:t>
            </a:r>
          </a:p>
          <a:p>
            <a:pPr lvl="1"/>
            <a:r>
              <a:rPr lang="fr-BE" dirty="0">
                <a:solidFill>
                  <a:srgbClr val="FF0000"/>
                </a:solidFill>
              </a:rPr>
              <a:t>Zones rouges : déplacements professionnels interdits</a:t>
            </a:r>
          </a:p>
          <a:p>
            <a:pPr lvl="1"/>
            <a:r>
              <a:rPr lang="fr-BE" dirty="0">
                <a:solidFill>
                  <a:schemeClr val="accent4"/>
                </a:solidFill>
              </a:rPr>
              <a:t>Vérification des vaccins nécessaires</a:t>
            </a:r>
          </a:p>
          <a:p>
            <a:pPr lvl="1"/>
            <a:endParaRPr lang="de-DE" dirty="0">
              <a:solidFill>
                <a:srgbClr val="FF0000"/>
              </a:solidFill>
            </a:endParaRPr>
          </a:p>
          <a:p>
            <a:r>
              <a:rPr lang="fr-BE" b="1" dirty="0"/>
              <a:t>Numéro d’urgence</a:t>
            </a:r>
          </a:p>
          <a:p>
            <a:pPr lvl="1"/>
            <a:r>
              <a:rPr lang="fr-BE" dirty="0">
                <a:solidFill>
                  <a:schemeClr val="accent4"/>
                </a:solidFill>
              </a:rPr>
              <a:t>Numéro d’urgence européen : </a:t>
            </a:r>
            <a:r>
              <a:rPr lang="fr-BE" sz="2400" b="1" dirty="0">
                <a:solidFill>
                  <a:schemeClr val="bg1"/>
                </a:solidFill>
                <a:highlight>
                  <a:srgbClr val="CC0000"/>
                </a:highlight>
              </a:rPr>
              <a:t>112</a:t>
            </a:r>
            <a:endParaRPr lang="fr-BE" b="1" dirty="0">
              <a:solidFill>
                <a:schemeClr val="bg1"/>
              </a:solidFill>
              <a:highlight>
                <a:srgbClr val="CC0000"/>
              </a:highlight>
            </a:endParaRPr>
          </a:p>
          <a:p>
            <a:pPr lvl="1"/>
            <a:r>
              <a:rPr lang="fr-BE" dirty="0">
                <a:solidFill>
                  <a:schemeClr val="accent4"/>
                </a:solidFill>
              </a:rPr>
              <a:t>AXA Assistance : </a:t>
            </a:r>
            <a:r>
              <a:rPr lang="de-DE" dirty="0">
                <a:solidFill>
                  <a:schemeClr val="accent4"/>
                </a:solidFill>
              </a:rPr>
              <a:t>+33 1 55 92 23 44</a:t>
            </a:r>
          </a:p>
          <a:p>
            <a:pPr marL="0" indent="0">
              <a:buNone/>
            </a:pPr>
            <a:endParaRPr lang="fr-BE" dirty="0">
              <a:solidFill>
                <a:schemeClr val="accent4"/>
              </a:solidFill>
            </a:endParaRPr>
          </a:p>
          <a:p>
            <a:pPr marL="0" indent="0">
              <a:buNone/>
            </a:pPr>
            <a:endParaRPr lang="fr-BE" dirty="0">
              <a:solidFill>
                <a:schemeClr val="accent4"/>
              </a:solidFill>
            </a:endParaRPr>
          </a:p>
          <a:p>
            <a:pPr marL="0" indent="0">
              <a:buNone/>
            </a:pPr>
            <a:r>
              <a:rPr lang="fr-BE" sz="1800" i="1" dirty="0">
                <a:solidFill>
                  <a:schemeClr val="accent2"/>
                </a:solidFill>
              </a:rPr>
              <a:t>Procédure à respecter :« Déplacements professionnels à l’étranger » et « Numéros d’urgence », disponible sur le serveur M/Sécurité au Travail.</a:t>
            </a:r>
            <a:endParaRPr lang="de-DE" sz="1800" i="1" dirty="0">
              <a:solidFill>
                <a:schemeClr val="accent2"/>
              </a:solidFill>
            </a:endParaRPr>
          </a:p>
        </p:txBody>
      </p:sp>
      <p:sp>
        <p:nvSpPr>
          <p:cNvPr id="4" name="Datumsplatzhalter 3">
            <a:extLst>
              <a:ext uri="{FF2B5EF4-FFF2-40B4-BE49-F238E27FC236}">
                <a16:creationId xmlns:a16="http://schemas.microsoft.com/office/drawing/2014/main" id="{1BEA7A0A-407E-4FA7-9DCD-A704AE1CA9E8}"/>
              </a:ext>
            </a:extLst>
          </p:cNvPr>
          <p:cNvSpPr>
            <a:spLocks noGrp="1"/>
          </p:cNvSpPr>
          <p:nvPr>
            <p:ph type="dt" sz="half" idx="10"/>
          </p:nvPr>
        </p:nvSpPr>
        <p:spPr/>
        <p:txBody>
          <a:bodyPr/>
          <a:lstStyle/>
          <a:p>
            <a:fld id="{3E8BC5D8-A115-4B64-A64A-086CE5FD224F}" type="datetime1">
              <a:rPr lang="en-US" altLang="de-DE" smtClean="0"/>
              <a:pPr/>
              <a:t>2/11/2020</a:t>
            </a:fld>
            <a:endParaRPr lang="en-US" altLang="de-DE"/>
          </a:p>
        </p:txBody>
      </p:sp>
      <p:sp>
        <p:nvSpPr>
          <p:cNvPr id="5" name="Foliennummernplatzhalter 4">
            <a:extLst>
              <a:ext uri="{FF2B5EF4-FFF2-40B4-BE49-F238E27FC236}">
                <a16:creationId xmlns:a16="http://schemas.microsoft.com/office/drawing/2014/main" id="{6FCBAAC4-82EC-4119-98F5-DB735B8FC0F4}"/>
              </a:ext>
            </a:extLst>
          </p:cNvPr>
          <p:cNvSpPr>
            <a:spLocks noGrp="1"/>
          </p:cNvSpPr>
          <p:nvPr>
            <p:ph type="sldNum" sz="quarter" idx="11"/>
          </p:nvPr>
        </p:nvSpPr>
        <p:spPr/>
        <p:txBody>
          <a:bodyPr/>
          <a:lstStyle/>
          <a:p>
            <a:r>
              <a:rPr lang="en-US" altLang="de-DE"/>
              <a:t>Page </a:t>
            </a:r>
            <a:fld id="{9BB81938-3A13-4F8B-9DE6-E4911D5D7B2F}" type="slidenum">
              <a:rPr lang="en-US" altLang="de-DE" smtClean="0"/>
              <a:pPr/>
              <a:t>22</a:t>
            </a:fld>
            <a:endParaRPr lang="en-US" altLang="de-DE"/>
          </a:p>
        </p:txBody>
      </p:sp>
      <p:sp>
        <p:nvSpPr>
          <p:cNvPr id="10" name="Rectangle 2">
            <a:extLst>
              <a:ext uri="{FF2B5EF4-FFF2-40B4-BE49-F238E27FC236}">
                <a16:creationId xmlns:a16="http://schemas.microsoft.com/office/drawing/2014/main" id="{CFE62E5A-9C6C-4E27-AF7D-29323A0ECC80}"/>
              </a:ext>
            </a:extLst>
          </p:cNvPr>
          <p:cNvSpPr>
            <a:spLocks noGrp="1" noChangeArrowheads="1"/>
          </p:cNvSpPr>
          <p:nvPr>
            <p:ph type="title"/>
          </p:nvPr>
        </p:nvSpPr>
        <p:spPr>
          <a:xfrm>
            <a:off x="457200" y="152400"/>
            <a:ext cx="6477000" cy="990600"/>
          </a:xfrm>
        </p:spPr>
        <p:txBody>
          <a:bodyPr/>
          <a:lstStyle/>
          <a:p>
            <a:r>
              <a:rPr lang="fr-FR" altLang="de-DE" dirty="0"/>
              <a:t>3.6) Déplacements à l’étranger</a:t>
            </a:r>
            <a:endParaRPr lang="de-DE" altLang="de-DE" sz="2000" b="1" dirty="0">
              <a:solidFill>
                <a:schemeClr val="tx1"/>
              </a:solidFill>
            </a:endParaRPr>
          </a:p>
        </p:txBody>
      </p:sp>
      <p:pic>
        <p:nvPicPr>
          <p:cNvPr id="11" name="Image 10" descr="Une image contenant dessin&#10;&#10;Description générée automatiquement">
            <a:extLst>
              <a:ext uri="{FF2B5EF4-FFF2-40B4-BE49-F238E27FC236}">
                <a16:creationId xmlns:a16="http://schemas.microsoft.com/office/drawing/2014/main" id="{28E34410-80DF-452B-82EA-6C9CEB76FDAC}"/>
              </a:ext>
            </a:extLst>
          </p:cNvPr>
          <p:cNvPicPr>
            <a:picLocks noChangeAspect="1"/>
          </p:cNvPicPr>
          <p:nvPr/>
        </p:nvPicPr>
        <p:blipFill>
          <a:blip r:embed="rId4">
            <a:extLst>
              <a:ext uri="{837473B0-CC2E-450A-ABE3-18F120FF3D39}">
                <a1611:picAttrSrcUrl xmlns:a1611="http://schemas.microsoft.com/office/drawing/2016/11/main" r:id="rId5"/>
              </a:ext>
            </a:extLst>
          </a:blip>
          <a:stretch>
            <a:fillRect/>
          </a:stretch>
        </p:blipFill>
        <p:spPr>
          <a:xfrm>
            <a:off x="5148064" y="3861956"/>
            <a:ext cx="764704" cy="764704"/>
          </a:xfrm>
          <a:prstGeom prst="rect">
            <a:avLst/>
          </a:prstGeom>
        </p:spPr>
      </p:pic>
    </p:spTree>
    <p:extLst>
      <p:ext uri="{BB962C8B-B14F-4D97-AF65-F5344CB8AC3E}">
        <p14:creationId xmlns:p14="http://schemas.microsoft.com/office/powerpoint/2010/main" val="13659239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a:extLst>
              <a:ext uri="{FF2B5EF4-FFF2-40B4-BE49-F238E27FC236}">
                <a16:creationId xmlns:a16="http://schemas.microsoft.com/office/drawing/2014/main" id="{889F22DB-C478-480D-996E-8283940A51F2}"/>
              </a:ext>
            </a:extLst>
          </p:cNvPr>
          <p:cNvSpPr>
            <a:spLocks noGrp="1"/>
          </p:cNvSpPr>
          <p:nvPr>
            <p:ph idx="1"/>
          </p:nvPr>
        </p:nvSpPr>
        <p:spPr>
          <a:xfrm>
            <a:off x="419100" y="1340768"/>
            <a:ext cx="8305800" cy="3528392"/>
          </a:xfrm>
        </p:spPr>
        <p:txBody>
          <a:bodyPr/>
          <a:lstStyle/>
          <a:p>
            <a:r>
              <a:rPr lang="fr-BE" dirty="0"/>
              <a:t>Procédure interne à respecter :</a:t>
            </a:r>
          </a:p>
          <a:p>
            <a:pPr marL="0" indent="0" algn="ctr">
              <a:buNone/>
            </a:pPr>
            <a:r>
              <a:rPr lang="fr-BE" b="1" dirty="0">
                <a:solidFill>
                  <a:schemeClr val="accent2"/>
                </a:solidFill>
              </a:rPr>
              <a:t>Convention d’attribution et d’utilisation des véhicules </a:t>
            </a:r>
            <a:r>
              <a:rPr lang="fr-FR" b="1" dirty="0">
                <a:solidFill>
                  <a:schemeClr val="accent2"/>
                </a:solidFill>
              </a:rPr>
              <a:t>de société</a:t>
            </a:r>
          </a:p>
          <a:p>
            <a:pPr marL="0" indent="0" algn="ctr">
              <a:buNone/>
            </a:pPr>
            <a:endParaRPr lang="de-DE" sz="800" b="1" dirty="0"/>
          </a:p>
          <a:p>
            <a:pPr>
              <a:lnSpc>
                <a:spcPct val="150000"/>
              </a:lnSpc>
            </a:pPr>
            <a:r>
              <a:rPr lang="fr-BE" dirty="0"/>
              <a:t>Les règles principales à respecter :</a:t>
            </a:r>
          </a:p>
          <a:p>
            <a:pPr lvl="2">
              <a:buFontTx/>
              <a:buChar char="-"/>
            </a:pPr>
            <a:r>
              <a:rPr lang="fr-BE" dirty="0"/>
              <a:t>Permis de conduire valide obligatoire !</a:t>
            </a:r>
          </a:p>
          <a:p>
            <a:pPr lvl="2">
              <a:buFontTx/>
              <a:buChar char="-"/>
            </a:pPr>
            <a:r>
              <a:rPr lang="fr-FR" dirty="0"/>
              <a:t>Respect du code de la route : </a:t>
            </a:r>
            <a:r>
              <a:rPr lang="fr-FR" b="1" dirty="0">
                <a:solidFill>
                  <a:srgbClr val="C00000"/>
                </a:solidFill>
              </a:rPr>
              <a:t>Téléphone portable interdit, vigilance alcool, respect des limitations de vitesse, clignotant obligatoire </a:t>
            </a:r>
            <a:r>
              <a:rPr lang="fr-FR" dirty="0"/>
              <a:t>…</a:t>
            </a:r>
          </a:p>
          <a:p>
            <a:pPr lvl="2">
              <a:buFontTx/>
              <a:buChar char="-"/>
            </a:pPr>
            <a:r>
              <a:rPr lang="fr-BE" dirty="0"/>
              <a:t>S’assurer du bon état du véhicule (entretien et maintenance à jour …)</a:t>
            </a:r>
          </a:p>
          <a:p>
            <a:pPr lvl="2">
              <a:buFontTx/>
              <a:buChar char="-"/>
            </a:pPr>
            <a:r>
              <a:rPr lang="fr-FR" dirty="0"/>
              <a:t>Interdiction de stocker des produits considérés comme dangereux : bidons d’essence, gaz, aérosols et tous produits inflammables.</a:t>
            </a:r>
            <a:endParaRPr lang="fr-BE" dirty="0"/>
          </a:p>
        </p:txBody>
      </p:sp>
      <p:sp>
        <p:nvSpPr>
          <p:cNvPr id="4" name="Datumsplatzhalter 3">
            <a:extLst>
              <a:ext uri="{FF2B5EF4-FFF2-40B4-BE49-F238E27FC236}">
                <a16:creationId xmlns:a16="http://schemas.microsoft.com/office/drawing/2014/main" id="{BBE6CB46-F4EB-4824-8BB2-915909B4D03B}"/>
              </a:ext>
            </a:extLst>
          </p:cNvPr>
          <p:cNvSpPr>
            <a:spLocks noGrp="1"/>
          </p:cNvSpPr>
          <p:nvPr>
            <p:ph type="dt" sz="half" idx="10"/>
          </p:nvPr>
        </p:nvSpPr>
        <p:spPr/>
        <p:txBody>
          <a:bodyPr/>
          <a:lstStyle/>
          <a:p>
            <a:fld id="{3E8BC5D8-A115-4B64-A64A-086CE5FD224F}" type="datetime1">
              <a:rPr lang="en-US" altLang="de-DE" smtClean="0"/>
              <a:pPr/>
              <a:t>2/11/2020</a:t>
            </a:fld>
            <a:endParaRPr lang="en-US" altLang="de-DE" dirty="0"/>
          </a:p>
        </p:txBody>
      </p:sp>
      <p:sp>
        <p:nvSpPr>
          <p:cNvPr id="5" name="Foliennummernplatzhalter 4">
            <a:extLst>
              <a:ext uri="{FF2B5EF4-FFF2-40B4-BE49-F238E27FC236}">
                <a16:creationId xmlns:a16="http://schemas.microsoft.com/office/drawing/2014/main" id="{FB0F0BC8-11D8-4C4D-8B5F-B74157DA98BE}"/>
              </a:ext>
            </a:extLst>
          </p:cNvPr>
          <p:cNvSpPr>
            <a:spLocks noGrp="1"/>
          </p:cNvSpPr>
          <p:nvPr>
            <p:ph type="sldNum" sz="quarter" idx="11"/>
          </p:nvPr>
        </p:nvSpPr>
        <p:spPr/>
        <p:txBody>
          <a:bodyPr/>
          <a:lstStyle/>
          <a:p>
            <a:r>
              <a:rPr lang="en-US" altLang="de-DE" dirty="0"/>
              <a:t>Page </a:t>
            </a:r>
            <a:fld id="{9BB81938-3A13-4F8B-9DE6-E4911D5D7B2F}" type="slidenum">
              <a:rPr lang="en-US" altLang="de-DE" smtClean="0"/>
              <a:pPr/>
              <a:t>23</a:t>
            </a:fld>
            <a:endParaRPr lang="en-US" altLang="de-DE" dirty="0"/>
          </a:p>
        </p:txBody>
      </p:sp>
      <p:sp>
        <p:nvSpPr>
          <p:cNvPr id="10" name="Rectangle 2">
            <a:extLst>
              <a:ext uri="{FF2B5EF4-FFF2-40B4-BE49-F238E27FC236}">
                <a16:creationId xmlns:a16="http://schemas.microsoft.com/office/drawing/2014/main" id="{F0A7DDCB-A9C0-43AB-B403-18587BDAF36A}"/>
              </a:ext>
            </a:extLst>
          </p:cNvPr>
          <p:cNvSpPr>
            <a:spLocks noGrp="1" noChangeArrowheads="1"/>
          </p:cNvSpPr>
          <p:nvPr>
            <p:ph type="title"/>
          </p:nvPr>
        </p:nvSpPr>
        <p:spPr>
          <a:xfrm>
            <a:off x="457200" y="152400"/>
            <a:ext cx="6477000" cy="990600"/>
          </a:xfrm>
        </p:spPr>
        <p:txBody>
          <a:bodyPr/>
          <a:lstStyle/>
          <a:p>
            <a:r>
              <a:rPr lang="fr-FR" altLang="de-DE" dirty="0"/>
              <a:t>3.7) Risques routiers- Véhicule professionnel</a:t>
            </a:r>
            <a:endParaRPr lang="de-DE" altLang="de-DE" sz="2000" b="1" dirty="0">
              <a:solidFill>
                <a:schemeClr val="tx1"/>
              </a:solidFill>
            </a:endParaRPr>
          </a:p>
        </p:txBody>
      </p:sp>
      <p:pic>
        <p:nvPicPr>
          <p:cNvPr id="11" name="Picture 2" descr="Résultat de recherche d'images pour &quot;portable interdit au volant&quot;">
            <a:extLst>
              <a:ext uri="{FF2B5EF4-FFF2-40B4-BE49-F238E27FC236}">
                <a16:creationId xmlns:a16="http://schemas.microsoft.com/office/drawing/2014/main" id="{A1B70843-AB34-4109-B9DF-DF675EF74362}"/>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7556" r="19591"/>
          <a:stretch/>
        </p:blipFill>
        <p:spPr bwMode="auto">
          <a:xfrm>
            <a:off x="7756293" y="2060848"/>
            <a:ext cx="1014019" cy="1073593"/>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7">
            <a:extLst>
              <a:ext uri="{FF2B5EF4-FFF2-40B4-BE49-F238E27FC236}">
                <a16:creationId xmlns:a16="http://schemas.microsoft.com/office/drawing/2014/main" id="{DEA1B6FF-AC04-4AFF-A3E5-2549BFA60624}"/>
              </a:ext>
            </a:extLst>
          </p:cNvPr>
          <p:cNvSpPr/>
          <p:nvPr/>
        </p:nvSpPr>
        <p:spPr>
          <a:xfrm>
            <a:off x="-161634" y="5066928"/>
            <a:ext cx="9054114" cy="1015663"/>
          </a:xfrm>
          <a:prstGeom prst="rect">
            <a:avLst/>
          </a:prstGeom>
        </p:spPr>
        <p:txBody>
          <a:bodyPr wrap="square">
            <a:spAutoFit/>
          </a:bodyPr>
          <a:lstStyle/>
          <a:p>
            <a:pPr lvl="2"/>
            <a:r>
              <a:rPr lang="fr-FR" dirty="0">
                <a:latin typeface="+mn-lt"/>
              </a:rPr>
              <a:t>MTS préconise aux salariés amenés à prendre la route dans un contexte professionnel, de restreindre au maximum leurs déplacements lorsque les conditions de circulation, de visibilité et/ou climatiques sont défavorables.</a:t>
            </a:r>
          </a:p>
        </p:txBody>
      </p:sp>
    </p:spTree>
    <p:extLst>
      <p:ext uri="{BB962C8B-B14F-4D97-AF65-F5344CB8AC3E}">
        <p14:creationId xmlns:p14="http://schemas.microsoft.com/office/powerpoint/2010/main" val="189049331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liennummernplatzhalter 4">
            <a:extLst>
              <a:ext uri="{FF2B5EF4-FFF2-40B4-BE49-F238E27FC236}">
                <a16:creationId xmlns:a16="http://schemas.microsoft.com/office/drawing/2014/main" id="{A366C9D5-5191-4B72-B6FE-8A34412D3BF9}"/>
              </a:ext>
            </a:extLst>
          </p:cNvPr>
          <p:cNvSpPr>
            <a:spLocks noGrp="1"/>
          </p:cNvSpPr>
          <p:nvPr>
            <p:ph type="sldNum" sz="quarter" idx="11"/>
          </p:nvPr>
        </p:nvSpPr>
        <p:spPr/>
        <p:txBody>
          <a:bodyPr/>
          <a:lstStyle/>
          <a:p>
            <a:r>
              <a:rPr lang="en-US" altLang="de-DE"/>
              <a:t>Page </a:t>
            </a:r>
            <a:fld id="{9BB81938-3A13-4F8B-9DE6-E4911D5D7B2F}" type="slidenum">
              <a:rPr lang="en-US" altLang="de-DE" smtClean="0"/>
              <a:pPr/>
              <a:t>24</a:t>
            </a:fld>
            <a:endParaRPr lang="en-US" altLang="de-DE"/>
          </a:p>
        </p:txBody>
      </p:sp>
      <p:sp>
        <p:nvSpPr>
          <p:cNvPr id="6" name="Inhaltsplatzhalter 9">
            <a:extLst>
              <a:ext uri="{FF2B5EF4-FFF2-40B4-BE49-F238E27FC236}">
                <a16:creationId xmlns:a16="http://schemas.microsoft.com/office/drawing/2014/main" id="{B1EE4D39-5E1A-4714-A5FA-C873A3FE6503}"/>
              </a:ext>
            </a:extLst>
          </p:cNvPr>
          <p:cNvSpPr>
            <a:spLocks noGrp="1"/>
          </p:cNvSpPr>
          <p:nvPr>
            <p:ph idx="1"/>
          </p:nvPr>
        </p:nvSpPr>
        <p:spPr>
          <a:xfrm>
            <a:off x="431448" y="1547018"/>
            <a:ext cx="8229600" cy="4525963"/>
          </a:xfrm>
        </p:spPr>
        <p:txBody>
          <a:bodyPr/>
          <a:lstStyle/>
          <a:p>
            <a:r>
              <a:rPr lang="fr-BE" dirty="0"/>
              <a:t>Définition de la manutention manuelle (code du travail) :</a:t>
            </a:r>
          </a:p>
          <a:p>
            <a:pPr lvl="1"/>
            <a:r>
              <a:rPr lang="fr-BE" dirty="0"/>
              <a:t>Toute opération de transport ou de soutien d‘une charge dont le levage, la pose, la poussée, la traction, le port ou le déplacement exige l‘effort physique d‘un ou plusieurs travailleurs</a:t>
            </a:r>
          </a:p>
          <a:p>
            <a:pPr>
              <a:spcBef>
                <a:spcPts val="0"/>
              </a:spcBef>
            </a:pPr>
            <a:endParaRPr lang="fr-BE" dirty="0"/>
          </a:p>
          <a:p>
            <a:pPr>
              <a:spcBef>
                <a:spcPts val="0"/>
              </a:spcBef>
            </a:pPr>
            <a:r>
              <a:rPr lang="fr-BE" dirty="0"/>
              <a:t>De nombreux risques y sont liés : contusions, plaies, fractures, douleurs dorsales, déchirures musculaires, et maladies professionnelles (TMS)</a:t>
            </a:r>
          </a:p>
          <a:p>
            <a:pPr>
              <a:spcBef>
                <a:spcPts val="0"/>
              </a:spcBef>
            </a:pPr>
            <a:endParaRPr lang="fr-BE" dirty="0"/>
          </a:p>
          <a:p>
            <a:pPr>
              <a:spcBef>
                <a:spcPts val="0"/>
              </a:spcBef>
            </a:pPr>
            <a:r>
              <a:rPr lang="fr-BE" dirty="0"/>
              <a:t>Membres touchés : </a:t>
            </a:r>
          </a:p>
          <a:p>
            <a:pPr lvl="1">
              <a:spcBef>
                <a:spcPts val="0"/>
              </a:spcBef>
            </a:pPr>
            <a:r>
              <a:rPr lang="fr-BE" dirty="0"/>
              <a:t>Épaule, coude, poignet – main, genou, dos</a:t>
            </a:r>
          </a:p>
          <a:p>
            <a:endParaRPr lang="fr-BE" sz="1600" dirty="0"/>
          </a:p>
          <a:p>
            <a:r>
              <a:rPr lang="fr-BE" dirty="0"/>
              <a:t>Principale cause d’accident du travail en France.</a:t>
            </a:r>
          </a:p>
          <a:p>
            <a:endParaRPr lang="fr-BE" dirty="0"/>
          </a:p>
        </p:txBody>
      </p:sp>
      <p:pic>
        <p:nvPicPr>
          <p:cNvPr id="7" name="Grafik 6">
            <a:extLst>
              <a:ext uri="{FF2B5EF4-FFF2-40B4-BE49-F238E27FC236}">
                <a16:creationId xmlns:a16="http://schemas.microsoft.com/office/drawing/2014/main" id="{706494B0-DC20-4524-A588-90AD819EC708}"/>
              </a:ext>
            </a:extLst>
          </p:cNvPr>
          <p:cNvPicPr>
            <a:picLocks noChangeAspect="1"/>
          </p:cNvPicPr>
          <p:nvPr/>
        </p:nvPicPr>
        <p:blipFill>
          <a:blip r:embed="rId3"/>
          <a:stretch>
            <a:fillRect/>
          </a:stretch>
        </p:blipFill>
        <p:spPr>
          <a:xfrm>
            <a:off x="6547639" y="3936554"/>
            <a:ext cx="2113409" cy="2113409"/>
          </a:xfrm>
          <a:prstGeom prst="rect">
            <a:avLst/>
          </a:prstGeom>
        </p:spPr>
      </p:pic>
      <p:sp>
        <p:nvSpPr>
          <p:cNvPr id="9" name="Datumsplatzhalter 3">
            <a:extLst>
              <a:ext uri="{FF2B5EF4-FFF2-40B4-BE49-F238E27FC236}">
                <a16:creationId xmlns:a16="http://schemas.microsoft.com/office/drawing/2014/main" id="{B797EF70-7C7F-4ACE-BC6A-C15ED9931076}"/>
              </a:ext>
            </a:extLst>
          </p:cNvPr>
          <p:cNvSpPr>
            <a:spLocks noGrp="1"/>
          </p:cNvSpPr>
          <p:nvPr>
            <p:ph type="dt" sz="half" idx="10"/>
          </p:nvPr>
        </p:nvSpPr>
        <p:spPr>
          <a:xfrm>
            <a:off x="457200" y="6477000"/>
            <a:ext cx="2133600" cy="244475"/>
          </a:xfrm>
        </p:spPr>
        <p:txBody>
          <a:bodyPr/>
          <a:lstStyle/>
          <a:p>
            <a:fld id="{3E8BC5D8-A115-4B64-A64A-086CE5FD224F}" type="datetime1">
              <a:rPr lang="en-US" altLang="de-DE" smtClean="0"/>
              <a:pPr/>
              <a:t>2/11/2020</a:t>
            </a:fld>
            <a:endParaRPr lang="en-US" altLang="de-DE"/>
          </a:p>
        </p:txBody>
      </p:sp>
      <p:sp>
        <p:nvSpPr>
          <p:cNvPr id="8" name="Rectangle 2">
            <a:extLst>
              <a:ext uri="{FF2B5EF4-FFF2-40B4-BE49-F238E27FC236}">
                <a16:creationId xmlns:a16="http://schemas.microsoft.com/office/drawing/2014/main" id="{CA2DA71E-6285-46C5-8545-E4D4A477CF63}"/>
              </a:ext>
            </a:extLst>
          </p:cNvPr>
          <p:cNvSpPr>
            <a:spLocks noGrp="1" noChangeArrowheads="1"/>
          </p:cNvSpPr>
          <p:nvPr>
            <p:ph type="title"/>
          </p:nvPr>
        </p:nvSpPr>
        <p:spPr>
          <a:xfrm>
            <a:off x="457200" y="152400"/>
            <a:ext cx="6477000" cy="990600"/>
          </a:xfrm>
        </p:spPr>
        <p:txBody>
          <a:bodyPr/>
          <a:lstStyle/>
          <a:p>
            <a:r>
              <a:rPr lang="fr-FR" altLang="de-DE" dirty="0"/>
              <a:t>3.8) Manutention et port de charges</a:t>
            </a:r>
            <a:endParaRPr lang="de-DE" altLang="de-DE" sz="2000" b="1" dirty="0">
              <a:solidFill>
                <a:schemeClr val="tx1"/>
              </a:solidFill>
            </a:endParaRPr>
          </a:p>
        </p:txBody>
      </p:sp>
    </p:spTree>
    <p:extLst>
      <p:ext uri="{BB962C8B-B14F-4D97-AF65-F5344CB8AC3E}">
        <p14:creationId xmlns:p14="http://schemas.microsoft.com/office/powerpoint/2010/main" val="14423356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liennummernplatzhalter 4">
            <a:extLst>
              <a:ext uri="{FF2B5EF4-FFF2-40B4-BE49-F238E27FC236}">
                <a16:creationId xmlns:a16="http://schemas.microsoft.com/office/drawing/2014/main" id="{CD06813E-6BEE-4A7A-839F-A6FC30C9A2B9}"/>
              </a:ext>
            </a:extLst>
          </p:cNvPr>
          <p:cNvSpPr>
            <a:spLocks noGrp="1"/>
          </p:cNvSpPr>
          <p:nvPr>
            <p:ph type="sldNum" sz="quarter" idx="11"/>
          </p:nvPr>
        </p:nvSpPr>
        <p:spPr/>
        <p:txBody>
          <a:bodyPr/>
          <a:lstStyle/>
          <a:p>
            <a:r>
              <a:rPr lang="en-US" altLang="de-DE"/>
              <a:t>Page </a:t>
            </a:r>
            <a:fld id="{9BB81938-3A13-4F8B-9DE6-E4911D5D7B2F}" type="slidenum">
              <a:rPr lang="en-US" altLang="de-DE" smtClean="0"/>
              <a:pPr/>
              <a:t>25</a:t>
            </a:fld>
            <a:endParaRPr lang="en-US" altLang="de-DE"/>
          </a:p>
        </p:txBody>
      </p:sp>
      <p:pic>
        <p:nvPicPr>
          <p:cNvPr id="12" name="Grafik 11">
            <a:extLst>
              <a:ext uri="{FF2B5EF4-FFF2-40B4-BE49-F238E27FC236}">
                <a16:creationId xmlns:a16="http://schemas.microsoft.com/office/drawing/2014/main" id="{6DD35F38-AFA8-42DC-BBEF-152E7225F642}"/>
              </a:ext>
            </a:extLst>
          </p:cNvPr>
          <p:cNvPicPr>
            <a:picLocks noChangeAspect="1"/>
          </p:cNvPicPr>
          <p:nvPr/>
        </p:nvPicPr>
        <p:blipFill rotWithShape="1">
          <a:blip r:embed="rId3"/>
          <a:srcRect t="9945" b="18984"/>
          <a:stretch/>
        </p:blipFill>
        <p:spPr>
          <a:xfrm>
            <a:off x="1917438" y="1944485"/>
            <a:ext cx="5110199" cy="3600399"/>
          </a:xfrm>
          <a:prstGeom prst="rect">
            <a:avLst/>
          </a:prstGeom>
        </p:spPr>
      </p:pic>
      <p:sp>
        <p:nvSpPr>
          <p:cNvPr id="13" name="Textfeld 12">
            <a:extLst>
              <a:ext uri="{FF2B5EF4-FFF2-40B4-BE49-F238E27FC236}">
                <a16:creationId xmlns:a16="http://schemas.microsoft.com/office/drawing/2014/main" id="{CE5A2742-6631-4F86-AFFC-B0225744C38A}"/>
              </a:ext>
            </a:extLst>
          </p:cNvPr>
          <p:cNvSpPr txBox="1"/>
          <p:nvPr/>
        </p:nvSpPr>
        <p:spPr>
          <a:xfrm>
            <a:off x="479514" y="1071816"/>
            <a:ext cx="6684774" cy="707886"/>
          </a:xfrm>
          <a:prstGeom prst="rect">
            <a:avLst/>
          </a:prstGeom>
          <a:solidFill>
            <a:schemeClr val="accent3"/>
          </a:solidFill>
        </p:spPr>
        <p:txBody>
          <a:bodyPr wrap="square" rtlCol="0">
            <a:spAutoFit/>
          </a:bodyPr>
          <a:lstStyle/>
          <a:p>
            <a:pPr marL="342900" indent="-342900">
              <a:buClr>
                <a:schemeClr val="tx2"/>
              </a:buClr>
              <a:buFont typeface="Arial Narrow" panose="020B0606020202030204" pitchFamily="34" charset="0"/>
              <a:buChar char="»"/>
            </a:pPr>
            <a:r>
              <a:rPr lang="de-DE" dirty="0" err="1">
                <a:latin typeface="+mn-lt"/>
              </a:rPr>
              <a:t>Quels</a:t>
            </a:r>
            <a:r>
              <a:rPr lang="de-DE" dirty="0">
                <a:latin typeface="+mn-lt"/>
              </a:rPr>
              <a:t> </a:t>
            </a:r>
            <a:r>
              <a:rPr lang="de-DE" dirty="0" err="1">
                <a:latin typeface="+mn-lt"/>
              </a:rPr>
              <a:t>effets</a:t>
            </a:r>
            <a:r>
              <a:rPr lang="de-DE" dirty="0">
                <a:latin typeface="+mn-lt"/>
              </a:rPr>
              <a:t> </a:t>
            </a:r>
            <a:r>
              <a:rPr lang="de-DE" dirty="0" err="1">
                <a:latin typeface="+mn-lt"/>
              </a:rPr>
              <a:t>les</a:t>
            </a:r>
            <a:r>
              <a:rPr lang="de-DE" dirty="0">
                <a:latin typeface="+mn-lt"/>
              </a:rPr>
              <a:t> 20 kg du </a:t>
            </a:r>
            <a:r>
              <a:rPr lang="de-DE" dirty="0" err="1">
                <a:latin typeface="+mn-lt"/>
              </a:rPr>
              <a:t>carton</a:t>
            </a:r>
            <a:r>
              <a:rPr lang="de-DE" dirty="0">
                <a:latin typeface="+mn-lt"/>
              </a:rPr>
              <a:t>, </a:t>
            </a:r>
            <a:r>
              <a:rPr lang="de-DE" dirty="0" err="1">
                <a:latin typeface="+mn-lt"/>
              </a:rPr>
              <a:t>ont</a:t>
            </a:r>
            <a:r>
              <a:rPr lang="de-DE" dirty="0">
                <a:latin typeface="+mn-lt"/>
              </a:rPr>
              <a:t> </a:t>
            </a:r>
            <a:r>
              <a:rPr lang="de-DE" dirty="0" err="1">
                <a:latin typeface="+mn-lt"/>
              </a:rPr>
              <a:t>sur</a:t>
            </a:r>
            <a:r>
              <a:rPr lang="de-DE" dirty="0">
                <a:latin typeface="+mn-lt"/>
              </a:rPr>
              <a:t> la </a:t>
            </a:r>
            <a:r>
              <a:rPr lang="de-DE" dirty="0" err="1">
                <a:latin typeface="+mn-lt"/>
              </a:rPr>
              <a:t>colonne</a:t>
            </a:r>
            <a:r>
              <a:rPr lang="de-DE" dirty="0">
                <a:latin typeface="+mn-lt"/>
              </a:rPr>
              <a:t> </a:t>
            </a:r>
            <a:r>
              <a:rPr lang="de-DE" dirty="0" err="1">
                <a:latin typeface="+mn-lt"/>
              </a:rPr>
              <a:t>vertébrale</a:t>
            </a:r>
            <a:r>
              <a:rPr lang="de-DE" dirty="0">
                <a:latin typeface="+mn-lt"/>
              </a:rPr>
              <a:t>, </a:t>
            </a:r>
            <a:r>
              <a:rPr lang="de-DE" dirty="0" err="1">
                <a:latin typeface="+mn-lt"/>
              </a:rPr>
              <a:t>selon</a:t>
            </a:r>
            <a:r>
              <a:rPr lang="de-DE" dirty="0">
                <a:latin typeface="+mn-lt"/>
              </a:rPr>
              <a:t> </a:t>
            </a:r>
            <a:r>
              <a:rPr lang="de-DE" dirty="0" err="1">
                <a:latin typeface="+mn-lt"/>
              </a:rPr>
              <a:t>ces</a:t>
            </a:r>
            <a:r>
              <a:rPr lang="de-DE" dirty="0">
                <a:latin typeface="+mn-lt"/>
              </a:rPr>
              <a:t> 3 </a:t>
            </a:r>
            <a:r>
              <a:rPr lang="de-DE" dirty="0" err="1">
                <a:latin typeface="+mn-lt"/>
              </a:rPr>
              <a:t>cas</a:t>
            </a:r>
            <a:r>
              <a:rPr lang="de-DE" dirty="0">
                <a:latin typeface="+mn-lt"/>
              </a:rPr>
              <a:t> :</a:t>
            </a:r>
          </a:p>
        </p:txBody>
      </p:sp>
      <p:sp>
        <p:nvSpPr>
          <p:cNvPr id="15" name="Textfeld 14">
            <a:extLst>
              <a:ext uri="{FF2B5EF4-FFF2-40B4-BE49-F238E27FC236}">
                <a16:creationId xmlns:a16="http://schemas.microsoft.com/office/drawing/2014/main" id="{87DE1014-5C15-4BE0-91D7-739BBEFE8AC3}"/>
              </a:ext>
            </a:extLst>
          </p:cNvPr>
          <p:cNvSpPr txBox="1"/>
          <p:nvPr/>
        </p:nvSpPr>
        <p:spPr>
          <a:xfrm>
            <a:off x="2173236" y="5509612"/>
            <a:ext cx="1440159" cy="400110"/>
          </a:xfrm>
          <a:prstGeom prst="rect">
            <a:avLst/>
          </a:prstGeom>
          <a:solidFill>
            <a:schemeClr val="accent3"/>
          </a:solidFill>
        </p:spPr>
        <p:txBody>
          <a:bodyPr wrap="square" rtlCol="0">
            <a:spAutoFit/>
          </a:bodyPr>
          <a:lstStyle/>
          <a:p>
            <a:r>
              <a:rPr lang="de-DE" dirty="0" err="1">
                <a:latin typeface="+mn-lt"/>
              </a:rPr>
              <a:t>Debout</a:t>
            </a:r>
            <a:endParaRPr lang="de-DE" dirty="0">
              <a:latin typeface="+mn-lt"/>
            </a:endParaRPr>
          </a:p>
        </p:txBody>
      </p:sp>
      <p:sp>
        <p:nvSpPr>
          <p:cNvPr id="16" name="Textfeld 15">
            <a:extLst>
              <a:ext uri="{FF2B5EF4-FFF2-40B4-BE49-F238E27FC236}">
                <a16:creationId xmlns:a16="http://schemas.microsoft.com/office/drawing/2014/main" id="{803E2E6B-267B-431A-AFC2-0B9901BA9B01}"/>
              </a:ext>
            </a:extLst>
          </p:cNvPr>
          <p:cNvSpPr txBox="1"/>
          <p:nvPr/>
        </p:nvSpPr>
        <p:spPr>
          <a:xfrm>
            <a:off x="3604618" y="5526971"/>
            <a:ext cx="1440159" cy="400110"/>
          </a:xfrm>
          <a:prstGeom prst="rect">
            <a:avLst/>
          </a:prstGeom>
          <a:solidFill>
            <a:schemeClr val="accent3"/>
          </a:solidFill>
        </p:spPr>
        <p:txBody>
          <a:bodyPr wrap="square" rtlCol="0">
            <a:spAutoFit/>
          </a:bodyPr>
          <a:lstStyle/>
          <a:p>
            <a:r>
              <a:rPr lang="de-DE" dirty="0" err="1">
                <a:latin typeface="+mn-lt"/>
              </a:rPr>
              <a:t>Objet</a:t>
            </a:r>
            <a:r>
              <a:rPr lang="de-DE" dirty="0">
                <a:latin typeface="+mn-lt"/>
              </a:rPr>
              <a:t> </a:t>
            </a:r>
            <a:r>
              <a:rPr lang="de-DE" dirty="0" err="1">
                <a:latin typeface="+mn-lt"/>
              </a:rPr>
              <a:t>éloigné</a:t>
            </a:r>
            <a:endParaRPr lang="de-DE" dirty="0">
              <a:latin typeface="+mn-lt"/>
            </a:endParaRPr>
          </a:p>
        </p:txBody>
      </p:sp>
      <p:sp>
        <p:nvSpPr>
          <p:cNvPr id="25" name="Textfeld 24">
            <a:extLst>
              <a:ext uri="{FF2B5EF4-FFF2-40B4-BE49-F238E27FC236}">
                <a16:creationId xmlns:a16="http://schemas.microsoft.com/office/drawing/2014/main" id="{1A745335-4166-41F2-88C0-2CC4281B99D6}"/>
              </a:ext>
            </a:extLst>
          </p:cNvPr>
          <p:cNvSpPr txBox="1"/>
          <p:nvPr/>
        </p:nvSpPr>
        <p:spPr>
          <a:xfrm>
            <a:off x="2188682" y="2397294"/>
            <a:ext cx="943159" cy="430887"/>
          </a:xfrm>
          <a:prstGeom prst="rect">
            <a:avLst/>
          </a:prstGeom>
          <a:solidFill>
            <a:schemeClr val="accent3"/>
          </a:solidFill>
        </p:spPr>
        <p:txBody>
          <a:bodyPr wrap="square" rtlCol="0">
            <a:spAutoFit/>
          </a:bodyPr>
          <a:lstStyle/>
          <a:p>
            <a:r>
              <a:rPr lang="de-DE" sz="2200" b="1" dirty="0">
                <a:solidFill>
                  <a:srgbClr val="FF0000"/>
                </a:solidFill>
              </a:rPr>
              <a:t>70kg</a:t>
            </a:r>
          </a:p>
        </p:txBody>
      </p:sp>
      <p:sp>
        <p:nvSpPr>
          <p:cNvPr id="17" name="Textfeld 16">
            <a:extLst>
              <a:ext uri="{FF2B5EF4-FFF2-40B4-BE49-F238E27FC236}">
                <a16:creationId xmlns:a16="http://schemas.microsoft.com/office/drawing/2014/main" id="{FC23E85F-6539-4F54-A895-538BCE7649FB}"/>
              </a:ext>
            </a:extLst>
          </p:cNvPr>
          <p:cNvSpPr txBox="1"/>
          <p:nvPr/>
        </p:nvSpPr>
        <p:spPr>
          <a:xfrm>
            <a:off x="5230520" y="5509612"/>
            <a:ext cx="2663767" cy="400110"/>
          </a:xfrm>
          <a:prstGeom prst="rect">
            <a:avLst/>
          </a:prstGeom>
          <a:solidFill>
            <a:schemeClr val="accent3"/>
          </a:solidFill>
        </p:spPr>
        <p:txBody>
          <a:bodyPr wrap="square" rtlCol="0">
            <a:spAutoFit/>
          </a:bodyPr>
          <a:lstStyle/>
          <a:p>
            <a:r>
              <a:rPr lang="de-DE" dirty="0" err="1">
                <a:latin typeface="+mn-lt"/>
              </a:rPr>
              <a:t>Ramassage</a:t>
            </a:r>
            <a:r>
              <a:rPr lang="de-DE" dirty="0">
                <a:latin typeface="+mn-lt"/>
              </a:rPr>
              <a:t> dos </a:t>
            </a:r>
            <a:r>
              <a:rPr lang="de-DE" dirty="0" err="1">
                <a:latin typeface="+mn-lt"/>
              </a:rPr>
              <a:t>courbé</a:t>
            </a:r>
            <a:endParaRPr lang="de-DE" dirty="0">
              <a:latin typeface="+mn-lt"/>
            </a:endParaRPr>
          </a:p>
        </p:txBody>
      </p:sp>
      <p:sp>
        <p:nvSpPr>
          <p:cNvPr id="18" name="Rechteck 17">
            <a:extLst>
              <a:ext uri="{FF2B5EF4-FFF2-40B4-BE49-F238E27FC236}">
                <a16:creationId xmlns:a16="http://schemas.microsoft.com/office/drawing/2014/main" id="{1FD5B74D-D4BA-4B9E-A5B4-5D99F4BAB7CE}"/>
              </a:ext>
            </a:extLst>
          </p:cNvPr>
          <p:cNvSpPr/>
          <p:nvPr/>
        </p:nvSpPr>
        <p:spPr>
          <a:xfrm>
            <a:off x="2139125" y="2407119"/>
            <a:ext cx="899322" cy="40011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de-DE" sz="2800" b="1" dirty="0">
                <a:solidFill>
                  <a:srgbClr val="FF0000"/>
                </a:solidFill>
              </a:rPr>
              <a:t>?</a:t>
            </a:r>
            <a:endParaRPr lang="de-DE" b="1" dirty="0">
              <a:solidFill>
                <a:srgbClr val="FF0000"/>
              </a:solidFill>
            </a:endParaRPr>
          </a:p>
        </p:txBody>
      </p:sp>
      <p:sp>
        <p:nvSpPr>
          <p:cNvPr id="26" name="Textfeld 25">
            <a:extLst>
              <a:ext uri="{FF2B5EF4-FFF2-40B4-BE49-F238E27FC236}">
                <a16:creationId xmlns:a16="http://schemas.microsoft.com/office/drawing/2014/main" id="{943C0D0A-44E5-4557-AF8F-8B3671AFF68C}"/>
              </a:ext>
            </a:extLst>
          </p:cNvPr>
          <p:cNvSpPr txBox="1"/>
          <p:nvPr/>
        </p:nvSpPr>
        <p:spPr>
          <a:xfrm>
            <a:off x="3563889" y="2397294"/>
            <a:ext cx="1095681" cy="430887"/>
          </a:xfrm>
          <a:prstGeom prst="rect">
            <a:avLst/>
          </a:prstGeom>
          <a:solidFill>
            <a:schemeClr val="accent3"/>
          </a:solidFill>
        </p:spPr>
        <p:txBody>
          <a:bodyPr wrap="square" rtlCol="0">
            <a:spAutoFit/>
          </a:bodyPr>
          <a:lstStyle/>
          <a:p>
            <a:r>
              <a:rPr lang="de-DE" sz="2200" b="1" dirty="0">
                <a:solidFill>
                  <a:srgbClr val="FF0000"/>
                </a:solidFill>
              </a:rPr>
              <a:t>260kg</a:t>
            </a:r>
          </a:p>
        </p:txBody>
      </p:sp>
      <p:sp>
        <p:nvSpPr>
          <p:cNvPr id="19" name="Rechteck 18">
            <a:extLst>
              <a:ext uri="{FF2B5EF4-FFF2-40B4-BE49-F238E27FC236}">
                <a16:creationId xmlns:a16="http://schemas.microsoft.com/office/drawing/2014/main" id="{357B19FF-03AA-48C3-B62A-AD6D53BC4468}"/>
              </a:ext>
            </a:extLst>
          </p:cNvPr>
          <p:cNvSpPr/>
          <p:nvPr/>
        </p:nvSpPr>
        <p:spPr>
          <a:xfrm>
            <a:off x="3605162" y="2407119"/>
            <a:ext cx="899322" cy="40011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de-DE" sz="2800" b="1" dirty="0">
                <a:solidFill>
                  <a:srgbClr val="FF0000"/>
                </a:solidFill>
              </a:rPr>
              <a:t>?</a:t>
            </a:r>
            <a:endParaRPr lang="de-DE" b="1" dirty="0">
              <a:solidFill>
                <a:srgbClr val="FF0000"/>
              </a:solidFill>
            </a:endParaRPr>
          </a:p>
        </p:txBody>
      </p:sp>
      <p:sp>
        <p:nvSpPr>
          <p:cNvPr id="27" name="Textfeld 26">
            <a:extLst>
              <a:ext uri="{FF2B5EF4-FFF2-40B4-BE49-F238E27FC236}">
                <a16:creationId xmlns:a16="http://schemas.microsoft.com/office/drawing/2014/main" id="{1A29E667-11A9-42F8-9CF4-033C06BAE9C3}"/>
              </a:ext>
            </a:extLst>
          </p:cNvPr>
          <p:cNvSpPr txBox="1"/>
          <p:nvPr/>
        </p:nvSpPr>
        <p:spPr>
          <a:xfrm>
            <a:off x="5276520" y="2397294"/>
            <a:ext cx="1095681" cy="430887"/>
          </a:xfrm>
          <a:prstGeom prst="rect">
            <a:avLst/>
          </a:prstGeom>
          <a:solidFill>
            <a:schemeClr val="accent3"/>
          </a:solidFill>
        </p:spPr>
        <p:txBody>
          <a:bodyPr wrap="square" rtlCol="0">
            <a:spAutoFit/>
          </a:bodyPr>
          <a:lstStyle/>
          <a:p>
            <a:r>
              <a:rPr lang="de-DE" sz="2200" b="1" dirty="0">
                <a:solidFill>
                  <a:srgbClr val="FF0000"/>
                </a:solidFill>
              </a:rPr>
              <a:t>500kg</a:t>
            </a:r>
          </a:p>
        </p:txBody>
      </p:sp>
      <p:sp>
        <p:nvSpPr>
          <p:cNvPr id="20" name="Rechteck 19">
            <a:extLst>
              <a:ext uri="{FF2B5EF4-FFF2-40B4-BE49-F238E27FC236}">
                <a16:creationId xmlns:a16="http://schemas.microsoft.com/office/drawing/2014/main" id="{45046B76-16F1-4E2A-9B48-286C2257CEAA}"/>
              </a:ext>
            </a:extLst>
          </p:cNvPr>
          <p:cNvSpPr/>
          <p:nvPr/>
        </p:nvSpPr>
        <p:spPr>
          <a:xfrm>
            <a:off x="5286438" y="2386167"/>
            <a:ext cx="899322" cy="40011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de-DE" sz="2800" b="1" dirty="0">
                <a:solidFill>
                  <a:srgbClr val="FF0000"/>
                </a:solidFill>
              </a:rPr>
              <a:t>?</a:t>
            </a:r>
            <a:endParaRPr lang="de-DE" b="1" dirty="0">
              <a:solidFill>
                <a:srgbClr val="FF0000"/>
              </a:solidFill>
            </a:endParaRPr>
          </a:p>
        </p:txBody>
      </p:sp>
      <p:sp>
        <p:nvSpPr>
          <p:cNvPr id="22" name="Rechteck 21">
            <a:extLst>
              <a:ext uri="{FF2B5EF4-FFF2-40B4-BE49-F238E27FC236}">
                <a16:creationId xmlns:a16="http://schemas.microsoft.com/office/drawing/2014/main" id="{5EBF6D95-BEC9-40E0-8A14-7CB1D562DB17}"/>
              </a:ext>
            </a:extLst>
          </p:cNvPr>
          <p:cNvSpPr/>
          <p:nvPr/>
        </p:nvSpPr>
        <p:spPr>
          <a:xfrm>
            <a:off x="5304078" y="2407119"/>
            <a:ext cx="899322" cy="400110"/>
          </a:xfrm>
          <a:prstGeom prst="rect">
            <a:avLst/>
          </a:prstGeom>
          <a:noFill/>
          <a:ln w="3810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b="1" dirty="0">
              <a:solidFill>
                <a:srgbClr val="FF0000"/>
              </a:solidFill>
            </a:endParaRPr>
          </a:p>
        </p:txBody>
      </p:sp>
      <p:sp>
        <p:nvSpPr>
          <p:cNvPr id="23" name="Rechteck 22">
            <a:extLst>
              <a:ext uri="{FF2B5EF4-FFF2-40B4-BE49-F238E27FC236}">
                <a16:creationId xmlns:a16="http://schemas.microsoft.com/office/drawing/2014/main" id="{F2DD09C7-4320-47AA-8E4D-4E2A2513AEEC}"/>
              </a:ext>
            </a:extLst>
          </p:cNvPr>
          <p:cNvSpPr/>
          <p:nvPr/>
        </p:nvSpPr>
        <p:spPr>
          <a:xfrm>
            <a:off x="3613395" y="2407119"/>
            <a:ext cx="899322" cy="400110"/>
          </a:xfrm>
          <a:prstGeom prst="rect">
            <a:avLst/>
          </a:prstGeom>
          <a:noFill/>
          <a:ln w="3810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b="1" dirty="0">
              <a:solidFill>
                <a:srgbClr val="FF0000"/>
              </a:solidFill>
            </a:endParaRPr>
          </a:p>
        </p:txBody>
      </p:sp>
      <p:sp>
        <p:nvSpPr>
          <p:cNvPr id="24" name="Rechteck 23">
            <a:extLst>
              <a:ext uri="{FF2B5EF4-FFF2-40B4-BE49-F238E27FC236}">
                <a16:creationId xmlns:a16="http://schemas.microsoft.com/office/drawing/2014/main" id="{EB6F1013-FEAC-445F-9110-C04F480F0FBB}"/>
              </a:ext>
            </a:extLst>
          </p:cNvPr>
          <p:cNvSpPr/>
          <p:nvPr/>
        </p:nvSpPr>
        <p:spPr>
          <a:xfrm>
            <a:off x="2147358" y="2407119"/>
            <a:ext cx="899322" cy="400110"/>
          </a:xfrm>
          <a:prstGeom prst="rect">
            <a:avLst/>
          </a:prstGeom>
          <a:noFill/>
          <a:ln w="3810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b="1" dirty="0">
              <a:solidFill>
                <a:srgbClr val="FF0000"/>
              </a:solidFill>
            </a:endParaRPr>
          </a:p>
        </p:txBody>
      </p:sp>
      <p:sp>
        <p:nvSpPr>
          <p:cNvPr id="28" name="Datumsplatzhalter 3">
            <a:extLst>
              <a:ext uri="{FF2B5EF4-FFF2-40B4-BE49-F238E27FC236}">
                <a16:creationId xmlns:a16="http://schemas.microsoft.com/office/drawing/2014/main" id="{3C5E16C3-454C-47F3-9F36-15EC4EBF1EB0}"/>
              </a:ext>
            </a:extLst>
          </p:cNvPr>
          <p:cNvSpPr>
            <a:spLocks noGrp="1"/>
          </p:cNvSpPr>
          <p:nvPr>
            <p:ph type="dt" sz="half" idx="10"/>
          </p:nvPr>
        </p:nvSpPr>
        <p:spPr>
          <a:xfrm>
            <a:off x="251520" y="6469061"/>
            <a:ext cx="2133600" cy="244475"/>
          </a:xfrm>
        </p:spPr>
        <p:txBody>
          <a:bodyPr/>
          <a:lstStyle/>
          <a:p>
            <a:fld id="{3E8BC5D8-A115-4B64-A64A-086CE5FD224F}" type="datetime1">
              <a:rPr lang="en-US" altLang="de-DE" smtClean="0"/>
              <a:pPr/>
              <a:t>2/11/2020</a:t>
            </a:fld>
            <a:endParaRPr lang="en-US" altLang="de-DE" dirty="0"/>
          </a:p>
        </p:txBody>
      </p:sp>
    </p:spTree>
    <p:extLst>
      <p:ext uri="{BB962C8B-B14F-4D97-AF65-F5344CB8AC3E}">
        <p14:creationId xmlns:p14="http://schemas.microsoft.com/office/powerpoint/2010/main" val="17239399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xit" presetSubtype="0" fill="hold" grpId="0" nodeType="clickEffect">
                                  <p:stCondLst>
                                    <p:cond delay="0"/>
                                  </p:stCondLst>
                                  <p:childTnLst>
                                    <p:animEffect transition="out" filter="fade">
                                      <p:cBhvr>
                                        <p:cTn id="6" dur="1000"/>
                                        <p:tgtEl>
                                          <p:spTgt spid="18"/>
                                        </p:tgtEl>
                                      </p:cBhvr>
                                    </p:animEffect>
                                    <p:anim calcmode="lin" valueType="num">
                                      <p:cBhvr>
                                        <p:cTn id="7" dur="1000"/>
                                        <p:tgtEl>
                                          <p:spTgt spid="18"/>
                                        </p:tgtEl>
                                        <p:attrNameLst>
                                          <p:attrName>ppt_x</p:attrName>
                                        </p:attrNameLst>
                                      </p:cBhvr>
                                      <p:tavLst>
                                        <p:tav tm="0">
                                          <p:val>
                                            <p:strVal val="ppt_x"/>
                                          </p:val>
                                        </p:tav>
                                        <p:tav tm="100000">
                                          <p:val>
                                            <p:strVal val="ppt_x"/>
                                          </p:val>
                                        </p:tav>
                                      </p:tavLst>
                                    </p:anim>
                                    <p:anim calcmode="lin" valueType="num">
                                      <p:cBhvr>
                                        <p:cTn id="8" dur="1000"/>
                                        <p:tgtEl>
                                          <p:spTgt spid="18"/>
                                        </p:tgtEl>
                                        <p:attrNameLst>
                                          <p:attrName>ppt_y</p:attrName>
                                        </p:attrNameLst>
                                      </p:cBhvr>
                                      <p:tavLst>
                                        <p:tav tm="0">
                                          <p:val>
                                            <p:strVal val="ppt_y"/>
                                          </p:val>
                                        </p:tav>
                                        <p:tav tm="100000">
                                          <p:val>
                                            <p:strVal val="ppt_y+.1"/>
                                          </p:val>
                                        </p:tav>
                                      </p:tavLst>
                                    </p:anim>
                                    <p:set>
                                      <p:cBhvr>
                                        <p:cTn id="9" dur="1" fill="hold">
                                          <p:stCondLst>
                                            <p:cond delay="999"/>
                                          </p:stCondLst>
                                        </p:cTn>
                                        <p:tgtEl>
                                          <p:spTgt spid="18"/>
                                        </p:tgtEl>
                                        <p:attrNameLst>
                                          <p:attrName>style.visibility</p:attrName>
                                        </p:attrNameLst>
                                      </p:cBhvr>
                                      <p:to>
                                        <p:strVal val="hidden"/>
                                      </p:to>
                                    </p:set>
                                  </p:childTnLst>
                                </p:cTn>
                              </p:par>
                            </p:childTnLst>
                          </p:cTn>
                        </p:par>
                      </p:childTnLst>
                    </p:cTn>
                  </p:par>
                  <p:par>
                    <p:cTn id="10" fill="hold">
                      <p:stCondLst>
                        <p:cond delay="indefinite"/>
                      </p:stCondLst>
                      <p:childTnLst>
                        <p:par>
                          <p:cTn id="11" fill="hold">
                            <p:stCondLst>
                              <p:cond delay="0"/>
                            </p:stCondLst>
                            <p:childTnLst>
                              <p:par>
                                <p:cTn id="12" presetID="42" presetClass="exit" presetSubtype="0" fill="hold" grpId="0" nodeType="clickEffect">
                                  <p:stCondLst>
                                    <p:cond delay="0"/>
                                  </p:stCondLst>
                                  <p:childTnLst>
                                    <p:animEffect transition="out" filter="fade">
                                      <p:cBhvr>
                                        <p:cTn id="13" dur="1000"/>
                                        <p:tgtEl>
                                          <p:spTgt spid="19"/>
                                        </p:tgtEl>
                                      </p:cBhvr>
                                    </p:animEffect>
                                    <p:anim calcmode="lin" valueType="num">
                                      <p:cBhvr>
                                        <p:cTn id="14" dur="1000"/>
                                        <p:tgtEl>
                                          <p:spTgt spid="19"/>
                                        </p:tgtEl>
                                        <p:attrNameLst>
                                          <p:attrName>ppt_x</p:attrName>
                                        </p:attrNameLst>
                                      </p:cBhvr>
                                      <p:tavLst>
                                        <p:tav tm="0">
                                          <p:val>
                                            <p:strVal val="ppt_x"/>
                                          </p:val>
                                        </p:tav>
                                        <p:tav tm="100000">
                                          <p:val>
                                            <p:strVal val="ppt_x"/>
                                          </p:val>
                                        </p:tav>
                                      </p:tavLst>
                                    </p:anim>
                                    <p:anim calcmode="lin" valueType="num">
                                      <p:cBhvr>
                                        <p:cTn id="15" dur="1000"/>
                                        <p:tgtEl>
                                          <p:spTgt spid="19"/>
                                        </p:tgtEl>
                                        <p:attrNameLst>
                                          <p:attrName>ppt_y</p:attrName>
                                        </p:attrNameLst>
                                      </p:cBhvr>
                                      <p:tavLst>
                                        <p:tav tm="0">
                                          <p:val>
                                            <p:strVal val="ppt_y"/>
                                          </p:val>
                                        </p:tav>
                                        <p:tav tm="100000">
                                          <p:val>
                                            <p:strVal val="ppt_y+.1"/>
                                          </p:val>
                                        </p:tav>
                                      </p:tavLst>
                                    </p:anim>
                                    <p:set>
                                      <p:cBhvr>
                                        <p:cTn id="16" dur="1" fill="hold">
                                          <p:stCondLst>
                                            <p:cond delay="999"/>
                                          </p:stCondLst>
                                        </p:cTn>
                                        <p:tgtEl>
                                          <p:spTgt spid="19"/>
                                        </p:tgtEl>
                                        <p:attrNameLst>
                                          <p:attrName>style.visibility</p:attrName>
                                        </p:attrNameLst>
                                      </p:cBhvr>
                                      <p:to>
                                        <p:strVal val="hidden"/>
                                      </p:to>
                                    </p:set>
                                  </p:childTnLst>
                                </p:cTn>
                              </p:par>
                            </p:childTnLst>
                          </p:cTn>
                        </p:par>
                      </p:childTnLst>
                    </p:cTn>
                  </p:par>
                  <p:par>
                    <p:cTn id="17" fill="hold">
                      <p:stCondLst>
                        <p:cond delay="indefinite"/>
                      </p:stCondLst>
                      <p:childTnLst>
                        <p:par>
                          <p:cTn id="18" fill="hold">
                            <p:stCondLst>
                              <p:cond delay="0"/>
                            </p:stCondLst>
                            <p:childTnLst>
                              <p:par>
                                <p:cTn id="19" presetID="42" presetClass="exit" presetSubtype="0" fill="hold" grpId="0" nodeType="clickEffect">
                                  <p:stCondLst>
                                    <p:cond delay="0"/>
                                  </p:stCondLst>
                                  <p:childTnLst>
                                    <p:animEffect transition="out" filter="fade">
                                      <p:cBhvr>
                                        <p:cTn id="20" dur="1000"/>
                                        <p:tgtEl>
                                          <p:spTgt spid="20"/>
                                        </p:tgtEl>
                                      </p:cBhvr>
                                    </p:animEffect>
                                    <p:anim calcmode="lin" valueType="num">
                                      <p:cBhvr>
                                        <p:cTn id="21" dur="1000"/>
                                        <p:tgtEl>
                                          <p:spTgt spid="20"/>
                                        </p:tgtEl>
                                        <p:attrNameLst>
                                          <p:attrName>ppt_x</p:attrName>
                                        </p:attrNameLst>
                                      </p:cBhvr>
                                      <p:tavLst>
                                        <p:tav tm="0">
                                          <p:val>
                                            <p:strVal val="ppt_x"/>
                                          </p:val>
                                        </p:tav>
                                        <p:tav tm="100000">
                                          <p:val>
                                            <p:strVal val="ppt_x"/>
                                          </p:val>
                                        </p:tav>
                                      </p:tavLst>
                                    </p:anim>
                                    <p:anim calcmode="lin" valueType="num">
                                      <p:cBhvr>
                                        <p:cTn id="22" dur="1000"/>
                                        <p:tgtEl>
                                          <p:spTgt spid="20"/>
                                        </p:tgtEl>
                                        <p:attrNameLst>
                                          <p:attrName>ppt_y</p:attrName>
                                        </p:attrNameLst>
                                      </p:cBhvr>
                                      <p:tavLst>
                                        <p:tav tm="0">
                                          <p:val>
                                            <p:strVal val="ppt_y"/>
                                          </p:val>
                                        </p:tav>
                                        <p:tav tm="100000">
                                          <p:val>
                                            <p:strVal val="ppt_y+.1"/>
                                          </p:val>
                                        </p:tav>
                                      </p:tavLst>
                                    </p:anim>
                                    <p:set>
                                      <p:cBhvr>
                                        <p:cTn id="23" dur="1" fill="hold">
                                          <p:stCondLst>
                                            <p:cond delay="999"/>
                                          </p:stCondLst>
                                        </p:cTn>
                                        <p:tgtEl>
                                          <p:spTgt spid="2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19" grpId="0" animBg="1"/>
      <p:bldP spid="20"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2" name="Picture 4">
            <a:extLst>
              <a:ext uri="{FF2B5EF4-FFF2-40B4-BE49-F238E27FC236}">
                <a16:creationId xmlns:a16="http://schemas.microsoft.com/office/drawing/2014/main" id="{701436B9-8B23-4DA8-8A43-46EBE6A8785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29400" y="4740619"/>
            <a:ext cx="989352" cy="989352"/>
          </a:xfrm>
          <a:prstGeom prst="rect">
            <a:avLst/>
          </a:prstGeom>
          <a:noFill/>
          <a:extLst>
            <a:ext uri="{909E8E84-426E-40DD-AFC4-6F175D3DCCD1}">
              <a14:hiddenFill xmlns:a14="http://schemas.microsoft.com/office/drawing/2010/main">
                <a:solidFill>
                  <a:srgbClr val="FFFFFF"/>
                </a:solidFill>
              </a14:hiddenFill>
            </a:ext>
          </a:extLst>
        </p:spPr>
      </p:pic>
      <p:sp>
        <p:nvSpPr>
          <p:cNvPr id="11" name="Inhaltsplatzhalter 9">
            <a:extLst>
              <a:ext uri="{FF2B5EF4-FFF2-40B4-BE49-F238E27FC236}">
                <a16:creationId xmlns:a16="http://schemas.microsoft.com/office/drawing/2014/main" id="{B917C524-E7F9-47E5-B545-413367CC19AB}"/>
              </a:ext>
            </a:extLst>
          </p:cNvPr>
          <p:cNvSpPr>
            <a:spLocks noGrp="1"/>
          </p:cNvSpPr>
          <p:nvPr>
            <p:ph idx="1"/>
          </p:nvPr>
        </p:nvSpPr>
        <p:spPr>
          <a:xfrm>
            <a:off x="349166" y="1319868"/>
            <a:ext cx="8229600" cy="4218264"/>
          </a:xfrm>
        </p:spPr>
        <p:txBody>
          <a:bodyPr/>
          <a:lstStyle/>
          <a:p>
            <a:endParaRPr lang="fr-BE" sz="600" dirty="0">
              <a:solidFill>
                <a:srgbClr val="C00000"/>
              </a:solidFill>
            </a:endParaRPr>
          </a:p>
          <a:p>
            <a:pPr lvl="1">
              <a:buFont typeface="Arial Narrow" panose="020B0606020202030204" pitchFamily="34" charset="0"/>
              <a:buChar char="»"/>
            </a:pPr>
            <a:r>
              <a:rPr lang="fr-BE" dirty="0"/>
              <a:t>Plier les genoux, éviter les mauvaises positions et les torsions</a:t>
            </a:r>
          </a:p>
          <a:p>
            <a:pPr lvl="1"/>
            <a:endParaRPr lang="fr-BE" dirty="0"/>
          </a:p>
          <a:p>
            <a:pPr marL="457200" lvl="1" indent="0">
              <a:buNone/>
            </a:pPr>
            <a:endParaRPr lang="fr-BE" sz="1100" dirty="0"/>
          </a:p>
          <a:p>
            <a:pPr marL="457200" lvl="1" indent="0">
              <a:buNone/>
            </a:pPr>
            <a:endParaRPr lang="fr-BE" sz="1100" dirty="0"/>
          </a:p>
          <a:p>
            <a:pPr lvl="1">
              <a:buFont typeface="Arial Narrow" panose="020B0606020202030204" pitchFamily="34" charset="0"/>
              <a:buChar char="»"/>
            </a:pPr>
            <a:endParaRPr lang="fr-BE" dirty="0"/>
          </a:p>
          <a:p>
            <a:pPr lvl="1">
              <a:buFont typeface="Arial Narrow" panose="020B0606020202030204" pitchFamily="34" charset="0"/>
              <a:buChar char="»"/>
            </a:pPr>
            <a:r>
              <a:rPr lang="fr-BE" dirty="0"/>
              <a:t>Vérifier les poids indiqués sur les caisses et kits d’étalonnages</a:t>
            </a:r>
          </a:p>
          <a:p>
            <a:pPr lvl="1"/>
            <a:endParaRPr lang="fr-BE" dirty="0"/>
          </a:p>
          <a:p>
            <a:pPr lvl="1"/>
            <a:endParaRPr lang="fr-BE" dirty="0"/>
          </a:p>
          <a:p>
            <a:pPr lvl="1"/>
            <a:endParaRPr lang="fr-BE" sz="1100" dirty="0"/>
          </a:p>
          <a:p>
            <a:pPr lvl="1">
              <a:buFont typeface="Arial Narrow" panose="020B0606020202030204" pitchFamily="34" charset="0"/>
              <a:buChar char="»"/>
            </a:pPr>
            <a:r>
              <a:rPr lang="fr-BE" dirty="0"/>
              <a:t>Utiliser des appareils de manutention mécanique si besoin (Chariot, Diable, Fenwick si vous avez l’habilitation et autres …)</a:t>
            </a:r>
          </a:p>
          <a:p>
            <a:pPr lvl="1"/>
            <a:endParaRPr lang="fr-BE" sz="1100" dirty="0"/>
          </a:p>
          <a:p>
            <a:pPr lvl="1">
              <a:buFont typeface="Arial Narrow" panose="020B0606020202030204" pitchFamily="34" charset="0"/>
              <a:buChar char="»"/>
            </a:pPr>
            <a:r>
              <a:rPr lang="fr-BE" dirty="0"/>
              <a:t>Demander de l’aide !</a:t>
            </a:r>
          </a:p>
          <a:p>
            <a:pPr lvl="1"/>
            <a:endParaRPr lang="fr-BE" i="1" dirty="0">
              <a:solidFill>
                <a:srgbClr val="7030A0"/>
              </a:solidFill>
              <a:cs typeface="+mn-cs"/>
            </a:endParaRPr>
          </a:p>
          <a:p>
            <a:pPr marL="457200" lvl="1" indent="0">
              <a:buNone/>
            </a:pPr>
            <a:endParaRPr lang="fr-BE" i="1" dirty="0">
              <a:solidFill>
                <a:srgbClr val="7030A0"/>
              </a:solidFill>
              <a:cs typeface="+mn-cs"/>
            </a:endParaRPr>
          </a:p>
          <a:p>
            <a:pPr marL="457200" lvl="1" indent="0">
              <a:buNone/>
            </a:pPr>
            <a:endParaRPr lang="fr-BE" i="1" dirty="0">
              <a:solidFill>
                <a:srgbClr val="7030A0"/>
              </a:solidFill>
              <a:cs typeface="+mn-cs"/>
            </a:endParaRPr>
          </a:p>
          <a:p>
            <a:endParaRPr lang="fr-BE" dirty="0"/>
          </a:p>
        </p:txBody>
      </p:sp>
      <p:sp>
        <p:nvSpPr>
          <p:cNvPr id="5" name="Foliennummernplatzhalter 4">
            <a:extLst>
              <a:ext uri="{FF2B5EF4-FFF2-40B4-BE49-F238E27FC236}">
                <a16:creationId xmlns:a16="http://schemas.microsoft.com/office/drawing/2014/main" id="{A366C9D5-5191-4B72-B6FE-8A34412D3BF9}"/>
              </a:ext>
            </a:extLst>
          </p:cNvPr>
          <p:cNvSpPr>
            <a:spLocks noGrp="1"/>
          </p:cNvSpPr>
          <p:nvPr>
            <p:ph type="sldNum" sz="quarter" idx="11"/>
          </p:nvPr>
        </p:nvSpPr>
        <p:spPr/>
        <p:txBody>
          <a:bodyPr/>
          <a:lstStyle/>
          <a:p>
            <a:r>
              <a:rPr lang="en-US" altLang="de-DE"/>
              <a:t>Page </a:t>
            </a:r>
            <a:fld id="{9BB81938-3A13-4F8B-9DE6-E4911D5D7B2F}" type="slidenum">
              <a:rPr lang="en-US" altLang="de-DE" smtClean="0"/>
              <a:pPr/>
              <a:t>26</a:t>
            </a:fld>
            <a:endParaRPr lang="en-US" altLang="de-DE"/>
          </a:p>
        </p:txBody>
      </p:sp>
      <p:grpSp>
        <p:nvGrpSpPr>
          <p:cNvPr id="3" name="Groupe 2">
            <a:extLst>
              <a:ext uri="{FF2B5EF4-FFF2-40B4-BE49-F238E27FC236}">
                <a16:creationId xmlns:a16="http://schemas.microsoft.com/office/drawing/2014/main" id="{FC0C47F3-7240-4AC1-891B-F9B20F0226B4}"/>
              </a:ext>
            </a:extLst>
          </p:cNvPr>
          <p:cNvGrpSpPr/>
          <p:nvPr/>
        </p:nvGrpSpPr>
        <p:grpSpPr>
          <a:xfrm>
            <a:off x="2717278" y="3573016"/>
            <a:ext cx="3235616" cy="559170"/>
            <a:chOff x="1497239" y="5303098"/>
            <a:chExt cx="3235616" cy="559170"/>
          </a:xfrm>
        </p:grpSpPr>
        <p:pic>
          <p:nvPicPr>
            <p:cNvPr id="7" name="Grafik 6">
              <a:extLst>
                <a:ext uri="{FF2B5EF4-FFF2-40B4-BE49-F238E27FC236}">
                  <a16:creationId xmlns:a16="http://schemas.microsoft.com/office/drawing/2014/main" id="{AD2F29C6-45CC-4BFF-87E0-C6171DBC3914}"/>
                </a:ext>
              </a:extLst>
            </p:cNvPr>
            <p:cNvPicPr>
              <a:picLocks noChangeAspect="1"/>
            </p:cNvPicPr>
            <p:nvPr/>
          </p:nvPicPr>
          <p:blipFill rotWithShape="1">
            <a:blip r:embed="rId4" cstate="hqprint">
              <a:extLst>
                <a:ext uri="{28A0092B-C50C-407E-A947-70E740481C1C}">
                  <a14:useLocalDpi xmlns:a14="http://schemas.microsoft.com/office/drawing/2010/main"/>
                </a:ext>
              </a:extLst>
            </a:blip>
            <a:srcRect/>
            <a:stretch/>
          </p:blipFill>
          <p:spPr>
            <a:xfrm>
              <a:off x="1497239" y="5303098"/>
              <a:ext cx="732595" cy="552235"/>
            </a:xfrm>
            <a:prstGeom prst="rect">
              <a:avLst/>
            </a:prstGeom>
          </p:spPr>
        </p:pic>
        <p:pic>
          <p:nvPicPr>
            <p:cNvPr id="8" name="Grafik 7">
              <a:extLst>
                <a:ext uri="{FF2B5EF4-FFF2-40B4-BE49-F238E27FC236}">
                  <a16:creationId xmlns:a16="http://schemas.microsoft.com/office/drawing/2014/main" id="{E71E0D24-33B5-43FA-BC9E-6FDFE006724C}"/>
                </a:ext>
              </a:extLst>
            </p:cNvPr>
            <p:cNvPicPr>
              <a:picLocks noChangeAspect="1"/>
            </p:cNvPicPr>
            <p:nvPr/>
          </p:nvPicPr>
          <p:blipFill>
            <a:blip r:embed="rId5"/>
            <a:stretch>
              <a:fillRect/>
            </a:stretch>
          </p:blipFill>
          <p:spPr>
            <a:xfrm>
              <a:off x="2339702" y="5310033"/>
              <a:ext cx="723619" cy="552235"/>
            </a:xfrm>
            <a:prstGeom prst="rect">
              <a:avLst/>
            </a:prstGeom>
          </p:spPr>
        </p:pic>
        <p:pic>
          <p:nvPicPr>
            <p:cNvPr id="9" name="Grafik 8">
              <a:extLst>
                <a:ext uri="{FF2B5EF4-FFF2-40B4-BE49-F238E27FC236}">
                  <a16:creationId xmlns:a16="http://schemas.microsoft.com/office/drawing/2014/main" id="{6B1D39AA-BC2B-4865-A356-1FFF7AB0FE24}"/>
                </a:ext>
              </a:extLst>
            </p:cNvPr>
            <p:cNvPicPr>
              <a:picLocks noChangeAspect="1"/>
            </p:cNvPicPr>
            <p:nvPr/>
          </p:nvPicPr>
          <p:blipFill>
            <a:blip r:embed="rId6"/>
            <a:stretch>
              <a:fillRect/>
            </a:stretch>
          </p:blipFill>
          <p:spPr>
            <a:xfrm>
              <a:off x="3172641" y="5303098"/>
              <a:ext cx="726726" cy="552235"/>
            </a:xfrm>
            <a:prstGeom prst="rect">
              <a:avLst/>
            </a:prstGeom>
          </p:spPr>
        </p:pic>
        <p:pic>
          <p:nvPicPr>
            <p:cNvPr id="10" name="Grafik 9">
              <a:extLst>
                <a:ext uri="{FF2B5EF4-FFF2-40B4-BE49-F238E27FC236}">
                  <a16:creationId xmlns:a16="http://schemas.microsoft.com/office/drawing/2014/main" id="{0BBE9BA4-C41F-4C21-89BF-067204C271CD}"/>
                </a:ext>
              </a:extLst>
            </p:cNvPr>
            <p:cNvPicPr>
              <a:picLocks noChangeAspect="1"/>
            </p:cNvPicPr>
            <p:nvPr/>
          </p:nvPicPr>
          <p:blipFill>
            <a:blip r:embed="rId7"/>
            <a:stretch>
              <a:fillRect/>
            </a:stretch>
          </p:blipFill>
          <p:spPr>
            <a:xfrm>
              <a:off x="4006128" y="5303098"/>
              <a:ext cx="726727" cy="551774"/>
            </a:xfrm>
            <a:prstGeom prst="rect">
              <a:avLst/>
            </a:prstGeom>
          </p:spPr>
        </p:pic>
      </p:grpSp>
      <p:sp>
        <p:nvSpPr>
          <p:cNvPr id="12" name="Datumsplatzhalter 3">
            <a:extLst>
              <a:ext uri="{FF2B5EF4-FFF2-40B4-BE49-F238E27FC236}">
                <a16:creationId xmlns:a16="http://schemas.microsoft.com/office/drawing/2014/main" id="{E8E849C7-57DD-4134-B012-D2D3FD42D625}"/>
              </a:ext>
            </a:extLst>
          </p:cNvPr>
          <p:cNvSpPr>
            <a:spLocks noGrp="1"/>
          </p:cNvSpPr>
          <p:nvPr>
            <p:ph type="dt" sz="half" idx="10"/>
          </p:nvPr>
        </p:nvSpPr>
        <p:spPr>
          <a:xfrm>
            <a:off x="457200" y="6477000"/>
            <a:ext cx="2133600" cy="244475"/>
          </a:xfrm>
        </p:spPr>
        <p:txBody>
          <a:bodyPr/>
          <a:lstStyle/>
          <a:p>
            <a:fld id="{3E8BC5D8-A115-4B64-A64A-086CE5FD224F}" type="datetime1">
              <a:rPr lang="en-US" altLang="de-DE" smtClean="0"/>
              <a:pPr/>
              <a:t>2/11/2020</a:t>
            </a:fld>
            <a:endParaRPr lang="en-US" altLang="de-DE"/>
          </a:p>
        </p:txBody>
      </p:sp>
      <p:sp>
        <p:nvSpPr>
          <p:cNvPr id="14" name="Rectangle 2">
            <a:extLst>
              <a:ext uri="{FF2B5EF4-FFF2-40B4-BE49-F238E27FC236}">
                <a16:creationId xmlns:a16="http://schemas.microsoft.com/office/drawing/2014/main" id="{6E7ACA18-CE80-467D-A968-87FD139C435F}"/>
              </a:ext>
            </a:extLst>
          </p:cNvPr>
          <p:cNvSpPr>
            <a:spLocks noGrp="1" noChangeArrowheads="1"/>
          </p:cNvSpPr>
          <p:nvPr>
            <p:ph type="title"/>
          </p:nvPr>
        </p:nvSpPr>
        <p:spPr>
          <a:xfrm>
            <a:off x="729894" y="606178"/>
            <a:ext cx="6477000" cy="990600"/>
          </a:xfrm>
        </p:spPr>
        <p:txBody>
          <a:bodyPr/>
          <a:lstStyle/>
          <a:p>
            <a:r>
              <a:rPr lang="fr-FR" altLang="de-DE" sz="2000" dirty="0"/>
              <a:t>Les bonnes pratiques :</a:t>
            </a:r>
            <a:endParaRPr lang="de-DE" altLang="de-DE" sz="2000" b="1" dirty="0">
              <a:solidFill>
                <a:schemeClr val="tx1"/>
              </a:solidFill>
            </a:endParaRPr>
          </a:p>
        </p:txBody>
      </p:sp>
      <p:sp>
        <p:nvSpPr>
          <p:cNvPr id="15" name="Textfeld 15">
            <a:extLst>
              <a:ext uri="{FF2B5EF4-FFF2-40B4-BE49-F238E27FC236}">
                <a16:creationId xmlns:a16="http://schemas.microsoft.com/office/drawing/2014/main" id="{2A70DE35-CF3B-4F1E-9869-4160BFE2A774}"/>
              </a:ext>
            </a:extLst>
          </p:cNvPr>
          <p:cNvSpPr txBox="1"/>
          <p:nvPr/>
        </p:nvSpPr>
        <p:spPr>
          <a:xfrm>
            <a:off x="729894" y="5871773"/>
            <a:ext cx="7848872" cy="369332"/>
          </a:xfrm>
          <a:prstGeom prst="rect">
            <a:avLst/>
          </a:prstGeom>
          <a:noFill/>
        </p:spPr>
        <p:txBody>
          <a:bodyPr wrap="square" rtlCol="0">
            <a:spAutoFit/>
          </a:bodyPr>
          <a:lstStyle/>
          <a:p>
            <a:pPr>
              <a:spcBef>
                <a:spcPct val="20000"/>
              </a:spcBef>
              <a:buClr>
                <a:srgbClr val="CC0000"/>
              </a:buClr>
            </a:pPr>
            <a:r>
              <a:rPr lang="fr-BE" sz="1800" i="1" dirty="0">
                <a:solidFill>
                  <a:schemeClr val="accent2"/>
                </a:solidFill>
                <a:latin typeface="+mn-lt"/>
              </a:rPr>
              <a:t>A consulter : « Le guide de la Manutention » disponible sur le serveur M/Sécurité au Travail</a:t>
            </a:r>
          </a:p>
        </p:txBody>
      </p:sp>
      <p:pic>
        <p:nvPicPr>
          <p:cNvPr id="7170" name="Picture 2" descr="Résultat de recherche d'images pour &quot;bonne posture port de charge&quot;">
            <a:extLst>
              <a:ext uri="{FF2B5EF4-FFF2-40B4-BE49-F238E27FC236}">
                <a16:creationId xmlns:a16="http://schemas.microsoft.com/office/drawing/2014/main" id="{0EC45CB5-65A1-4471-96BA-E99C6E12D91C}"/>
              </a:ext>
            </a:extLst>
          </p:cNvPr>
          <p:cNvPicPr>
            <a:picLocks noChangeAspect="1" noChangeArrowheads="1"/>
          </p:cNvPicPr>
          <p:nvPr/>
        </p:nvPicPr>
        <p:blipFill rotWithShape="1">
          <a:blip r:embed="rId8">
            <a:extLst>
              <a:ext uri="{28A0092B-C50C-407E-A947-70E740481C1C}">
                <a14:useLocalDpi xmlns:a14="http://schemas.microsoft.com/office/drawing/2010/main" val="0"/>
              </a:ext>
            </a:extLst>
          </a:blip>
          <a:srcRect t="21733" b="15802"/>
          <a:stretch/>
        </p:blipFill>
        <p:spPr bwMode="auto">
          <a:xfrm>
            <a:off x="3025399" y="1843660"/>
            <a:ext cx="2619375" cy="108882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3851198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5"/>
          <p:cNvSpPr>
            <a:spLocks noGrp="1" noChangeArrowheads="1"/>
          </p:cNvSpPr>
          <p:nvPr>
            <p:ph type="ctrTitle"/>
          </p:nvPr>
        </p:nvSpPr>
        <p:spPr>
          <a:xfrm>
            <a:off x="323528" y="4572000"/>
            <a:ext cx="8439472" cy="533400"/>
          </a:xfrm>
        </p:spPr>
        <p:txBody>
          <a:bodyPr/>
          <a:lstStyle/>
          <a:p>
            <a:r>
              <a:rPr lang="fr-FR" altLang="de-DE" dirty="0"/>
              <a:t>4. Focus sur les métiers techniques</a:t>
            </a:r>
            <a:endParaRPr lang="fr-FR" altLang="de-DE" sz="1400" dirty="0"/>
          </a:p>
        </p:txBody>
      </p:sp>
    </p:spTree>
    <p:extLst>
      <p:ext uri="{BB962C8B-B14F-4D97-AF65-F5344CB8AC3E}">
        <p14:creationId xmlns:p14="http://schemas.microsoft.com/office/powerpoint/2010/main" val="80224803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4A1FDAA-025A-467F-A2D3-020FDD749899}"/>
              </a:ext>
            </a:extLst>
          </p:cNvPr>
          <p:cNvSpPr>
            <a:spLocks noGrp="1"/>
          </p:cNvSpPr>
          <p:nvPr>
            <p:ph type="title"/>
          </p:nvPr>
        </p:nvSpPr>
        <p:spPr>
          <a:xfrm>
            <a:off x="323528" y="225956"/>
            <a:ext cx="6477000" cy="990600"/>
          </a:xfrm>
        </p:spPr>
        <p:txBody>
          <a:bodyPr/>
          <a:lstStyle/>
          <a:p>
            <a:r>
              <a:rPr lang="de-DE" dirty="0"/>
              <a:t>4.1) </a:t>
            </a:r>
            <a:r>
              <a:rPr lang="fr-FR" altLang="de-DE" dirty="0"/>
              <a:t>Intervention chez un client</a:t>
            </a:r>
            <a:endParaRPr lang="de-DE" dirty="0"/>
          </a:p>
        </p:txBody>
      </p:sp>
      <p:sp>
        <p:nvSpPr>
          <p:cNvPr id="4" name="Datumsplatzhalter 3">
            <a:extLst>
              <a:ext uri="{FF2B5EF4-FFF2-40B4-BE49-F238E27FC236}">
                <a16:creationId xmlns:a16="http://schemas.microsoft.com/office/drawing/2014/main" id="{DDDB4DD7-0C6D-4954-B8EC-31EF0977880B}"/>
              </a:ext>
            </a:extLst>
          </p:cNvPr>
          <p:cNvSpPr>
            <a:spLocks noGrp="1"/>
          </p:cNvSpPr>
          <p:nvPr>
            <p:ph type="dt" sz="half" idx="10"/>
          </p:nvPr>
        </p:nvSpPr>
        <p:spPr/>
        <p:txBody>
          <a:bodyPr/>
          <a:lstStyle/>
          <a:p>
            <a:fld id="{3E8BC5D8-A115-4B64-A64A-086CE5FD224F}" type="datetime1">
              <a:rPr lang="en-US" altLang="de-DE" smtClean="0"/>
              <a:pPr/>
              <a:t>2/11/2020</a:t>
            </a:fld>
            <a:endParaRPr lang="en-US" altLang="de-DE"/>
          </a:p>
        </p:txBody>
      </p:sp>
      <p:sp>
        <p:nvSpPr>
          <p:cNvPr id="5" name="Foliennummernplatzhalter 4">
            <a:extLst>
              <a:ext uri="{FF2B5EF4-FFF2-40B4-BE49-F238E27FC236}">
                <a16:creationId xmlns:a16="http://schemas.microsoft.com/office/drawing/2014/main" id="{593A6142-7B99-4EE7-BB61-FAEDD3CB2C43}"/>
              </a:ext>
            </a:extLst>
          </p:cNvPr>
          <p:cNvSpPr>
            <a:spLocks noGrp="1"/>
          </p:cNvSpPr>
          <p:nvPr>
            <p:ph type="sldNum" sz="quarter" idx="11"/>
          </p:nvPr>
        </p:nvSpPr>
        <p:spPr/>
        <p:txBody>
          <a:bodyPr/>
          <a:lstStyle/>
          <a:p>
            <a:r>
              <a:rPr lang="en-US" altLang="de-DE"/>
              <a:t>Page </a:t>
            </a:r>
            <a:fld id="{9BB81938-3A13-4F8B-9DE6-E4911D5D7B2F}" type="slidenum">
              <a:rPr lang="en-US" altLang="de-DE" smtClean="0"/>
              <a:pPr/>
              <a:t>28</a:t>
            </a:fld>
            <a:endParaRPr lang="en-US" altLang="de-DE"/>
          </a:p>
        </p:txBody>
      </p:sp>
      <p:pic>
        <p:nvPicPr>
          <p:cNvPr id="19" name="Grafik 18">
            <a:extLst>
              <a:ext uri="{FF2B5EF4-FFF2-40B4-BE49-F238E27FC236}">
                <a16:creationId xmlns:a16="http://schemas.microsoft.com/office/drawing/2014/main" id="{22E9BF5A-620C-40AC-A66C-B782BB4F9854}"/>
              </a:ext>
            </a:extLst>
          </p:cNvPr>
          <p:cNvPicPr>
            <a:picLocks noChangeAspect="1"/>
          </p:cNvPicPr>
          <p:nvPr/>
        </p:nvPicPr>
        <p:blipFill>
          <a:blip r:embed="rId2"/>
          <a:stretch>
            <a:fillRect/>
          </a:stretch>
        </p:blipFill>
        <p:spPr>
          <a:xfrm>
            <a:off x="1507413" y="2576169"/>
            <a:ext cx="5904840" cy="4002834"/>
          </a:xfrm>
          <a:prstGeom prst="rect">
            <a:avLst/>
          </a:prstGeom>
        </p:spPr>
      </p:pic>
      <p:sp>
        <p:nvSpPr>
          <p:cNvPr id="6" name="Titel 1">
            <a:extLst>
              <a:ext uri="{FF2B5EF4-FFF2-40B4-BE49-F238E27FC236}">
                <a16:creationId xmlns:a16="http://schemas.microsoft.com/office/drawing/2014/main" id="{73474F83-1FB7-4415-AA45-8B566C7C5639}"/>
              </a:ext>
            </a:extLst>
          </p:cNvPr>
          <p:cNvSpPr txBox="1">
            <a:spLocks/>
          </p:cNvSpPr>
          <p:nvPr/>
        </p:nvSpPr>
        <p:spPr bwMode="auto">
          <a:xfrm>
            <a:off x="498376" y="1358861"/>
            <a:ext cx="8147248"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1" fontAlgn="base" hangingPunct="1">
              <a:lnSpc>
                <a:spcPct val="90000"/>
              </a:lnSpc>
              <a:spcBef>
                <a:spcPct val="0"/>
              </a:spcBef>
              <a:spcAft>
                <a:spcPct val="0"/>
              </a:spcAft>
              <a:defRPr sz="2800">
                <a:solidFill>
                  <a:srgbClr val="CC0000"/>
                </a:solidFill>
                <a:latin typeface="+mj-lt"/>
                <a:ea typeface="ＭＳ Ｐゴシック" pitchFamily="-107" charset="-128"/>
                <a:cs typeface="+mj-cs"/>
              </a:defRPr>
            </a:lvl1pPr>
            <a:lvl2pPr algn="l" rtl="0" eaLnBrk="1" fontAlgn="base" hangingPunct="1">
              <a:lnSpc>
                <a:spcPct val="90000"/>
              </a:lnSpc>
              <a:spcBef>
                <a:spcPct val="0"/>
              </a:spcBef>
              <a:spcAft>
                <a:spcPct val="0"/>
              </a:spcAft>
              <a:defRPr sz="2800">
                <a:solidFill>
                  <a:srgbClr val="CC0000"/>
                </a:solidFill>
                <a:latin typeface="Arial Narrow" pitchFamily="-107" charset="0"/>
                <a:ea typeface="ＭＳ Ｐゴシック" pitchFamily="-107" charset="-128"/>
              </a:defRPr>
            </a:lvl2pPr>
            <a:lvl3pPr algn="l" rtl="0" eaLnBrk="1" fontAlgn="base" hangingPunct="1">
              <a:lnSpc>
                <a:spcPct val="90000"/>
              </a:lnSpc>
              <a:spcBef>
                <a:spcPct val="0"/>
              </a:spcBef>
              <a:spcAft>
                <a:spcPct val="0"/>
              </a:spcAft>
              <a:defRPr sz="2800">
                <a:solidFill>
                  <a:srgbClr val="CC0000"/>
                </a:solidFill>
                <a:latin typeface="Arial Narrow" pitchFamily="-107" charset="0"/>
                <a:ea typeface="ＭＳ Ｐゴシック" pitchFamily="-107" charset="-128"/>
              </a:defRPr>
            </a:lvl3pPr>
            <a:lvl4pPr algn="l" rtl="0" eaLnBrk="1" fontAlgn="base" hangingPunct="1">
              <a:lnSpc>
                <a:spcPct val="90000"/>
              </a:lnSpc>
              <a:spcBef>
                <a:spcPct val="0"/>
              </a:spcBef>
              <a:spcAft>
                <a:spcPct val="0"/>
              </a:spcAft>
              <a:defRPr sz="2800">
                <a:solidFill>
                  <a:srgbClr val="CC0000"/>
                </a:solidFill>
                <a:latin typeface="Arial Narrow" pitchFamily="-107" charset="0"/>
                <a:ea typeface="ＭＳ Ｐゴシック" pitchFamily="-107" charset="-128"/>
              </a:defRPr>
            </a:lvl4pPr>
            <a:lvl5pPr algn="l" rtl="0" eaLnBrk="1" fontAlgn="base" hangingPunct="1">
              <a:lnSpc>
                <a:spcPct val="90000"/>
              </a:lnSpc>
              <a:spcBef>
                <a:spcPct val="0"/>
              </a:spcBef>
              <a:spcAft>
                <a:spcPct val="0"/>
              </a:spcAft>
              <a:defRPr sz="2800">
                <a:solidFill>
                  <a:srgbClr val="CC0000"/>
                </a:solidFill>
                <a:latin typeface="Arial Narrow" pitchFamily="-107" charset="0"/>
                <a:ea typeface="ＭＳ Ｐゴシック" pitchFamily="-107" charset="-128"/>
              </a:defRPr>
            </a:lvl5pPr>
            <a:lvl6pPr marL="457200" algn="l" rtl="0" eaLnBrk="1" fontAlgn="base" hangingPunct="1">
              <a:lnSpc>
                <a:spcPct val="90000"/>
              </a:lnSpc>
              <a:spcBef>
                <a:spcPct val="0"/>
              </a:spcBef>
              <a:spcAft>
                <a:spcPct val="0"/>
              </a:spcAft>
              <a:defRPr sz="2800">
                <a:solidFill>
                  <a:srgbClr val="CC0000"/>
                </a:solidFill>
                <a:latin typeface="Arial Narrow" pitchFamily="-107" charset="0"/>
              </a:defRPr>
            </a:lvl6pPr>
            <a:lvl7pPr marL="914400" algn="l" rtl="0" eaLnBrk="1" fontAlgn="base" hangingPunct="1">
              <a:lnSpc>
                <a:spcPct val="90000"/>
              </a:lnSpc>
              <a:spcBef>
                <a:spcPct val="0"/>
              </a:spcBef>
              <a:spcAft>
                <a:spcPct val="0"/>
              </a:spcAft>
              <a:defRPr sz="2800">
                <a:solidFill>
                  <a:srgbClr val="CC0000"/>
                </a:solidFill>
                <a:latin typeface="Arial Narrow" pitchFamily="-107" charset="0"/>
              </a:defRPr>
            </a:lvl7pPr>
            <a:lvl8pPr marL="1371600" algn="l" rtl="0" eaLnBrk="1" fontAlgn="base" hangingPunct="1">
              <a:lnSpc>
                <a:spcPct val="90000"/>
              </a:lnSpc>
              <a:spcBef>
                <a:spcPct val="0"/>
              </a:spcBef>
              <a:spcAft>
                <a:spcPct val="0"/>
              </a:spcAft>
              <a:defRPr sz="2800">
                <a:solidFill>
                  <a:srgbClr val="CC0000"/>
                </a:solidFill>
                <a:latin typeface="Arial Narrow" pitchFamily="-107" charset="0"/>
              </a:defRPr>
            </a:lvl8pPr>
            <a:lvl9pPr marL="1828800" algn="l" rtl="0" eaLnBrk="1" fontAlgn="base" hangingPunct="1">
              <a:lnSpc>
                <a:spcPct val="90000"/>
              </a:lnSpc>
              <a:spcBef>
                <a:spcPct val="0"/>
              </a:spcBef>
              <a:spcAft>
                <a:spcPct val="0"/>
              </a:spcAft>
              <a:defRPr sz="2800">
                <a:solidFill>
                  <a:srgbClr val="CC0000"/>
                </a:solidFill>
                <a:latin typeface="Arial Narrow" pitchFamily="-107" charset="0"/>
              </a:defRPr>
            </a:lvl9pPr>
          </a:lstStyle>
          <a:p>
            <a:pPr marL="342900" indent="-342900">
              <a:buClr>
                <a:srgbClr val="CC0000"/>
              </a:buClr>
              <a:buFont typeface="Arial Narrow" panose="020B0606020202030204" pitchFamily="34" charset="0"/>
              <a:buChar char="»"/>
            </a:pPr>
            <a:r>
              <a:rPr lang="de-DE" sz="2000" kern="0" dirty="0" err="1">
                <a:solidFill>
                  <a:schemeClr val="tx1"/>
                </a:solidFill>
                <a:latin typeface="+mn-lt"/>
              </a:rPr>
              <a:t>Une</a:t>
            </a:r>
            <a:r>
              <a:rPr lang="de-DE" sz="2000" kern="0" dirty="0">
                <a:solidFill>
                  <a:schemeClr val="tx1"/>
                </a:solidFill>
                <a:latin typeface="+mn-lt"/>
              </a:rPr>
              <a:t> check liste des </a:t>
            </a:r>
            <a:r>
              <a:rPr lang="de-DE" sz="2000" kern="0" dirty="0" err="1">
                <a:solidFill>
                  <a:schemeClr val="tx1"/>
                </a:solidFill>
                <a:latin typeface="+mn-lt"/>
              </a:rPr>
              <a:t>risques</a:t>
            </a:r>
            <a:r>
              <a:rPr lang="de-DE" sz="2000" kern="0" dirty="0">
                <a:solidFill>
                  <a:schemeClr val="tx1"/>
                </a:solidFill>
                <a:latin typeface="+mn-lt"/>
              </a:rPr>
              <a:t> MTS </a:t>
            </a:r>
            <a:r>
              <a:rPr lang="de-DE" sz="2000" kern="0" dirty="0" err="1">
                <a:solidFill>
                  <a:schemeClr val="tx1"/>
                </a:solidFill>
                <a:latin typeface="+mn-lt"/>
              </a:rPr>
              <a:t>est</a:t>
            </a:r>
            <a:r>
              <a:rPr lang="de-DE" sz="2000" kern="0" dirty="0">
                <a:solidFill>
                  <a:schemeClr val="tx1"/>
                </a:solidFill>
                <a:latin typeface="+mn-lt"/>
              </a:rPr>
              <a:t> à valider </a:t>
            </a:r>
            <a:r>
              <a:rPr lang="de-DE" sz="2000" kern="0" dirty="0" err="1">
                <a:solidFill>
                  <a:schemeClr val="tx1"/>
                </a:solidFill>
                <a:latin typeface="+mn-lt"/>
              </a:rPr>
              <a:t>avec</a:t>
            </a:r>
            <a:r>
              <a:rPr lang="de-DE" sz="2000" kern="0" dirty="0">
                <a:solidFill>
                  <a:schemeClr val="tx1"/>
                </a:solidFill>
                <a:latin typeface="+mn-lt"/>
              </a:rPr>
              <a:t> le </a:t>
            </a:r>
            <a:r>
              <a:rPr lang="de-DE" sz="2000" kern="0" dirty="0" err="1">
                <a:solidFill>
                  <a:schemeClr val="tx1"/>
                </a:solidFill>
                <a:latin typeface="+mn-lt"/>
              </a:rPr>
              <a:t>client</a:t>
            </a:r>
            <a:r>
              <a:rPr lang="de-DE" sz="2000" kern="0" dirty="0">
                <a:solidFill>
                  <a:schemeClr val="tx1"/>
                </a:solidFill>
                <a:latin typeface="+mn-lt"/>
              </a:rPr>
              <a:t> avant </a:t>
            </a:r>
            <a:r>
              <a:rPr lang="de-DE" sz="2000" kern="0" dirty="0" err="1">
                <a:solidFill>
                  <a:schemeClr val="tx1"/>
                </a:solidFill>
                <a:latin typeface="+mn-lt"/>
              </a:rPr>
              <a:t>intervention</a:t>
            </a:r>
            <a:r>
              <a:rPr lang="de-DE" sz="2000" kern="0" dirty="0">
                <a:solidFill>
                  <a:schemeClr val="tx1"/>
                </a:solidFill>
                <a:latin typeface="+mn-lt"/>
              </a:rPr>
              <a:t>.</a:t>
            </a:r>
          </a:p>
          <a:p>
            <a:pPr marL="342900" indent="-342900">
              <a:buClr>
                <a:srgbClr val="CC0000"/>
              </a:buClr>
              <a:buFont typeface="Arial Narrow" panose="020B0606020202030204" pitchFamily="34" charset="0"/>
              <a:buChar char="»"/>
            </a:pPr>
            <a:endParaRPr lang="de-DE" sz="1800" kern="0" dirty="0">
              <a:solidFill>
                <a:schemeClr val="tx1"/>
              </a:solidFill>
              <a:latin typeface="+mn-lt"/>
            </a:endParaRPr>
          </a:p>
          <a:p>
            <a:pPr marL="342900" indent="-342900">
              <a:buClr>
                <a:srgbClr val="CC0000"/>
              </a:buClr>
              <a:buFont typeface="Arial Narrow" panose="020B0606020202030204" pitchFamily="34" charset="0"/>
              <a:buChar char="»"/>
            </a:pPr>
            <a:r>
              <a:rPr lang="de-DE" sz="2000" kern="0" dirty="0">
                <a:solidFill>
                  <a:schemeClr val="tx1"/>
                </a:solidFill>
                <a:latin typeface="+mn-lt"/>
              </a:rPr>
              <a:t>Si </a:t>
            </a:r>
            <a:r>
              <a:rPr lang="de-DE" sz="2000" kern="0" dirty="0" err="1">
                <a:solidFill>
                  <a:schemeClr val="tx1"/>
                </a:solidFill>
                <a:latin typeface="+mn-lt"/>
              </a:rPr>
              <a:t>un</a:t>
            </a:r>
            <a:r>
              <a:rPr lang="de-DE" sz="2000" kern="0" dirty="0">
                <a:solidFill>
                  <a:schemeClr val="tx1"/>
                </a:solidFill>
                <a:latin typeface="+mn-lt"/>
              </a:rPr>
              <a:t> plan de </a:t>
            </a:r>
            <a:r>
              <a:rPr lang="de-DE" sz="2000" kern="0" dirty="0" err="1">
                <a:solidFill>
                  <a:schemeClr val="tx1"/>
                </a:solidFill>
                <a:latin typeface="+mn-lt"/>
              </a:rPr>
              <a:t>prévention</a:t>
            </a:r>
            <a:r>
              <a:rPr lang="de-DE" sz="2000" kern="0" dirty="0">
                <a:solidFill>
                  <a:schemeClr val="tx1"/>
                </a:solidFill>
                <a:latin typeface="+mn-lt"/>
              </a:rPr>
              <a:t> </a:t>
            </a:r>
            <a:r>
              <a:rPr lang="de-DE" sz="2000" kern="0" dirty="0" err="1">
                <a:solidFill>
                  <a:schemeClr val="tx1"/>
                </a:solidFill>
                <a:latin typeface="+mn-lt"/>
              </a:rPr>
              <a:t>est</a:t>
            </a:r>
            <a:r>
              <a:rPr lang="de-DE" sz="2000" kern="0" dirty="0">
                <a:solidFill>
                  <a:schemeClr val="tx1"/>
                </a:solidFill>
                <a:latin typeface="+mn-lt"/>
              </a:rPr>
              <a:t> </a:t>
            </a:r>
            <a:r>
              <a:rPr lang="de-DE" sz="2000" kern="0" dirty="0" err="1">
                <a:solidFill>
                  <a:schemeClr val="tx1"/>
                </a:solidFill>
                <a:latin typeface="+mn-lt"/>
              </a:rPr>
              <a:t>fourni</a:t>
            </a:r>
            <a:r>
              <a:rPr lang="de-DE" sz="2000" kern="0" dirty="0">
                <a:solidFill>
                  <a:schemeClr val="tx1"/>
                </a:solidFill>
                <a:latin typeface="+mn-lt"/>
              </a:rPr>
              <a:t>, </a:t>
            </a:r>
            <a:r>
              <a:rPr lang="de-DE" sz="2000" kern="0" dirty="0" err="1">
                <a:solidFill>
                  <a:schemeClr val="tx1"/>
                </a:solidFill>
                <a:latin typeface="+mn-lt"/>
              </a:rPr>
              <a:t>il</a:t>
            </a:r>
            <a:r>
              <a:rPr lang="de-DE" sz="2000" kern="0" dirty="0">
                <a:solidFill>
                  <a:schemeClr val="tx1"/>
                </a:solidFill>
                <a:latin typeface="+mn-lt"/>
              </a:rPr>
              <a:t> </a:t>
            </a:r>
            <a:r>
              <a:rPr lang="de-DE" sz="2000" kern="0" dirty="0" err="1">
                <a:solidFill>
                  <a:schemeClr val="tx1"/>
                </a:solidFill>
                <a:latin typeface="+mn-lt"/>
              </a:rPr>
              <a:t>doit</a:t>
            </a:r>
            <a:r>
              <a:rPr lang="de-DE" sz="2000" kern="0" dirty="0">
                <a:solidFill>
                  <a:schemeClr val="tx1"/>
                </a:solidFill>
                <a:latin typeface="+mn-lt"/>
              </a:rPr>
              <a:t> </a:t>
            </a:r>
            <a:r>
              <a:rPr lang="de-DE" sz="2000" kern="0" dirty="0" err="1">
                <a:solidFill>
                  <a:schemeClr val="tx1"/>
                </a:solidFill>
                <a:latin typeface="+mn-lt"/>
              </a:rPr>
              <a:t>être</a:t>
            </a:r>
            <a:r>
              <a:rPr lang="de-DE" sz="2000" kern="0" dirty="0">
                <a:solidFill>
                  <a:schemeClr val="tx1"/>
                </a:solidFill>
                <a:latin typeface="+mn-lt"/>
              </a:rPr>
              <a:t> </a:t>
            </a:r>
            <a:r>
              <a:rPr lang="de-DE" sz="2000" kern="0" dirty="0" err="1">
                <a:solidFill>
                  <a:schemeClr val="tx1"/>
                </a:solidFill>
                <a:latin typeface="+mn-lt"/>
              </a:rPr>
              <a:t>étudié</a:t>
            </a:r>
            <a:r>
              <a:rPr lang="de-DE" sz="2000" kern="0" dirty="0">
                <a:solidFill>
                  <a:schemeClr val="tx1"/>
                </a:solidFill>
                <a:latin typeface="+mn-lt"/>
              </a:rPr>
              <a:t> </a:t>
            </a:r>
            <a:r>
              <a:rPr lang="de-DE" sz="2000" kern="0" dirty="0" err="1">
                <a:solidFill>
                  <a:schemeClr val="tx1"/>
                </a:solidFill>
                <a:latin typeface="+mn-lt"/>
              </a:rPr>
              <a:t>avec</a:t>
            </a:r>
            <a:r>
              <a:rPr lang="de-DE" sz="2000" kern="0" dirty="0">
                <a:solidFill>
                  <a:schemeClr val="tx1"/>
                </a:solidFill>
                <a:latin typeface="+mn-lt"/>
              </a:rPr>
              <a:t> le Manager.</a:t>
            </a:r>
          </a:p>
        </p:txBody>
      </p:sp>
    </p:spTree>
    <p:extLst>
      <p:ext uri="{BB962C8B-B14F-4D97-AF65-F5344CB8AC3E}">
        <p14:creationId xmlns:p14="http://schemas.microsoft.com/office/powerpoint/2010/main" val="354948674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liennummernplatzhalter 4">
            <a:extLst>
              <a:ext uri="{FF2B5EF4-FFF2-40B4-BE49-F238E27FC236}">
                <a16:creationId xmlns:a16="http://schemas.microsoft.com/office/drawing/2014/main" id="{593A6142-7B99-4EE7-BB61-FAEDD3CB2C43}"/>
              </a:ext>
            </a:extLst>
          </p:cNvPr>
          <p:cNvSpPr>
            <a:spLocks noGrp="1"/>
          </p:cNvSpPr>
          <p:nvPr>
            <p:ph type="sldNum" sz="quarter" idx="11"/>
          </p:nvPr>
        </p:nvSpPr>
        <p:spPr/>
        <p:txBody>
          <a:bodyPr/>
          <a:lstStyle/>
          <a:p>
            <a:r>
              <a:rPr lang="en-US" altLang="de-DE"/>
              <a:t>Page </a:t>
            </a:r>
            <a:fld id="{9BB81938-3A13-4F8B-9DE6-E4911D5D7B2F}" type="slidenum">
              <a:rPr lang="en-US" altLang="de-DE" smtClean="0"/>
              <a:pPr/>
              <a:t>29</a:t>
            </a:fld>
            <a:endParaRPr lang="en-US" altLang="de-DE"/>
          </a:p>
        </p:txBody>
      </p:sp>
      <p:pic>
        <p:nvPicPr>
          <p:cNvPr id="6" name="Grafik 5">
            <a:extLst>
              <a:ext uri="{FF2B5EF4-FFF2-40B4-BE49-F238E27FC236}">
                <a16:creationId xmlns:a16="http://schemas.microsoft.com/office/drawing/2014/main" id="{AC43EFDD-5CFA-4976-9AED-9D63723B73AD}"/>
              </a:ext>
            </a:extLst>
          </p:cNvPr>
          <p:cNvPicPr>
            <a:picLocks noChangeAspect="1"/>
          </p:cNvPicPr>
          <p:nvPr/>
        </p:nvPicPr>
        <p:blipFill>
          <a:blip r:embed="rId2"/>
          <a:stretch>
            <a:fillRect/>
          </a:stretch>
        </p:blipFill>
        <p:spPr>
          <a:xfrm>
            <a:off x="787781" y="1297840"/>
            <a:ext cx="7568438" cy="4262320"/>
          </a:xfrm>
          <a:prstGeom prst="rect">
            <a:avLst/>
          </a:prstGeom>
        </p:spPr>
      </p:pic>
      <p:sp>
        <p:nvSpPr>
          <p:cNvPr id="8" name="Datumsplatzhalter 3">
            <a:extLst>
              <a:ext uri="{FF2B5EF4-FFF2-40B4-BE49-F238E27FC236}">
                <a16:creationId xmlns:a16="http://schemas.microsoft.com/office/drawing/2014/main" id="{242CC3EB-384E-4FAA-A708-292979EF981C}"/>
              </a:ext>
            </a:extLst>
          </p:cNvPr>
          <p:cNvSpPr>
            <a:spLocks noGrp="1"/>
          </p:cNvSpPr>
          <p:nvPr>
            <p:ph type="dt" sz="half" idx="10"/>
          </p:nvPr>
        </p:nvSpPr>
        <p:spPr>
          <a:xfrm>
            <a:off x="457200" y="6477000"/>
            <a:ext cx="2133600" cy="244475"/>
          </a:xfrm>
        </p:spPr>
        <p:txBody>
          <a:bodyPr/>
          <a:lstStyle/>
          <a:p>
            <a:fld id="{3E8BC5D8-A115-4B64-A64A-086CE5FD224F}" type="datetime1">
              <a:rPr lang="en-US" altLang="de-DE" smtClean="0"/>
              <a:pPr/>
              <a:t>2/11/2020</a:t>
            </a:fld>
            <a:endParaRPr lang="en-US" altLang="de-DE"/>
          </a:p>
        </p:txBody>
      </p:sp>
    </p:spTree>
    <p:extLst>
      <p:ext uri="{BB962C8B-B14F-4D97-AF65-F5344CB8AC3E}">
        <p14:creationId xmlns:p14="http://schemas.microsoft.com/office/powerpoint/2010/main" val="360049039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5"/>
          <p:cNvSpPr>
            <a:spLocks noGrp="1" noChangeArrowheads="1"/>
          </p:cNvSpPr>
          <p:nvPr>
            <p:ph type="ctrTitle"/>
          </p:nvPr>
        </p:nvSpPr>
        <p:spPr>
          <a:xfrm>
            <a:off x="323528" y="4572000"/>
            <a:ext cx="8439472" cy="533400"/>
          </a:xfrm>
        </p:spPr>
        <p:txBody>
          <a:bodyPr/>
          <a:lstStyle/>
          <a:p>
            <a:r>
              <a:rPr lang="en-US" altLang="de-DE" dirty="0"/>
              <a:t>1.) </a:t>
            </a:r>
            <a:r>
              <a:rPr lang="en-US" altLang="de-DE" dirty="0" err="1"/>
              <a:t>Généralités</a:t>
            </a:r>
            <a:endParaRPr lang="en-US" altLang="de-DE" sz="1400" dirty="0"/>
          </a:p>
        </p:txBody>
      </p:sp>
    </p:spTree>
    <p:extLst>
      <p:ext uri="{BB962C8B-B14F-4D97-AF65-F5344CB8AC3E}">
        <p14:creationId xmlns:p14="http://schemas.microsoft.com/office/powerpoint/2010/main" val="116555062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4793916-6A71-4B23-9161-A6EB3760E12B}"/>
              </a:ext>
            </a:extLst>
          </p:cNvPr>
          <p:cNvSpPr>
            <a:spLocks noGrp="1"/>
          </p:cNvSpPr>
          <p:nvPr>
            <p:ph type="title"/>
          </p:nvPr>
        </p:nvSpPr>
        <p:spPr/>
        <p:txBody>
          <a:bodyPr/>
          <a:lstStyle/>
          <a:p>
            <a:r>
              <a:rPr lang="fr-FR" altLang="de-DE" dirty="0"/>
              <a:t>4.2) Risques électriques et autres</a:t>
            </a:r>
            <a:endParaRPr lang="de-DE" sz="2000" b="1" dirty="0">
              <a:solidFill>
                <a:schemeClr val="tx1"/>
              </a:solidFill>
            </a:endParaRPr>
          </a:p>
        </p:txBody>
      </p:sp>
      <p:sp>
        <p:nvSpPr>
          <p:cNvPr id="4" name="Datumsplatzhalter 3">
            <a:extLst>
              <a:ext uri="{FF2B5EF4-FFF2-40B4-BE49-F238E27FC236}">
                <a16:creationId xmlns:a16="http://schemas.microsoft.com/office/drawing/2014/main" id="{8A9DB2DA-FCD6-4EE0-9C91-559027AF65FB}"/>
              </a:ext>
            </a:extLst>
          </p:cNvPr>
          <p:cNvSpPr>
            <a:spLocks noGrp="1"/>
          </p:cNvSpPr>
          <p:nvPr>
            <p:ph type="dt" sz="half" idx="10"/>
          </p:nvPr>
        </p:nvSpPr>
        <p:spPr/>
        <p:txBody>
          <a:bodyPr/>
          <a:lstStyle/>
          <a:p>
            <a:fld id="{3E8BC5D8-A115-4B64-A64A-086CE5FD224F}" type="datetime1">
              <a:rPr lang="en-US" altLang="de-DE" smtClean="0"/>
              <a:pPr/>
              <a:t>2/11/2020</a:t>
            </a:fld>
            <a:endParaRPr lang="en-US" altLang="de-DE"/>
          </a:p>
        </p:txBody>
      </p:sp>
      <p:sp>
        <p:nvSpPr>
          <p:cNvPr id="5" name="Foliennummernplatzhalter 4">
            <a:extLst>
              <a:ext uri="{FF2B5EF4-FFF2-40B4-BE49-F238E27FC236}">
                <a16:creationId xmlns:a16="http://schemas.microsoft.com/office/drawing/2014/main" id="{E4A46F86-AC95-42C0-BD48-D4712484D1EA}"/>
              </a:ext>
            </a:extLst>
          </p:cNvPr>
          <p:cNvSpPr>
            <a:spLocks noGrp="1"/>
          </p:cNvSpPr>
          <p:nvPr>
            <p:ph type="sldNum" sz="quarter" idx="11"/>
          </p:nvPr>
        </p:nvSpPr>
        <p:spPr/>
        <p:txBody>
          <a:bodyPr/>
          <a:lstStyle/>
          <a:p>
            <a:r>
              <a:rPr lang="en-US" altLang="de-DE"/>
              <a:t>Page </a:t>
            </a:r>
            <a:fld id="{9BB81938-3A13-4F8B-9DE6-E4911D5D7B2F}" type="slidenum">
              <a:rPr lang="en-US" altLang="de-DE" smtClean="0"/>
              <a:pPr/>
              <a:t>30</a:t>
            </a:fld>
            <a:endParaRPr lang="en-US" altLang="de-DE"/>
          </a:p>
        </p:txBody>
      </p:sp>
      <p:sp>
        <p:nvSpPr>
          <p:cNvPr id="13" name="Inhaltsplatzhalter 9">
            <a:extLst>
              <a:ext uri="{FF2B5EF4-FFF2-40B4-BE49-F238E27FC236}">
                <a16:creationId xmlns:a16="http://schemas.microsoft.com/office/drawing/2014/main" id="{41607E6D-1A88-4EEA-82D3-FCADD5BA37AD}"/>
              </a:ext>
            </a:extLst>
          </p:cNvPr>
          <p:cNvSpPr>
            <a:spLocks noGrp="1"/>
          </p:cNvSpPr>
          <p:nvPr>
            <p:ph idx="1"/>
          </p:nvPr>
        </p:nvSpPr>
        <p:spPr>
          <a:xfrm>
            <a:off x="431448" y="1547018"/>
            <a:ext cx="8229600" cy="4525963"/>
          </a:xfrm>
        </p:spPr>
        <p:txBody>
          <a:bodyPr/>
          <a:lstStyle/>
          <a:p>
            <a:r>
              <a:rPr lang="fr-BE" dirty="0"/>
              <a:t>Des habilitations sont obligatoires en fonction des métiers et des interventions :</a:t>
            </a:r>
          </a:p>
          <a:p>
            <a:pPr lvl="1"/>
            <a:r>
              <a:rPr lang="fr-BE" dirty="0"/>
              <a:t>Habilitation électrique basse tension et/ou haute tension (recyclage tous les 3 ans recommandé par la CNAM)</a:t>
            </a:r>
          </a:p>
          <a:p>
            <a:pPr lvl="1"/>
            <a:r>
              <a:rPr lang="fr-BE" dirty="0"/>
              <a:t>Habilitation risque chimique N1 et/ou N2</a:t>
            </a:r>
          </a:p>
          <a:p>
            <a:pPr lvl="1"/>
            <a:r>
              <a:rPr lang="fr-BE" dirty="0"/>
              <a:t>Habilitation travaux en hauteur</a:t>
            </a:r>
          </a:p>
          <a:p>
            <a:pPr lvl="1"/>
            <a:r>
              <a:rPr lang="fr-BE" dirty="0"/>
              <a:t>Utilisation Ponts roulants</a:t>
            </a:r>
          </a:p>
          <a:p>
            <a:pPr lvl="1"/>
            <a:r>
              <a:rPr lang="fr-BE" dirty="0"/>
              <a:t>CACES </a:t>
            </a:r>
          </a:p>
          <a:p>
            <a:pPr lvl="1"/>
            <a:r>
              <a:rPr lang="fr-BE" dirty="0"/>
              <a:t>Et autres …</a:t>
            </a:r>
          </a:p>
          <a:p>
            <a:pPr>
              <a:spcBef>
                <a:spcPts val="0"/>
              </a:spcBef>
            </a:pPr>
            <a:endParaRPr lang="fr-BE" dirty="0"/>
          </a:p>
          <a:p>
            <a:pPr>
              <a:spcBef>
                <a:spcPts val="0"/>
              </a:spcBef>
            </a:pPr>
            <a:r>
              <a:rPr lang="fr-BE" dirty="0"/>
              <a:t>Il est interdit d’effectuer une intervention sans l’habilitation adéquate.</a:t>
            </a:r>
          </a:p>
          <a:p>
            <a:pPr marL="0" indent="0">
              <a:spcBef>
                <a:spcPts val="0"/>
              </a:spcBef>
              <a:buNone/>
            </a:pPr>
            <a:endParaRPr lang="fr-BE" dirty="0"/>
          </a:p>
          <a:p>
            <a:pPr>
              <a:spcBef>
                <a:spcPts val="0"/>
              </a:spcBef>
            </a:pPr>
            <a:r>
              <a:rPr lang="fr-BE" dirty="0"/>
              <a:t>Port des </a:t>
            </a:r>
            <a:r>
              <a:rPr lang="fr-BE" b="1" dirty="0">
                <a:solidFill>
                  <a:schemeClr val="accent6"/>
                </a:solidFill>
              </a:rPr>
              <a:t>Equipements de Protection individuel </a:t>
            </a:r>
            <a:r>
              <a:rPr lang="fr-BE" dirty="0"/>
              <a:t>obligatoire.</a:t>
            </a:r>
          </a:p>
          <a:p>
            <a:endParaRPr lang="fr-BE" dirty="0"/>
          </a:p>
        </p:txBody>
      </p:sp>
      <p:pic>
        <p:nvPicPr>
          <p:cNvPr id="8194" name="Picture 2" descr="Résultat de recherche d'images pour &quot;epi obligatoire&quot;">
            <a:extLst>
              <a:ext uri="{FF2B5EF4-FFF2-40B4-BE49-F238E27FC236}">
                <a16:creationId xmlns:a16="http://schemas.microsoft.com/office/drawing/2014/main" id="{AC5574EA-772B-45C6-A994-198F8D43C3D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629400" y="5223737"/>
            <a:ext cx="1742404" cy="807841"/>
          </a:xfrm>
          <a:prstGeom prst="rect">
            <a:avLst/>
          </a:prstGeom>
          <a:noFill/>
          <a:extLst>
            <a:ext uri="{909E8E84-426E-40DD-AFC4-6F175D3DCCD1}">
              <a14:hiddenFill xmlns:a14="http://schemas.microsoft.com/office/drawing/2010/main">
                <a:solidFill>
                  <a:srgbClr val="FFFFFF"/>
                </a:solidFill>
              </a14:hiddenFill>
            </a:ext>
          </a:extLst>
        </p:spPr>
      </p:pic>
      <p:pic>
        <p:nvPicPr>
          <p:cNvPr id="8196" name="Picture 4" descr="Résultat de recherche d'images pour &quot;APAVE&quot;">
            <a:extLst>
              <a:ext uri="{FF2B5EF4-FFF2-40B4-BE49-F238E27FC236}">
                <a16:creationId xmlns:a16="http://schemas.microsoft.com/office/drawing/2014/main" id="{28587088-18EC-472A-92F7-D1745D059E34}"/>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29332" b="26670"/>
          <a:stretch/>
        </p:blipFill>
        <p:spPr bwMode="auto">
          <a:xfrm>
            <a:off x="6732366" y="3373371"/>
            <a:ext cx="1472952" cy="648072"/>
          </a:xfrm>
          <a:prstGeom prst="rect">
            <a:avLst/>
          </a:prstGeom>
          <a:noFill/>
          <a:extLst>
            <a:ext uri="{909E8E84-426E-40DD-AFC4-6F175D3DCCD1}">
              <a14:hiddenFill xmlns:a14="http://schemas.microsoft.com/office/drawing/2010/main">
                <a:solidFill>
                  <a:srgbClr val="FFFFFF"/>
                </a:solidFill>
              </a14:hiddenFill>
            </a:ext>
          </a:extLst>
        </p:spPr>
      </p:pic>
      <p:sp>
        <p:nvSpPr>
          <p:cNvPr id="3" name="ZoneTexte 2">
            <a:extLst>
              <a:ext uri="{FF2B5EF4-FFF2-40B4-BE49-F238E27FC236}">
                <a16:creationId xmlns:a16="http://schemas.microsoft.com/office/drawing/2014/main" id="{AFE73C1D-4F53-417A-8FD6-2EE5264A3E72}"/>
              </a:ext>
            </a:extLst>
          </p:cNvPr>
          <p:cNvSpPr txBox="1"/>
          <p:nvPr/>
        </p:nvSpPr>
        <p:spPr>
          <a:xfrm>
            <a:off x="6276636" y="2665485"/>
            <a:ext cx="2384412" cy="707886"/>
          </a:xfrm>
          <a:prstGeom prst="rect">
            <a:avLst/>
          </a:prstGeom>
          <a:noFill/>
        </p:spPr>
        <p:txBody>
          <a:bodyPr wrap="square" rtlCol="0">
            <a:spAutoFit/>
          </a:bodyPr>
          <a:lstStyle/>
          <a:p>
            <a:pPr algn="ctr"/>
            <a:r>
              <a:rPr lang="fr-FR" dirty="0">
                <a:solidFill>
                  <a:srgbClr val="00B050"/>
                </a:solidFill>
                <a:latin typeface="+mn-lt"/>
              </a:rPr>
              <a:t>Notre partenaire formation sécurité : </a:t>
            </a:r>
          </a:p>
        </p:txBody>
      </p:sp>
    </p:spTree>
    <p:extLst>
      <p:ext uri="{BB962C8B-B14F-4D97-AF65-F5344CB8AC3E}">
        <p14:creationId xmlns:p14="http://schemas.microsoft.com/office/powerpoint/2010/main" val="132697824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Grafik 10">
            <a:extLst>
              <a:ext uri="{FF2B5EF4-FFF2-40B4-BE49-F238E27FC236}">
                <a16:creationId xmlns:a16="http://schemas.microsoft.com/office/drawing/2014/main" id="{C985F357-D834-4E7E-8D40-DF37CFAF6FDD}"/>
              </a:ext>
            </a:extLst>
          </p:cNvPr>
          <p:cNvPicPr>
            <a:picLocks noChangeAspect="1"/>
          </p:cNvPicPr>
          <p:nvPr/>
        </p:nvPicPr>
        <p:blipFill rotWithShape="1">
          <a:blip r:embed="rId2"/>
          <a:srcRect b="6783"/>
          <a:stretch/>
        </p:blipFill>
        <p:spPr>
          <a:xfrm>
            <a:off x="5156287" y="1466989"/>
            <a:ext cx="3646314" cy="5132248"/>
          </a:xfrm>
          <a:prstGeom prst="rect">
            <a:avLst/>
          </a:prstGeom>
          <a:ln>
            <a:noFill/>
          </a:ln>
          <a:effectLst/>
        </p:spPr>
      </p:pic>
      <p:pic>
        <p:nvPicPr>
          <p:cNvPr id="12" name="Grafik 11" descr="Ein Bild, das Zubehör, schwarz, sitzend, gelb enthält.&#10;&#10;Automatisch generierte Beschreibung">
            <a:extLst>
              <a:ext uri="{FF2B5EF4-FFF2-40B4-BE49-F238E27FC236}">
                <a16:creationId xmlns:a16="http://schemas.microsoft.com/office/drawing/2014/main" id="{A9356877-9A0A-43C7-966B-402ED2967288}"/>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1390020" y="5157794"/>
            <a:ext cx="1200780" cy="1441443"/>
          </a:xfrm>
          <a:prstGeom prst="rect">
            <a:avLst/>
          </a:prstGeom>
        </p:spPr>
      </p:pic>
      <p:sp>
        <p:nvSpPr>
          <p:cNvPr id="2" name="Titel 1">
            <a:extLst>
              <a:ext uri="{FF2B5EF4-FFF2-40B4-BE49-F238E27FC236}">
                <a16:creationId xmlns:a16="http://schemas.microsoft.com/office/drawing/2014/main" id="{94793916-6A71-4B23-9161-A6EB3760E12B}"/>
              </a:ext>
            </a:extLst>
          </p:cNvPr>
          <p:cNvSpPr>
            <a:spLocks noGrp="1"/>
          </p:cNvSpPr>
          <p:nvPr>
            <p:ph type="title"/>
          </p:nvPr>
        </p:nvSpPr>
        <p:spPr/>
        <p:txBody>
          <a:bodyPr/>
          <a:lstStyle/>
          <a:p>
            <a:r>
              <a:rPr lang="fr-FR" altLang="de-DE" dirty="0"/>
              <a:t>4.3) Risques sonores</a:t>
            </a:r>
            <a:endParaRPr lang="de-DE" sz="2000" b="1" dirty="0">
              <a:solidFill>
                <a:schemeClr val="tx1"/>
              </a:solidFill>
            </a:endParaRPr>
          </a:p>
        </p:txBody>
      </p:sp>
      <p:sp>
        <p:nvSpPr>
          <p:cNvPr id="4" name="Datumsplatzhalter 3">
            <a:extLst>
              <a:ext uri="{FF2B5EF4-FFF2-40B4-BE49-F238E27FC236}">
                <a16:creationId xmlns:a16="http://schemas.microsoft.com/office/drawing/2014/main" id="{8A9DB2DA-FCD6-4EE0-9C91-559027AF65FB}"/>
              </a:ext>
            </a:extLst>
          </p:cNvPr>
          <p:cNvSpPr>
            <a:spLocks noGrp="1"/>
          </p:cNvSpPr>
          <p:nvPr>
            <p:ph type="dt" sz="half" idx="10"/>
          </p:nvPr>
        </p:nvSpPr>
        <p:spPr/>
        <p:txBody>
          <a:bodyPr/>
          <a:lstStyle/>
          <a:p>
            <a:fld id="{3E8BC5D8-A115-4B64-A64A-086CE5FD224F}" type="datetime1">
              <a:rPr lang="en-US" altLang="de-DE" smtClean="0"/>
              <a:pPr/>
              <a:t>2/11/2020</a:t>
            </a:fld>
            <a:endParaRPr lang="en-US" altLang="de-DE"/>
          </a:p>
        </p:txBody>
      </p:sp>
      <p:sp>
        <p:nvSpPr>
          <p:cNvPr id="5" name="Foliennummernplatzhalter 4">
            <a:extLst>
              <a:ext uri="{FF2B5EF4-FFF2-40B4-BE49-F238E27FC236}">
                <a16:creationId xmlns:a16="http://schemas.microsoft.com/office/drawing/2014/main" id="{E4A46F86-AC95-42C0-BD48-D4712484D1EA}"/>
              </a:ext>
            </a:extLst>
          </p:cNvPr>
          <p:cNvSpPr>
            <a:spLocks noGrp="1"/>
          </p:cNvSpPr>
          <p:nvPr>
            <p:ph type="sldNum" sz="quarter" idx="11"/>
          </p:nvPr>
        </p:nvSpPr>
        <p:spPr/>
        <p:txBody>
          <a:bodyPr/>
          <a:lstStyle/>
          <a:p>
            <a:r>
              <a:rPr lang="en-US" altLang="de-DE"/>
              <a:t>Page </a:t>
            </a:r>
            <a:fld id="{9BB81938-3A13-4F8B-9DE6-E4911D5D7B2F}" type="slidenum">
              <a:rPr lang="en-US" altLang="de-DE" smtClean="0"/>
              <a:pPr/>
              <a:t>31</a:t>
            </a:fld>
            <a:endParaRPr lang="en-US" altLang="de-DE"/>
          </a:p>
        </p:txBody>
      </p:sp>
      <p:sp>
        <p:nvSpPr>
          <p:cNvPr id="7" name="Textfeld 6">
            <a:extLst>
              <a:ext uri="{FF2B5EF4-FFF2-40B4-BE49-F238E27FC236}">
                <a16:creationId xmlns:a16="http://schemas.microsoft.com/office/drawing/2014/main" id="{536099BD-6C1A-41C9-ABA9-7E0B90359B2A}"/>
              </a:ext>
            </a:extLst>
          </p:cNvPr>
          <p:cNvSpPr txBox="1"/>
          <p:nvPr/>
        </p:nvSpPr>
        <p:spPr>
          <a:xfrm>
            <a:off x="341399" y="1550660"/>
            <a:ext cx="7416824" cy="1138773"/>
          </a:xfrm>
          <a:prstGeom prst="rect">
            <a:avLst/>
          </a:prstGeom>
          <a:noFill/>
        </p:spPr>
        <p:txBody>
          <a:bodyPr wrap="square" rtlCol="0">
            <a:spAutoFit/>
          </a:bodyPr>
          <a:lstStyle/>
          <a:p>
            <a:pPr marL="342900" lvl="0" indent="-342900">
              <a:spcBef>
                <a:spcPct val="20000"/>
              </a:spcBef>
              <a:buClr>
                <a:srgbClr val="CC0000"/>
              </a:buClr>
              <a:buFont typeface="Arial Narrow" pitchFamily="-107" charset="0"/>
              <a:buChar char="»"/>
            </a:pPr>
            <a:r>
              <a:rPr lang="fr-BE" dirty="0">
                <a:latin typeface="+mn-lt"/>
              </a:rPr>
              <a:t>Le port de protections auditives est :</a:t>
            </a:r>
          </a:p>
          <a:p>
            <a:pPr lvl="0">
              <a:spcBef>
                <a:spcPct val="20000"/>
              </a:spcBef>
              <a:buClr>
                <a:srgbClr val="CC0000"/>
              </a:buClr>
            </a:pPr>
            <a:r>
              <a:rPr lang="fr-BE" dirty="0">
                <a:solidFill>
                  <a:srgbClr val="00B0F0"/>
                </a:solidFill>
                <a:latin typeface="+mn-lt"/>
              </a:rPr>
              <a:t>	</a:t>
            </a:r>
            <a:r>
              <a:rPr lang="fr-BE" dirty="0">
                <a:latin typeface="+mn-lt"/>
              </a:rPr>
              <a:t>- </a:t>
            </a:r>
            <a:r>
              <a:rPr lang="fr-BE" dirty="0">
                <a:solidFill>
                  <a:srgbClr val="00B0F0"/>
                </a:solidFill>
                <a:latin typeface="+mn-lt"/>
              </a:rPr>
              <a:t>Conseillé</a:t>
            </a:r>
            <a:r>
              <a:rPr lang="fr-BE" dirty="0">
                <a:latin typeface="+mn-lt"/>
              </a:rPr>
              <a:t> dans les zones bruyantes </a:t>
            </a:r>
            <a:r>
              <a:rPr lang="fr-BE" dirty="0">
                <a:solidFill>
                  <a:srgbClr val="00B0F0"/>
                </a:solidFill>
                <a:latin typeface="+mn-lt"/>
              </a:rPr>
              <a:t>&gt; 80dB</a:t>
            </a:r>
          </a:p>
          <a:p>
            <a:pPr lvl="0">
              <a:spcBef>
                <a:spcPct val="20000"/>
              </a:spcBef>
              <a:buClr>
                <a:srgbClr val="CC0000"/>
              </a:buClr>
            </a:pPr>
            <a:r>
              <a:rPr lang="fr-BE" dirty="0">
                <a:solidFill>
                  <a:srgbClr val="00B0F0"/>
                </a:solidFill>
                <a:latin typeface="+mn-lt"/>
              </a:rPr>
              <a:t>	</a:t>
            </a:r>
            <a:r>
              <a:rPr lang="fr-BE" dirty="0">
                <a:latin typeface="+mn-lt"/>
              </a:rPr>
              <a:t>- </a:t>
            </a:r>
            <a:r>
              <a:rPr lang="fr-BE" dirty="0">
                <a:solidFill>
                  <a:srgbClr val="FF0000"/>
                </a:solidFill>
                <a:latin typeface="+mn-lt"/>
              </a:rPr>
              <a:t>Obligatoire</a:t>
            </a:r>
            <a:r>
              <a:rPr lang="fr-BE" dirty="0">
                <a:latin typeface="+mn-lt"/>
              </a:rPr>
              <a:t> dans les zones bruyantes </a:t>
            </a:r>
            <a:r>
              <a:rPr lang="fr-BE" dirty="0">
                <a:solidFill>
                  <a:srgbClr val="FF0000"/>
                </a:solidFill>
                <a:latin typeface="+mn-lt"/>
              </a:rPr>
              <a:t>&gt; 85dB</a:t>
            </a:r>
          </a:p>
        </p:txBody>
      </p:sp>
      <p:sp>
        <p:nvSpPr>
          <p:cNvPr id="8" name="Textfeld 7">
            <a:extLst>
              <a:ext uri="{FF2B5EF4-FFF2-40B4-BE49-F238E27FC236}">
                <a16:creationId xmlns:a16="http://schemas.microsoft.com/office/drawing/2014/main" id="{02AFF012-A3A1-42EE-8D9D-7F6FDAC7ABD5}"/>
              </a:ext>
            </a:extLst>
          </p:cNvPr>
          <p:cNvSpPr txBox="1"/>
          <p:nvPr/>
        </p:nvSpPr>
        <p:spPr>
          <a:xfrm>
            <a:off x="457200" y="2898726"/>
            <a:ext cx="4814468" cy="2492990"/>
          </a:xfrm>
          <a:prstGeom prst="rect">
            <a:avLst/>
          </a:prstGeom>
          <a:noFill/>
        </p:spPr>
        <p:txBody>
          <a:bodyPr wrap="square" rtlCol="0">
            <a:spAutoFit/>
          </a:bodyPr>
          <a:lstStyle/>
          <a:p>
            <a:pPr marL="342900" lvl="0" indent="-342900">
              <a:lnSpc>
                <a:spcPct val="150000"/>
              </a:lnSpc>
              <a:spcBef>
                <a:spcPct val="20000"/>
              </a:spcBef>
              <a:buClr>
                <a:srgbClr val="CC0000"/>
              </a:buClr>
              <a:buFont typeface="Arial Narrow" pitchFamily="-107" charset="0"/>
              <a:buChar char="»"/>
            </a:pPr>
            <a:r>
              <a:rPr lang="fr-BE" dirty="0">
                <a:latin typeface="+mn-lt"/>
              </a:rPr>
              <a:t>EPI obligatoires (au choix) :</a:t>
            </a:r>
          </a:p>
          <a:p>
            <a:pPr marL="800100" lvl="1" indent="-342900">
              <a:lnSpc>
                <a:spcPct val="150000"/>
              </a:lnSpc>
              <a:spcBef>
                <a:spcPct val="20000"/>
              </a:spcBef>
              <a:buClr>
                <a:srgbClr val="CC0000"/>
              </a:buClr>
              <a:buFontTx/>
              <a:buChar char="-"/>
            </a:pPr>
            <a:r>
              <a:rPr lang="fr-BE" dirty="0">
                <a:latin typeface="+mn-lt"/>
              </a:rPr>
              <a:t>bouchons moulés</a:t>
            </a:r>
          </a:p>
          <a:p>
            <a:pPr marL="800100" lvl="1" indent="-342900">
              <a:lnSpc>
                <a:spcPct val="150000"/>
              </a:lnSpc>
              <a:spcBef>
                <a:spcPct val="20000"/>
              </a:spcBef>
              <a:buClr>
                <a:srgbClr val="CC0000"/>
              </a:buClr>
              <a:buFontTx/>
              <a:buChar char="-"/>
            </a:pPr>
            <a:r>
              <a:rPr lang="fr-BE" dirty="0">
                <a:latin typeface="+mn-lt"/>
              </a:rPr>
              <a:t>boutons jetables</a:t>
            </a:r>
          </a:p>
          <a:p>
            <a:pPr marL="800100" lvl="1" indent="-342900">
              <a:lnSpc>
                <a:spcPct val="150000"/>
              </a:lnSpc>
              <a:spcBef>
                <a:spcPct val="20000"/>
              </a:spcBef>
              <a:buClr>
                <a:srgbClr val="CC0000"/>
              </a:buClr>
              <a:buFontTx/>
              <a:buChar char="-"/>
            </a:pPr>
            <a:r>
              <a:rPr lang="fr-BE" dirty="0">
                <a:latin typeface="+mn-lt"/>
              </a:rPr>
              <a:t>casque anti-bruit</a:t>
            </a:r>
          </a:p>
          <a:p>
            <a:pPr marL="800100" lvl="1" indent="-342900">
              <a:spcBef>
                <a:spcPct val="20000"/>
              </a:spcBef>
              <a:buClr>
                <a:srgbClr val="CC0000"/>
              </a:buClr>
              <a:buFont typeface="Arial Narrow" pitchFamily="-107" charset="0"/>
              <a:buChar char="»"/>
            </a:pPr>
            <a:endParaRPr lang="fr-BE" dirty="0">
              <a:latin typeface="+mn-lt"/>
            </a:endParaRPr>
          </a:p>
        </p:txBody>
      </p:sp>
      <p:pic>
        <p:nvPicPr>
          <p:cNvPr id="10" name="Grafik 9" descr="Ein Bild, das Tisch, Wasser, Brille, sitzend enthält.&#10;&#10;Automatisch generierte Beschreibung">
            <a:extLst>
              <a:ext uri="{FF2B5EF4-FFF2-40B4-BE49-F238E27FC236}">
                <a16:creationId xmlns:a16="http://schemas.microsoft.com/office/drawing/2014/main" id="{F57CB78B-C032-403F-9199-32B9FEAADA26}"/>
              </a:ext>
            </a:extLst>
          </p:cNvPr>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3303140" y="5194439"/>
            <a:ext cx="1368152" cy="1368152"/>
          </a:xfrm>
          <a:prstGeom prst="rect">
            <a:avLst/>
          </a:prstGeom>
        </p:spPr>
      </p:pic>
    </p:spTree>
    <p:extLst>
      <p:ext uri="{BB962C8B-B14F-4D97-AF65-F5344CB8AC3E}">
        <p14:creationId xmlns:p14="http://schemas.microsoft.com/office/powerpoint/2010/main" val="42380560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1"/>
          </p:nvPr>
        </p:nvSpPr>
        <p:spPr/>
        <p:txBody>
          <a:bodyPr/>
          <a:lstStyle>
            <a:lvl1pPr eaLnBrk="0" hangingPunct="0">
              <a:defRPr sz="2000">
                <a:solidFill>
                  <a:schemeClr val="tx1"/>
                </a:solidFill>
                <a:latin typeface="Arial" charset="0"/>
                <a:ea typeface="ＭＳ Ｐゴシック" pitchFamily="-107" charset="-128"/>
              </a:defRPr>
            </a:lvl1pPr>
            <a:lvl2pPr marL="37931725" indent="-37474525" eaLnBrk="0" hangingPunct="0">
              <a:defRPr sz="2000">
                <a:solidFill>
                  <a:schemeClr val="tx1"/>
                </a:solidFill>
                <a:latin typeface="Arial" charset="0"/>
                <a:ea typeface="ＭＳ Ｐゴシック" pitchFamily="-107" charset="-128"/>
              </a:defRPr>
            </a:lvl2pPr>
            <a:lvl3pPr eaLnBrk="0" hangingPunct="0">
              <a:defRPr sz="2000">
                <a:solidFill>
                  <a:schemeClr val="tx1"/>
                </a:solidFill>
                <a:latin typeface="Arial" charset="0"/>
                <a:ea typeface="ＭＳ Ｐゴシック" pitchFamily="-107" charset="-128"/>
              </a:defRPr>
            </a:lvl3pPr>
            <a:lvl4pPr eaLnBrk="0" hangingPunct="0">
              <a:defRPr sz="2000">
                <a:solidFill>
                  <a:schemeClr val="tx1"/>
                </a:solidFill>
                <a:latin typeface="Arial" charset="0"/>
                <a:ea typeface="ＭＳ Ｐゴシック" pitchFamily="-107" charset="-128"/>
              </a:defRPr>
            </a:lvl4pPr>
            <a:lvl5pPr eaLnBrk="0" hangingPunct="0">
              <a:defRPr sz="2000">
                <a:solidFill>
                  <a:schemeClr val="tx1"/>
                </a:solidFill>
                <a:latin typeface="Arial" charset="0"/>
                <a:ea typeface="ＭＳ Ｐゴシック" pitchFamily="-107" charset="-128"/>
              </a:defRPr>
            </a:lvl5pPr>
            <a:lvl6pPr marL="457200" eaLnBrk="0" fontAlgn="base" hangingPunct="0">
              <a:spcBef>
                <a:spcPct val="0"/>
              </a:spcBef>
              <a:spcAft>
                <a:spcPct val="0"/>
              </a:spcAft>
              <a:defRPr sz="2000">
                <a:solidFill>
                  <a:schemeClr val="tx1"/>
                </a:solidFill>
                <a:latin typeface="Arial" charset="0"/>
                <a:ea typeface="ＭＳ Ｐゴシック" pitchFamily="-107" charset="-128"/>
              </a:defRPr>
            </a:lvl6pPr>
            <a:lvl7pPr marL="914400" eaLnBrk="0" fontAlgn="base" hangingPunct="0">
              <a:spcBef>
                <a:spcPct val="0"/>
              </a:spcBef>
              <a:spcAft>
                <a:spcPct val="0"/>
              </a:spcAft>
              <a:defRPr sz="2000">
                <a:solidFill>
                  <a:schemeClr val="tx1"/>
                </a:solidFill>
                <a:latin typeface="Arial" charset="0"/>
                <a:ea typeface="ＭＳ Ｐゴシック" pitchFamily="-107" charset="-128"/>
              </a:defRPr>
            </a:lvl7pPr>
            <a:lvl8pPr marL="1371600" eaLnBrk="0" fontAlgn="base" hangingPunct="0">
              <a:spcBef>
                <a:spcPct val="0"/>
              </a:spcBef>
              <a:spcAft>
                <a:spcPct val="0"/>
              </a:spcAft>
              <a:defRPr sz="2000">
                <a:solidFill>
                  <a:schemeClr val="tx1"/>
                </a:solidFill>
                <a:latin typeface="Arial" charset="0"/>
                <a:ea typeface="ＭＳ Ｐゴシック" pitchFamily="-107" charset="-128"/>
              </a:defRPr>
            </a:lvl8pPr>
            <a:lvl9pPr marL="1828800" eaLnBrk="0" fontAlgn="base" hangingPunct="0">
              <a:spcBef>
                <a:spcPct val="0"/>
              </a:spcBef>
              <a:spcAft>
                <a:spcPct val="0"/>
              </a:spcAft>
              <a:defRPr sz="2000">
                <a:solidFill>
                  <a:schemeClr val="tx1"/>
                </a:solidFill>
                <a:latin typeface="Arial" charset="0"/>
                <a:ea typeface="ＭＳ Ｐゴシック" pitchFamily="-107" charset="-128"/>
              </a:defRPr>
            </a:lvl9pPr>
          </a:lstStyle>
          <a:p>
            <a:pPr eaLnBrk="1" hangingPunct="1"/>
            <a:r>
              <a:rPr lang="en-US" altLang="de-DE" sz="1000" dirty="0">
                <a:solidFill>
                  <a:schemeClr val="bg2"/>
                </a:solidFill>
                <a:latin typeface="Arial Narrow" pitchFamily="-107" charset="0"/>
              </a:rPr>
              <a:t>Page </a:t>
            </a:r>
            <a:fld id="{EFD7E476-568F-416C-8CE3-B0BA96CD6AAC}" type="slidenum">
              <a:rPr lang="en-US" altLang="de-DE" sz="1000">
                <a:solidFill>
                  <a:schemeClr val="bg2"/>
                </a:solidFill>
                <a:latin typeface="Arial Narrow" pitchFamily="-107" charset="0"/>
              </a:rPr>
              <a:pPr eaLnBrk="1" hangingPunct="1"/>
              <a:t>32</a:t>
            </a:fld>
            <a:endParaRPr lang="en-US" altLang="de-DE" sz="1000" dirty="0">
              <a:solidFill>
                <a:schemeClr val="bg2"/>
              </a:solidFill>
              <a:latin typeface="Arial Narrow" pitchFamily="-107" charset="0"/>
            </a:endParaRPr>
          </a:p>
        </p:txBody>
      </p:sp>
      <p:sp>
        <p:nvSpPr>
          <p:cNvPr id="11268" name="Rectangle 2"/>
          <p:cNvSpPr>
            <a:spLocks noGrp="1" noChangeArrowheads="1"/>
          </p:cNvSpPr>
          <p:nvPr>
            <p:ph type="title"/>
          </p:nvPr>
        </p:nvSpPr>
        <p:spPr/>
        <p:txBody>
          <a:bodyPr/>
          <a:lstStyle/>
          <a:p>
            <a:r>
              <a:rPr lang="fr-FR" altLang="de-DE" dirty="0"/>
              <a:t>4.4) Les Substances dangereuses</a:t>
            </a:r>
          </a:p>
        </p:txBody>
      </p:sp>
      <p:sp>
        <p:nvSpPr>
          <p:cNvPr id="8" name="Textfeld 7"/>
          <p:cNvSpPr txBox="1"/>
          <p:nvPr/>
        </p:nvSpPr>
        <p:spPr>
          <a:xfrm>
            <a:off x="1243054" y="1290548"/>
            <a:ext cx="2232248" cy="400110"/>
          </a:xfrm>
          <a:prstGeom prst="rect">
            <a:avLst/>
          </a:prstGeom>
          <a:noFill/>
        </p:spPr>
        <p:txBody>
          <a:bodyPr wrap="square" rtlCol="0">
            <a:spAutoFit/>
          </a:bodyPr>
          <a:lstStyle/>
          <a:p>
            <a:r>
              <a:rPr lang="fr-FR" dirty="0">
                <a:solidFill>
                  <a:srgbClr val="000000"/>
                </a:solidFill>
              </a:rPr>
              <a:t>Anciens symboles</a:t>
            </a:r>
          </a:p>
        </p:txBody>
      </p:sp>
      <p:sp>
        <p:nvSpPr>
          <p:cNvPr id="9" name="Textfeld 8"/>
          <p:cNvSpPr txBox="1"/>
          <p:nvPr/>
        </p:nvSpPr>
        <p:spPr>
          <a:xfrm>
            <a:off x="5496136" y="1121271"/>
            <a:ext cx="2876128" cy="1015663"/>
          </a:xfrm>
          <a:prstGeom prst="rect">
            <a:avLst/>
          </a:prstGeom>
          <a:noFill/>
        </p:spPr>
        <p:txBody>
          <a:bodyPr wrap="square" rtlCol="0">
            <a:spAutoFit/>
          </a:bodyPr>
          <a:lstStyle/>
          <a:p>
            <a:pPr algn="ctr"/>
            <a:r>
              <a:rPr lang="fr-FR" dirty="0">
                <a:solidFill>
                  <a:srgbClr val="000000"/>
                </a:solidFill>
              </a:rPr>
              <a:t>Nouveaux symboles</a:t>
            </a:r>
          </a:p>
          <a:p>
            <a:pPr algn="ctr"/>
            <a:r>
              <a:rPr lang="en-US" dirty="0">
                <a:solidFill>
                  <a:srgbClr val="000000"/>
                </a:solidFill>
              </a:rPr>
              <a:t>(</a:t>
            </a:r>
            <a:r>
              <a:rPr lang="fr-FR" dirty="0">
                <a:solidFill>
                  <a:srgbClr val="000000"/>
                </a:solidFill>
              </a:rPr>
              <a:t>Système général harmonisé</a:t>
            </a:r>
            <a:r>
              <a:rPr lang="en-US" dirty="0">
                <a:solidFill>
                  <a:srgbClr val="000000"/>
                </a:solidFill>
              </a:rPr>
              <a:t>)</a:t>
            </a:r>
          </a:p>
        </p:txBody>
      </p:sp>
      <p:pic>
        <p:nvPicPr>
          <p:cNvPr id="18435" name="Picture 3"/>
          <p:cNvPicPr>
            <a:picLocks noChangeAspect="1" noChangeArrowheads="1"/>
          </p:cNvPicPr>
          <p:nvPr/>
        </p:nvPicPr>
        <p:blipFill rotWithShape="1">
          <a:blip r:embed="rId2" cstate="hqprint">
            <a:extLst>
              <a:ext uri="{28A0092B-C50C-407E-A947-70E740481C1C}">
                <a14:useLocalDpi xmlns:a14="http://schemas.microsoft.com/office/drawing/2010/main"/>
              </a:ext>
            </a:extLst>
          </a:blip>
          <a:srcRect/>
          <a:stretch/>
        </p:blipFill>
        <p:spPr bwMode="auto">
          <a:xfrm>
            <a:off x="5004048" y="2329016"/>
            <a:ext cx="4042281" cy="30750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8437" name="Picture 5"/>
          <p:cNvPicPr>
            <a:picLocks noChangeAspect="1" noChangeArrowheads="1"/>
          </p:cNvPicPr>
          <p:nvPr/>
        </p:nvPicPr>
        <p:blipFill rotWithShape="1">
          <a:blip r:embed="rId3" cstate="hqprint">
            <a:extLst>
              <a:ext uri="{28A0092B-C50C-407E-A947-70E740481C1C}">
                <a14:useLocalDpi xmlns:a14="http://schemas.microsoft.com/office/drawing/2010/main"/>
              </a:ext>
            </a:extLst>
          </a:blip>
          <a:srcRect/>
          <a:stretch/>
        </p:blipFill>
        <p:spPr bwMode="auto">
          <a:xfrm>
            <a:off x="256209" y="2540476"/>
            <a:ext cx="4675831" cy="237554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2" name="Datumsplatzhalter 3">
            <a:extLst>
              <a:ext uri="{FF2B5EF4-FFF2-40B4-BE49-F238E27FC236}">
                <a16:creationId xmlns:a16="http://schemas.microsoft.com/office/drawing/2014/main" id="{9514E6E4-4D58-4C47-94EC-1D97FF73887A}"/>
              </a:ext>
            </a:extLst>
          </p:cNvPr>
          <p:cNvSpPr>
            <a:spLocks noGrp="1"/>
          </p:cNvSpPr>
          <p:nvPr>
            <p:ph type="dt" sz="half" idx="10"/>
          </p:nvPr>
        </p:nvSpPr>
        <p:spPr>
          <a:xfrm>
            <a:off x="457200" y="6477000"/>
            <a:ext cx="2133600" cy="244475"/>
          </a:xfrm>
        </p:spPr>
        <p:txBody>
          <a:bodyPr/>
          <a:lstStyle/>
          <a:p>
            <a:fld id="{3E8BC5D8-A115-4B64-A64A-086CE5FD224F}" type="datetime1">
              <a:rPr lang="en-US" altLang="de-DE" smtClean="0"/>
              <a:pPr/>
              <a:t>2/11/2020</a:t>
            </a:fld>
            <a:endParaRPr lang="en-US" altLang="de-DE"/>
          </a:p>
        </p:txBody>
      </p:sp>
      <p:sp>
        <p:nvSpPr>
          <p:cNvPr id="11" name="Textfeld 15">
            <a:extLst>
              <a:ext uri="{FF2B5EF4-FFF2-40B4-BE49-F238E27FC236}">
                <a16:creationId xmlns:a16="http://schemas.microsoft.com/office/drawing/2014/main" id="{26579F69-B150-4640-9209-90C47C9822A4}"/>
              </a:ext>
            </a:extLst>
          </p:cNvPr>
          <p:cNvSpPr txBox="1"/>
          <p:nvPr/>
        </p:nvSpPr>
        <p:spPr>
          <a:xfrm>
            <a:off x="632171" y="5779722"/>
            <a:ext cx="8162586" cy="646331"/>
          </a:xfrm>
          <a:prstGeom prst="rect">
            <a:avLst/>
          </a:prstGeom>
          <a:noFill/>
        </p:spPr>
        <p:txBody>
          <a:bodyPr wrap="square" rtlCol="0">
            <a:spAutoFit/>
          </a:bodyPr>
          <a:lstStyle/>
          <a:p>
            <a:pPr>
              <a:spcBef>
                <a:spcPct val="20000"/>
              </a:spcBef>
              <a:buClr>
                <a:srgbClr val="CC0000"/>
              </a:buClr>
            </a:pPr>
            <a:r>
              <a:rPr lang="fr-BE" sz="1800" i="1" dirty="0">
                <a:solidFill>
                  <a:schemeClr val="accent2"/>
                </a:solidFill>
                <a:latin typeface="+mn-lt"/>
              </a:rPr>
              <a:t>Les « Fiches de Sécurité des produits chimiques » sont disponibles sur le serveur M/Sécurité au Travail</a:t>
            </a:r>
          </a:p>
        </p:txBody>
      </p:sp>
    </p:spTree>
    <p:extLst>
      <p:ext uri="{BB962C8B-B14F-4D97-AF65-F5344CB8AC3E}">
        <p14:creationId xmlns:p14="http://schemas.microsoft.com/office/powerpoint/2010/main" val="264434773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a:extLst>
              <a:ext uri="{FF2B5EF4-FFF2-40B4-BE49-F238E27FC236}">
                <a16:creationId xmlns:a16="http://schemas.microsoft.com/office/drawing/2014/main" id="{3D76B4AA-A5C1-4E83-ADF9-CC99589D3647}"/>
              </a:ext>
            </a:extLst>
          </p:cNvPr>
          <p:cNvSpPr>
            <a:spLocks noGrp="1"/>
          </p:cNvSpPr>
          <p:nvPr>
            <p:ph idx="1"/>
          </p:nvPr>
        </p:nvSpPr>
        <p:spPr>
          <a:xfrm>
            <a:off x="457200" y="1124744"/>
            <a:ext cx="8305800" cy="5105400"/>
          </a:xfrm>
        </p:spPr>
        <p:txBody>
          <a:bodyPr/>
          <a:lstStyle/>
          <a:p>
            <a:pPr marL="0" indent="0">
              <a:buNone/>
            </a:pPr>
            <a:r>
              <a:rPr lang="fr-BE" dirty="0"/>
              <a:t>Danger particulier pour la manipulation des </a:t>
            </a:r>
            <a:r>
              <a:rPr lang="fr-FR" dirty="0"/>
              <a:t>mors modèle 680</a:t>
            </a:r>
            <a:r>
              <a:rPr lang="fr-BE" dirty="0"/>
              <a:t> : Contient de la graisse NIKAL classée </a:t>
            </a:r>
            <a:r>
              <a:rPr lang="fr-BE" dirty="0">
                <a:solidFill>
                  <a:srgbClr val="FF0000"/>
                </a:solidFill>
                <a:highlight>
                  <a:srgbClr val="FFFF00"/>
                </a:highlight>
              </a:rPr>
              <a:t>Cancérigène probable</a:t>
            </a:r>
          </a:p>
          <a:p>
            <a:pPr marL="0" indent="0">
              <a:buNone/>
            </a:pPr>
            <a:endParaRPr lang="fr-BE" sz="3200" dirty="0"/>
          </a:p>
          <a:p>
            <a:r>
              <a:rPr lang="fr-FR" dirty="0"/>
              <a:t>Se procurer les instructions avant l'utilisation </a:t>
            </a:r>
          </a:p>
          <a:p>
            <a:r>
              <a:rPr lang="fr-FR" dirty="0"/>
              <a:t>Ne pas manipuler avant d'avoir lu et compris toutes les précautions de sécurité </a:t>
            </a:r>
          </a:p>
          <a:p>
            <a:r>
              <a:rPr lang="fr-BE" dirty="0"/>
              <a:t>Danger particulier </a:t>
            </a:r>
            <a:r>
              <a:rPr lang="fr-FR" dirty="0"/>
              <a:t>Porter des gants de protection/des vêtements de protection/un équipement de protection des yeux/du visage </a:t>
            </a:r>
          </a:p>
          <a:p>
            <a:r>
              <a:rPr lang="fr-FR" dirty="0"/>
              <a:t>Il ne faut pas que les vêtements de travail contaminés quittent le lieu de travail </a:t>
            </a:r>
          </a:p>
          <a:p>
            <a:r>
              <a:rPr lang="fr-FR" dirty="0"/>
              <a:t>Ne pas respirer les poussières/fumées/gaz/brouillards/vapeurs/aérosols </a:t>
            </a:r>
          </a:p>
          <a:p>
            <a:r>
              <a:rPr lang="fr-FR" dirty="0"/>
              <a:t>Se laver le visage, les mains et toute surface de peau exposée soigneusement après manipulation </a:t>
            </a:r>
          </a:p>
          <a:p>
            <a:r>
              <a:rPr lang="fr-FR" dirty="0"/>
              <a:t>Ne pas manger, boire ou fumer en manipulant le produit</a:t>
            </a:r>
          </a:p>
          <a:p>
            <a:r>
              <a:rPr lang="fr-FR" dirty="0"/>
              <a:t>Peut-être nocif en cas d'ingestion, toxique pour les organismes aquatiques, entraîne des effets à long terme</a:t>
            </a:r>
          </a:p>
          <a:p>
            <a:endParaRPr lang="fr-BE" dirty="0"/>
          </a:p>
          <a:p>
            <a:pPr marL="0" indent="0">
              <a:buNone/>
            </a:pPr>
            <a:endParaRPr lang="fr-BE" dirty="0">
              <a:solidFill>
                <a:srgbClr val="FF0000"/>
              </a:solidFill>
              <a:highlight>
                <a:srgbClr val="FFFF00"/>
              </a:highlight>
            </a:endParaRPr>
          </a:p>
        </p:txBody>
      </p:sp>
      <p:sp>
        <p:nvSpPr>
          <p:cNvPr id="4" name="Datumsplatzhalter 3">
            <a:extLst>
              <a:ext uri="{FF2B5EF4-FFF2-40B4-BE49-F238E27FC236}">
                <a16:creationId xmlns:a16="http://schemas.microsoft.com/office/drawing/2014/main" id="{63781DDA-E987-43C9-BEC4-B4F2ACC9F1C8}"/>
              </a:ext>
            </a:extLst>
          </p:cNvPr>
          <p:cNvSpPr>
            <a:spLocks noGrp="1"/>
          </p:cNvSpPr>
          <p:nvPr>
            <p:ph type="dt" sz="half" idx="10"/>
          </p:nvPr>
        </p:nvSpPr>
        <p:spPr/>
        <p:txBody>
          <a:bodyPr/>
          <a:lstStyle/>
          <a:p>
            <a:fld id="{3E8BC5D8-A115-4B64-A64A-086CE5FD224F}" type="datetime1">
              <a:rPr lang="en-US" altLang="de-DE" smtClean="0"/>
              <a:pPr/>
              <a:t>2/11/2020</a:t>
            </a:fld>
            <a:endParaRPr lang="en-US" altLang="de-DE"/>
          </a:p>
        </p:txBody>
      </p:sp>
      <p:sp>
        <p:nvSpPr>
          <p:cNvPr id="5" name="Foliennummernplatzhalter 4">
            <a:extLst>
              <a:ext uri="{FF2B5EF4-FFF2-40B4-BE49-F238E27FC236}">
                <a16:creationId xmlns:a16="http://schemas.microsoft.com/office/drawing/2014/main" id="{ECA563EA-0965-4653-B136-34D29449B3AF}"/>
              </a:ext>
            </a:extLst>
          </p:cNvPr>
          <p:cNvSpPr>
            <a:spLocks noGrp="1"/>
          </p:cNvSpPr>
          <p:nvPr>
            <p:ph type="sldNum" sz="quarter" idx="11"/>
          </p:nvPr>
        </p:nvSpPr>
        <p:spPr/>
        <p:txBody>
          <a:bodyPr/>
          <a:lstStyle/>
          <a:p>
            <a:r>
              <a:rPr lang="en-US" altLang="de-DE"/>
              <a:t>Page </a:t>
            </a:r>
            <a:fld id="{9BB81938-3A13-4F8B-9DE6-E4911D5D7B2F}" type="slidenum">
              <a:rPr lang="en-US" altLang="de-DE" smtClean="0"/>
              <a:pPr/>
              <a:t>33</a:t>
            </a:fld>
            <a:endParaRPr lang="en-US" altLang="de-DE"/>
          </a:p>
        </p:txBody>
      </p:sp>
      <p:pic>
        <p:nvPicPr>
          <p:cNvPr id="9" name="Grafik 8" descr="Ein Bild, das Zeichnung enthält.&#10;&#10;Automatisch generierte Beschreibung">
            <a:extLst>
              <a:ext uri="{FF2B5EF4-FFF2-40B4-BE49-F238E27FC236}">
                <a16:creationId xmlns:a16="http://schemas.microsoft.com/office/drawing/2014/main" id="{60A360C6-679C-4763-8668-82602E969388}"/>
              </a:ext>
            </a:extLst>
          </p:cNvPr>
          <p:cNvPicPr>
            <a:picLocks noChangeAspect="1"/>
          </p:cNvPicPr>
          <p:nvPr/>
        </p:nvPicPr>
        <p:blipFill>
          <a:blip r:embed="rId2"/>
          <a:stretch>
            <a:fillRect/>
          </a:stretch>
        </p:blipFill>
        <p:spPr>
          <a:xfrm>
            <a:off x="5289279" y="1772816"/>
            <a:ext cx="1080000" cy="1080000"/>
          </a:xfrm>
          <a:prstGeom prst="rect">
            <a:avLst/>
          </a:prstGeom>
        </p:spPr>
      </p:pic>
      <p:pic>
        <p:nvPicPr>
          <p:cNvPr id="11" name="Grafik 10" descr="Ein Bild, das Zeichnung enthält.&#10;&#10;Automatisch generierte Beschreibung">
            <a:extLst>
              <a:ext uri="{FF2B5EF4-FFF2-40B4-BE49-F238E27FC236}">
                <a16:creationId xmlns:a16="http://schemas.microsoft.com/office/drawing/2014/main" id="{3426EEE6-18FE-4F6D-B48E-94F010DB1949}"/>
              </a:ext>
            </a:extLst>
          </p:cNvPr>
          <p:cNvPicPr>
            <a:picLocks noChangeAspect="1"/>
          </p:cNvPicPr>
          <p:nvPr/>
        </p:nvPicPr>
        <p:blipFill>
          <a:blip r:embed="rId3"/>
          <a:stretch>
            <a:fillRect/>
          </a:stretch>
        </p:blipFill>
        <p:spPr>
          <a:xfrm>
            <a:off x="7593535" y="1772816"/>
            <a:ext cx="1080000" cy="1080000"/>
          </a:xfrm>
          <a:prstGeom prst="rect">
            <a:avLst/>
          </a:prstGeom>
        </p:spPr>
      </p:pic>
      <p:pic>
        <p:nvPicPr>
          <p:cNvPr id="13" name="Grafik 12" descr="Ein Bild, das Zeichnung, Schild enthält.&#10;&#10;Automatisch generierte Beschreibung">
            <a:extLst>
              <a:ext uri="{FF2B5EF4-FFF2-40B4-BE49-F238E27FC236}">
                <a16:creationId xmlns:a16="http://schemas.microsoft.com/office/drawing/2014/main" id="{9EC603CD-A650-4C88-A192-ED4BE7DAEF2E}"/>
              </a:ext>
            </a:extLst>
          </p:cNvPr>
          <p:cNvPicPr>
            <a:picLocks noChangeAspect="1"/>
          </p:cNvPicPr>
          <p:nvPr/>
        </p:nvPicPr>
        <p:blipFill>
          <a:blip r:embed="rId4"/>
          <a:stretch>
            <a:fillRect/>
          </a:stretch>
        </p:blipFill>
        <p:spPr>
          <a:xfrm>
            <a:off x="6441407" y="1772816"/>
            <a:ext cx="1080000" cy="1080000"/>
          </a:xfrm>
          <a:prstGeom prst="rect">
            <a:avLst/>
          </a:prstGeom>
        </p:spPr>
      </p:pic>
    </p:spTree>
    <p:extLst>
      <p:ext uri="{BB962C8B-B14F-4D97-AF65-F5344CB8AC3E}">
        <p14:creationId xmlns:p14="http://schemas.microsoft.com/office/powerpoint/2010/main" val="238873279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contenu 3">
            <a:extLst>
              <a:ext uri="{FF2B5EF4-FFF2-40B4-BE49-F238E27FC236}">
                <a16:creationId xmlns:a16="http://schemas.microsoft.com/office/drawing/2014/main" id="{DC00FBCC-6A05-4BE6-906B-C97423D270C2}"/>
              </a:ext>
            </a:extLst>
          </p:cNvPr>
          <p:cNvSpPr>
            <a:spLocks noGrp="1"/>
          </p:cNvSpPr>
          <p:nvPr>
            <p:ph sz="half" idx="2"/>
          </p:nvPr>
        </p:nvSpPr>
        <p:spPr>
          <a:xfrm>
            <a:off x="683568" y="1628800"/>
            <a:ext cx="8007424" cy="4339952"/>
          </a:xfrm>
        </p:spPr>
        <p:txBody>
          <a:bodyPr/>
          <a:lstStyle/>
          <a:p>
            <a:pPr marL="0" indent="0">
              <a:buNone/>
            </a:pPr>
            <a:r>
              <a:rPr lang="fr-FR" dirty="0"/>
              <a:t>L’ensemble des règles de sécurité, des procédures internes et documents liés à la prévention des risques au travail, sont consultables sur le serveur M :</a:t>
            </a:r>
          </a:p>
          <a:p>
            <a:pPr marL="0" indent="0" algn="ctr">
              <a:buNone/>
            </a:pPr>
            <a:endParaRPr lang="fr-FR" dirty="0">
              <a:hlinkClick r:id="rId2" action="ppaction://hlinkfile"/>
            </a:endParaRPr>
          </a:p>
          <a:p>
            <a:pPr marL="0" indent="0" algn="ctr">
              <a:buNone/>
            </a:pPr>
            <a:r>
              <a:rPr lang="fr-FR" dirty="0">
                <a:hlinkClick r:id="rId2" action="ppaction://hlinkfile"/>
              </a:rPr>
              <a:t>M:\SECURITE AU TRAVAIL</a:t>
            </a:r>
            <a:endParaRPr lang="fr-FR" dirty="0"/>
          </a:p>
        </p:txBody>
      </p:sp>
      <p:sp>
        <p:nvSpPr>
          <p:cNvPr id="5" name="Espace réservé de la date 4">
            <a:extLst>
              <a:ext uri="{FF2B5EF4-FFF2-40B4-BE49-F238E27FC236}">
                <a16:creationId xmlns:a16="http://schemas.microsoft.com/office/drawing/2014/main" id="{9057FB80-C428-4E7E-8AF1-A12CDE62E2C3}"/>
              </a:ext>
            </a:extLst>
          </p:cNvPr>
          <p:cNvSpPr>
            <a:spLocks noGrp="1"/>
          </p:cNvSpPr>
          <p:nvPr>
            <p:ph type="dt" sz="half" idx="10"/>
          </p:nvPr>
        </p:nvSpPr>
        <p:spPr/>
        <p:txBody>
          <a:bodyPr/>
          <a:lstStyle/>
          <a:p>
            <a:fld id="{4E337927-DA45-4594-B443-4A8F975F5937}" type="datetime1">
              <a:rPr lang="en-US" altLang="de-DE" smtClean="0"/>
              <a:pPr/>
              <a:t>2/11/2020</a:t>
            </a:fld>
            <a:endParaRPr lang="en-US" altLang="de-DE"/>
          </a:p>
        </p:txBody>
      </p:sp>
      <p:sp>
        <p:nvSpPr>
          <p:cNvPr id="6" name="Espace réservé du numéro de diapositive 5">
            <a:extLst>
              <a:ext uri="{FF2B5EF4-FFF2-40B4-BE49-F238E27FC236}">
                <a16:creationId xmlns:a16="http://schemas.microsoft.com/office/drawing/2014/main" id="{A93647DA-53CB-4F57-96D2-B61DBAFD04A3}"/>
              </a:ext>
            </a:extLst>
          </p:cNvPr>
          <p:cNvSpPr>
            <a:spLocks noGrp="1"/>
          </p:cNvSpPr>
          <p:nvPr>
            <p:ph type="sldNum" sz="quarter" idx="11"/>
          </p:nvPr>
        </p:nvSpPr>
        <p:spPr/>
        <p:txBody>
          <a:bodyPr/>
          <a:lstStyle/>
          <a:p>
            <a:r>
              <a:rPr lang="en-US" altLang="de-DE"/>
              <a:t>Page </a:t>
            </a:r>
            <a:fld id="{8F844FA1-2D2F-498F-95F7-F481531E0A74}" type="slidenum">
              <a:rPr lang="en-US" altLang="de-DE" smtClean="0"/>
              <a:pPr/>
              <a:t>34</a:t>
            </a:fld>
            <a:endParaRPr lang="en-US" altLang="de-DE"/>
          </a:p>
        </p:txBody>
      </p:sp>
      <p:pic>
        <p:nvPicPr>
          <p:cNvPr id="11266" name="Picture 2" descr="Résultat de recherche d'images pour &quot;souris qui clique&quot;">
            <a:extLst>
              <a:ext uri="{FF2B5EF4-FFF2-40B4-BE49-F238E27FC236}">
                <a16:creationId xmlns:a16="http://schemas.microsoft.com/office/drawing/2014/main" id="{92B9ED5C-5E33-495B-AA05-496C539A7BC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68144" y="4293096"/>
            <a:ext cx="1656184" cy="144916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9793928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5"/>
          <p:cNvSpPr>
            <a:spLocks noGrp="1" noChangeArrowheads="1"/>
          </p:cNvSpPr>
          <p:nvPr>
            <p:ph type="ctrTitle"/>
          </p:nvPr>
        </p:nvSpPr>
        <p:spPr>
          <a:xfrm>
            <a:off x="323528" y="4572000"/>
            <a:ext cx="8439472" cy="533400"/>
          </a:xfrm>
        </p:spPr>
        <p:txBody>
          <a:bodyPr/>
          <a:lstStyle/>
          <a:p>
            <a:r>
              <a:rPr lang="fr-FR" altLang="de-DE" dirty="0"/>
              <a:t>Merci pour votre attention</a:t>
            </a:r>
            <a:endParaRPr lang="fr-FR" altLang="de-DE" sz="1400" dirty="0"/>
          </a:p>
        </p:txBody>
      </p:sp>
    </p:spTree>
    <p:extLst>
      <p:ext uri="{BB962C8B-B14F-4D97-AF65-F5344CB8AC3E}">
        <p14:creationId xmlns:p14="http://schemas.microsoft.com/office/powerpoint/2010/main" val="145032794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1"/>
          </p:nvPr>
        </p:nvSpPr>
        <p:spPr/>
        <p:txBody>
          <a:bodyPr/>
          <a:lstStyle>
            <a:lvl1pPr eaLnBrk="0" hangingPunct="0">
              <a:defRPr sz="2000">
                <a:solidFill>
                  <a:schemeClr val="tx1"/>
                </a:solidFill>
                <a:latin typeface="Arial" charset="0"/>
                <a:ea typeface="ＭＳ Ｐゴシック" pitchFamily="-107" charset="-128"/>
              </a:defRPr>
            </a:lvl1pPr>
            <a:lvl2pPr marL="37931725" indent="-37474525" eaLnBrk="0" hangingPunct="0">
              <a:defRPr sz="2000">
                <a:solidFill>
                  <a:schemeClr val="tx1"/>
                </a:solidFill>
                <a:latin typeface="Arial" charset="0"/>
                <a:ea typeface="ＭＳ Ｐゴシック" pitchFamily="-107" charset="-128"/>
              </a:defRPr>
            </a:lvl2pPr>
            <a:lvl3pPr eaLnBrk="0" hangingPunct="0">
              <a:defRPr sz="2000">
                <a:solidFill>
                  <a:schemeClr val="tx1"/>
                </a:solidFill>
                <a:latin typeface="Arial" charset="0"/>
                <a:ea typeface="ＭＳ Ｐゴシック" pitchFamily="-107" charset="-128"/>
              </a:defRPr>
            </a:lvl3pPr>
            <a:lvl4pPr eaLnBrk="0" hangingPunct="0">
              <a:defRPr sz="2000">
                <a:solidFill>
                  <a:schemeClr val="tx1"/>
                </a:solidFill>
                <a:latin typeface="Arial" charset="0"/>
                <a:ea typeface="ＭＳ Ｐゴシック" pitchFamily="-107" charset="-128"/>
              </a:defRPr>
            </a:lvl4pPr>
            <a:lvl5pPr eaLnBrk="0" hangingPunct="0">
              <a:defRPr sz="2000">
                <a:solidFill>
                  <a:schemeClr val="tx1"/>
                </a:solidFill>
                <a:latin typeface="Arial" charset="0"/>
                <a:ea typeface="ＭＳ Ｐゴシック" pitchFamily="-107" charset="-128"/>
              </a:defRPr>
            </a:lvl5pPr>
            <a:lvl6pPr marL="457200" eaLnBrk="0" fontAlgn="base" hangingPunct="0">
              <a:spcBef>
                <a:spcPct val="0"/>
              </a:spcBef>
              <a:spcAft>
                <a:spcPct val="0"/>
              </a:spcAft>
              <a:defRPr sz="2000">
                <a:solidFill>
                  <a:schemeClr val="tx1"/>
                </a:solidFill>
                <a:latin typeface="Arial" charset="0"/>
                <a:ea typeface="ＭＳ Ｐゴシック" pitchFamily="-107" charset="-128"/>
              </a:defRPr>
            </a:lvl6pPr>
            <a:lvl7pPr marL="914400" eaLnBrk="0" fontAlgn="base" hangingPunct="0">
              <a:spcBef>
                <a:spcPct val="0"/>
              </a:spcBef>
              <a:spcAft>
                <a:spcPct val="0"/>
              </a:spcAft>
              <a:defRPr sz="2000">
                <a:solidFill>
                  <a:schemeClr val="tx1"/>
                </a:solidFill>
                <a:latin typeface="Arial" charset="0"/>
                <a:ea typeface="ＭＳ Ｐゴシック" pitchFamily="-107" charset="-128"/>
              </a:defRPr>
            </a:lvl7pPr>
            <a:lvl8pPr marL="1371600" eaLnBrk="0" fontAlgn="base" hangingPunct="0">
              <a:spcBef>
                <a:spcPct val="0"/>
              </a:spcBef>
              <a:spcAft>
                <a:spcPct val="0"/>
              </a:spcAft>
              <a:defRPr sz="2000">
                <a:solidFill>
                  <a:schemeClr val="tx1"/>
                </a:solidFill>
                <a:latin typeface="Arial" charset="0"/>
                <a:ea typeface="ＭＳ Ｐゴシック" pitchFamily="-107" charset="-128"/>
              </a:defRPr>
            </a:lvl8pPr>
            <a:lvl9pPr marL="1828800" eaLnBrk="0" fontAlgn="base" hangingPunct="0">
              <a:spcBef>
                <a:spcPct val="0"/>
              </a:spcBef>
              <a:spcAft>
                <a:spcPct val="0"/>
              </a:spcAft>
              <a:defRPr sz="2000">
                <a:solidFill>
                  <a:schemeClr val="tx1"/>
                </a:solidFill>
                <a:latin typeface="Arial" charset="0"/>
                <a:ea typeface="ＭＳ Ｐゴシック" pitchFamily="-107" charset="-128"/>
              </a:defRPr>
            </a:lvl9pPr>
          </a:lstStyle>
          <a:p>
            <a:pPr eaLnBrk="1" hangingPunct="1"/>
            <a:r>
              <a:rPr lang="en-US" altLang="de-DE" sz="1000" dirty="0">
                <a:solidFill>
                  <a:schemeClr val="bg2"/>
                </a:solidFill>
                <a:latin typeface="Arial Narrow" pitchFamily="-107" charset="0"/>
              </a:rPr>
              <a:t>Page </a:t>
            </a:r>
            <a:fld id="{EFD7E476-568F-416C-8CE3-B0BA96CD6AAC}" type="slidenum">
              <a:rPr lang="en-US" altLang="de-DE" sz="1000">
                <a:solidFill>
                  <a:schemeClr val="bg2"/>
                </a:solidFill>
                <a:latin typeface="Arial Narrow" pitchFamily="-107" charset="0"/>
              </a:rPr>
              <a:pPr eaLnBrk="1" hangingPunct="1"/>
              <a:t>4</a:t>
            </a:fld>
            <a:endParaRPr lang="en-US" altLang="de-DE" sz="1000" dirty="0">
              <a:solidFill>
                <a:schemeClr val="bg2"/>
              </a:solidFill>
              <a:latin typeface="Arial Narrow" pitchFamily="-107" charset="0"/>
            </a:endParaRPr>
          </a:p>
        </p:txBody>
      </p:sp>
      <p:sp>
        <p:nvSpPr>
          <p:cNvPr id="10" name="Inhaltsplatzhalter 1"/>
          <p:cNvSpPr txBox="1">
            <a:spLocks/>
          </p:cNvSpPr>
          <p:nvPr/>
        </p:nvSpPr>
        <p:spPr bwMode="auto">
          <a:xfrm>
            <a:off x="314648" y="1558677"/>
            <a:ext cx="8556546" cy="50405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lr>
                <a:srgbClr val="CC0000"/>
              </a:buClr>
              <a:buFont typeface="Arial Narrow" pitchFamily="-107" charset="0"/>
              <a:buChar char="»"/>
              <a:defRPr sz="2000">
                <a:solidFill>
                  <a:schemeClr val="tx1"/>
                </a:solidFill>
                <a:latin typeface="+mn-lt"/>
                <a:ea typeface="ＭＳ Ｐゴシック" pitchFamily="-107" charset="-128"/>
                <a:cs typeface="+mn-cs"/>
              </a:defRPr>
            </a:lvl1pPr>
            <a:lvl2pPr marL="742950" indent="-285750" algn="l" rtl="0" eaLnBrk="1" fontAlgn="base" hangingPunct="1">
              <a:spcBef>
                <a:spcPct val="20000"/>
              </a:spcBef>
              <a:spcAft>
                <a:spcPct val="0"/>
              </a:spcAft>
              <a:buClr>
                <a:srgbClr val="CC0000"/>
              </a:buClr>
              <a:buChar char="–"/>
              <a:defRPr sz="2000">
                <a:solidFill>
                  <a:schemeClr val="tx1"/>
                </a:solidFill>
                <a:latin typeface="+mn-lt"/>
                <a:ea typeface="ＭＳ Ｐゴシック" pitchFamily="-107" charset="-128"/>
              </a:defRPr>
            </a:lvl2pPr>
            <a:lvl3pPr marL="1143000" indent="-228600" algn="l" rtl="0" eaLnBrk="1" fontAlgn="base" hangingPunct="1">
              <a:spcBef>
                <a:spcPct val="20000"/>
              </a:spcBef>
              <a:spcAft>
                <a:spcPct val="0"/>
              </a:spcAft>
              <a:buClr>
                <a:srgbClr val="CC0000"/>
              </a:buClr>
              <a:buFont typeface="Arial Narrow" pitchFamily="-107" charset="0"/>
              <a:buChar char="»"/>
              <a:defRPr sz="2000">
                <a:solidFill>
                  <a:schemeClr val="tx1"/>
                </a:solidFill>
                <a:latin typeface="+mn-lt"/>
                <a:ea typeface="ＭＳ Ｐゴシック" pitchFamily="-107" charset="-128"/>
              </a:defRPr>
            </a:lvl3pPr>
            <a:lvl4pPr marL="1600200" indent="-228600" algn="l" rtl="0" eaLnBrk="1" fontAlgn="base" hangingPunct="1">
              <a:spcBef>
                <a:spcPct val="20000"/>
              </a:spcBef>
              <a:spcAft>
                <a:spcPct val="0"/>
              </a:spcAft>
              <a:buClr>
                <a:srgbClr val="CC0000"/>
              </a:buClr>
              <a:buChar char="–"/>
              <a:defRPr sz="2000">
                <a:solidFill>
                  <a:schemeClr val="tx1"/>
                </a:solidFill>
                <a:latin typeface="+mn-lt"/>
                <a:ea typeface="ＭＳ Ｐゴシック" pitchFamily="-107" charset="-128"/>
              </a:defRPr>
            </a:lvl4pPr>
            <a:lvl5pPr marL="2057400" indent="-228600" algn="l" rtl="0" eaLnBrk="1" fontAlgn="base" hangingPunct="1">
              <a:spcBef>
                <a:spcPct val="20000"/>
              </a:spcBef>
              <a:spcAft>
                <a:spcPct val="0"/>
              </a:spcAft>
              <a:buClr>
                <a:srgbClr val="CC0000"/>
              </a:buClr>
              <a:buFont typeface="Arial Narrow" pitchFamily="-107" charset="0"/>
              <a:buChar char="»"/>
              <a:defRPr sz="2000">
                <a:solidFill>
                  <a:schemeClr val="tx1"/>
                </a:solidFill>
                <a:latin typeface="+mn-lt"/>
                <a:ea typeface="ＭＳ Ｐゴシック" pitchFamily="-107" charset="-128"/>
              </a:defRPr>
            </a:lvl5pPr>
            <a:lvl6pPr marL="2514600" indent="-228600" algn="l" rtl="0" eaLnBrk="1" fontAlgn="base" hangingPunct="1">
              <a:spcBef>
                <a:spcPct val="20000"/>
              </a:spcBef>
              <a:spcAft>
                <a:spcPct val="0"/>
              </a:spcAft>
              <a:buClr>
                <a:srgbClr val="CC0000"/>
              </a:buClr>
              <a:buFont typeface="Arial Narrow" pitchFamily="-107" charset="0"/>
              <a:buChar char="»"/>
              <a:defRPr sz="2000">
                <a:solidFill>
                  <a:schemeClr val="tx1"/>
                </a:solidFill>
                <a:latin typeface="+mn-lt"/>
                <a:ea typeface="ＭＳ Ｐゴシック" pitchFamily="-107" charset="-128"/>
              </a:defRPr>
            </a:lvl6pPr>
            <a:lvl7pPr marL="2971800" indent="-228600" algn="l" rtl="0" eaLnBrk="1" fontAlgn="base" hangingPunct="1">
              <a:spcBef>
                <a:spcPct val="20000"/>
              </a:spcBef>
              <a:spcAft>
                <a:spcPct val="0"/>
              </a:spcAft>
              <a:buClr>
                <a:srgbClr val="CC0000"/>
              </a:buClr>
              <a:buFont typeface="Arial Narrow" pitchFamily="-107" charset="0"/>
              <a:buChar char="»"/>
              <a:defRPr sz="2000">
                <a:solidFill>
                  <a:schemeClr val="tx1"/>
                </a:solidFill>
                <a:latin typeface="+mn-lt"/>
                <a:ea typeface="ＭＳ Ｐゴシック" pitchFamily="-107" charset="-128"/>
              </a:defRPr>
            </a:lvl7pPr>
            <a:lvl8pPr marL="3429000" indent="-228600" algn="l" rtl="0" eaLnBrk="1" fontAlgn="base" hangingPunct="1">
              <a:spcBef>
                <a:spcPct val="20000"/>
              </a:spcBef>
              <a:spcAft>
                <a:spcPct val="0"/>
              </a:spcAft>
              <a:buClr>
                <a:srgbClr val="CC0000"/>
              </a:buClr>
              <a:buFont typeface="Arial Narrow" pitchFamily="-107" charset="0"/>
              <a:buChar char="»"/>
              <a:defRPr sz="2000">
                <a:solidFill>
                  <a:schemeClr val="tx1"/>
                </a:solidFill>
                <a:latin typeface="+mn-lt"/>
                <a:ea typeface="ＭＳ Ｐゴシック" pitchFamily="-107" charset="-128"/>
              </a:defRPr>
            </a:lvl8pPr>
            <a:lvl9pPr marL="3886200" indent="-228600" algn="l" rtl="0" eaLnBrk="1" fontAlgn="base" hangingPunct="1">
              <a:spcBef>
                <a:spcPct val="20000"/>
              </a:spcBef>
              <a:spcAft>
                <a:spcPct val="0"/>
              </a:spcAft>
              <a:buClr>
                <a:srgbClr val="CC0000"/>
              </a:buClr>
              <a:buFont typeface="Arial Narrow" pitchFamily="-107" charset="0"/>
              <a:buChar char="»"/>
              <a:defRPr sz="2000">
                <a:solidFill>
                  <a:schemeClr val="tx1"/>
                </a:solidFill>
                <a:latin typeface="+mn-lt"/>
                <a:ea typeface="ＭＳ Ｐゴシック" pitchFamily="-107" charset="-128"/>
              </a:defRPr>
            </a:lvl9pPr>
          </a:lstStyle>
          <a:p>
            <a:r>
              <a:rPr lang="fr-FR" kern="0" dirty="0"/>
              <a:t>Le système de management de MTS SYSTEMS est certifié selon les normes :</a:t>
            </a:r>
          </a:p>
          <a:p>
            <a:pPr marL="0" indent="0">
              <a:buFont typeface="Arial Narrow" pitchFamily="-107" charset="0"/>
              <a:buNone/>
            </a:pPr>
            <a:endParaRPr lang="fr-FR" kern="0" dirty="0"/>
          </a:p>
          <a:p>
            <a:r>
              <a:rPr lang="fr-FR" b="1" kern="0" dirty="0"/>
              <a:t>Qualité</a:t>
            </a:r>
            <a:r>
              <a:rPr lang="fr-FR" kern="0" dirty="0"/>
              <a:t> :		ISO 9001: 2015 </a:t>
            </a:r>
          </a:p>
          <a:p>
            <a:r>
              <a:rPr lang="fr-FR" b="1" kern="0" dirty="0"/>
              <a:t>Environnement</a:t>
            </a:r>
            <a:r>
              <a:rPr lang="fr-FR" kern="0" dirty="0"/>
              <a:t> : 	ISO 14001: 2004 (US + </a:t>
            </a:r>
            <a:r>
              <a:rPr lang="fr-FR" kern="0" dirty="0" err="1"/>
              <a:t>built</a:t>
            </a:r>
            <a:r>
              <a:rPr lang="fr-FR" kern="0" dirty="0"/>
              <a:t> up in Germany FY 17/18)</a:t>
            </a:r>
          </a:p>
          <a:p>
            <a:r>
              <a:rPr lang="fr-FR" b="1" kern="0" dirty="0"/>
              <a:t>Santé et sécurité </a:t>
            </a:r>
            <a:r>
              <a:rPr lang="fr-FR" kern="0" dirty="0"/>
              <a:t>: 	OHSAS 18001: 2007 (US)</a:t>
            </a:r>
          </a:p>
          <a:p>
            <a:pPr marL="0" indent="0">
              <a:buFont typeface="Arial Narrow" pitchFamily="-107" charset="0"/>
              <a:buNone/>
            </a:pPr>
            <a:endParaRPr lang="fr-FR" kern="0" dirty="0"/>
          </a:p>
          <a:p>
            <a:pPr marL="0" indent="0">
              <a:buFont typeface="Arial Narrow" pitchFamily="-107" charset="0"/>
              <a:buNone/>
            </a:pPr>
            <a:endParaRPr lang="fr-FR" kern="0" dirty="0"/>
          </a:p>
          <a:p>
            <a:r>
              <a:rPr lang="fr-FR" b="1" kern="0" dirty="0"/>
              <a:t>Notre objectif : </a:t>
            </a:r>
            <a:r>
              <a:rPr lang="fr-FR" kern="0" dirty="0"/>
              <a:t>Avoir un système de management intégré qui permette de fabriquer des produits de haute qualité, tout en répondant aux exigences sociales et environnementales.</a:t>
            </a:r>
          </a:p>
        </p:txBody>
      </p:sp>
      <p:pic>
        <p:nvPicPr>
          <p:cNvPr id="11" name="Grafik 10"/>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8305867" y="3024391"/>
            <a:ext cx="622084" cy="759984"/>
          </a:xfrm>
          <a:prstGeom prst="rect">
            <a:avLst/>
          </a:prstGeom>
        </p:spPr>
      </p:pic>
      <p:pic>
        <p:nvPicPr>
          <p:cNvPr id="12" name="Grafik 11"/>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8232670" y="2201198"/>
            <a:ext cx="768479" cy="768479"/>
          </a:xfrm>
          <a:prstGeom prst="rect">
            <a:avLst/>
          </a:prstGeom>
        </p:spPr>
      </p:pic>
      <p:pic>
        <p:nvPicPr>
          <p:cNvPr id="13" name="Grafik 12"/>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8353746" y="1628800"/>
            <a:ext cx="526328" cy="558552"/>
          </a:xfrm>
          <a:prstGeom prst="rect">
            <a:avLst/>
          </a:prstGeom>
        </p:spPr>
      </p:pic>
      <p:pic>
        <p:nvPicPr>
          <p:cNvPr id="3" name="Grafik 2">
            <a:extLst>
              <a:ext uri="{FF2B5EF4-FFF2-40B4-BE49-F238E27FC236}">
                <a16:creationId xmlns:a16="http://schemas.microsoft.com/office/drawing/2014/main" id="{69427EC8-5BCC-4EB9-BCBA-A7BA11CF0BE8}"/>
              </a:ext>
            </a:extLst>
          </p:cNvPr>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a:off x="2987824" y="5284187"/>
            <a:ext cx="2915816" cy="593666"/>
          </a:xfrm>
          <a:prstGeom prst="rect">
            <a:avLst/>
          </a:prstGeom>
        </p:spPr>
      </p:pic>
      <p:sp>
        <p:nvSpPr>
          <p:cNvPr id="14" name="Datumsplatzhalter 3">
            <a:extLst>
              <a:ext uri="{FF2B5EF4-FFF2-40B4-BE49-F238E27FC236}">
                <a16:creationId xmlns:a16="http://schemas.microsoft.com/office/drawing/2014/main" id="{D2B0FB31-7A63-439A-ACCA-C45BFCF8C786}"/>
              </a:ext>
            </a:extLst>
          </p:cNvPr>
          <p:cNvSpPr>
            <a:spLocks noGrp="1"/>
          </p:cNvSpPr>
          <p:nvPr>
            <p:ph type="dt" sz="half" idx="10"/>
          </p:nvPr>
        </p:nvSpPr>
        <p:spPr>
          <a:xfrm>
            <a:off x="457200" y="6477000"/>
            <a:ext cx="2133600" cy="244475"/>
          </a:xfrm>
        </p:spPr>
        <p:txBody>
          <a:bodyPr/>
          <a:lstStyle/>
          <a:p>
            <a:fld id="{3E8BC5D8-A115-4B64-A64A-086CE5FD224F}" type="datetime1">
              <a:rPr lang="en-US" altLang="de-DE" smtClean="0"/>
              <a:pPr/>
              <a:t>2/11/2020</a:t>
            </a:fld>
            <a:endParaRPr lang="en-US" altLang="de-DE"/>
          </a:p>
        </p:txBody>
      </p:sp>
      <p:sp>
        <p:nvSpPr>
          <p:cNvPr id="2" name="Titre 1">
            <a:extLst>
              <a:ext uri="{FF2B5EF4-FFF2-40B4-BE49-F238E27FC236}">
                <a16:creationId xmlns:a16="http://schemas.microsoft.com/office/drawing/2014/main" id="{C18FC039-5983-4795-B615-7E64F976A36B}"/>
              </a:ext>
            </a:extLst>
          </p:cNvPr>
          <p:cNvSpPr>
            <a:spLocks noGrp="1"/>
          </p:cNvSpPr>
          <p:nvPr>
            <p:ph type="title"/>
          </p:nvPr>
        </p:nvSpPr>
        <p:spPr/>
        <p:txBody>
          <a:bodyPr/>
          <a:lstStyle/>
          <a:p>
            <a:r>
              <a:rPr lang="fr-FR" dirty="0"/>
              <a:t>1.1) Les normes MTS</a:t>
            </a:r>
          </a:p>
        </p:txBody>
      </p:sp>
    </p:spTree>
    <p:extLst>
      <p:ext uri="{BB962C8B-B14F-4D97-AF65-F5344CB8AC3E}">
        <p14:creationId xmlns:p14="http://schemas.microsoft.com/office/powerpoint/2010/main" val="92735529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2" descr="Résultat de recherche d'images pour &quot;la sécurité au travail&quot;">
            <a:extLst>
              <a:ext uri="{FF2B5EF4-FFF2-40B4-BE49-F238E27FC236}">
                <a16:creationId xmlns:a16="http://schemas.microsoft.com/office/drawing/2014/main" id="{F3654593-6A30-4410-9F6B-C74742EEF45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32240" y="1844824"/>
            <a:ext cx="2066925" cy="2209800"/>
          </a:xfrm>
          <a:prstGeom prst="rect">
            <a:avLst/>
          </a:prstGeom>
          <a:noFill/>
          <a:extLst>
            <a:ext uri="{909E8E84-426E-40DD-AFC4-6F175D3DCCD1}">
              <a14:hiddenFill xmlns:a14="http://schemas.microsoft.com/office/drawing/2010/main">
                <a:solidFill>
                  <a:srgbClr val="FFFFFF"/>
                </a:solidFill>
              </a14:hiddenFill>
            </a:ext>
          </a:extLst>
        </p:spPr>
      </p:pic>
      <p:sp>
        <p:nvSpPr>
          <p:cNvPr id="5" name="Slide Number Placeholder 4"/>
          <p:cNvSpPr>
            <a:spLocks noGrp="1"/>
          </p:cNvSpPr>
          <p:nvPr>
            <p:ph type="sldNum" sz="quarter" idx="11"/>
          </p:nvPr>
        </p:nvSpPr>
        <p:spPr/>
        <p:txBody>
          <a:bodyPr/>
          <a:lstStyle>
            <a:lvl1pPr eaLnBrk="0" hangingPunct="0">
              <a:defRPr sz="2000">
                <a:solidFill>
                  <a:schemeClr val="tx1"/>
                </a:solidFill>
                <a:latin typeface="Arial" charset="0"/>
                <a:ea typeface="ＭＳ Ｐゴシック" pitchFamily="-107" charset="-128"/>
              </a:defRPr>
            </a:lvl1pPr>
            <a:lvl2pPr marL="37931725" indent="-37474525" eaLnBrk="0" hangingPunct="0">
              <a:defRPr sz="2000">
                <a:solidFill>
                  <a:schemeClr val="tx1"/>
                </a:solidFill>
                <a:latin typeface="Arial" charset="0"/>
                <a:ea typeface="ＭＳ Ｐゴシック" pitchFamily="-107" charset="-128"/>
              </a:defRPr>
            </a:lvl2pPr>
            <a:lvl3pPr eaLnBrk="0" hangingPunct="0">
              <a:defRPr sz="2000">
                <a:solidFill>
                  <a:schemeClr val="tx1"/>
                </a:solidFill>
                <a:latin typeface="Arial" charset="0"/>
                <a:ea typeface="ＭＳ Ｐゴシック" pitchFamily="-107" charset="-128"/>
              </a:defRPr>
            </a:lvl3pPr>
            <a:lvl4pPr eaLnBrk="0" hangingPunct="0">
              <a:defRPr sz="2000">
                <a:solidFill>
                  <a:schemeClr val="tx1"/>
                </a:solidFill>
                <a:latin typeface="Arial" charset="0"/>
                <a:ea typeface="ＭＳ Ｐゴシック" pitchFamily="-107" charset="-128"/>
              </a:defRPr>
            </a:lvl4pPr>
            <a:lvl5pPr eaLnBrk="0" hangingPunct="0">
              <a:defRPr sz="2000">
                <a:solidFill>
                  <a:schemeClr val="tx1"/>
                </a:solidFill>
                <a:latin typeface="Arial" charset="0"/>
                <a:ea typeface="ＭＳ Ｐゴシック" pitchFamily="-107" charset="-128"/>
              </a:defRPr>
            </a:lvl5pPr>
            <a:lvl6pPr marL="457200" eaLnBrk="0" fontAlgn="base" hangingPunct="0">
              <a:spcBef>
                <a:spcPct val="0"/>
              </a:spcBef>
              <a:spcAft>
                <a:spcPct val="0"/>
              </a:spcAft>
              <a:defRPr sz="2000">
                <a:solidFill>
                  <a:schemeClr val="tx1"/>
                </a:solidFill>
                <a:latin typeface="Arial" charset="0"/>
                <a:ea typeface="ＭＳ Ｐゴシック" pitchFamily="-107" charset="-128"/>
              </a:defRPr>
            </a:lvl6pPr>
            <a:lvl7pPr marL="914400" eaLnBrk="0" fontAlgn="base" hangingPunct="0">
              <a:spcBef>
                <a:spcPct val="0"/>
              </a:spcBef>
              <a:spcAft>
                <a:spcPct val="0"/>
              </a:spcAft>
              <a:defRPr sz="2000">
                <a:solidFill>
                  <a:schemeClr val="tx1"/>
                </a:solidFill>
                <a:latin typeface="Arial" charset="0"/>
                <a:ea typeface="ＭＳ Ｐゴシック" pitchFamily="-107" charset="-128"/>
              </a:defRPr>
            </a:lvl7pPr>
            <a:lvl8pPr marL="1371600" eaLnBrk="0" fontAlgn="base" hangingPunct="0">
              <a:spcBef>
                <a:spcPct val="0"/>
              </a:spcBef>
              <a:spcAft>
                <a:spcPct val="0"/>
              </a:spcAft>
              <a:defRPr sz="2000">
                <a:solidFill>
                  <a:schemeClr val="tx1"/>
                </a:solidFill>
                <a:latin typeface="Arial" charset="0"/>
                <a:ea typeface="ＭＳ Ｐゴシック" pitchFamily="-107" charset="-128"/>
              </a:defRPr>
            </a:lvl8pPr>
            <a:lvl9pPr marL="1828800" eaLnBrk="0" fontAlgn="base" hangingPunct="0">
              <a:spcBef>
                <a:spcPct val="0"/>
              </a:spcBef>
              <a:spcAft>
                <a:spcPct val="0"/>
              </a:spcAft>
              <a:defRPr sz="2000">
                <a:solidFill>
                  <a:schemeClr val="tx1"/>
                </a:solidFill>
                <a:latin typeface="Arial" charset="0"/>
                <a:ea typeface="ＭＳ Ｐゴシック" pitchFamily="-107" charset="-128"/>
              </a:defRPr>
            </a:lvl9pPr>
          </a:lstStyle>
          <a:p>
            <a:pPr eaLnBrk="1" hangingPunct="1"/>
            <a:r>
              <a:rPr lang="en-US" altLang="de-DE" sz="1000">
                <a:solidFill>
                  <a:schemeClr val="bg2"/>
                </a:solidFill>
                <a:latin typeface="Arial Narrow" pitchFamily="-107" charset="0"/>
              </a:rPr>
              <a:t>Page </a:t>
            </a:r>
            <a:fld id="{EFD7E476-568F-416C-8CE3-B0BA96CD6AAC}" type="slidenum">
              <a:rPr lang="en-US" altLang="de-DE" sz="1000">
                <a:solidFill>
                  <a:schemeClr val="bg2"/>
                </a:solidFill>
                <a:latin typeface="Arial Narrow" pitchFamily="-107" charset="0"/>
              </a:rPr>
              <a:pPr eaLnBrk="1" hangingPunct="1"/>
              <a:t>5</a:t>
            </a:fld>
            <a:endParaRPr lang="en-US" altLang="de-DE" sz="1000">
              <a:solidFill>
                <a:schemeClr val="bg2"/>
              </a:solidFill>
              <a:latin typeface="Arial Narrow" pitchFamily="-107" charset="0"/>
            </a:endParaRPr>
          </a:p>
        </p:txBody>
      </p:sp>
      <p:sp>
        <p:nvSpPr>
          <p:cNvPr id="11268" name="Rectangle 2"/>
          <p:cNvSpPr>
            <a:spLocks noGrp="1" noChangeArrowheads="1"/>
          </p:cNvSpPr>
          <p:nvPr>
            <p:ph type="title"/>
          </p:nvPr>
        </p:nvSpPr>
        <p:spPr/>
        <p:txBody>
          <a:bodyPr/>
          <a:lstStyle/>
          <a:p>
            <a:r>
              <a:rPr lang="fr-FR" altLang="de-DE" dirty="0"/>
              <a:t>1.2) Les Responsabilités</a:t>
            </a:r>
            <a:endParaRPr lang="fr-FR" altLang="de-DE" sz="2000" b="1" dirty="0">
              <a:solidFill>
                <a:schemeClr val="tx1"/>
              </a:solidFill>
            </a:endParaRPr>
          </a:p>
        </p:txBody>
      </p:sp>
      <p:sp>
        <p:nvSpPr>
          <p:cNvPr id="9" name="Rectangle 3">
            <a:extLst>
              <a:ext uri="{FF2B5EF4-FFF2-40B4-BE49-F238E27FC236}">
                <a16:creationId xmlns:a16="http://schemas.microsoft.com/office/drawing/2014/main" id="{6A267B24-8023-4F0C-AEDF-7E676A2A3B72}"/>
              </a:ext>
            </a:extLst>
          </p:cNvPr>
          <p:cNvSpPr txBox="1">
            <a:spLocks noChangeArrowheads="1"/>
          </p:cNvSpPr>
          <p:nvPr/>
        </p:nvSpPr>
        <p:spPr bwMode="auto">
          <a:xfrm>
            <a:off x="437347" y="1412776"/>
            <a:ext cx="8507288" cy="4896544"/>
          </a:xfrm>
          <a:prstGeom prst="rect">
            <a:avLst/>
          </a:prstGeom>
          <a:noFill/>
          <a:ln>
            <a:noFill/>
          </a:ln>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lr>
                <a:srgbClr val="CC0000"/>
              </a:buClr>
              <a:buFont typeface="Arial Narrow" pitchFamily="-107" charset="0"/>
              <a:buChar char="»"/>
              <a:defRPr sz="2000">
                <a:solidFill>
                  <a:schemeClr val="tx1"/>
                </a:solidFill>
                <a:latin typeface="+mn-lt"/>
                <a:ea typeface="ＭＳ Ｐゴシック" pitchFamily="-107" charset="-128"/>
                <a:cs typeface="+mn-cs"/>
              </a:defRPr>
            </a:lvl1pPr>
            <a:lvl2pPr marL="742950" indent="-285750" algn="l" rtl="0" eaLnBrk="1" fontAlgn="base" hangingPunct="1">
              <a:spcBef>
                <a:spcPct val="20000"/>
              </a:spcBef>
              <a:spcAft>
                <a:spcPct val="0"/>
              </a:spcAft>
              <a:buClr>
                <a:srgbClr val="CC0000"/>
              </a:buClr>
              <a:buChar char="–"/>
              <a:defRPr sz="2000">
                <a:solidFill>
                  <a:schemeClr val="tx1"/>
                </a:solidFill>
                <a:latin typeface="+mn-lt"/>
                <a:ea typeface="ＭＳ Ｐゴシック" pitchFamily="-107" charset="-128"/>
              </a:defRPr>
            </a:lvl2pPr>
            <a:lvl3pPr marL="1143000" indent="-228600" algn="l" rtl="0" eaLnBrk="1" fontAlgn="base" hangingPunct="1">
              <a:spcBef>
                <a:spcPct val="20000"/>
              </a:spcBef>
              <a:spcAft>
                <a:spcPct val="0"/>
              </a:spcAft>
              <a:buClr>
                <a:srgbClr val="CC0000"/>
              </a:buClr>
              <a:buFont typeface="Arial Narrow" pitchFamily="-107" charset="0"/>
              <a:buChar char="»"/>
              <a:defRPr sz="2000">
                <a:solidFill>
                  <a:schemeClr val="tx1"/>
                </a:solidFill>
                <a:latin typeface="+mn-lt"/>
                <a:ea typeface="ＭＳ Ｐゴシック" pitchFamily="-107" charset="-128"/>
              </a:defRPr>
            </a:lvl3pPr>
            <a:lvl4pPr marL="1600200" indent="-228600" algn="l" rtl="0" eaLnBrk="1" fontAlgn="base" hangingPunct="1">
              <a:spcBef>
                <a:spcPct val="20000"/>
              </a:spcBef>
              <a:spcAft>
                <a:spcPct val="0"/>
              </a:spcAft>
              <a:buClr>
                <a:srgbClr val="CC0000"/>
              </a:buClr>
              <a:buChar char="–"/>
              <a:defRPr sz="2000">
                <a:solidFill>
                  <a:schemeClr val="tx1"/>
                </a:solidFill>
                <a:latin typeface="+mn-lt"/>
                <a:ea typeface="ＭＳ Ｐゴシック" pitchFamily="-107" charset="-128"/>
              </a:defRPr>
            </a:lvl4pPr>
            <a:lvl5pPr marL="2057400" indent="-228600" algn="l" rtl="0" eaLnBrk="1" fontAlgn="base" hangingPunct="1">
              <a:spcBef>
                <a:spcPct val="20000"/>
              </a:spcBef>
              <a:spcAft>
                <a:spcPct val="0"/>
              </a:spcAft>
              <a:buClr>
                <a:srgbClr val="CC0000"/>
              </a:buClr>
              <a:buFont typeface="Arial Narrow" pitchFamily="-107" charset="0"/>
              <a:buChar char="»"/>
              <a:defRPr sz="2000">
                <a:solidFill>
                  <a:schemeClr val="tx1"/>
                </a:solidFill>
                <a:latin typeface="+mn-lt"/>
                <a:ea typeface="ＭＳ Ｐゴシック" pitchFamily="-107" charset="-128"/>
              </a:defRPr>
            </a:lvl5pPr>
            <a:lvl6pPr marL="2514600" indent="-228600" algn="l" rtl="0" eaLnBrk="1" fontAlgn="base" hangingPunct="1">
              <a:spcBef>
                <a:spcPct val="20000"/>
              </a:spcBef>
              <a:spcAft>
                <a:spcPct val="0"/>
              </a:spcAft>
              <a:buClr>
                <a:srgbClr val="CC0000"/>
              </a:buClr>
              <a:buFont typeface="Arial Narrow" pitchFamily="-107" charset="0"/>
              <a:buChar char="»"/>
              <a:defRPr sz="2000">
                <a:solidFill>
                  <a:schemeClr val="tx1"/>
                </a:solidFill>
                <a:latin typeface="+mn-lt"/>
                <a:ea typeface="ＭＳ Ｐゴシック" pitchFamily="-107" charset="-128"/>
              </a:defRPr>
            </a:lvl6pPr>
            <a:lvl7pPr marL="2971800" indent="-228600" algn="l" rtl="0" eaLnBrk="1" fontAlgn="base" hangingPunct="1">
              <a:spcBef>
                <a:spcPct val="20000"/>
              </a:spcBef>
              <a:spcAft>
                <a:spcPct val="0"/>
              </a:spcAft>
              <a:buClr>
                <a:srgbClr val="CC0000"/>
              </a:buClr>
              <a:buFont typeface="Arial Narrow" pitchFamily="-107" charset="0"/>
              <a:buChar char="»"/>
              <a:defRPr sz="2000">
                <a:solidFill>
                  <a:schemeClr val="tx1"/>
                </a:solidFill>
                <a:latin typeface="+mn-lt"/>
                <a:ea typeface="ＭＳ Ｐゴシック" pitchFamily="-107" charset="-128"/>
              </a:defRPr>
            </a:lvl7pPr>
            <a:lvl8pPr marL="3429000" indent="-228600" algn="l" rtl="0" eaLnBrk="1" fontAlgn="base" hangingPunct="1">
              <a:spcBef>
                <a:spcPct val="20000"/>
              </a:spcBef>
              <a:spcAft>
                <a:spcPct val="0"/>
              </a:spcAft>
              <a:buClr>
                <a:srgbClr val="CC0000"/>
              </a:buClr>
              <a:buFont typeface="Arial Narrow" pitchFamily="-107" charset="0"/>
              <a:buChar char="»"/>
              <a:defRPr sz="2000">
                <a:solidFill>
                  <a:schemeClr val="tx1"/>
                </a:solidFill>
                <a:latin typeface="+mn-lt"/>
                <a:ea typeface="ＭＳ Ｐゴシック" pitchFamily="-107" charset="-128"/>
              </a:defRPr>
            </a:lvl8pPr>
            <a:lvl9pPr marL="3886200" indent="-228600" algn="l" rtl="0" eaLnBrk="1" fontAlgn="base" hangingPunct="1">
              <a:spcBef>
                <a:spcPct val="20000"/>
              </a:spcBef>
              <a:spcAft>
                <a:spcPct val="0"/>
              </a:spcAft>
              <a:buClr>
                <a:srgbClr val="CC0000"/>
              </a:buClr>
              <a:buFont typeface="Arial Narrow" pitchFamily="-107" charset="0"/>
              <a:buChar char="»"/>
              <a:defRPr sz="2000">
                <a:solidFill>
                  <a:schemeClr val="tx1"/>
                </a:solidFill>
                <a:latin typeface="+mn-lt"/>
                <a:ea typeface="ＭＳ Ｐゴシック" pitchFamily="-107" charset="-128"/>
              </a:defRPr>
            </a:lvl9pPr>
          </a:lstStyle>
          <a:p>
            <a:r>
              <a:rPr lang="fr-FR" kern="0" dirty="0">
                <a:cs typeface="Microsoft Sans Serif" pitchFamily="34" charset="0"/>
              </a:rPr>
              <a:t>Responsabilités de </a:t>
            </a:r>
            <a:r>
              <a:rPr lang="fr-FR" b="1" u="sng" kern="0" dirty="0">
                <a:solidFill>
                  <a:srgbClr val="D83D3D"/>
                </a:solidFill>
                <a:cs typeface="Microsoft Sans Serif" pitchFamily="34" charset="0"/>
              </a:rPr>
              <a:t>l’employeur</a:t>
            </a:r>
            <a:r>
              <a:rPr lang="fr-FR" kern="0" dirty="0">
                <a:solidFill>
                  <a:srgbClr val="D83D3D"/>
                </a:solidFill>
                <a:cs typeface="Microsoft Sans Serif" pitchFamily="34" charset="0"/>
              </a:rPr>
              <a:t> </a:t>
            </a:r>
            <a:r>
              <a:rPr lang="fr-FR" kern="0" dirty="0">
                <a:cs typeface="Microsoft Sans Serif" pitchFamily="34" charset="0"/>
              </a:rPr>
              <a:t>(article L. 4121-1 du code du travail)</a:t>
            </a:r>
          </a:p>
          <a:p>
            <a:pPr>
              <a:spcBef>
                <a:spcPts val="0"/>
              </a:spcBef>
            </a:pPr>
            <a:endParaRPr lang="en-US" kern="0" dirty="0">
              <a:cs typeface="Microsoft Sans Serif" pitchFamily="34" charset="0"/>
            </a:endParaRPr>
          </a:p>
          <a:p>
            <a:pPr lvl="1">
              <a:spcBef>
                <a:spcPts val="0"/>
              </a:spcBef>
            </a:pPr>
            <a:r>
              <a:rPr lang="fr-FR" kern="0" dirty="0">
                <a:solidFill>
                  <a:srgbClr val="111111"/>
                </a:solidFill>
              </a:rPr>
              <a:t>Supervision de la santé et sécurité au travail</a:t>
            </a:r>
          </a:p>
          <a:p>
            <a:pPr lvl="1"/>
            <a:r>
              <a:rPr lang="fr-FR" kern="0" dirty="0">
                <a:solidFill>
                  <a:srgbClr val="111111"/>
                </a:solidFill>
              </a:rPr>
              <a:t>Obligation de : </a:t>
            </a:r>
          </a:p>
          <a:p>
            <a:pPr lvl="2"/>
            <a:r>
              <a:rPr lang="fr-FR" kern="0" dirty="0">
                <a:solidFill>
                  <a:srgbClr val="111111"/>
                </a:solidFill>
              </a:rPr>
              <a:t>prévenir des risques professionnels </a:t>
            </a:r>
          </a:p>
          <a:p>
            <a:pPr lvl="2"/>
            <a:r>
              <a:rPr lang="fr-FR" kern="0" dirty="0">
                <a:solidFill>
                  <a:srgbClr val="111111"/>
                </a:solidFill>
              </a:rPr>
              <a:t>former les employés à la sécurité</a:t>
            </a:r>
          </a:p>
          <a:p>
            <a:pPr lvl="2"/>
            <a:r>
              <a:rPr lang="fr-FR" kern="0" dirty="0">
                <a:solidFill>
                  <a:srgbClr val="111111"/>
                </a:solidFill>
              </a:rPr>
              <a:t>organiser et mettre en place les moyens adaptés</a:t>
            </a:r>
          </a:p>
          <a:p>
            <a:pPr marL="457200" lvl="1" indent="0">
              <a:buNone/>
            </a:pPr>
            <a:endParaRPr lang="fr-FR" kern="0" dirty="0">
              <a:solidFill>
                <a:srgbClr val="111111"/>
              </a:solidFill>
            </a:endParaRPr>
          </a:p>
          <a:p>
            <a:pPr marL="457200" lvl="1" indent="0">
              <a:spcBef>
                <a:spcPts val="0"/>
              </a:spcBef>
              <a:buNone/>
            </a:pPr>
            <a:r>
              <a:rPr lang="fr-FR" kern="0" dirty="0">
                <a:solidFill>
                  <a:srgbClr val="111111"/>
                </a:solidFill>
              </a:rPr>
              <a:t>Obligation d’effectuer une évaluation des risques professionnels. </a:t>
            </a:r>
          </a:p>
          <a:p>
            <a:pPr marL="457200" lvl="1" indent="0">
              <a:spcBef>
                <a:spcPts val="0"/>
              </a:spcBef>
              <a:buNone/>
            </a:pPr>
            <a:r>
              <a:rPr lang="fr-FR" kern="0" dirty="0">
                <a:solidFill>
                  <a:srgbClr val="111111"/>
                </a:solidFill>
              </a:rPr>
              <a:t>Il s’agit du </a:t>
            </a:r>
            <a:r>
              <a:rPr lang="fr-FR" b="1" kern="0" dirty="0">
                <a:solidFill>
                  <a:schemeClr val="accent6"/>
                </a:solidFill>
              </a:rPr>
              <a:t>DOCUMENT UNIQUE.</a:t>
            </a:r>
          </a:p>
          <a:p>
            <a:pPr marL="457200" lvl="1" indent="0">
              <a:spcBef>
                <a:spcPts val="0"/>
              </a:spcBef>
              <a:buNone/>
            </a:pPr>
            <a:endParaRPr lang="fr-FR" sz="900" kern="0" dirty="0">
              <a:solidFill>
                <a:srgbClr val="111111"/>
              </a:solidFill>
            </a:endParaRPr>
          </a:p>
          <a:p>
            <a:pPr marL="457200" lvl="1" indent="0">
              <a:buNone/>
            </a:pPr>
            <a:r>
              <a:rPr lang="fr-FR" kern="0" dirty="0">
                <a:solidFill>
                  <a:srgbClr val="111111"/>
                </a:solidFill>
              </a:rPr>
              <a:t>Procurer des équipements de sécurité adéquats </a:t>
            </a:r>
            <a:r>
              <a:rPr lang="fr-FR" sz="1400" kern="0" dirty="0">
                <a:solidFill>
                  <a:srgbClr val="111111"/>
                </a:solidFill>
              </a:rPr>
              <a:t>(ex : Equipement de protections individuelles- EPI)</a:t>
            </a:r>
          </a:p>
          <a:p>
            <a:pPr marL="457200" lvl="1" indent="0">
              <a:buNone/>
            </a:pPr>
            <a:endParaRPr lang="fr-FR" sz="900" kern="0" dirty="0">
              <a:solidFill>
                <a:srgbClr val="111111"/>
              </a:solidFill>
            </a:endParaRPr>
          </a:p>
          <a:p>
            <a:pPr marL="457200" lvl="1" indent="0">
              <a:buNone/>
            </a:pPr>
            <a:r>
              <a:rPr lang="fr-FR" kern="0" dirty="0">
                <a:solidFill>
                  <a:srgbClr val="111111"/>
                </a:solidFill>
              </a:rPr>
              <a:t>Audits Sécurité réguliers - Inspection des lieux de travail et de ses équipements</a:t>
            </a:r>
          </a:p>
        </p:txBody>
      </p:sp>
      <p:sp>
        <p:nvSpPr>
          <p:cNvPr id="6" name="Pfeil: nach rechts 5">
            <a:extLst>
              <a:ext uri="{FF2B5EF4-FFF2-40B4-BE49-F238E27FC236}">
                <a16:creationId xmlns:a16="http://schemas.microsoft.com/office/drawing/2014/main" id="{AE49090E-9B4C-4216-9AAB-E295FBCCBB98}"/>
              </a:ext>
            </a:extLst>
          </p:cNvPr>
          <p:cNvSpPr/>
          <p:nvPr/>
        </p:nvSpPr>
        <p:spPr>
          <a:xfrm>
            <a:off x="522965" y="4171891"/>
            <a:ext cx="360040" cy="360040"/>
          </a:xfrm>
          <a:prstGeom prst="rightArrow">
            <a:avLst/>
          </a:prstGeom>
        </p:spPr>
        <p:style>
          <a:lnRef idx="1">
            <a:schemeClr val="accent6"/>
          </a:lnRef>
          <a:fillRef idx="3">
            <a:schemeClr val="accent6"/>
          </a:fillRef>
          <a:effectRef idx="2">
            <a:schemeClr val="accent6"/>
          </a:effectRef>
          <a:fontRef idx="minor">
            <a:schemeClr val="lt1"/>
          </a:fontRef>
        </p:style>
        <p:txBody>
          <a:bodyPr rtlCol="0" anchor="ctr"/>
          <a:lstStyle/>
          <a:p>
            <a:pPr algn="ctr"/>
            <a:endParaRPr lang="de-DE"/>
          </a:p>
        </p:txBody>
      </p:sp>
      <p:sp>
        <p:nvSpPr>
          <p:cNvPr id="13" name="Datumsplatzhalter 3">
            <a:extLst>
              <a:ext uri="{FF2B5EF4-FFF2-40B4-BE49-F238E27FC236}">
                <a16:creationId xmlns:a16="http://schemas.microsoft.com/office/drawing/2014/main" id="{D23FB747-F617-403B-A1E2-89ACD2937C62}"/>
              </a:ext>
            </a:extLst>
          </p:cNvPr>
          <p:cNvSpPr>
            <a:spLocks noGrp="1"/>
          </p:cNvSpPr>
          <p:nvPr>
            <p:ph type="dt" sz="half" idx="10"/>
          </p:nvPr>
        </p:nvSpPr>
        <p:spPr>
          <a:xfrm>
            <a:off x="457200" y="6477000"/>
            <a:ext cx="2133600" cy="244475"/>
          </a:xfrm>
        </p:spPr>
        <p:txBody>
          <a:bodyPr/>
          <a:lstStyle/>
          <a:p>
            <a:fld id="{3E8BC5D8-A115-4B64-A64A-086CE5FD224F}" type="datetime1">
              <a:rPr lang="en-US" altLang="de-DE" smtClean="0"/>
              <a:pPr/>
              <a:t>2/11/2020</a:t>
            </a:fld>
            <a:endParaRPr lang="en-US" altLang="de-DE"/>
          </a:p>
        </p:txBody>
      </p:sp>
      <p:sp>
        <p:nvSpPr>
          <p:cNvPr id="10" name="Pfeil: nach rechts 5">
            <a:extLst>
              <a:ext uri="{FF2B5EF4-FFF2-40B4-BE49-F238E27FC236}">
                <a16:creationId xmlns:a16="http://schemas.microsoft.com/office/drawing/2014/main" id="{99956F71-3760-49C7-A8DA-ABF483BD2CB3}"/>
              </a:ext>
            </a:extLst>
          </p:cNvPr>
          <p:cNvSpPr/>
          <p:nvPr/>
        </p:nvSpPr>
        <p:spPr>
          <a:xfrm>
            <a:off x="522965" y="4963979"/>
            <a:ext cx="360040" cy="360040"/>
          </a:xfrm>
          <a:prstGeom prst="rightArrow">
            <a:avLst/>
          </a:prstGeom>
        </p:spPr>
        <p:style>
          <a:lnRef idx="1">
            <a:schemeClr val="accent6"/>
          </a:lnRef>
          <a:fillRef idx="3">
            <a:schemeClr val="accent6"/>
          </a:fillRef>
          <a:effectRef idx="2">
            <a:schemeClr val="accent6"/>
          </a:effectRef>
          <a:fontRef idx="minor">
            <a:schemeClr val="lt1"/>
          </a:fontRef>
        </p:style>
        <p:txBody>
          <a:bodyPr rtlCol="0" anchor="ctr"/>
          <a:lstStyle/>
          <a:p>
            <a:pPr algn="ctr"/>
            <a:endParaRPr lang="de-DE"/>
          </a:p>
        </p:txBody>
      </p:sp>
      <p:sp>
        <p:nvSpPr>
          <p:cNvPr id="14" name="Pfeil: nach rechts 5">
            <a:extLst>
              <a:ext uri="{FF2B5EF4-FFF2-40B4-BE49-F238E27FC236}">
                <a16:creationId xmlns:a16="http://schemas.microsoft.com/office/drawing/2014/main" id="{567EDD69-57BC-448F-8F4D-D02E6049882A}"/>
              </a:ext>
            </a:extLst>
          </p:cNvPr>
          <p:cNvSpPr/>
          <p:nvPr/>
        </p:nvSpPr>
        <p:spPr>
          <a:xfrm>
            <a:off x="509246" y="5517232"/>
            <a:ext cx="360040" cy="360040"/>
          </a:xfrm>
          <a:prstGeom prst="rightArrow">
            <a:avLst/>
          </a:prstGeom>
        </p:spPr>
        <p:style>
          <a:lnRef idx="1">
            <a:schemeClr val="accent6"/>
          </a:lnRef>
          <a:fillRef idx="3">
            <a:schemeClr val="accent6"/>
          </a:fillRef>
          <a:effectRef idx="2">
            <a:schemeClr val="accent6"/>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204266588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3"/>
          <p:cNvSpPr txBox="1">
            <a:spLocks noChangeArrowheads="1"/>
          </p:cNvSpPr>
          <p:nvPr/>
        </p:nvSpPr>
        <p:spPr bwMode="auto">
          <a:xfrm>
            <a:off x="282352" y="692696"/>
            <a:ext cx="8579296" cy="5832648"/>
          </a:xfrm>
          <a:prstGeom prst="rect">
            <a:avLst/>
          </a:prstGeom>
          <a:noFill/>
          <a:ln>
            <a:noFill/>
          </a:ln>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lr>
                <a:srgbClr val="CC0000"/>
              </a:buClr>
              <a:buFont typeface="Arial Narrow" pitchFamily="-107" charset="0"/>
              <a:buChar char="»"/>
              <a:defRPr sz="2000">
                <a:solidFill>
                  <a:schemeClr val="tx1"/>
                </a:solidFill>
                <a:latin typeface="+mn-lt"/>
                <a:ea typeface="ＭＳ Ｐゴシック" pitchFamily="-107" charset="-128"/>
                <a:cs typeface="+mn-cs"/>
              </a:defRPr>
            </a:lvl1pPr>
            <a:lvl2pPr marL="742950" indent="-285750" algn="l" rtl="0" eaLnBrk="1" fontAlgn="base" hangingPunct="1">
              <a:spcBef>
                <a:spcPct val="20000"/>
              </a:spcBef>
              <a:spcAft>
                <a:spcPct val="0"/>
              </a:spcAft>
              <a:buClr>
                <a:srgbClr val="CC0000"/>
              </a:buClr>
              <a:buChar char="–"/>
              <a:defRPr sz="2000">
                <a:solidFill>
                  <a:schemeClr val="tx1"/>
                </a:solidFill>
                <a:latin typeface="+mn-lt"/>
                <a:ea typeface="ＭＳ Ｐゴシック" pitchFamily="-107" charset="-128"/>
              </a:defRPr>
            </a:lvl2pPr>
            <a:lvl3pPr marL="1143000" indent="-228600" algn="l" rtl="0" eaLnBrk="1" fontAlgn="base" hangingPunct="1">
              <a:spcBef>
                <a:spcPct val="20000"/>
              </a:spcBef>
              <a:spcAft>
                <a:spcPct val="0"/>
              </a:spcAft>
              <a:buClr>
                <a:srgbClr val="CC0000"/>
              </a:buClr>
              <a:buFont typeface="Arial Narrow" pitchFamily="-107" charset="0"/>
              <a:buChar char="»"/>
              <a:defRPr sz="2000">
                <a:solidFill>
                  <a:schemeClr val="tx1"/>
                </a:solidFill>
                <a:latin typeface="+mn-lt"/>
                <a:ea typeface="ＭＳ Ｐゴシック" pitchFamily="-107" charset="-128"/>
              </a:defRPr>
            </a:lvl3pPr>
            <a:lvl4pPr marL="1600200" indent="-228600" algn="l" rtl="0" eaLnBrk="1" fontAlgn="base" hangingPunct="1">
              <a:spcBef>
                <a:spcPct val="20000"/>
              </a:spcBef>
              <a:spcAft>
                <a:spcPct val="0"/>
              </a:spcAft>
              <a:buClr>
                <a:srgbClr val="CC0000"/>
              </a:buClr>
              <a:buChar char="–"/>
              <a:defRPr sz="2000">
                <a:solidFill>
                  <a:schemeClr val="tx1"/>
                </a:solidFill>
                <a:latin typeface="+mn-lt"/>
                <a:ea typeface="ＭＳ Ｐゴシック" pitchFamily="-107" charset="-128"/>
              </a:defRPr>
            </a:lvl4pPr>
            <a:lvl5pPr marL="2057400" indent="-228600" algn="l" rtl="0" eaLnBrk="1" fontAlgn="base" hangingPunct="1">
              <a:spcBef>
                <a:spcPct val="20000"/>
              </a:spcBef>
              <a:spcAft>
                <a:spcPct val="0"/>
              </a:spcAft>
              <a:buClr>
                <a:srgbClr val="CC0000"/>
              </a:buClr>
              <a:buFont typeface="Arial Narrow" pitchFamily="-107" charset="0"/>
              <a:buChar char="»"/>
              <a:defRPr sz="2000">
                <a:solidFill>
                  <a:schemeClr val="tx1"/>
                </a:solidFill>
                <a:latin typeface="+mn-lt"/>
                <a:ea typeface="ＭＳ Ｐゴシック" pitchFamily="-107" charset="-128"/>
              </a:defRPr>
            </a:lvl5pPr>
            <a:lvl6pPr marL="2514600" indent="-228600" algn="l" rtl="0" eaLnBrk="1" fontAlgn="base" hangingPunct="1">
              <a:spcBef>
                <a:spcPct val="20000"/>
              </a:spcBef>
              <a:spcAft>
                <a:spcPct val="0"/>
              </a:spcAft>
              <a:buClr>
                <a:srgbClr val="CC0000"/>
              </a:buClr>
              <a:buFont typeface="Arial Narrow" pitchFamily="-107" charset="0"/>
              <a:buChar char="»"/>
              <a:defRPr sz="2000">
                <a:solidFill>
                  <a:schemeClr val="tx1"/>
                </a:solidFill>
                <a:latin typeface="+mn-lt"/>
                <a:ea typeface="ＭＳ Ｐゴシック" pitchFamily="-107" charset="-128"/>
              </a:defRPr>
            </a:lvl6pPr>
            <a:lvl7pPr marL="2971800" indent="-228600" algn="l" rtl="0" eaLnBrk="1" fontAlgn="base" hangingPunct="1">
              <a:spcBef>
                <a:spcPct val="20000"/>
              </a:spcBef>
              <a:spcAft>
                <a:spcPct val="0"/>
              </a:spcAft>
              <a:buClr>
                <a:srgbClr val="CC0000"/>
              </a:buClr>
              <a:buFont typeface="Arial Narrow" pitchFamily="-107" charset="0"/>
              <a:buChar char="»"/>
              <a:defRPr sz="2000">
                <a:solidFill>
                  <a:schemeClr val="tx1"/>
                </a:solidFill>
                <a:latin typeface="+mn-lt"/>
                <a:ea typeface="ＭＳ Ｐゴシック" pitchFamily="-107" charset="-128"/>
              </a:defRPr>
            </a:lvl7pPr>
            <a:lvl8pPr marL="3429000" indent="-228600" algn="l" rtl="0" eaLnBrk="1" fontAlgn="base" hangingPunct="1">
              <a:spcBef>
                <a:spcPct val="20000"/>
              </a:spcBef>
              <a:spcAft>
                <a:spcPct val="0"/>
              </a:spcAft>
              <a:buClr>
                <a:srgbClr val="CC0000"/>
              </a:buClr>
              <a:buFont typeface="Arial Narrow" pitchFamily="-107" charset="0"/>
              <a:buChar char="»"/>
              <a:defRPr sz="2000">
                <a:solidFill>
                  <a:schemeClr val="tx1"/>
                </a:solidFill>
                <a:latin typeface="+mn-lt"/>
                <a:ea typeface="ＭＳ Ｐゴシック" pitchFamily="-107" charset="-128"/>
              </a:defRPr>
            </a:lvl8pPr>
            <a:lvl9pPr marL="3886200" indent="-228600" algn="l" rtl="0" eaLnBrk="1" fontAlgn="base" hangingPunct="1">
              <a:spcBef>
                <a:spcPct val="20000"/>
              </a:spcBef>
              <a:spcAft>
                <a:spcPct val="0"/>
              </a:spcAft>
              <a:buClr>
                <a:srgbClr val="CC0000"/>
              </a:buClr>
              <a:buFont typeface="Arial Narrow" pitchFamily="-107" charset="0"/>
              <a:buChar char="»"/>
              <a:defRPr sz="2000">
                <a:solidFill>
                  <a:schemeClr val="tx1"/>
                </a:solidFill>
                <a:latin typeface="+mn-lt"/>
                <a:ea typeface="ＭＳ Ｐゴシック" pitchFamily="-107" charset="-128"/>
              </a:defRPr>
            </a:lvl9pPr>
          </a:lstStyle>
          <a:p>
            <a:r>
              <a:rPr lang="fr-FR" kern="0" dirty="0">
                <a:cs typeface="Microsoft Sans Serif" pitchFamily="34" charset="0"/>
              </a:rPr>
              <a:t>Responsabilités des </a:t>
            </a:r>
            <a:r>
              <a:rPr lang="fr-FR" b="1" u="sng" kern="0" dirty="0">
                <a:solidFill>
                  <a:srgbClr val="D83D3D"/>
                </a:solidFill>
                <a:cs typeface="Microsoft Sans Serif" pitchFamily="34" charset="0"/>
              </a:rPr>
              <a:t>employés</a:t>
            </a:r>
            <a:r>
              <a:rPr lang="fr-FR" kern="0" dirty="0">
                <a:solidFill>
                  <a:srgbClr val="D83D3D"/>
                </a:solidFill>
                <a:cs typeface="Microsoft Sans Serif" pitchFamily="34" charset="0"/>
              </a:rPr>
              <a:t> </a:t>
            </a:r>
            <a:r>
              <a:rPr lang="fr-FR" dirty="0">
                <a:cs typeface="Microsoft Sans Serif" pitchFamily="34" charset="0"/>
              </a:rPr>
              <a:t>(selon le code du travail)</a:t>
            </a:r>
          </a:p>
          <a:p>
            <a:pPr>
              <a:spcBef>
                <a:spcPts val="0"/>
              </a:spcBef>
            </a:pPr>
            <a:endParaRPr lang="en-US" kern="0" dirty="0">
              <a:solidFill>
                <a:srgbClr val="D83D3D"/>
              </a:solidFill>
              <a:cs typeface="Microsoft Sans Serif" pitchFamily="34" charset="0"/>
            </a:endParaRPr>
          </a:p>
          <a:p>
            <a:pPr lvl="1"/>
            <a:r>
              <a:rPr lang="fr-FR" kern="0" dirty="0">
                <a:solidFill>
                  <a:srgbClr val="111111"/>
                </a:solidFill>
              </a:rPr>
              <a:t>Effectuer le travail assigné en respectant :</a:t>
            </a:r>
          </a:p>
          <a:p>
            <a:pPr lvl="2"/>
            <a:r>
              <a:rPr lang="fr-FR" kern="0" dirty="0">
                <a:solidFill>
                  <a:srgbClr val="111111"/>
                </a:solidFill>
              </a:rPr>
              <a:t>La législation en vigueur (code du travail)</a:t>
            </a:r>
          </a:p>
          <a:p>
            <a:pPr lvl="2"/>
            <a:r>
              <a:rPr lang="fr-FR" kern="0" dirty="0">
                <a:solidFill>
                  <a:srgbClr val="111111"/>
                </a:solidFill>
              </a:rPr>
              <a:t>Les instructions internes (règlement intérieur et autres documents sécurité)</a:t>
            </a:r>
          </a:p>
          <a:p>
            <a:pPr lvl="2"/>
            <a:r>
              <a:rPr lang="fr-FR" kern="0" dirty="0">
                <a:solidFill>
                  <a:srgbClr val="111111"/>
                </a:solidFill>
              </a:rPr>
              <a:t>Les instructions externes (sur le site client)</a:t>
            </a:r>
          </a:p>
          <a:p>
            <a:pPr lvl="1"/>
            <a:r>
              <a:rPr lang="fr-FR" kern="0" dirty="0">
                <a:solidFill>
                  <a:srgbClr val="111111"/>
                </a:solidFill>
              </a:rPr>
              <a:t>Faire attention à sa propre sécurité et à celle d’autrui !</a:t>
            </a:r>
          </a:p>
          <a:p>
            <a:pPr lvl="1"/>
            <a:r>
              <a:rPr lang="fr-FR" kern="0" dirty="0">
                <a:solidFill>
                  <a:srgbClr val="111111"/>
                </a:solidFill>
              </a:rPr>
              <a:t>Signaler les anomalies à sa hiérarchie</a:t>
            </a:r>
          </a:p>
          <a:p>
            <a:pPr lvl="1"/>
            <a:r>
              <a:rPr lang="fr-FR" kern="0" dirty="0">
                <a:solidFill>
                  <a:srgbClr val="111111"/>
                </a:solidFill>
              </a:rPr>
              <a:t>Supprimer les anomalies après en avoir été missionné</a:t>
            </a:r>
          </a:p>
          <a:p>
            <a:pPr lvl="1"/>
            <a:r>
              <a:rPr lang="fr-FR" kern="0" dirty="0">
                <a:solidFill>
                  <a:srgbClr val="111111"/>
                </a:solidFill>
              </a:rPr>
              <a:t>Utiliser, contrôler et renouveler les </a:t>
            </a:r>
            <a:r>
              <a:rPr lang="fr-FR" kern="0" dirty="0" err="1">
                <a:solidFill>
                  <a:srgbClr val="111111"/>
                </a:solidFill>
              </a:rPr>
              <a:t>EPIs</a:t>
            </a:r>
            <a:r>
              <a:rPr lang="fr-FR" kern="0" dirty="0">
                <a:solidFill>
                  <a:srgbClr val="111111"/>
                </a:solidFill>
              </a:rPr>
              <a:t> fournis</a:t>
            </a:r>
          </a:p>
          <a:p>
            <a:pPr lvl="1"/>
            <a:endParaRPr lang="fr-FR" sz="1600" b="1" kern="0" dirty="0">
              <a:solidFill>
                <a:schemeClr val="accent6"/>
              </a:solidFill>
            </a:endParaRPr>
          </a:p>
          <a:p>
            <a:pPr marL="457200" lvl="1" indent="0">
              <a:buNone/>
            </a:pPr>
            <a:r>
              <a:rPr lang="fr-FR" b="1" kern="0" dirty="0">
                <a:solidFill>
                  <a:schemeClr val="accent6"/>
                </a:solidFill>
              </a:rPr>
              <a:t>Droit de retrait </a:t>
            </a:r>
            <a:r>
              <a:rPr lang="fr-FR" kern="0" dirty="0">
                <a:solidFill>
                  <a:srgbClr val="111111"/>
                </a:solidFill>
              </a:rPr>
              <a:t>: </a:t>
            </a:r>
          </a:p>
          <a:p>
            <a:pPr marL="457200" lvl="1" indent="0">
              <a:buNone/>
            </a:pPr>
            <a:r>
              <a:rPr lang="fr-FR" b="1" dirty="0"/>
              <a:t>En cas de conditions d’intervention insalubres, températures extrêmes, travail isolé, environnement de travail non sécurisé : </a:t>
            </a:r>
            <a:endParaRPr lang="de-DE" dirty="0"/>
          </a:p>
          <a:p>
            <a:pPr marL="0" indent="0">
              <a:buNone/>
            </a:pPr>
            <a:r>
              <a:rPr lang="fr-FR" b="1" dirty="0"/>
              <a:t>			</a:t>
            </a:r>
            <a:r>
              <a:rPr lang="fr-FR" b="1" dirty="0">
                <a:solidFill>
                  <a:schemeClr val="accent6"/>
                </a:solidFill>
              </a:rPr>
              <a:t> Alerter aussitôt son Manager !</a:t>
            </a:r>
            <a:endParaRPr lang="de-DE" dirty="0">
              <a:solidFill>
                <a:schemeClr val="accent6"/>
              </a:solidFill>
            </a:endParaRPr>
          </a:p>
        </p:txBody>
      </p:sp>
      <p:sp>
        <p:nvSpPr>
          <p:cNvPr id="5" name="Slide Number Placeholder 4"/>
          <p:cNvSpPr>
            <a:spLocks noGrp="1"/>
          </p:cNvSpPr>
          <p:nvPr>
            <p:ph type="sldNum" sz="quarter" idx="11"/>
          </p:nvPr>
        </p:nvSpPr>
        <p:spPr/>
        <p:txBody>
          <a:bodyPr/>
          <a:lstStyle>
            <a:lvl1pPr eaLnBrk="0" hangingPunct="0">
              <a:defRPr sz="2000">
                <a:solidFill>
                  <a:schemeClr val="tx1"/>
                </a:solidFill>
                <a:latin typeface="Arial" charset="0"/>
                <a:ea typeface="ＭＳ Ｐゴシック" pitchFamily="-107" charset="-128"/>
              </a:defRPr>
            </a:lvl1pPr>
            <a:lvl2pPr marL="37931725" indent="-37474525" eaLnBrk="0" hangingPunct="0">
              <a:defRPr sz="2000">
                <a:solidFill>
                  <a:schemeClr val="tx1"/>
                </a:solidFill>
                <a:latin typeface="Arial" charset="0"/>
                <a:ea typeface="ＭＳ Ｐゴシック" pitchFamily="-107" charset="-128"/>
              </a:defRPr>
            </a:lvl2pPr>
            <a:lvl3pPr eaLnBrk="0" hangingPunct="0">
              <a:defRPr sz="2000">
                <a:solidFill>
                  <a:schemeClr val="tx1"/>
                </a:solidFill>
                <a:latin typeface="Arial" charset="0"/>
                <a:ea typeface="ＭＳ Ｐゴシック" pitchFamily="-107" charset="-128"/>
              </a:defRPr>
            </a:lvl3pPr>
            <a:lvl4pPr eaLnBrk="0" hangingPunct="0">
              <a:defRPr sz="2000">
                <a:solidFill>
                  <a:schemeClr val="tx1"/>
                </a:solidFill>
                <a:latin typeface="Arial" charset="0"/>
                <a:ea typeface="ＭＳ Ｐゴシック" pitchFamily="-107" charset="-128"/>
              </a:defRPr>
            </a:lvl4pPr>
            <a:lvl5pPr eaLnBrk="0" hangingPunct="0">
              <a:defRPr sz="2000">
                <a:solidFill>
                  <a:schemeClr val="tx1"/>
                </a:solidFill>
                <a:latin typeface="Arial" charset="0"/>
                <a:ea typeface="ＭＳ Ｐゴシック" pitchFamily="-107" charset="-128"/>
              </a:defRPr>
            </a:lvl5pPr>
            <a:lvl6pPr marL="457200" eaLnBrk="0" fontAlgn="base" hangingPunct="0">
              <a:spcBef>
                <a:spcPct val="0"/>
              </a:spcBef>
              <a:spcAft>
                <a:spcPct val="0"/>
              </a:spcAft>
              <a:defRPr sz="2000">
                <a:solidFill>
                  <a:schemeClr val="tx1"/>
                </a:solidFill>
                <a:latin typeface="Arial" charset="0"/>
                <a:ea typeface="ＭＳ Ｐゴシック" pitchFamily="-107" charset="-128"/>
              </a:defRPr>
            </a:lvl6pPr>
            <a:lvl7pPr marL="914400" eaLnBrk="0" fontAlgn="base" hangingPunct="0">
              <a:spcBef>
                <a:spcPct val="0"/>
              </a:spcBef>
              <a:spcAft>
                <a:spcPct val="0"/>
              </a:spcAft>
              <a:defRPr sz="2000">
                <a:solidFill>
                  <a:schemeClr val="tx1"/>
                </a:solidFill>
                <a:latin typeface="Arial" charset="0"/>
                <a:ea typeface="ＭＳ Ｐゴシック" pitchFamily="-107" charset="-128"/>
              </a:defRPr>
            </a:lvl7pPr>
            <a:lvl8pPr marL="1371600" eaLnBrk="0" fontAlgn="base" hangingPunct="0">
              <a:spcBef>
                <a:spcPct val="0"/>
              </a:spcBef>
              <a:spcAft>
                <a:spcPct val="0"/>
              </a:spcAft>
              <a:defRPr sz="2000">
                <a:solidFill>
                  <a:schemeClr val="tx1"/>
                </a:solidFill>
                <a:latin typeface="Arial" charset="0"/>
                <a:ea typeface="ＭＳ Ｐゴシック" pitchFamily="-107" charset="-128"/>
              </a:defRPr>
            </a:lvl8pPr>
            <a:lvl9pPr marL="1828800" eaLnBrk="0" fontAlgn="base" hangingPunct="0">
              <a:spcBef>
                <a:spcPct val="0"/>
              </a:spcBef>
              <a:spcAft>
                <a:spcPct val="0"/>
              </a:spcAft>
              <a:defRPr sz="2000">
                <a:solidFill>
                  <a:schemeClr val="tx1"/>
                </a:solidFill>
                <a:latin typeface="Arial" charset="0"/>
                <a:ea typeface="ＭＳ Ｐゴシック" pitchFamily="-107" charset="-128"/>
              </a:defRPr>
            </a:lvl9pPr>
          </a:lstStyle>
          <a:p>
            <a:pPr eaLnBrk="1" hangingPunct="1"/>
            <a:r>
              <a:rPr lang="en-US" altLang="de-DE" sz="1000">
                <a:solidFill>
                  <a:schemeClr val="bg2"/>
                </a:solidFill>
                <a:latin typeface="Arial Narrow" pitchFamily="-107" charset="0"/>
              </a:rPr>
              <a:t>Page </a:t>
            </a:r>
            <a:fld id="{EFD7E476-568F-416C-8CE3-B0BA96CD6AAC}" type="slidenum">
              <a:rPr lang="en-US" altLang="de-DE" sz="1000">
                <a:solidFill>
                  <a:schemeClr val="bg2"/>
                </a:solidFill>
                <a:latin typeface="Arial Narrow" pitchFamily="-107" charset="0"/>
              </a:rPr>
              <a:pPr eaLnBrk="1" hangingPunct="1"/>
              <a:t>6</a:t>
            </a:fld>
            <a:endParaRPr lang="en-US" altLang="de-DE" sz="1000">
              <a:solidFill>
                <a:schemeClr val="bg2"/>
              </a:solidFill>
              <a:latin typeface="Arial Narrow" pitchFamily="-107" charset="0"/>
            </a:endParaRPr>
          </a:p>
        </p:txBody>
      </p:sp>
      <p:sp>
        <p:nvSpPr>
          <p:cNvPr id="8" name="Datumsplatzhalter 3">
            <a:extLst>
              <a:ext uri="{FF2B5EF4-FFF2-40B4-BE49-F238E27FC236}">
                <a16:creationId xmlns:a16="http://schemas.microsoft.com/office/drawing/2014/main" id="{0B8064AB-A2A3-4496-ABD6-69748818B10C}"/>
              </a:ext>
            </a:extLst>
          </p:cNvPr>
          <p:cNvSpPr>
            <a:spLocks noGrp="1"/>
          </p:cNvSpPr>
          <p:nvPr>
            <p:ph type="dt" sz="half" idx="10"/>
          </p:nvPr>
        </p:nvSpPr>
        <p:spPr>
          <a:xfrm>
            <a:off x="457200" y="6477000"/>
            <a:ext cx="2133600" cy="244475"/>
          </a:xfrm>
        </p:spPr>
        <p:txBody>
          <a:bodyPr/>
          <a:lstStyle/>
          <a:p>
            <a:fld id="{3E8BC5D8-A115-4B64-A64A-086CE5FD224F}" type="datetime1">
              <a:rPr lang="en-US" altLang="de-DE" smtClean="0"/>
              <a:pPr/>
              <a:t>2/11/2020</a:t>
            </a:fld>
            <a:endParaRPr lang="en-US" altLang="de-DE"/>
          </a:p>
        </p:txBody>
      </p:sp>
      <p:pic>
        <p:nvPicPr>
          <p:cNvPr id="1030" name="Picture 6" descr="Résultat de recherche d'images pour &quot;epi&quot;">
            <a:extLst>
              <a:ext uri="{FF2B5EF4-FFF2-40B4-BE49-F238E27FC236}">
                <a16:creationId xmlns:a16="http://schemas.microsoft.com/office/drawing/2014/main" id="{53576DA5-4950-4511-9DD2-CA446603901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95848" y="2636912"/>
            <a:ext cx="2143125" cy="21431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490666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1"/>
          </p:nvPr>
        </p:nvSpPr>
        <p:spPr/>
        <p:txBody>
          <a:bodyPr/>
          <a:lstStyle>
            <a:lvl1pPr eaLnBrk="0" hangingPunct="0">
              <a:defRPr sz="2000">
                <a:solidFill>
                  <a:schemeClr val="tx1"/>
                </a:solidFill>
                <a:latin typeface="Arial" charset="0"/>
                <a:ea typeface="ＭＳ Ｐゴシック" pitchFamily="-107" charset="-128"/>
              </a:defRPr>
            </a:lvl1pPr>
            <a:lvl2pPr marL="37931725" indent="-37474525" eaLnBrk="0" hangingPunct="0">
              <a:defRPr sz="2000">
                <a:solidFill>
                  <a:schemeClr val="tx1"/>
                </a:solidFill>
                <a:latin typeface="Arial" charset="0"/>
                <a:ea typeface="ＭＳ Ｐゴシック" pitchFamily="-107" charset="-128"/>
              </a:defRPr>
            </a:lvl2pPr>
            <a:lvl3pPr eaLnBrk="0" hangingPunct="0">
              <a:defRPr sz="2000">
                <a:solidFill>
                  <a:schemeClr val="tx1"/>
                </a:solidFill>
                <a:latin typeface="Arial" charset="0"/>
                <a:ea typeface="ＭＳ Ｐゴシック" pitchFamily="-107" charset="-128"/>
              </a:defRPr>
            </a:lvl3pPr>
            <a:lvl4pPr eaLnBrk="0" hangingPunct="0">
              <a:defRPr sz="2000">
                <a:solidFill>
                  <a:schemeClr val="tx1"/>
                </a:solidFill>
                <a:latin typeface="Arial" charset="0"/>
                <a:ea typeface="ＭＳ Ｐゴシック" pitchFamily="-107" charset="-128"/>
              </a:defRPr>
            </a:lvl4pPr>
            <a:lvl5pPr eaLnBrk="0" hangingPunct="0">
              <a:defRPr sz="2000">
                <a:solidFill>
                  <a:schemeClr val="tx1"/>
                </a:solidFill>
                <a:latin typeface="Arial" charset="0"/>
                <a:ea typeface="ＭＳ Ｐゴシック" pitchFamily="-107" charset="-128"/>
              </a:defRPr>
            </a:lvl5pPr>
            <a:lvl6pPr marL="457200" eaLnBrk="0" fontAlgn="base" hangingPunct="0">
              <a:spcBef>
                <a:spcPct val="0"/>
              </a:spcBef>
              <a:spcAft>
                <a:spcPct val="0"/>
              </a:spcAft>
              <a:defRPr sz="2000">
                <a:solidFill>
                  <a:schemeClr val="tx1"/>
                </a:solidFill>
                <a:latin typeface="Arial" charset="0"/>
                <a:ea typeface="ＭＳ Ｐゴシック" pitchFamily="-107" charset="-128"/>
              </a:defRPr>
            </a:lvl6pPr>
            <a:lvl7pPr marL="914400" eaLnBrk="0" fontAlgn="base" hangingPunct="0">
              <a:spcBef>
                <a:spcPct val="0"/>
              </a:spcBef>
              <a:spcAft>
                <a:spcPct val="0"/>
              </a:spcAft>
              <a:defRPr sz="2000">
                <a:solidFill>
                  <a:schemeClr val="tx1"/>
                </a:solidFill>
                <a:latin typeface="Arial" charset="0"/>
                <a:ea typeface="ＭＳ Ｐゴシック" pitchFamily="-107" charset="-128"/>
              </a:defRPr>
            </a:lvl7pPr>
            <a:lvl8pPr marL="1371600" eaLnBrk="0" fontAlgn="base" hangingPunct="0">
              <a:spcBef>
                <a:spcPct val="0"/>
              </a:spcBef>
              <a:spcAft>
                <a:spcPct val="0"/>
              </a:spcAft>
              <a:defRPr sz="2000">
                <a:solidFill>
                  <a:schemeClr val="tx1"/>
                </a:solidFill>
                <a:latin typeface="Arial" charset="0"/>
                <a:ea typeface="ＭＳ Ｐゴシック" pitchFamily="-107" charset="-128"/>
              </a:defRPr>
            </a:lvl8pPr>
            <a:lvl9pPr marL="1828800" eaLnBrk="0" fontAlgn="base" hangingPunct="0">
              <a:spcBef>
                <a:spcPct val="0"/>
              </a:spcBef>
              <a:spcAft>
                <a:spcPct val="0"/>
              </a:spcAft>
              <a:defRPr sz="2000">
                <a:solidFill>
                  <a:schemeClr val="tx1"/>
                </a:solidFill>
                <a:latin typeface="Arial" charset="0"/>
                <a:ea typeface="ＭＳ Ｐゴシック" pitchFamily="-107" charset="-128"/>
              </a:defRPr>
            </a:lvl9pPr>
          </a:lstStyle>
          <a:p>
            <a:pPr eaLnBrk="1" hangingPunct="1"/>
            <a:r>
              <a:rPr lang="en-US" altLang="de-DE" sz="1000" dirty="0">
                <a:solidFill>
                  <a:schemeClr val="bg2"/>
                </a:solidFill>
                <a:latin typeface="Arial Narrow" pitchFamily="-107" charset="0"/>
              </a:rPr>
              <a:t>Page </a:t>
            </a:r>
            <a:fld id="{EFD7E476-568F-416C-8CE3-B0BA96CD6AAC}" type="slidenum">
              <a:rPr lang="en-US" altLang="de-DE" sz="1000">
                <a:solidFill>
                  <a:schemeClr val="bg2"/>
                </a:solidFill>
                <a:latin typeface="Arial Narrow" pitchFamily="-107" charset="0"/>
              </a:rPr>
              <a:pPr eaLnBrk="1" hangingPunct="1"/>
              <a:t>7</a:t>
            </a:fld>
            <a:endParaRPr lang="en-US" altLang="de-DE" sz="1000" dirty="0">
              <a:solidFill>
                <a:schemeClr val="bg2"/>
              </a:solidFill>
              <a:latin typeface="Arial Narrow" pitchFamily="-107" charset="0"/>
            </a:endParaRPr>
          </a:p>
        </p:txBody>
      </p:sp>
      <p:sp>
        <p:nvSpPr>
          <p:cNvPr id="11269" name="Rectangle 3"/>
          <p:cNvSpPr>
            <a:spLocks noGrp="1" noChangeArrowheads="1"/>
          </p:cNvSpPr>
          <p:nvPr>
            <p:ph type="body" idx="1"/>
          </p:nvPr>
        </p:nvSpPr>
        <p:spPr>
          <a:xfrm>
            <a:off x="478904" y="1268760"/>
            <a:ext cx="8305800" cy="5208240"/>
          </a:xfrm>
        </p:spPr>
        <p:txBody>
          <a:bodyPr/>
          <a:lstStyle/>
          <a:p>
            <a:pPr eaLnBrk="0" hangingPunct="0">
              <a:lnSpc>
                <a:spcPct val="150000"/>
              </a:lnSpc>
              <a:spcBef>
                <a:spcPts val="0"/>
              </a:spcBef>
              <a:buSzPct val="75000"/>
            </a:pPr>
            <a:r>
              <a:rPr lang="fr-FR" dirty="0">
                <a:cs typeface="Microsoft Sans Serif" pitchFamily="34" charset="0"/>
              </a:rPr>
              <a:t>Personnes responsables de la sécurité au travail  :</a:t>
            </a:r>
          </a:p>
          <a:p>
            <a:pPr lvl="1" eaLnBrk="0" hangingPunct="0">
              <a:lnSpc>
                <a:spcPct val="150000"/>
              </a:lnSpc>
              <a:spcBef>
                <a:spcPts val="0"/>
              </a:spcBef>
              <a:buSzPct val="75000"/>
            </a:pPr>
            <a:r>
              <a:rPr lang="fr-FR" dirty="0">
                <a:cs typeface="Microsoft Sans Serif" pitchFamily="34" charset="0"/>
              </a:rPr>
              <a:t>Directeurs Générales : </a:t>
            </a:r>
            <a:r>
              <a:rPr lang="fr-FR" b="1" dirty="0">
                <a:cs typeface="Microsoft Sans Serif" pitchFamily="34" charset="0"/>
              </a:rPr>
              <a:t>Patrick </a:t>
            </a:r>
            <a:r>
              <a:rPr lang="fr-FR" b="1" dirty="0" err="1">
                <a:cs typeface="Microsoft Sans Serif" pitchFamily="34" charset="0"/>
              </a:rPr>
              <a:t>Dhommée</a:t>
            </a:r>
            <a:r>
              <a:rPr lang="fr-FR" b="1" dirty="0">
                <a:cs typeface="Microsoft Sans Serif" pitchFamily="34" charset="0"/>
              </a:rPr>
              <a:t> </a:t>
            </a:r>
            <a:r>
              <a:rPr lang="fr-FR" dirty="0">
                <a:cs typeface="Microsoft Sans Serif" pitchFamily="34" charset="0"/>
              </a:rPr>
              <a:t>et </a:t>
            </a:r>
            <a:r>
              <a:rPr lang="fr-FR" b="1" dirty="0">
                <a:cs typeface="Microsoft Sans Serif" pitchFamily="34" charset="0"/>
              </a:rPr>
              <a:t>Remi Crenon</a:t>
            </a:r>
          </a:p>
          <a:p>
            <a:pPr lvl="1" eaLnBrk="0" hangingPunct="0">
              <a:lnSpc>
                <a:spcPct val="150000"/>
              </a:lnSpc>
              <a:spcBef>
                <a:spcPts val="0"/>
              </a:spcBef>
              <a:buSzPct val="75000"/>
            </a:pPr>
            <a:r>
              <a:rPr lang="fr-FR" dirty="0">
                <a:cs typeface="Microsoft Sans Serif" pitchFamily="34" charset="0"/>
              </a:rPr>
              <a:t>Qualité Environnement Hygiène et Sécurité Manager : </a:t>
            </a:r>
            <a:r>
              <a:rPr lang="fr-FR" b="1" dirty="0">
                <a:cs typeface="Microsoft Sans Serif" pitchFamily="34" charset="0"/>
              </a:rPr>
              <a:t>Christian Gust</a:t>
            </a:r>
          </a:p>
          <a:p>
            <a:pPr lvl="1" eaLnBrk="0" hangingPunct="0">
              <a:lnSpc>
                <a:spcPct val="150000"/>
              </a:lnSpc>
              <a:spcBef>
                <a:spcPts val="0"/>
              </a:spcBef>
              <a:buSzPct val="75000"/>
            </a:pPr>
            <a:r>
              <a:rPr lang="fr-FR" dirty="0">
                <a:cs typeface="Microsoft Sans Serif" pitchFamily="34" charset="0"/>
              </a:rPr>
              <a:t>Autres membres de la Direction (Managers, RH …)</a:t>
            </a:r>
          </a:p>
          <a:p>
            <a:pPr marL="457200" lvl="1" indent="0" eaLnBrk="0" hangingPunct="0">
              <a:lnSpc>
                <a:spcPct val="150000"/>
              </a:lnSpc>
              <a:spcBef>
                <a:spcPts val="0"/>
              </a:spcBef>
              <a:buSzPct val="75000"/>
              <a:buNone/>
            </a:pPr>
            <a:endParaRPr lang="fr-FR" sz="800" dirty="0">
              <a:cs typeface="Microsoft Sans Serif" pitchFamily="34" charset="0"/>
            </a:endParaRPr>
          </a:p>
          <a:p>
            <a:pPr eaLnBrk="0" hangingPunct="0">
              <a:lnSpc>
                <a:spcPct val="150000"/>
              </a:lnSpc>
              <a:spcBef>
                <a:spcPts val="0"/>
              </a:spcBef>
              <a:buSzPct val="75000"/>
            </a:pPr>
            <a:r>
              <a:rPr lang="fr-FR" dirty="0">
                <a:cs typeface="Microsoft Sans Serif" pitchFamily="34" charset="0"/>
              </a:rPr>
              <a:t>Intervenants et conseillers sécurité pour MTS :</a:t>
            </a:r>
          </a:p>
          <a:p>
            <a:pPr lvl="1" eaLnBrk="0" hangingPunct="0">
              <a:lnSpc>
                <a:spcPct val="150000"/>
              </a:lnSpc>
              <a:spcBef>
                <a:spcPts val="0"/>
              </a:spcBef>
              <a:buSzPct val="75000"/>
            </a:pPr>
            <a:r>
              <a:rPr lang="fr-FR" dirty="0">
                <a:cs typeface="Microsoft Sans Serif" pitchFamily="34" charset="0"/>
              </a:rPr>
              <a:t>Consultant externe : </a:t>
            </a:r>
            <a:r>
              <a:rPr lang="fr-FR" b="1" dirty="0">
                <a:cs typeface="Microsoft Sans Serif" pitchFamily="34" charset="0"/>
              </a:rPr>
              <a:t>UUB</a:t>
            </a:r>
            <a:r>
              <a:rPr lang="fr-FR" dirty="0">
                <a:cs typeface="Microsoft Sans Serif" pitchFamily="34" charset="0"/>
              </a:rPr>
              <a:t> - Michael </a:t>
            </a:r>
            <a:r>
              <a:rPr lang="fr-FR" dirty="0" err="1">
                <a:cs typeface="Microsoft Sans Serif" pitchFamily="34" charset="0"/>
              </a:rPr>
              <a:t>Gunkel</a:t>
            </a:r>
            <a:r>
              <a:rPr lang="fr-FR" dirty="0">
                <a:cs typeface="Microsoft Sans Serif" pitchFamily="34" charset="0"/>
              </a:rPr>
              <a:t> et Antoine Gassmann</a:t>
            </a:r>
          </a:p>
          <a:p>
            <a:pPr lvl="1" eaLnBrk="0" hangingPunct="0">
              <a:lnSpc>
                <a:spcPct val="150000"/>
              </a:lnSpc>
              <a:spcBef>
                <a:spcPts val="0"/>
              </a:spcBef>
              <a:buSzPct val="75000"/>
            </a:pPr>
            <a:r>
              <a:rPr lang="fr-FR" dirty="0">
                <a:cs typeface="Microsoft Sans Serif" pitchFamily="34" charset="0"/>
              </a:rPr>
              <a:t>Médecin du travail : </a:t>
            </a:r>
            <a:r>
              <a:rPr lang="fr-FR" b="1" dirty="0">
                <a:cs typeface="Microsoft Sans Serif" pitchFamily="34" charset="0"/>
              </a:rPr>
              <a:t>GIMAC</a:t>
            </a:r>
            <a:r>
              <a:rPr lang="fr-FR" dirty="0">
                <a:cs typeface="Microsoft Sans Serif" pitchFamily="34" charset="0"/>
              </a:rPr>
              <a:t> - Dr. </a:t>
            </a:r>
            <a:r>
              <a:rPr lang="fr-FR" dirty="0" err="1">
                <a:cs typeface="Microsoft Sans Serif" pitchFamily="34" charset="0"/>
              </a:rPr>
              <a:t>Habbas</a:t>
            </a:r>
            <a:r>
              <a:rPr lang="fr-FR" dirty="0">
                <a:cs typeface="Microsoft Sans Serif" pitchFamily="34" charset="0"/>
              </a:rPr>
              <a:t> et autres médecins délocalisés</a:t>
            </a:r>
          </a:p>
          <a:p>
            <a:pPr lvl="1" eaLnBrk="0" hangingPunct="0">
              <a:lnSpc>
                <a:spcPct val="150000"/>
              </a:lnSpc>
              <a:spcBef>
                <a:spcPts val="0"/>
              </a:spcBef>
              <a:buSzPct val="75000"/>
            </a:pPr>
            <a:r>
              <a:rPr lang="fr-FR" b="1" dirty="0">
                <a:cs typeface="Microsoft Sans Serif" pitchFamily="34" charset="0"/>
              </a:rPr>
              <a:t>SST- Sauveteur Secouriste du Travail </a:t>
            </a:r>
            <a:r>
              <a:rPr lang="fr-FR" sz="1600" dirty="0">
                <a:cs typeface="Microsoft Sans Serif" pitchFamily="34" charset="0"/>
              </a:rPr>
              <a:t>(10% des effectifs)</a:t>
            </a:r>
          </a:p>
          <a:p>
            <a:pPr lvl="1" eaLnBrk="0" hangingPunct="0">
              <a:lnSpc>
                <a:spcPct val="150000"/>
              </a:lnSpc>
              <a:spcBef>
                <a:spcPts val="0"/>
              </a:spcBef>
              <a:buSzPct val="75000"/>
            </a:pPr>
            <a:r>
              <a:rPr lang="fr-FR" dirty="0">
                <a:cs typeface="Microsoft Sans Serif" pitchFamily="34" charset="0"/>
              </a:rPr>
              <a:t>Responsables évacuation / incendie : </a:t>
            </a:r>
            <a:r>
              <a:rPr lang="fr-FR" b="1" dirty="0">
                <a:cs typeface="Microsoft Sans Serif" pitchFamily="34" charset="0"/>
              </a:rPr>
              <a:t>Serres files et guides</a:t>
            </a:r>
          </a:p>
          <a:p>
            <a:pPr lvl="1" eaLnBrk="0" hangingPunct="0">
              <a:lnSpc>
                <a:spcPct val="150000"/>
              </a:lnSpc>
              <a:spcBef>
                <a:spcPts val="0"/>
              </a:spcBef>
              <a:buSzPct val="75000"/>
            </a:pPr>
            <a:r>
              <a:rPr lang="fr-FR" dirty="0">
                <a:cs typeface="Microsoft Sans Serif" pitchFamily="34" charset="0"/>
              </a:rPr>
              <a:t>Les membres du </a:t>
            </a:r>
            <a:r>
              <a:rPr lang="fr-FR" b="1" dirty="0">
                <a:cs typeface="Microsoft Sans Serif" pitchFamily="34" charset="0"/>
              </a:rPr>
              <a:t>CSE</a:t>
            </a:r>
            <a:r>
              <a:rPr lang="fr-FR" dirty="0">
                <a:cs typeface="Microsoft Sans Serif" pitchFamily="34" charset="0"/>
              </a:rPr>
              <a:t> - Comité Social et Économique </a:t>
            </a:r>
            <a:r>
              <a:rPr lang="fr-FR" sz="1600" dirty="0">
                <a:cs typeface="Microsoft Sans Serif" pitchFamily="34" charset="0"/>
              </a:rPr>
              <a:t>(anciennement CHSCT)</a:t>
            </a:r>
            <a:endParaRPr lang="fr-FR" sz="1600" b="1" dirty="0">
              <a:cs typeface="Microsoft Sans Serif" pitchFamily="34" charset="0"/>
            </a:endParaRPr>
          </a:p>
          <a:p>
            <a:pPr eaLnBrk="0" hangingPunct="0">
              <a:buSzPct val="75000"/>
            </a:pPr>
            <a:endParaRPr lang="fr-FR" dirty="0">
              <a:cs typeface="Microsoft Sans Serif" pitchFamily="34" charset="0"/>
            </a:endParaRPr>
          </a:p>
          <a:p>
            <a:pPr marL="0" indent="0" eaLnBrk="1" hangingPunct="1">
              <a:buNone/>
            </a:pPr>
            <a:endParaRPr lang="fr-FR" altLang="de-DE" dirty="0"/>
          </a:p>
        </p:txBody>
      </p:sp>
      <p:sp>
        <p:nvSpPr>
          <p:cNvPr id="7" name="Datumsplatzhalter 3">
            <a:extLst>
              <a:ext uri="{FF2B5EF4-FFF2-40B4-BE49-F238E27FC236}">
                <a16:creationId xmlns:a16="http://schemas.microsoft.com/office/drawing/2014/main" id="{7ECEBC38-B770-4667-BEF0-A7CC9725AF13}"/>
              </a:ext>
            </a:extLst>
          </p:cNvPr>
          <p:cNvSpPr>
            <a:spLocks noGrp="1"/>
          </p:cNvSpPr>
          <p:nvPr>
            <p:ph type="dt" sz="half" idx="10"/>
          </p:nvPr>
        </p:nvSpPr>
        <p:spPr>
          <a:xfrm>
            <a:off x="457200" y="6477000"/>
            <a:ext cx="2133600" cy="244475"/>
          </a:xfrm>
        </p:spPr>
        <p:txBody>
          <a:bodyPr/>
          <a:lstStyle/>
          <a:p>
            <a:fld id="{3E8BC5D8-A115-4B64-A64A-086CE5FD224F}" type="datetime1">
              <a:rPr lang="en-US" altLang="de-DE" smtClean="0"/>
              <a:pPr/>
              <a:t>2/11/2020</a:t>
            </a:fld>
            <a:endParaRPr lang="en-US" altLang="de-DE"/>
          </a:p>
        </p:txBody>
      </p:sp>
      <p:sp>
        <p:nvSpPr>
          <p:cNvPr id="8" name="Rectangle 2">
            <a:extLst>
              <a:ext uri="{FF2B5EF4-FFF2-40B4-BE49-F238E27FC236}">
                <a16:creationId xmlns:a16="http://schemas.microsoft.com/office/drawing/2014/main" id="{5E61E98C-D69F-4EAC-ADAC-FD955F07F969}"/>
              </a:ext>
            </a:extLst>
          </p:cNvPr>
          <p:cNvSpPr>
            <a:spLocks noGrp="1" noChangeArrowheads="1"/>
          </p:cNvSpPr>
          <p:nvPr>
            <p:ph type="title"/>
          </p:nvPr>
        </p:nvSpPr>
        <p:spPr>
          <a:xfrm>
            <a:off x="480288" y="136525"/>
            <a:ext cx="6477000" cy="990600"/>
          </a:xfrm>
        </p:spPr>
        <p:txBody>
          <a:bodyPr/>
          <a:lstStyle/>
          <a:p>
            <a:r>
              <a:rPr lang="fr-FR" altLang="de-DE" dirty="0"/>
              <a:t>1.3) L’équipe sécurité chez MTS</a:t>
            </a:r>
            <a:endParaRPr lang="fr-FR" altLang="de-DE" sz="2000" b="1" dirty="0">
              <a:solidFill>
                <a:schemeClr val="tx1"/>
              </a:solidFill>
            </a:endParaRPr>
          </a:p>
        </p:txBody>
      </p:sp>
    </p:spTree>
    <p:extLst>
      <p:ext uri="{BB962C8B-B14F-4D97-AF65-F5344CB8AC3E}">
        <p14:creationId xmlns:p14="http://schemas.microsoft.com/office/powerpoint/2010/main" val="353099099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1"/>
          </p:nvPr>
        </p:nvSpPr>
        <p:spPr/>
        <p:txBody>
          <a:bodyPr/>
          <a:lstStyle>
            <a:lvl1pPr eaLnBrk="0" hangingPunct="0">
              <a:defRPr sz="2000">
                <a:solidFill>
                  <a:schemeClr val="tx1"/>
                </a:solidFill>
                <a:latin typeface="Arial" charset="0"/>
                <a:ea typeface="ＭＳ Ｐゴシック" pitchFamily="-107" charset="-128"/>
              </a:defRPr>
            </a:lvl1pPr>
            <a:lvl2pPr marL="37931725" indent="-37474525" eaLnBrk="0" hangingPunct="0">
              <a:defRPr sz="2000">
                <a:solidFill>
                  <a:schemeClr val="tx1"/>
                </a:solidFill>
                <a:latin typeface="Arial" charset="0"/>
                <a:ea typeface="ＭＳ Ｐゴシック" pitchFamily="-107" charset="-128"/>
              </a:defRPr>
            </a:lvl2pPr>
            <a:lvl3pPr eaLnBrk="0" hangingPunct="0">
              <a:defRPr sz="2000">
                <a:solidFill>
                  <a:schemeClr val="tx1"/>
                </a:solidFill>
                <a:latin typeface="Arial" charset="0"/>
                <a:ea typeface="ＭＳ Ｐゴシック" pitchFamily="-107" charset="-128"/>
              </a:defRPr>
            </a:lvl3pPr>
            <a:lvl4pPr eaLnBrk="0" hangingPunct="0">
              <a:defRPr sz="2000">
                <a:solidFill>
                  <a:schemeClr val="tx1"/>
                </a:solidFill>
                <a:latin typeface="Arial" charset="0"/>
                <a:ea typeface="ＭＳ Ｐゴシック" pitchFamily="-107" charset="-128"/>
              </a:defRPr>
            </a:lvl4pPr>
            <a:lvl5pPr eaLnBrk="0" hangingPunct="0">
              <a:defRPr sz="2000">
                <a:solidFill>
                  <a:schemeClr val="tx1"/>
                </a:solidFill>
                <a:latin typeface="Arial" charset="0"/>
                <a:ea typeface="ＭＳ Ｐゴシック" pitchFamily="-107" charset="-128"/>
              </a:defRPr>
            </a:lvl5pPr>
            <a:lvl6pPr marL="457200" eaLnBrk="0" fontAlgn="base" hangingPunct="0">
              <a:spcBef>
                <a:spcPct val="0"/>
              </a:spcBef>
              <a:spcAft>
                <a:spcPct val="0"/>
              </a:spcAft>
              <a:defRPr sz="2000">
                <a:solidFill>
                  <a:schemeClr val="tx1"/>
                </a:solidFill>
                <a:latin typeface="Arial" charset="0"/>
                <a:ea typeface="ＭＳ Ｐゴシック" pitchFamily="-107" charset="-128"/>
              </a:defRPr>
            </a:lvl6pPr>
            <a:lvl7pPr marL="914400" eaLnBrk="0" fontAlgn="base" hangingPunct="0">
              <a:spcBef>
                <a:spcPct val="0"/>
              </a:spcBef>
              <a:spcAft>
                <a:spcPct val="0"/>
              </a:spcAft>
              <a:defRPr sz="2000">
                <a:solidFill>
                  <a:schemeClr val="tx1"/>
                </a:solidFill>
                <a:latin typeface="Arial" charset="0"/>
                <a:ea typeface="ＭＳ Ｐゴシック" pitchFamily="-107" charset="-128"/>
              </a:defRPr>
            </a:lvl7pPr>
            <a:lvl8pPr marL="1371600" eaLnBrk="0" fontAlgn="base" hangingPunct="0">
              <a:spcBef>
                <a:spcPct val="0"/>
              </a:spcBef>
              <a:spcAft>
                <a:spcPct val="0"/>
              </a:spcAft>
              <a:defRPr sz="2000">
                <a:solidFill>
                  <a:schemeClr val="tx1"/>
                </a:solidFill>
                <a:latin typeface="Arial" charset="0"/>
                <a:ea typeface="ＭＳ Ｐゴシック" pitchFamily="-107" charset="-128"/>
              </a:defRPr>
            </a:lvl8pPr>
            <a:lvl9pPr marL="1828800" eaLnBrk="0" fontAlgn="base" hangingPunct="0">
              <a:spcBef>
                <a:spcPct val="0"/>
              </a:spcBef>
              <a:spcAft>
                <a:spcPct val="0"/>
              </a:spcAft>
              <a:defRPr sz="2000">
                <a:solidFill>
                  <a:schemeClr val="tx1"/>
                </a:solidFill>
                <a:latin typeface="Arial" charset="0"/>
                <a:ea typeface="ＭＳ Ｐゴシック" pitchFamily="-107" charset="-128"/>
              </a:defRPr>
            </a:lvl9pPr>
          </a:lstStyle>
          <a:p>
            <a:pPr eaLnBrk="1" hangingPunct="1"/>
            <a:r>
              <a:rPr lang="en-US" altLang="de-DE" sz="1000">
                <a:solidFill>
                  <a:schemeClr val="bg2"/>
                </a:solidFill>
                <a:latin typeface="Arial Narrow" pitchFamily="-107" charset="0"/>
              </a:rPr>
              <a:t>Page </a:t>
            </a:r>
            <a:fld id="{EFD7E476-568F-416C-8CE3-B0BA96CD6AAC}" type="slidenum">
              <a:rPr lang="en-US" altLang="de-DE" sz="1000">
                <a:solidFill>
                  <a:schemeClr val="bg2"/>
                </a:solidFill>
                <a:latin typeface="Arial Narrow" pitchFamily="-107" charset="0"/>
              </a:rPr>
              <a:pPr eaLnBrk="1" hangingPunct="1"/>
              <a:t>8</a:t>
            </a:fld>
            <a:endParaRPr lang="en-US" altLang="de-DE" sz="1000">
              <a:solidFill>
                <a:schemeClr val="bg2"/>
              </a:solidFill>
              <a:latin typeface="Arial Narrow" pitchFamily="-107" charset="0"/>
            </a:endParaRPr>
          </a:p>
        </p:txBody>
      </p:sp>
      <p:sp>
        <p:nvSpPr>
          <p:cNvPr id="11268" name="Rectangle 2"/>
          <p:cNvSpPr>
            <a:spLocks noGrp="1" noChangeArrowheads="1"/>
          </p:cNvSpPr>
          <p:nvPr>
            <p:ph type="title"/>
          </p:nvPr>
        </p:nvSpPr>
        <p:spPr/>
        <p:txBody>
          <a:bodyPr/>
          <a:lstStyle/>
          <a:p>
            <a:r>
              <a:rPr lang="de-DE" altLang="de-DE" dirty="0"/>
              <a:t>1.4) </a:t>
            </a:r>
            <a:r>
              <a:rPr lang="de-DE" altLang="de-DE" dirty="0" err="1"/>
              <a:t>Les</a:t>
            </a:r>
            <a:r>
              <a:rPr lang="de-DE" altLang="de-DE" dirty="0"/>
              <a:t> </a:t>
            </a:r>
            <a:r>
              <a:rPr lang="de-DE" altLang="de-DE" dirty="0" err="1"/>
              <a:t>assurances</a:t>
            </a:r>
            <a:r>
              <a:rPr lang="de-DE" altLang="de-DE" dirty="0"/>
              <a:t> </a:t>
            </a:r>
            <a:r>
              <a:rPr lang="de-DE" altLang="de-DE" dirty="0" err="1"/>
              <a:t>chez</a:t>
            </a:r>
            <a:r>
              <a:rPr lang="de-DE" altLang="de-DE" dirty="0"/>
              <a:t> MTS</a:t>
            </a:r>
            <a:endParaRPr lang="de-DE" altLang="de-DE" b="1" dirty="0">
              <a:solidFill>
                <a:schemeClr val="tx1"/>
              </a:solidFill>
            </a:endParaRPr>
          </a:p>
        </p:txBody>
      </p:sp>
      <p:sp>
        <p:nvSpPr>
          <p:cNvPr id="11269" name="Rectangle 3"/>
          <p:cNvSpPr>
            <a:spLocks noGrp="1" noChangeArrowheads="1"/>
          </p:cNvSpPr>
          <p:nvPr>
            <p:ph type="body" idx="1"/>
          </p:nvPr>
        </p:nvSpPr>
        <p:spPr/>
        <p:txBody>
          <a:bodyPr/>
          <a:lstStyle/>
          <a:p>
            <a:endParaRPr lang="de-DE" altLang="de-DE" sz="2400" dirty="0"/>
          </a:p>
          <a:p>
            <a:r>
              <a:rPr lang="de-DE" altLang="de-DE" sz="2400" dirty="0"/>
              <a:t>MTS Systems SAS </a:t>
            </a:r>
            <a:r>
              <a:rPr lang="fr-FR" altLang="de-DE" sz="2400" dirty="0"/>
              <a:t>est</a:t>
            </a:r>
            <a:r>
              <a:rPr lang="de-DE" altLang="de-DE" sz="2400" dirty="0"/>
              <a:t> </a:t>
            </a:r>
            <a:r>
              <a:rPr lang="de-DE" altLang="de-DE" sz="2400" dirty="0" err="1"/>
              <a:t>assuré</a:t>
            </a:r>
            <a:r>
              <a:rPr lang="de-DE" altLang="de-DE" sz="2400" dirty="0"/>
              <a:t> par la :</a:t>
            </a:r>
          </a:p>
          <a:p>
            <a:pPr marL="0" indent="0" algn="ctr">
              <a:buNone/>
            </a:pPr>
            <a:r>
              <a:rPr lang="fr-FR" sz="2400" i="1" dirty="0"/>
              <a:t>Caisse Régionale d'Assurance Maladie d’Ile-de-France (CRAMIF)</a:t>
            </a:r>
          </a:p>
          <a:p>
            <a:endParaRPr lang="fr-FR" altLang="de-DE" sz="2400" i="1" dirty="0">
              <a:solidFill>
                <a:srgbClr val="00B0F0"/>
              </a:solidFill>
            </a:endParaRPr>
          </a:p>
          <a:p>
            <a:endParaRPr lang="de-DE" altLang="de-DE" sz="2400" dirty="0">
              <a:solidFill>
                <a:srgbClr val="00B0F0"/>
              </a:solidFill>
            </a:endParaRPr>
          </a:p>
          <a:p>
            <a:pPr eaLnBrk="1" hangingPunct="1"/>
            <a:endParaRPr lang="de-DE" altLang="de-DE" sz="2400" dirty="0">
              <a:solidFill>
                <a:srgbClr val="00B0F0"/>
              </a:solidFill>
            </a:endParaRPr>
          </a:p>
          <a:p>
            <a:pPr eaLnBrk="1" hangingPunct="1"/>
            <a:endParaRPr lang="de-DE" altLang="de-DE" sz="2400" dirty="0">
              <a:solidFill>
                <a:srgbClr val="00B0F0"/>
              </a:solidFill>
            </a:endParaRPr>
          </a:p>
          <a:p>
            <a:pPr eaLnBrk="1" hangingPunct="1"/>
            <a:endParaRPr lang="de-DE" altLang="de-DE" sz="2400" dirty="0">
              <a:solidFill>
                <a:srgbClr val="00B0F0"/>
              </a:solidFill>
            </a:endParaRPr>
          </a:p>
          <a:p>
            <a:pPr eaLnBrk="1" hangingPunct="1"/>
            <a:endParaRPr lang="de-DE" altLang="de-DE" sz="2400" dirty="0">
              <a:solidFill>
                <a:srgbClr val="00B0F0"/>
              </a:solidFill>
            </a:endParaRPr>
          </a:p>
        </p:txBody>
      </p:sp>
      <p:pic>
        <p:nvPicPr>
          <p:cNvPr id="2" name="Picture 2"/>
          <p:cNvPicPr>
            <a:picLocks noChangeAspect="1" noChangeArrowheads="1"/>
          </p:cNvPicPr>
          <p:nvPr/>
        </p:nvPicPr>
        <p:blipFill rotWithShape="1">
          <a:blip r:embed="rId3" cstate="hqprint">
            <a:extLst>
              <a:ext uri="{28A0092B-C50C-407E-A947-70E740481C1C}">
                <a14:useLocalDpi xmlns:a14="http://schemas.microsoft.com/office/drawing/2010/main"/>
              </a:ext>
            </a:extLst>
          </a:blip>
          <a:srcRect/>
          <a:stretch/>
        </p:blipFill>
        <p:spPr bwMode="auto">
          <a:xfrm>
            <a:off x="1178378" y="3499867"/>
            <a:ext cx="3058218" cy="110096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8435" name="Picture 3"/>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4579495" y="3212976"/>
            <a:ext cx="3150096" cy="154879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Datumsplatzhalter 3">
            <a:extLst>
              <a:ext uri="{FF2B5EF4-FFF2-40B4-BE49-F238E27FC236}">
                <a16:creationId xmlns:a16="http://schemas.microsoft.com/office/drawing/2014/main" id="{C368F14B-7523-409F-AB17-7A30563E51B0}"/>
              </a:ext>
            </a:extLst>
          </p:cNvPr>
          <p:cNvSpPr>
            <a:spLocks noGrp="1"/>
          </p:cNvSpPr>
          <p:nvPr>
            <p:ph type="dt" sz="half" idx="10"/>
          </p:nvPr>
        </p:nvSpPr>
        <p:spPr>
          <a:xfrm>
            <a:off x="457200" y="6477000"/>
            <a:ext cx="2133600" cy="244475"/>
          </a:xfrm>
        </p:spPr>
        <p:txBody>
          <a:bodyPr/>
          <a:lstStyle/>
          <a:p>
            <a:fld id="{3E8BC5D8-A115-4B64-A64A-086CE5FD224F}" type="datetime1">
              <a:rPr lang="en-US" altLang="de-DE" smtClean="0"/>
              <a:pPr/>
              <a:t>2/11/2020</a:t>
            </a:fld>
            <a:endParaRPr lang="en-US" altLang="de-DE"/>
          </a:p>
        </p:txBody>
      </p:sp>
    </p:spTree>
    <p:extLst>
      <p:ext uri="{BB962C8B-B14F-4D97-AF65-F5344CB8AC3E}">
        <p14:creationId xmlns:p14="http://schemas.microsoft.com/office/powerpoint/2010/main" val="121599932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9" name="Rectangle 3"/>
          <p:cNvSpPr>
            <a:spLocks noGrp="1" noChangeArrowheads="1"/>
          </p:cNvSpPr>
          <p:nvPr>
            <p:ph type="body" idx="1"/>
          </p:nvPr>
        </p:nvSpPr>
        <p:spPr>
          <a:xfrm>
            <a:off x="609600" y="1344362"/>
            <a:ext cx="8492389" cy="5254875"/>
          </a:xfrm>
        </p:spPr>
        <p:txBody>
          <a:bodyPr/>
          <a:lstStyle/>
          <a:p>
            <a:pPr marL="0" indent="0">
              <a:buNone/>
            </a:pPr>
            <a:r>
              <a:rPr lang="fr-FR" altLang="de-DE" dirty="0"/>
              <a:t>Vous êtes assuré en cas de : </a:t>
            </a:r>
          </a:p>
          <a:p>
            <a:pPr marL="0" indent="0">
              <a:buNone/>
            </a:pPr>
            <a:endParaRPr lang="fr-FR" altLang="de-DE" sz="1100" dirty="0"/>
          </a:p>
          <a:p>
            <a:pPr marL="0" indent="0">
              <a:buNone/>
            </a:pPr>
            <a:r>
              <a:rPr lang="fr-FR" altLang="de-DE" b="1" dirty="0"/>
              <a:t>Accident du travail :</a:t>
            </a:r>
          </a:p>
          <a:p>
            <a:pPr lvl="1"/>
            <a:r>
              <a:rPr lang="fr-CD" altLang="de-DE" dirty="0"/>
              <a:t>Durant les activités réalisées pour le compte de la société</a:t>
            </a:r>
          </a:p>
          <a:p>
            <a:pPr lvl="1"/>
            <a:r>
              <a:rPr lang="fr-CD" altLang="de-DE" dirty="0"/>
              <a:t>Durant les voyages d’affaires et évènements organisés par MTS</a:t>
            </a:r>
          </a:p>
          <a:p>
            <a:pPr marL="457200" lvl="1" indent="0">
              <a:buNone/>
            </a:pPr>
            <a:endParaRPr lang="fr-CD" altLang="de-DE" sz="800" dirty="0"/>
          </a:p>
          <a:p>
            <a:pPr marL="0" indent="0">
              <a:buNone/>
            </a:pPr>
            <a:r>
              <a:rPr lang="fr-FR" altLang="de-DE" b="1" dirty="0"/>
              <a:t>Accident de trajet</a:t>
            </a:r>
            <a:r>
              <a:rPr lang="fr-CD" altLang="de-DE" b="1" dirty="0"/>
              <a:t>s professionnels :</a:t>
            </a:r>
          </a:p>
          <a:p>
            <a:pPr lvl="1"/>
            <a:r>
              <a:rPr lang="fr-CD" altLang="de-DE" dirty="0"/>
              <a:t>Depuis la maison jusqu’au poste de travail</a:t>
            </a:r>
          </a:p>
          <a:p>
            <a:pPr lvl="1"/>
            <a:r>
              <a:rPr lang="fr-CD" altLang="de-DE" dirty="0"/>
              <a:t>Covoiturage entre collègues et crèches sont permis</a:t>
            </a:r>
          </a:p>
          <a:p>
            <a:pPr marL="457200" lvl="1" indent="0">
              <a:buNone/>
            </a:pPr>
            <a:endParaRPr lang="fr-CD" altLang="de-DE" sz="800" dirty="0"/>
          </a:p>
          <a:p>
            <a:pPr marL="0" indent="0">
              <a:buNone/>
            </a:pPr>
            <a:r>
              <a:rPr lang="fr-CD" altLang="de-DE" b="1" dirty="0"/>
              <a:t>Maladie Professionnelle :</a:t>
            </a:r>
          </a:p>
          <a:p>
            <a:pPr lvl="1"/>
            <a:r>
              <a:rPr lang="fr-CD" altLang="de-DE" dirty="0"/>
              <a:t>Prise en charge par la CPAM</a:t>
            </a:r>
          </a:p>
          <a:p>
            <a:pPr lvl="1"/>
            <a:r>
              <a:rPr lang="fr-CD" altLang="de-DE" dirty="0"/>
              <a:t>Seulement si l’accident a été signalé</a:t>
            </a:r>
          </a:p>
          <a:p>
            <a:pPr marL="0" indent="0">
              <a:buNone/>
            </a:pPr>
            <a:endParaRPr lang="fr-CD" altLang="de-DE" sz="900" b="1" dirty="0"/>
          </a:p>
          <a:p>
            <a:pPr marL="0" indent="0">
              <a:buNone/>
            </a:pPr>
            <a:r>
              <a:rPr lang="fr-CD" altLang="de-DE" sz="1800" b="1" dirty="0">
                <a:solidFill>
                  <a:schemeClr val="accent6"/>
                </a:solidFill>
              </a:rPr>
              <a:t>Nos principaux partenaires :</a:t>
            </a:r>
            <a:r>
              <a:rPr lang="fr-CD" altLang="de-DE" sz="1800" i="1" dirty="0">
                <a:solidFill>
                  <a:schemeClr val="accent6"/>
                </a:solidFill>
              </a:rPr>
              <a:t> </a:t>
            </a:r>
            <a:r>
              <a:rPr lang="fr-CD" altLang="de-DE" sz="1800" i="1" dirty="0"/>
              <a:t>AXA (Déplacements professionnels), GROUPAMA (Assurance voitures), CHUBB (Responsabilité Civile), Malakoff-Humanis (Frais de santé et Prévoyance)</a:t>
            </a:r>
          </a:p>
        </p:txBody>
      </p:sp>
      <p:sp>
        <p:nvSpPr>
          <p:cNvPr id="5" name="Slide Number Placeholder 4"/>
          <p:cNvSpPr>
            <a:spLocks noGrp="1"/>
          </p:cNvSpPr>
          <p:nvPr>
            <p:ph type="sldNum" sz="quarter" idx="11"/>
          </p:nvPr>
        </p:nvSpPr>
        <p:spPr/>
        <p:txBody>
          <a:bodyPr/>
          <a:lstStyle>
            <a:lvl1pPr eaLnBrk="0" hangingPunct="0">
              <a:defRPr sz="2000">
                <a:solidFill>
                  <a:schemeClr val="tx1"/>
                </a:solidFill>
                <a:latin typeface="Arial" charset="0"/>
                <a:ea typeface="ＭＳ Ｐゴシック" pitchFamily="-107" charset="-128"/>
              </a:defRPr>
            </a:lvl1pPr>
            <a:lvl2pPr marL="37931725" indent="-37474525" eaLnBrk="0" hangingPunct="0">
              <a:defRPr sz="2000">
                <a:solidFill>
                  <a:schemeClr val="tx1"/>
                </a:solidFill>
                <a:latin typeface="Arial" charset="0"/>
                <a:ea typeface="ＭＳ Ｐゴシック" pitchFamily="-107" charset="-128"/>
              </a:defRPr>
            </a:lvl2pPr>
            <a:lvl3pPr eaLnBrk="0" hangingPunct="0">
              <a:defRPr sz="2000">
                <a:solidFill>
                  <a:schemeClr val="tx1"/>
                </a:solidFill>
                <a:latin typeface="Arial" charset="0"/>
                <a:ea typeface="ＭＳ Ｐゴシック" pitchFamily="-107" charset="-128"/>
              </a:defRPr>
            </a:lvl3pPr>
            <a:lvl4pPr eaLnBrk="0" hangingPunct="0">
              <a:defRPr sz="2000">
                <a:solidFill>
                  <a:schemeClr val="tx1"/>
                </a:solidFill>
                <a:latin typeface="Arial" charset="0"/>
                <a:ea typeface="ＭＳ Ｐゴシック" pitchFamily="-107" charset="-128"/>
              </a:defRPr>
            </a:lvl4pPr>
            <a:lvl5pPr eaLnBrk="0" hangingPunct="0">
              <a:defRPr sz="2000">
                <a:solidFill>
                  <a:schemeClr val="tx1"/>
                </a:solidFill>
                <a:latin typeface="Arial" charset="0"/>
                <a:ea typeface="ＭＳ Ｐゴシック" pitchFamily="-107" charset="-128"/>
              </a:defRPr>
            </a:lvl5pPr>
            <a:lvl6pPr marL="457200" eaLnBrk="0" fontAlgn="base" hangingPunct="0">
              <a:spcBef>
                <a:spcPct val="0"/>
              </a:spcBef>
              <a:spcAft>
                <a:spcPct val="0"/>
              </a:spcAft>
              <a:defRPr sz="2000">
                <a:solidFill>
                  <a:schemeClr val="tx1"/>
                </a:solidFill>
                <a:latin typeface="Arial" charset="0"/>
                <a:ea typeface="ＭＳ Ｐゴシック" pitchFamily="-107" charset="-128"/>
              </a:defRPr>
            </a:lvl6pPr>
            <a:lvl7pPr marL="914400" eaLnBrk="0" fontAlgn="base" hangingPunct="0">
              <a:spcBef>
                <a:spcPct val="0"/>
              </a:spcBef>
              <a:spcAft>
                <a:spcPct val="0"/>
              </a:spcAft>
              <a:defRPr sz="2000">
                <a:solidFill>
                  <a:schemeClr val="tx1"/>
                </a:solidFill>
                <a:latin typeface="Arial" charset="0"/>
                <a:ea typeface="ＭＳ Ｐゴシック" pitchFamily="-107" charset="-128"/>
              </a:defRPr>
            </a:lvl7pPr>
            <a:lvl8pPr marL="1371600" eaLnBrk="0" fontAlgn="base" hangingPunct="0">
              <a:spcBef>
                <a:spcPct val="0"/>
              </a:spcBef>
              <a:spcAft>
                <a:spcPct val="0"/>
              </a:spcAft>
              <a:defRPr sz="2000">
                <a:solidFill>
                  <a:schemeClr val="tx1"/>
                </a:solidFill>
                <a:latin typeface="Arial" charset="0"/>
                <a:ea typeface="ＭＳ Ｐゴシック" pitchFamily="-107" charset="-128"/>
              </a:defRPr>
            </a:lvl8pPr>
            <a:lvl9pPr marL="1828800" eaLnBrk="0" fontAlgn="base" hangingPunct="0">
              <a:spcBef>
                <a:spcPct val="0"/>
              </a:spcBef>
              <a:spcAft>
                <a:spcPct val="0"/>
              </a:spcAft>
              <a:defRPr sz="2000">
                <a:solidFill>
                  <a:schemeClr val="tx1"/>
                </a:solidFill>
                <a:latin typeface="Arial" charset="0"/>
                <a:ea typeface="ＭＳ Ｐゴシック" pitchFamily="-107" charset="-128"/>
              </a:defRPr>
            </a:lvl9pPr>
          </a:lstStyle>
          <a:p>
            <a:pPr eaLnBrk="1" hangingPunct="1"/>
            <a:r>
              <a:rPr lang="en-US" altLang="de-DE" sz="1000" dirty="0">
                <a:solidFill>
                  <a:schemeClr val="bg2"/>
                </a:solidFill>
                <a:latin typeface="Arial Narrow" pitchFamily="-107" charset="0"/>
              </a:rPr>
              <a:t>Page </a:t>
            </a:r>
            <a:fld id="{EFD7E476-568F-416C-8CE3-B0BA96CD6AAC}" type="slidenum">
              <a:rPr lang="en-US" altLang="de-DE" sz="1000">
                <a:solidFill>
                  <a:schemeClr val="bg2"/>
                </a:solidFill>
                <a:latin typeface="Arial Narrow" pitchFamily="-107" charset="0"/>
              </a:rPr>
              <a:pPr eaLnBrk="1" hangingPunct="1"/>
              <a:t>9</a:t>
            </a:fld>
            <a:endParaRPr lang="en-US" altLang="de-DE" sz="1000" dirty="0">
              <a:solidFill>
                <a:schemeClr val="bg2"/>
              </a:solidFill>
              <a:latin typeface="Arial Narrow" pitchFamily="-107" charset="0"/>
            </a:endParaRPr>
          </a:p>
        </p:txBody>
      </p:sp>
      <p:sp>
        <p:nvSpPr>
          <p:cNvPr id="19" name="Datumsplatzhalter 3">
            <a:extLst>
              <a:ext uri="{FF2B5EF4-FFF2-40B4-BE49-F238E27FC236}">
                <a16:creationId xmlns:a16="http://schemas.microsoft.com/office/drawing/2014/main" id="{D3D544B1-80C2-4BAB-8741-3B8EDEB79254}"/>
              </a:ext>
            </a:extLst>
          </p:cNvPr>
          <p:cNvSpPr>
            <a:spLocks noGrp="1"/>
          </p:cNvSpPr>
          <p:nvPr>
            <p:ph type="dt" sz="half" idx="10"/>
          </p:nvPr>
        </p:nvSpPr>
        <p:spPr>
          <a:xfrm>
            <a:off x="177932" y="6458200"/>
            <a:ext cx="2133600" cy="244475"/>
          </a:xfrm>
        </p:spPr>
        <p:txBody>
          <a:bodyPr/>
          <a:lstStyle/>
          <a:p>
            <a:fld id="{3E8BC5D8-A115-4B64-A64A-086CE5FD224F}" type="datetime1">
              <a:rPr lang="en-US" altLang="de-DE" smtClean="0"/>
              <a:pPr/>
              <a:t>2/11/2020</a:t>
            </a:fld>
            <a:endParaRPr lang="en-US" altLang="de-DE"/>
          </a:p>
        </p:txBody>
      </p:sp>
      <p:pic>
        <p:nvPicPr>
          <p:cNvPr id="9" name="Image 8" descr="Une image contenant dessin&#10;&#10;Description générée automatiquement">
            <a:extLst>
              <a:ext uri="{FF2B5EF4-FFF2-40B4-BE49-F238E27FC236}">
                <a16:creationId xmlns:a16="http://schemas.microsoft.com/office/drawing/2014/main" id="{2A307755-9904-4DA3-908E-67678B20A751}"/>
              </a:ext>
            </a:extLst>
          </p:cNvPr>
          <p:cNvPicPr>
            <a:picLocks noChangeAspect="1"/>
          </p:cNvPicPr>
          <p:nvPr/>
        </p:nvPicPr>
        <p:blipFill>
          <a:blip r:embed="rId3">
            <a:extLst>
              <a:ext uri="{837473B0-CC2E-450A-ABE3-18F120FF3D39}">
                <a1611:picAttrSrcUrl xmlns:a1611="http://schemas.microsoft.com/office/drawing/2016/11/main" r:id="rId4"/>
              </a:ext>
            </a:extLst>
          </a:blip>
          <a:stretch>
            <a:fillRect/>
          </a:stretch>
        </p:blipFill>
        <p:spPr>
          <a:xfrm>
            <a:off x="8023811" y="2029373"/>
            <a:ext cx="764704" cy="764704"/>
          </a:xfrm>
          <a:prstGeom prst="rect">
            <a:avLst/>
          </a:prstGeom>
        </p:spPr>
      </p:pic>
      <p:pic>
        <p:nvPicPr>
          <p:cNvPr id="14" name="Image 13" descr="Une image contenant dessin, signe&#10;&#10;Description générée automatiquement">
            <a:extLst>
              <a:ext uri="{FF2B5EF4-FFF2-40B4-BE49-F238E27FC236}">
                <a16:creationId xmlns:a16="http://schemas.microsoft.com/office/drawing/2014/main" id="{8C9817B4-5D75-4668-896E-C6CFE0E0231A}"/>
              </a:ext>
            </a:extLst>
          </p:cNvPr>
          <p:cNvPicPr>
            <a:picLocks noChangeAspect="1"/>
          </p:cNvPicPr>
          <p:nvPr/>
        </p:nvPicPr>
        <p:blipFill>
          <a:blip r:embed="rId5">
            <a:extLst>
              <a:ext uri="{837473B0-CC2E-450A-ABE3-18F120FF3D39}">
                <a1611:picAttrSrcUrl xmlns:a1611="http://schemas.microsoft.com/office/drawing/2016/11/main" r:id="rId6"/>
              </a:ext>
            </a:extLst>
          </a:blip>
          <a:stretch>
            <a:fillRect/>
          </a:stretch>
        </p:blipFill>
        <p:spPr>
          <a:xfrm>
            <a:off x="8019098" y="2957826"/>
            <a:ext cx="785682" cy="785682"/>
          </a:xfrm>
          <a:prstGeom prst="rect">
            <a:avLst/>
          </a:prstGeom>
        </p:spPr>
      </p:pic>
      <p:pic>
        <p:nvPicPr>
          <p:cNvPr id="23" name="Image 22" descr="Une image contenant dessin&#10;&#10;Description générée automatiquement">
            <a:extLst>
              <a:ext uri="{FF2B5EF4-FFF2-40B4-BE49-F238E27FC236}">
                <a16:creationId xmlns:a16="http://schemas.microsoft.com/office/drawing/2014/main" id="{D676F96F-E209-43DE-A2B1-CDCC1B500B96}"/>
              </a:ext>
            </a:extLst>
          </p:cNvPr>
          <p:cNvPicPr>
            <a:picLocks noChangeAspect="1"/>
          </p:cNvPicPr>
          <p:nvPr/>
        </p:nvPicPr>
        <p:blipFill>
          <a:blip r:embed="rId7">
            <a:extLst>
              <a:ext uri="{837473B0-CC2E-450A-ABE3-18F120FF3D39}">
                <a1611:picAttrSrcUrl xmlns:a1611="http://schemas.microsoft.com/office/drawing/2016/11/main" r:id="rId8"/>
              </a:ext>
            </a:extLst>
          </a:blip>
          <a:stretch>
            <a:fillRect/>
          </a:stretch>
        </p:blipFill>
        <p:spPr>
          <a:xfrm>
            <a:off x="7992251" y="3907257"/>
            <a:ext cx="839377" cy="699481"/>
          </a:xfrm>
          <a:prstGeom prst="rect">
            <a:avLst/>
          </a:prstGeom>
        </p:spPr>
      </p:pic>
      <p:pic>
        <p:nvPicPr>
          <p:cNvPr id="26" name="Image 25" descr="Une image contenant oiseau&#10;&#10;Description générée automatiquement">
            <a:extLst>
              <a:ext uri="{FF2B5EF4-FFF2-40B4-BE49-F238E27FC236}">
                <a16:creationId xmlns:a16="http://schemas.microsoft.com/office/drawing/2014/main" id="{B2FD70FC-B5AA-40EB-AFE4-783502B5AA1C}"/>
              </a:ext>
            </a:extLst>
          </p:cNvPr>
          <p:cNvPicPr>
            <a:picLocks noChangeAspect="1"/>
          </p:cNvPicPr>
          <p:nvPr/>
        </p:nvPicPr>
        <p:blipFill rotWithShape="1">
          <a:blip r:embed="rId9">
            <a:extLst>
              <a:ext uri="{837473B0-CC2E-450A-ABE3-18F120FF3D39}">
                <a1611:picAttrSrcUrl xmlns:a1611="http://schemas.microsoft.com/office/drawing/2016/11/main" r:id="rId10"/>
              </a:ext>
            </a:extLst>
          </a:blip>
          <a:srcRect l="12583" r="15189"/>
          <a:stretch/>
        </p:blipFill>
        <p:spPr>
          <a:xfrm>
            <a:off x="7805976" y="4710176"/>
            <a:ext cx="1080121" cy="847725"/>
          </a:xfrm>
          <a:prstGeom prst="rect">
            <a:avLst/>
          </a:prstGeom>
        </p:spPr>
      </p:pic>
      <p:sp>
        <p:nvSpPr>
          <p:cNvPr id="10" name="Rectangle 2">
            <a:extLst>
              <a:ext uri="{FF2B5EF4-FFF2-40B4-BE49-F238E27FC236}">
                <a16:creationId xmlns:a16="http://schemas.microsoft.com/office/drawing/2014/main" id="{2F60813F-C678-4F7E-9635-653F1F03F9C7}"/>
              </a:ext>
            </a:extLst>
          </p:cNvPr>
          <p:cNvSpPr>
            <a:spLocks noGrp="1" noChangeArrowheads="1"/>
          </p:cNvSpPr>
          <p:nvPr>
            <p:ph type="title"/>
          </p:nvPr>
        </p:nvSpPr>
        <p:spPr>
          <a:xfrm>
            <a:off x="457200" y="152400"/>
            <a:ext cx="6477000" cy="990600"/>
          </a:xfrm>
        </p:spPr>
        <p:txBody>
          <a:bodyPr/>
          <a:lstStyle/>
          <a:p>
            <a:r>
              <a:rPr lang="de-DE" altLang="de-DE" dirty="0"/>
              <a:t>1.4) </a:t>
            </a:r>
            <a:r>
              <a:rPr lang="de-DE" altLang="de-DE" dirty="0" err="1"/>
              <a:t>Les</a:t>
            </a:r>
            <a:r>
              <a:rPr lang="de-DE" altLang="de-DE" dirty="0"/>
              <a:t> </a:t>
            </a:r>
            <a:r>
              <a:rPr lang="de-DE" altLang="de-DE" dirty="0" err="1"/>
              <a:t>assurances</a:t>
            </a:r>
            <a:r>
              <a:rPr lang="de-DE" altLang="de-DE" dirty="0"/>
              <a:t> </a:t>
            </a:r>
            <a:r>
              <a:rPr lang="de-DE" altLang="de-DE" dirty="0" err="1"/>
              <a:t>chez</a:t>
            </a:r>
            <a:r>
              <a:rPr lang="de-DE" altLang="de-DE" dirty="0"/>
              <a:t> MTS</a:t>
            </a:r>
            <a:endParaRPr lang="de-DE" altLang="de-DE" b="1" dirty="0">
              <a:solidFill>
                <a:schemeClr val="tx1"/>
              </a:solidFill>
            </a:endParaRPr>
          </a:p>
        </p:txBody>
      </p:sp>
    </p:spTree>
    <p:extLst>
      <p:ext uri="{BB962C8B-B14F-4D97-AF65-F5344CB8AC3E}">
        <p14:creationId xmlns:p14="http://schemas.microsoft.com/office/powerpoint/2010/main" val="1548152287"/>
      </p:ext>
    </p:extLst>
  </p:cSld>
  <p:clrMapOvr>
    <a:masterClrMapping/>
  </p:clrMapOvr>
</p:sld>
</file>

<file path=ppt/theme/theme1.xml><?xml version="1.0" encoding="utf-8"?>
<a:theme xmlns:a="http://schemas.openxmlformats.org/drawingml/2006/main" name="Corp_template_internal">
  <a:themeElements>
    <a:clrScheme name="seismic_template 15">
      <a:dk1>
        <a:srgbClr val="000000"/>
      </a:dk1>
      <a:lt1>
        <a:srgbClr val="FFFFFF"/>
      </a:lt1>
      <a:dk2>
        <a:srgbClr val="CC0000"/>
      </a:dk2>
      <a:lt2>
        <a:srgbClr val="2D2015"/>
      </a:lt2>
      <a:accent1>
        <a:srgbClr val="A9A9A9"/>
      </a:accent1>
      <a:accent2>
        <a:srgbClr val="5F9CD3"/>
      </a:accent2>
      <a:accent3>
        <a:srgbClr val="FFFFFF"/>
      </a:accent3>
      <a:accent4>
        <a:srgbClr val="000000"/>
      </a:accent4>
      <a:accent5>
        <a:srgbClr val="D1D1D1"/>
      </a:accent5>
      <a:accent6>
        <a:srgbClr val="558DBF"/>
      </a:accent6>
      <a:hlink>
        <a:srgbClr val="537779"/>
      </a:hlink>
      <a:folHlink>
        <a:srgbClr val="85A5A7"/>
      </a:folHlink>
    </a:clrScheme>
    <a:fontScheme name="seismic_template">
      <a:majorFont>
        <a:latin typeface="Arial Narrow"/>
        <a:ea typeface=""/>
        <a:cs typeface=""/>
      </a:majorFont>
      <a:minorFont>
        <a:latin typeface="Arial Narrow"/>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raClrScheme>
      <a:clrScheme name="seismic_templa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seismic_templat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seismic_templat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seismic_templat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seismic_templat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seismic_templat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seismic_templat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seismic_templat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seismic_templat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seismic_templat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seismic_templat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seismic_templat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seismic_template 13">
        <a:dk1>
          <a:srgbClr val="000000"/>
        </a:dk1>
        <a:lt1>
          <a:srgbClr val="FFFFFF"/>
        </a:lt1>
        <a:dk2>
          <a:srgbClr val="CC0000"/>
        </a:dk2>
        <a:lt2>
          <a:srgbClr val="808080"/>
        </a:lt2>
        <a:accent1>
          <a:srgbClr val="8BCACF"/>
        </a:accent1>
        <a:accent2>
          <a:srgbClr val="0099FF"/>
        </a:accent2>
        <a:accent3>
          <a:srgbClr val="FFFFFF"/>
        </a:accent3>
        <a:accent4>
          <a:srgbClr val="000000"/>
        </a:accent4>
        <a:accent5>
          <a:srgbClr val="C4E1E4"/>
        </a:accent5>
        <a:accent6>
          <a:srgbClr val="008AE7"/>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seismic_template 14">
        <a:dk1>
          <a:srgbClr val="000000"/>
        </a:dk1>
        <a:lt1>
          <a:srgbClr val="FFFFFF"/>
        </a:lt1>
        <a:dk2>
          <a:srgbClr val="CC0000"/>
        </a:dk2>
        <a:lt2>
          <a:srgbClr val="2D2015"/>
        </a:lt2>
        <a:accent1>
          <a:srgbClr val="8C7B70"/>
        </a:accent1>
        <a:accent2>
          <a:srgbClr val="8F5F2F"/>
        </a:accent2>
        <a:accent3>
          <a:srgbClr val="FFFFFF"/>
        </a:accent3>
        <a:accent4>
          <a:srgbClr val="000000"/>
        </a:accent4>
        <a:accent5>
          <a:srgbClr val="C5BFBB"/>
        </a:accent5>
        <a:accent6>
          <a:srgbClr val="81552A"/>
        </a:accent6>
        <a:hlink>
          <a:srgbClr val="CCB400"/>
        </a:hlink>
        <a:folHlink>
          <a:srgbClr val="8C9EA0"/>
        </a:folHlink>
      </a:clrScheme>
      <a:clrMap bg1="lt1" tx1="dk1" bg2="lt2" tx2="dk2" accent1="accent1" accent2="accent2" accent3="accent3" accent4="accent4" accent5="accent5" accent6="accent6" hlink="hlink" folHlink="folHlink"/>
    </a:extraClrScheme>
    <a:extraClrScheme>
      <a:clrScheme name="seismic_template 15">
        <a:dk1>
          <a:srgbClr val="000000"/>
        </a:dk1>
        <a:lt1>
          <a:srgbClr val="FFFFFF"/>
        </a:lt1>
        <a:dk2>
          <a:srgbClr val="CC0000"/>
        </a:dk2>
        <a:lt2>
          <a:srgbClr val="2D2015"/>
        </a:lt2>
        <a:accent1>
          <a:srgbClr val="A9A9A9"/>
        </a:accent1>
        <a:accent2>
          <a:srgbClr val="5F9CD3"/>
        </a:accent2>
        <a:accent3>
          <a:srgbClr val="FFFFFF"/>
        </a:accent3>
        <a:accent4>
          <a:srgbClr val="000000"/>
        </a:accent4>
        <a:accent5>
          <a:srgbClr val="D1D1D1"/>
        </a:accent5>
        <a:accent6>
          <a:srgbClr val="558DBF"/>
        </a:accent6>
        <a:hlink>
          <a:srgbClr val="537779"/>
        </a:hlink>
        <a:folHlink>
          <a:srgbClr val="85A5A7"/>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Corp_template_internal</Template>
  <TotalTime>450</TotalTime>
  <Words>2074</Words>
  <Application>Microsoft Office PowerPoint</Application>
  <PresentationFormat>Affichage à l'écran (4:3)</PresentationFormat>
  <Paragraphs>409</Paragraphs>
  <Slides>35</Slides>
  <Notes>9</Notes>
  <HiddenSlides>0</HiddenSlides>
  <MMClips>0</MMClips>
  <ScaleCrop>false</ScaleCrop>
  <HeadingPairs>
    <vt:vector size="6" baseType="variant">
      <vt:variant>
        <vt:lpstr>Polices utilisées</vt:lpstr>
      </vt:variant>
      <vt:variant>
        <vt:i4>3</vt:i4>
      </vt:variant>
      <vt:variant>
        <vt:lpstr>Thème</vt:lpstr>
      </vt:variant>
      <vt:variant>
        <vt:i4>1</vt:i4>
      </vt:variant>
      <vt:variant>
        <vt:lpstr>Titres des diapositives</vt:lpstr>
      </vt:variant>
      <vt:variant>
        <vt:i4>35</vt:i4>
      </vt:variant>
    </vt:vector>
  </HeadingPairs>
  <TitlesOfParts>
    <vt:vector size="39" baseType="lpstr">
      <vt:lpstr>Arial</vt:lpstr>
      <vt:lpstr>Arial Narrow</vt:lpstr>
      <vt:lpstr>Calibri</vt:lpstr>
      <vt:lpstr>Corp_template_internal</vt:lpstr>
      <vt:lpstr>Formation annuelle : La Sécurité au travail  Version 2020 </vt:lpstr>
      <vt:lpstr>Sommaire</vt:lpstr>
      <vt:lpstr>1.) Généralités</vt:lpstr>
      <vt:lpstr>1.1) Les normes MTS</vt:lpstr>
      <vt:lpstr>1.2) Les Responsabilités</vt:lpstr>
      <vt:lpstr>Présentation PowerPoint</vt:lpstr>
      <vt:lpstr>1.3) L’équipe sécurité chez MTS</vt:lpstr>
      <vt:lpstr>1.4) Les assurances chez MTS</vt:lpstr>
      <vt:lpstr>1.4) Les assurances chez MTS</vt:lpstr>
      <vt:lpstr>2.) Les accidents de travail</vt:lpstr>
      <vt:lpstr>2.1) Quelques statistiques en France</vt:lpstr>
      <vt:lpstr>La pyramide des risques- Bird</vt:lpstr>
      <vt:lpstr>Présentation PowerPoint</vt:lpstr>
      <vt:lpstr>Présentation PowerPoint</vt:lpstr>
      <vt:lpstr>2.4) Les Pictogrammes</vt:lpstr>
      <vt:lpstr>3.) Risques Professionnels chez MTS</vt:lpstr>
      <vt:lpstr>3.1) Le lieu de travail</vt:lpstr>
      <vt:lpstr>3.2) Entrepôt CRETEIL</vt:lpstr>
      <vt:lpstr>3.3) Evacuation- Incendie</vt:lpstr>
      <vt:lpstr>3.4) Travail sur écran</vt:lpstr>
      <vt:lpstr>3.5) Travail sur écran chez un client</vt:lpstr>
      <vt:lpstr>3.6) Déplacements à l’étranger</vt:lpstr>
      <vt:lpstr>3.7) Risques routiers- Véhicule professionnel</vt:lpstr>
      <vt:lpstr>3.8) Manutention et port de charges</vt:lpstr>
      <vt:lpstr>Présentation PowerPoint</vt:lpstr>
      <vt:lpstr>Les bonnes pratiques :</vt:lpstr>
      <vt:lpstr>4. Focus sur les métiers techniques</vt:lpstr>
      <vt:lpstr>4.1) Intervention chez un client</vt:lpstr>
      <vt:lpstr>Présentation PowerPoint</vt:lpstr>
      <vt:lpstr>4.2) Risques électriques et autres</vt:lpstr>
      <vt:lpstr>4.3) Risques sonores</vt:lpstr>
      <vt:lpstr>4.4) Les Substances dangereuses</vt:lpstr>
      <vt:lpstr>Présentation PowerPoint</vt:lpstr>
      <vt:lpstr>Présentation PowerPoint</vt:lpstr>
      <vt:lpstr>Merci pour votre attention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creator>Finck, Florian</dc:creator>
  <cp:lastModifiedBy>Decagny, Aurelia</cp:lastModifiedBy>
  <cp:revision>305</cp:revision>
  <dcterms:created xsi:type="dcterms:W3CDTF">2017-07-21T13:11:46Z</dcterms:created>
  <dcterms:modified xsi:type="dcterms:W3CDTF">2020-02-11T16:25:11Z</dcterms:modified>
</cp:coreProperties>
</file>