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9" r:id="rId3"/>
    <p:sldId id="290" r:id="rId4"/>
    <p:sldId id="291" r:id="rId5"/>
    <p:sldId id="294" r:id="rId6"/>
    <p:sldId id="289" r:id="rId7"/>
    <p:sldId id="284" r:id="rId8"/>
    <p:sldId id="286" r:id="rId9"/>
    <p:sldId id="270" r:id="rId10"/>
    <p:sldId id="280" r:id="rId11"/>
    <p:sldId id="281" r:id="rId12"/>
    <p:sldId id="292" r:id="rId13"/>
    <p:sldId id="287" r:id="rId14"/>
    <p:sldId id="283" r:id="rId15"/>
    <p:sldId id="282" r:id="rId16"/>
    <p:sldId id="288" r:id="rId17"/>
    <p:sldId id="274" r:id="rId18"/>
    <p:sldId id="293" r:id="rId19"/>
    <p:sldId id="275" r:id="rId2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7E41"/>
    <a:srgbClr val="D21545"/>
    <a:srgbClr val="00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9" autoAdjust="0"/>
    <p:restoredTop sz="94660"/>
  </p:normalViewPr>
  <p:slideViewPr>
    <p:cSldViewPr>
      <p:cViewPr varScale="1">
        <p:scale>
          <a:sx n="116" d="100"/>
          <a:sy n="116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0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1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7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3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6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8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7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10AF-7EF5-49CE-8D41-0D6C0CB64FBA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HealthsafetyEurope@mts.com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sp.mts.com/corp/Berlin/Umwelt-und-Arbeitssicherheit/SitePages/Gefahrstoffe%20-%20ChemSca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mailto:HealthSafetyEurope@MT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chemscan.de/user/login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mailto:HealthSafetyEurope@MTS.com" TargetMode="External"/><Relationship Id="rId4" Type="http://schemas.openxmlformats.org/officeDocument/2006/relationships/image" Target="../media/image3.jpg"/><Relationship Id="rId9" Type="http://schemas.openxmlformats.org/officeDocument/2006/relationships/hyperlink" Target="http://sp.mts.com/corp/Berlin/Umwelt-und-Arbeitssicherheit/SitePages/Gefahrstoffe%20-%20ChemScan.asp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GmbH </a:t>
            </a:r>
            <a:br>
              <a:rPr lang="de-DE" dirty="0"/>
            </a:br>
            <a:r>
              <a:rPr lang="de-DE" dirty="0"/>
              <a:t>EHS - Training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Bereitstellung von Gefahrstoffen</a:t>
            </a:r>
          </a:p>
          <a:p>
            <a:r>
              <a:rPr lang="de-DE" dirty="0"/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9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6E9F0E23-B963-409E-AB98-40AC4C26C3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2590800"/>
            <a:ext cx="6629400" cy="3924300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E7CF7CE1-5BF9-4138-9F7E-6BA565275C96}"/>
              </a:ext>
            </a:extLst>
          </p:cNvPr>
          <p:cNvSpPr/>
          <p:nvPr/>
        </p:nvSpPr>
        <p:spPr>
          <a:xfrm>
            <a:off x="6324600" y="2057400"/>
            <a:ext cx="26877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 ist die Person die den Bedarf an einem Gefahrstoff bei der                      MTS-Organisation schriftlich anmeldet. 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wird nicht zwangsläufig der Verwender des beantragten Gefahrstoffs. Er ist auf jeden Fall der verantwortliche Manager des Bereiches in dem der</a:t>
            </a:r>
            <a:b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Gefahrstoff eingesetzt werden soll.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füllt den Bereich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 und sendet Formblatt incl. 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(SDB) und 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Technisches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Datenblatt (TDB) an 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chemscan@uub-schwan.de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3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CA98A1F7-8D05-4BE6-BB1F-15A3072F3D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893" y="2838450"/>
            <a:ext cx="6629400" cy="348615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378A987-A33B-4C0A-AA77-2F9CD67AA12D}"/>
              </a:ext>
            </a:extLst>
          </p:cNvPr>
          <p:cNvSpPr/>
          <p:nvPr/>
        </p:nvSpPr>
        <p:spPr>
          <a:xfrm>
            <a:off x="6324600" y="2375837"/>
            <a:ext cx="27809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eine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Datenbank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Gefahrstoffkataster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stellt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Betriebsanweisungen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Gefährdungsbeurteilun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-gen und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Sicherheitsdatenblätter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Gefahrstoff wird auf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zutreffende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Rechtvorschriften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untersucht und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notwendige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Maßnahmen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abgearbeitet oder an HS&amp;E gemeldet.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neue Stoff wird in </a:t>
            </a:r>
            <a:r>
              <a:rPr lang="de-DE" sz="1200" dirty="0" err="1">
                <a:latin typeface="Arial" panose="020B0604020202020204" pitchFamily="34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® eingepflegt.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Status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ist noch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INAKTIV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mit Formblatt und </a:t>
            </a:r>
            <a:r>
              <a:rPr lang="de-DE" sz="1200" b="1" dirty="0" err="1">
                <a:latin typeface="Arial" panose="020B06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ChemSca</a:t>
            </a:r>
            <a:r>
              <a:rPr lang="en-US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n® Report 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HealthsafetyEurope@mts.com</a:t>
            </a: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7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198893" y="314559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CA98A1F7-8D05-4BE6-BB1F-15A3072F3D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893" y="2786150"/>
            <a:ext cx="6629400" cy="348615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4AB802D7-A27C-41FD-9F04-4487ADE84406}"/>
              </a:ext>
            </a:extLst>
          </p:cNvPr>
          <p:cNvSpPr/>
          <p:nvPr/>
        </p:nvSpPr>
        <p:spPr>
          <a:xfrm>
            <a:off x="6828293" y="1764887"/>
            <a:ext cx="22395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HS&amp;E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klärt mit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mögliche Notwendigkeit zu einer neuen GBU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Ggf. erstellt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neue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GBU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lädt neue GBU und BA in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 hoch.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Weiterleitung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Formblatts an </a:t>
            </a:r>
            <a:r>
              <a:rPr lang="de-DE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Bearbeitung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den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siehe Schritte 60 und 70 des Ablaufdiagramms.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HS&amp;E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erhält das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zurück vom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überprüft den bisherigen Ablauf auf Prozesstreue.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HS&amp;E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führt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Klärung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Beteiligten herbei und versieht Formblatt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Freigabe/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geht per Email an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0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(4/4)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71811"/>
            <a:ext cx="1476000" cy="1476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EFCCD-B481-4E50-AD48-B0790DC86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161" y="2697249"/>
            <a:ext cx="6629400" cy="106680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39A5A04-5FF2-450B-AE3D-22ECF73A9094}"/>
              </a:ext>
            </a:extLst>
          </p:cNvPr>
          <p:cNvSpPr/>
          <p:nvPr/>
        </p:nvSpPr>
        <p:spPr>
          <a:xfrm>
            <a:off x="593017" y="41017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Technische Einkauf pflegt Stammdaten in SAP R/3 für jeden einzelnen Gefahrstoff ein. 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MRP-Status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zunächst „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“(not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für neuen Gefahrstoff.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 weiterer 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Bearbeitung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HS&amp;E/QEHS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setzt der Einkauf die Bearbeitung wie folgt fort.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Freigabe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setzt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SAP-PN in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MRP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„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trägt die MTS-PN in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 ein und ändert den Status auf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Abschließend informiert 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alle Beteiligten per Email über den freigegebenen Gefahrstoff.</a:t>
            </a: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3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C37365C-0DA3-4B8D-B380-D90FC60C29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563" y="2509916"/>
            <a:ext cx="5557838" cy="3943271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B5643838-5DFE-45E9-83E1-FFA0EE5161E6}"/>
              </a:ext>
            </a:extLst>
          </p:cNvPr>
          <p:cNvSpPr/>
          <p:nvPr/>
        </p:nvSpPr>
        <p:spPr>
          <a:xfrm>
            <a:off x="6003954" y="2381630"/>
            <a:ext cx="2780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Prozess spiegelt die Eingaben in das Formular wider und visualisiert diesen um die Entscheidungen sowie Verantwortlichkeiten stärker darzustellen.</a:t>
            </a:r>
          </a:p>
          <a:p>
            <a:pPr lvl="0">
              <a:spcAft>
                <a:spcPts val="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Weitere zu erstellende Dokumente wie die Gefährdungsbeurteilung und </a:t>
            </a:r>
            <a:r>
              <a:rPr lang="de-DE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Betriebsanweiung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sind mit erkennbar.</a:t>
            </a:r>
          </a:p>
        </p:txBody>
      </p:sp>
    </p:spTree>
    <p:extLst>
      <p:ext uri="{BB962C8B-B14F-4D97-AF65-F5344CB8AC3E}">
        <p14:creationId xmlns:p14="http://schemas.microsoft.com/office/powerpoint/2010/main" val="2974493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A0555DB-6853-4572-91BC-307634FED322}"/>
              </a:ext>
            </a:extLst>
          </p:cNvPr>
          <p:cNvGrpSpPr/>
          <p:nvPr/>
        </p:nvGrpSpPr>
        <p:grpSpPr>
          <a:xfrm>
            <a:off x="314325" y="2607426"/>
            <a:ext cx="5867400" cy="3047341"/>
            <a:chOff x="314325" y="2607426"/>
            <a:chExt cx="5867400" cy="3047341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A2F4DC0-9DEF-407C-811E-3C1EF5094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753809"/>
              <a:ext cx="5867400" cy="2900958"/>
            </a:xfrm>
            <a:prstGeom prst="rect">
              <a:avLst/>
            </a:prstGeom>
          </p:spPr>
        </p:pic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F60BAADF-AA76-4A30-BD8E-536A45BD9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607426"/>
              <a:ext cx="5867400" cy="177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441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1F491F9-D8CE-4BBD-B0E8-0988946561A3}"/>
              </a:ext>
            </a:extLst>
          </p:cNvPr>
          <p:cNvGrpSpPr/>
          <p:nvPr/>
        </p:nvGrpSpPr>
        <p:grpSpPr>
          <a:xfrm>
            <a:off x="314325" y="2590270"/>
            <a:ext cx="5414963" cy="2583017"/>
            <a:chOff x="314325" y="2590270"/>
            <a:chExt cx="5414963" cy="2583017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D1243250-DB3C-4CCC-A422-98F099D5B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590270"/>
              <a:ext cx="5414963" cy="163539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A38F575-9E09-43F6-86E0-69978BE10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770661"/>
              <a:ext cx="5414963" cy="2402626"/>
            </a:xfrm>
            <a:prstGeom prst="rect">
              <a:avLst/>
            </a:prstGeom>
          </p:spPr>
        </p:pic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00510F20-0763-467F-8552-0D22392B8F11}"/>
              </a:ext>
            </a:extLst>
          </p:cNvPr>
          <p:cNvSpPr/>
          <p:nvPr/>
        </p:nvSpPr>
        <p:spPr>
          <a:xfrm>
            <a:off x="6003954" y="2381630"/>
            <a:ext cx="2780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 Abschluss informiert der Einkauf alle Beteiligten sowie die Lieferanten wie Würth und die Rechnungsprüfung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InServ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 den neuen Freigegebenen Stoff.</a:t>
            </a:r>
          </a:p>
          <a:p>
            <a:pPr lvl="0">
              <a:spcAft>
                <a:spcPts val="0"/>
              </a:spcAft>
            </a:pP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Mitarbeiter kann diesen </a:t>
            </a:r>
            <a:r>
              <a:rPr lang="de-DE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 kaufen.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20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Was passiert, wenn ein Gefahrstoff freigegeben ist? </a:t>
            </a:r>
            <a:r>
              <a:rPr lang="de-DE" sz="1800" dirty="0">
                <a:solidFill>
                  <a:srgbClr val="C00000"/>
                </a:solidFill>
              </a:rPr>
              <a:t>(1/1)</a:t>
            </a: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Gefahrstoff-Bezugsquellen: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Würth-Filiale für Direktbezug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Der Einkauf ist verpflichtet freigegebene Gefahrstoffe ausschließlich bei den freigegebenen Lieferanten, </a:t>
            </a:r>
            <a:r>
              <a:rPr lang="de-DE" sz="2400" dirty="0" err="1"/>
              <a:t>ChemScan</a:t>
            </a:r>
            <a:r>
              <a:rPr lang="de-DE" sz="2400" dirty="0"/>
              <a:t>® zu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Gefahrstoffe die nicht über Würth bezogen werden können, müssen über den Einkauf bestellt werden. Eine SharePoint PSR oder SAP R/3 </a:t>
            </a:r>
            <a:r>
              <a:rPr lang="de-DE" sz="2400" dirty="0" err="1">
                <a:solidFill>
                  <a:srgbClr val="FF0000"/>
                </a:solidFill>
              </a:rPr>
              <a:t>Purchase</a:t>
            </a:r>
            <a:r>
              <a:rPr lang="de-DE" sz="2400" dirty="0">
                <a:solidFill>
                  <a:srgbClr val="FF0000"/>
                </a:solidFill>
              </a:rPr>
              <a:t> Requisition ist erforderlich.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746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Wo finde ich weitere Informationen?</a:t>
            </a:r>
            <a:endParaRPr lang="de-DE" sz="1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Über diesen Link gelangen Sie zum SharePoint;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000" dirty="0">
                <a:solidFill>
                  <a:srgbClr val="FF0000"/>
                </a:solidFill>
                <a:hlinkClick r:id="rId2"/>
              </a:rPr>
              <a:t>http://sp.mts.com/corp/Berlin/Umwelt-und-Arbeitssicherheit/SitePages/Gefahrstoffe%20-%20ChemScan.aspx</a:t>
            </a: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1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FF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365B458D-7DD2-4583-A043-5069502114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017" y="3429000"/>
            <a:ext cx="7324726" cy="32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5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Eine Idee - wie Wir bei MTS - die Mitarbeiter besser schützen?</a:t>
            </a:r>
            <a:endParaRPr lang="de-DE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275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Deine Idee per Email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an </a:t>
            </a:r>
            <a:r>
              <a:rPr lang="de-DE" sz="2000" dirty="0">
                <a:hlinkClick r:id="rId2"/>
              </a:rPr>
              <a:t>HealthSafetyEurope@MTS.com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Betreff: Bereich/Prozesse &amp; Kurzinfo Umweltthema / Arbeitsschutzthema benennen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Beschreibung des Verbesserungspotentials </a:t>
            </a:r>
            <a:br>
              <a:rPr lang="de-DE" sz="2000" dirty="0"/>
            </a:br>
            <a:r>
              <a:rPr lang="de-DE" sz="2000" dirty="0"/>
              <a:t>mit Ist-Zustand und - wenn möglich - optimiertem Plan-Zustand.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35CD1C5-49DB-4F51-ACC7-28128C2421AC}"/>
              </a:ext>
            </a:extLst>
          </p:cNvPr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pic>
          <p:nvPicPr>
            <p:cNvPr id="20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69164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D7026B5D-C264-488B-81C2-D8AB41649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7159" y="727579"/>
              <a:ext cx="1442702" cy="96120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B5E6B71B-356C-4448-BBEE-98EAFB422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861" y="724717"/>
              <a:ext cx="1476000" cy="96406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11" name="Gruppieren 10"/>
          <p:cNvGrpSpPr/>
          <p:nvPr/>
        </p:nvGrpSpPr>
        <p:grpSpPr>
          <a:xfrm>
            <a:off x="0" y="715257"/>
            <a:ext cx="9144000" cy="973521"/>
            <a:chOff x="0" y="715257"/>
            <a:chExt cx="9144000" cy="973521"/>
          </a:xfrm>
        </p:grpSpPr>
        <p:sp>
          <p:nvSpPr>
            <p:cNvPr id="14" name="Rechteck 13"/>
            <p:cNvSpPr/>
            <p:nvPr/>
          </p:nvSpPr>
          <p:spPr>
            <a:xfrm>
              <a:off x="7620000" y="724717"/>
              <a:ext cx="1524000" cy="9640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/>
            <p:cNvCxnSpPr/>
            <p:nvPr/>
          </p:nvCxnSpPr>
          <p:spPr>
            <a:xfrm>
              <a:off x="0" y="724717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0" y="1676400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9526" y="836288"/>
              <a:ext cx="1476000" cy="738000"/>
            </a:xfrm>
            <a:prstGeom prst="rect">
              <a:avLst/>
            </a:prstGeom>
          </p:spPr>
        </p:pic>
        <p:cxnSp>
          <p:nvCxnSpPr>
            <p:cNvPr id="18" name="Gerader Verbinder 17"/>
            <p:cNvCxnSpPr/>
            <p:nvPr/>
          </p:nvCxnSpPr>
          <p:spPr>
            <a:xfrm>
              <a:off x="0" y="71525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9134475" y="72471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hteck 11"/>
          <p:cNvSpPr/>
          <p:nvPr/>
        </p:nvSpPr>
        <p:spPr>
          <a:xfrm>
            <a:off x="9525" y="1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110"/>
            <a:ext cx="1033635" cy="6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8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8394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Service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Admin und Supervisor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</a:t>
            </a:r>
            <a:r>
              <a:rPr lang="de-DE" sz="1400" dirty="0" err="1"/>
              <a:t>Application</a:t>
            </a:r>
            <a:r>
              <a:rPr lang="de-DE" sz="1400" dirty="0"/>
              <a:t> Engineer (AE), Sales </a:t>
            </a:r>
            <a:r>
              <a:rPr lang="de-DE" sz="1400" dirty="0" err="1"/>
              <a:t>Specialist</a:t>
            </a:r>
            <a:r>
              <a:rPr lang="de-DE" sz="1400" dirty="0"/>
              <a:t> (SSS) und Internal Account Manager (IAM)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Field Service Engineer (FSE) und Field Service </a:t>
            </a:r>
            <a:r>
              <a:rPr lang="de-DE" sz="1400" dirty="0" err="1"/>
              <a:t>Technician</a:t>
            </a:r>
            <a:r>
              <a:rPr lang="de-DE" sz="1400" dirty="0"/>
              <a:t> (FST) sowie Supervisor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Project Engineering gesamt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Manager EU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Engineer und Customer Advocate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TechSupport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 err="1"/>
              <a:t>TechSupport</a:t>
            </a:r>
            <a:r>
              <a:rPr lang="de-DE" sz="1400" dirty="0"/>
              <a:t> </a:t>
            </a:r>
            <a:r>
              <a:rPr lang="de-DE" sz="1400" dirty="0" err="1"/>
              <a:t>Specialist</a:t>
            </a:r>
            <a:endParaRPr lang="de-DE" sz="1400" dirty="0"/>
          </a:p>
          <a:p>
            <a:pPr marL="914400" lvl="2" indent="0">
              <a:buNone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8196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Consulting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STC und System Engineer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Logistics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 err="1"/>
              <a:t>Logistics</a:t>
            </a:r>
            <a:r>
              <a:rPr lang="de-DE" sz="1400" dirty="0"/>
              <a:t>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Facility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Warehouse/</a:t>
            </a:r>
            <a:r>
              <a:rPr lang="de-DE" sz="1400" dirty="0" err="1"/>
              <a:t>Logistics</a:t>
            </a:r>
            <a:r>
              <a:rPr lang="de-DE" sz="1400" dirty="0"/>
              <a:t>/</a:t>
            </a:r>
            <a:r>
              <a:rPr lang="de-DE" sz="1400" dirty="0" err="1"/>
              <a:t>Receiving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4079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Technischer Einkäufer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Einkauf Assistenz</a:t>
            </a: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Buchhaltung/Reisekostenabrechnung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MTS-Kontaktperson zu </a:t>
            </a:r>
            <a:r>
              <a:rPr lang="de-DE" sz="1400" dirty="0" err="1"/>
              <a:t>Inserv</a:t>
            </a:r>
            <a:r>
              <a:rPr lang="de-DE" sz="1400" dirty="0"/>
              <a:t> (</a:t>
            </a:r>
            <a:r>
              <a:rPr lang="de-DE" sz="1400" dirty="0" err="1"/>
              <a:t>MobilXpense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QEHS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EHS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Sicherheitsfachkraft (</a:t>
            </a:r>
            <a:r>
              <a:rPr lang="de-DE" sz="1400" dirty="0" err="1"/>
              <a:t>SiFa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Sicherheitsbeauftragte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0263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Zweck dieser Schulung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57200" y="2658197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de-DE" sz="2400" dirty="0"/>
              <a:t>Der Umgang mit Gefahrstoffen ist mit möglichen Risiken für Umwelt, Mensch und Tier verbunden.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r>
              <a:rPr lang="de-DE" sz="2400" dirty="0"/>
              <a:t>Die Einhaltung der im Folgenden beschriebenen Prozedur soll sicherstellen, dass die zum Geschäftsbetrieb notwendigen Gefahrstoffe unter gesetzlichen Vorgaben verfügbar </a:t>
            </a:r>
            <a:r>
              <a:rPr lang="de-DE" sz="2400"/>
              <a:t>gemacht werden.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412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Aktueller Stand / Vorgehen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Jeder Mitarbeiter ist durch die jährlich Unterweisung sowie den Zugang zu </a:t>
            </a:r>
            <a:r>
              <a:rPr lang="de-DE" sz="2000" dirty="0" err="1"/>
              <a:t>ChemScan</a:t>
            </a:r>
            <a:r>
              <a:rPr lang="de-DE" sz="2000" dirty="0"/>
              <a:t> ® angewiesen, nur </a:t>
            </a:r>
            <a:r>
              <a:rPr lang="de-DE" sz="2000" u="sng" dirty="0"/>
              <a:t>freigegebene</a:t>
            </a:r>
            <a:r>
              <a:rPr lang="de-DE" sz="2000" dirty="0"/>
              <a:t> </a:t>
            </a:r>
            <a:r>
              <a:rPr lang="de-DE" sz="2000" b="1" dirty="0"/>
              <a:t>Gefahrstoffe</a:t>
            </a:r>
            <a:r>
              <a:rPr lang="de-DE" sz="2000" dirty="0"/>
              <a:t> zu beschaffen sowie bei MTS und den Kunden einzusetzen.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Im Rahmen von Audits und Begehungen wurden immer wieder </a:t>
            </a:r>
            <a:r>
              <a:rPr lang="de-DE" sz="2000" u="sng" dirty="0"/>
              <a:t>NICHT freigegebenen Gefahrstoffe</a:t>
            </a:r>
            <a:r>
              <a:rPr lang="de-DE" sz="2000" dirty="0"/>
              <a:t> vorgefunden.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/>
              <a:t>Diese wurden von Mitarbeitern eigenständig beschafft und stellen für sich selbst, Kollegen und Kunden ein für MTS nicht kalkulierbares </a:t>
            </a:r>
            <a:r>
              <a:rPr lang="de-DE" sz="1600" u="sng" dirty="0"/>
              <a:t>Gesundheits- &amp; Umwelt-Risiko </a:t>
            </a:r>
            <a:r>
              <a:rPr lang="de-DE" sz="1600" dirty="0"/>
              <a:t>dar!</a:t>
            </a:r>
          </a:p>
        </p:txBody>
      </p:sp>
    </p:spTree>
    <p:extLst>
      <p:ext uri="{BB962C8B-B14F-4D97-AF65-F5344CB8AC3E}">
        <p14:creationId xmlns:p14="http://schemas.microsoft.com/office/powerpoint/2010/main" val="337638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Welche Gefahrstoffe darf ich beschaffen?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Es dürfen ausschließlich in </a:t>
            </a:r>
            <a:r>
              <a:rPr lang="de-DE" sz="2400" dirty="0" err="1"/>
              <a:t>ChemScan</a:t>
            </a:r>
            <a:r>
              <a:rPr lang="de-DE" sz="2400" dirty="0"/>
              <a:t> ® freigegebene Gefahrstoffe beschafft und eingesetzt werden!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8"/>
              </a:rPr>
              <a:t>https://app.chemscan.de/user/login</a:t>
            </a:r>
            <a:endParaRPr lang="de-DE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9"/>
              </a:rPr>
              <a:t>http://sp.mts.com/corp/Berlin/Umwelt-und-Arbeitssicherheit/SitePages/Gefahrstoffe%20-%20ChemScan.aspx</a:t>
            </a:r>
            <a:endParaRPr lang="de-DE" sz="1600" dirty="0"/>
          </a:p>
          <a:p>
            <a:pPr>
              <a:buFont typeface="Wingdings" panose="05000000000000000000" pitchFamily="2" charset="2"/>
              <a:buChar char="Ø"/>
            </a:pPr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sind unsicher  oder haben keinen </a:t>
            </a:r>
            <a:r>
              <a:rPr lang="de-DE" sz="2400" dirty="0" err="1"/>
              <a:t>ChemScan</a:t>
            </a:r>
            <a:r>
              <a:rPr lang="de-DE" sz="2400" dirty="0"/>
              <a:t>® Zugang?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Fragen Sie Ihren Vorgesetzten! oder </a:t>
            </a:r>
            <a:r>
              <a:rPr lang="de-DE" sz="2000" dirty="0">
                <a:hlinkClick r:id="rId10"/>
              </a:rPr>
              <a:t>HealthSafetyEurope@MTS.com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4829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GmbH </a:t>
            </a:r>
            <a:br>
              <a:rPr lang="de-DE" dirty="0"/>
            </a:br>
            <a:r>
              <a:rPr lang="de-DE" dirty="0"/>
              <a:t>EHS Arbeitsanweisung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dirty="0"/>
              <a:t>Bereitstellung von Gefahrstoffen</a:t>
            </a:r>
          </a:p>
          <a:p>
            <a:r>
              <a:rPr lang="de-DE" b="1" dirty="0">
                <a:solidFill>
                  <a:schemeClr val="tx1"/>
                </a:solidFill>
              </a:rPr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Bedarf neuer Gefahrstoff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A6C74FF6-1CC2-40CD-9CCB-915C2D181A2B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Die vorhandenen Arbeitsmittel (Stoffe &amp; Gefahrstoffe) von MTS zeigen bei Ihrem Problem nicht die gewünschte Wirkung.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benötigen einen (Gefahr-)Stoff der die gewünschte Wirkung ermöglicht.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Ein Kunde oder Mitarbeiter anderer MTS-Niederlassungen möchten einen Gefahrstoff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melden den Bedarf und wenn möglich gewünschten (Gefahr-)Stoff Ihrem Vorgesetzten.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Ihr Vorgesetzter füllt gemeinsam mit Ihnen das Formblatt aus.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885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Bildschirmpräsentation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MTS Systems GmbH  EHS - Training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MTS Systems GmbH  EHS Arbeitsanweisung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James</dc:creator>
  <cp:lastModifiedBy>Gust, Christian</cp:lastModifiedBy>
  <cp:revision>228</cp:revision>
  <cp:lastPrinted>2018-06-12T16:19:53Z</cp:lastPrinted>
  <dcterms:created xsi:type="dcterms:W3CDTF">2015-05-07T23:43:01Z</dcterms:created>
  <dcterms:modified xsi:type="dcterms:W3CDTF">2019-11-14T13:56:06Z</dcterms:modified>
</cp:coreProperties>
</file>