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7"/>
  </p:notesMasterIdLst>
  <p:sldIdLst>
    <p:sldId id="256" r:id="rId2"/>
    <p:sldId id="257" r:id="rId3"/>
    <p:sldId id="276" r:id="rId4"/>
    <p:sldId id="289" r:id="rId5"/>
    <p:sldId id="261" r:id="rId6"/>
    <p:sldId id="262" r:id="rId7"/>
    <p:sldId id="263" r:id="rId8"/>
    <p:sldId id="290" r:id="rId9"/>
    <p:sldId id="265" r:id="rId10"/>
    <p:sldId id="266" r:id="rId11"/>
    <p:sldId id="267" r:id="rId12"/>
    <p:sldId id="268" r:id="rId13"/>
    <p:sldId id="319" r:id="rId14"/>
    <p:sldId id="316" r:id="rId15"/>
    <p:sldId id="270" r:id="rId16"/>
    <p:sldId id="271" r:id="rId17"/>
    <p:sldId id="272" r:id="rId18"/>
    <p:sldId id="273" r:id="rId19"/>
    <p:sldId id="274" r:id="rId20"/>
    <p:sldId id="305" r:id="rId21"/>
    <p:sldId id="317" r:id="rId22"/>
    <p:sldId id="320" r:id="rId23"/>
    <p:sldId id="275" r:id="rId24"/>
    <p:sldId id="260" r:id="rId25"/>
    <p:sldId id="306" r:id="rId26"/>
    <p:sldId id="308" r:id="rId27"/>
    <p:sldId id="291" r:id="rId28"/>
    <p:sldId id="292" r:id="rId29"/>
    <p:sldId id="293" r:id="rId30"/>
    <p:sldId id="294" r:id="rId31"/>
    <p:sldId id="295" r:id="rId32"/>
    <p:sldId id="309" r:id="rId33"/>
    <p:sldId id="296" r:id="rId34"/>
    <p:sldId id="297" r:id="rId35"/>
    <p:sldId id="277" r:id="rId36"/>
    <p:sldId id="281" r:id="rId37"/>
    <p:sldId id="311" r:id="rId38"/>
    <p:sldId id="322" r:id="rId39"/>
    <p:sldId id="300" r:id="rId40"/>
    <p:sldId id="312" r:id="rId41"/>
    <p:sldId id="313" r:id="rId42"/>
    <p:sldId id="314" r:id="rId43"/>
    <p:sldId id="318" r:id="rId44"/>
    <p:sldId id="315" r:id="rId45"/>
    <p:sldId id="31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haltsverzeichnis" id="{1B0FBD15-C07E-4FEA-A42C-C61986DE668E}">
          <p14:sldIdLst>
            <p14:sldId id="256"/>
            <p14:sldId id="257"/>
          </p14:sldIdLst>
        </p14:section>
        <p14:section name="Basiunterweisung" id="{6DFDEB82-4670-494B-B614-31898D7B355C}">
          <p14:sldIdLst>
            <p14:sldId id="276"/>
            <p14:sldId id="289"/>
            <p14:sldId id="261"/>
            <p14:sldId id="262"/>
            <p14:sldId id="263"/>
            <p14:sldId id="290"/>
            <p14:sldId id="265"/>
            <p14:sldId id="266"/>
            <p14:sldId id="267"/>
            <p14:sldId id="268"/>
            <p14:sldId id="319"/>
            <p14:sldId id="316"/>
            <p14:sldId id="270"/>
            <p14:sldId id="271"/>
            <p14:sldId id="272"/>
            <p14:sldId id="273"/>
            <p14:sldId id="274"/>
            <p14:sldId id="305"/>
            <p14:sldId id="317"/>
            <p14:sldId id="320"/>
          </p14:sldIdLst>
        </p14:section>
        <p14:section name="Grundunterweisung" id="{FACABC8C-34CA-47B4-B3F5-311465705484}">
          <p14:sldIdLst>
            <p14:sldId id="275"/>
            <p14:sldId id="260"/>
            <p14:sldId id="306"/>
            <p14:sldId id="308"/>
            <p14:sldId id="291"/>
            <p14:sldId id="292"/>
            <p14:sldId id="293"/>
            <p14:sldId id="294"/>
            <p14:sldId id="295"/>
            <p14:sldId id="309"/>
            <p14:sldId id="296"/>
            <p14:sldId id="297"/>
            <p14:sldId id="277"/>
            <p14:sldId id="281"/>
            <p14:sldId id="311"/>
            <p14:sldId id="322"/>
            <p14:sldId id="300"/>
            <p14:sldId id="312"/>
            <p14:sldId id="313"/>
            <p14:sldId id="314"/>
            <p14:sldId id="318"/>
            <p14:sldId id="315"/>
            <p14:sldId id="310"/>
          </p14:sldIdLst>
        </p14:section>
        <p14:section name="Spezifische Unterweisung" id="{F42EA245-89C8-4480-A920-CEEFA47205E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DB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86643" autoAdjust="0"/>
  </p:normalViewPr>
  <p:slideViewPr>
    <p:cSldViewPr>
      <p:cViewPr varScale="1">
        <p:scale>
          <a:sx n="58" d="100"/>
          <a:sy n="58" d="100"/>
        </p:scale>
        <p:origin x="1520"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0FBB0-3C9B-4C4E-A087-CFB35C3EF772}"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C3D29F09-F428-422D-B019-A71C08FE3994}">
      <dgm:prSet phldrT="[Text]">
        <dgm:style>
          <a:lnRef idx="2">
            <a:schemeClr val="dk1"/>
          </a:lnRef>
          <a:fillRef idx="1">
            <a:schemeClr val="lt1"/>
          </a:fillRef>
          <a:effectRef idx="0">
            <a:schemeClr val="dk1"/>
          </a:effectRef>
          <a:fontRef idx="minor">
            <a:schemeClr val="dk1"/>
          </a:fontRef>
        </dgm:style>
      </dgm:prSet>
      <dgm:spPr/>
      <dgm:t>
        <a:bodyPr/>
        <a:lstStyle/>
        <a:p>
          <a:r>
            <a:rPr lang="de-DE" dirty="0">
              <a:latin typeface="Microsoft Sans Serif" pitchFamily="34" charset="0"/>
              <a:cs typeface="Microsoft Sans Serif" pitchFamily="34" charset="0"/>
            </a:rPr>
            <a:t>Gefährdungs-beurteilung</a:t>
          </a:r>
          <a:endParaRPr lang="en-US" dirty="0">
            <a:latin typeface="Microsoft Sans Serif" pitchFamily="34" charset="0"/>
            <a:cs typeface="Microsoft Sans Serif" pitchFamily="34" charset="0"/>
          </a:endParaRPr>
        </a:p>
      </dgm:t>
    </dgm:pt>
    <dgm:pt modelId="{85DEC26F-0F9E-43B7-A24C-C70ECA3DE6D4}" type="parTrans" cxnId="{85CFBCCE-F34D-459C-B33A-0FB82544F64E}">
      <dgm:prSet/>
      <dgm:spPr/>
      <dgm:t>
        <a:bodyPr/>
        <a:lstStyle/>
        <a:p>
          <a:endParaRPr lang="en-US">
            <a:latin typeface="Microsoft Sans Serif" pitchFamily="34" charset="0"/>
            <a:cs typeface="Microsoft Sans Serif" pitchFamily="34" charset="0"/>
          </a:endParaRPr>
        </a:p>
      </dgm:t>
    </dgm:pt>
    <dgm:pt modelId="{CE664A4D-8743-4B86-B3D0-E42FCC940E26}" type="sibTrans" cxnId="{85CFBCCE-F34D-459C-B33A-0FB82544F64E}">
      <dgm:prSet/>
      <dgm:spPr/>
      <dgm:t>
        <a:bodyPr/>
        <a:lstStyle/>
        <a:p>
          <a:endParaRPr lang="en-US">
            <a:latin typeface="Microsoft Sans Serif" pitchFamily="34" charset="0"/>
            <a:cs typeface="Microsoft Sans Serif" pitchFamily="34" charset="0"/>
          </a:endParaRPr>
        </a:p>
      </dgm:t>
    </dgm:pt>
    <dgm:pt modelId="{6F11DFF7-0778-4A57-901C-B33D81E466D2}">
      <dgm:prSet phldrT="[Text]"/>
      <dgm:spPr/>
      <dgm:t>
        <a:bodyPr/>
        <a:lstStyle/>
        <a:p>
          <a:r>
            <a:rPr lang="de-DE" dirty="0">
              <a:latin typeface="Microsoft Sans Serif" pitchFamily="34" charset="0"/>
              <a:cs typeface="Microsoft Sans Serif" pitchFamily="34" charset="0"/>
            </a:rPr>
            <a:t>Betriebs-anweisung</a:t>
          </a:r>
          <a:endParaRPr lang="en-US" dirty="0">
            <a:latin typeface="Microsoft Sans Serif" pitchFamily="34" charset="0"/>
            <a:cs typeface="Microsoft Sans Serif" pitchFamily="34" charset="0"/>
          </a:endParaRPr>
        </a:p>
      </dgm:t>
    </dgm:pt>
    <dgm:pt modelId="{3F191EF4-6AD4-4812-9C1A-C1662C6DADBA}" type="parTrans" cxnId="{21DA7146-86F8-440D-93DA-2C06976A0B5E}">
      <dgm:prSet/>
      <dgm:spPr/>
      <dgm:t>
        <a:bodyPr/>
        <a:lstStyle/>
        <a:p>
          <a:endParaRPr lang="en-US">
            <a:latin typeface="Microsoft Sans Serif" pitchFamily="34" charset="0"/>
            <a:cs typeface="Microsoft Sans Serif" pitchFamily="34" charset="0"/>
          </a:endParaRPr>
        </a:p>
      </dgm:t>
    </dgm:pt>
    <dgm:pt modelId="{D539099F-2467-4841-B715-8742A470747B}" type="sibTrans" cxnId="{21DA7146-86F8-440D-93DA-2C06976A0B5E}">
      <dgm:prSet/>
      <dgm:spPr/>
      <dgm:t>
        <a:bodyPr/>
        <a:lstStyle/>
        <a:p>
          <a:endParaRPr lang="en-US">
            <a:latin typeface="Microsoft Sans Serif" pitchFamily="34" charset="0"/>
            <a:cs typeface="Microsoft Sans Serif" pitchFamily="34" charset="0"/>
          </a:endParaRPr>
        </a:p>
      </dgm:t>
    </dgm:pt>
    <dgm:pt modelId="{78F73E16-BA98-426C-B288-65F018DCFAA8}">
      <dgm:prSet phldrT="[Text]">
        <dgm:style>
          <a:lnRef idx="2">
            <a:schemeClr val="dk1"/>
          </a:lnRef>
          <a:fillRef idx="1">
            <a:schemeClr val="lt1"/>
          </a:fillRef>
          <a:effectRef idx="0">
            <a:schemeClr val="dk1"/>
          </a:effectRef>
          <a:fontRef idx="minor">
            <a:schemeClr val="dk1"/>
          </a:fontRef>
        </dgm:style>
      </dgm:prSet>
      <dgm:spPr/>
      <dgm:t>
        <a:bodyPr/>
        <a:lstStyle/>
        <a:p>
          <a:r>
            <a:rPr lang="de-DE" dirty="0">
              <a:latin typeface="Microsoft Sans Serif" pitchFamily="34" charset="0"/>
              <a:cs typeface="Microsoft Sans Serif" pitchFamily="34" charset="0"/>
            </a:rPr>
            <a:t>Unterweisung</a:t>
          </a:r>
          <a:endParaRPr lang="en-US" dirty="0">
            <a:latin typeface="Microsoft Sans Serif" pitchFamily="34" charset="0"/>
            <a:cs typeface="Microsoft Sans Serif" pitchFamily="34" charset="0"/>
          </a:endParaRPr>
        </a:p>
      </dgm:t>
    </dgm:pt>
    <dgm:pt modelId="{2CC93F4D-2B94-4865-BD12-1461538F9CC9}" type="parTrans" cxnId="{AFE61640-25EA-49C7-AAF5-1695C16E1BCA}">
      <dgm:prSet/>
      <dgm:spPr/>
      <dgm:t>
        <a:bodyPr/>
        <a:lstStyle/>
        <a:p>
          <a:endParaRPr lang="en-US">
            <a:latin typeface="Microsoft Sans Serif" pitchFamily="34" charset="0"/>
            <a:cs typeface="Microsoft Sans Serif" pitchFamily="34" charset="0"/>
          </a:endParaRPr>
        </a:p>
      </dgm:t>
    </dgm:pt>
    <dgm:pt modelId="{755C8492-CFC3-439A-9386-32BA6A609992}" type="sibTrans" cxnId="{AFE61640-25EA-49C7-AAF5-1695C16E1BCA}">
      <dgm:prSet/>
      <dgm:spPr/>
      <dgm:t>
        <a:bodyPr/>
        <a:lstStyle/>
        <a:p>
          <a:endParaRPr lang="en-US">
            <a:latin typeface="Microsoft Sans Serif" pitchFamily="34" charset="0"/>
            <a:cs typeface="Microsoft Sans Serif" pitchFamily="34" charset="0"/>
          </a:endParaRPr>
        </a:p>
      </dgm:t>
    </dgm:pt>
    <dgm:pt modelId="{5892CA70-C7C2-4B23-AA89-FBAB01C9CB3A}" type="pres">
      <dgm:prSet presAssocID="{63E0FBB0-3C9B-4C4E-A087-CFB35C3EF772}" presName="rootnode" presStyleCnt="0">
        <dgm:presLayoutVars>
          <dgm:chMax/>
          <dgm:chPref/>
          <dgm:dir/>
          <dgm:animLvl val="lvl"/>
        </dgm:presLayoutVars>
      </dgm:prSet>
      <dgm:spPr/>
    </dgm:pt>
    <dgm:pt modelId="{D2357E6C-5A71-42D9-9DC3-D2750D8AAA4F}" type="pres">
      <dgm:prSet presAssocID="{C3D29F09-F428-422D-B019-A71C08FE3994}" presName="composite" presStyleCnt="0"/>
      <dgm:spPr/>
    </dgm:pt>
    <dgm:pt modelId="{79F27B0C-E124-4ABB-B8C5-012DF0B256C2}" type="pres">
      <dgm:prSet presAssocID="{C3D29F09-F428-422D-B019-A71C08FE3994}" presName="bentUpArrow1" presStyleLbl="alignImgPlace1" presStyleIdx="0" presStyleCnt="2"/>
      <dgm:spPr/>
    </dgm:pt>
    <dgm:pt modelId="{8B24D5B8-1F8D-4858-8941-5417D6DDC94A}" type="pres">
      <dgm:prSet presAssocID="{C3D29F09-F428-422D-B019-A71C08FE3994}" presName="ParentText" presStyleLbl="node1" presStyleIdx="0" presStyleCnt="3">
        <dgm:presLayoutVars>
          <dgm:chMax val="1"/>
          <dgm:chPref val="1"/>
          <dgm:bulletEnabled val="1"/>
        </dgm:presLayoutVars>
      </dgm:prSet>
      <dgm:spPr/>
    </dgm:pt>
    <dgm:pt modelId="{CD89DB2C-7D6F-488E-B23A-2E427D7E2F9E}" type="pres">
      <dgm:prSet presAssocID="{C3D29F09-F428-422D-B019-A71C08FE3994}" presName="ChildText" presStyleLbl="revTx" presStyleIdx="0" presStyleCnt="2" custScaleX="105744" custScaleY="114264">
        <dgm:presLayoutVars>
          <dgm:chMax val="0"/>
          <dgm:chPref val="0"/>
          <dgm:bulletEnabled val="1"/>
        </dgm:presLayoutVars>
      </dgm:prSet>
      <dgm:spPr/>
    </dgm:pt>
    <dgm:pt modelId="{F14504B7-5A7F-46E6-8B94-CAACBE004F3E}" type="pres">
      <dgm:prSet presAssocID="{CE664A4D-8743-4B86-B3D0-E42FCC940E26}" presName="sibTrans" presStyleCnt="0"/>
      <dgm:spPr/>
    </dgm:pt>
    <dgm:pt modelId="{70396C4A-92D9-403B-B55C-F89D6D637B07}" type="pres">
      <dgm:prSet presAssocID="{6F11DFF7-0778-4A57-901C-B33D81E466D2}" presName="composite" presStyleCnt="0"/>
      <dgm:spPr/>
    </dgm:pt>
    <dgm:pt modelId="{ED694063-F074-4335-B265-790126C70684}" type="pres">
      <dgm:prSet presAssocID="{6F11DFF7-0778-4A57-901C-B33D81E466D2}" presName="bentUpArrow1" presStyleLbl="alignImgPlace1" presStyleIdx="1" presStyleCnt="2"/>
      <dgm:spPr/>
    </dgm:pt>
    <dgm:pt modelId="{BBE8B25D-2985-4125-9B0E-FCE0856283C3}" type="pres">
      <dgm:prSet presAssocID="{6F11DFF7-0778-4A57-901C-B33D81E466D2}" presName="ParentText" presStyleLbl="node1" presStyleIdx="1" presStyleCnt="3">
        <dgm:presLayoutVars>
          <dgm:chMax val="1"/>
          <dgm:chPref val="1"/>
          <dgm:bulletEnabled val="1"/>
        </dgm:presLayoutVars>
      </dgm:prSet>
      <dgm:spPr/>
    </dgm:pt>
    <dgm:pt modelId="{0FE835D4-E376-46B3-90F2-21F24219DCE5}" type="pres">
      <dgm:prSet presAssocID="{6F11DFF7-0778-4A57-901C-B33D81E466D2}" presName="ChildText" presStyleLbl="revTx" presStyleIdx="1" presStyleCnt="2">
        <dgm:presLayoutVars>
          <dgm:chMax val="0"/>
          <dgm:chPref val="0"/>
          <dgm:bulletEnabled val="1"/>
        </dgm:presLayoutVars>
      </dgm:prSet>
      <dgm:spPr/>
    </dgm:pt>
    <dgm:pt modelId="{8423D390-5B9D-42B3-8E8F-A2F0267A15DB}" type="pres">
      <dgm:prSet presAssocID="{D539099F-2467-4841-B715-8742A470747B}" presName="sibTrans" presStyleCnt="0"/>
      <dgm:spPr/>
    </dgm:pt>
    <dgm:pt modelId="{F343FA49-2892-43EC-8F50-50F031506C5F}" type="pres">
      <dgm:prSet presAssocID="{78F73E16-BA98-426C-B288-65F018DCFAA8}" presName="composite" presStyleCnt="0"/>
      <dgm:spPr/>
    </dgm:pt>
    <dgm:pt modelId="{226C7BBD-C629-4CD4-9E0A-81517AB315AF}" type="pres">
      <dgm:prSet presAssocID="{78F73E16-BA98-426C-B288-65F018DCFAA8}" presName="ParentText" presStyleLbl="node1" presStyleIdx="2" presStyleCnt="3">
        <dgm:presLayoutVars>
          <dgm:chMax val="1"/>
          <dgm:chPref val="1"/>
          <dgm:bulletEnabled val="1"/>
        </dgm:presLayoutVars>
      </dgm:prSet>
      <dgm:spPr/>
    </dgm:pt>
  </dgm:ptLst>
  <dgm:cxnLst>
    <dgm:cxn modelId="{AFE61640-25EA-49C7-AAF5-1695C16E1BCA}" srcId="{63E0FBB0-3C9B-4C4E-A087-CFB35C3EF772}" destId="{78F73E16-BA98-426C-B288-65F018DCFAA8}" srcOrd="2" destOrd="0" parTransId="{2CC93F4D-2B94-4865-BD12-1461538F9CC9}" sibTransId="{755C8492-CFC3-439A-9386-32BA6A609992}"/>
    <dgm:cxn modelId="{21DA7146-86F8-440D-93DA-2C06976A0B5E}" srcId="{63E0FBB0-3C9B-4C4E-A087-CFB35C3EF772}" destId="{6F11DFF7-0778-4A57-901C-B33D81E466D2}" srcOrd="1" destOrd="0" parTransId="{3F191EF4-6AD4-4812-9C1A-C1662C6DADBA}" sibTransId="{D539099F-2467-4841-B715-8742A470747B}"/>
    <dgm:cxn modelId="{BCD84D92-FC49-403C-A71A-AA0A5A4B48C6}" type="presOf" srcId="{6F11DFF7-0778-4A57-901C-B33D81E466D2}" destId="{BBE8B25D-2985-4125-9B0E-FCE0856283C3}" srcOrd="0" destOrd="0" presId="urn:microsoft.com/office/officeart/2005/8/layout/StepDownProcess"/>
    <dgm:cxn modelId="{504A4493-E1D9-4865-B1CE-6E796808F8F8}" type="presOf" srcId="{63E0FBB0-3C9B-4C4E-A087-CFB35C3EF772}" destId="{5892CA70-C7C2-4B23-AA89-FBAB01C9CB3A}" srcOrd="0" destOrd="0" presId="urn:microsoft.com/office/officeart/2005/8/layout/StepDownProcess"/>
    <dgm:cxn modelId="{85CFBCCE-F34D-459C-B33A-0FB82544F64E}" srcId="{63E0FBB0-3C9B-4C4E-A087-CFB35C3EF772}" destId="{C3D29F09-F428-422D-B019-A71C08FE3994}" srcOrd="0" destOrd="0" parTransId="{85DEC26F-0F9E-43B7-A24C-C70ECA3DE6D4}" sibTransId="{CE664A4D-8743-4B86-B3D0-E42FCC940E26}"/>
    <dgm:cxn modelId="{F71270D8-FDF7-413C-86A8-154FF4684FC2}" type="presOf" srcId="{78F73E16-BA98-426C-B288-65F018DCFAA8}" destId="{226C7BBD-C629-4CD4-9E0A-81517AB315AF}" srcOrd="0" destOrd="0" presId="urn:microsoft.com/office/officeart/2005/8/layout/StepDownProcess"/>
    <dgm:cxn modelId="{A10BBBDA-EA18-4423-86EB-67743BA0D409}" type="presOf" srcId="{C3D29F09-F428-422D-B019-A71C08FE3994}" destId="{8B24D5B8-1F8D-4858-8941-5417D6DDC94A}" srcOrd="0" destOrd="0" presId="urn:microsoft.com/office/officeart/2005/8/layout/StepDownProcess"/>
    <dgm:cxn modelId="{CD131D4A-1CC8-4250-9268-0D5FFFAB44D9}" type="presParOf" srcId="{5892CA70-C7C2-4B23-AA89-FBAB01C9CB3A}" destId="{D2357E6C-5A71-42D9-9DC3-D2750D8AAA4F}" srcOrd="0" destOrd="0" presId="urn:microsoft.com/office/officeart/2005/8/layout/StepDownProcess"/>
    <dgm:cxn modelId="{A61F0BFC-74F7-42B1-9281-4BEAC7CDAA4F}" type="presParOf" srcId="{D2357E6C-5A71-42D9-9DC3-D2750D8AAA4F}" destId="{79F27B0C-E124-4ABB-B8C5-012DF0B256C2}" srcOrd="0" destOrd="0" presId="urn:microsoft.com/office/officeart/2005/8/layout/StepDownProcess"/>
    <dgm:cxn modelId="{E573B9BB-9D3A-4669-9796-F58CBA1403B0}" type="presParOf" srcId="{D2357E6C-5A71-42D9-9DC3-D2750D8AAA4F}" destId="{8B24D5B8-1F8D-4858-8941-5417D6DDC94A}" srcOrd="1" destOrd="0" presId="urn:microsoft.com/office/officeart/2005/8/layout/StepDownProcess"/>
    <dgm:cxn modelId="{2D86033D-2E1E-48EF-9B1B-FD15DBFFCE06}" type="presParOf" srcId="{D2357E6C-5A71-42D9-9DC3-D2750D8AAA4F}" destId="{CD89DB2C-7D6F-488E-B23A-2E427D7E2F9E}" srcOrd="2" destOrd="0" presId="urn:microsoft.com/office/officeart/2005/8/layout/StepDownProcess"/>
    <dgm:cxn modelId="{31B89EA2-B03C-40E8-9033-68A36CEA778F}" type="presParOf" srcId="{5892CA70-C7C2-4B23-AA89-FBAB01C9CB3A}" destId="{F14504B7-5A7F-46E6-8B94-CAACBE004F3E}" srcOrd="1" destOrd="0" presId="urn:microsoft.com/office/officeart/2005/8/layout/StepDownProcess"/>
    <dgm:cxn modelId="{1A8E95D9-1C66-4378-8F5F-59751B153841}" type="presParOf" srcId="{5892CA70-C7C2-4B23-AA89-FBAB01C9CB3A}" destId="{70396C4A-92D9-403B-B55C-F89D6D637B07}" srcOrd="2" destOrd="0" presId="urn:microsoft.com/office/officeart/2005/8/layout/StepDownProcess"/>
    <dgm:cxn modelId="{79EFF09A-AC47-4E39-B2E8-3C60FF69C7EA}" type="presParOf" srcId="{70396C4A-92D9-403B-B55C-F89D6D637B07}" destId="{ED694063-F074-4335-B265-790126C70684}" srcOrd="0" destOrd="0" presId="urn:microsoft.com/office/officeart/2005/8/layout/StepDownProcess"/>
    <dgm:cxn modelId="{4C85EFA1-2057-4D78-A05F-D0DF7B60BF94}" type="presParOf" srcId="{70396C4A-92D9-403B-B55C-F89D6D637B07}" destId="{BBE8B25D-2985-4125-9B0E-FCE0856283C3}" srcOrd="1" destOrd="0" presId="urn:microsoft.com/office/officeart/2005/8/layout/StepDownProcess"/>
    <dgm:cxn modelId="{64882ACE-2A05-411C-802C-EA20D1DCE5D6}" type="presParOf" srcId="{70396C4A-92D9-403B-B55C-F89D6D637B07}" destId="{0FE835D4-E376-46B3-90F2-21F24219DCE5}" srcOrd="2" destOrd="0" presId="urn:microsoft.com/office/officeart/2005/8/layout/StepDownProcess"/>
    <dgm:cxn modelId="{EB860B27-D996-4260-A638-B82201B2897E}" type="presParOf" srcId="{5892CA70-C7C2-4B23-AA89-FBAB01C9CB3A}" destId="{8423D390-5B9D-42B3-8E8F-A2F0267A15DB}" srcOrd="3" destOrd="0" presId="urn:microsoft.com/office/officeart/2005/8/layout/StepDownProcess"/>
    <dgm:cxn modelId="{6B32CDA9-4C31-4034-8C19-45E580652298}" type="presParOf" srcId="{5892CA70-C7C2-4B23-AA89-FBAB01C9CB3A}" destId="{F343FA49-2892-43EC-8F50-50F031506C5F}" srcOrd="4" destOrd="0" presId="urn:microsoft.com/office/officeart/2005/8/layout/StepDownProcess"/>
    <dgm:cxn modelId="{D7D0B76D-DE92-40DB-807E-C44C9FB3C338}" type="presParOf" srcId="{F343FA49-2892-43EC-8F50-50F031506C5F}" destId="{226C7BBD-C629-4CD4-9E0A-81517AB315A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27B0C-E124-4ABB-B8C5-012DF0B256C2}">
      <dsp:nvSpPr>
        <dsp:cNvPr id="0" name=""/>
        <dsp:cNvSpPr/>
      </dsp:nvSpPr>
      <dsp:spPr>
        <a:xfrm rot="5400000">
          <a:off x="606590" y="862579"/>
          <a:ext cx="762876" cy="868508"/>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4D5B8-1F8D-4858-8941-5417D6DDC94A}">
      <dsp:nvSpPr>
        <dsp:cNvPr id="0" name=""/>
        <dsp:cNvSpPr/>
      </dsp:nvSpPr>
      <dsp:spPr>
        <a:xfrm>
          <a:off x="404474" y="16914"/>
          <a:ext cx="1284235" cy="898923"/>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icrosoft Sans Serif" pitchFamily="34" charset="0"/>
              <a:cs typeface="Microsoft Sans Serif" pitchFamily="34" charset="0"/>
            </a:rPr>
            <a:t>Gefährdungs-beurteilung</a:t>
          </a:r>
          <a:endParaRPr lang="en-US" sz="1400" kern="1200" dirty="0">
            <a:latin typeface="Microsoft Sans Serif" pitchFamily="34" charset="0"/>
            <a:cs typeface="Microsoft Sans Serif" pitchFamily="34" charset="0"/>
          </a:endParaRPr>
        </a:p>
      </dsp:txBody>
      <dsp:txXfrm>
        <a:off x="448364" y="60804"/>
        <a:ext cx="1196455" cy="811143"/>
      </dsp:txXfrm>
    </dsp:sp>
    <dsp:sp modelId="{CD89DB2C-7D6F-488E-B23A-2E427D7E2F9E}">
      <dsp:nvSpPr>
        <dsp:cNvPr id="0" name=""/>
        <dsp:cNvSpPr/>
      </dsp:nvSpPr>
      <dsp:spPr>
        <a:xfrm>
          <a:off x="1661884" y="50830"/>
          <a:ext cx="987681" cy="830184"/>
        </a:xfrm>
        <a:prstGeom prst="rect">
          <a:avLst/>
        </a:prstGeom>
        <a:noFill/>
        <a:ln>
          <a:noFill/>
        </a:ln>
        <a:effectLst/>
      </dsp:spPr>
      <dsp:style>
        <a:lnRef idx="0">
          <a:scrgbClr r="0" g="0" b="0"/>
        </a:lnRef>
        <a:fillRef idx="0">
          <a:scrgbClr r="0" g="0" b="0"/>
        </a:fillRef>
        <a:effectRef idx="0">
          <a:scrgbClr r="0" g="0" b="0"/>
        </a:effectRef>
        <a:fontRef idx="minor"/>
      </dsp:style>
    </dsp:sp>
    <dsp:sp modelId="{ED694063-F074-4335-B265-790126C70684}">
      <dsp:nvSpPr>
        <dsp:cNvPr id="0" name=""/>
        <dsp:cNvSpPr/>
      </dsp:nvSpPr>
      <dsp:spPr>
        <a:xfrm rot="5400000">
          <a:off x="1684234" y="1872366"/>
          <a:ext cx="762876" cy="868508"/>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E8B25D-2985-4125-9B0E-FCE0856283C3}">
      <dsp:nvSpPr>
        <dsp:cNvPr id="0" name=""/>
        <dsp:cNvSpPr/>
      </dsp:nvSpPr>
      <dsp:spPr>
        <a:xfrm>
          <a:off x="1482118" y="1026702"/>
          <a:ext cx="1284235" cy="898923"/>
        </a:xfrm>
        <a:prstGeom prst="roundRect">
          <a:avLst>
            <a:gd name="adj" fmla="val 166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icrosoft Sans Serif" pitchFamily="34" charset="0"/>
              <a:cs typeface="Microsoft Sans Serif" pitchFamily="34" charset="0"/>
            </a:rPr>
            <a:t>Betriebs-anweisung</a:t>
          </a:r>
          <a:endParaRPr lang="en-US" sz="1400" kern="1200" dirty="0">
            <a:latin typeface="Microsoft Sans Serif" pitchFamily="34" charset="0"/>
            <a:cs typeface="Microsoft Sans Serif" pitchFamily="34" charset="0"/>
          </a:endParaRPr>
        </a:p>
      </dsp:txBody>
      <dsp:txXfrm>
        <a:off x="1526008" y="1070592"/>
        <a:ext cx="1196455" cy="811143"/>
      </dsp:txXfrm>
    </dsp:sp>
    <dsp:sp modelId="{0FE835D4-E376-46B3-90F2-21F24219DCE5}">
      <dsp:nvSpPr>
        <dsp:cNvPr id="0" name=""/>
        <dsp:cNvSpPr/>
      </dsp:nvSpPr>
      <dsp:spPr>
        <a:xfrm>
          <a:off x="2766353" y="1112435"/>
          <a:ext cx="934030" cy="726549"/>
        </a:xfrm>
        <a:prstGeom prst="rect">
          <a:avLst/>
        </a:prstGeom>
        <a:noFill/>
        <a:ln>
          <a:noFill/>
        </a:ln>
        <a:effectLst/>
      </dsp:spPr>
      <dsp:style>
        <a:lnRef idx="0">
          <a:scrgbClr r="0" g="0" b="0"/>
        </a:lnRef>
        <a:fillRef idx="0">
          <a:scrgbClr r="0" g="0" b="0"/>
        </a:fillRef>
        <a:effectRef idx="0">
          <a:scrgbClr r="0" g="0" b="0"/>
        </a:effectRef>
        <a:fontRef idx="minor"/>
      </dsp:style>
    </dsp:sp>
    <dsp:sp modelId="{226C7BBD-C629-4CD4-9E0A-81517AB315AF}">
      <dsp:nvSpPr>
        <dsp:cNvPr id="0" name=""/>
        <dsp:cNvSpPr/>
      </dsp:nvSpPr>
      <dsp:spPr>
        <a:xfrm>
          <a:off x="2559762" y="2036489"/>
          <a:ext cx="1284235" cy="898923"/>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icrosoft Sans Serif" pitchFamily="34" charset="0"/>
              <a:cs typeface="Microsoft Sans Serif" pitchFamily="34" charset="0"/>
            </a:rPr>
            <a:t>Unterweisung</a:t>
          </a:r>
          <a:endParaRPr lang="en-US" sz="1400" kern="1200" dirty="0">
            <a:latin typeface="Microsoft Sans Serif" pitchFamily="34" charset="0"/>
            <a:cs typeface="Microsoft Sans Serif" pitchFamily="34" charset="0"/>
          </a:endParaRPr>
        </a:p>
      </dsp:txBody>
      <dsp:txXfrm>
        <a:off x="2603652" y="2080379"/>
        <a:ext cx="1196455" cy="81114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318AB-5629-4EDA-AA9F-565D67E4B9D9}" type="datetimeFigureOut">
              <a:rPr lang="de-DE" smtClean="0"/>
              <a:t>22.11.2023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5A008-4E19-4215-8261-69C4E556D6E4}" type="slidenum">
              <a:rPr lang="de-DE" smtClean="0"/>
              <a:t>‹Nr.›</a:t>
            </a:fld>
            <a:endParaRPr lang="de-DE"/>
          </a:p>
        </p:txBody>
      </p:sp>
    </p:spTree>
    <p:extLst>
      <p:ext uri="{BB962C8B-B14F-4D97-AF65-F5344CB8AC3E}">
        <p14:creationId xmlns:p14="http://schemas.microsoft.com/office/powerpoint/2010/main" val="136564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Der</a:t>
            </a:r>
            <a:r>
              <a:rPr lang="de-DE" baseline="0" dirty="0"/>
              <a:t> Arbeits- und Gesundheitsschutz ist Teil des integrierten Managementsystems, welches jährlich durch einen akkreditierten </a:t>
            </a:r>
            <a:r>
              <a:rPr lang="de-DE" baseline="0" dirty="0" err="1"/>
              <a:t>Zertifizierer</a:t>
            </a:r>
            <a:r>
              <a:rPr lang="de-DE" baseline="0" dirty="0"/>
              <a:t> überprüft wird. Die MTS Systems GmbH ist dabei im Qualitätsmanagement Teil einer Matrixzertifizierung. Im Moment wird das Umweltmanagement nach DIN EN ISO 14001 aufgebaut und soll noch im Jahr 2018 zertifiziert werden. MTS Minneapolis ist auch im Arbeitsschutz zertifiziert, was auch zu zusätzlichen Anforderungen für die MTS Systems GmbH führt.</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a:t>
            </a:fld>
            <a:endParaRPr lang="de-DE"/>
          </a:p>
        </p:txBody>
      </p:sp>
    </p:spTree>
    <p:extLst>
      <p:ext uri="{BB962C8B-B14F-4D97-AF65-F5344CB8AC3E}">
        <p14:creationId xmlns:p14="http://schemas.microsoft.com/office/powerpoint/2010/main" val="188230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Zu den Aktivitäten die nicht versichert sind,</a:t>
            </a:r>
            <a:r>
              <a:rPr lang="de-DE" baseline="0" dirty="0"/>
              <a:t> zählen unter anderem eigenwirtschaftliche Tätigkeiten während der Arbeitszeit oder auf dem Weg zur Arbeit und private Arztbesuche.</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14</a:t>
            </a:fld>
            <a:endParaRPr lang="de-DE"/>
          </a:p>
        </p:txBody>
      </p:sp>
    </p:spTree>
    <p:extLst>
      <p:ext uri="{BB962C8B-B14F-4D97-AF65-F5344CB8AC3E}">
        <p14:creationId xmlns:p14="http://schemas.microsoft.com/office/powerpoint/2010/main" val="135252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 Eintragung von Unfällen und Verletzungen, die zu keiner Ausfallzeit führen, erfolgt über das Verbandbuch.</a:t>
            </a:r>
            <a:r>
              <a:rPr lang="de-DE" baseline="0" dirty="0"/>
              <a:t> Für Mitarbeiter im Außendienst ist ebenfalls in vielen Fällen eine Eintragung in das Verbandbuch beim Kunden notwendig sowie eine E-Mail an </a:t>
            </a:r>
            <a:r>
              <a:rPr lang="de-DE" sz="1200" dirty="0">
                <a:solidFill>
                  <a:srgbClr val="FF0000"/>
                </a:solidFill>
                <a:hlinkClick r:id="rId3"/>
              </a:rPr>
              <a:t>healthsafetyeurope@mts.com</a:t>
            </a:r>
            <a:r>
              <a:rPr lang="de-DE" sz="1200" dirty="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Die Eintragung dient bei späteren Versicherungsfällen als Nachweisführung, dass die Verletzung im Betrieb entstanden ist. Weiterhin findet regelmäßig durch QEHS-Verantwortlichen eine Auswertung der Betriebsunfälle statt.</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15</a:t>
            </a:fld>
            <a:endParaRPr lang="de-DE"/>
          </a:p>
        </p:txBody>
      </p:sp>
    </p:spTree>
    <p:extLst>
      <p:ext uri="{BB962C8B-B14F-4D97-AF65-F5344CB8AC3E}">
        <p14:creationId xmlns:p14="http://schemas.microsoft.com/office/powerpoint/2010/main" val="305678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sollte</a:t>
            </a:r>
            <a:r>
              <a:rPr lang="de-DE" baseline="0" dirty="0"/>
              <a:t> bei einem Unfall mit Verletzungen die schwerwiegender sind, ein „Durchgangsarzt“ aufgesucht werden. Befunde dieser Ärzte werden von den Versicherungsträgern anerkannt. Durchgangsärzte sind in der Regel bei allen Notfallaufnahmen vorhanden.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16</a:t>
            </a:fld>
            <a:endParaRPr lang="de-DE"/>
          </a:p>
        </p:txBody>
      </p:sp>
    </p:spTree>
    <p:extLst>
      <p:ext uri="{BB962C8B-B14F-4D97-AF65-F5344CB8AC3E}">
        <p14:creationId xmlns:p14="http://schemas.microsoft.com/office/powerpoint/2010/main" val="12805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Im Falle von Bränden gibt es am Standort eine akustische Alarmmeldung. Es erfolgt eine automatische Aufschaltung des Alarms bei der Feuerwehr.</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18</a:t>
            </a:fld>
            <a:endParaRPr lang="de-DE"/>
          </a:p>
        </p:txBody>
      </p:sp>
    </p:spTree>
    <p:extLst>
      <p:ext uri="{BB962C8B-B14F-4D97-AF65-F5344CB8AC3E}">
        <p14:creationId xmlns:p14="http://schemas.microsoft.com/office/powerpoint/2010/main" val="20269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Im Falle einer Evakuierung und im Brandfall</a:t>
            </a:r>
            <a:r>
              <a:rPr lang="de-DE" baseline="0" dirty="0"/>
              <a:t> dürfen keine Aufzüge benutzt werden und den Anweisungen der Brandschutz- und Evakuierungshelfer ist unbedingt Folge zu leisten. Diese sind mit gelben Westen ausgestattet. Bitte schließen Sie bei Verlassen der Räume die Fenster. Im Falle von körperlich eingeschränkten Menschen ist diesen Hilfe zu leisten. Der Sammelplatz ist am Eingang zum Betriebsgelände. Dort geben die Brandschutzhelfer das Zeichen für die Rückkehr an die Arbeitsplätze, wenn es sich um einen Fehlalarm handelte.</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19</a:t>
            </a:fld>
            <a:endParaRPr lang="de-DE"/>
          </a:p>
        </p:txBody>
      </p:sp>
    </p:spTree>
    <p:extLst>
      <p:ext uri="{BB962C8B-B14F-4D97-AF65-F5344CB8AC3E}">
        <p14:creationId xmlns:p14="http://schemas.microsoft.com/office/powerpoint/2010/main" val="360588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Insgesamt gibt es 5 mögliche Brandklassen, wobei am Standort lediglich 3 relevant</a:t>
            </a:r>
            <a:r>
              <a:rPr lang="de-DE" baseline="0" dirty="0"/>
              <a:t> sind. Grundsätzlich können alle vorhandenen ABC-Pulverlöscher für alle Arten von Bränden am Standort verwendet werden. Empfohlen werden allerdings CO2-Löscher im Falle bei Elektrobränden um die Anlagen zu schonen.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20</a:t>
            </a:fld>
            <a:endParaRPr lang="de-DE"/>
          </a:p>
        </p:txBody>
      </p:sp>
    </p:spTree>
    <p:extLst>
      <p:ext uri="{BB962C8B-B14F-4D97-AF65-F5344CB8AC3E}">
        <p14:creationId xmlns:p14="http://schemas.microsoft.com/office/powerpoint/2010/main" val="232053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notwendigen betriebsärztlichen Vorsorgeuntersuchungen sind je nach Gefährdung festgelegt und können daher von Arbeitsplatz zu Arbeitsplatz variieren. Man unterscheidet verschiedene Arten von betriebsärztlichen</a:t>
            </a:r>
            <a:r>
              <a:rPr lang="de-DE" baseline="0" dirty="0"/>
              <a:t> Vorsorgeu</a:t>
            </a:r>
            <a:r>
              <a:rPr lang="de-DE" dirty="0"/>
              <a:t>ntersuchungen.</a:t>
            </a:r>
          </a:p>
          <a:p>
            <a:pPr marL="247620" indent="-247620">
              <a:buAutoNum type="arabicPeriod"/>
            </a:pPr>
            <a:r>
              <a:rPr lang="de-DE" dirty="0"/>
              <a:t>Die Pflichtvorsorge: Der Mitarbeiter muss zum betriebsärztlichen Vorsorgegespräch, kann aber die Untersuchung ablehnen. Ein Ergebnis wird dem Arbeitgeber nicht mitgeteilt.</a:t>
            </a:r>
          </a:p>
          <a:p>
            <a:pPr marL="247620" indent="-247620">
              <a:buAutoNum type="arabicPeriod"/>
            </a:pPr>
            <a:r>
              <a:rPr lang="de-DE" dirty="0"/>
              <a:t>Die Angebotsvorsorge: Der Mitarbeiter entscheidet selbständig,</a:t>
            </a:r>
            <a:r>
              <a:rPr lang="de-DE" baseline="0" dirty="0"/>
              <a:t> ob er zum Betriebsarzt geht oder nicht. Ein etwaiges Ergebnis wird dem Arbeitgeber nicht mitgeteilt.</a:t>
            </a:r>
          </a:p>
          <a:p>
            <a:pPr marL="247620" indent="-247620">
              <a:buAutoNum type="arabicPeriod"/>
            </a:pPr>
            <a:r>
              <a:rPr lang="de-DE" baseline="0" dirty="0"/>
              <a:t>Die Wunschvorsorge: Der Mitarbeiter kann eine Untersuchung wünschen. Der Arbeitgeber prüft anhand der Gefährdungsbeurteilung, ob eine Untersuchung notwendig ist und er kann diese dann genehmigen oder ablehnen.</a:t>
            </a:r>
          </a:p>
          <a:p>
            <a:endParaRPr lang="de-DE" baseline="0" dirty="0"/>
          </a:p>
          <a:p>
            <a:r>
              <a:rPr lang="de-DE" baseline="0" dirty="0"/>
              <a:t>Im Falle von Untersuchungen bei denen der Arbeitgeber keine Ergebnisse erhält, obliegt es dem Mitarbeiter dieses mitzuteilen. Erfolgt dies bei einem Negativbefund nicht, können im Schadensfall rechtliche Folgen und Schäden auf den Mitarbeiter zukommen.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21</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Alle Mitarbeiter die berufsbedingt reisen,</a:t>
            </a:r>
            <a:r>
              <a:rPr lang="de-DE" baseline="0" dirty="0"/>
              <a:t> müssen sich vorab auf der Seite www.die-reisemedizin.de informieren, ob eine Vorsorgeuntersuchung für das Zielland notwendig ist. Ist dies der Fall ist eine G-35 Untersuchung als Pflichtvorsorge durch den Mitarbeiter selbständig wahrzunehmen.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22</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dienen die Betriebsanweisungen als direkte Vorgaben für den Umgang mit spezifischen Gefährdungen.</a:t>
            </a:r>
            <a:r>
              <a:rPr lang="de-DE" baseline="0" dirty="0"/>
              <a:t> Grundlage für die Festlegungen ist die Gefährdungsbeurteilung. Aufbauend auf den Betriebsanweisungen muss mindestens einmal jährlich eine Unterweisung erfolgen. Diese werden bei MTS durch die Fachkraft für Arbeitssicherheit durchgeführt.</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24</a:t>
            </a:fld>
            <a:endParaRPr lang="de-DE"/>
          </a:p>
        </p:txBody>
      </p:sp>
    </p:spTree>
    <p:extLst>
      <p:ext uri="{BB962C8B-B14F-4D97-AF65-F5344CB8AC3E}">
        <p14:creationId xmlns:p14="http://schemas.microsoft.com/office/powerpoint/2010/main" val="181008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Betriebsanweisungen unterscheidet man zwei verschiedene Arten. Die „blauen“ Betriebsanweisungen dienen für den Umgang mit technischen</a:t>
            </a:r>
            <a:r>
              <a:rPr lang="de-DE" baseline="0" dirty="0"/>
              <a:t> Anlagen und bei Tätigkeiten….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25</a:t>
            </a:fld>
            <a:endParaRPr lang="de-DE"/>
          </a:p>
        </p:txBody>
      </p:sp>
    </p:spTree>
    <p:extLst>
      <p:ext uri="{BB962C8B-B14F-4D97-AF65-F5344CB8AC3E}">
        <p14:creationId xmlns:p14="http://schemas.microsoft.com/office/powerpoint/2010/main" val="168349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 Gesetzgebung zum Arbeits- und Gesundheitsschutz ist zwar in vielen Teilen europäisch harmonisiert, aber auf nationaler Ebene</a:t>
            </a:r>
            <a:r>
              <a:rPr lang="de-DE" baseline="0" dirty="0"/>
              <a:t> im Detail noch stark zergliedert. Es gibt von daher eine sehr große Anzahl an Rechtsvorgaben, die in den Betrieben umgesetzt werden müssen. Eines der deutschen „Dachgesetze“ ist das Arbeitsschutzgesetz (ArbSchG), welches beispielhaft die grundlegenden Aufgaben sowohl für die Arbeitgeberseite….</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5</a:t>
            </a:fld>
            <a:endParaRPr lang="de-DE"/>
          </a:p>
        </p:txBody>
      </p:sp>
    </p:spTree>
    <p:extLst>
      <p:ext uri="{BB962C8B-B14F-4D97-AF65-F5344CB8AC3E}">
        <p14:creationId xmlns:p14="http://schemas.microsoft.com/office/powerpoint/2010/main" val="22684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 die „orangene“ Betriebsanweisungen regeln den Umgang mit Gefahrstoffen. Der Aufbau der Betriebsanweisungen ist immer</a:t>
            </a:r>
            <a:r>
              <a:rPr lang="de-DE" baseline="0" dirty="0"/>
              <a:t> ähnlich. Im oberen Teil werden die betrachteten Bereiche mit den Grundgefährdungen genannt. Im mittleren Teil folgen die innerbetrieblichen Vorgaben nach den TOP-Prinzip (technisch-organisatorisch-persönlich). Dieser Teil ist der Wichtigste für alle Mitarbeiter.</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26</a:t>
            </a:fld>
            <a:endParaRPr lang="de-DE"/>
          </a:p>
        </p:txBody>
      </p:sp>
    </p:spTree>
    <p:extLst>
      <p:ext uri="{BB962C8B-B14F-4D97-AF65-F5344CB8AC3E}">
        <p14:creationId xmlns:p14="http://schemas.microsoft.com/office/powerpoint/2010/main" val="278514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Piktogrammen die man im Betrieb vorfindet, gibt</a:t>
            </a:r>
            <a:r>
              <a:rPr lang="de-DE" baseline="0" dirty="0"/>
              <a:t> es verschiedene Arten. Die „blauen“ Piktogramme stellen Gebotszeichen dar und haben immer etwas mit der persönlichen Schutzausrüstung zu tun. Diese Zeichen sind verpflichtend einzuhalten.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27</a:t>
            </a:fld>
            <a:endParaRPr lang="de-DE"/>
          </a:p>
        </p:txBody>
      </p:sp>
    </p:spTree>
    <p:extLst>
      <p:ext uri="{BB962C8B-B14F-4D97-AF65-F5344CB8AC3E}">
        <p14:creationId xmlns:p14="http://schemas.microsoft.com/office/powerpoint/2010/main" val="255900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Gefahrstoffkennzeichen unterscheidet man die „orangenen“ Piktogramme,</a:t>
            </a:r>
            <a:r>
              <a:rPr lang="de-DE" baseline="0" dirty="0"/>
              <a:t> welche seit ein paar Jahren nicht mehr gelten, aber noch bei Altbeständen vorkommen können, und die neueren Piktogramme die „global harmonisiert“ wurden und deshalb auch GHS-Symbole (Global </a:t>
            </a:r>
            <a:r>
              <a:rPr lang="de-DE" baseline="0" dirty="0" err="1"/>
              <a:t>Harmonized</a:t>
            </a:r>
            <a:r>
              <a:rPr lang="de-DE" baseline="0" dirty="0"/>
              <a:t> System) genannt werden.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28</a:t>
            </a:fld>
            <a:endParaRPr lang="de-DE"/>
          </a:p>
        </p:txBody>
      </p:sp>
    </p:spTree>
    <p:extLst>
      <p:ext uri="{BB962C8B-B14F-4D97-AF65-F5344CB8AC3E}">
        <p14:creationId xmlns:p14="http://schemas.microsoft.com/office/powerpoint/2010/main" val="4270905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 gelb-schwarzen Piktogramme weisen immer auf eine Gefahr hin.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29</a:t>
            </a:fld>
            <a:endParaRPr lang="de-DE"/>
          </a:p>
        </p:txBody>
      </p:sp>
    </p:spTree>
    <p:extLst>
      <p:ext uri="{BB962C8B-B14F-4D97-AF65-F5344CB8AC3E}">
        <p14:creationId xmlns:p14="http://schemas.microsoft.com/office/powerpoint/2010/main" val="265108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a:t>
            </a:r>
            <a:r>
              <a:rPr lang="de-DE" baseline="0" dirty="0"/>
              <a:t>Notfallzeichen beschreiben die „grünen“ Piktogramme das Verhalten bei der Ersten Hilfe und bei Fluchtsituationen…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30</a:t>
            </a:fld>
            <a:endParaRPr lang="de-DE"/>
          </a:p>
        </p:txBody>
      </p:sp>
    </p:spTree>
    <p:extLst>
      <p:ext uri="{BB962C8B-B14F-4D97-AF65-F5344CB8AC3E}">
        <p14:creationId xmlns:p14="http://schemas.microsoft.com/office/powerpoint/2010/main" val="2403179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 während die „roten“ Piktogramme immer etwas mit dem Brandschutz und dem Verhalten im Brandfall zu tun haben.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31</a:t>
            </a:fld>
            <a:endParaRPr lang="de-DE"/>
          </a:p>
        </p:txBody>
      </p:sp>
    </p:spTree>
    <p:extLst>
      <p:ext uri="{BB962C8B-B14F-4D97-AF65-F5344CB8AC3E}">
        <p14:creationId xmlns:p14="http://schemas.microsoft.com/office/powerpoint/2010/main" val="2372707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Gefahrstoffe können aus unterschiedlichen Zusammensetzungen bestehen und damit auch unterschiedliche Eigenschaften (z.B. Ätzend oder Giftig) oder Erscheinungsformen (z.B. Gasförmig, Fest) besitzen. Der Mensch kann sich über 3 Wege mit Gefahrstoffen schädigen, durch das Einatmen, das Verschlucken oder durch die Aufnahme über die Haut. Werden diese 3 Übertragungswege durch geeignete persönliche Schutzausrüstung oder technische Maßnahmen verhindert,</a:t>
            </a:r>
            <a:r>
              <a:rPr lang="de-DE" baseline="0" dirty="0"/>
              <a:t> kommt es zu keiner Gefährdung des Organismus. Im Falle einer Schädigung können sehr unterschiedliche Folgen auftreten. Auch Stoffe die als nicht gefährlich eingestuft sind können bei individueller Empfindlichkeit zu Schädigungen führen (z.B. Allergien). In diesem Falle sollten die betroffenen Mitarbeiter Kontakt mit dem QEHS-Verantwortlichen aufnehmen um die Ursachen zu klären und Schutzmaßnahmen zu ergreifen.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32</a:t>
            </a:fld>
            <a:endParaRPr lang="de-DE"/>
          </a:p>
        </p:txBody>
      </p:sp>
    </p:spTree>
    <p:extLst>
      <p:ext uri="{BB962C8B-B14F-4D97-AF65-F5344CB8AC3E}">
        <p14:creationId xmlns:p14="http://schemas.microsoft.com/office/powerpoint/2010/main" val="3086992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Ein grundsätzliches Risiko</a:t>
            </a:r>
            <a:r>
              <a:rPr lang="de-DE" baseline="0" dirty="0"/>
              <a:t> im Betrieb ist eine mangelnde Ordnung und Sauberkeit. Dadurch entstehen nicht nur Ineffizienzen durch unnötiges Suchen von Arbeitsmitteln und Dokumenten, sondern es führt auch zu Gefahrenbereichen (Stolpern, Ausrutschen, Stoßen, Umknicken).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33</a:t>
            </a:fld>
            <a:endParaRPr lang="de-DE"/>
          </a:p>
        </p:txBody>
      </p:sp>
    </p:spTree>
    <p:extLst>
      <p:ext uri="{BB962C8B-B14F-4D97-AF65-F5344CB8AC3E}">
        <p14:creationId xmlns:p14="http://schemas.microsoft.com/office/powerpoint/2010/main" val="4044192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muss jeder Mitarbeiter seinen Arbeitsplatz nach der Arbeit in einem ordentlichen Zustand verlassen. Dies gilt gerade bei beengten Platzverhältnissen und engen Fuß- und Fahrwegen. Flucht- und Rettungswege müssen stets, ebenso wie Feuerlöscher und Erste-Hilfe Einrichtungen, freigehalten werden. </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34</a:t>
            </a:fld>
            <a:endParaRPr lang="de-DE"/>
          </a:p>
        </p:txBody>
      </p:sp>
    </p:spTree>
    <p:extLst>
      <p:ext uri="{BB962C8B-B14F-4D97-AF65-F5344CB8AC3E}">
        <p14:creationId xmlns:p14="http://schemas.microsoft.com/office/powerpoint/2010/main" val="751565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Tritte und Leitern dürfen nur in Ausnahmefällen benutzt werden und stellen keine Dauerarbeitsplätze dar. Die obersten beiden Stufen bei Leitern dürfen nicht betreten werden. Grundsätzlich sind Spreizleitern Anlegeleitern vorzuziehen. Vor einer Leiterbenutzung sollte der Zustand der Leitern und Tritte per Sichtkontrolle überprüft werden. Zusätzlich unterliegen Leitern und Tritte einer jährlichen Prüfpflicht, welche durch eine entsprechende Prüfmarkierung vor der Benutzung auf Aktualität überprüft werden sollte. Bei Mängeln sind Leitern sofort zu sperren und der Facility Manager darüber zu informieren!!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35</a:t>
            </a:fld>
            <a:endParaRPr lang="de-DE"/>
          </a:p>
        </p:txBody>
      </p:sp>
    </p:spTree>
    <p:extLst>
      <p:ext uri="{BB962C8B-B14F-4D97-AF65-F5344CB8AC3E}">
        <p14:creationId xmlns:p14="http://schemas.microsoft.com/office/powerpoint/2010/main" val="121458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 als auch die Arbeitnehmerseite regelt. Dabei ist es grundsätzlich die Aufgabe des Arbeitgebers, den Arbeitsschutz im Unternehmen zu organisieren und die Aufgabe des Mitarbeiters die</a:t>
            </a:r>
            <a:r>
              <a:rPr lang="de-DE" baseline="0" dirty="0"/>
              <a:t> Vorgaben umzusetzen. Zusätzlich hat jeder Mitarbeiter eine Mitwirkungspflicht im Arbeitsschutz um Fehler und Mängel zu melden und auf die Sicherheit Dritter im Betriebsalltag zu achten.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6</a:t>
            </a:fld>
            <a:endParaRPr lang="de-DE"/>
          </a:p>
        </p:txBody>
      </p:sp>
    </p:spTree>
    <p:extLst>
      <p:ext uri="{BB962C8B-B14F-4D97-AF65-F5344CB8AC3E}">
        <p14:creationId xmlns:p14="http://schemas.microsoft.com/office/powerpoint/2010/main" val="44985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Beim Umgang mit elektrischen Betriebsmitteln, z.B. Laserdruckern oder Laptops, muss neben den Gefahren durch Strom Staubemissionen</a:t>
            </a:r>
            <a:r>
              <a:rPr lang="de-DE" baseline="0" dirty="0"/>
              <a:t> geachtet werden. Laserdrucker sollten deshalb bei häufiger Benutzung nur in separaten Räumen aufgestellt werden. Durch Lärm kann zusätzlich eine Gefahr entstehen.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36</a:t>
            </a:fld>
            <a:endParaRPr lang="de-DE"/>
          </a:p>
        </p:txBody>
      </p:sp>
    </p:spTree>
    <p:extLst>
      <p:ext uri="{BB962C8B-B14F-4D97-AF65-F5344CB8AC3E}">
        <p14:creationId xmlns:p14="http://schemas.microsoft.com/office/powerpoint/2010/main" val="351299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Grundsätzlich besteht in Bürobereichen keine Tragepflicht von Schutzschuhen. Im der Produktionshalle</a:t>
            </a:r>
            <a:r>
              <a:rPr lang="de-DE" baseline="0" dirty="0"/>
              <a:t> gilt dies auch für die „grün“ gekennzeichneten Bereiche. In den „gelben“ Bereichen müssen Schutzschuhe vom Typ S1P getragen werden. Auch beim Kunden können mitunter spezielle Vorgaben zum Tragen von Schutzschuhen bestehen.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37</a:t>
            </a:fld>
            <a:endParaRPr lang="de-DE"/>
          </a:p>
        </p:txBody>
      </p:sp>
    </p:spTree>
    <p:extLst>
      <p:ext uri="{BB962C8B-B14F-4D97-AF65-F5344CB8AC3E}">
        <p14:creationId xmlns:p14="http://schemas.microsoft.com/office/powerpoint/2010/main" val="321526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besondere Gefährdung geht von dem Kreuzungsverkehr</a:t>
            </a:r>
            <a:r>
              <a:rPr lang="de-DE" baseline="0" dirty="0"/>
              <a:t> mit Gabelstaplern im Bereich der „Poststelle“ aus. Hier hat das Queren des Fahrweges mit Vorsicht und ohne Hektik zu erfolgen. Auf dem Betriebsgelände gilt weiterhin „Schrittgeschwindigkeit“ beim Befahren mit Fahrzeugen.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38</a:t>
            </a:fld>
            <a:endParaRPr lang="de-DE"/>
          </a:p>
        </p:txBody>
      </p:sp>
    </p:spTree>
    <p:extLst>
      <p:ext uri="{BB962C8B-B14F-4D97-AF65-F5344CB8AC3E}">
        <p14:creationId xmlns:p14="http://schemas.microsoft.com/office/powerpoint/2010/main" val="447933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PKW-Fahrtätigkeiten die mit Firmenfahrzeugen oder im Auftrag der der Firma stattfinden, ist darauf zu achten, das die eingesetzten Fahrer sich an die internen Vorgaben von MTS halten.</a:t>
            </a:r>
            <a:r>
              <a:rPr lang="de-DE" baseline="0" dirty="0"/>
              <a:t> Dazu zählt neben der regelmäßigen Führerscheinprüfung durch MTS auch die schriftliche Beauftragung durch MTS, dass der Fahrer überhaupt fahren soll. Daneben gibt es eine Betriebsanweisung, die die konkreten Schutzmaßnahmen beim Führen von Fahrzeugen regelt und die der Mitarbeiter einzuhalten hat.</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40</a:t>
            </a:fld>
            <a:endParaRPr lang="de-DE"/>
          </a:p>
        </p:txBody>
      </p:sp>
    </p:spTree>
    <p:extLst>
      <p:ext uri="{BB962C8B-B14F-4D97-AF65-F5344CB8AC3E}">
        <p14:creationId xmlns:p14="http://schemas.microsoft.com/office/powerpoint/2010/main" val="2695593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41</a:t>
            </a:fld>
            <a:endParaRPr lang="de-DE"/>
          </a:p>
        </p:txBody>
      </p:sp>
    </p:spTree>
    <p:extLst>
      <p:ext uri="{BB962C8B-B14F-4D97-AF65-F5344CB8AC3E}">
        <p14:creationId xmlns:p14="http://schemas.microsoft.com/office/powerpoint/2010/main" val="3125437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Büroarbeitsplätzen gelten verschiedene arbeitsschutzrechtliche Vorgaben die zu beachten sind. So müssen Arbeitsbereiche mit mindestens 500 lx ausgeleuchtet sein. Weiterhin sollten Tische in einem 90 Grad Winkel zum Fenster stehen um Reflexionen auf den Bildschirmen zu vermeiden. Büroräume</a:t>
            </a:r>
            <a:r>
              <a:rPr lang="de-DE" baseline="0" dirty="0"/>
              <a:t> müssen weiterhin beheizt und pro Arbeitsplatz mindestens 8 m</a:t>
            </a:r>
            <a:r>
              <a:rPr lang="de-DE" sz="1200" dirty="0">
                <a:sym typeface="Wingdings" panose="05000000000000000000" pitchFamily="2" charset="2"/>
              </a:rPr>
              <a:t>²</a:t>
            </a:r>
            <a:r>
              <a:rPr lang="de-DE" baseline="0" dirty="0"/>
              <a:t> groß sein. Ein ausreichend großer Arbeitstisch und ein geeigneter Bürostuhl müssen ebenso zur Verfügung gestellt werden. Wenn es dahingehend Probleme bei der Ergonomie gibt, kann man sich über den Betriebsarzt arbeitsplatzbezogen beraten lassen.</a:t>
            </a:r>
          </a:p>
          <a:p>
            <a:endParaRPr lang="de-DE" baseline="0" dirty="0"/>
          </a:p>
          <a:p>
            <a:r>
              <a:rPr lang="de-DE" baseline="0" dirty="0"/>
              <a:t>Bei MTS wird weiterhin die „lohnende Pause“ regelmäßig angeboten, wo jeder Mitarbeiter freiwillig teilnehmen kann.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42</a:t>
            </a:fld>
            <a:endParaRPr lang="de-DE"/>
          </a:p>
        </p:txBody>
      </p:sp>
    </p:spTree>
    <p:extLst>
      <p:ext uri="{BB962C8B-B14F-4D97-AF65-F5344CB8AC3E}">
        <p14:creationId xmlns:p14="http://schemas.microsoft.com/office/powerpoint/2010/main" val="3943288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a:t>
            </a:r>
            <a:r>
              <a:rPr lang="de-DE" baseline="0" dirty="0"/>
              <a:t> den Bürobereichen müssen Handlöscher in ausreichender Zahl vorhanden sein. Diese müssen alle 2 Jahre geprüft werden. Feuerlöscher dürfen in keinem Fall verstellt werden.</a:t>
            </a:r>
          </a:p>
          <a:p>
            <a:endParaRPr lang="de-DE" baseline="0" dirty="0"/>
          </a:p>
          <a:p>
            <a:r>
              <a:rPr lang="de-DE" baseline="0" dirty="0"/>
              <a:t>Alle Elektrogeräte müssen ebenfalls im Zweijahresrhythmus geprüft werden. Jeder Mitarbeiter sollte eine regelmäßige Sichtprüfung an seinen Arbeitsmitteln durchführen, ob diese beschädigt und gegebenenfalls diese Geräte aussortieren. Daneben dürfen Stromkabel nicht „wild“ verlegt werden, so dass Stolperstellen entstehen.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43</a:t>
            </a:fld>
            <a:endParaRPr lang="de-DE"/>
          </a:p>
        </p:txBody>
      </p:sp>
    </p:spTree>
    <p:extLst>
      <p:ext uri="{BB962C8B-B14F-4D97-AF65-F5344CB8AC3E}">
        <p14:creationId xmlns:p14="http://schemas.microsoft.com/office/powerpoint/2010/main" val="3312882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Psychische Gefährdungen nehmen immer mehr zu und sind das Resultat des technischen Fortschritts. Aber auch ungeeignete Arbeitsabläufe und Prozesse können zu psychischen Belastungen führen.</a:t>
            </a:r>
          </a:p>
          <a:p>
            <a:endParaRPr lang="de-DE" dirty="0"/>
          </a:p>
          <a:p>
            <a:r>
              <a:rPr lang="de-DE" dirty="0"/>
              <a:t>Aus</a:t>
            </a:r>
            <a:r>
              <a:rPr lang="de-DE" baseline="0" dirty="0"/>
              <a:t> diesen Gründen sollten beispielsweise Mailverteiler nur begrenzt genutzt werden und wirklich nur die betroffenen Kollegen darüber informiert werden.</a:t>
            </a:r>
          </a:p>
          <a:p>
            <a:endParaRPr lang="de-DE" baseline="0" dirty="0"/>
          </a:p>
          <a:p>
            <a:r>
              <a:rPr lang="de-DE" baseline="0" dirty="0"/>
              <a:t>Durch die Kommunikation mit anderen MTS-Standorten in der ganzen Welt fallen Arbeitszeiten auch in die Abendstunden, was durch ein sinnvolles Zeitmanagement eingegrenzt werden kann.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44</a:t>
            </a:fld>
            <a:endParaRPr lang="de-DE"/>
          </a:p>
        </p:txBody>
      </p:sp>
    </p:spTree>
    <p:extLst>
      <p:ext uri="{BB962C8B-B14F-4D97-AF65-F5344CB8AC3E}">
        <p14:creationId xmlns:p14="http://schemas.microsoft.com/office/powerpoint/2010/main" val="192101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Verantwortung im Arbeits- und Gesundheitsschutz liegt grundsätzlich bei den Personen mit übertragener Personalverantwortung. Dies ist auch bei MTS so geregelt. Dadurch sind zunächst die direkten Manager für die Umsetzung und Einhaltung der Arbeitsschutzregelungen im Betrieb verantwortlich. Der QEHS-Manager dient intern als zentraler Ansprechpartner für alle Fragen rund um den Arbeitsschutz.</a:t>
            </a:r>
          </a:p>
          <a:p>
            <a:endParaRPr lang="de-DE" baseline="0" dirty="0"/>
          </a:p>
          <a:p>
            <a:r>
              <a:rPr lang="de-DE" baseline="0" dirty="0"/>
              <a:t>Zusätzlich haben die Fachkraft für Arbeitssicherheit und der Betriebsarzt unterstützende und beratende Funktionen und dienen als Ansprechpartner bei fachlichen Fragen rund um den Arbeits- und Gesundheitsschutz.</a:t>
            </a:r>
          </a:p>
          <a:p>
            <a:endParaRPr lang="de-DE" baseline="0" dirty="0"/>
          </a:p>
          <a:p>
            <a:r>
              <a:rPr lang="de-DE" baseline="0" dirty="0"/>
              <a:t>Die Sicherheitsbeauftragten üben eine freiwillige Tätigkeit aus und sollen den Arbeits- und Gesundheitsschutz im Unternehmen sowohl Richtung Geschäftsführung, als auch Richtung Mitarbeiter sensibilisierend mit durchsetzen.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7</a:t>
            </a:fld>
            <a:endParaRPr lang="de-DE"/>
          </a:p>
        </p:txBody>
      </p:sp>
    </p:spTree>
    <p:extLst>
      <p:ext uri="{BB962C8B-B14F-4D97-AF65-F5344CB8AC3E}">
        <p14:creationId xmlns:p14="http://schemas.microsoft.com/office/powerpoint/2010/main" val="168901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Als weitere arbeits- und gesundheitsschutzrelevante Personen im Unternehmen, gibt es noch die Erst-, Brandschutz- und Evakuierungshelfer. Diese</a:t>
            </a:r>
            <a:r>
              <a:rPr lang="de-DE" baseline="0" dirty="0"/>
              <a:t> erfüllen im Notfall organisatorische und unterstützende Aufgaben. Gesetzlich gibt es einen Mindestanteil an </a:t>
            </a:r>
            <a:r>
              <a:rPr lang="de-DE" dirty="0"/>
              <a:t>Erst-, Brandschutz- und Evakuierungshelfern, die im Betrieb benannt werden müssen. Diese</a:t>
            </a:r>
            <a:r>
              <a:rPr lang="de-DE" baseline="0" dirty="0"/>
              <a:t> Personen benötigen neben der Benennung auch eine fachliche Ausbildung bzw. Unterweisung.</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8</a:t>
            </a:fld>
            <a:endParaRPr lang="de-DE"/>
          </a:p>
        </p:txBody>
      </p:sp>
    </p:spTree>
    <p:extLst>
      <p:ext uri="{BB962C8B-B14F-4D97-AF65-F5344CB8AC3E}">
        <p14:creationId xmlns:p14="http://schemas.microsoft.com/office/powerpoint/2010/main" val="115057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gesetzlich geforderten Unterweisungen beziehen sich zum einen auf jährliche Arbeitsschutzunterweisungen. Inhaltlicher Teil sind dort die allgemeinen internen Arbeitsschutzvorgaben und –</a:t>
            </a:r>
            <a:r>
              <a:rPr lang="de-DE" dirty="0" err="1"/>
              <a:t>regelungen</a:t>
            </a:r>
            <a:r>
              <a:rPr lang="de-DE" dirty="0"/>
              <a:t>, sowie die Grundgefährdungen.</a:t>
            </a:r>
          </a:p>
          <a:p>
            <a:endParaRPr lang="de-DE" dirty="0"/>
          </a:p>
          <a:p>
            <a:r>
              <a:rPr lang="de-DE" dirty="0"/>
              <a:t>Daneben gibt es spezifische regelmäßige Unterweisungen, in</a:t>
            </a:r>
            <a:r>
              <a:rPr lang="de-DE" baseline="0" dirty="0"/>
              <a:t> denen Mitarbeitern Spezialwissen vermittelt wird, z.B. Kran- und Gabelstaplerschulungen.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9</a:t>
            </a:fld>
            <a:endParaRPr lang="de-DE"/>
          </a:p>
        </p:txBody>
      </p:sp>
    </p:spTree>
    <p:extLst>
      <p:ext uri="{BB962C8B-B14F-4D97-AF65-F5344CB8AC3E}">
        <p14:creationId xmlns:p14="http://schemas.microsoft.com/office/powerpoint/2010/main" val="347888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Grundsätzlich sind alle Arbeiten die im</a:t>
            </a:r>
            <a:r>
              <a:rPr lang="de-DE" baseline="0" dirty="0"/>
              <a:t> Auftrag von MTS ausgeführt werden versichert. Dies schließt auch die Wege von und zur Arbeit mit ein, wobei immer nur der direkte Weg, mit Ausnahmen, zählt.</a:t>
            </a:r>
          </a:p>
          <a:p>
            <a:endParaRPr lang="de-DE" baseline="0" dirty="0"/>
          </a:p>
          <a:p>
            <a:r>
              <a:rPr lang="de-DE" baseline="0" dirty="0"/>
              <a:t>Im Falle von Betriebsunfällen die zu einem körperlichen oder seelischen Schaden führen, übernimmt die Berufsgenossenschaft die Kosten der Rehabilitation, und im Falle dauerhafter Einschränkungen zahlt sie eine Unfallrente. </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11</a:t>
            </a:fld>
            <a:endParaRPr lang="de-DE"/>
          </a:p>
        </p:txBody>
      </p:sp>
    </p:spTree>
    <p:extLst>
      <p:ext uri="{BB962C8B-B14F-4D97-AF65-F5344CB8AC3E}">
        <p14:creationId xmlns:p14="http://schemas.microsoft.com/office/powerpoint/2010/main" val="409639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ist die Einreichung einer Unfallanzeige beim Versicherungsträger für die Beibehaltung des Versicherungsschutzes notwendig.</a:t>
            </a:r>
            <a:r>
              <a:rPr lang="de-DE" baseline="0" dirty="0"/>
              <a:t> Diese muss ab einer arbeitsunfallbedingten Ausfallzeit von mehr als 3 Tagen erfolgen. Die Unfallanzeigen werden durch Fr. Dartsch aufgenommen und an die Geschäftsleitung, dem betroffenen Manager, das Amt für Arbeitssicherheit, die Fachkraft für Arbeitssicherheit und den Betriebsarzt verschickt.</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12</a:t>
            </a:fld>
            <a:endParaRPr lang="de-DE"/>
          </a:p>
        </p:txBody>
      </p:sp>
    </p:spTree>
    <p:extLst>
      <p:ext uri="{BB962C8B-B14F-4D97-AF65-F5344CB8AC3E}">
        <p14:creationId xmlns:p14="http://schemas.microsoft.com/office/powerpoint/2010/main" val="192084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Eintragung von Unfällen und Verletzungen, die zu keiner Ausfallzeit führen, erfolgt über das Verbandbuch.</a:t>
            </a:r>
            <a:r>
              <a:rPr lang="de-DE" baseline="0" dirty="0"/>
              <a:t> Für Mitarbeiter im Außendienst ist ebenfalls in vielen Fällen eine Eintragung in das Verbandbuch beim Kunden notwendig.</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13</a:t>
            </a:fld>
            <a:endParaRPr lang="de-DE"/>
          </a:p>
        </p:txBody>
      </p:sp>
    </p:spTree>
    <p:extLst>
      <p:ext uri="{BB962C8B-B14F-4D97-AF65-F5344CB8AC3E}">
        <p14:creationId xmlns:p14="http://schemas.microsoft.com/office/powerpoint/2010/main" val="1920842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1" descr="becertain_p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6400800"/>
            <a:ext cx="8382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rpPp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de-DE"/>
              <a:t>Titelmasterformat durch Klicken bearbeiten</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de-DE"/>
              <a:t>Formatvorlage des Untertitelmasters durch Klicken bearbeiten</a:t>
            </a:r>
            <a:endParaRPr lang="en-US"/>
          </a:p>
        </p:txBody>
      </p:sp>
    </p:spTree>
    <p:extLst>
      <p:ext uri="{BB962C8B-B14F-4D97-AF65-F5344CB8AC3E}">
        <p14:creationId xmlns:p14="http://schemas.microsoft.com/office/powerpoint/2010/main" val="68849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179262120"/>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4572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863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852568503"/>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005635936"/>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50100184"/>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781643302"/>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77000" cy="990600"/>
          </a:xfrm>
        </p:spPr>
        <p:txBody>
          <a:bodyPr/>
          <a:lstStyle/>
          <a:p>
            <a:r>
              <a:rPr lang="de-DE"/>
              <a:t>Titelmasterformat durch Klicken bearbeiten</a:t>
            </a:r>
            <a:endParaRPr lang="en-US"/>
          </a:p>
        </p:txBody>
      </p:sp>
      <p:sp>
        <p:nvSpPr>
          <p:cNvPr id="3" name="Chart Placeholder 2"/>
          <p:cNvSpPr>
            <a:spLocks noGrp="1"/>
          </p:cNvSpPr>
          <p:nvPr>
            <p:ph type="chart" idx="1"/>
          </p:nvPr>
        </p:nvSpPr>
        <p:spPr>
          <a:xfrm>
            <a:off x="457200" y="1295400"/>
            <a:ext cx="8305800" cy="5105400"/>
          </a:xfrm>
        </p:spPr>
        <p:txBody>
          <a:bodyPr/>
          <a:lstStyle/>
          <a:p>
            <a:pPr lvl="0"/>
            <a:r>
              <a:rPr lang="de-DE" noProof="0"/>
              <a:t>Diagramm durch Klicken auf Symbol hinzufügen</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22.11.2023</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357048121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US" altLang="de-DE"/>
          </a:p>
        </p:txBody>
      </p:sp>
      <p:sp>
        <p:nvSpPr>
          <p:cNvPr id="1027" name="Rectangle 3"/>
          <p:cNvSpPr>
            <a:spLocks noGrp="1" noChangeArrowheads="1"/>
          </p:cNvSpPr>
          <p:nvPr>
            <p:ph type="body" idx="1"/>
          </p:nvPr>
        </p:nvSpPr>
        <p:spPr bwMode="auto">
          <a:xfrm>
            <a:off x="457200" y="12954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Arial Narrow" pitchFamily="-107" charset="0"/>
              </a:defRPr>
            </a:lvl1pPr>
          </a:lstStyle>
          <a:p>
            <a:pPr>
              <a:defRPr/>
            </a:pPr>
            <a:fld id="{98A8EC5E-C9EA-4236-B883-48CAC1388ED0}" type="datetime1">
              <a:rPr lang="de-DE" smtClean="0"/>
              <a:pPr>
                <a:defRPr/>
              </a:pPr>
              <a:t>22.11.2023</a:t>
            </a:fld>
            <a:endParaRPr lang="de-DE"/>
          </a:p>
        </p:txBody>
      </p:sp>
      <p:sp>
        <p:nvSpPr>
          <p:cNvPr id="1030" name="Rectangle 6"/>
          <p:cNvSpPr>
            <a:spLocks noGrp="1" noChangeArrowheads="1"/>
          </p:cNvSpPr>
          <p:nvPr>
            <p:ph type="sldNum" sz="quarter" idx="4"/>
          </p:nvPr>
        </p:nvSpPr>
        <p:spPr bwMode="auto">
          <a:xfrm>
            <a:off x="662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latin typeface="Arial Narrow" pitchFamily="-107" charset="0"/>
              </a:defRPr>
            </a:lvl1pPr>
          </a:lstStyle>
          <a:p>
            <a:pPr>
              <a:defRPr/>
            </a:pPr>
            <a:fld id="{4110FE54-3307-4439-875F-B447F6AF8A83}" type="slidenum">
              <a:rPr lang="de-DE" smtClean="0"/>
              <a:pPr>
                <a:defRPr/>
              </a:pPr>
              <a:t>‹Nr.›</a:t>
            </a:fld>
            <a:endParaRPr lang="de-DE"/>
          </a:p>
        </p:txBody>
      </p:sp>
      <p:pic>
        <p:nvPicPr>
          <p:cNvPr id="2" name="Picture 29" descr="mtsCn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4513" y="0"/>
            <a:ext cx="22494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sldNum="0" hdr="0"/>
  <p:txStyles>
    <p:title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mts.com/corp/Berlin/Umwelt-und-Arbeitssicherheit/Krper%20und%20Geist/G35_Merkblatt_07.11.17.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p.mts.com/corp/Berlin/Umwelt-und-Arbeitssicherheit/SitePages/Anweisungen.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BAs/BA_001_Fahrzeuge%20im%20Au&#223;endienst.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4.bin"/><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oleObject" Target="../embeddings/oleObject5.bin"/><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41.xml.rels><?xml version="1.0" encoding="UTF-8" standalone="yes"?>
<Relationships xmlns="http://schemas.openxmlformats.org/package/2006/relationships"><Relationship Id="rId3" Type="http://schemas.openxmlformats.org/officeDocument/2006/relationships/hyperlink" Target="http://sp.mts.com/corp/Berlin/Umwelt-und-Arbeitssicherheit/Betriebsanweisungen%20BA/BA_001_Fahrzeuge%20im%20Au&#223;endienst.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mts.com/corp/Berlin/Umwelt-und-Arbeitssicherheit/SiteAssets/SitePages/Home/Verantwortlichkeiten%20im%20Bereich%20Arbeitssicherheit%20und%20Arbeitsschutz%20August%202019.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4572000"/>
            <a:ext cx="4695056" cy="533400"/>
          </a:xfrm>
        </p:spPr>
        <p:txBody>
          <a:bodyPr/>
          <a:lstStyle/>
          <a:p>
            <a:r>
              <a:rPr lang="de-DE" dirty="0">
                <a:solidFill>
                  <a:srgbClr val="FF0000"/>
                </a:solidFill>
              </a:rPr>
              <a:t>Unterweisung Arbeitsschutz</a:t>
            </a:r>
            <a:br>
              <a:rPr lang="de-DE" dirty="0">
                <a:solidFill>
                  <a:srgbClr val="FF0000"/>
                </a:solidFill>
              </a:rPr>
            </a:br>
            <a:r>
              <a:rPr lang="de-DE" sz="1600" dirty="0">
                <a:solidFill>
                  <a:srgbClr val="FF0000"/>
                </a:solidFill>
              </a:rPr>
              <a:t>nach Arbeitsschutzgesetz und Betriebssicherheitsverordnung</a:t>
            </a:r>
            <a:endParaRPr lang="en-US" dirty="0">
              <a:solidFill>
                <a:srgbClr val="FF0000"/>
              </a:solidFill>
            </a:endParaRPr>
          </a:p>
        </p:txBody>
      </p:sp>
      <p:sp>
        <p:nvSpPr>
          <p:cNvPr id="3" name="Untertitel 2"/>
          <p:cNvSpPr>
            <a:spLocks noGrp="1"/>
          </p:cNvSpPr>
          <p:nvPr>
            <p:ph type="subTitle" idx="1"/>
          </p:nvPr>
        </p:nvSpPr>
        <p:spPr>
          <a:xfrm>
            <a:off x="1907704" y="5181600"/>
            <a:ext cx="6855296" cy="1055712"/>
          </a:xfrm>
        </p:spPr>
        <p:txBody>
          <a:bodyPr/>
          <a:lstStyle/>
          <a:p>
            <a:r>
              <a:rPr lang="de-DE" sz="2000" dirty="0"/>
              <a:t>Basisunterweisung, Grundunterweisung, spezifische Unterweisung</a:t>
            </a:r>
            <a:endParaRPr lang="en-US" sz="2000" dirty="0"/>
          </a:p>
        </p:txBody>
      </p:sp>
    </p:spTree>
    <p:extLst>
      <p:ext uri="{BB962C8B-B14F-4D97-AF65-F5344CB8AC3E}">
        <p14:creationId xmlns:p14="http://schemas.microsoft.com/office/powerpoint/2010/main" val="283352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endParaRPr lang="de-DE" dirty="0">
              <a:latin typeface="+mj-lt"/>
            </a:endParaRPr>
          </a:p>
          <a:p>
            <a:r>
              <a:rPr lang="de-DE" dirty="0">
                <a:latin typeface="+mj-lt"/>
              </a:rPr>
              <a:t>Dieser Betrieb ist über die BG Energie, Textil, Elektro- und Medienerzeugnisse versichert</a:t>
            </a: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pPr marL="0" indent="0">
              <a:buNone/>
            </a:pPr>
            <a:r>
              <a:rPr lang="de-DE" dirty="0">
                <a:solidFill>
                  <a:srgbClr val="111111"/>
                </a:solidFill>
                <a:latin typeface="+mj-lt"/>
                <a:cs typeface="Microsoft Sans Serif" pitchFamily="34" charset="0"/>
              </a:rPr>
              <a:t>Technischer Aufsichtsbeamter: Herr Richter</a:t>
            </a:r>
            <a:br>
              <a:rPr lang="de-DE" dirty="0">
                <a:solidFill>
                  <a:srgbClr val="111111"/>
                </a:solidFill>
                <a:latin typeface="+mj-lt"/>
                <a:cs typeface="Microsoft Sans Serif" pitchFamily="34" charset="0"/>
              </a:rPr>
            </a:br>
            <a:r>
              <a:rPr lang="de-DE" dirty="0">
                <a:solidFill>
                  <a:srgbClr val="111111"/>
                </a:solidFill>
                <a:latin typeface="+mj-lt"/>
                <a:cs typeface="Microsoft Sans Serif" pitchFamily="34" charset="0"/>
              </a:rPr>
              <a:t>Mitgliedsnummer: 016523620000</a:t>
            </a:r>
          </a:p>
          <a:p>
            <a:pPr marL="0" indent="0">
              <a:buNone/>
            </a:pPr>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7170" name="Picture 2" descr="F:\UUB\MTS\BG E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1300"/>
            <a:ext cx="35433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4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buNone/>
            </a:pPr>
            <a:r>
              <a:rPr lang="de-DE" dirty="0"/>
              <a:t>		</a:t>
            </a:r>
          </a:p>
          <a:p>
            <a:pPr marL="0" indent="0">
              <a:buNone/>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graphicFrame>
        <p:nvGraphicFramePr>
          <p:cNvPr id="13" name="Object 11"/>
          <p:cNvGraphicFramePr>
            <a:graphicFrameLocks noChangeAspect="1"/>
          </p:cNvGraphicFramePr>
          <p:nvPr>
            <p:extLst>
              <p:ext uri="{D42A27DB-BD31-4B8C-83A1-F6EECF244321}">
                <p14:modId xmlns:p14="http://schemas.microsoft.com/office/powerpoint/2010/main" val="2385496618"/>
              </p:ext>
            </p:extLst>
          </p:nvPr>
        </p:nvGraphicFramePr>
        <p:xfrm>
          <a:off x="755576" y="2276872"/>
          <a:ext cx="1408287" cy="892696"/>
        </p:xfrm>
        <a:graphic>
          <a:graphicData uri="http://schemas.openxmlformats.org/presentationml/2006/ole">
            <mc:AlternateContent xmlns:mc="http://schemas.openxmlformats.org/markup-compatibility/2006">
              <mc:Choice xmlns:v="urn:schemas-microsoft-com:vml" Requires="v">
                <p:oleObj name="Bitmap" r:id="rId3" imgW="2629267" imgH="1666667" progId="Paint.Picture">
                  <p:embed/>
                </p:oleObj>
              </mc:Choice>
              <mc:Fallback>
                <p:oleObj name="Bitmap" r:id="rId3" imgW="2629267" imgH="166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276872"/>
                        <a:ext cx="1408287" cy="892696"/>
                      </a:xfrm>
                      <a:prstGeom prst="rect">
                        <a:avLst/>
                      </a:prstGeom>
                      <a:noFill/>
                      <a:ln>
                        <a:noFill/>
                      </a:ln>
                      <a:effec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70585312"/>
              </p:ext>
            </p:extLst>
          </p:nvPr>
        </p:nvGraphicFramePr>
        <p:xfrm>
          <a:off x="755576" y="3501008"/>
          <a:ext cx="1477529" cy="920393"/>
        </p:xfrm>
        <a:graphic>
          <a:graphicData uri="http://schemas.openxmlformats.org/presentationml/2006/ole">
            <mc:AlternateContent xmlns:mc="http://schemas.openxmlformats.org/markup-compatibility/2006">
              <mc:Choice xmlns:v="urn:schemas-microsoft-com:vml" Requires="v">
                <p:oleObj name="Bitmap" r:id="rId5" imgW="2752381" imgH="1714739" progId="Paint.Picture">
                  <p:embed/>
                </p:oleObj>
              </mc:Choice>
              <mc:Fallback>
                <p:oleObj name="Bitmap" r:id="rId5" imgW="2752381" imgH="171473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501008"/>
                        <a:ext cx="1477529" cy="920393"/>
                      </a:xfrm>
                      <a:prstGeom prst="rect">
                        <a:avLst/>
                      </a:prstGeom>
                      <a:noFill/>
                      <a:ln>
                        <a:noFill/>
                      </a:ln>
                      <a:effectLst/>
                    </p:spPr>
                  </p:pic>
                </p:oleObj>
              </mc:Fallback>
            </mc:AlternateContent>
          </a:graphicData>
        </a:graphic>
      </p:graphicFrame>
      <p:graphicFrame>
        <p:nvGraphicFramePr>
          <p:cNvPr id="15" name="Object 16"/>
          <p:cNvGraphicFramePr>
            <a:graphicFrameLocks noChangeAspect="1"/>
          </p:cNvGraphicFramePr>
          <p:nvPr>
            <p:extLst>
              <p:ext uri="{D42A27DB-BD31-4B8C-83A1-F6EECF244321}">
                <p14:modId xmlns:p14="http://schemas.microsoft.com/office/powerpoint/2010/main" val="782223589"/>
              </p:ext>
            </p:extLst>
          </p:nvPr>
        </p:nvGraphicFramePr>
        <p:xfrm>
          <a:off x="827584" y="4797152"/>
          <a:ext cx="1456224" cy="884174"/>
        </p:xfrm>
        <a:graphic>
          <a:graphicData uri="http://schemas.openxmlformats.org/presentationml/2006/ole">
            <mc:AlternateContent xmlns:mc="http://schemas.openxmlformats.org/markup-compatibility/2006">
              <mc:Choice xmlns:v="urn:schemas-microsoft-com:vml" Requires="v">
                <p:oleObj name="Bitmap" r:id="rId7" imgW="2715004" imgH="1647619" progId="Paint.Picture">
                  <p:embed/>
                </p:oleObj>
              </mc:Choice>
              <mc:Fallback>
                <p:oleObj name="Bitmap" r:id="rId7" imgW="2715004" imgH="1647619"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4797152"/>
                        <a:ext cx="1456224" cy="884174"/>
                      </a:xfrm>
                      <a:prstGeom prst="rect">
                        <a:avLst/>
                      </a:prstGeom>
                      <a:noFill/>
                      <a:ln>
                        <a:noFill/>
                      </a:ln>
                      <a:effectLst/>
                    </p:spPr>
                  </p:pic>
                </p:oleObj>
              </mc:Fallback>
            </mc:AlternateContent>
          </a:graphicData>
        </a:graphic>
      </p:graphicFrame>
      <p:sp>
        <p:nvSpPr>
          <p:cNvPr id="16" name="Text Box 12"/>
          <p:cNvSpPr txBox="1">
            <a:spLocks noChangeArrowheads="1"/>
          </p:cNvSpPr>
          <p:nvPr/>
        </p:nvSpPr>
        <p:spPr bwMode="auto">
          <a:xfrm>
            <a:off x="2483768" y="2276872"/>
            <a:ext cx="5715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Tätigkeiten, die dem Unternehmen dienen</a:t>
            </a:r>
          </a:p>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Dienstreisen, Betriebsveranstaltungen</a:t>
            </a:r>
          </a:p>
        </p:txBody>
      </p:sp>
      <p:sp>
        <p:nvSpPr>
          <p:cNvPr id="17" name="Text Box 15"/>
          <p:cNvSpPr txBox="1">
            <a:spLocks noChangeArrowheads="1"/>
          </p:cNvSpPr>
          <p:nvPr/>
        </p:nvSpPr>
        <p:spPr bwMode="auto">
          <a:xfrm>
            <a:off x="2411760" y="3344565"/>
            <a:ext cx="5715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buFontTx/>
              <a:buChar char="•"/>
              <a:tabLst>
                <a:tab pos="284163" algn="l"/>
              </a:tabLst>
              <a:defRPr>
                <a:latin typeface="Microsoft Sans Serif" pitchFamily="34" charset="0"/>
                <a:cs typeface="Microsoft Sans Serif" pitchFamily="34" charset="0"/>
              </a:defRPr>
            </a:lvl1pPr>
            <a:lvl2pPr>
              <a:tabLst>
                <a:tab pos="284163" algn="l"/>
              </a:tabLst>
              <a:defRPr sz="2400">
                <a:latin typeface="Times New Roman" pitchFamily="18" charset="0"/>
              </a:defRPr>
            </a:lvl2pPr>
            <a:lvl3pPr>
              <a:tabLst>
                <a:tab pos="284163" algn="l"/>
              </a:tabLst>
              <a:defRPr sz="2400">
                <a:latin typeface="Times New Roman" pitchFamily="18" charset="0"/>
              </a:defRPr>
            </a:lvl3pPr>
            <a:lvl4pPr>
              <a:tabLst>
                <a:tab pos="284163" algn="l"/>
              </a:tabLst>
              <a:defRPr sz="2400">
                <a:latin typeface="Times New Roman" pitchFamily="18" charset="0"/>
              </a:defRPr>
            </a:lvl4pPr>
            <a:lvl5pPr>
              <a:tabLst>
                <a:tab pos="284163" algn="l"/>
              </a:tabLst>
              <a:defRPr sz="2400">
                <a:latin typeface="Times New Roman" pitchFamily="18" charset="0"/>
              </a:defRPr>
            </a:lvl5pPr>
            <a:lvl6pPr fontAlgn="base">
              <a:spcBef>
                <a:spcPct val="0"/>
              </a:spcBef>
              <a:spcAft>
                <a:spcPct val="0"/>
              </a:spcAft>
              <a:tabLst>
                <a:tab pos="284163" algn="l"/>
              </a:tabLst>
              <a:defRPr sz="2400">
                <a:latin typeface="Times New Roman" pitchFamily="18" charset="0"/>
              </a:defRPr>
            </a:lvl6pPr>
            <a:lvl7pPr fontAlgn="base">
              <a:spcBef>
                <a:spcPct val="0"/>
              </a:spcBef>
              <a:spcAft>
                <a:spcPct val="0"/>
              </a:spcAft>
              <a:tabLst>
                <a:tab pos="284163" algn="l"/>
              </a:tabLst>
              <a:defRPr sz="2400">
                <a:latin typeface="Times New Roman" pitchFamily="18" charset="0"/>
              </a:defRPr>
            </a:lvl7pPr>
            <a:lvl8pPr fontAlgn="base">
              <a:spcBef>
                <a:spcPct val="0"/>
              </a:spcBef>
              <a:spcAft>
                <a:spcPct val="0"/>
              </a:spcAft>
              <a:tabLst>
                <a:tab pos="284163" algn="l"/>
              </a:tabLst>
              <a:defRPr sz="2400">
                <a:latin typeface="Times New Roman" pitchFamily="18" charset="0"/>
              </a:defRPr>
            </a:lvl8pPr>
            <a:lvl9pPr fontAlgn="base">
              <a:spcBef>
                <a:spcPct val="0"/>
              </a:spcBef>
              <a:spcAft>
                <a:spcPct val="0"/>
              </a:spcAft>
              <a:tabLst>
                <a:tab pos="284163" algn="l"/>
              </a:tabLst>
              <a:defRPr sz="2400">
                <a:latin typeface="Times New Roman" pitchFamily="18" charset="0"/>
              </a:defRPr>
            </a:lvl9pPr>
          </a:lstStyle>
          <a:p>
            <a:pPr marL="342900" indent="-342900">
              <a:buClr>
                <a:schemeClr val="tx2">
                  <a:lumMod val="75000"/>
                </a:schemeClr>
              </a:buClr>
              <a:buFont typeface="Arial Narrow" panose="020B0606020202030204" pitchFamily="34" charset="0"/>
              <a:buChar char="»"/>
            </a:pPr>
            <a:r>
              <a:rPr lang="de-DE" sz="2000" dirty="0">
                <a:solidFill>
                  <a:schemeClr val="tx1">
                    <a:lumMod val="50000"/>
                  </a:schemeClr>
                </a:solidFill>
                <a:latin typeface="+mj-lt"/>
              </a:rPr>
              <a:t>Wege von und zur Arbeit</a:t>
            </a:r>
          </a:p>
          <a:p>
            <a:pPr marL="342900" indent="-342900">
              <a:buClr>
                <a:schemeClr val="tx2">
                  <a:lumMod val="75000"/>
                </a:schemeClr>
              </a:buClr>
              <a:buFont typeface="Arial Narrow" panose="020B0606020202030204" pitchFamily="34" charset="0"/>
              <a:buChar char="»"/>
            </a:pPr>
            <a:r>
              <a:rPr lang="de-DE" sz="2000" dirty="0">
                <a:solidFill>
                  <a:schemeClr val="tx1">
                    <a:lumMod val="50000"/>
                  </a:schemeClr>
                </a:solidFill>
                <a:latin typeface="+mj-lt"/>
              </a:rPr>
              <a:t>Direkter Weg, ohne Unterbrechung</a:t>
            </a:r>
          </a:p>
          <a:p>
            <a:pPr marL="342900" indent="-342900">
              <a:buClr>
                <a:schemeClr val="tx2">
                  <a:lumMod val="75000"/>
                </a:schemeClr>
              </a:buClr>
              <a:buFont typeface="Arial Narrow" panose="020B0606020202030204" pitchFamily="34" charset="0"/>
              <a:buChar char="»"/>
            </a:pPr>
            <a:r>
              <a:rPr lang="de-DE" sz="2000" dirty="0">
                <a:solidFill>
                  <a:schemeClr val="tx1">
                    <a:lumMod val="50000"/>
                  </a:schemeClr>
                </a:solidFill>
                <a:latin typeface="+mj-lt"/>
              </a:rPr>
              <a:t>Fahrgemeinschaften und Kindergarten zul.</a:t>
            </a:r>
          </a:p>
        </p:txBody>
      </p:sp>
      <p:sp>
        <p:nvSpPr>
          <p:cNvPr id="18" name="Text Box 17"/>
          <p:cNvSpPr txBox="1">
            <a:spLocks noChangeArrowheads="1"/>
          </p:cNvSpPr>
          <p:nvPr/>
        </p:nvSpPr>
        <p:spPr bwMode="auto">
          <a:xfrm>
            <a:off x="2411760" y="4797152"/>
            <a:ext cx="54260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Rehabilitation</a:t>
            </a:r>
          </a:p>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Geldleistungen (Rente)</a:t>
            </a:r>
          </a:p>
          <a:p>
            <a:pPr>
              <a:spcBef>
                <a:spcPct val="50000"/>
              </a:spcBef>
            </a:pPr>
            <a:r>
              <a:rPr lang="de-DE" sz="2000" b="1" dirty="0">
                <a:solidFill>
                  <a:schemeClr val="tx1">
                    <a:lumMod val="50000"/>
                  </a:schemeClr>
                </a:solidFill>
                <a:latin typeface="+mj-lt"/>
                <a:cs typeface="Microsoft Sans Serif" pitchFamily="34" charset="0"/>
              </a:rPr>
              <a:t>Nur bei Abgabe einer Unfallanzeige!!!!</a:t>
            </a:r>
          </a:p>
        </p:txBody>
      </p:sp>
      <p:sp>
        <p:nvSpPr>
          <p:cNvPr id="2" name="Textfeld 1"/>
          <p:cNvSpPr txBox="1"/>
          <p:nvPr/>
        </p:nvSpPr>
        <p:spPr>
          <a:xfrm>
            <a:off x="755576" y="1570220"/>
            <a:ext cx="2448272" cy="400110"/>
          </a:xfrm>
          <a:prstGeom prst="rect">
            <a:avLst/>
          </a:prstGeom>
          <a:noFill/>
        </p:spPr>
        <p:txBody>
          <a:bodyPr wrap="square" rtlCol="0">
            <a:spAutoFit/>
          </a:bodyPr>
          <a:lstStyle/>
          <a:p>
            <a:r>
              <a:rPr lang="de-DE" sz="2000" b="1" dirty="0">
                <a:solidFill>
                  <a:schemeClr val="tx2"/>
                </a:solidFill>
                <a:latin typeface="+mj-lt"/>
                <a:cs typeface="Microsoft Sans Serif" pitchFamily="34" charset="0"/>
              </a:rPr>
              <a:t>Versichert bei:</a:t>
            </a:r>
            <a:endParaRPr lang="en-US" sz="2000" b="1" dirty="0">
              <a:solidFill>
                <a:schemeClr val="tx2"/>
              </a:solidFill>
              <a:latin typeface="+mj-lt"/>
              <a:cs typeface="Microsoft Sans Serif" pitchFamily="34" charset="0"/>
            </a:endParaRPr>
          </a:p>
        </p:txBody>
      </p:sp>
    </p:spTree>
    <p:extLst>
      <p:ext uri="{BB962C8B-B14F-4D97-AF65-F5344CB8AC3E}">
        <p14:creationId xmlns:p14="http://schemas.microsoft.com/office/powerpoint/2010/main" val="298508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buNone/>
            </a:pPr>
            <a:r>
              <a:rPr lang="de-DE" b="1" dirty="0">
                <a:solidFill>
                  <a:schemeClr val="tx2"/>
                </a:solidFill>
                <a:latin typeface="+mj-lt"/>
                <a:cs typeface="Microsoft Sans Serif" pitchFamily="34" charset="0"/>
              </a:rPr>
              <a:t>Verfahren bei meldepflichtigen Betriebsunfällen</a:t>
            </a:r>
            <a:endParaRPr lang="de-DE" sz="2000" dirty="0">
              <a:solidFill>
                <a:schemeClr val="tx2"/>
              </a:solidFill>
              <a:latin typeface="+mj-lt"/>
            </a:endParaRPr>
          </a:p>
          <a:p>
            <a:endParaRPr lang="de-DE" sz="2000" dirty="0"/>
          </a:p>
          <a:p>
            <a:r>
              <a:rPr lang="de-DE" sz="2000" dirty="0"/>
              <a:t>Ein meldepflichtiger Unfall liegt bei einer unfallbedingten Ausfallzeit ab einem Tag vor</a:t>
            </a:r>
          </a:p>
          <a:p>
            <a:r>
              <a:rPr lang="de-DE" sz="2000" dirty="0"/>
              <a:t>Sofortige Meldung an Frau Claudia Preuß </a:t>
            </a:r>
            <a:r>
              <a:rPr lang="de-DE" sz="2000" dirty="0">
                <a:sym typeface="Wingdings" panose="05000000000000000000" pitchFamily="2" charset="2"/>
              </a:rPr>
              <a:t> Stellt die Unfallanzeige aus</a:t>
            </a:r>
            <a:r>
              <a:rPr lang="de-DE" sz="2000" dirty="0"/>
              <a:t> und übermittelt diese an die BG ETEM</a:t>
            </a:r>
          </a:p>
          <a:p>
            <a:r>
              <a:rPr lang="de-DE" sz="2000" dirty="0"/>
              <a:t>Betriebsarzt, Sicherheitsfachkraft und QEHS-Verantwortlicher werden über den Unfall informiert</a:t>
            </a:r>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		Unfallauswertung, Maßnahmenverfolgung</a:t>
            </a:r>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3" name="Pfeil nach unten 2"/>
          <p:cNvSpPr/>
          <p:nvPr/>
        </p:nvSpPr>
        <p:spPr>
          <a:xfrm>
            <a:off x="3923928" y="4077072"/>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87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buNone/>
            </a:pPr>
            <a:r>
              <a:rPr lang="de-DE" b="1" dirty="0">
                <a:solidFill>
                  <a:schemeClr val="tx2"/>
                </a:solidFill>
                <a:latin typeface="+mj-lt"/>
                <a:cs typeface="Microsoft Sans Serif" pitchFamily="34" charset="0"/>
              </a:rPr>
              <a:t>Verfahren bei Betriebsunfällen/Verletzungen</a:t>
            </a:r>
            <a:endParaRPr lang="de-DE" sz="2000" dirty="0">
              <a:solidFill>
                <a:schemeClr val="tx2"/>
              </a:solidFill>
              <a:latin typeface="+mj-lt"/>
            </a:endParaRPr>
          </a:p>
          <a:p>
            <a:endParaRPr lang="de-DE" sz="2000" dirty="0">
              <a:solidFill>
                <a:schemeClr val="tx2"/>
              </a:solidFill>
              <a:latin typeface="+mj-lt"/>
            </a:endParaRPr>
          </a:p>
          <a:p>
            <a:r>
              <a:rPr lang="de-DE" sz="2000" dirty="0"/>
              <a:t>Am Standort </a:t>
            </a:r>
            <a:r>
              <a:rPr lang="de-DE" sz="2000" dirty="0">
                <a:sym typeface="Wingdings" panose="05000000000000000000" pitchFamily="2" charset="2"/>
              </a:rPr>
              <a:t> Eintrag mit Hilfe der Abreißzettel (liegen den Verbandkästen bei)</a:t>
            </a:r>
            <a:endParaRPr lang="de-DE" sz="2000" dirty="0"/>
          </a:p>
          <a:p>
            <a:r>
              <a:rPr lang="de-DE" sz="2000" dirty="0"/>
              <a:t>Regelmäßige Auswertung durch den QEHS-Verantwortlichen</a:t>
            </a:r>
          </a:p>
          <a:p>
            <a:r>
              <a:rPr lang="de-DE" sz="2000" dirty="0"/>
              <a:t>Unfallursachen und Schutzmaßnahmen werden erarbeitet und umgesetzt</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		Unfallauswertung, Maßnahmenverfolgung</a:t>
            </a:r>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3" name="Pfeil nach unten 2"/>
          <p:cNvSpPr/>
          <p:nvPr/>
        </p:nvSpPr>
        <p:spPr>
          <a:xfrm>
            <a:off x="3886331" y="3545577"/>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552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b="1" dirty="0">
                <a:solidFill>
                  <a:schemeClr val="tx2"/>
                </a:solidFill>
                <a:latin typeface="+mj-lt"/>
                <a:cs typeface="Microsoft Sans Serif" pitchFamily="34" charset="0"/>
              </a:rPr>
              <a:t>Nicht Versichert bei:</a:t>
            </a:r>
            <a:endParaRPr lang="de-DE" sz="2000" dirty="0">
              <a:solidFill>
                <a:schemeClr val="tx2"/>
              </a:solidFill>
              <a:latin typeface="+mj-lt"/>
            </a:endParaRPr>
          </a:p>
          <a:p>
            <a:pPr>
              <a:lnSpc>
                <a:spcPct val="150000"/>
              </a:lnSpc>
            </a:pPr>
            <a:r>
              <a:rPr lang="de-DE" sz="2000" dirty="0">
                <a:latin typeface="+mj-lt"/>
              </a:rPr>
              <a:t>Eigenwirtschaftliche Tätigkeiten</a:t>
            </a:r>
          </a:p>
          <a:p>
            <a:pPr>
              <a:lnSpc>
                <a:spcPct val="150000"/>
              </a:lnSpc>
            </a:pPr>
            <a:r>
              <a:rPr lang="de-DE" sz="2000" dirty="0">
                <a:latin typeface="+mj-lt"/>
              </a:rPr>
              <a:t>Wegeunterbrechungen</a:t>
            </a:r>
          </a:p>
          <a:p>
            <a:pPr>
              <a:lnSpc>
                <a:spcPct val="150000"/>
              </a:lnSpc>
            </a:pPr>
            <a:r>
              <a:rPr lang="de-DE" sz="2000" dirty="0">
                <a:latin typeface="+mj-lt"/>
              </a:rPr>
              <a:t>Arztbesuchen</a:t>
            </a:r>
          </a:p>
          <a:p>
            <a:pPr>
              <a:lnSpc>
                <a:spcPct val="150000"/>
              </a:lnSpc>
            </a:pPr>
            <a:r>
              <a:rPr lang="de-DE" dirty="0">
                <a:latin typeface="+mj-lt"/>
              </a:rPr>
              <a:t>Pausen</a:t>
            </a: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92972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Maßnahmen: </a:t>
            </a:r>
            <a:r>
              <a:rPr lang="de-DE" b="1" dirty="0">
                <a:solidFill>
                  <a:schemeClr val="tx2"/>
                </a:solidFill>
              </a:rPr>
              <a:t>Bagatellunfälle</a:t>
            </a:r>
          </a:p>
          <a:p>
            <a:endParaRPr lang="de-DE" sz="2000" dirty="0"/>
          </a:p>
          <a:p>
            <a:r>
              <a:rPr lang="de-DE" sz="2000" dirty="0"/>
              <a:t>Beinhalten z.B. kleine Schnittwunden, blaue Flecke, kleine Quetschungen</a:t>
            </a:r>
          </a:p>
          <a:p>
            <a:r>
              <a:rPr lang="de-DE" sz="2000" dirty="0"/>
              <a:t>Verständigung der Ersthelfer </a:t>
            </a:r>
            <a:r>
              <a:rPr lang="de-DE" sz="2000" i="1" dirty="0"/>
              <a:t>Siehe Aushänge</a:t>
            </a:r>
          </a:p>
          <a:p>
            <a:r>
              <a:rPr lang="de-DE" sz="2000" dirty="0"/>
              <a:t>Behandlung über Material im Verbandskasten</a:t>
            </a:r>
          </a:p>
          <a:p>
            <a:pPr marL="0" indent="0">
              <a:buNone/>
            </a:pPr>
            <a:r>
              <a:rPr lang="de-DE" sz="2000" i="1" dirty="0"/>
              <a:t>    Bitte informieren Sie sich wo Verbandskästen sind!</a:t>
            </a:r>
          </a:p>
          <a:p>
            <a:endParaRPr lang="de-DE" sz="2000" dirty="0"/>
          </a:p>
          <a:p>
            <a:r>
              <a:rPr lang="de-DE" sz="2000" dirty="0">
                <a:solidFill>
                  <a:srgbClr val="FF0000"/>
                </a:solidFill>
              </a:rPr>
              <a:t>JEDE VERLETZUNG MUSS MIT HILFE DER </a:t>
            </a:r>
            <a:r>
              <a:rPr lang="de-DE" sz="2000" dirty="0" err="1">
                <a:solidFill>
                  <a:srgbClr val="FF0000"/>
                </a:solidFill>
              </a:rPr>
              <a:t>ABREIßZETTEL</a:t>
            </a:r>
            <a:r>
              <a:rPr lang="de-DE" sz="2000" dirty="0">
                <a:solidFill>
                  <a:srgbClr val="FF0000"/>
                </a:solidFill>
              </a:rPr>
              <a:t> EINGETRAGEN WERDEN (BG Nachweis), oder Mail an </a:t>
            </a:r>
            <a:r>
              <a:rPr lang="de-DE" sz="2000" dirty="0">
                <a:solidFill>
                  <a:srgbClr val="FF0000"/>
                </a:solidFill>
                <a:hlinkClick r:id="rId3"/>
              </a:rPr>
              <a:t>healthsafetyeurope@mts.com</a:t>
            </a:r>
            <a:endParaRPr lang="de-DE" sz="2000" dirty="0">
              <a:solidFill>
                <a:srgbClr val="FF0000"/>
              </a:solidFill>
            </a:endParaRPr>
          </a:p>
          <a:p>
            <a:pPr marL="0" indent="0">
              <a:buNone/>
            </a:pPr>
            <a:endParaRPr lang="de-DE" sz="800" dirty="0">
              <a:solidFill>
                <a:srgbClr val="FF0000"/>
              </a:solidFill>
            </a:endParaRPr>
          </a:p>
          <a:p>
            <a:pPr marL="0" indent="0">
              <a:buNone/>
            </a:pPr>
            <a:endParaRPr lang="de-DE" sz="800" dirty="0">
              <a:solidFill>
                <a:srgbClr val="FF0000"/>
              </a:solidFill>
            </a:endParaRPr>
          </a:p>
          <a:p>
            <a:pPr marL="0" indent="0">
              <a:buNone/>
            </a:pPr>
            <a:r>
              <a:rPr lang="de-DE" sz="2000" dirty="0">
                <a:solidFill>
                  <a:srgbClr val="000000"/>
                </a:solidFill>
              </a:rPr>
              <a:t>                                </a:t>
            </a:r>
            <a:r>
              <a:rPr lang="de-DE" sz="2000" dirty="0" err="1">
                <a:solidFill>
                  <a:srgbClr val="000000"/>
                </a:solidFill>
              </a:rPr>
              <a:t>regelm</a:t>
            </a:r>
            <a:r>
              <a:rPr lang="de-DE" sz="2000" dirty="0">
                <a:solidFill>
                  <a:srgbClr val="000000"/>
                </a:solidFill>
              </a:rPr>
              <a:t>. Auswertung durch </a:t>
            </a:r>
            <a:r>
              <a:rPr lang="de-DE" sz="2000" dirty="0" err="1">
                <a:solidFill>
                  <a:srgbClr val="000000"/>
                </a:solidFill>
              </a:rPr>
              <a:t>Sifa</a:t>
            </a:r>
            <a:r>
              <a:rPr lang="de-DE" sz="2000" dirty="0">
                <a:solidFill>
                  <a:srgbClr val="000000"/>
                </a:solidFill>
              </a:rPr>
              <a:t>, BA, QEHS-</a:t>
            </a:r>
            <a:r>
              <a:rPr lang="de-DE" sz="2000" dirty="0" err="1">
                <a:solidFill>
                  <a:srgbClr val="000000"/>
                </a:solidFill>
              </a:rPr>
              <a:t>Verantwortl</a:t>
            </a:r>
            <a:r>
              <a:rPr lang="de-DE" sz="2000" dirty="0">
                <a:solidFill>
                  <a:srgbClr val="000000"/>
                </a:solidFill>
              </a:rPr>
              <a:t>.</a:t>
            </a:r>
            <a:endParaRPr lang="de-DE" sz="2000" i="1" dirty="0">
              <a:solidFill>
                <a:srgbClr val="000000"/>
              </a:solidFill>
            </a:endParaRPr>
          </a:p>
          <a:p>
            <a:pPr marL="0" indent="0">
              <a:buNone/>
            </a:pPr>
            <a:endParaRPr lang="de-DE" sz="2000" dirty="0"/>
          </a:p>
          <a:p>
            <a:endParaRPr lang="de-DE" sz="2000" dirty="0"/>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7" name="Picture 11" descr="erste-hilfe_d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908720"/>
            <a:ext cx="13438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Artikelnummer: soe8001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708920"/>
            <a:ext cx="1198182" cy="107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feil nach rechts 1"/>
          <p:cNvSpPr/>
          <p:nvPr/>
        </p:nvSpPr>
        <p:spPr>
          <a:xfrm>
            <a:off x="611560" y="4797152"/>
            <a:ext cx="1584176" cy="478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743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Maßnahmen: </a:t>
            </a:r>
            <a:r>
              <a:rPr lang="de-DE" b="1" dirty="0">
                <a:solidFill>
                  <a:schemeClr val="tx2"/>
                </a:solidFill>
              </a:rPr>
              <a:t>Größere Unfälle</a:t>
            </a:r>
          </a:p>
          <a:p>
            <a:endParaRPr lang="de-DE" sz="2000" dirty="0">
              <a:solidFill>
                <a:srgbClr val="7DB84A"/>
              </a:solidFill>
            </a:endParaRPr>
          </a:p>
          <a:p>
            <a:r>
              <a:rPr lang="de-DE" sz="2000" dirty="0">
                <a:solidFill>
                  <a:srgbClr val="000000"/>
                </a:solidFill>
              </a:rPr>
              <a:t>Verletzte betreuen</a:t>
            </a:r>
          </a:p>
          <a:p>
            <a:r>
              <a:rPr lang="de-DE" sz="2000" dirty="0">
                <a:solidFill>
                  <a:srgbClr val="000000"/>
                </a:solidFill>
              </a:rPr>
              <a:t>Ersthelfer und Aufsichtsführende informieren</a:t>
            </a:r>
          </a:p>
          <a:p>
            <a:r>
              <a:rPr lang="de-DE" sz="2000" dirty="0">
                <a:solidFill>
                  <a:srgbClr val="000000"/>
                </a:solidFill>
              </a:rPr>
              <a:t>Unfallstelle absichern</a:t>
            </a:r>
          </a:p>
          <a:p>
            <a:r>
              <a:rPr lang="de-DE" sz="2000" dirty="0">
                <a:solidFill>
                  <a:srgbClr val="000000"/>
                </a:solidFill>
              </a:rPr>
              <a:t>Gegebenenfalls Transport zum Durchgangsarzt </a:t>
            </a:r>
          </a:p>
          <a:p>
            <a:r>
              <a:rPr lang="de-DE" sz="2000" dirty="0">
                <a:solidFill>
                  <a:srgbClr val="000000"/>
                </a:solidFill>
              </a:rPr>
              <a:t>Eine Person soll den Verunfallten zu dem Durchgangsarzt begleiten, wenn nicht durch Rettungskräfte anders entschieden.</a:t>
            </a:r>
          </a:p>
          <a:p>
            <a:r>
              <a:rPr lang="de-DE" sz="2000" dirty="0">
                <a:solidFill>
                  <a:srgbClr val="000000"/>
                </a:solidFill>
              </a:rPr>
              <a:t>Adresse Durchgangsarzt, Notfallnummer wählen siehe Aushang und </a:t>
            </a:r>
            <a:r>
              <a:rPr lang="de-DE" sz="2000" dirty="0" err="1">
                <a:solidFill>
                  <a:srgbClr val="000000"/>
                </a:solidFill>
              </a:rPr>
              <a:t>Sharepoint</a:t>
            </a:r>
            <a:endParaRPr lang="de-DE" sz="2000" dirty="0">
              <a:solidFill>
                <a:srgbClr val="000000"/>
              </a:solidFill>
            </a:endParaRPr>
          </a:p>
          <a:p>
            <a:r>
              <a:rPr lang="de-DE" sz="2000" dirty="0">
                <a:solidFill>
                  <a:srgbClr val="000000"/>
                </a:solidFill>
              </a:rPr>
              <a:t>Bei Kunden gelten die Regelungen vor Ort</a:t>
            </a:r>
          </a:p>
          <a:p>
            <a:r>
              <a:rPr lang="de-DE" sz="2000" dirty="0">
                <a:solidFill>
                  <a:schemeClr val="tx2"/>
                </a:solidFill>
              </a:rPr>
              <a:t>Bei schweren Verletzungen oder unregelmäßiger </a:t>
            </a:r>
          </a:p>
          <a:p>
            <a:pPr marL="0" indent="0">
              <a:buNone/>
            </a:pPr>
            <a:r>
              <a:rPr lang="de-DE" sz="2000" dirty="0">
                <a:solidFill>
                  <a:schemeClr val="tx2"/>
                </a:solidFill>
              </a:rPr>
              <a:t>     Atmung sofort Notruf (0-112) absetzen!</a:t>
            </a:r>
          </a:p>
          <a:p>
            <a:endParaRPr lang="de-DE" sz="2000" dirty="0">
              <a:solidFill>
                <a:srgbClr val="000000"/>
              </a:solidFill>
            </a:endParaRPr>
          </a:p>
          <a:p>
            <a:pPr marL="0" indent="0">
              <a:buNone/>
            </a:pPr>
            <a:endParaRPr lang="de-DE" sz="2000" dirty="0"/>
          </a:p>
          <a:p>
            <a:endParaRPr lang="de-DE" sz="2000" dirty="0"/>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6876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34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Maßnahmen</a:t>
            </a:r>
            <a:r>
              <a:rPr lang="en-US" dirty="0"/>
              <a:t>: </a:t>
            </a:r>
            <a:r>
              <a:rPr lang="de-DE" b="1" dirty="0">
                <a:solidFill>
                  <a:schemeClr val="tx2"/>
                </a:solidFill>
              </a:rPr>
              <a:t>Notruf</a:t>
            </a:r>
          </a:p>
          <a:p>
            <a:pPr marL="0" indent="0">
              <a:buNone/>
            </a:pPr>
            <a:endParaRPr lang="de-DE" dirty="0">
              <a:solidFill>
                <a:srgbClr val="7DB84A"/>
              </a:solidFill>
            </a:endParaRPr>
          </a:p>
          <a:p>
            <a:pPr eaLnBrk="1" hangingPunct="1">
              <a:spcBef>
                <a:spcPct val="50000"/>
              </a:spcBef>
            </a:pPr>
            <a:r>
              <a:rPr lang="de-DE" sz="2000" b="1" dirty="0">
                <a:solidFill>
                  <a:schemeClr val="tx2"/>
                </a:solidFill>
              </a:rPr>
              <a:t>Wo</a:t>
            </a:r>
            <a:r>
              <a:rPr lang="de-DE" sz="2000" dirty="0">
                <a:solidFill>
                  <a:schemeClr val="tx2"/>
                </a:solidFill>
              </a:rPr>
              <a:t> </a:t>
            </a:r>
            <a:r>
              <a:rPr lang="de-DE" sz="2000" dirty="0"/>
              <a:t>ist der Unfallort? Straße, Haus, Stockwerk usw.</a:t>
            </a:r>
          </a:p>
          <a:p>
            <a:pPr eaLnBrk="1" hangingPunct="1">
              <a:spcBef>
                <a:spcPct val="50000"/>
              </a:spcBef>
            </a:pPr>
            <a:r>
              <a:rPr lang="de-DE" sz="2000" b="1" dirty="0">
                <a:solidFill>
                  <a:schemeClr val="tx2"/>
                </a:solidFill>
              </a:rPr>
              <a:t>Was</a:t>
            </a:r>
            <a:r>
              <a:rPr lang="de-DE" sz="2000" dirty="0">
                <a:solidFill>
                  <a:schemeClr val="tx2"/>
                </a:solidFill>
              </a:rPr>
              <a:t> </a:t>
            </a:r>
            <a:r>
              <a:rPr lang="de-DE" sz="2000" dirty="0"/>
              <a:t>ist geschehen? z. B. Brand, Elektrounfall usw.</a:t>
            </a:r>
          </a:p>
          <a:p>
            <a:pPr eaLnBrk="1" hangingPunct="1">
              <a:spcBef>
                <a:spcPct val="50000"/>
              </a:spcBef>
            </a:pPr>
            <a:r>
              <a:rPr lang="de-DE" sz="2000" b="1" dirty="0">
                <a:solidFill>
                  <a:schemeClr val="tx2"/>
                </a:solidFill>
              </a:rPr>
              <a:t>Wie</a:t>
            </a:r>
            <a:r>
              <a:rPr lang="de-DE" sz="2000" dirty="0">
                <a:solidFill>
                  <a:schemeClr val="tx2"/>
                </a:solidFill>
              </a:rPr>
              <a:t>  </a:t>
            </a:r>
            <a:r>
              <a:rPr lang="de-DE" sz="2000" dirty="0"/>
              <a:t>viele Verletzte?</a:t>
            </a:r>
          </a:p>
          <a:p>
            <a:pPr eaLnBrk="1" hangingPunct="1">
              <a:spcBef>
                <a:spcPct val="50000"/>
              </a:spcBef>
            </a:pPr>
            <a:r>
              <a:rPr lang="de-DE" sz="2000" b="1" dirty="0">
                <a:solidFill>
                  <a:schemeClr val="tx2"/>
                </a:solidFill>
              </a:rPr>
              <a:t>Welche</a:t>
            </a:r>
            <a:r>
              <a:rPr lang="de-DE" sz="2000" dirty="0">
                <a:solidFill>
                  <a:schemeClr val="tx2"/>
                </a:solidFill>
              </a:rPr>
              <a:t>  </a:t>
            </a:r>
            <a:r>
              <a:rPr lang="de-DE" sz="2000" dirty="0"/>
              <a:t>Verletzungen?</a:t>
            </a:r>
          </a:p>
          <a:p>
            <a:pPr eaLnBrk="1" hangingPunct="1">
              <a:spcBef>
                <a:spcPct val="50000"/>
              </a:spcBef>
            </a:pPr>
            <a:r>
              <a:rPr lang="de-DE" sz="2000" b="1" dirty="0">
                <a:solidFill>
                  <a:schemeClr val="tx2"/>
                </a:solidFill>
              </a:rPr>
              <a:t>Warten</a:t>
            </a:r>
            <a:r>
              <a:rPr lang="de-DE" sz="2000" dirty="0">
                <a:solidFill>
                  <a:schemeClr val="tx2"/>
                </a:solidFill>
              </a:rPr>
              <a:t>  </a:t>
            </a:r>
            <a:r>
              <a:rPr lang="de-DE" sz="2000" dirty="0"/>
              <a:t>auf Rückfragen </a:t>
            </a:r>
          </a:p>
          <a:p>
            <a:pPr eaLnBrk="1" hangingPunct="1">
              <a:spcBef>
                <a:spcPct val="50000"/>
              </a:spcBef>
              <a:buFont typeface="Wingdings" pitchFamily="2" charset="2"/>
              <a:buNone/>
            </a:pPr>
            <a:endParaRPr lang="de-DE" sz="2000" dirty="0"/>
          </a:p>
          <a:p>
            <a:pPr algn="ctr" eaLnBrk="1" hangingPunct="1">
              <a:spcBef>
                <a:spcPct val="50000"/>
              </a:spcBef>
              <a:buFont typeface="Wingdings" pitchFamily="2" charset="2"/>
              <a:buNone/>
            </a:pPr>
            <a:r>
              <a:rPr lang="de-DE" b="1" dirty="0">
                <a:solidFill>
                  <a:srgbClr val="FF0000"/>
                </a:solidFill>
              </a:rPr>
              <a:t>Notruf </a:t>
            </a:r>
            <a:r>
              <a:rPr lang="de-DE" b="1" u="sng" dirty="0">
                <a:solidFill>
                  <a:srgbClr val="FF0000"/>
                </a:solidFill>
              </a:rPr>
              <a:t>nicht </a:t>
            </a:r>
            <a:r>
              <a:rPr lang="de-DE" b="1" dirty="0">
                <a:solidFill>
                  <a:srgbClr val="FF0000"/>
                </a:solidFill>
              </a:rPr>
              <a:t>von sich aus beenden !</a:t>
            </a:r>
          </a:p>
          <a:p>
            <a:endParaRPr lang="de-DE" sz="2800" dirty="0">
              <a:solidFill>
                <a:srgbClr val="7DB84A"/>
              </a:solidFill>
            </a:endParaRPr>
          </a:p>
          <a:p>
            <a:endParaRPr lang="de-DE" dirty="0">
              <a:solidFill>
                <a:srgbClr val="7DB84A"/>
              </a:solidFill>
            </a:endParaRPr>
          </a:p>
          <a:p>
            <a:endParaRPr lang="de-DE" dirty="0">
              <a:solidFill>
                <a:srgbClr val="000000"/>
              </a:solidFill>
            </a:endParaRPr>
          </a:p>
          <a:p>
            <a:pPr marL="0" indent="0">
              <a:buNone/>
            </a:pPr>
            <a:endParaRPr lang="de-DE" dirty="0"/>
          </a:p>
          <a:p>
            <a:endParaRPr lang="de-DE" dirty="0"/>
          </a:p>
          <a:p>
            <a:pPr marL="0" indent="0">
              <a:buNone/>
            </a:pPr>
            <a:endParaRPr lang="de-DE" dirty="0"/>
          </a:p>
          <a:p>
            <a:endParaRPr lang="de-DE" dirty="0"/>
          </a:p>
          <a:p>
            <a:endParaRPr lang="de-DE" dirty="0"/>
          </a:p>
          <a:p>
            <a:endParaRPr lang="de-DE" dirty="0"/>
          </a:p>
          <a:p>
            <a:endParaRPr lang="de-DE" dirty="0"/>
          </a:p>
          <a:p>
            <a:endParaRPr lang="de-DE" dirty="0"/>
          </a:p>
          <a:p>
            <a:endParaRPr lang="de-DE" dirty="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11" name="Picture 11" descr="Notruftelef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412776"/>
            <a:ext cx="136815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48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Brandfall</a:t>
            </a:r>
            <a:endParaRPr lang="de-DE" sz="2000" dirty="0"/>
          </a:p>
          <a:p>
            <a:r>
              <a:rPr lang="de-DE" sz="2000" dirty="0"/>
              <a:t>Bei Bemerkung eines Brandes, Löschversuch mit den vorhandenen Feuerlöschern unternehmen, </a:t>
            </a:r>
            <a:r>
              <a:rPr lang="de-DE" sz="2000" dirty="0">
                <a:solidFill>
                  <a:srgbClr val="FF0000"/>
                </a:solidFill>
              </a:rPr>
              <a:t>falls gefahrlos möglich.</a:t>
            </a:r>
          </a:p>
          <a:p>
            <a:r>
              <a:rPr lang="de-DE" sz="2000" dirty="0"/>
              <a:t>Bei </a:t>
            </a:r>
            <a:r>
              <a:rPr lang="de-DE" sz="2000" dirty="0">
                <a:solidFill>
                  <a:srgbClr val="FF0000"/>
                </a:solidFill>
              </a:rPr>
              <a:t>Bemerkung</a:t>
            </a:r>
            <a:r>
              <a:rPr lang="de-DE" sz="2000" dirty="0"/>
              <a:t> eines Brandes sofort externe Einsatzkräfte (Feuerwehr, Polizei) benachrichtigen.</a:t>
            </a:r>
          </a:p>
          <a:p>
            <a:pPr>
              <a:buFont typeface="Wingdings" pitchFamily="2" charset="2"/>
              <a:buChar char="ü"/>
            </a:pPr>
            <a:r>
              <a:rPr lang="de-DE" sz="1600" dirty="0"/>
              <a:t>Was brennt?</a:t>
            </a:r>
          </a:p>
          <a:p>
            <a:pPr>
              <a:buFont typeface="Wingdings" pitchFamily="2" charset="2"/>
              <a:buChar char="ü"/>
            </a:pPr>
            <a:r>
              <a:rPr lang="de-DE" sz="1600" dirty="0"/>
              <a:t>Sind Menschen in Gefahr?</a:t>
            </a:r>
          </a:p>
          <a:p>
            <a:pPr>
              <a:buFont typeface="Wingdings" pitchFamily="2" charset="2"/>
              <a:buChar char="ü"/>
            </a:pPr>
            <a:r>
              <a:rPr lang="de-DE" sz="1600" dirty="0"/>
              <a:t>Wo brennt es (Adresse)</a:t>
            </a:r>
          </a:p>
          <a:p>
            <a:pPr>
              <a:buFont typeface="Wingdings" pitchFamily="2" charset="2"/>
              <a:buChar char="ü"/>
            </a:pPr>
            <a:r>
              <a:rPr lang="de-DE" sz="1600" dirty="0"/>
              <a:t>Wer meldet?</a:t>
            </a:r>
          </a:p>
          <a:p>
            <a:pPr>
              <a:buFont typeface="Wingdings" pitchFamily="2" charset="2"/>
              <a:buChar char="ü"/>
            </a:pPr>
            <a:r>
              <a:rPr lang="de-DE" sz="1600" dirty="0"/>
              <a:t>Gibt es besondere Gefahren? (Benzinfässer, Gasflaschen)</a:t>
            </a:r>
          </a:p>
          <a:p>
            <a:pPr>
              <a:buFont typeface="Wingdings" pitchFamily="2" charset="2"/>
              <a:buChar char="ü"/>
            </a:pPr>
            <a:r>
              <a:rPr lang="de-DE" sz="1600" dirty="0"/>
              <a:t>Auf Rückfragen warten.</a:t>
            </a:r>
          </a:p>
          <a:p>
            <a:r>
              <a:rPr lang="de-DE" sz="2000" dirty="0"/>
              <a:t>Wenn verfügbar direkte Alarmauslösung über Knopfdruck</a:t>
            </a:r>
          </a:p>
          <a:p>
            <a:r>
              <a:rPr lang="de-DE" sz="2000" dirty="0">
                <a:solidFill>
                  <a:srgbClr val="FF0000"/>
                </a:solidFill>
              </a:rPr>
              <a:t>Auf jeden Fall zusätzlich Telefonzentrale informieren!</a:t>
            </a: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284814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Brandfall</a:t>
            </a:r>
            <a:endParaRPr lang="en-US" dirty="0"/>
          </a:p>
          <a:p>
            <a:pPr marL="0" indent="0">
              <a:buNone/>
            </a:pPr>
            <a:r>
              <a:rPr lang="de-DE" sz="2000" dirty="0"/>
              <a:t>Bei Ertönen des Alarmsignals:</a:t>
            </a:r>
          </a:p>
          <a:p>
            <a:r>
              <a:rPr lang="de-DE" sz="2000" dirty="0">
                <a:solidFill>
                  <a:srgbClr val="000000"/>
                </a:solidFill>
              </a:rPr>
              <a:t>Alle Mitarbeiter haben auf direktem Weg zu der ausgewiesenen Sammelstelle zu gehen</a:t>
            </a:r>
          </a:p>
          <a:p>
            <a:r>
              <a:rPr lang="de-DE" sz="2000" dirty="0">
                <a:solidFill>
                  <a:srgbClr val="FF0000"/>
                </a:solidFill>
              </a:rPr>
              <a:t>Keine Aufzüge benutzen!</a:t>
            </a:r>
          </a:p>
          <a:p>
            <a:r>
              <a:rPr lang="de-DE" sz="2000" dirty="0">
                <a:solidFill>
                  <a:srgbClr val="000000"/>
                </a:solidFill>
              </a:rPr>
              <a:t>Helfen Sie verletzten oder behinderten Kollegen</a:t>
            </a:r>
          </a:p>
          <a:p>
            <a:r>
              <a:rPr lang="de-DE" sz="2000" dirty="0">
                <a:solidFill>
                  <a:srgbClr val="000000"/>
                </a:solidFill>
              </a:rPr>
              <a:t>Den Weisungen der Brandschutz- und Evakuierungshelfer ist unbedingt Folge zu leisten.</a:t>
            </a:r>
          </a:p>
          <a:p>
            <a:r>
              <a:rPr lang="de-DE" sz="2000" dirty="0">
                <a:solidFill>
                  <a:srgbClr val="000000"/>
                </a:solidFill>
              </a:rPr>
              <a:t>Fenster schließen</a:t>
            </a:r>
          </a:p>
          <a:p>
            <a:pPr marL="0" indent="0">
              <a:buNone/>
            </a:pPr>
            <a:endParaRPr lang="de-DE" sz="1800" dirty="0">
              <a:solidFill>
                <a:srgbClr val="000000"/>
              </a:solidFill>
            </a:endParaRP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6146" name="Picture 2" descr="F:\UUB\MTS\Sammelstel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190" y="2420888"/>
            <a:ext cx="1008112" cy="101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5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Inhaltsverzeichnis</a:t>
            </a:r>
            <a:endParaRPr lang="en-US"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4139660708"/>
              </p:ext>
            </p:extLst>
          </p:nvPr>
        </p:nvGraphicFramePr>
        <p:xfrm>
          <a:off x="457200" y="1295400"/>
          <a:ext cx="8305800" cy="4270568"/>
        </p:xfrm>
        <a:graphic>
          <a:graphicData uri="http://schemas.openxmlformats.org/drawingml/2006/table">
            <a:tbl>
              <a:tblPr firstRow="1" bandRow="1">
                <a:tableStyleId>{00A15C55-8517-42AA-B614-E9B94910E393}</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370840">
                <a:tc>
                  <a:txBody>
                    <a:bodyPr/>
                    <a:lstStyle/>
                    <a:p>
                      <a:r>
                        <a:rPr lang="de-DE" dirty="0"/>
                        <a:t>1.Basisunterweisung</a:t>
                      </a:r>
                    </a:p>
                  </a:txBody>
                  <a:tcPr marL="96029" marR="96029">
                    <a:solidFill>
                      <a:schemeClr val="tx2">
                        <a:lumMod val="75000"/>
                      </a:schemeClr>
                    </a:solidFill>
                  </a:tcPr>
                </a:tc>
                <a:tc>
                  <a:txBody>
                    <a:bodyPr/>
                    <a:lstStyle/>
                    <a:p>
                      <a:r>
                        <a:rPr lang="de-DE" dirty="0"/>
                        <a:t>2. Grundunterweisung</a:t>
                      </a:r>
                    </a:p>
                  </a:txBody>
                  <a:tcPr marL="96029" marR="96029">
                    <a:solidFill>
                      <a:schemeClr val="tx2">
                        <a:lumMod val="75000"/>
                      </a:schemeClr>
                    </a:solidFill>
                  </a:tcPr>
                </a:tc>
                <a:tc>
                  <a:txBody>
                    <a:bodyPr/>
                    <a:lstStyle/>
                    <a:p>
                      <a:r>
                        <a:rPr lang="de-DE" dirty="0"/>
                        <a:t>3.Spezifische</a:t>
                      </a:r>
                      <a:r>
                        <a:rPr lang="de-DE" baseline="0" dirty="0"/>
                        <a:t> Unterweisung</a:t>
                      </a:r>
                      <a:endParaRPr lang="de-DE" dirty="0"/>
                    </a:p>
                  </a:txBody>
                  <a:tcPr marL="96029" marR="96029">
                    <a:solidFill>
                      <a:schemeClr val="tx2">
                        <a:lumMod val="75000"/>
                      </a:schemeClr>
                    </a:solidFill>
                  </a:tcPr>
                </a:tc>
                <a:extLst>
                  <a:ext uri="{0D108BD9-81ED-4DB2-BD59-A6C34878D82A}">
                    <a16:rowId xmlns:a16="http://schemas.microsoft.com/office/drawing/2014/main" val="10000"/>
                  </a:ext>
                </a:extLst>
              </a:tr>
              <a:tr h="296024">
                <a:tc>
                  <a:txBody>
                    <a:bodyPr/>
                    <a:lstStyle/>
                    <a:p>
                      <a:r>
                        <a:rPr lang="de-DE" sz="1400" dirty="0"/>
                        <a:t>1.1 Managementsystem</a:t>
                      </a:r>
                    </a:p>
                  </a:txBody>
                  <a:tcPr marL="96029" marR="96029"/>
                </a:tc>
                <a:tc>
                  <a:txBody>
                    <a:bodyPr/>
                    <a:lstStyle/>
                    <a:p>
                      <a:r>
                        <a:rPr lang="de-DE" sz="1400" dirty="0"/>
                        <a:t>2.1</a:t>
                      </a:r>
                      <a:r>
                        <a:rPr lang="de-DE" sz="1400" baseline="0" dirty="0"/>
                        <a:t> </a:t>
                      </a:r>
                      <a:r>
                        <a:rPr lang="de-DE" sz="1400" dirty="0"/>
                        <a:t>Betriebsanweisungen</a:t>
                      </a:r>
                    </a:p>
                  </a:txBody>
                  <a:tcPr marL="96029" marR="96029"/>
                </a:tc>
                <a:tc>
                  <a:txBody>
                    <a:bodyPr/>
                    <a:lstStyle/>
                    <a:p>
                      <a:r>
                        <a:rPr lang="de-DE" sz="1400" dirty="0"/>
                        <a:t>3.1</a:t>
                      </a:r>
                      <a:r>
                        <a:rPr lang="de-DE" sz="1400" baseline="0" dirty="0"/>
                        <a:t> Fahr- und Reisetätigkeiten</a:t>
                      </a:r>
                      <a:endParaRPr lang="de-DE" sz="1400" dirty="0"/>
                    </a:p>
                  </a:txBody>
                  <a:tcPr marL="96029" marR="96029"/>
                </a:tc>
                <a:extLst>
                  <a:ext uri="{0D108BD9-81ED-4DB2-BD59-A6C34878D82A}">
                    <a16:rowId xmlns:a16="http://schemas.microsoft.com/office/drawing/2014/main" val="10001"/>
                  </a:ext>
                </a:extLst>
              </a:tr>
              <a:tr h="370840">
                <a:tc>
                  <a:txBody>
                    <a:bodyPr/>
                    <a:lstStyle/>
                    <a:p>
                      <a:r>
                        <a:rPr lang="de-DE" sz="1400" dirty="0">
                          <a:solidFill>
                            <a:schemeClr val="bg1"/>
                          </a:solidFill>
                        </a:rPr>
                        <a:t>1.2 Ziele/ Philosophie</a:t>
                      </a:r>
                    </a:p>
                  </a:txBody>
                  <a:tcPr marL="96029" marR="96029">
                    <a:solidFill>
                      <a:schemeClr val="tx2">
                        <a:lumMod val="75000"/>
                      </a:schemeClr>
                    </a:solidFill>
                  </a:tcPr>
                </a:tc>
                <a:tc>
                  <a:txBody>
                    <a:bodyPr/>
                    <a:lstStyle/>
                    <a:p>
                      <a:r>
                        <a:rPr lang="de-DE" sz="1400" dirty="0">
                          <a:solidFill>
                            <a:schemeClr val="bg1"/>
                          </a:solidFill>
                        </a:rPr>
                        <a:t>2.2</a:t>
                      </a:r>
                      <a:r>
                        <a:rPr lang="de-DE" sz="1400" baseline="0" dirty="0">
                          <a:solidFill>
                            <a:schemeClr val="bg1"/>
                          </a:solidFill>
                        </a:rPr>
                        <a:t> </a:t>
                      </a:r>
                      <a:r>
                        <a:rPr lang="de-DE" sz="1400" dirty="0">
                          <a:solidFill>
                            <a:schemeClr val="bg1"/>
                          </a:solidFill>
                        </a:rPr>
                        <a:t>Sicherheitszeichen</a:t>
                      </a:r>
                    </a:p>
                  </a:txBody>
                  <a:tcPr marL="96029" marR="96029">
                    <a:solidFill>
                      <a:schemeClr val="tx2">
                        <a:lumMod val="75000"/>
                      </a:schemeClr>
                    </a:solidFill>
                  </a:tcPr>
                </a:tc>
                <a:tc>
                  <a:txBody>
                    <a:bodyPr/>
                    <a:lstStyle/>
                    <a:p>
                      <a:r>
                        <a:rPr lang="de-DE" sz="1400" dirty="0">
                          <a:solidFill>
                            <a:schemeClr val="bg1"/>
                          </a:solidFill>
                        </a:rPr>
                        <a:t>3.2 Home-Office Tätigkeiten</a:t>
                      </a:r>
                    </a:p>
                  </a:txBody>
                  <a:tcPr marL="96029" marR="96029">
                    <a:solidFill>
                      <a:schemeClr val="tx2">
                        <a:lumMod val="75000"/>
                      </a:schemeClr>
                    </a:solidFill>
                  </a:tcPr>
                </a:tc>
                <a:extLst>
                  <a:ext uri="{0D108BD9-81ED-4DB2-BD59-A6C34878D82A}">
                    <a16:rowId xmlns:a16="http://schemas.microsoft.com/office/drawing/2014/main" val="10002"/>
                  </a:ext>
                </a:extLst>
              </a:tr>
              <a:tr h="370840">
                <a:tc>
                  <a:txBody>
                    <a:bodyPr/>
                    <a:lstStyle/>
                    <a:p>
                      <a:r>
                        <a:rPr lang="de-DE" sz="1400" dirty="0"/>
                        <a:t>1.3</a:t>
                      </a:r>
                      <a:r>
                        <a:rPr lang="de-DE" sz="1400" baseline="0" dirty="0"/>
                        <a:t> </a:t>
                      </a:r>
                      <a:r>
                        <a:rPr lang="de-DE" sz="1400" dirty="0"/>
                        <a:t>Pflichten Arbeitgeber</a:t>
                      </a:r>
                    </a:p>
                  </a:txBody>
                  <a:tcPr marL="96029" marR="96029"/>
                </a:tc>
                <a:tc>
                  <a:txBody>
                    <a:bodyPr/>
                    <a:lstStyle/>
                    <a:p>
                      <a:r>
                        <a:rPr lang="de-DE" sz="1400" dirty="0"/>
                        <a:t>2.3 Umgang mit Gefahrstoffen</a:t>
                      </a:r>
                    </a:p>
                  </a:txBody>
                  <a:tcPr marL="96029" marR="96029"/>
                </a:tc>
                <a:tc>
                  <a:txBody>
                    <a:bodyPr/>
                    <a:lstStyle/>
                    <a:p>
                      <a:endParaRPr lang="de-DE" sz="1400" dirty="0"/>
                    </a:p>
                  </a:txBody>
                  <a:tcPr marL="96029" marR="96029"/>
                </a:tc>
                <a:extLst>
                  <a:ext uri="{0D108BD9-81ED-4DB2-BD59-A6C34878D82A}">
                    <a16:rowId xmlns:a16="http://schemas.microsoft.com/office/drawing/2014/main" val="10003"/>
                  </a:ext>
                </a:extLst>
              </a:tr>
              <a:tr h="370840">
                <a:tc>
                  <a:txBody>
                    <a:bodyPr/>
                    <a:lstStyle/>
                    <a:p>
                      <a:pPr marL="0" algn="l" defTabSz="914400" rtl="0" eaLnBrk="1" latinLnBrk="0" hangingPunct="1"/>
                      <a:r>
                        <a:rPr lang="de-DE" sz="1400" kern="1200" dirty="0">
                          <a:solidFill>
                            <a:schemeClr val="bg1"/>
                          </a:solidFill>
                          <a:latin typeface="+mn-lt"/>
                          <a:ea typeface="+mn-ea"/>
                          <a:cs typeface="+mn-cs"/>
                        </a:rPr>
                        <a:t>1.4 Pflichten Arbeitnehmer</a:t>
                      </a:r>
                    </a:p>
                  </a:txBody>
                  <a:tcPr marL="96029" marR="96029">
                    <a:solidFill>
                      <a:schemeClr val="tx2">
                        <a:lumMod val="75000"/>
                      </a:schemeClr>
                    </a:solidFill>
                  </a:tcPr>
                </a:tc>
                <a:tc>
                  <a:txBody>
                    <a:bodyPr/>
                    <a:lstStyle/>
                    <a:p>
                      <a:pPr marL="0" algn="l" defTabSz="914400" rtl="0" eaLnBrk="1" latinLnBrk="0" hangingPunct="1"/>
                      <a:r>
                        <a:rPr lang="de-DE" sz="1400" kern="1200" dirty="0">
                          <a:solidFill>
                            <a:schemeClr val="bg1"/>
                          </a:solidFill>
                          <a:latin typeface="+mn-lt"/>
                          <a:ea typeface="+mn-ea"/>
                          <a:cs typeface="+mn-cs"/>
                        </a:rPr>
                        <a:t>2.4 Ordnung und Sauberkeit am Arbeitsplatz</a:t>
                      </a: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04"/>
                  </a:ext>
                </a:extLst>
              </a:tr>
              <a:tr h="370840">
                <a:tc>
                  <a:txBody>
                    <a:bodyPr/>
                    <a:lstStyle/>
                    <a:p>
                      <a:r>
                        <a:rPr lang="de-DE" sz="1400" dirty="0"/>
                        <a:t>1.5 Ansprechpartner</a:t>
                      </a:r>
                    </a:p>
                  </a:txBody>
                  <a:tcPr marL="96029" marR="96029"/>
                </a:tc>
                <a:tc>
                  <a:txBody>
                    <a:bodyPr/>
                    <a:lstStyle/>
                    <a:p>
                      <a:r>
                        <a:rPr lang="de-DE" sz="1400" dirty="0"/>
                        <a:t>2.5 Leitern und Tritte</a:t>
                      </a:r>
                    </a:p>
                  </a:txBody>
                  <a:tcPr marL="96029" marR="96029"/>
                </a:tc>
                <a:tc>
                  <a:txBody>
                    <a:bodyPr/>
                    <a:lstStyle/>
                    <a:p>
                      <a:endParaRPr lang="de-DE" sz="1400" dirty="0"/>
                    </a:p>
                  </a:txBody>
                  <a:tcPr marL="96029" marR="96029"/>
                </a:tc>
                <a:extLst>
                  <a:ext uri="{0D108BD9-81ED-4DB2-BD59-A6C34878D82A}">
                    <a16:rowId xmlns:a16="http://schemas.microsoft.com/office/drawing/2014/main" val="10005"/>
                  </a:ext>
                </a:extLst>
              </a:tr>
              <a:tr h="370840">
                <a:tc>
                  <a:txBody>
                    <a:bodyPr/>
                    <a:lstStyle/>
                    <a:p>
                      <a:pPr marL="0" algn="l" defTabSz="914400" rtl="0" eaLnBrk="1" latinLnBrk="0" hangingPunct="1"/>
                      <a:r>
                        <a:rPr lang="de-DE" sz="1400" kern="1200" dirty="0">
                          <a:solidFill>
                            <a:schemeClr val="bg1"/>
                          </a:solidFill>
                          <a:latin typeface="+mn-lt"/>
                          <a:ea typeface="+mn-ea"/>
                          <a:cs typeface="+mn-cs"/>
                        </a:rPr>
                        <a:t>1.6 Unterweisungen</a:t>
                      </a:r>
                    </a:p>
                  </a:txBody>
                  <a:tcPr marL="96029" marR="96029">
                    <a:solidFill>
                      <a:schemeClr val="tx2">
                        <a:lumMod val="75000"/>
                      </a:schemeClr>
                    </a:solidFill>
                  </a:tcPr>
                </a:tc>
                <a:tc>
                  <a:txBody>
                    <a:bodyPr/>
                    <a:lstStyle/>
                    <a:p>
                      <a:pPr marL="0" algn="l" defTabSz="914400" rtl="0" eaLnBrk="1" latinLnBrk="0" hangingPunct="1"/>
                      <a:r>
                        <a:rPr lang="de-DE" sz="1400" kern="1200" dirty="0">
                          <a:solidFill>
                            <a:schemeClr val="bg1"/>
                          </a:solidFill>
                          <a:latin typeface="+mn-lt"/>
                          <a:ea typeface="+mn-ea"/>
                          <a:cs typeface="+mn-cs"/>
                        </a:rPr>
                        <a:t>2.6 Elektrische Betriebsmittel</a:t>
                      </a: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06"/>
                  </a:ext>
                </a:extLst>
              </a:tr>
              <a:tr h="370840">
                <a:tc>
                  <a:txBody>
                    <a:bodyPr/>
                    <a:lstStyle/>
                    <a:p>
                      <a:r>
                        <a:rPr lang="de-DE" sz="1400" dirty="0"/>
                        <a:t>1.7 Versicherung</a:t>
                      </a:r>
                    </a:p>
                  </a:txBody>
                  <a:tcPr marL="96029" marR="96029"/>
                </a:tc>
                <a:tc>
                  <a:txBody>
                    <a:bodyPr/>
                    <a:lstStyle/>
                    <a:p>
                      <a:r>
                        <a:rPr lang="de-DE" sz="1400" dirty="0"/>
                        <a:t>2.7 Arbeitsschutzschuhe</a:t>
                      </a:r>
                    </a:p>
                  </a:txBody>
                  <a:tcPr marL="96029" marR="96029"/>
                </a:tc>
                <a:tc>
                  <a:txBody>
                    <a:bodyPr/>
                    <a:lstStyle/>
                    <a:p>
                      <a:endParaRPr lang="de-DE" sz="1400" dirty="0"/>
                    </a:p>
                  </a:txBody>
                  <a:tcPr marL="96029" marR="96029"/>
                </a:tc>
                <a:extLst>
                  <a:ext uri="{0D108BD9-81ED-4DB2-BD59-A6C34878D82A}">
                    <a16:rowId xmlns:a16="http://schemas.microsoft.com/office/drawing/2014/main" val="10007"/>
                  </a:ext>
                </a:extLst>
              </a:tr>
              <a:tr h="370840">
                <a:tc>
                  <a:txBody>
                    <a:bodyPr/>
                    <a:lstStyle/>
                    <a:p>
                      <a:pPr marL="0" algn="l" defTabSz="914400" rtl="0" eaLnBrk="1" latinLnBrk="0" hangingPunct="1"/>
                      <a:r>
                        <a:rPr lang="de-DE" sz="1400" kern="1200" dirty="0">
                          <a:solidFill>
                            <a:schemeClr val="bg1"/>
                          </a:solidFill>
                          <a:latin typeface="+mn-lt"/>
                          <a:ea typeface="+mn-ea"/>
                          <a:cs typeface="+mn-cs"/>
                        </a:rPr>
                        <a:t>1.8 Regelung Erste Hilfe</a:t>
                      </a: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08"/>
                  </a:ext>
                </a:extLst>
              </a:tr>
              <a:tr h="370840">
                <a:tc>
                  <a:txBody>
                    <a:bodyPr/>
                    <a:lstStyle/>
                    <a:p>
                      <a:r>
                        <a:rPr lang="de-DE" sz="1400" dirty="0"/>
                        <a:t>1.9 Verhalten bei Brand- und Notfällen</a:t>
                      </a:r>
                    </a:p>
                  </a:txBody>
                  <a:tcPr marL="96029" marR="96029"/>
                </a:tc>
                <a:tc>
                  <a:txBody>
                    <a:bodyPr/>
                    <a:lstStyle/>
                    <a:p>
                      <a:endParaRPr lang="de-DE" sz="1400" dirty="0"/>
                    </a:p>
                  </a:txBody>
                  <a:tcPr marL="96029" marR="96029"/>
                </a:tc>
                <a:tc>
                  <a:txBody>
                    <a:bodyPr/>
                    <a:lstStyle/>
                    <a:p>
                      <a:endParaRPr lang="de-DE" sz="1400" dirty="0"/>
                    </a:p>
                  </a:txBody>
                  <a:tcPr marL="96029" marR="96029"/>
                </a:tc>
                <a:extLst>
                  <a:ext uri="{0D108BD9-81ED-4DB2-BD59-A6C34878D82A}">
                    <a16:rowId xmlns:a16="http://schemas.microsoft.com/office/drawing/2014/main" val="10009"/>
                  </a:ext>
                </a:extLst>
              </a:tr>
              <a:tr h="480888">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10"/>
                  </a:ext>
                </a:extLst>
              </a:tr>
            </a:tbl>
          </a:graphicData>
        </a:graphic>
      </p:graphicFrame>
      <p:sp>
        <p:nvSpPr>
          <p:cNvPr id="4" name="Datumsplatzhalter 3"/>
          <p:cNvSpPr>
            <a:spLocks noGrp="1"/>
          </p:cNvSpPr>
          <p:nvPr>
            <p:ph type="dt" sz="half" idx="10"/>
          </p:nvPr>
        </p:nvSpPr>
        <p:spPr/>
        <p:txBody>
          <a:bodyPr/>
          <a:lstStyle/>
          <a:p>
            <a:pPr>
              <a:defRPr/>
            </a:pPr>
            <a:fld id="{1981E43D-2889-430C-97B8-17EEB0891271}" type="datetime1">
              <a:rPr lang="de-DE" smtClean="0"/>
              <a:pPr>
                <a:defRPr/>
              </a:pPr>
              <a:t>22.11.2023</a:t>
            </a:fld>
            <a:endParaRPr lang="de-DE" dirty="0"/>
          </a:p>
        </p:txBody>
      </p:sp>
      <p:sp>
        <p:nvSpPr>
          <p:cNvPr id="7" name="Inhaltsplatzhalter 6"/>
          <p:cNvSpPr>
            <a:spLocks noGrp="1"/>
          </p:cNvSpPr>
          <p:nvPr>
            <p:ph sz="half" idx="4294967295"/>
          </p:nvPr>
        </p:nvSpPr>
        <p:spPr>
          <a:xfrm>
            <a:off x="467544" y="836712"/>
            <a:ext cx="6000750" cy="371475"/>
          </a:xfrm>
        </p:spPr>
        <p:txBody>
          <a:bodyPr/>
          <a:lstStyle/>
          <a:p>
            <a:pPr marL="0" indent="0">
              <a:buNone/>
            </a:pPr>
            <a:r>
              <a:rPr lang="de-DE" dirty="0"/>
              <a:t>Inhalte der Erstunterweisung</a:t>
            </a:r>
          </a:p>
        </p:txBody>
      </p:sp>
    </p:spTree>
    <p:extLst>
      <p:ext uri="{BB962C8B-B14F-4D97-AF65-F5344CB8AC3E}">
        <p14:creationId xmlns:p14="http://schemas.microsoft.com/office/powerpoint/2010/main" val="387981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1.8 Basisunterweisung</a:t>
            </a:r>
            <a:endParaRPr lang="en-US" dirty="0"/>
          </a:p>
        </p:txBody>
      </p:sp>
      <p:sp>
        <p:nvSpPr>
          <p:cNvPr id="10" name="Inhaltsplatzhalter 9"/>
          <p:cNvSpPr>
            <a:spLocks noGrp="1"/>
          </p:cNvSpPr>
          <p:nvPr>
            <p:ph idx="1"/>
          </p:nvPr>
        </p:nvSpPr>
        <p:spPr/>
        <p:txBody>
          <a:bodyPr/>
          <a:lstStyle/>
          <a:p>
            <a:pPr marL="0" indent="0">
              <a:buNone/>
            </a:pPr>
            <a:r>
              <a:rPr lang="de-DE" dirty="0"/>
              <a:t>Verhalten im Brandfall</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graphicFrame>
        <p:nvGraphicFramePr>
          <p:cNvPr id="7" name="Group 91"/>
          <p:cNvGraphicFramePr>
            <a:graphicFrameLocks/>
          </p:cNvGraphicFramePr>
          <p:nvPr>
            <p:extLst>
              <p:ext uri="{D42A27DB-BD31-4B8C-83A1-F6EECF244321}">
                <p14:modId xmlns:p14="http://schemas.microsoft.com/office/powerpoint/2010/main" val="2320629364"/>
              </p:ext>
            </p:extLst>
          </p:nvPr>
        </p:nvGraphicFramePr>
        <p:xfrm>
          <a:off x="613172" y="1844824"/>
          <a:ext cx="7415212" cy="2659064"/>
        </p:xfrm>
        <a:graphic>
          <a:graphicData uri="http://schemas.openxmlformats.org/drawingml/2006/table">
            <a:tbl>
              <a:tblPr/>
              <a:tblGrid>
                <a:gridCol w="2471737">
                  <a:extLst>
                    <a:ext uri="{9D8B030D-6E8A-4147-A177-3AD203B41FA5}">
                      <a16:colId xmlns:a16="http://schemas.microsoft.com/office/drawing/2014/main" val="20000"/>
                    </a:ext>
                  </a:extLst>
                </a:gridCol>
                <a:gridCol w="2471738">
                  <a:extLst>
                    <a:ext uri="{9D8B030D-6E8A-4147-A177-3AD203B41FA5}">
                      <a16:colId xmlns:a16="http://schemas.microsoft.com/office/drawing/2014/main" val="20001"/>
                    </a:ext>
                  </a:extLst>
                </a:gridCol>
                <a:gridCol w="2471737">
                  <a:extLst>
                    <a:ext uri="{9D8B030D-6E8A-4147-A177-3AD203B41FA5}">
                      <a16:colId xmlns:a16="http://schemas.microsoft.com/office/drawing/2014/main" val="20002"/>
                    </a:ext>
                  </a:extLst>
                </a:gridCol>
              </a:tblGrid>
              <a:tr h="6635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err="1">
                          <a:ln>
                            <a:noFill/>
                          </a:ln>
                          <a:solidFill>
                            <a:schemeClr val="tx1"/>
                          </a:solidFill>
                          <a:effectLst/>
                          <a:latin typeface="+mj-lt"/>
                        </a:rPr>
                        <a:t>Brandart</a:t>
                      </a:r>
                      <a:endParaRPr kumimoji="0" lang="de-DE" sz="16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Löschart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Brandklasse und 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Feste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a:ln>
                            <a:noFill/>
                          </a:ln>
                          <a:solidFill>
                            <a:schemeClr val="tx1"/>
                          </a:solidFill>
                          <a:effectLst/>
                          <a:latin typeface="+mj-lt"/>
                        </a:rPr>
                        <a:t>ABC-Löscher, CO</a:t>
                      </a:r>
                      <a:r>
                        <a:rPr kumimoji="0" lang="de-DE" sz="1600" b="0" i="0" u="none" strike="noStrike" cap="none" normalizeH="0" baseline="-25000" dirty="0">
                          <a:ln>
                            <a:noFill/>
                          </a:ln>
                          <a:solidFill>
                            <a:schemeClr val="tx1"/>
                          </a:solidFill>
                          <a:effectLst/>
                          <a:latin typeface="+mj-lt"/>
                        </a:rPr>
                        <a:t>2</a:t>
                      </a:r>
                      <a:r>
                        <a:rPr kumimoji="0" lang="de-DE" sz="1600" b="0" i="0" u="none" strike="noStrike" cap="none" normalizeH="0" baseline="0" dirty="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Flüssige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ABC-Löscher, CO</a:t>
                      </a:r>
                      <a:r>
                        <a:rPr kumimoji="0" lang="de-DE" sz="1600" b="0" i="0" u="none" strike="noStrike" cap="none" normalizeH="0" baseline="-25000">
                          <a:ln>
                            <a:noFill/>
                          </a:ln>
                          <a:solidFill>
                            <a:schemeClr val="tx1"/>
                          </a:solidFill>
                          <a:effectLst/>
                          <a:latin typeface="+mj-lt"/>
                        </a:rPr>
                        <a:t>2</a:t>
                      </a:r>
                      <a:r>
                        <a:rPr kumimoji="0" lang="de-DE" sz="1600" b="0" i="0" u="none" strike="noStrike" cap="none" normalizeH="0" baseline="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Gase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ABC-Löscher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9"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655" y="2564904"/>
            <a:ext cx="5556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305" y="3212604"/>
            <a:ext cx="557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255" y="3860304"/>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2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Untersuchungen</a:t>
            </a:r>
            <a:endParaRPr lang="en-US" dirty="0"/>
          </a:p>
          <a:p>
            <a:r>
              <a:rPr lang="de-DE" sz="2000" dirty="0">
                <a:solidFill>
                  <a:srgbClr val="000000"/>
                </a:solidFill>
              </a:rPr>
              <a:t>Regelmäßige betriebsärztliche Untersuchungen werden entsprechend den Arbeitsplatzgefährdungen den Mitarbeitenden angeboten (vor erstmaliger Arbeitsaufnahme und dann in regelmäßigen Abständen).</a:t>
            </a:r>
          </a:p>
          <a:p>
            <a:r>
              <a:rPr lang="de-DE" sz="2000" dirty="0">
                <a:solidFill>
                  <a:srgbClr val="000000"/>
                </a:solidFill>
              </a:rPr>
              <a:t>Unterscheidung zwischen:</a:t>
            </a:r>
          </a:p>
          <a:p>
            <a:pPr lvl="1"/>
            <a:r>
              <a:rPr lang="de-DE" sz="1800" dirty="0">
                <a:solidFill>
                  <a:srgbClr val="000000"/>
                </a:solidFill>
              </a:rPr>
              <a:t>Pflichtvorsorge (z.B. G-35 Reisetätigkeiten, www.die-reisemedizin.de)</a:t>
            </a:r>
          </a:p>
          <a:p>
            <a:pPr lvl="1"/>
            <a:r>
              <a:rPr lang="de-DE" sz="1800" dirty="0">
                <a:solidFill>
                  <a:srgbClr val="000000"/>
                </a:solidFill>
              </a:rPr>
              <a:t>Angebotsvorsorge (z.B. G-37 Bildschirmarbeitsplätze)</a:t>
            </a:r>
          </a:p>
          <a:p>
            <a:pPr lvl="1"/>
            <a:r>
              <a:rPr lang="de-DE" sz="1800" dirty="0">
                <a:solidFill>
                  <a:srgbClr val="000000"/>
                </a:solidFill>
              </a:rPr>
              <a:t>Eignungsuntersuchung</a:t>
            </a:r>
          </a:p>
          <a:p>
            <a:pPr lvl="1"/>
            <a:r>
              <a:rPr lang="de-DE" sz="1800" dirty="0">
                <a:solidFill>
                  <a:srgbClr val="000000"/>
                </a:solidFill>
              </a:rPr>
              <a:t>Einstellungsuntersuchungen</a:t>
            </a:r>
          </a:p>
          <a:p>
            <a:pPr lvl="1"/>
            <a:r>
              <a:rPr lang="de-DE" sz="1800" dirty="0">
                <a:solidFill>
                  <a:srgbClr val="000000"/>
                </a:solidFill>
              </a:rPr>
              <a:t>Wunschvorsorge</a:t>
            </a:r>
          </a:p>
          <a:p>
            <a:r>
              <a:rPr lang="de-DE" sz="2000" dirty="0">
                <a:solidFill>
                  <a:srgbClr val="000000"/>
                </a:solidFill>
              </a:rPr>
              <a:t>Mitarbeitende werden regelmäßig zu den aktuell anstehenden Untersuchungen schriftlich eingeladen.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287590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Untersuchungen</a:t>
            </a:r>
            <a:endParaRPr lang="de-DE" sz="2000" dirty="0">
              <a:solidFill>
                <a:srgbClr val="000000"/>
              </a:solidFill>
            </a:endParaRPr>
          </a:p>
          <a:p>
            <a:pPr>
              <a:lnSpc>
                <a:spcPct val="150000"/>
              </a:lnSpc>
            </a:pPr>
            <a:r>
              <a:rPr lang="de-DE" sz="2000" dirty="0">
                <a:solidFill>
                  <a:srgbClr val="000000"/>
                </a:solidFill>
              </a:rPr>
              <a:t>Bei Arbeiten im außereuropäischen Ausland können Impfungen notwendig werden.</a:t>
            </a:r>
          </a:p>
          <a:p>
            <a:pPr>
              <a:lnSpc>
                <a:spcPct val="150000"/>
              </a:lnSpc>
            </a:pPr>
            <a:r>
              <a:rPr lang="de-DE" sz="2000" dirty="0">
                <a:solidFill>
                  <a:srgbClr val="000000"/>
                </a:solidFill>
              </a:rPr>
              <a:t>Unter </a:t>
            </a:r>
            <a:r>
              <a:rPr lang="de-DE" dirty="0">
                <a:solidFill>
                  <a:srgbClr val="000000"/>
                </a:solidFill>
                <a:hlinkClick r:id="rId3"/>
              </a:rPr>
              <a:t>http://sp.mts.com/corp/Berlin/Umwelt-und-Arbeitssicherheit/Krper%20und%20Geist/G35_Merkblatt_07.11.17.pdf</a:t>
            </a:r>
            <a:r>
              <a:rPr lang="de-DE" dirty="0">
                <a:solidFill>
                  <a:srgbClr val="000000"/>
                </a:solidFill>
              </a:rPr>
              <a:t> kann </a:t>
            </a:r>
            <a:r>
              <a:rPr lang="de-DE" sz="2000" dirty="0">
                <a:solidFill>
                  <a:srgbClr val="000000"/>
                </a:solidFill>
              </a:rPr>
              <a:t>man sich über die notwendigen Impfungen und Gefahren informieren</a:t>
            </a:r>
          </a:p>
          <a:p>
            <a:pPr>
              <a:lnSpc>
                <a:spcPct val="150000"/>
              </a:lnSpc>
            </a:pPr>
            <a:r>
              <a:rPr lang="de-DE" sz="2000" dirty="0">
                <a:solidFill>
                  <a:srgbClr val="000000"/>
                </a:solidFill>
              </a:rPr>
              <a:t>Bei notwendiger Impfung den Vorgesetzten informieren und beim Betriebsarzt impfen lassen</a:t>
            </a:r>
          </a:p>
          <a:p>
            <a:pPr>
              <a:lnSpc>
                <a:spcPct val="150000"/>
              </a:lnSpc>
            </a:pPr>
            <a:r>
              <a:rPr lang="de-DE" sz="2000" dirty="0">
                <a:solidFill>
                  <a:srgbClr val="000000"/>
                </a:solidFill>
              </a:rPr>
              <a:t>Impfungen sollten mit einem ausreichenden zeitlichen Abstand vor dem Auslandseinsatz durchgeführt werden.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39556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dirty="0"/>
              <a:t>2. Grundunterweisung</a:t>
            </a:r>
            <a:endParaRPr lang="en-US" dirty="0"/>
          </a:p>
        </p:txBody>
      </p:sp>
      <p:sp>
        <p:nvSpPr>
          <p:cNvPr id="9" name="Untertitel 8"/>
          <p:cNvSpPr>
            <a:spLocks noGrp="1"/>
          </p:cNvSpPr>
          <p:nvPr>
            <p:ph type="subTitle" idx="1"/>
          </p:nvPr>
        </p:nvSpPr>
        <p:spPr>
          <a:xfrm>
            <a:off x="4355976" y="5181600"/>
            <a:ext cx="4407024" cy="1055712"/>
          </a:xfrm>
        </p:spPr>
        <p:txBody>
          <a:bodyPr/>
          <a:lstStyle/>
          <a:p>
            <a:r>
              <a:rPr lang="de-DE" sz="2000" dirty="0"/>
              <a:t>Betriebsanweisungen, Sicherheitszeichen, Ordnung und Sauberkeit, Leitern und Tritte, Elektrische Betriebsmittel, Gehörschutz</a:t>
            </a:r>
            <a:endParaRPr lang="en-US" sz="2000" dirty="0"/>
          </a:p>
        </p:txBody>
      </p:sp>
    </p:spTree>
    <p:extLst>
      <p:ext uri="{BB962C8B-B14F-4D97-AF65-F5344CB8AC3E}">
        <p14:creationId xmlns:p14="http://schemas.microsoft.com/office/powerpoint/2010/main" val="1445309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2.1 Grundunterweisung</a:t>
            </a:r>
            <a:endParaRPr lang="en-US" dirty="0"/>
          </a:p>
        </p:txBody>
      </p:sp>
      <p:sp>
        <p:nvSpPr>
          <p:cNvPr id="2" name="Inhaltsplatzhalter 1"/>
          <p:cNvSpPr>
            <a:spLocks noGrp="1"/>
          </p:cNvSpPr>
          <p:nvPr>
            <p:ph idx="1"/>
          </p:nvPr>
        </p:nvSpPr>
        <p:spPr>
          <a:xfrm>
            <a:off x="395536" y="1268760"/>
            <a:ext cx="4248472" cy="5105400"/>
          </a:xfrm>
        </p:spPr>
        <p:txBody>
          <a:bodyPr/>
          <a:lstStyle/>
          <a:p>
            <a:pPr marL="0" indent="0">
              <a:lnSpc>
                <a:spcPct val="150000"/>
              </a:lnSpc>
              <a:buNone/>
            </a:pPr>
            <a:r>
              <a:rPr lang="de-DE" dirty="0"/>
              <a:t>Betriebsanweisung</a:t>
            </a:r>
            <a:endParaRPr lang="en-US" dirty="0"/>
          </a:p>
          <a:p>
            <a:pPr>
              <a:lnSpc>
                <a:spcPct val="150000"/>
              </a:lnSpc>
              <a:tabLst>
                <a:tab pos="3767138" algn="l"/>
              </a:tabLst>
            </a:pPr>
            <a:r>
              <a:rPr lang="de-DE" sz="2000" dirty="0"/>
              <a:t>Die </a:t>
            </a:r>
            <a:r>
              <a:rPr lang="de-DE" sz="2000" dirty="0">
                <a:solidFill>
                  <a:srgbClr val="FF0000"/>
                </a:solidFill>
              </a:rPr>
              <a:t>Betriebsanweisung</a:t>
            </a:r>
            <a:r>
              <a:rPr lang="de-DE" sz="2000" dirty="0"/>
              <a:t> stellt das Bindeglied zwischen Gefährdungsbeurteilung und Unterweisung dar.</a:t>
            </a:r>
          </a:p>
          <a:p>
            <a:pPr>
              <a:lnSpc>
                <a:spcPct val="150000"/>
              </a:lnSpc>
            </a:pPr>
            <a:r>
              <a:rPr lang="de-DE" sz="2000" dirty="0"/>
              <a:t>Anhand der Betriebsanweisung erfolgt die Unterweisung der Mitarbeiter.</a:t>
            </a:r>
          </a:p>
          <a:p>
            <a:pPr>
              <a:lnSpc>
                <a:spcPct val="150000"/>
              </a:lnSpc>
            </a:pPr>
            <a:r>
              <a:rPr lang="de-DE" sz="2000" dirty="0"/>
              <a:t>Sie ist für jeden Mitarbeiter als </a:t>
            </a:r>
            <a:r>
              <a:rPr lang="de-DE" sz="2000" dirty="0">
                <a:solidFill>
                  <a:srgbClr val="FF0000"/>
                </a:solidFill>
              </a:rPr>
              <a:t>verbindliche Arbeitsanweisung </a:t>
            </a:r>
            <a:r>
              <a:rPr lang="de-DE" sz="2000" dirty="0"/>
              <a:t>zu betrachten.</a:t>
            </a:r>
          </a:p>
          <a:p>
            <a:pPr marL="0" indent="0">
              <a:lnSpc>
                <a:spcPct val="150000"/>
              </a:lnSpc>
              <a:buNone/>
            </a:pPr>
            <a:endParaRPr lang="de-DE" sz="2000" dirty="0"/>
          </a:p>
          <a:p>
            <a:pPr marL="0" indent="0">
              <a:lnSpc>
                <a:spcPct val="150000"/>
              </a:lnSpc>
              <a:buNone/>
            </a:pPr>
            <a:r>
              <a:rPr lang="en-US" sz="2000" dirty="0"/>
              <a:t>		</a:t>
            </a:r>
            <a:endParaRPr lang="en-US" sz="2000" b="1"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graphicFrame>
        <p:nvGraphicFramePr>
          <p:cNvPr id="9" name="Inhaltsplatzhalter 11"/>
          <p:cNvGraphicFramePr>
            <a:graphicFrameLocks noGrp="1"/>
          </p:cNvGraphicFramePr>
          <p:nvPr>
            <p:ph sz="half" idx="4294967295"/>
            <p:extLst>
              <p:ext uri="{D42A27DB-BD31-4B8C-83A1-F6EECF244321}">
                <p14:modId xmlns:p14="http://schemas.microsoft.com/office/powerpoint/2010/main" val="3351495095"/>
              </p:ext>
            </p:extLst>
          </p:nvPr>
        </p:nvGraphicFramePr>
        <p:xfrm>
          <a:off x="4572000" y="2204864"/>
          <a:ext cx="424847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956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2.1 Grundunterweisung</a:t>
            </a:r>
            <a:endParaRPr lang="en-US" dirty="0"/>
          </a:p>
        </p:txBody>
      </p:sp>
      <p:sp>
        <p:nvSpPr>
          <p:cNvPr id="2" name="Inhaltsplatzhalter 1"/>
          <p:cNvSpPr>
            <a:spLocks noGrp="1"/>
          </p:cNvSpPr>
          <p:nvPr>
            <p:ph idx="1"/>
          </p:nvPr>
        </p:nvSpPr>
        <p:spPr/>
        <p:txBody>
          <a:bodyPr/>
          <a:lstStyle/>
          <a:p>
            <a:pPr marL="0" indent="0">
              <a:buNone/>
            </a:pPr>
            <a:r>
              <a:rPr lang="de-DE" dirty="0"/>
              <a:t>Betriebsanweisung</a:t>
            </a:r>
            <a:r>
              <a:rPr lang="en-US" dirty="0"/>
              <a:t>: </a:t>
            </a:r>
            <a:r>
              <a:rPr lang="de-DE" b="1" dirty="0">
                <a:solidFill>
                  <a:schemeClr val="tx2"/>
                </a:solidFill>
              </a:rPr>
              <a:t>Maschinenbetriebsanweisungen</a:t>
            </a:r>
          </a:p>
          <a:p>
            <a:pPr marL="0" indent="0">
              <a:buNone/>
            </a:pPr>
            <a:r>
              <a:rPr lang="de-DE" dirty="0">
                <a:hlinkClick r:id="rId3"/>
              </a:rPr>
              <a:t>http://sp.mts.com/corp/Berlin/Umwelt-und-Arbeitssicherheit/SitePages/Anweisungen.aspx</a:t>
            </a:r>
            <a:endParaRPr lang="de-DE" dirty="0"/>
          </a:p>
          <a:p>
            <a:pPr eaLnBrk="1" hangingPunct="1"/>
            <a:endParaRPr lang="de-DE" sz="2000" dirty="0"/>
          </a:p>
          <a:p>
            <a:pPr marL="0" indent="0" eaLnBrk="1" hangingPunct="1">
              <a:buNone/>
            </a:pPr>
            <a:r>
              <a:rPr lang="de-DE" sz="2000" dirty="0"/>
              <a:t>bieten Informationen zu:</a:t>
            </a:r>
          </a:p>
          <a:p>
            <a:pPr eaLnBrk="1" hangingPunct="1"/>
            <a:endParaRPr lang="de-DE" sz="2000" dirty="0"/>
          </a:p>
          <a:p>
            <a:pPr eaLnBrk="1" hangingPunct="1">
              <a:buFont typeface="Arial Narrow" panose="020B0606020202030204" pitchFamily="34" charset="0"/>
              <a:buChar char="»"/>
            </a:pPr>
            <a:r>
              <a:rPr lang="de-DE" sz="2000" dirty="0"/>
              <a:t>Anwendungsbereich</a:t>
            </a:r>
          </a:p>
          <a:p>
            <a:pPr eaLnBrk="1" hangingPunct="1">
              <a:buFont typeface="Arial Narrow" panose="020B0606020202030204" pitchFamily="34" charset="0"/>
              <a:buChar char="»"/>
            </a:pPr>
            <a:r>
              <a:rPr lang="de-DE" sz="2000" dirty="0"/>
              <a:t>Gefahren für Mensch und   </a:t>
            </a:r>
            <a:br>
              <a:rPr lang="de-DE" sz="2000" dirty="0"/>
            </a:br>
            <a:r>
              <a:rPr lang="de-DE" sz="2000" dirty="0"/>
              <a:t>Umwelt</a:t>
            </a:r>
          </a:p>
          <a:p>
            <a:pPr eaLnBrk="1" hangingPunct="1">
              <a:buFont typeface="Arial Narrow" panose="020B0606020202030204" pitchFamily="34" charset="0"/>
              <a:buChar char="»"/>
            </a:pPr>
            <a:r>
              <a:rPr lang="de-DE" sz="2000" dirty="0"/>
              <a:t>Schutzmaßnahmen und </a:t>
            </a:r>
          </a:p>
          <a:p>
            <a:pPr marL="363538" indent="0" eaLnBrk="1" hangingPunct="1">
              <a:buNone/>
            </a:pPr>
            <a:r>
              <a:rPr lang="de-DE" sz="2000" dirty="0"/>
              <a:t>Verhaltensregeln</a:t>
            </a:r>
          </a:p>
          <a:p>
            <a:pPr eaLnBrk="1" hangingPunct="1">
              <a:buFont typeface="Arial Narrow" panose="020B0606020202030204" pitchFamily="34" charset="0"/>
              <a:buChar char="»"/>
            </a:pPr>
            <a:r>
              <a:rPr lang="de-DE" sz="2000" dirty="0"/>
              <a:t>Verhalten bei Störungen</a:t>
            </a:r>
          </a:p>
          <a:p>
            <a:pPr eaLnBrk="1" hangingPunct="1">
              <a:buFont typeface="Arial Narrow" panose="020B0606020202030204" pitchFamily="34" charset="0"/>
              <a:buChar char="»"/>
            </a:pPr>
            <a:r>
              <a:rPr lang="de-DE" sz="2000" dirty="0"/>
              <a:t>Erste Hilfe</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2492896"/>
            <a:ext cx="2736889" cy="3960440"/>
          </a:xfrm>
          <a:prstGeom prst="rect">
            <a:avLst/>
          </a:prstGeom>
        </p:spPr>
      </p:pic>
    </p:spTree>
    <p:extLst>
      <p:ext uri="{BB962C8B-B14F-4D97-AF65-F5344CB8AC3E}">
        <p14:creationId xmlns:p14="http://schemas.microsoft.com/office/powerpoint/2010/main" val="126807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2.1 Grundunterweisung</a:t>
            </a:r>
            <a:endParaRPr lang="en-US" dirty="0"/>
          </a:p>
        </p:txBody>
      </p:sp>
      <p:sp>
        <p:nvSpPr>
          <p:cNvPr id="2" name="Inhaltsplatzhalter 1"/>
          <p:cNvSpPr>
            <a:spLocks noGrp="1"/>
          </p:cNvSpPr>
          <p:nvPr>
            <p:ph idx="1"/>
          </p:nvPr>
        </p:nvSpPr>
        <p:spPr/>
        <p:txBody>
          <a:bodyPr/>
          <a:lstStyle/>
          <a:p>
            <a:pPr marL="0" indent="0">
              <a:buNone/>
            </a:pPr>
            <a:r>
              <a:rPr lang="de-DE" dirty="0"/>
              <a:t>Betriebsanweisung</a:t>
            </a:r>
            <a:r>
              <a:rPr lang="en-US" dirty="0"/>
              <a:t>: </a:t>
            </a:r>
            <a:r>
              <a:rPr lang="de-DE" b="1" dirty="0">
                <a:solidFill>
                  <a:schemeClr val="tx2"/>
                </a:solidFill>
              </a:rPr>
              <a:t>Betriebsanweisungen für Gefahrstoffe</a:t>
            </a:r>
          </a:p>
          <a:p>
            <a:pPr eaLnBrk="1" hangingPunct="1"/>
            <a:endParaRPr lang="de-DE" sz="2000" dirty="0"/>
          </a:p>
          <a:p>
            <a:pPr marL="0" indent="0" eaLnBrk="1" hangingPunct="1">
              <a:buNone/>
            </a:pPr>
            <a:r>
              <a:rPr lang="de-DE" sz="2000" dirty="0"/>
              <a:t>bieten Informationen zu:</a:t>
            </a:r>
          </a:p>
          <a:p>
            <a:pPr marL="0" indent="0" eaLnBrk="1" hangingPunct="1">
              <a:buNone/>
            </a:pPr>
            <a:endParaRPr lang="de-DE" sz="2000" dirty="0"/>
          </a:p>
          <a:p>
            <a:pPr>
              <a:buSzPct val="100000"/>
            </a:pPr>
            <a:r>
              <a:rPr lang="de-DE" sz="2000" dirty="0"/>
              <a:t>Gefahrstoffbezeichnung</a:t>
            </a:r>
          </a:p>
          <a:p>
            <a:pPr eaLnBrk="1" hangingPunct="1">
              <a:buFont typeface="Arial Narrow" panose="020B0606020202030204" pitchFamily="34" charset="0"/>
              <a:buChar char="»"/>
            </a:pPr>
            <a:r>
              <a:rPr lang="de-DE" sz="2000" dirty="0"/>
              <a:t>Gefahren für Mensch und  </a:t>
            </a:r>
          </a:p>
          <a:p>
            <a:pPr marL="0" indent="0" eaLnBrk="1" hangingPunct="1">
              <a:buNone/>
            </a:pPr>
            <a:r>
              <a:rPr lang="de-DE" sz="2000" dirty="0"/>
              <a:t>      Umwelt</a:t>
            </a:r>
          </a:p>
          <a:p>
            <a:pPr eaLnBrk="1" hangingPunct="1">
              <a:buFont typeface="Arial Narrow" panose="020B0606020202030204" pitchFamily="34" charset="0"/>
              <a:buChar char="»"/>
            </a:pPr>
            <a:r>
              <a:rPr lang="de-DE" sz="2000" dirty="0"/>
              <a:t>Schutzmaßnahmen und    </a:t>
            </a:r>
          </a:p>
          <a:p>
            <a:pPr marL="0" indent="0" eaLnBrk="1" hangingPunct="1">
              <a:buNone/>
            </a:pPr>
            <a:r>
              <a:rPr lang="de-DE" sz="2000" dirty="0"/>
              <a:t>      Verhaltensregeln</a:t>
            </a:r>
          </a:p>
          <a:p>
            <a:pPr eaLnBrk="1" hangingPunct="1">
              <a:buFont typeface="Arial Narrow" panose="020B0606020202030204" pitchFamily="34" charset="0"/>
              <a:buChar char="»"/>
            </a:pPr>
            <a:r>
              <a:rPr lang="de-DE" sz="2000" dirty="0"/>
              <a:t>Verhalten im Gefahrfall</a:t>
            </a:r>
          </a:p>
          <a:p>
            <a:pPr eaLnBrk="1" hangingPunct="1">
              <a:buFont typeface="Arial Narrow" panose="020B0606020202030204" pitchFamily="34" charset="0"/>
              <a:buChar char="»"/>
            </a:pPr>
            <a:r>
              <a:rPr lang="de-DE" sz="2000" dirty="0"/>
              <a:t>Erste Hilfe</a:t>
            </a:r>
          </a:p>
          <a:p>
            <a:pPr eaLnBrk="1" hangingPunct="1">
              <a:buFont typeface="Arial Narrow" panose="020B0606020202030204" pitchFamily="34" charset="0"/>
              <a:buChar char="»"/>
            </a:pPr>
            <a:r>
              <a:rPr lang="de-DE" sz="2000" dirty="0"/>
              <a:t>Sachgerechte Entsorgung</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360630" cy="460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7092280" y="1844824"/>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399773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pic>
        <p:nvPicPr>
          <p:cNvPr id="11" name="Inhaltsplatzhalt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470384"/>
            <a:ext cx="2376264" cy="4406888"/>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10" name="Inhaltsplatzhalter 9"/>
          <p:cNvSpPr>
            <a:spLocks noGrp="1"/>
          </p:cNvSpPr>
          <p:nvPr>
            <p:ph sz="half" idx="4294967295"/>
          </p:nvPr>
        </p:nvSpPr>
        <p:spPr>
          <a:xfrm>
            <a:off x="337614" y="1124744"/>
            <a:ext cx="6000750" cy="371475"/>
          </a:xfrm>
        </p:spPr>
        <p:txBody>
          <a:bodyPr/>
          <a:lstStyle/>
          <a:p>
            <a:pPr marL="0" indent="0">
              <a:buNone/>
            </a:pPr>
            <a:r>
              <a:rPr lang="de-DE" dirty="0"/>
              <a:t>Gebotszeichen PSA </a:t>
            </a:r>
            <a:endParaRPr lang="en-US" dirty="0"/>
          </a:p>
        </p:txBody>
      </p:sp>
      <p:sp>
        <p:nvSpPr>
          <p:cNvPr id="13" name="Textfeld 12"/>
          <p:cNvSpPr txBox="1"/>
          <p:nvPr/>
        </p:nvSpPr>
        <p:spPr>
          <a:xfrm>
            <a:off x="4572000" y="1750823"/>
            <a:ext cx="2592288" cy="707886"/>
          </a:xfrm>
          <a:prstGeom prst="rect">
            <a:avLst/>
          </a:prstGeom>
          <a:noFill/>
        </p:spPr>
        <p:txBody>
          <a:bodyPr wrap="square" rtlCol="0">
            <a:spAutoFit/>
          </a:bodyPr>
          <a:lstStyle/>
          <a:p>
            <a:r>
              <a:rPr lang="de-DE" sz="2000" dirty="0">
                <a:solidFill>
                  <a:srgbClr val="000000"/>
                </a:solidFill>
              </a:rPr>
              <a:t>Arbeitsschutzkleidung tragen</a:t>
            </a:r>
            <a:endParaRPr lang="en-US" sz="2000" dirty="0">
              <a:solidFill>
                <a:srgbClr val="000000"/>
              </a:solidFill>
            </a:endParaRPr>
          </a:p>
        </p:txBody>
      </p:sp>
      <p:sp>
        <p:nvSpPr>
          <p:cNvPr id="15" name="Textfeld 14"/>
          <p:cNvSpPr txBox="1"/>
          <p:nvPr/>
        </p:nvSpPr>
        <p:spPr>
          <a:xfrm>
            <a:off x="4575654" y="2854065"/>
            <a:ext cx="2592288" cy="400110"/>
          </a:xfrm>
          <a:prstGeom prst="rect">
            <a:avLst/>
          </a:prstGeom>
          <a:noFill/>
        </p:spPr>
        <p:txBody>
          <a:bodyPr wrap="square" rtlCol="0">
            <a:spAutoFit/>
          </a:bodyPr>
          <a:lstStyle/>
          <a:p>
            <a:r>
              <a:rPr lang="de-DE" sz="2000" dirty="0">
                <a:solidFill>
                  <a:srgbClr val="000000"/>
                </a:solidFill>
              </a:rPr>
              <a:t>Schürze tragen</a:t>
            </a:r>
            <a:endParaRPr lang="en-US" sz="2000" dirty="0">
              <a:solidFill>
                <a:srgbClr val="000000"/>
              </a:solidFill>
            </a:endParaRPr>
          </a:p>
        </p:txBody>
      </p:sp>
      <p:sp>
        <p:nvSpPr>
          <p:cNvPr id="17" name="Textfeld 16"/>
          <p:cNvSpPr txBox="1"/>
          <p:nvPr/>
        </p:nvSpPr>
        <p:spPr>
          <a:xfrm>
            <a:off x="4592714" y="3808589"/>
            <a:ext cx="3219645" cy="400110"/>
          </a:xfrm>
          <a:prstGeom prst="rect">
            <a:avLst/>
          </a:prstGeom>
          <a:noFill/>
        </p:spPr>
        <p:txBody>
          <a:bodyPr wrap="square" rtlCol="0">
            <a:spAutoFit/>
          </a:bodyPr>
          <a:lstStyle/>
          <a:p>
            <a:r>
              <a:rPr lang="de-DE" sz="2000" dirty="0">
                <a:solidFill>
                  <a:srgbClr val="000000"/>
                </a:solidFill>
              </a:rPr>
              <a:t>Leichten Atemschutz tragen</a:t>
            </a:r>
            <a:endParaRPr lang="en-US" sz="2000" dirty="0">
              <a:solidFill>
                <a:srgbClr val="000000"/>
              </a:solidFill>
            </a:endParaRPr>
          </a:p>
        </p:txBody>
      </p:sp>
      <p:grpSp>
        <p:nvGrpSpPr>
          <p:cNvPr id="2" name="Gruppieren 1"/>
          <p:cNvGrpSpPr/>
          <p:nvPr/>
        </p:nvGrpSpPr>
        <p:grpSpPr>
          <a:xfrm>
            <a:off x="3315978" y="1631077"/>
            <a:ext cx="999826" cy="3889118"/>
            <a:chOff x="3140126" y="1511331"/>
            <a:chExt cx="999826" cy="3889118"/>
          </a:xfrm>
        </p:grpSpPr>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511331"/>
              <a:ext cx="876300" cy="885825"/>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765" y="2493167"/>
              <a:ext cx="864096" cy="864096"/>
            </a:xfrm>
            <a:prstGeom prst="rect">
              <a:avLst/>
            </a:prstGeom>
          </p:spPr>
        </p:pic>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137" y="3417449"/>
              <a:ext cx="939352" cy="939352"/>
            </a:xfrm>
            <a:prstGeom prst="rect">
              <a:avLst/>
            </a:prstGeom>
          </p:spPr>
        </p:pic>
        <p:pic>
          <p:nvPicPr>
            <p:cNvPr id="18" name="Grafik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0126" y="4400623"/>
              <a:ext cx="999826" cy="999826"/>
            </a:xfrm>
            <a:prstGeom prst="rect">
              <a:avLst/>
            </a:prstGeom>
          </p:spPr>
        </p:pic>
      </p:grpSp>
      <p:sp>
        <p:nvSpPr>
          <p:cNvPr id="19" name="Textfeld 18"/>
          <p:cNvSpPr txBox="1"/>
          <p:nvPr/>
        </p:nvSpPr>
        <p:spPr>
          <a:xfrm>
            <a:off x="4572000" y="4835616"/>
            <a:ext cx="2592288" cy="400110"/>
          </a:xfrm>
          <a:prstGeom prst="rect">
            <a:avLst/>
          </a:prstGeom>
          <a:noFill/>
        </p:spPr>
        <p:txBody>
          <a:bodyPr wrap="square" rtlCol="0">
            <a:spAutoFit/>
          </a:bodyPr>
          <a:lstStyle/>
          <a:p>
            <a:r>
              <a:rPr lang="de-DE" sz="2000" dirty="0">
                <a:solidFill>
                  <a:srgbClr val="000000"/>
                </a:solidFill>
              </a:rPr>
              <a:t>Gesichtsschutz tragen</a:t>
            </a:r>
            <a:endParaRPr lang="en-US" sz="2000" dirty="0">
              <a:solidFill>
                <a:srgbClr val="000000"/>
              </a:solidFill>
            </a:endParaRPr>
          </a:p>
        </p:txBody>
      </p:sp>
    </p:spTree>
    <p:extLst>
      <p:ext uri="{BB962C8B-B14F-4D97-AF65-F5344CB8AC3E}">
        <p14:creationId xmlns:p14="http://schemas.microsoft.com/office/powerpoint/2010/main" val="94548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2852936"/>
            <a:ext cx="2371725" cy="1924050"/>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10" name="Inhaltsplatzhalter 9"/>
          <p:cNvSpPr>
            <a:spLocks noGrp="1"/>
          </p:cNvSpPr>
          <p:nvPr>
            <p:ph sz="half" idx="4294967295"/>
          </p:nvPr>
        </p:nvSpPr>
        <p:spPr>
          <a:xfrm>
            <a:off x="515466" y="1412776"/>
            <a:ext cx="6000750" cy="371475"/>
          </a:xfrm>
        </p:spPr>
        <p:txBody>
          <a:bodyPr/>
          <a:lstStyle/>
          <a:p>
            <a:pPr marL="0" indent="0">
              <a:buNone/>
            </a:pPr>
            <a:r>
              <a:rPr lang="de-DE" dirty="0"/>
              <a:t>Gefahrenzeichen Gefahrstoffe</a:t>
            </a:r>
            <a:endParaRPr lang="en-US"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420888"/>
            <a:ext cx="3096344" cy="3082582"/>
          </a:xfrm>
          <a:prstGeom prst="rect">
            <a:avLst/>
          </a:prstGeom>
        </p:spPr>
      </p:pic>
      <p:sp>
        <p:nvSpPr>
          <p:cNvPr id="6" name="Textfeld 5"/>
          <p:cNvSpPr txBox="1"/>
          <p:nvPr/>
        </p:nvSpPr>
        <p:spPr>
          <a:xfrm>
            <a:off x="1259632" y="1823611"/>
            <a:ext cx="2232248" cy="400110"/>
          </a:xfrm>
          <a:prstGeom prst="rect">
            <a:avLst/>
          </a:prstGeom>
          <a:noFill/>
        </p:spPr>
        <p:txBody>
          <a:bodyPr wrap="square" rtlCol="0">
            <a:spAutoFit/>
          </a:bodyPr>
          <a:lstStyle/>
          <a:p>
            <a:r>
              <a:rPr lang="de-DE" sz="2000" dirty="0">
                <a:solidFill>
                  <a:srgbClr val="000000"/>
                </a:solidFill>
              </a:rPr>
              <a:t>Alte Kennzeichnung</a:t>
            </a:r>
            <a:endParaRPr lang="en-US" sz="2000" dirty="0">
              <a:solidFill>
                <a:srgbClr val="000000"/>
              </a:solidFill>
            </a:endParaRPr>
          </a:p>
        </p:txBody>
      </p:sp>
      <p:sp>
        <p:nvSpPr>
          <p:cNvPr id="20" name="Textfeld 19"/>
          <p:cNvSpPr txBox="1"/>
          <p:nvPr/>
        </p:nvSpPr>
        <p:spPr>
          <a:xfrm>
            <a:off x="4792216" y="1798132"/>
            <a:ext cx="2367880" cy="400110"/>
          </a:xfrm>
          <a:prstGeom prst="rect">
            <a:avLst/>
          </a:prstGeom>
          <a:noFill/>
        </p:spPr>
        <p:txBody>
          <a:bodyPr wrap="square" rtlCol="0">
            <a:spAutoFit/>
          </a:bodyPr>
          <a:lstStyle/>
          <a:p>
            <a:r>
              <a:rPr lang="de-DE" sz="2000" dirty="0">
                <a:solidFill>
                  <a:srgbClr val="000000"/>
                </a:solidFill>
              </a:rPr>
              <a:t>Neue Kennzeichnung</a:t>
            </a:r>
            <a:endParaRPr lang="en-US" sz="2000" dirty="0">
              <a:solidFill>
                <a:srgbClr val="000000"/>
              </a:solidFill>
            </a:endParaRPr>
          </a:p>
        </p:txBody>
      </p:sp>
    </p:spTree>
    <p:extLst>
      <p:ext uri="{BB962C8B-B14F-4D97-AF65-F5344CB8AC3E}">
        <p14:creationId xmlns:p14="http://schemas.microsoft.com/office/powerpoint/2010/main" val="4052653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sp>
        <p:nvSpPr>
          <p:cNvPr id="10" name="Inhaltsplatzhalter 9"/>
          <p:cNvSpPr>
            <a:spLocks noGrp="1"/>
          </p:cNvSpPr>
          <p:nvPr>
            <p:ph idx="1"/>
          </p:nvPr>
        </p:nvSpPr>
        <p:spPr/>
        <p:txBody>
          <a:bodyPr/>
          <a:lstStyle/>
          <a:p>
            <a:pPr marL="1079500" indent="-1079500"/>
            <a:r>
              <a:rPr lang="de-DE" dirty="0"/>
              <a:t>Gefahrenzeichen Gefährdung</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1528710375"/>
              </p:ext>
            </p:extLst>
          </p:nvPr>
        </p:nvGraphicFramePr>
        <p:xfrm>
          <a:off x="467544" y="1412777"/>
          <a:ext cx="990493" cy="864096"/>
        </p:xfrm>
        <a:graphic>
          <a:graphicData uri="http://schemas.openxmlformats.org/presentationml/2006/ole">
            <mc:AlternateContent xmlns:mc="http://schemas.openxmlformats.org/markup-compatibility/2006">
              <mc:Choice xmlns:v="urn:schemas-microsoft-com:vml" Requires="v">
                <p:oleObj r:id="rId3" imgW="819048" imgH="714286" progId="">
                  <p:embed/>
                </p:oleObj>
              </mc:Choice>
              <mc:Fallback>
                <p:oleObj r:id="rId3" imgW="819048" imgH="714286" progId="">
                  <p:embed/>
                  <p:pic>
                    <p:nvPicPr>
                      <p:cNvPr id="0" name="Objek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12777"/>
                        <a:ext cx="990493" cy="864096"/>
                      </a:xfrm>
                      <a:prstGeom prst="rect">
                        <a:avLst/>
                      </a:prstGeom>
                      <a:noFill/>
                      <a:ln>
                        <a:noFill/>
                      </a:ln>
                    </p:spPr>
                  </p:pic>
                </p:oleObj>
              </mc:Fallback>
            </mc:AlternateContent>
          </a:graphicData>
        </a:graphic>
      </p:graphicFrame>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727" y="3525270"/>
            <a:ext cx="1068507" cy="801380"/>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921" y="4403414"/>
            <a:ext cx="1056117" cy="792088"/>
          </a:xfrm>
          <a:prstGeom prst="rect">
            <a:avLst/>
          </a:prstGeom>
        </p:spPr>
      </p:pic>
      <p:sp>
        <p:nvSpPr>
          <p:cNvPr id="9" name="Textfeld 8"/>
          <p:cNvSpPr txBox="1"/>
          <p:nvPr/>
        </p:nvSpPr>
        <p:spPr>
          <a:xfrm>
            <a:off x="1594761" y="1700808"/>
            <a:ext cx="3384376" cy="369332"/>
          </a:xfrm>
          <a:prstGeom prst="rect">
            <a:avLst/>
          </a:prstGeom>
          <a:noFill/>
        </p:spPr>
        <p:txBody>
          <a:bodyPr wrap="square" rtlCol="0">
            <a:spAutoFit/>
          </a:bodyPr>
          <a:lstStyle/>
          <a:p>
            <a:r>
              <a:rPr lang="de-DE" dirty="0"/>
              <a:t>Allgemeine Gefahrenstelle</a:t>
            </a:r>
            <a:endParaRPr lang="en-US" dirty="0"/>
          </a:p>
        </p:txBody>
      </p:sp>
      <p:sp>
        <p:nvSpPr>
          <p:cNvPr id="15" name="Textfeld 14"/>
          <p:cNvSpPr txBox="1"/>
          <p:nvPr/>
        </p:nvSpPr>
        <p:spPr>
          <a:xfrm>
            <a:off x="1594761" y="2593435"/>
            <a:ext cx="3384376" cy="369332"/>
          </a:xfrm>
          <a:prstGeom prst="rect">
            <a:avLst/>
          </a:prstGeom>
          <a:noFill/>
        </p:spPr>
        <p:txBody>
          <a:bodyPr wrap="square" rtlCol="0">
            <a:spAutoFit/>
          </a:bodyPr>
          <a:lstStyle/>
          <a:p>
            <a:r>
              <a:rPr lang="de-DE" dirty="0"/>
              <a:t>Elektrische Gefährdung</a:t>
            </a:r>
            <a:endParaRPr lang="en-US" dirty="0"/>
          </a:p>
        </p:txBody>
      </p:sp>
      <p:sp>
        <p:nvSpPr>
          <p:cNvPr id="16" name="Textfeld 15"/>
          <p:cNvSpPr txBox="1"/>
          <p:nvPr/>
        </p:nvSpPr>
        <p:spPr>
          <a:xfrm>
            <a:off x="1594761" y="3645024"/>
            <a:ext cx="3384376" cy="646331"/>
          </a:xfrm>
          <a:prstGeom prst="rect">
            <a:avLst/>
          </a:prstGeom>
          <a:noFill/>
        </p:spPr>
        <p:txBody>
          <a:bodyPr wrap="square" rtlCol="0">
            <a:spAutoFit/>
          </a:bodyPr>
          <a:lstStyle/>
          <a:p>
            <a:r>
              <a:rPr lang="de-DE" dirty="0"/>
              <a:t>Gefahr von </a:t>
            </a:r>
          </a:p>
          <a:p>
            <a:r>
              <a:rPr lang="de-DE" dirty="0"/>
              <a:t>Schnittverletzungen</a:t>
            </a:r>
            <a:endParaRPr lang="en-US" dirty="0"/>
          </a:p>
        </p:txBody>
      </p:sp>
      <p:sp>
        <p:nvSpPr>
          <p:cNvPr id="17" name="Textfeld 16"/>
          <p:cNvSpPr txBox="1"/>
          <p:nvPr/>
        </p:nvSpPr>
        <p:spPr>
          <a:xfrm>
            <a:off x="1691680" y="4614792"/>
            <a:ext cx="3384376" cy="369332"/>
          </a:xfrm>
          <a:prstGeom prst="rect">
            <a:avLst/>
          </a:prstGeom>
          <a:noFill/>
        </p:spPr>
        <p:txBody>
          <a:bodyPr wrap="square" rtlCol="0">
            <a:spAutoFit/>
          </a:bodyPr>
          <a:lstStyle/>
          <a:p>
            <a:r>
              <a:rPr lang="de-DE" dirty="0"/>
              <a:t>Gefahr durch Lärm</a:t>
            </a:r>
            <a:endParaRPr lang="en-US" dirty="0"/>
          </a:p>
        </p:txBody>
      </p:sp>
      <p:pic>
        <p:nvPicPr>
          <p:cNvPr id="14" name="Grafik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7637" y="1267994"/>
            <a:ext cx="1143000" cy="1325441"/>
          </a:xfrm>
          <a:prstGeom prst="rect">
            <a:avLst/>
          </a:prstGeom>
        </p:spPr>
      </p:pic>
      <p:sp>
        <p:nvSpPr>
          <p:cNvPr id="19" name="Textfeld 18"/>
          <p:cNvSpPr txBox="1"/>
          <p:nvPr/>
        </p:nvSpPr>
        <p:spPr>
          <a:xfrm>
            <a:off x="5691386" y="1562308"/>
            <a:ext cx="2477747" cy="646331"/>
          </a:xfrm>
          <a:prstGeom prst="rect">
            <a:avLst/>
          </a:prstGeom>
          <a:noFill/>
        </p:spPr>
        <p:txBody>
          <a:bodyPr wrap="square" rtlCol="0">
            <a:spAutoFit/>
          </a:bodyPr>
          <a:lstStyle/>
          <a:p>
            <a:r>
              <a:rPr lang="de-DE" dirty="0"/>
              <a:t>Gefahr durch Explosion</a:t>
            </a:r>
            <a:endParaRPr lang="en-US" dirty="0"/>
          </a:p>
        </p:txBody>
      </p:sp>
      <p:pic>
        <p:nvPicPr>
          <p:cNvPr id="18" name="Grafik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35653" y="2805830"/>
            <a:ext cx="1286968" cy="965226"/>
          </a:xfrm>
          <a:prstGeom prst="rect">
            <a:avLst/>
          </a:prstGeom>
        </p:spPr>
      </p:pic>
      <p:sp>
        <p:nvSpPr>
          <p:cNvPr id="21" name="Textfeld 20"/>
          <p:cNvSpPr txBox="1"/>
          <p:nvPr/>
        </p:nvSpPr>
        <p:spPr>
          <a:xfrm>
            <a:off x="5555029" y="3103777"/>
            <a:ext cx="3384376" cy="369332"/>
          </a:xfrm>
          <a:prstGeom prst="rect">
            <a:avLst/>
          </a:prstGeom>
          <a:noFill/>
        </p:spPr>
        <p:txBody>
          <a:bodyPr wrap="square" rtlCol="0">
            <a:spAutoFit/>
          </a:bodyPr>
          <a:lstStyle/>
          <a:p>
            <a:r>
              <a:rPr lang="de-DE" dirty="0"/>
              <a:t>Gefahr durch Brand</a:t>
            </a:r>
            <a:endParaRPr lang="en-US" dirty="0"/>
          </a:p>
        </p:txBody>
      </p:sp>
      <p:pic>
        <p:nvPicPr>
          <p:cNvPr id="22" name="Grafik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7637" y="4167951"/>
            <a:ext cx="1195133" cy="893137"/>
          </a:xfrm>
          <a:prstGeom prst="rect">
            <a:avLst/>
          </a:prstGeom>
        </p:spPr>
      </p:pic>
      <p:sp>
        <p:nvSpPr>
          <p:cNvPr id="23" name="Textfeld 22"/>
          <p:cNvSpPr txBox="1"/>
          <p:nvPr/>
        </p:nvSpPr>
        <p:spPr>
          <a:xfrm>
            <a:off x="5691386" y="4291355"/>
            <a:ext cx="2264990" cy="646331"/>
          </a:xfrm>
          <a:prstGeom prst="rect">
            <a:avLst/>
          </a:prstGeom>
          <a:noFill/>
        </p:spPr>
        <p:txBody>
          <a:bodyPr wrap="square" rtlCol="0">
            <a:spAutoFit/>
          </a:bodyPr>
          <a:lstStyle/>
          <a:p>
            <a:r>
              <a:rPr lang="de-DE" dirty="0"/>
              <a:t>Gefahr durch </a:t>
            </a:r>
          </a:p>
          <a:p>
            <a:r>
              <a:rPr lang="de-DE" dirty="0"/>
              <a:t>Ätzwirkung</a:t>
            </a:r>
            <a:endParaRPr lang="en-US" dirty="0"/>
          </a:p>
        </p:txBody>
      </p:sp>
      <p:pic>
        <p:nvPicPr>
          <p:cNvPr id="4119" name="Picture 23" descr="F:\UUB\MTS\Elektrische Gefährdu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2301408"/>
            <a:ext cx="1171701" cy="1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2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267744" y="4581128"/>
            <a:ext cx="6553200" cy="533400"/>
          </a:xfrm>
        </p:spPr>
        <p:txBody>
          <a:bodyPr/>
          <a:lstStyle/>
          <a:p>
            <a:r>
              <a:rPr lang="de-DE" dirty="0"/>
              <a:t>1. Basisunterweisung</a:t>
            </a:r>
            <a:endParaRPr lang="en-US" dirty="0"/>
          </a:p>
        </p:txBody>
      </p:sp>
      <p:sp>
        <p:nvSpPr>
          <p:cNvPr id="9" name="Untertitel 8"/>
          <p:cNvSpPr>
            <a:spLocks noGrp="1"/>
          </p:cNvSpPr>
          <p:nvPr>
            <p:ph type="subTitle" idx="1"/>
          </p:nvPr>
        </p:nvSpPr>
        <p:spPr>
          <a:xfrm>
            <a:off x="1979712" y="5181600"/>
            <a:ext cx="6783288" cy="2351856"/>
          </a:xfrm>
        </p:spPr>
        <p:txBody>
          <a:bodyPr/>
          <a:lstStyle/>
          <a:p>
            <a:r>
              <a:rPr lang="de-DE" sz="1800" dirty="0"/>
              <a:t>Vorstellung Unternehmen, Managementsystem, Philosophie Arbeitsschutz, Pflichten Arbeitgeber, Pflichten Arbeitnehmer, Ansprechpartner, Unterweisung, Versicherung, Regelung Erste Hilfe, Verhalten bei Brand- und Notfällen</a:t>
            </a:r>
          </a:p>
        </p:txBody>
      </p:sp>
    </p:spTree>
    <p:extLst>
      <p:ext uri="{BB962C8B-B14F-4D97-AF65-F5344CB8AC3E}">
        <p14:creationId xmlns:p14="http://schemas.microsoft.com/office/powerpoint/2010/main" val="1797381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sp>
        <p:nvSpPr>
          <p:cNvPr id="10" name="Inhaltsplatzhalter 9"/>
          <p:cNvSpPr>
            <a:spLocks noGrp="1"/>
          </p:cNvSpPr>
          <p:nvPr>
            <p:ph idx="1"/>
          </p:nvPr>
        </p:nvSpPr>
        <p:spPr/>
        <p:txBody>
          <a:bodyPr/>
          <a:lstStyle/>
          <a:p>
            <a:pPr marL="0" lvl="2" indent="0">
              <a:buNone/>
            </a:pPr>
            <a:r>
              <a:rPr lang="de-DE" dirty="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48393"/>
            <a:ext cx="1817537" cy="891729"/>
          </a:xfrm>
          <a:prstGeom prst="rect">
            <a:avLst/>
          </a:prstGeom>
        </p:spPr>
      </p:pic>
      <p:sp>
        <p:nvSpPr>
          <p:cNvPr id="4" name="Textfeld 3"/>
          <p:cNvSpPr txBox="1"/>
          <p:nvPr/>
        </p:nvSpPr>
        <p:spPr>
          <a:xfrm>
            <a:off x="2555776" y="2021940"/>
            <a:ext cx="1440160" cy="369332"/>
          </a:xfrm>
          <a:prstGeom prst="rect">
            <a:avLst/>
          </a:prstGeom>
          <a:noFill/>
        </p:spPr>
        <p:txBody>
          <a:bodyPr wrap="square" rtlCol="0">
            <a:spAutoFit/>
          </a:bodyPr>
          <a:lstStyle/>
          <a:p>
            <a:r>
              <a:rPr lang="de-DE" dirty="0"/>
              <a:t>Notausgang</a:t>
            </a:r>
            <a:endParaRPr lang="en-US" dirty="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16" y="2780928"/>
            <a:ext cx="1476274" cy="1476274"/>
          </a:xfrm>
          <a:prstGeom prst="rect">
            <a:avLst/>
          </a:prstGeom>
        </p:spPr>
      </p:pic>
      <p:sp>
        <p:nvSpPr>
          <p:cNvPr id="24" name="Textfeld 23"/>
          <p:cNvSpPr txBox="1"/>
          <p:nvPr/>
        </p:nvSpPr>
        <p:spPr>
          <a:xfrm>
            <a:off x="2411760" y="3364124"/>
            <a:ext cx="1728192" cy="369332"/>
          </a:xfrm>
          <a:prstGeom prst="rect">
            <a:avLst/>
          </a:prstGeom>
          <a:noFill/>
        </p:spPr>
        <p:txBody>
          <a:bodyPr wrap="square" rtlCol="0">
            <a:spAutoFit/>
          </a:bodyPr>
          <a:lstStyle/>
          <a:p>
            <a:r>
              <a:rPr lang="de-DE" dirty="0"/>
              <a:t>Sammelplatz</a:t>
            </a:r>
            <a:endParaRPr lang="en-US" dirty="0"/>
          </a:p>
        </p:txBody>
      </p:sp>
      <p:pic>
        <p:nvPicPr>
          <p:cNvPr id="20" name="Grafik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1432257"/>
            <a:ext cx="1524000" cy="1524000"/>
          </a:xfrm>
          <a:prstGeom prst="rect">
            <a:avLst/>
          </a:prstGeom>
        </p:spPr>
      </p:pic>
      <p:sp>
        <p:nvSpPr>
          <p:cNvPr id="25" name="Textfeld 24"/>
          <p:cNvSpPr txBox="1"/>
          <p:nvPr/>
        </p:nvSpPr>
        <p:spPr>
          <a:xfrm>
            <a:off x="5940152" y="1982651"/>
            <a:ext cx="1656184" cy="369332"/>
          </a:xfrm>
          <a:prstGeom prst="rect">
            <a:avLst/>
          </a:prstGeom>
          <a:noFill/>
        </p:spPr>
        <p:txBody>
          <a:bodyPr wrap="square" rtlCol="0">
            <a:spAutoFit/>
          </a:bodyPr>
          <a:lstStyle/>
          <a:p>
            <a:r>
              <a:rPr lang="de-DE" dirty="0"/>
              <a:t>Augendusche</a:t>
            </a:r>
            <a:endParaRPr lang="en-US" dirty="0"/>
          </a:p>
        </p:txBody>
      </p:sp>
      <p:pic>
        <p:nvPicPr>
          <p:cNvPr id="26" name="Grafik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3471" y="3114202"/>
            <a:ext cx="1143000" cy="1143000"/>
          </a:xfrm>
          <a:prstGeom prst="rect">
            <a:avLst/>
          </a:prstGeom>
        </p:spPr>
      </p:pic>
      <p:sp>
        <p:nvSpPr>
          <p:cNvPr id="27" name="Textfeld 26"/>
          <p:cNvSpPr txBox="1"/>
          <p:nvPr/>
        </p:nvSpPr>
        <p:spPr>
          <a:xfrm>
            <a:off x="5364088" y="3373960"/>
            <a:ext cx="1656184" cy="369332"/>
          </a:xfrm>
          <a:prstGeom prst="rect">
            <a:avLst/>
          </a:prstGeom>
          <a:noFill/>
        </p:spPr>
        <p:txBody>
          <a:bodyPr wrap="square" rtlCol="0">
            <a:spAutoFit/>
          </a:bodyPr>
          <a:lstStyle/>
          <a:p>
            <a:r>
              <a:rPr lang="de-DE" dirty="0"/>
              <a:t>Notruftelefon</a:t>
            </a:r>
            <a:endParaRPr lang="en-US" dirty="0"/>
          </a:p>
        </p:txBody>
      </p:sp>
      <p:pic>
        <p:nvPicPr>
          <p:cNvPr id="28" name="Grafik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758" y="4437112"/>
            <a:ext cx="1215578" cy="1215578"/>
          </a:xfrm>
          <a:prstGeom prst="rect">
            <a:avLst/>
          </a:prstGeom>
        </p:spPr>
      </p:pic>
      <p:sp>
        <p:nvSpPr>
          <p:cNvPr id="29" name="Textfeld 28"/>
          <p:cNvSpPr txBox="1"/>
          <p:nvPr/>
        </p:nvSpPr>
        <p:spPr>
          <a:xfrm>
            <a:off x="1654515" y="4860235"/>
            <a:ext cx="1656184" cy="369332"/>
          </a:xfrm>
          <a:prstGeom prst="rect">
            <a:avLst/>
          </a:prstGeom>
          <a:noFill/>
        </p:spPr>
        <p:txBody>
          <a:bodyPr wrap="square" rtlCol="0">
            <a:spAutoFit/>
          </a:bodyPr>
          <a:lstStyle/>
          <a:p>
            <a:r>
              <a:rPr lang="de-DE" dirty="0" err="1"/>
              <a:t>Defibrilator</a:t>
            </a:r>
            <a:endParaRPr lang="en-US" dirty="0"/>
          </a:p>
        </p:txBody>
      </p:sp>
      <p:pic>
        <p:nvPicPr>
          <p:cNvPr id="30" name="Grafik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2011" y="4257202"/>
            <a:ext cx="923925" cy="762000"/>
          </a:xfrm>
          <a:prstGeom prst="rect">
            <a:avLst/>
          </a:prstGeom>
        </p:spPr>
      </p:pic>
      <p:sp>
        <p:nvSpPr>
          <p:cNvPr id="31" name="Textfeld 30"/>
          <p:cNvSpPr txBox="1"/>
          <p:nvPr/>
        </p:nvSpPr>
        <p:spPr>
          <a:xfrm>
            <a:off x="4120280" y="4372871"/>
            <a:ext cx="1759696" cy="646331"/>
          </a:xfrm>
          <a:prstGeom prst="rect">
            <a:avLst/>
          </a:prstGeom>
          <a:noFill/>
        </p:spPr>
        <p:txBody>
          <a:bodyPr wrap="square" rtlCol="0">
            <a:spAutoFit/>
          </a:bodyPr>
          <a:lstStyle/>
          <a:p>
            <a:r>
              <a:rPr lang="de-DE" dirty="0"/>
              <a:t>Erste Hilfestation</a:t>
            </a:r>
            <a:endParaRPr lang="en-US" dirty="0"/>
          </a:p>
        </p:txBody>
      </p:sp>
      <p:pic>
        <p:nvPicPr>
          <p:cNvPr id="32" name="Grafik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4653" y="4696036"/>
            <a:ext cx="1575619" cy="1575619"/>
          </a:xfrm>
          <a:prstGeom prst="rect">
            <a:avLst/>
          </a:prstGeom>
        </p:spPr>
      </p:pic>
      <p:sp>
        <p:nvSpPr>
          <p:cNvPr id="33" name="Textfeld 32"/>
          <p:cNvSpPr txBox="1"/>
          <p:nvPr/>
        </p:nvSpPr>
        <p:spPr>
          <a:xfrm>
            <a:off x="7164288" y="5218457"/>
            <a:ext cx="1656184" cy="369332"/>
          </a:xfrm>
          <a:prstGeom prst="rect">
            <a:avLst/>
          </a:prstGeom>
          <a:noFill/>
        </p:spPr>
        <p:txBody>
          <a:bodyPr wrap="square" rtlCol="0">
            <a:spAutoFit/>
          </a:bodyPr>
          <a:lstStyle/>
          <a:p>
            <a:r>
              <a:rPr lang="de-DE" dirty="0"/>
              <a:t>Notdusche</a:t>
            </a:r>
            <a:endParaRPr lang="en-US" dirty="0"/>
          </a:p>
        </p:txBody>
      </p:sp>
    </p:spTree>
    <p:extLst>
      <p:ext uri="{BB962C8B-B14F-4D97-AF65-F5344CB8AC3E}">
        <p14:creationId xmlns:p14="http://schemas.microsoft.com/office/powerpoint/2010/main" val="58744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85" y="1408058"/>
            <a:ext cx="2133600" cy="2133600"/>
          </a:xfrm>
          <a:prstGeom prst="rect">
            <a:avLst/>
          </a:prstGeom>
        </p:spPr>
      </p:pic>
      <p:sp>
        <p:nvSpPr>
          <p:cNvPr id="8" name="Titel 7"/>
          <p:cNvSpPr>
            <a:spLocks noGrp="1"/>
          </p:cNvSpPr>
          <p:nvPr>
            <p:ph type="title"/>
          </p:nvPr>
        </p:nvSpPr>
        <p:spPr/>
        <p:txBody>
          <a:bodyPr/>
          <a:lstStyle/>
          <a:p>
            <a:r>
              <a:rPr lang="de-DE" dirty="0"/>
              <a:t>2.2 Grundunterweisung</a:t>
            </a:r>
            <a:endParaRPr lang="en-US" dirty="0"/>
          </a:p>
        </p:txBody>
      </p:sp>
      <p:sp>
        <p:nvSpPr>
          <p:cNvPr id="10" name="Inhaltsplatzhalter 9"/>
          <p:cNvSpPr>
            <a:spLocks noGrp="1"/>
          </p:cNvSpPr>
          <p:nvPr>
            <p:ph idx="1"/>
          </p:nvPr>
        </p:nvSpPr>
        <p:spPr/>
        <p:txBody>
          <a:bodyPr/>
          <a:lstStyle/>
          <a:p>
            <a:pPr marL="0" indent="0">
              <a:buNone/>
            </a:pPr>
            <a:r>
              <a:rPr lang="de-DE" dirty="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21" name="Textfeld 20"/>
          <p:cNvSpPr txBox="1"/>
          <p:nvPr/>
        </p:nvSpPr>
        <p:spPr>
          <a:xfrm>
            <a:off x="2339752" y="2177534"/>
            <a:ext cx="1440160" cy="369332"/>
          </a:xfrm>
          <a:prstGeom prst="rect">
            <a:avLst/>
          </a:prstGeom>
          <a:noFill/>
        </p:spPr>
        <p:txBody>
          <a:bodyPr wrap="square" rtlCol="0">
            <a:spAutoFit/>
          </a:bodyPr>
          <a:lstStyle/>
          <a:p>
            <a:r>
              <a:rPr lang="de-DE" dirty="0"/>
              <a:t>Trage</a:t>
            </a:r>
            <a:endParaRPr lang="en-US" dirty="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340768"/>
            <a:ext cx="1351037" cy="1351037"/>
          </a:xfrm>
          <a:prstGeom prst="rect">
            <a:avLst/>
          </a:prstGeom>
        </p:spPr>
      </p:pic>
      <p:sp>
        <p:nvSpPr>
          <p:cNvPr id="22" name="Textfeld 21"/>
          <p:cNvSpPr txBox="1"/>
          <p:nvPr/>
        </p:nvSpPr>
        <p:spPr>
          <a:xfrm>
            <a:off x="4788024" y="1796352"/>
            <a:ext cx="2232248" cy="369332"/>
          </a:xfrm>
          <a:prstGeom prst="rect">
            <a:avLst/>
          </a:prstGeom>
          <a:noFill/>
        </p:spPr>
        <p:txBody>
          <a:bodyPr wrap="square" rtlCol="0">
            <a:spAutoFit/>
          </a:bodyPr>
          <a:lstStyle/>
          <a:p>
            <a:r>
              <a:rPr lang="de-DE" dirty="0"/>
              <a:t>Brandmeldeanlage</a:t>
            </a:r>
            <a:endParaRPr lang="en-US" dirty="0"/>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3356992"/>
            <a:ext cx="1371600" cy="1371600"/>
          </a:xfrm>
          <a:prstGeom prst="rect">
            <a:avLst/>
          </a:prstGeom>
        </p:spPr>
      </p:pic>
      <p:sp>
        <p:nvSpPr>
          <p:cNvPr id="34" name="Textfeld 33"/>
          <p:cNvSpPr txBox="1"/>
          <p:nvPr/>
        </p:nvSpPr>
        <p:spPr>
          <a:xfrm>
            <a:off x="2835250" y="3858126"/>
            <a:ext cx="1448718" cy="369332"/>
          </a:xfrm>
          <a:prstGeom prst="rect">
            <a:avLst/>
          </a:prstGeom>
          <a:noFill/>
        </p:spPr>
        <p:txBody>
          <a:bodyPr wrap="square" rtlCol="0">
            <a:spAutoFit/>
          </a:bodyPr>
          <a:lstStyle/>
          <a:p>
            <a:r>
              <a:rPr lang="de-DE" dirty="0"/>
              <a:t>Löschdecke</a:t>
            </a:r>
            <a:endParaRPr lang="en-US" dirty="0"/>
          </a:p>
        </p:txBody>
      </p:sp>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2713198"/>
            <a:ext cx="1287587" cy="1287587"/>
          </a:xfrm>
          <a:prstGeom prst="rect">
            <a:avLst/>
          </a:prstGeom>
        </p:spPr>
      </p:pic>
      <p:sp>
        <p:nvSpPr>
          <p:cNvPr id="35" name="Textfeld 34"/>
          <p:cNvSpPr txBox="1"/>
          <p:nvPr/>
        </p:nvSpPr>
        <p:spPr>
          <a:xfrm>
            <a:off x="6156176" y="3172326"/>
            <a:ext cx="1944216" cy="369332"/>
          </a:xfrm>
          <a:prstGeom prst="rect">
            <a:avLst/>
          </a:prstGeom>
          <a:noFill/>
        </p:spPr>
        <p:txBody>
          <a:bodyPr wrap="square" rtlCol="0">
            <a:spAutoFit/>
          </a:bodyPr>
          <a:lstStyle/>
          <a:p>
            <a:r>
              <a:rPr lang="de-DE" dirty="0"/>
              <a:t>Feuerlöscher</a:t>
            </a:r>
            <a:endParaRPr lang="en-US" dirty="0"/>
          </a:p>
        </p:txBody>
      </p:sp>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493" y="4437112"/>
            <a:ext cx="1433210" cy="1426840"/>
          </a:xfrm>
          <a:prstGeom prst="rect">
            <a:avLst/>
          </a:prstGeom>
        </p:spPr>
      </p:pic>
      <p:sp>
        <p:nvSpPr>
          <p:cNvPr id="36" name="Textfeld 35"/>
          <p:cNvSpPr txBox="1"/>
          <p:nvPr/>
        </p:nvSpPr>
        <p:spPr>
          <a:xfrm>
            <a:off x="4820290" y="4827366"/>
            <a:ext cx="2704038" cy="646331"/>
          </a:xfrm>
          <a:prstGeom prst="rect">
            <a:avLst/>
          </a:prstGeom>
          <a:noFill/>
        </p:spPr>
        <p:txBody>
          <a:bodyPr wrap="square" rtlCol="0">
            <a:spAutoFit/>
          </a:bodyPr>
          <a:lstStyle/>
          <a:p>
            <a:r>
              <a:rPr lang="de-DE" dirty="0"/>
              <a:t>Nicht mit Wasser löschen</a:t>
            </a:r>
            <a:endParaRPr lang="en-US" dirty="0"/>
          </a:p>
        </p:txBody>
      </p:sp>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4879866"/>
            <a:ext cx="1323975" cy="1333500"/>
          </a:xfrm>
          <a:prstGeom prst="rect">
            <a:avLst/>
          </a:prstGeom>
        </p:spPr>
      </p:pic>
      <p:sp>
        <p:nvSpPr>
          <p:cNvPr id="37" name="Textfeld 36"/>
          <p:cNvSpPr txBox="1"/>
          <p:nvPr/>
        </p:nvSpPr>
        <p:spPr>
          <a:xfrm>
            <a:off x="1829860" y="5289031"/>
            <a:ext cx="1448718" cy="646331"/>
          </a:xfrm>
          <a:prstGeom prst="rect">
            <a:avLst/>
          </a:prstGeom>
          <a:noFill/>
        </p:spPr>
        <p:txBody>
          <a:bodyPr wrap="square" rtlCol="0">
            <a:spAutoFit/>
          </a:bodyPr>
          <a:lstStyle/>
          <a:p>
            <a:r>
              <a:rPr lang="de-DE" dirty="0"/>
              <a:t>Notruf-telefon</a:t>
            </a:r>
            <a:endParaRPr lang="en-US" dirty="0"/>
          </a:p>
        </p:txBody>
      </p:sp>
    </p:spTree>
    <p:extLst>
      <p:ext uri="{BB962C8B-B14F-4D97-AF65-F5344CB8AC3E}">
        <p14:creationId xmlns:p14="http://schemas.microsoft.com/office/powerpoint/2010/main" val="682964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2.3 Grundunterweisung</a:t>
            </a:r>
            <a:endParaRPr lang="en-US" dirty="0"/>
          </a:p>
        </p:txBody>
      </p:sp>
      <p:sp>
        <p:nvSpPr>
          <p:cNvPr id="8" name="Inhaltsplatzhalter 9"/>
          <p:cNvSpPr>
            <a:spLocks noGrp="1"/>
          </p:cNvSpPr>
          <p:nvPr>
            <p:ph idx="1"/>
          </p:nvPr>
        </p:nvSpPr>
        <p:spPr/>
        <p:txBody>
          <a:bodyPr/>
          <a:lstStyle/>
          <a:p>
            <a:pPr marL="0" indent="0">
              <a:buNone/>
            </a:pPr>
            <a:r>
              <a:rPr lang="de-DE" dirty="0"/>
              <a:t>Umgang mit Gefahrstoffen: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732240" y="1700808"/>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777716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121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2.4 Grundunterweisung</a:t>
            </a:r>
            <a:endParaRPr lang="en-US" dirty="0"/>
          </a:p>
        </p:txBody>
      </p:sp>
      <p:sp>
        <p:nvSpPr>
          <p:cNvPr id="9" name="Inhaltsplatzhalter 8"/>
          <p:cNvSpPr>
            <a:spLocks noGrp="1"/>
          </p:cNvSpPr>
          <p:nvPr>
            <p:ph idx="1"/>
          </p:nvPr>
        </p:nvSpPr>
        <p:spPr/>
        <p:txBody>
          <a:bodyPr/>
          <a:lstStyle/>
          <a:p>
            <a:pPr marL="0" indent="0">
              <a:buNone/>
            </a:pPr>
            <a:r>
              <a:rPr lang="en-US" dirty="0" err="1"/>
              <a:t>Ordnung</a:t>
            </a:r>
            <a:r>
              <a:rPr lang="en-US" dirty="0"/>
              <a:t> und </a:t>
            </a:r>
            <a:r>
              <a:rPr lang="en-US" dirty="0" err="1"/>
              <a:t>Sauberkeit</a:t>
            </a:r>
            <a:r>
              <a:rPr lang="en-US" dirty="0"/>
              <a:t> am </a:t>
            </a:r>
            <a:r>
              <a:rPr lang="en-US" dirty="0" err="1"/>
              <a:t>Arbeitsplatz</a:t>
            </a:r>
            <a:r>
              <a:rPr lang="en-US" dirty="0"/>
              <a:t>: </a:t>
            </a:r>
            <a:r>
              <a:rPr lang="de-DE" b="1" dirty="0">
                <a:solidFill>
                  <a:schemeClr val="tx2"/>
                </a:solidFill>
              </a:rPr>
              <a:t>Gefahren</a:t>
            </a:r>
          </a:p>
          <a:p>
            <a:pPr marL="0" indent="0">
              <a:buNone/>
            </a:pPr>
            <a:endParaRPr lang="de-DE" dirty="0"/>
          </a:p>
          <a:p>
            <a:pPr marL="0" indent="0">
              <a:buNone/>
            </a:pPr>
            <a:r>
              <a:rPr lang="de-DE" dirty="0"/>
              <a:t>Unsaubere Arbeitsplätze begünstigen die Entstehung  </a:t>
            </a:r>
          </a:p>
          <a:p>
            <a:pPr marL="0" indent="0">
              <a:buNone/>
            </a:pPr>
            <a:r>
              <a:rPr lang="de-DE" dirty="0"/>
              <a:t>von Arbeitsunfällen. Beispiele sind hier:</a:t>
            </a:r>
          </a:p>
          <a:p>
            <a:pPr marL="0" indent="0">
              <a:buNone/>
            </a:pPr>
            <a:endParaRPr lang="de-DE" dirty="0"/>
          </a:p>
          <a:p>
            <a:r>
              <a:rPr lang="de-DE" sz="2000" dirty="0"/>
              <a:t>Gefahr von Stolpern, Ausrutschen, Umknicken etc.</a:t>
            </a:r>
          </a:p>
          <a:p>
            <a:r>
              <a:rPr lang="de-DE" sz="2000" dirty="0"/>
              <a:t>Gefahr durch Verwechslungen </a:t>
            </a:r>
          </a:p>
          <a:p>
            <a:r>
              <a:rPr lang="de-DE" sz="2000" dirty="0"/>
              <a:t>Gefahr durch beschädigte Arbeitsmittel (unsachgemäße Lagerung) </a:t>
            </a:r>
          </a:p>
          <a:p>
            <a:r>
              <a:rPr lang="de-DE" sz="2000" dirty="0"/>
              <a:t>Gefahr von Umweltschäden</a:t>
            </a:r>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11" name="Inhaltsplatzhalter 10"/>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156176" y="2132856"/>
            <a:ext cx="1865610" cy="1628924"/>
          </a:xfrm>
        </p:spPr>
      </p:pic>
    </p:spTree>
    <p:extLst>
      <p:ext uri="{BB962C8B-B14F-4D97-AF65-F5344CB8AC3E}">
        <p14:creationId xmlns:p14="http://schemas.microsoft.com/office/powerpoint/2010/main" val="660365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2.4 Grundunterweisung</a:t>
            </a:r>
            <a:endParaRPr lang="en-US" dirty="0"/>
          </a:p>
        </p:txBody>
      </p:sp>
      <p:sp>
        <p:nvSpPr>
          <p:cNvPr id="9" name="Inhaltsplatzhalter 8"/>
          <p:cNvSpPr>
            <a:spLocks noGrp="1"/>
          </p:cNvSpPr>
          <p:nvPr>
            <p:ph idx="1"/>
          </p:nvPr>
        </p:nvSpPr>
        <p:spPr/>
        <p:txBody>
          <a:bodyPr/>
          <a:lstStyle/>
          <a:p>
            <a:pPr marL="0" indent="0">
              <a:buNone/>
            </a:pPr>
            <a:r>
              <a:rPr lang="en-US" dirty="0" err="1"/>
              <a:t>Ordnung</a:t>
            </a:r>
            <a:r>
              <a:rPr lang="en-US" dirty="0"/>
              <a:t> und </a:t>
            </a:r>
            <a:r>
              <a:rPr lang="en-US" dirty="0" err="1"/>
              <a:t>Sauberkeit</a:t>
            </a:r>
            <a:r>
              <a:rPr lang="en-US" dirty="0"/>
              <a:t> am </a:t>
            </a:r>
            <a:r>
              <a:rPr lang="en-US" dirty="0" err="1"/>
              <a:t>Arbeitsplatz</a:t>
            </a:r>
            <a:r>
              <a:rPr lang="en-US" dirty="0"/>
              <a:t>: </a:t>
            </a:r>
            <a:r>
              <a:rPr lang="de-DE" b="1" dirty="0">
                <a:solidFill>
                  <a:schemeClr val="tx2"/>
                </a:solidFill>
              </a:rPr>
              <a:t>Verhaltensregeln</a:t>
            </a:r>
          </a:p>
          <a:p>
            <a:pPr marL="0" indent="0">
              <a:buNone/>
            </a:pPr>
            <a:endParaRPr lang="de-DE" dirty="0">
              <a:solidFill>
                <a:srgbClr val="7DB84A"/>
              </a:solidFill>
            </a:endParaRPr>
          </a:p>
          <a:p>
            <a:r>
              <a:rPr lang="de-DE" dirty="0">
                <a:solidFill>
                  <a:srgbClr val="000000"/>
                </a:solidFill>
              </a:rPr>
              <a:t>Jeder muss seinen Arbeitsplatz sauber halten</a:t>
            </a:r>
          </a:p>
          <a:p>
            <a:r>
              <a:rPr lang="de-DE" dirty="0">
                <a:solidFill>
                  <a:srgbClr val="000000"/>
                </a:solidFill>
              </a:rPr>
              <a:t>Auf dem Boden liegende Gegenstände müssen regelmäßig entfernt werden</a:t>
            </a:r>
          </a:p>
          <a:p>
            <a:r>
              <a:rPr lang="de-DE" dirty="0">
                <a:solidFill>
                  <a:srgbClr val="000000"/>
                </a:solidFill>
              </a:rPr>
              <a:t>Leckagen sofort reinigen</a:t>
            </a:r>
          </a:p>
          <a:p>
            <a:r>
              <a:rPr lang="de-DE" dirty="0">
                <a:solidFill>
                  <a:srgbClr val="000000"/>
                </a:solidFill>
              </a:rPr>
              <a:t>Alle benötigten Teile griffbereit halten</a:t>
            </a:r>
          </a:p>
          <a:p>
            <a:r>
              <a:rPr lang="de-DE" dirty="0">
                <a:solidFill>
                  <a:srgbClr val="000000"/>
                </a:solidFill>
              </a:rPr>
              <a:t>Geh- und Fahrwege frei halten</a:t>
            </a:r>
          </a:p>
          <a:p>
            <a:r>
              <a:rPr lang="de-DE" dirty="0">
                <a:solidFill>
                  <a:srgbClr val="000000"/>
                </a:solidFill>
              </a:rPr>
              <a:t>Flucht- und Rettungswege frei halten</a:t>
            </a:r>
          </a:p>
          <a:p>
            <a:r>
              <a:rPr lang="de-DE" dirty="0">
                <a:solidFill>
                  <a:srgbClr val="000000"/>
                </a:solidFill>
              </a:rPr>
              <a:t>Feuerlöscher zugänglich halten</a:t>
            </a:r>
          </a:p>
          <a:p>
            <a:r>
              <a:rPr lang="de-DE" dirty="0">
                <a:solidFill>
                  <a:srgbClr val="000000"/>
                </a:solidFill>
              </a:rPr>
              <a:t>Menge von Gefahrstoffen am Arbeitsplatz auf so wenig wie möglich reduzieren</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3406929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2.5 Grundunterweisung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dirty="0"/>
              <a:t>Leitern und Tritte</a:t>
            </a:r>
            <a:r>
              <a:rPr lang="en-US" dirty="0"/>
              <a:t>: </a:t>
            </a:r>
            <a:r>
              <a:rPr lang="de-DE" b="1" dirty="0">
                <a:solidFill>
                  <a:schemeClr val="tx2"/>
                </a:solidFill>
              </a:rPr>
              <a:t>Gefahren</a:t>
            </a:r>
          </a:p>
          <a:p>
            <a:pPr marL="0" indent="0">
              <a:lnSpc>
                <a:spcPct val="150000"/>
              </a:lnSpc>
              <a:buNone/>
            </a:pPr>
            <a:endParaRPr lang="de-DE" b="1" dirty="0">
              <a:solidFill>
                <a:srgbClr val="FF0000"/>
              </a:solidFill>
            </a:endParaRPr>
          </a:p>
          <a:p>
            <a:pPr>
              <a:lnSpc>
                <a:spcPct val="150000"/>
              </a:lnSpc>
            </a:pPr>
            <a:r>
              <a:rPr lang="de-DE" sz="2000" dirty="0"/>
              <a:t>Herunterfallen</a:t>
            </a:r>
          </a:p>
          <a:p>
            <a:pPr>
              <a:lnSpc>
                <a:spcPct val="150000"/>
              </a:lnSpc>
            </a:pPr>
            <a:r>
              <a:rPr lang="de-DE" sz="2000" dirty="0"/>
              <a:t>Umkippen der Leiter</a:t>
            </a:r>
          </a:p>
          <a:p>
            <a:pPr>
              <a:lnSpc>
                <a:spcPct val="150000"/>
              </a:lnSpc>
            </a:pPr>
            <a:r>
              <a:rPr lang="de-DE" sz="2000" dirty="0"/>
              <a:t>Abrutschen der Leiter oder des Benutzers</a:t>
            </a:r>
          </a:p>
          <a:p>
            <a:pPr>
              <a:lnSpc>
                <a:spcPct val="150000"/>
              </a:lnSpc>
            </a:pPr>
            <a:r>
              <a:rPr lang="de-DE" sz="2000" dirty="0"/>
              <a:t>Herunterspringen</a:t>
            </a:r>
          </a:p>
          <a:p>
            <a:pPr>
              <a:lnSpc>
                <a:spcPct val="150000"/>
              </a:lnSpc>
            </a:pPr>
            <a:r>
              <a:rPr lang="de-DE" sz="2000" dirty="0"/>
              <a:t>Herabfallende Gegengestände</a:t>
            </a:r>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402361"/>
            <a:ext cx="1296988"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528565"/>
            <a:ext cx="129698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kt 12"/>
          <p:cNvGraphicFramePr>
            <a:graphicFrameLocks noChangeAspect="1"/>
          </p:cNvGraphicFramePr>
          <p:nvPr>
            <p:extLst>
              <p:ext uri="{D42A27DB-BD31-4B8C-83A1-F6EECF244321}">
                <p14:modId xmlns:p14="http://schemas.microsoft.com/office/powerpoint/2010/main" val="3310695302"/>
              </p:ext>
            </p:extLst>
          </p:nvPr>
        </p:nvGraphicFramePr>
        <p:xfrm>
          <a:off x="2987824" y="1803172"/>
          <a:ext cx="1368152" cy="1193780"/>
        </p:xfrm>
        <a:graphic>
          <a:graphicData uri="http://schemas.openxmlformats.org/presentationml/2006/ole">
            <mc:AlternateContent xmlns:mc="http://schemas.openxmlformats.org/markup-compatibility/2006">
              <mc:Choice xmlns:v="urn:schemas-microsoft-com:vml" Requires="v">
                <p:oleObj r:id="rId5" imgW="819048" imgH="714286" progId="">
                  <p:embed/>
                </p:oleObj>
              </mc:Choice>
              <mc:Fallback>
                <p:oleObj r:id="rId5" imgW="819048" imgH="714286"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1803172"/>
                        <a:ext cx="1368152" cy="11937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80506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2.6 Grundunterweisung</a:t>
            </a:r>
            <a:endParaRPr lang="en-US" dirty="0"/>
          </a:p>
        </p:txBody>
      </p:sp>
      <p:sp>
        <p:nvSpPr>
          <p:cNvPr id="9" name="Inhaltsplatzhalter 8"/>
          <p:cNvSpPr>
            <a:spLocks noGrp="1"/>
          </p:cNvSpPr>
          <p:nvPr>
            <p:ph idx="1"/>
          </p:nvPr>
        </p:nvSpPr>
        <p:spPr/>
        <p:txBody>
          <a:bodyPr/>
          <a:lstStyle/>
          <a:p>
            <a:pPr marL="0" indent="0">
              <a:buNone/>
            </a:pPr>
            <a:r>
              <a:rPr lang="de-DE" dirty="0"/>
              <a:t>Elektrische Betriebsmittel</a:t>
            </a:r>
            <a:r>
              <a:rPr lang="en-US" dirty="0"/>
              <a:t>: </a:t>
            </a:r>
            <a:r>
              <a:rPr lang="de-DE" b="1" dirty="0">
                <a:solidFill>
                  <a:schemeClr val="tx2"/>
                </a:solidFill>
              </a:rPr>
              <a:t>Gefahren</a:t>
            </a:r>
          </a:p>
          <a:p>
            <a:pPr marL="0" indent="0">
              <a:buNone/>
            </a:pPr>
            <a:endParaRPr lang="de-DE" b="1" dirty="0">
              <a:solidFill>
                <a:srgbClr val="FF0000"/>
              </a:solidFill>
            </a:endParaRPr>
          </a:p>
          <a:p>
            <a:r>
              <a:rPr lang="de-DE" sz="2000" dirty="0"/>
              <a:t>Elektrischer Strom</a:t>
            </a:r>
          </a:p>
          <a:p>
            <a:r>
              <a:rPr lang="de-DE" sz="2000" dirty="0"/>
              <a:t>Lärm und Staub</a:t>
            </a:r>
          </a:p>
          <a:p>
            <a:pPr marL="0" indent="0">
              <a:buNone/>
            </a:pPr>
            <a:endParaRPr lang="de-DE" sz="2000" dirty="0"/>
          </a:p>
          <a:p>
            <a:pPr marL="0" indent="0">
              <a:buNone/>
            </a:pPr>
            <a:r>
              <a:rPr lang="de-DE" sz="2000" b="1" dirty="0">
                <a:solidFill>
                  <a:schemeClr val="tx2"/>
                </a:solidFill>
              </a:rPr>
              <a:t>Verhaltensregeln</a:t>
            </a:r>
          </a:p>
          <a:p>
            <a:r>
              <a:rPr lang="de-DE" sz="2000" dirty="0"/>
              <a:t>Es darf nur zweckmäßiges, regelmäßig geprüftes Werkzeug und Zubehör verwendet werden</a:t>
            </a:r>
          </a:p>
          <a:p>
            <a:r>
              <a:rPr lang="de-DE" sz="2000" dirty="0"/>
              <a:t>Vor der Nutzung eines neuen Gerätes Gebrauchsanweisung lesen und beachten</a:t>
            </a:r>
          </a:p>
          <a:p>
            <a:r>
              <a:rPr lang="de-DE" sz="2000" dirty="0"/>
              <a:t>Keine eigenen elektrischen Geräte mit in die Firma bringen </a:t>
            </a:r>
            <a:r>
              <a:rPr lang="de-DE" sz="2000" dirty="0">
                <a:sym typeface="Wingdings" panose="05000000000000000000" pitchFamily="2" charset="2"/>
              </a:rPr>
              <a:t> Überprüfung durch eine Elektrofachkraft</a:t>
            </a:r>
          </a:p>
          <a:p>
            <a:r>
              <a:rPr lang="de-DE" sz="2000" dirty="0"/>
              <a:t>Elektrische Kabel immer am Stecker und niemals an der Schnur aus der Steckdose ziehen</a:t>
            </a:r>
          </a:p>
          <a:p>
            <a:pPr marL="0" indent="0">
              <a:buNone/>
            </a:pPr>
            <a:endParaRPr lang="de-DE" sz="2000" dirty="0"/>
          </a:p>
          <a:p>
            <a:endParaRPr lang="de-DE" sz="2000" dirty="0"/>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622" y="1503902"/>
            <a:ext cx="1154038" cy="1154038"/>
          </a:xfrm>
          <a:prstGeom prst="rect">
            <a:avLst/>
          </a:prstGeom>
        </p:spPr>
      </p:pic>
      <p:graphicFrame>
        <p:nvGraphicFramePr>
          <p:cNvPr id="6" name="Objekt 5"/>
          <p:cNvGraphicFramePr>
            <a:graphicFrameLocks noChangeAspect="1"/>
          </p:cNvGraphicFramePr>
          <p:nvPr>
            <p:extLst>
              <p:ext uri="{D42A27DB-BD31-4B8C-83A1-F6EECF244321}">
                <p14:modId xmlns:p14="http://schemas.microsoft.com/office/powerpoint/2010/main" val="211887477"/>
              </p:ext>
            </p:extLst>
          </p:nvPr>
        </p:nvGraphicFramePr>
        <p:xfrm>
          <a:off x="6108254" y="1557671"/>
          <a:ext cx="1368425" cy="1193800"/>
        </p:xfrm>
        <a:graphic>
          <a:graphicData uri="http://schemas.openxmlformats.org/presentationml/2006/ole">
            <mc:AlternateContent xmlns:mc="http://schemas.openxmlformats.org/markup-compatibility/2006">
              <mc:Choice xmlns:v="urn:schemas-microsoft-com:vml" Requires="v">
                <p:oleObj r:id="rId4" imgW="819048" imgH="714286" progId="">
                  <p:embed/>
                </p:oleObj>
              </mc:Choice>
              <mc:Fallback>
                <p:oleObj r:id="rId4" imgW="819048" imgH="714286" progId="">
                  <p:embed/>
                  <p:pic>
                    <p:nvPicPr>
                      <p:cNvPr id="0" name="Objek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254" y="1557671"/>
                        <a:ext cx="13684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444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2.7 Grundunterweisung</a:t>
            </a:r>
            <a:endParaRPr lang="en-US" dirty="0"/>
          </a:p>
        </p:txBody>
      </p:sp>
      <p:sp>
        <p:nvSpPr>
          <p:cNvPr id="9" name="Inhaltsplatzhalter 8"/>
          <p:cNvSpPr>
            <a:spLocks noGrp="1"/>
          </p:cNvSpPr>
          <p:nvPr>
            <p:ph idx="1"/>
          </p:nvPr>
        </p:nvSpPr>
        <p:spPr/>
        <p:txBody>
          <a:bodyPr/>
          <a:lstStyle/>
          <a:p>
            <a:pPr marL="0" indent="0">
              <a:buNone/>
            </a:pPr>
            <a:r>
              <a:rPr lang="de-DE" dirty="0"/>
              <a:t>Persönliche Schutzausrüstung</a:t>
            </a:r>
            <a:r>
              <a:rPr lang="en-US" dirty="0"/>
              <a:t>: </a:t>
            </a:r>
            <a:r>
              <a:rPr lang="de-DE" b="1" dirty="0">
                <a:solidFill>
                  <a:schemeClr val="tx2"/>
                </a:solidFill>
              </a:rPr>
              <a:t>Arbeitsschutzschuhe</a:t>
            </a:r>
          </a:p>
          <a:p>
            <a:pPr marL="0" indent="0">
              <a:buNone/>
            </a:pPr>
            <a:endParaRPr lang="de-DE" b="1" dirty="0">
              <a:solidFill>
                <a:srgbClr val="FF0000"/>
              </a:solidFill>
            </a:endParaRPr>
          </a:p>
          <a:p>
            <a:r>
              <a:rPr lang="de-DE" sz="2000" dirty="0"/>
              <a:t>Gilt generell für alle Produktionsbereiche – auch beim Kunden, unabhängig vom Benutzen von Fuß- oder Fahrwegen</a:t>
            </a:r>
          </a:p>
          <a:p>
            <a:pPr marL="0" indent="0">
              <a:buNone/>
            </a:pPr>
            <a:r>
              <a:rPr lang="de-DE" sz="2000" dirty="0"/>
              <a:t>	</a:t>
            </a:r>
            <a:r>
              <a:rPr lang="de-DE" sz="2000" dirty="0">
                <a:sym typeface="Wingdings" panose="05000000000000000000" pitchFamily="2" charset="2"/>
              </a:rPr>
              <a:t> </a:t>
            </a:r>
            <a:r>
              <a:rPr lang="de-DE" sz="2000" u="sng" dirty="0">
                <a:sym typeface="Wingdings" panose="05000000000000000000" pitchFamily="2" charset="2"/>
              </a:rPr>
              <a:t>Gelbe</a:t>
            </a:r>
            <a:r>
              <a:rPr lang="de-DE" sz="2000" dirty="0">
                <a:sym typeface="Wingdings" panose="05000000000000000000" pitchFamily="2" charset="2"/>
              </a:rPr>
              <a:t> Bereiche in der Produktionshalle 		  	     	(Schutzschuhpflicht)</a:t>
            </a:r>
          </a:p>
          <a:p>
            <a:pPr marL="0" indent="0">
              <a:buNone/>
            </a:pPr>
            <a:r>
              <a:rPr lang="de-DE" sz="2000" dirty="0">
                <a:sym typeface="Wingdings" panose="05000000000000000000" pitchFamily="2" charset="2"/>
              </a:rPr>
              <a:t>	 </a:t>
            </a:r>
            <a:r>
              <a:rPr lang="de-DE" sz="2000" u="sng" dirty="0">
                <a:sym typeface="Wingdings" panose="05000000000000000000" pitchFamily="2" charset="2"/>
              </a:rPr>
              <a:t>Grüne</a:t>
            </a:r>
            <a:r>
              <a:rPr lang="de-DE" sz="2000" dirty="0">
                <a:sym typeface="Wingdings" panose="05000000000000000000" pitchFamily="2" charset="2"/>
              </a:rPr>
              <a:t> Bereiche in der Produktionshalle</a:t>
            </a:r>
          </a:p>
          <a:p>
            <a:pPr marL="0" indent="0">
              <a:buNone/>
            </a:pPr>
            <a:r>
              <a:rPr lang="de-DE" dirty="0">
                <a:sym typeface="Wingdings" panose="05000000000000000000" pitchFamily="2" charset="2"/>
              </a:rPr>
              <a:t>	</a:t>
            </a:r>
            <a:r>
              <a:rPr lang="de-DE" sz="2000" dirty="0">
                <a:sym typeface="Wingdings" panose="05000000000000000000" pitchFamily="2" charset="2"/>
              </a:rPr>
              <a:t>(Fußgängerbereich, keine Schutzschuhpflicht)</a:t>
            </a:r>
            <a:endParaRPr lang="de-DE" sz="2000" dirty="0"/>
          </a:p>
          <a:p>
            <a:r>
              <a:rPr lang="de-DE" sz="2000" dirty="0"/>
              <a:t>Typ der Schutzschuhe (durchtrittsicher, antistatisch, Schutzkappe </a:t>
            </a:r>
            <a:r>
              <a:rPr lang="de-DE" sz="2000" dirty="0">
                <a:sym typeface="Wingdings" panose="05000000000000000000" pitchFamily="2" charset="2"/>
              </a:rPr>
              <a:t> S1P</a:t>
            </a:r>
            <a:r>
              <a:rPr lang="de-DE" sz="2000" dirty="0"/>
              <a:t>)</a:t>
            </a:r>
          </a:p>
          <a:p>
            <a:r>
              <a:rPr lang="de-DE" sz="2000" dirty="0"/>
              <a:t>Bei Kunden </a:t>
            </a:r>
            <a:r>
              <a:rPr lang="de-DE" sz="2000" dirty="0">
                <a:sym typeface="Wingdings" panose="05000000000000000000" pitchFamily="2" charset="2"/>
              </a:rPr>
              <a:t> i</a:t>
            </a:r>
            <a:r>
              <a:rPr lang="de-DE" sz="2000" dirty="0"/>
              <a:t>n Laboren müssen die Schutzschuhe zusätzlich chemikalienbeständig und geschlossen sein</a:t>
            </a:r>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270150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2.7 Grundunterweisung</a:t>
            </a:r>
            <a:endParaRPr lang="en-US" dirty="0"/>
          </a:p>
        </p:txBody>
      </p:sp>
      <p:sp>
        <p:nvSpPr>
          <p:cNvPr id="9" name="Inhaltsplatzhalter 8"/>
          <p:cNvSpPr>
            <a:spLocks noGrp="1"/>
          </p:cNvSpPr>
          <p:nvPr>
            <p:ph idx="1"/>
          </p:nvPr>
        </p:nvSpPr>
        <p:spPr/>
        <p:txBody>
          <a:bodyPr/>
          <a:lstStyle/>
          <a:p>
            <a:pPr marL="0" indent="0">
              <a:buNone/>
            </a:pPr>
            <a:r>
              <a:rPr lang="de-DE" dirty="0"/>
              <a:t>Persönliche Schutzausrüstung</a:t>
            </a:r>
            <a:r>
              <a:rPr lang="en-US" dirty="0"/>
              <a:t>: </a:t>
            </a:r>
            <a:r>
              <a:rPr lang="de-DE" b="1" dirty="0">
                <a:solidFill>
                  <a:schemeClr val="tx2"/>
                </a:solidFill>
              </a:rPr>
              <a:t>Arbeitsschutzschuhe</a:t>
            </a:r>
          </a:p>
          <a:p>
            <a:pPr marL="0" indent="0">
              <a:buNone/>
            </a:pPr>
            <a:endParaRPr lang="de-DE" b="1" dirty="0">
              <a:solidFill>
                <a:srgbClr val="FF0000"/>
              </a:solidFill>
            </a:endParaRPr>
          </a:p>
          <a:p>
            <a:r>
              <a:rPr lang="de-DE" sz="2000" dirty="0"/>
              <a:t>Im Hallenbereich besteht Kreuzungsgefahr mit den Fußwegen (z.B. Poststelle) </a:t>
            </a:r>
            <a:r>
              <a:rPr lang="de-DE" sz="2000" dirty="0">
                <a:sym typeface="Wingdings" panose="05000000000000000000" pitchFamily="2" charset="2"/>
              </a:rPr>
              <a:t> hier vorsichtig den Fahrbereich überqueren und nach links und rechts schauen</a:t>
            </a:r>
          </a:p>
          <a:p>
            <a:endParaRPr lang="de-DE" sz="2000" dirty="0"/>
          </a:p>
          <a:p>
            <a:r>
              <a:rPr lang="de-DE" sz="2000" dirty="0"/>
              <a:t>Weiterhin: Auf dem Betriebsgelände gilt Schrittgeschwindigkeit</a:t>
            </a:r>
          </a:p>
          <a:p>
            <a:endParaRPr lang="de-DE" sz="2000" dirty="0"/>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4039987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195736" y="4581128"/>
            <a:ext cx="6553200" cy="533400"/>
          </a:xfrm>
        </p:spPr>
        <p:txBody>
          <a:bodyPr/>
          <a:lstStyle/>
          <a:p>
            <a:r>
              <a:rPr lang="de-DE" dirty="0"/>
              <a:t>3. Spezifische Unterweisung - Büroarbeitsplatz</a:t>
            </a:r>
            <a:endParaRPr lang="en-US" dirty="0"/>
          </a:p>
        </p:txBody>
      </p:sp>
      <p:sp>
        <p:nvSpPr>
          <p:cNvPr id="9" name="Untertitel 8"/>
          <p:cNvSpPr>
            <a:spLocks noGrp="1"/>
          </p:cNvSpPr>
          <p:nvPr>
            <p:ph type="subTitle" idx="1"/>
          </p:nvPr>
        </p:nvSpPr>
        <p:spPr>
          <a:xfrm>
            <a:off x="1907704" y="2996952"/>
            <a:ext cx="5486097" cy="1822450"/>
          </a:xfrm>
        </p:spPr>
        <p:txBody>
          <a:bodyPr/>
          <a:lstStyle/>
          <a:p>
            <a:r>
              <a:rPr lang="de-DE" dirty="0">
                <a:solidFill>
                  <a:schemeClr val="bg1"/>
                </a:solidFill>
              </a:rPr>
              <a:t>Fahrtätigkeiten</a:t>
            </a:r>
            <a:endParaRPr lang="en-US" dirty="0">
              <a:solidFill>
                <a:schemeClr val="bg1"/>
              </a:solidFill>
            </a:endParaRPr>
          </a:p>
          <a:p>
            <a:r>
              <a:rPr lang="de-DE" dirty="0">
                <a:solidFill>
                  <a:schemeClr val="bg1"/>
                </a:solidFill>
              </a:rPr>
              <a:t>Büroarbeitsplätze</a:t>
            </a:r>
          </a:p>
        </p:txBody>
      </p:sp>
    </p:spTree>
    <p:extLst>
      <p:ext uri="{BB962C8B-B14F-4D97-AF65-F5344CB8AC3E}">
        <p14:creationId xmlns:p14="http://schemas.microsoft.com/office/powerpoint/2010/main" val="28033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1.1 Basisunterweisung</a:t>
            </a:r>
            <a:endParaRPr lang="en-US" dirty="0"/>
          </a:p>
        </p:txBody>
      </p:sp>
      <p:sp>
        <p:nvSpPr>
          <p:cNvPr id="2" name="Inhaltsplatzhalter 1"/>
          <p:cNvSpPr>
            <a:spLocks noGrp="1"/>
          </p:cNvSpPr>
          <p:nvPr>
            <p:ph idx="1"/>
          </p:nvPr>
        </p:nvSpPr>
        <p:spPr/>
        <p:txBody>
          <a:bodyPr/>
          <a:lstStyle/>
          <a:p>
            <a:pPr marL="0" indent="0">
              <a:buNone/>
            </a:pPr>
            <a:r>
              <a:rPr lang="de-DE" dirty="0"/>
              <a:t>Managementsystem</a:t>
            </a:r>
          </a:p>
          <a:p>
            <a:r>
              <a:rPr lang="de-DE" dirty="0"/>
              <a:t>Das Managementsystem des Unternehmens ist zertifiziert nach:</a:t>
            </a:r>
          </a:p>
          <a:p>
            <a:pPr marL="0" indent="0">
              <a:buNone/>
            </a:pPr>
            <a:endParaRPr lang="de-DE" dirty="0"/>
          </a:p>
          <a:p>
            <a:r>
              <a:rPr lang="de-DE" dirty="0"/>
              <a:t>Qualität:		ISO 9001:2015 </a:t>
            </a:r>
          </a:p>
          <a:p>
            <a:pPr marL="0" indent="0">
              <a:buNone/>
            </a:pPr>
            <a:r>
              <a:rPr lang="de-DE" sz="1400" dirty="0"/>
              <a:t>			seit 2017 Teil der Matrixzertifizierung</a:t>
            </a:r>
          </a:p>
          <a:p>
            <a:r>
              <a:rPr lang="de-DE" dirty="0"/>
              <a:t>Umweltschutz:		ISO 14001:2015</a:t>
            </a:r>
          </a:p>
          <a:p>
            <a:pPr marL="0" indent="0">
              <a:buNone/>
            </a:pPr>
            <a:r>
              <a:rPr lang="de-DE" sz="1400" dirty="0"/>
              <a:t>			seit 2018</a:t>
            </a:r>
          </a:p>
          <a:p>
            <a:r>
              <a:rPr lang="de-DE" dirty="0"/>
              <a:t>Arbeitsschutz:		ISO 45001:2018 </a:t>
            </a:r>
          </a:p>
          <a:p>
            <a:pPr marL="0" indent="0">
              <a:buNone/>
            </a:pPr>
            <a:r>
              <a:rPr lang="de-DE" dirty="0"/>
              <a:t>			</a:t>
            </a:r>
            <a:r>
              <a:rPr lang="de-DE" sz="1400"/>
              <a:t>seit 2020</a:t>
            </a:r>
            <a:endParaRPr lang="de-DE" dirty="0"/>
          </a:p>
          <a:p>
            <a:r>
              <a:rPr lang="de-DE" dirty="0"/>
              <a:t>Integriertes Managementsystem um hochqualitative Produkte unter sozialen und ökologischen Bedingungen erzeugen zu können.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068960"/>
            <a:ext cx="1002015" cy="1224136"/>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461" y="1988840"/>
            <a:ext cx="1414835" cy="1414835"/>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1772816"/>
            <a:ext cx="933450" cy="990600"/>
          </a:xfrm>
          <a:prstGeom prst="rect">
            <a:avLst/>
          </a:prstGeom>
        </p:spPr>
      </p:pic>
    </p:spTree>
    <p:extLst>
      <p:ext uri="{BB962C8B-B14F-4D97-AF65-F5344CB8AC3E}">
        <p14:creationId xmlns:p14="http://schemas.microsoft.com/office/powerpoint/2010/main" val="1321328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3.1 Spezifische Unterweisung</a:t>
            </a:r>
            <a:endParaRPr lang="en-US" dirty="0"/>
          </a:p>
        </p:txBody>
      </p:sp>
      <p:sp>
        <p:nvSpPr>
          <p:cNvPr id="9" name="Inhaltsplatzhalter 8"/>
          <p:cNvSpPr>
            <a:spLocks noGrp="1"/>
          </p:cNvSpPr>
          <p:nvPr>
            <p:ph idx="1"/>
          </p:nvPr>
        </p:nvSpPr>
        <p:spPr/>
        <p:txBody>
          <a:bodyPr/>
          <a:lstStyle/>
          <a:p>
            <a:pPr marL="0" indent="0">
              <a:buNone/>
            </a:pPr>
            <a:r>
              <a:rPr lang="de-DE" dirty="0">
                <a:latin typeface="+mj-lt"/>
              </a:rPr>
              <a:t>Fahr- und Reisetätigkeiten: </a:t>
            </a:r>
            <a:r>
              <a:rPr lang="de-DE" b="1" dirty="0">
                <a:solidFill>
                  <a:schemeClr val="tx2"/>
                </a:solidFill>
                <a:latin typeface="+mj-lt"/>
              </a:rPr>
              <a:t>Pflichten des Unternehmers   </a:t>
            </a:r>
          </a:p>
          <a:p>
            <a:pPr marL="0" indent="0">
              <a:buNone/>
            </a:pPr>
            <a:endParaRPr lang="de-DE" b="1" dirty="0">
              <a:solidFill>
                <a:srgbClr val="7DB84A"/>
              </a:solidFill>
              <a:latin typeface="+mj-lt"/>
            </a:endParaRPr>
          </a:p>
          <a:p>
            <a:pPr>
              <a:spcBef>
                <a:spcPct val="0"/>
              </a:spcBef>
            </a:pPr>
            <a:r>
              <a:rPr lang="de-DE" dirty="0">
                <a:solidFill>
                  <a:srgbClr val="000000"/>
                </a:solidFill>
                <a:latin typeface="+mj-lt"/>
                <a:cs typeface="Microsoft Sans Serif" panose="020B0604020202020204" pitchFamily="34" charset="0"/>
              </a:rPr>
              <a:t>Fahrzeuge, die den Beschäftigten bereitgestellt </a:t>
            </a:r>
          </a:p>
          <a:p>
            <a:pPr marL="363538" indent="0">
              <a:spcBef>
                <a:spcPct val="0"/>
              </a:spcBef>
              <a:buNone/>
            </a:pPr>
            <a:r>
              <a:rPr lang="de-DE" dirty="0">
                <a:solidFill>
                  <a:srgbClr val="000000"/>
                </a:solidFill>
                <a:latin typeface="+mj-lt"/>
                <a:cs typeface="Microsoft Sans Serif" panose="020B0604020202020204" pitchFamily="34" charset="0"/>
              </a:rPr>
              <a:t>werden, müssen den Rechtsvorschriften entsprechen.</a:t>
            </a:r>
          </a:p>
          <a:p>
            <a:pPr>
              <a:spcBef>
                <a:spcPct val="0"/>
              </a:spcBef>
            </a:pPr>
            <a:r>
              <a:rPr lang="de-DE" sz="1400" dirty="0">
                <a:solidFill>
                  <a:srgbClr val="000000"/>
                </a:solidFill>
                <a:latin typeface="+mj-lt"/>
                <a:cs typeface="Microsoft Sans Serif" panose="020B0604020202020204" pitchFamily="34" charset="0"/>
              </a:rPr>
              <a:t>nach StVZO mit Betriebserlaubnis / Genehmigung oder </a:t>
            </a:r>
          </a:p>
          <a:p>
            <a:pPr>
              <a:spcBef>
                <a:spcPct val="0"/>
              </a:spcBef>
            </a:pPr>
            <a:r>
              <a:rPr lang="de-DE" sz="1400" dirty="0">
                <a:solidFill>
                  <a:srgbClr val="000000"/>
                </a:solidFill>
                <a:latin typeface="+mj-lt"/>
                <a:cs typeface="Microsoft Sans Serif" panose="020B0604020202020204" pitchFamily="34" charset="0"/>
              </a:rPr>
              <a:t>nach BetrSichV</a:t>
            </a:r>
            <a:r>
              <a:rPr lang="de-DE" dirty="0">
                <a:solidFill>
                  <a:srgbClr val="000000"/>
                </a:solidFill>
                <a:latin typeface="+mj-lt"/>
                <a:cs typeface="Microsoft Sans Serif" panose="020B0604020202020204" pitchFamily="34" charset="0"/>
              </a:rPr>
              <a:t>.</a:t>
            </a:r>
          </a:p>
          <a:p>
            <a:r>
              <a:rPr lang="de-DE" dirty="0">
                <a:solidFill>
                  <a:srgbClr val="000000"/>
                </a:solidFill>
                <a:latin typeface="+mj-lt"/>
                <a:cs typeface="Microsoft Sans Serif" panose="020B0604020202020204" pitchFamily="34" charset="0"/>
              </a:rPr>
              <a:t>Führer von Fahrzeugen müssen ausgebildet sein und regelmäßig unterwiesen werden.</a:t>
            </a:r>
          </a:p>
          <a:p>
            <a:pPr>
              <a:spcBef>
                <a:spcPct val="0"/>
              </a:spcBef>
            </a:pPr>
            <a:r>
              <a:rPr lang="de-DE" dirty="0">
                <a:solidFill>
                  <a:srgbClr val="000000"/>
                </a:solidFill>
                <a:latin typeface="+mj-lt"/>
                <a:cs typeface="Microsoft Sans Serif" panose="020B0604020202020204" pitchFamily="34" charset="0"/>
              </a:rPr>
              <a:t>Eine Betriebsanweisung über besondere Regeln </a:t>
            </a:r>
          </a:p>
          <a:p>
            <a:pPr marL="363538" indent="0">
              <a:spcBef>
                <a:spcPct val="0"/>
              </a:spcBef>
              <a:buNone/>
            </a:pPr>
            <a:r>
              <a:rPr lang="de-DE" dirty="0">
                <a:solidFill>
                  <a:srgbClr val="000000"/>
                </a:solidFill>
                <a:latin typeface="+mj-lt"/>
                <a:cs typeface="Microsoft Sans Serif" panose="020B0604020202020204" pitchFamily="34" charset="0"/>
              </a:rPr>
              <a:t>zum Betreiben von Fahrzeugen ist in schriftlicher Form zu </a:t>
            </a:r>
          </a:p>
          <a:p>
            <a:pPr marL="363538" indent="0">
              <a:spcBef>
                <a:spcPct val="0"/>
              </a:spcBef>
              <a:buNone/>
            </a:pPr>
            <a:r>
              <a:rPr lang="de-DE" dirty="0">
                <a:solidFill>
                  <a:srgbClr val="000000"/>
                </a:solidFill>
                <a:latin typeface="+mj-lt"/>
                <a:cs typeface="Microsoft Sans Serif" panose="020B0604020202020204" pitchFamily="34" charset="0"/>
              </a:rPr>
              <a:t>erstellen und den Beschäftigten zur Kenntnis zu bringen.</a:t>
            </a:r>
          </a:p>
          <a:p>
            <a:pPr>
              <a:spcBef>
                <a:spcPct val="0"/>
              </a:spcBef>
            </a:pPr>
            <a:r>
              <a:rPr lang="de-DE" dirty="0">
                <a:solidFill>
                  <a:srgbClr val="000000"/>
                </a:solidFill>
                <a:latin typeface="+mj-lt"/>
                <a:cs typeface="Microsoft Sans Serif" panose="020B0604020202020204" pitchFamily="34" charset="0"/>
              </a:rPr>
              <a:t>Der Arbeitgeber hat sich durch eine Überprüfung davon </a:t>
            </a:r>
          </a:p>
          <a:p>
            <a:pPr marL="363538" indent="0">
              <a:spcBef>
                <a:spcPct val="0"/>
              </a:spcBef>
              <a:buNone/>
            </a:pPr>
            <a:r>
              <a:rPr lang="de-DE" dirty="0">
                <a:solidFill>
                  <a:srgbClr val="000000"/>
                </a:solidFill>
                <a:latin typeface="+mj-lt"/>
                <a:cs typeface="Microsoft Sans Serif" panose="020B0604020202020204" pitchFamily="34" charset="0"/>
              </a:rPr>
              <a:t>zu überzeugen, dass die eingesetzten Fahrzeuge korrekt funktionieren. </a:t>
            </a:r>
          </a:p>
          <a:p>
            <a:pPr>
              <a:spcBef>
                <a:spcPct val="0"/>
              </a:spcBef>
            </a:pPr>
            <a:r>
              <a:rPr lang="de-DE" sz="1400" dirty="0">
                <a:solidFill>
                  <a:srgbClr val="000000"/>
                </a:solidFill>
                <a:latin typeface="+mj-lt"/>
                <a:cs typeface="Microsoft Sans Serif" panose="020B0604020202020204" pitchFamily="34" charset="0"/>
              </a:rPr>
              <a:t>Regelmäßig technische Prüfung der Fahrzeuge.</a:t>
            </a:r>
          </a:p>
          <a:p>
            <a:pPr marL="0" indent="0">
              <a:buNone/>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1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132" y="5085184"/>
            <a:ext cx="1493051" cy="94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513" y="3573016"/>
            <a:ext cx="1028088" cy="53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6328" y="1897778"/>
            <a:ext cx="1887755" cy="82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1628800"/>
            <a:ext cx="490796" cy="3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06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3.1 Spezifische Unterweisung</a:t>
            </a:r>
            <a:endParaRPr lang="en-US" dirty="0"/>
          </a:p>
        </p:txBody>
      </p:sp>
      <p:sp>
        <p:nvSpPr>
          <p:cNvPr id="9" name="Inhaltsplatzhalter 8"/>
          <p:cNvSpPr>
            <a:spLocks noGrp="1"/>
          </p:cNvSpPr>
          <p:nvPr>
            <p:ph idx="1"/>
          </p:nvPr>
        </p:nvSpPr>
        <p:spPr/>
        <p:txBody>
          <a:bodyPr/>
          <a:lstStyle/>
          <a:p>
            <a:pPr>
              <a:buFont typeface="Arial Narrow" panose="020B0606020202030204" pitchFamily="34" charset="0"/>
              <a:buChar char="»"/>
            </a:pPr>
            <a:r>
              <a:rPr lang="de-DE" dirty="0">
                <a:latin typeface="+mj-lt"/>
              </a:rPr>
              <a:t>Fahr- und Reisetätigkeiten: </a:t>
            </a:r>
            <a:r>
              <a:rPr lang="de-DE" b="1" dirty="0">
                <a:solidFill>
                  <a:schemeClr val="tx2"/>
                </a:solidFill>
                <a:latin typeface="+mj-lt"/>
                <a:cs typeface="Microsoft Sans Serif" pitchFamily="34" charset="0"/>
              </a:rPr>
              <a:t>Der Fahrzeugführer soll</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nur bestimmungsgemäß benutzen,</a:t>
            </a:r>
          </a:p>
          <a:p>
            <a:pPr marL="363538" indent="0">
              <a:buNone/>
            </a:pPr>
            <a:r>
              <a:rPr lang="de-DE" dirty="0">
                <a:solidFill>
                  <a:srgbClr val="000000"/>
                </a:solidFill>
                <a:latin typeface="+mj-lt"/>
                <a:cs typeface="Microsoft Sans Serif" panose="020B0604020202020204" pitchFamily="34" charset="0"/>
              </a:rPr>
              <a:t>die Betriebsanweisung und die vom Hersteller </a:t>
            </a:r>
          </a:p>
          <a:p>
            <a:pPr marL="363538" indent="0">
              <a:buNone/>
            </a:pPr>
            <a:r>
              <a:rPr lang="de-DE" dirty="0">
                <a:solidFill>
                  <a:srgbClr val="000000"/>
                </a:solidFill>
                <a:latin typeface="+mj-lt"/>
                <a:cs typeface="Microsoft Sans Serif" panose="020B0604020202020204" pitchFamily="34" charset="0"/>
              </a:rPr>
              <a:t>mitgelieferte Betriebsanleitung beachten,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täglich vor Einsatzbeginn das Fahrzeug auf erkennbare Mängel überprüfen und während des Betriebes beobachten,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nicht in Betrieb setzen oder nicht weiter betreiben, wenn Mängel die Betriebssicherheit beeinträchtigen, </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Mängel am Fahrzeug umgehend dem Arbeitgeber oder dem Aufsichtsführenden mitteilen,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die vorgeschriebenen Sicherheitsgurte auch im nichtöffentlichen Verkehr benutzen. </a:t>
            </a:r>
            <a:r>
              <a:rPr lang="de-DE" sz="2000" b="1" dirty="0">
                <a:solidFill>
                  <a:schemeClr val="tx2"/>
                </a:solidFill>
                <a:latin typeface="+mj-lt"/>
                <a:sym typeface="Wingdings" panose="05000000000000000000" pitchFamily="2" charset="2"/>
                <a:hlinkClick r:id="rId3"/>
              </a:rPr>
              <a:t> Link Betriebsanweisung</a:t>
            </a:r>
            <a:r>
              <a:rPr lang="de-DE" sz="2000" b="1" dirty="0">
                <a:solidFill>
                  <a:schemeClr val="tx2"/>
                </a:solidFill>
                <a:latin typeface="+mj-lt"/>
                <a:hlinkClick r:id="rId3"/>
              </a:rPr>
              <a:t>  </a:t>
            </a:r>
            <a:endParaRPr lang="de-DE" sz="2000" dirty="0">
              <a:solidFill>
                <a:schemeClr val="tx2"/>
              </a:solidFill>
              <a:latin typeface="+mj-lt"/>
            </a:endParaRPr>
          </a:p>
          <a:p>
            <a:pPr>
              <a:buFont typeface="Arial Narrow" panose="020B0606020202030204" pitchFamily="34" charset="0"/>
              <a:buChar char="»"/>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pic>
        <p:nvPicPr>
          <p:cNvPr id="2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023277"/>
            <a:ext cx="1487928" cy="63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214" y="1755296"/>
            <a:ext cx="384280" cy="93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81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3.2 Spezifische Unterweisung</a:t>
            </a:r>
            <a:endParaRPr lang="en-US" dirty="0"/>
          </a:p>
        </p:txBody>
      </p:sp>
      <p:sp>
        <p:nvSpPr>
          <p:cNvPr id="9" name="Inhaltsplatzhalter 8"/>
          <p:cNvSpPr>
            <a:spLocks noGrp="1"/>
          </p:cNvSpPr>
          <p:nvPr>
            <p:ph idx="1"/>
          </p:nvPr>
        </p:nvSpPr>
        <p:spPr/>
        <p:txBody>
          <a:bodyPr/>
          <a:lstStyle/>
          <a:p>
            <a:pPr marL="0" indent="0">
              <a:buNone/>
            </a:pPr>
            <a:r>
              <a:rPr lang="de-DE" dirty="0"/>
              <a:t>Büroarbeitsplatz/Home Office: </a:t>
            </a:r>
            <a:r>
              <a:rPr lang="de-DE" b="1" dirty="0">
                <a:solidFill>
                  <a:schemeClr val="tx2"/>
                </a:solidFill>
              </a:rPr>
              <a:t>Die Hauptgefahren und die gesetzlichen Vorgaben</a:t>
            </a:r>
          </a:p>
          <a:p>
            <a:pPr marL="0" indent="0">
              <a:buNone/>
            </a:pPr>
            <a:endParaRPr lang="de-DE" b="1" dirty="0">
              <a:solidFill>
                <a:srgbClr val="FF0000"/>
              </a:solidFill>
            </a:endParaRPr>
          </a:p>
          <a:p>
            <a:r>
              <a:rPr lang="de-DE" sz="1800" dirty="0"/>
              <a:t>Beleuchtung</a:t>
            </a:r>
          </a:p>
          <a:p>
            <a:pPr marL="0" indent="0">
              <a:buNone/>
            </a:pPr>
            <a:r>
              <a:rPr lang="de-DE" sz="2000" dirty="0"/>
              <a:t>	</a:t>
            </a:r>
            <a:r>
              <a:rPr lang="de-DE" sz="1200" dirty="0">
                <a:sym typeface="Wingdings" panose="05000000000000000000" pitchFamily="2" charset="2"/>
              </a:rPr>
              <a:t> </a:t>
            </a:r>
            <a:r>
              <a:rPr lang="de-DE" sz="1400" dirty="0">
                <a:sym typeface="Wingdings" panose="05000000000000000000" pitchFamily="2" charset="2"/>
              </a:rPr>
              <a:t>mind. 500 lx Beleuchtungsstärke am Arbeitsplatz, allgemeine natürliche </a:t>
            </a:r>
          </a:p>
          <a:p>
            <a:pPr marL="0" indent="0">
              <a:buNone/>
            </a:pPr>
            <a:r>
              <a:rPr lang="de-DE" sz="1400" dirty="0">
                <a:sym typeface="Wingdings" panose="05000000000000000000" pitchFamily="2" charset="2"/>
              </a:rPr>
              <a:t>                       Beleuchtung im Arbeitsraum</a:t>
            </a:r>
          </a:p>
          <a:p>
            <a:pPr marL="0" indent="892175">
              <a:buNone/>
            </a:pPr>
            <a:r>
              <a:rPr lang="de-DE" sz="1400" dirty="0">
                <a:sym typeface="Wingdings" panose="05000000000000000000" pitchFamily="2" charset="2"/>
              </a:rPr>
              <a:t>	 Arbeitstische sollten in einem 90 Grad-Winkel zur Fensterfront stehen (Vermeidung von Reflexionen und 	Blendungen)</a:t>
            </a:r>
            <a:endParaRPr lang="de-DE" sz="1400" dirty="0"/>
          </a:p>
          <a:p>
            <a:r>
              <a:rPr lang="de-DE" sz="1800" dirty="0"/>
              <a:t>Ergonomie</a:t>
            </a:r>
          </a:p>
          <a:p>
            <a:pPr marL="0" indent="0">
              <a:buNone/>
            </a:pPr>
            <a:r>
              <a:rPr lang="de-DE" sz="1400" dirty="0"/>
              <a:t>	</a:t>
            </a:r>
            <a:r>
              <a:rPr lang="de-DE" sz="1400" dirty="0">
                <a:sym typeface="Wingdings" panose="05000000000000000000" pitchFamily="2" charset="2"/>
              </a:rPr>
              <a:t> beheizbarer und </a:t>
            </a:r>
            <a:r>
              <a:rPr lang="de-DE" sz="1400" dirty="0" err="1">
                <a:sym typeface="Wingdings" panose="05000000000000000000" pitchFamily="2" charset="2"/>
              </a:rPr>
              <a:t>belüftbarer</a:t>
            </a:r>
            <a:r>
              <a:rPr lang="de-DE" sz="1400" dirty="0">
                <a:sym typeface="Wingdings" panose="05000000000000000000" pitchFamily="2" charset="2"/>
              </a:rPr>
              <a:t> Raum (kein Zustellen von Heizkörpern)</a:t>
            </a:r>
          </a:p>
          <a:p>
            <a:pPr marL="0" indent="0">
              <a:buNone/>
            </a:pPr>
            <a:r>
              <a:rPr lang="de-DE" sz="1400" dirty="0">
                <a:sym typeface="Wingdings" panose="05000000000000000000" pitchFamily="2" charset="2"/>
              </a:rPr>
              <a:t>	 mind. 8 m² - 10 m² Fläche</a:t>
            </a:r>
          </a:p>
          <a:p>
            <a:pPr marL="0" indent="0">
              <a:buNone/>
            </a:pPr>
            <a:r>
              <a:rPr lang="de-DE" sz="1400" dirty="0">
                <a:sym typeface="Wingdings" panose="05000000000000000000" pitchFamily="2" charset="2"/>
              </a:rPr>
              <a:t>	 angemessene Bildschirme (19‘‘, entspiegelt), Sehabstand 50 cm – 65 cm</a:t>
            </a:r>
          </a:p>
          <a:p>
            <a:pPr marL="0" indent="0">
              <a:buNone/>
            </a:pPr>
            <a:r>
              <a:rPr lang="de-DE" sz="1400" dirty="0">
                <a:sym typeface="Wingdings" panose="05000000000000000000" pitchFamily="2" charset="2"/>
              </a:rPr>
              <a:t>	 Arbeitstisch 160 x 80 cm</a:t>
            </a:r>
          </a:p>
          <a:p>
            <a:pPr marL="0" indent="0">
              <a:buNone/>
            </a:pPr>
            <a:r>
              <a:rPr lang="de-DE" sz="1400" dirty="0">
                <a:sym typeface="Wingdings" panose="05000000000000000000" pitchFamily="2" charset="2"/>
              </a:rPr>
              <a:t>	 dreh- und höhenverstellbarer Stuhl</a:t>
            </a:r>
          </a:p>
          <a:p>
            <a:pPr marL="0" indent="0">
              <a:buNone/>
            </a:pPr>
            <a:r>
              <a:rPr lang="de-DE" sz="1400" dirty="0">
                <a:sym typeface="Wingdings" panose="05000000000000000000" pitchFamily="2" charset="2"/>
              </a:rPr>
              <a:t>	 richtiges Einstellen der Arbeitsmittel  Informationen beim Betriebsarzt!</a:t>
            </a:r>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4284549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3.2 Spezifische Unterweisung</a:t>
            </a:r>
            <a:endParaRPr lang="en-US" dirty="0"/>
          </a:p>
        </p:txBody>
      </p:sp>
      <p:sp>
        <p:nvSpPr>
          <p:cNvPr id="9" name="Inhaltsplatzhalter 8"/>
          <p:cNvSpPr>
            <a:spLocks noGrp="1"/>
          </p:cNvSpPr>
          <p:nvPr>
            <p:ph idx="1"/>
          </p:nvPr>
        </p:nvSpPr>
        <p:spPr/>
        <p:txBody>
          <a:bodyPr/>
          <a:lstStyle/>
          <a:p>
            <a:pPr marL="0" indent="0">
              <a:buNone/>
            </a:pPr>
            <a:r>
              <a:rPr lang="de-DE" dirty="0"/>
              <a:t>Büroarbeitsplatz/ Home Office: </a:t>
            </a:r>
            <a:r>
              <a:rPr lang="de-DE" b="1" dirty="0">
                <a:solidFill>
                  <a:schemeClr val="tx2"/>
                </a:solidFill>
              </a:rPr>
              <a:t>Die Hauptgefahren und die gesetzlichen Vorgaben</a:t>
            </a:r>
          </a:p>
          <a:p>
            <a:pPr marL="0" indent="0">
              <a:buNone/>
            </a:pPr>
            <a:endParaRPr lang="de-DE" b="1" dirty="0">
              <a:solidFill>
                <a:srgbClr val="FF0000"/>
              </a:solidFill>
            </a:endParaRPr>
          </a:p>
          <a:p>
            <a:r>
              <a:rPr lang="de-DE" sz="1800" dirty="0"/>
              <a:t>Brandschutz</a:t>
            </a:r>
          </a:p>
          <a:p>
            <a:pPr marL="0" indent="0">
              <a:buNone/>
            </a:pPr>
            <a:r>
              <a:rPr lang="de-DE" sz="2000" dirty="0"/>
              <a:t>	</a:t>
            </a:r>
            <a:r>
              <a:rPr lang="de-DE" sz="1400" dirty="0">
                <a:sym typeface="Wingdings" panose="05000000000000000000" pitchFamily="2" charset="2"/>
              </a:rPr>
              <a:t> ausreichend Handlöscher im Brandabschnitt  vorrätig haben, Prüfung alle 2 Jahre</a:t>
            </a:r>
          </a:p>
          <a:p>
            <a:pPr marL="0" indent="0">
              <a:buNone/>
            </a:pPr>
            <a:r>
              <a:rPr lang="de-DE" sz="1400" dirty="0">
                <a:sym typeface="Wingdings" panose="05000000000000000000" pitchFamily="2" charset="2"/>
              </a:rPr>
              <a:t>	 Fluchtwege nicht verstellen</a:t>
            </a:r>
          </a:p>
          <a:p>
            <a:pPr marL="0" indent="0">
              <a:buNone/>
            </a:pPr>
            <a:endParaRPr lang="de-DE" sz="1400" dirty="0"/>
          </a:p>
          <a:p>
            <a:r>
              <a:rPr lang="de-DE" sz="1800" dirty="0"/>
              <a:t>Elektrische</a:t>
            </a:r>
            <a:r>
              <a:rPr lang="de-DE" sz="2000" dirty="0"/>
              <a:t> </a:t>
            </a:r>
            <a:r>
              <a:rPr lang="de-DE" sz="1800" dirty="0"/>
              <a:t>Gefährdungen</a:t>
            </a:r>
          </a:p>
          <a:p>
            <a:pPr marL="0" indent="0">
              <a:buNone/>
            </a:pPr>
            <a:r>
              <a:rPr lang="de-DE" sz="2000" dirty="0"/>
              <a:t>	</a:t>
            </a:r>
            <a:r>
              <a:rPr lang="de-DE" sz="1400" dirty="0">
                <a:sym typeface="Wingdings" panose="05000000000000000000" pitchFamily="2" charset="2"/>
              </a:rPr>
              <a:t> elektrische Prüfungen nach DGUV-V3 nach 2 Jahren für alle ortsveränderlichen </a:t>
            </a:r>
          </a:p>
          <a:p>
            <a:pPr marL="0" indent="0">
              <a:buNone/>
            </a:pPr>
            <a:r>
              <a:rPr lang="de-DE" sz="1400" dirty="0">
                <a:sym typeface="Wingdings" panose="05000000000000000000" pitchFamily="2" charset="2"/>
              </a:rPr>
              <a:t>                           elektr. Geräte</a:t>
            </a:r>
          </a:p>
          <a:p>
            <a:pPr marL="0" indent="0">
              <a:buNone/>
            </a:pPr>
            <a:endParaRPr lang="de-DE" sz="1400" dirty="0">
              <a:sym typeface="Wingdings" panose="05000000000000000000" pitchFamily="2" charset="2"/>
            </a:endParaRPr>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3010662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3.2 Spezifische Unterweisung</a:t>
            </a:r>
            <a:endParaRPr lang="en-US" dirty="0"/>
          </a:p>
        </p:txBody>
      </p:sp>
      <p:sp>
        <p:nvSpPr>
          <p:cNvPr id="9" name="Inhaltsplatzhalter 8"/>
          <p:cNvSpPr>
            <a:spLocks noGrp="1"/>
          </p:cNvSpPr>
          <p:nvPr>
            <p:ph idx="1"/>
          </p:nvPr>
        </p:nvSpPr>
        <p:spPr/>
        <p:txBody>
          <a:bodyPr/>
          <a:lstStyle/>
          <a:p>
            <a:pPr marL="0" indent="0">
              <a:buNone/>
            </a:pPr>
            <a:r>
              <a:rPr lang="de-DE" dirty="0"/>
              <a:t>Büroarbeitsplatz: </a:t>
            </a:r>
            <a:r>
              <a:rPr lang="de-DE" b="1" dirty="0">
                <a:solidFill>
                  <a:schemeClr val="tx2"/>
                </a:solidFill>
              </a:rPr>
              <a:t>Die Hauptgefahren und die gesetzlichen Vorgaben</a:t>
            </a:r>
          </a:p>
          <a:p>
            <a:pPr marL="0" indent="0">
              <a:buNone/>
            </a:pPr>
            <a:endParaRPr lang="de-DE" b="1" dirty="0">
              <a:solidFill>
                <a:srgbClr val="FF0000"/>
              </a:solidFill>
            </a:endParaRPr>
          </a:p>
          <a:p>
            <a:r>
              <a:rPr lang="de-DE" sz="1800" dirty="0">
                <a:sym typeface="Wingdings" panose="05000000000000000000" pitchFamily="2" charset="2"/>
              </a:rPr>
              <a:t>Psychische Gefährdungen</a:t>
            </a:r>
          </a:p>
          <a:p>
            <a:pPr marL="0" indent="0">
              <a:buNone/>
            </a:pPr>
            <a:endParaRPr lang="de-DE" sz="1400" dirty="0">
              <a:sym typeface="Wingdings" panose="05000000000000000000" pitchFamily="2" charset="2"/>
            </a:endParaRPr>
          </a:p>
          <a:p>
            <a:pPr marL="0" indent="0">
              <a:buNone/>
            </a:pPr>
            <a:r>
              <a:rPr lang="de-DE" sz="1400" dirty="0">
                <a:sym typeface="Wingdings" panose="05000000000000000000" pitchFamily="2" charset="2"/>
              </a:rPr>
              <a:t>	 Störungen im Arbeitsablauf (E-</a:t>
            </a:r>
            <a:r>
              <a:rPr lang="de-DE" sz="1400" dirty="0" err="1">
                <a:sym typeface="Wingdings" panose="05000000000000000000" pitchFamily="2" charset="2"/>
              </a:rPr>
              <a:t>Mailflut</a:t>
            </a:r>
            <a:r>
              <a:rPr lang="de-DE" sz="1400" dirty="0">
                <a:sym typeface="Wingdings" panose="05000000000000000000" pitchFamily="2" charset="2"/>
              </a:rPr>
              <a:t>, Ablenkung durch neue/parallele Aufgaben)</a:t>
            </a:r>
          </a:p>
          <a:p>
            <a:pPr marL="0" indent="0">
              <a:buNone/>
            </a:pPr>
            <a:r>
              <a:rPr lang="de-DE" sz="1400" dirty="0">
                <a:sym typeface="Wingdings" panose="05000000000000000000" pitchFamily="2" charset="2"/>
              </a:rPr>
              <a:t>	 Arbeiten außerhalb geregelter Zeiten (z.B. Teams und Telefonkonferenzen  	 </a:t>
            </a:r>
          </a:p>
          <a:p>
            <a:pPr marL="0" indent="0">
              <a:spcBef>
                <a:spcPts val="0"/>
              </a:spcBef>
              <a:buNone/>
            </a:pPr>
            <a:r>
              <a:rPr lang="de-DE" sz="1400" dirty="0">
                <a:sym typeface="Wingdings" panose="05000000000000000000" pitchFamily="2" charset="2"/>
              </a:rPr>
              <a:t>	     sinnvolles Zeitmanagement mit den Gesprächspartnern)</a:t>
            </a:r>
          </a:p>
          <a:p>
            <a:pPr marL="0" indent="0">
              <a:spcBef>
                <a:spcPts val="300"/>
              </a:spcBef>
              <a:buNone/>
            </a:pPr>
            <a:r>
              <a:rPr lang="de-DE" sz="1400" dirty="0">
                <a:sym typeface="Wingdings" panose="05000000000000000000" pitchFamily="2" charset="2"/>
              </a:rPr>
              <a:t>	 Weitere Risiken: Arbeitsspitzen, fehlende Abgrenzung der Zuständigkeiten,   	    </a:t>
            </a:r>
          </a:p>
          <a:p>
            <a:pPr marL="0" indent="0">
              <a:spcBef>
                <a:spcPts val="0"/>
              </a:spcBef>
              <a:buNone/>
            </a:pPr>
            <a:r>
              <a:rPr lang="de-DE" sz="1400" dirty="0">
                <a:sym typeface="Wingdings" panose="05000000000000000000" pitchFamily="2" charset="2"/>
              </a:rPr>
              <a:t>                           ungenügende Ausbildung/Einarbeitung in die Prozesse/Abläufe</a:t>
            </a:r>
            <a:endParaRPr lang="de-DE" sz="1400" dirty="0"/>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a:p>
        </p:txBody>
      </p:sp>
    </p:spTree>
    <p:extLst>
      <p:ext uri="{BB962C8B-B14F-4D97-AF65-F5344CB8AC3E}">
        <p14:creationId xmlns:p14="http://schemas.microsoft.com/office/powerpoint/2010/main" val="3511567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u="sng" dirty="0"/>
              <a:t>Bitte die Zeiten in OLE (9111) eintragen </a:t>
            </a:r>
            <a:br>
              <a:rPr lang="de-DE" u="sng" dirty="0"/>
            </a:br>
            <a:br>
              <a:rPr lang="de-DE" dirty="0"/>
            </a:br>
            <a:r>
              <a:rPr lang="de-DE" dirty="0"/>
              <a:t>Vielen Dank für Ihre Aufmerksamkeit</a:t>
            </a:r>
            <a:endParaRPr lang="en-US" dirty="0"/>
          </a:p>
        </p:txBody>
      </p:sp>
      <p:sp>
        <p:nvSpPr>
          <p:cNvPr id="9" name="Untertitel 8"/>
          <p:cNvSpPr>
            <a:spLocks noGrp="1"/>
          </p:cNvSpPr>
          <p:nvPr>
            <p:ph type="subTitle" idx="1"/>
          </p:nvPr>
        </p:nvSpPr>
        <p:spPr>
          <a:xfrm>
            <a:off x="2771800" y="2996952"/>
            <a:ext cx="4622001" cy="1822450"/>
          </a:xfrm>
        </p:spPr>
        <p:txBody>
          <a:bodyPr/>
          <a:lstStyle/>
          <a:p>
            <a:r>
              <a:rPr lang="de-DE" dirty="0">
                <a:solidFill>
                  <a:schemeClr val="bg1"/>
                </a:solidFill>
              </a:rPr>
              <a:t>Weitere Fragen beantworte ich Ihnen gern</a:t>
            </a:r>
            <a:endParaRPr lang="en-US" dirty="0">
              <a:solidFill>
                <a:schemeClr val="bg1"/>
              </a:solidFill>
            </a:endParaRPr>
          </a:p>
        </p:txBody>
      </p:sp>
    </p:spTree>
    <p:extLst>
      <p:ext uri="{BB962C8B-B14F-4D97-AF65-F5344CB8AC3E}">
        <p14:creationId xmlns:p14="http://schemas.microsoft.com/office/powerpoint/2010/main" val="214066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1.2 Basisunterweisung</a:t>
            </a:r>
            <a:endParaRPr lang="en-US" dirty="0"/>
          </a:p>
        </p:txBody>
      </p:sp>
      <p:sp>
        <p:nvSpPr>
          <p:cNvPr id="8" name="Text Box 8"/>
          <p:cNvSpPr txBox="1">
            <a:spLocks noGrp="1" noChangeArrowheads="1"/>
          </p:cNvSpPr>
          <p:nvPr>
            <p:ph idx="1"/>
          </p:nvPr>
        </p:nvSpPr>
        <p:spPr bwMode="auto">
          <a:xfrm>
            <a:off x="457200" y="1295400"/>
            <a:ext cx="8305800" cy="415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n-lt"/>
                <a:cs typeface="Microsoft Sans Serif" pitchFamily="34" charset="0"/>
              </a:rPr>
              <a:t>Pflichten des Arbeitgeber (ArbSchG)</a:t>
            </a:r>
            <a:endParaRPr lang="de-DE" sz="2000" dirty="0">
              <a:solidFill>
                <a:srgbClr val="111111"/>
              </a:solidFill>
              <a:latin typeface="+mn-lt"/>
            </a:endParaRPr>
          </a:p>
          <a:p>
            <a:pPr>
              <a:lnSpc>
                <a:spcPct val="150000"/>
              </a:lnSpc>
            </a:pPr>
            <a:r>
              <a:rPr lang="de-DE" sz="2000" dirty="0">
                <a:solidFill>
                  <a:srgbClr val="111111"/>
                </a:solidFill>
                <a:latin typeface="+mn-lt"/>
              </a:rPr>
              <a:t>Verpflichtung zur Unterweisung</a:t>
            </a:r>
          </a:p>
          <a:p>
            <a:pPr>
              <a:lnSpc>
                <a:spcPct val="150000"/>
              </a:lnSpc>
            </a:pPr>
            <a:r>
              <a:rPr lang="de-DE" sz="2000" dirty="0">
                <a:solidFill>
                  <a:srgbClr val="111111"/>
                </a:solidFill>
                <a:latin typeface="+mn-lt"/>
              </a:rPr>
              <a:t>Bereitstellung der sicherheitstechnischen Ausrüstung</a:t>
            </a:r>
          </a:p>
          <a:p>
            <a:pPr>
              <a:lnSpc>
                <a:spcPct val="150000"/>
              </a:lnSpc>
            </a:pPr>
            <a:r>
              <a:rPr lang="de-DE" sz="2000" dirty="0">
                <a:solidFill>
                  <a:srgbClr val="111111"/>
                </a:solidFill>
                <a:latin typeface="+mn-lt"/>
              </a:rPr>
              <a:t>Persönliche Schutzausrüstung (PSA)</a:t>
            </a:r>
          </a:p>
          <a:p>
            <a:pPr>
              <a:lnSpc>
                <a:spcPct val="150000"/>
              </a:lnSpc>
            </a:pPr>
            <a:r>
              <a:rPr lang="de-DE" sz="2000" dirty="0">
                <a:solidFill>
                  <a:srgbClr val="111111"/>
                </a:solidFill>
                <a:latin typeface="+mn-lt"/>
              </a:rPr>
              <a:t>Verpflichtung zur Gefährdungsbeurteilung von </a:t>
            </a:r>
          </a:p>
          <a:p>
            <a:pPr marL="0" indent="0">
              <a:lnSpc>
                <a:spcPct val="150000"/>
              </a:lnSpc>
              <a:buNone/>
            </a:pPr>
            <a:r>
              <a:rPr lang="de-DE" sz="2000" dirty="0">
                <a:solidFill>
                  <a:srgbClr val="111111"/>
                </a:solidFill>
                <a:latin typeface="+mn-lt"/>
              </a:rPr>
              <a:t>	Arbeitsplätzen</a:t>
            </a:r>
          </a:p>
          <a:p>
            <a:pPr>
              <a:lnSpc>
                <a:spcPct val="150000"/>
              </a:lnSpc>
            </a:pPr>
            <a:r>
              <a:rPr lang="de-DE" sz="2000" dirty="0">
                <a:solidFill>
                  <a:srgbClr val="111111"/>
                </a:solidFill>
                <a:latin typeface="+mn-lt"/>
              </a:rPr>
              <a:t>Überprüfung von Arbeitsmitteln</a:t>
            </a:r>
          </a:p>
          <a:p>
            <a:pPr>
              <a:lnSpc>
                <a:spcPct val="150000"/>
              </a:lnSpc>
            </a:pPr>
            <a:r>
              <a:rPr lang="de-DE" sz="2000" dirty="0">
                <a:solidFill>
                  <a:srgbClr val="111111"/>
                </a:solidFill>
                <a:latin typeface="+mn-lt"/>
              </a:rPr>
              <a:t>Kontrolle der Arbeitssicherheit</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pic>
        <p:nvPicPr>
          <p:cNvPr id="10"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12976"/>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8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1.3 Basisunterweisung</a:t>
            </a:r>
            <a:endParaRPr lang="en-US" dirty="0"/>
          </a:p>
        </p:txBody>
      </p:sp>
      <p:sp>
        <p:nvSpPr>
          <p:cNvPr id="10" name="Text Box 8"/>
          <p:cNvSpPr txBox="1">
            <a:spLocks noGrp="1" noChangeArrowheads="1"/>
          </p:cNvSpPr>
          <p:nvPr>
            <p:ph idx="1"/>
          </p:nvPr>
        </p:nvSpPr>
        <p:spPr bwMode="auto">
          <a:xfrm>
            <a:off x="457200" y="1295400"/>
            <a:ext cx="8305800" cy="46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j-lt"/>
                <a:cs typeface="Microsoft Sans Serif" pitchFamily="34" charset="0"/>
              </a:rPr>
              <a:t>Pflichten des Arbeitnehmers (ArbSchG)</a:t>
            </a:r>
            <a:endParaRPr lang="de-DE" sz="2000" dirty="0">
              <a:solidFill>
                <a:schemeClr val="tx2"/>
              </a:solidFill>
              <a:latin typeface="+mj-lt"/>
            </a:endParaRPr>
          </a:p>
          <a:p>
            <a:pPr>
              <a:lnSpc>
                <a:spcPct val="150000"/>
              </a:lnSpc>
            </a:pPr>
            <a:r>
              <a:rPr lang="de-DE" sz="2000" dirty="0">
                <a:solidFill>
                  <a:srgbClr val="111111"/>
                </a:solidFill>
                <a:latin typeface="+mj-lt"/>
              </a:rPr>
              <a:t> Arbeitsmittel und PSA bestimmungsgemäß anwenden</a:t>
            </a:r>
          </a:p>
          <a:p>
            <a:pPr>
              <a:lnSpc>
                <a:spcPct val="150000"/>
              </a:lnSpc>
            </a:pPr>
            <a:r>
              <a:rPr lang="de-DE" sz="2000" dirty="0">
                <a:solidFill>
                  <a:srgbClr val="111111"/>
                </a:solidFill>
                <a:latin typeface="+mj-lt"/>
              </a:rPr>
              <a:t>	Übertragene Arbeiten entsprechend den Anweisungen und Festlegungen auszuführen</a:t>
            </a:r>
          </a:p>
          <a:p>
            <a:pPr>
              <a:lnSpc>
                <a:spcPct val="150000"/>
              </a:lnSpc>
            </a:pPr>
            <a:r>
              <a:rPr lang="de-DE" sz="2000" dirty="0">
                <a:solidFill>
                  <a:srgbClr val="111111"/>
                </a:solidFill>
                <a:latin typeface="+mj-lt"/>
              </a:rPr>
              <a:t>	Sicherheit anderer Personen zu beachten</a:t>
            </a:r>
          </a:p>
          <a:p>
            <a:pPr>
              <a:lnSpc>
                <a:spcPct val="150000"/>
              </a:lnSpc>
            </a:pPr>
            <a:r>
              <a:rPr lang="de-DE" sz="2000" dirty="0">
                <a:solidFill>
                  <a:srgbClr val="111111"/>
                </a:solidFill>
                <a:latin typeface="+mj-lt"/>
              </a:rPr>
              <a:t>	Sicherheitstechnische Mängel zu melden </a:t>
            </a:r>
          </a:p>
          <a:p>
            <a:pPr marL="0" indent="0">
              <a:lnSpc>
                <a:spcPct val="150000"/>
              </a:lnSpc>
              <a:buNone/>
            </a:pPr>
            <a:r>
              <a:rPr lang="de-DE" sz="2000" dirty="0">
                <a:solidFill>
                  <a:srgbClr val="111111"/>
                </a:solidFill>
                <a:latin typeface="+mj-lt"/>
              </a:rPr>
              <a:t>	(Vorgesetzter)</a:t>
            </a:r>
          </a:p>
          <a:p>
            <a:pPr>
              <a:lnSpc>
                <a:spcPct val="150000"/>
              </a:lnSpc>
            </a:pPr>
            <a:r>
              <a:rPr lang="de-DE" sz="2000" dirty="0">
                <a:solidFill>
                  <a:srgbClr val="111111"/>
                </a:solidFill>
                <a:latin typeface="+mj-lt"/>
              </a:rPr>
              <a:t>	Beseitigung nur wenn entsprechende Beauftragung vorliegt</a:t>
            </a:r>
          </a:p>
          <a:p>
            <a:pPr>
              <a:lnSpc>
                <a:spcPct val="150000"/>
              </a:lnSpc>
            </a:pPr>
            <a:r>
              <a:rPr lang="de-DE" sz="2000" dirty="0">
                <a:solidFill>
                  <a:srgbClr val="111111"/>
                </a:solidFill>
                <a:latin typeface="+mj-lt"/>
              </a:rPr>
              <a:t> Schwangerschaften dem Vorgesetzten und der Personalabteilung melden</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pic>
        <p:nvPicPr>
          <p:cNvPr id="12"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996952"/>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28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1.4 Basisunterweisung</a:t>
            </a:r>
            <a:endParaRPr lang="en-US" dirty="0"/>
          </a:p>
        </p:txBody>
      </p:sp>
      <p:sp>
        <p:nvSpPr>
          <p:cNvPr id="3" name="Inhaltsplatzhalter 2"/>
          <p:cNvSpPr>
            <a:spLocks noGrp="1"/>
          </p:cNvSpPr>
          <p:nvPr>
            <p:ph idx="1"/>
          </p:nvPr>
        </p:nvSpPr>
        <p:spPr/>
        <p:txBody>
          <a:bodyPr/>
          <a:lstStyle/>
          <a:p>
            <a:pPr marL="0" indent="0">
              <a:buNone/>
            </a:pPr>
            <a:r>
              <a:rPr lang="de-DE" dirty="0">
                <a:latin typeface="+mj-lt"/>
              </a:rPr>
              <a:t>Ansprechpartner:</a:t>
            </a:r>
          </a:p>
          <a:p>
            <a:pPr marL="0" indent="0" eaLnBrk="0" hangingPunct="0">
              <a:buSzPct val="75000"/>
              <a:buNone/>
            </a:pPr>
            <a:r>
              <a:rPr lang="de-DE" dirty="0">
                <a:solidFill>
                  <a:schemeClr val="tx2"/>
                </a:solidFill>
                <a:latin typeface="+mj-lt"/>
                <a:cs typeface="Microsoft Sans Serif" pitchFamily="34" charset="0"/>
              </a:rPr>
              <a:t>Verantwortliche für den Arbeitsschutz </a:t>
            </a:r>
          </a:p>
          <a:p>
            <a:pPr marL="0" indent="0" eaLnBrk="0" hangingPunct="0">
              <a:buSzPct val="75000"/>
              <a:buNone/>
            </a:pPr>
            <a:r>
              <a:rPr lang="de-DE" dirty="0">
                <a:solidFill>
                  <a:srgbClr val="111111"/>
                </a:solidFill>
                <a:latin typeface="+mj-lt"/>
                <a:cs typeface="Microsoft Sans Serif" pitchFamily="34" charset="0"/>
              </a:rPr>
              <a:t>Geschäftsführer </a:t>
            </a:r>
            <a:r>
              <a:rPr lang="de-DE" b="1" dirty="0">
                <a:solidFill>
                  <a:schemeClr val="tx1">
                    <a:lumMod val="50000"/>
                  </a:schemeClr>
                </a:solidFill>
                <a:latin typeface="+mj-lt"/>
                <a:cs typeface="Microsoft Sans Serif" pitchFamily="34" charset="0"/>
              </a:rPr>
              <a:t>(Marcus Piepenschneider), </a:t>
            </a:r>
            <a:r>
              <a:rPr lang="de-DE" dirty="0">
                <a:solidFill>
                  <a:srgbClr val="111111"/>
                </a:solidFill>
                <a:latin typeface="+mj-lt"/>
                <a:cs typeface="Microsoft Sans Serif" pitchFamily="34" charset="0"/>
              </a:rPr>
              <a:t>Manager/Supervisor </a:t>
            </a:r>
            <a:r>
              <a:rPr lang="de-DE" dirty="0">
                <a:solidFill>
                  <a:srgbClr val="000000"/>
                </a:solidFill>
                <a:latin typeface="+mj-lt"/>
                <a:cs typeface="Microsoft Sans Serif" pitchFamily="34" charset="0"/>
              </a:rPr>
              <a:t>und QEHS-Manager (</a:t>
            </a:r>
            <a:r>
              <a:rPr lang="de-DE" b="1" dirty="0">
                <a:solidFill>
                  <a:schemeClr val="tx1">
                    <a:lumMod val="50000"/>
                  </a:schemeClr>
                </a:solidFill>
                <a:latin typeface="+mj-lt"/>
                <a:cs typeface="Microsoft Sans Serif" pitchFamily="34" charset="0"/>
              </a:rPr>
              <a:t>Sascha </a:t>
            </a:r>
            <a:r>
              <a:rPr lang="de-DE" b="1" dirty="0" err="1">
                <a:solidFill>
                  <a:schemeClr val="tx1">
                    <a:lumMod val="50000"/>
                  </a:schemeClr>
                </a:solidFill>
                <a:latin typeface="+mj-lt"/>
                <a:cs typeface="Microsoft Sans Serif" pitchFamily="34" charset="0"/>
              </a:rPr>
              <a:t>Wöller</a:t>
            </a:r>
            <a:r>
              <a:rPr lang="de-DE" b="1" dirty="0">
                <a:solidFill>
                  <a:schemeClr val="tx1">
                    <a:lumMod val="50000"/>
                  </a:schemeClr>
                </a:solidFill>
                <a:latin typeface="+mj-lt"/>
                <a:cs typeface="Microsoft Sans Serif" pitchFamily="34" charset="0"/>
              </a:rPr>
              <a:t>)</a:t>
            </a:r>
          </a:p>
          <a:p>
            <a:pPr marL="0" indent="0" eaLnBrk="0" hangingPunct="0">
              <a:buSzPct val="75000"/>
              <a:buNone/>
            </a:pPr>
            <a:r>
              <a:rPr lang="de-DE" dirty="0">
                <a:solidFill>
                  <a:schemeClr val="tx2"/>
                </a:solidFill>
                <a:latin typeface="+mj-lt"/>
                <a:cs typeface="Microsoft Sans Serif" pitchFamily="34" charset="0"/>
              </a:rPr>
              <a:t>Fachkräfte für Arbeitssicherheit </a:t>
            </a:r>
            <a:r>
              <a:rPr lang="de-DE" b="1" dirty="0">
                <a:solidFill>
                  <a:schemeClr val="tx1">
                    <a:lumMod val="50000"/>
                  </a:schemeClr>
                </a:solidFill>
                <a:latin typeface="+mj-lt"/>
                <a:cs typeface="Microsoft Sans Serif" pitchFamily="34" charset="0"/>
              </a:rPr>
              <a:t>(Thomas Schwan; UUB)</a:t>
            </a:r>
          </a:p>
          <a:p>
            <a:pPr marL="0" indent="0" eaLnBrk="0" hangingPunct="0">
              <a:buSzPct val="75000"/>
              <a:buNone/>
            </a:pPr>
            <a:r>
              <a:rPr lang="de-DE" dirty="0">
                <a:solidFill>
                  <a:srgbClr val="111111"/>
                </a:solidFill>
                <a:latin typeface="+mj-lt"/>
                <a:cs typeface="Microsoft Sans Serif" pitchFamily="34" charset="0"/>
              </a:rPr>
              <a:t>Aufgaben: Beratung Arbeitgeber, Überprüfung von Anlagen und Verfahren, Unterweisung, Beobachtung des Arbeitsschutzes</a:t>
            </a:r>
          </a:p>
          <a:p>
            <a:pPr marL="0" indent="0" eaLnBrk="0" hangingPunct="0">
              <a:buSzPct val="75000"/>
              <a:buNone/>
            </a:pPr>
            <a:r>
              <a:rPr lang="de-DE" dirty="0">
                <a:solidFill>
                  <a:schemeClr val="tx2"/>
                </a:solidFill>
                <a:latin typeface="+mj-lt"/>
                <a:cs typeface="Microsoft Sans Serif" pitchFamily="34" charset="0"/>
              </a:rPr>
              <a:t>Betriebsarzt</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(Dr. Franke; BAD)</a:t>
            </a:r>
          </a:p>
          <a:p>
            <a:pPr marL="0" indent="0" eaLnBrk="0" hangingPunct="0">
              <a:buSzPct val="75000"/>
              <a:buNone/>
            </a:pPr>
            <a:r>
              <a:rPr lang="de-DE" dirty="0">
                <a:solidFill>
                  <a:srgbClr val="111111"/>
                </a:solidFill>
                <a:latin typeface="+mj-lt"/>
                <a:cs typeface="Microsoft Sans Serif" pitchFamily="34" charset="0"/>
              </a:rPr>
              <a:t>Aufgaben: Beratung Arbeitgeber, Untersuchung / Beratung Arbeitnehmer, Unterweisung, Beobachtung des Arbeitsschutzes</a:t>
            </a:r>
          </a:p>
          <a:p>
            <a:pPr marL="0" indent="0" eaLnBrk="0" hangingPunct="0">
              <a:buSzPct val="75000"/>
              <a:buNone/>
            </a:pPr>
            <a:r>
              <a:rPr lang="de-DE" dirty="0">
                <a:solidFill>
                  <a:schemeClr val="tx2"/>
                </a:solidFill>
                <a:latin typeface="+mj-lt"/>
                <a:cs typeface="Microsoft Sans Serif" pitchFamily="34" charset="0"/>
              </a:rPr>
              <a:t>Sicherheitsbeauftragter</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a:t>
            </a:r>
            <a:r>
              <a:rPr lang="de-DE" b="1" dirty="0">
                <a:solidFill>
                  <a:schemeClr val="tx1">
                    <a:lumMod val="50000"/>
                  </a:schemeClr>
                </a:solidFill>
                <a:latin typeface="+mj-lt"/>
                <a:cs typeface="Microsoft Sans Serif" pitchFamily="34" charset="0"/>
                <a:hlinkClick r:id="rId3"/>
              </a:rPr>
              <a:t>lt. Aushang/Link</a:t>
            </a:r>
            <a:r>
              <a:rPr lang="de-DE" b="1" dirty="0">
                <a:solidFill>
                  <a:schemeClr val="tx1">
                    <a:lumMod val="50000"/>
                  </a:schemeClr>
                </a:solidFill>
                <a:latin typeface="+mj-lt"/>
                <a:cs typeface="Microsoft Sans Serif" pitchFamily="34" charset="0"/>
              </a:rPr>
              <a:t>)</a:t>
            </a:r>
          </a:p>
          <a:p>
            <a:pPr marL="0" indent="0" eaLnBrk="0" hangingPunct="0">
              <a:buSzPct val="75000"/>
              <a:buNone/>
            </a:pPr>
            <a:r>
              <a:rPr lang="de-DE" dirty="0">
                <a:solidFill>
                  <a:srgbClr val="111111"/>
                </a:solidFill>
                <a:latin typeface="+mj-lt"/>
                <a:cs typeface="Microsoft Sans Serif" pitchFamily="34" charset="0"/>
              </a:rPr>
              <a:t>Aufgaben: Kommunikation des Arbeitsschutzes im Betrieb, Überwachung der Arbeitsschutzbezogenen Arbeitsanweisungen </a:t>
            </a: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spTree>
    <p:extLst>
      <p:ext uri="{BB962C8B-B14F-4D97-AF65-F5344CB8AC3E}">
        <p14:creationId xmlns:p14="http://schemas.microsoft.com/office/powerpoint/2010/main" val="257657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1.4 Basisunterweisung</a:t>
            </a:r>
            <a:endParaRPr lang="en-US" dirty="0"/>
          </a:p>
        </p:txBody>
      </p:sp>
      <p:sp>
        <p:nvSpPr>
          <p:cNvPr id="3" name="Inhaltsplatzhalter 2"/>
          <p:cNvSpPr>
            <a:spLocks noGrp="1"/>
          </p:cNvSpPr>
          <p:nvPr>
            <p:ph idx="1"/>
          </p:nvPr>
        </p:nvSpPr>
        <p:spPr/>
        <p:txBody>
          <a:bodyPr/>
          <a:lstStyle/>
          <a:p>
            <a:pPr marL="0" indent="0">
              <a:buNone/>
            </a:pPr>
            <a:r>
              <a:rPr lang="de-DE" dirty="0">
                <a:latin typeface="+mj-lt"/>
              </a:rPr>
              <a:t>Ansprechpartner:</a:t>
            </a:r>
          </a:p>
          <a:p>
            <a:pPr marL="0" indent="0" eaLnBrk="0" hangingPunct="0">
              <a:buSzPct val="75000"/>
              <a:buNone/>
            </a:pPr>
            <a:r>
              <a:rPr lang="de-DE" dirty="0">
                <a:solidFill>
                  <a:schemeClr val="tx2"/>
                </a:solidFill>
                <a:latin typeface="+mj-lt"/>
                <a:cs typeface="Microsoft Sans Serif" pitchFamily="34" charset="0"/>
              </a:rPr>
              <a:t>Weitere Beauftragte:</a:t>
            </a:r>
          </a:p>
          <a:p>
            <a:pPr marL="0" indent="0" eaLnBrk="0" hangingPunct="0">
              <a:buSzPct val="75000"/>
              <a:buNone/>
            </a:pPr>
            <a:r>
              <a:rPr lang="de-DE" dirty="0">
                <a:solidFill>
                  <a:srgbClr val="000000"/>
                </a:solidFill>
                <a:latin typeface="+mj-lt"/>
                <a:cs typeface="Microsoft Sans Serif" pitchFamily="34" charset="0"/>
              </a:rPr>
              <a:t>Ersthelfer</a:t>
            </a:r>
          </a:p>
          <a:p>
            <a:pPr marL="0" indent="0" eaLnBrk="0" hangingPunct="0">
              <a:buSzPct val="75000"/>
              <a:buNone/>
            </a:pPr>
            <a:r>
              <a:rPr lang="de-DE" dirty="0">
                <a:solidFill>
                  <a:srgbClr val="000000"/>
                </a:solidFill>
                <a:latin typeface="+mj-lt"/>
                <a:cs typeface="Microsoft Sans Serif" pitchFamily="34" charset="0"/>
              </a:rPr>
              <a:t>Brandschutz- und Evakuierungshelfer</a:t>
            </a:r>
          </a:p>
          <a:p>
            <a:pPr eaLnBrk="0" hangingPunct="0">
              <a:buSzPct val="75000"/>
            </a:pPr>
            <a:endParaRPr lang="de-DE" dirty="0">
              <a:solidFill>
                <a:srgbClr val="000000"/>
              </a:solidFill>
              <a:latin typeface="+mj-lt"/>
              <a:cs typeface="Microsoft Sans Serif" pitchFamily="34" charset="0"/>
            </a:endParaRPr>
          </a:p>
          <a:p>
            <a:pPr eaLnBrk="0" hangingPunct="0">
              <a:buSzPct val="75000"/>
            </a:pPr>
            <a:endParaRPr lang="de-DE" dirty="0">
              <a:solidFill>
                <a:srgbClr val="111111"/>
              </a:solidFill>
              <a:latin typeface="+mj-lt"/>
              <a:cs typeface="Microsoft Sans Serif" pitchFamily="34" charset="0"/>
            </a:endParaRPr>
          </a:p>
          <a:p>
            <a:pPr marL="0" indent="0" algn="ctr">
              <a:buNone/>
            </a:pPr>
            <a:r>
              <a:rPr lang="de-DE" b="1" dirty="0">
                <a:solidFill>
                  <a:schemeClr val="tx1">
                    <a:lumMod val="50000"/>
                  </a:schemeClr>
                </a:solidFill>
                <a:latin typeface="+mj-lt"/>
                <a:cs typeface="Microsoft Sans Serif" pitchFamily="34" charset="0"/>
              </a:rPr>
              <a:t>Die Kontakte aller beteiligten Personen können den Aushängen entnommen werden!!!</a:t>
            </a: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spTree>
    <p:extLst>
      <p:ext uri="{BB962C8B-B14F-4D97-AF65-F5344CB8AC3E}">
        <p14:creationId xmlns:p14="http://schemas.microsoft.com/office/powerpoint/2010/main" val="227024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1.5 Basisunterweisung</a:t>
            </a:r>
            <a:endParaRPr lang="en-US" dirty="0"/>
          </a:p>
        </p:txBody>
      </p:sp>
      <p:sp>
        <p:nvSpPr>
          <p:cNvPr id="3" name="Inhaltsplatzhalter 2"/>
          <p:cNvSpPr>
            <a:spLocks noGrp="1"/>
          </p:cNvSpPr>
          <p:nvPr>
            <p:ph idx="1"/>
          </p:nvPr>
        </p:nvSpPr>
        <p:spPr/>
        <p:txBody>
          <a:bodyPr/>
          <a:lstStyle/>
          <a:p>
            <a:pPr marL="0" indent="0">
              <a:buNone/>
            </a:pPr>
            <a:r>
              <a:rPr lang="de-DE" dirty="0">
                <a:latin typeface="+mj-lt"/>
              </a:rPr>
              <a:t>Unterweisungen:</a:t>
            </a:r>
          </a:p>
          <a:p>
            <a:pPr marL="0" indent="0" eaLnBrk="0" hangingPunct="0">
              <a:buSzPct val="75000"/>
              <a:buNone/>
            </a:pPr>
            <a:r>
              <a:rPr lang="de-DE" b="1" dirty="0">
                <a:solidFill>
                  <a:schemeClr val="tx2"/>
                </a:solidFill>
                <a:latin typeface="+mj-lt"/>
                <a:cs typeface="Microsoft Sans Serif" pitchFamily="34" charset="0"/>
              </a:rPr>
              <a:t>Jährliche Arbeitsschutzunterweisung: (Fachkraft  für Arbeitssicherheit, Betriebsarzt, LMS)</a:t>
            </a:r>
          </a:p>
          <a:p>
            <a:pPr marL="0" indent="0" eaLnBrk="0" hangingPunct="0">
              <a:buSzPct val="75000"/>
              <a:buNone/>
            </a:pPr>
            <a:r>
              <a:rPr lang="de-DE" dirty="0">
                <a:solidFill>
                  <a:srgbClr val="000000"/>
                </a:solidFill>
                <a:latin typeface="+mj-lt"/>
                <a:cs typeface="Microsoft Sans Serif" pitchFamily="34" charset="0"/>
              </a:rPr>
              <a:t>Grundlagen des Arbeitsschutzes</a:t>
            </a:r>
          </a:p>
          <a:p>
            <a:pPr marL="0" indent="0" eaLnBrk="0" hangingPunct="0">
              <a:buSzPct val="75000"/>
              <a:buNone/>
            </a:pPr>
            <a:r>
              <a:rPr lang="de-DE" dirty="0">
                <a:solidFill>
                  <a:srgbClr val="000000"/>
                </a:solidFill>
                <a:latin typeface="+mj-lt"/>
                <a:cs typeface="Microsoft Sans Serif" pitchFamily="34" charset="0"/>
              </a:rPr>
              <a:t>Arbeiten mit grundlegenden Arbeitsmitteln</a:t>
            </a:r>
          </a:p>
          <a:p>
            <a:pPr marL="0" indent="0" eaLnBrk="0" hangingPunct="0">
              <a:buSzPct val="75000"/>
              <a:buNone/>
            </a:pPr>
            <a:r>
              <a:rPr lang="de-DE" dirty="0">
                <a:solidFill>
                  <a:srgbClr val="000000"/>
                </a:solidFill>
                <a:latin typeface="+mj-lt"/>
                <a:cs typeface="Microsoft Sans Serif" pitchFamily="34" charset="0"/>
              </a:rPr>
              <a:t>Verhalten bei Notfällen / Erste Hilfe</a:t>
            </a:r>
          </a:p>
          <a:p>
            <a:pPr marL="0" indent="0" eaLnBrk="0" hangingPunct="0">
              <a:buSzPct val="75000"/>
              <a:buNone/>
            </a:pPr>
            <a:r>
              <a:rPr lang="de-DE" dirty="0">
                <a:solidFill>
                  <a:srgbClr val="000000"/>
                </a:solidFill>
                <a:latin typeface="+mj-lt"/>
                <a:cs typeface="Microsoft Sans Serif" pitchFamily="34" charset="0"/>
              </a:rPr>
              <a:t>Jeder Mitarbeiter </a:t>
            </a:r>
            <a:r>
              <a:rPr lang="de-DE" dirty="0">
                <a:solidFill>
                  <a:srgbClr val="000000"/>
                </a:solidFill>
                <a:latin typeface="+mj-lt"/>
                <a:cs typeface="Microsoft Sans Serif" pitchFamily="34" charset="0"/>
                <a:sym typeface="Wingdings" pitchFamily="2" charset="2"/>
              </a:rPr>
              <a:t></a:t>
            </a:r>
            <a:r>
              <a:rPr lang="de-DE" dirty="0">
                <a:solidFill>
                  <a:srgbClr val="000000"/>
                </a:solidFill>
                <a:latin typeface="+mj-lt"/>
                <a:cs typeface="Microsoft Sans Serif" pitchFamily="34" charset="0"/>
              </a:rPr>
              <a:t> Erstunterweisung und Folgeunterweisung (jährlich)</a:t>
            </a:r>
          </a:p>
          <a:p>
            <a:pPr marL="0" indent="0" eaLnBrk="0" hangingPunct="0">
              <a:buSzPct val="75000"/>
              <a:buNone/>
            </a:pPr>
            <a:r>
              <a:rPr lang="de-DE" b="1" dirty="0">
                <a:solidFill>
                  <a:schemeClr val="tx2"/>
                </a:solidFill>
                <a:latin typeface="+mj-lt"/>
                <a:cs typeface="Microsoft Sans Serif" pitchFamily="34" charset="0"/>
              </a:rPr>
              <a:t>Spezifische Unterweisung: (Vorgesetzte der Arbeitsbereiche / </a:t>
            </a:r>
            <a:r>
              <a:rPr lang="de-DE" b="1" dirty="0" err="1">
                <a:solidFill>
                  <a:schemeClr val="tx2"/>
                </a:solidFill>
                <a:latin typeface="+mj-lt"/>
                <a:cs typeface="Microsoft Sans Serif" pitchFamily="34" charset="0"/>
              </a:rPr>
              <a:t>SiFA</a:t>
            </a:r>
            <a:r>
              <a:rPr lang="de-DE" b="1" dirty="0">
                <a:solidFill>
                  <a:schemeClr val="tx2"/>
                </a:solidFill>
                <a:latin typeface="+mj-lt"/>
                <a:cs typeface="Microsoft Sans Serif" pitchFamily="34" charset="0"/>
              </a:rPr>
              <a:t>, Betriebsarzt / LMS)</a:t>
            </a:r>
          </a:p>
          <a:p>
            <a:pPr marL="0" indent="0" eaLnBrk="0" hangingPunct="0">
              <a:buSzPct val="75000"/>
              <a:buNone/>
            </a:pPr>
            <a:r>
              <a:rPr lang="de-DE" dirty="0">
                <a:solidFill>
                  <a:srgbClr val="000000"/>
                </a:solidFill>
                <a:latin typeface="+mj-lt"/>
                <a:cs typeface="Microsoft Sans Serif" pitchFamily="34" charset="0"/>
              </a:rPr>
              <a:t>Spezifische Unterweisungen zu den Tätigkeiten die im jeweiligen Bereich stattfinden (fachlich / arbeitsschutzseitig)</a:t>
            </a:r>
          </a:p>
          <a:p>
            <a:pPr marL="0" indent="0" eaLnBrk="0" hangingPunct="0">
              <a:buSzPct val="75000"/>
              <a:buNone/>
            </a:pPr>
            <a:r>
              <a:rPr lang="de-DE" dirty="0">
                <a:solidFill>
                  <a:srgbClr val="000000"/>
                </a:solidFill>
                <a:latin typeface="+mj-lt"/>
                <a:cs typeface="Microsoft Sans Serif" pitchFamily="34" charset="0"/>
              </a:rPr>
              <a:t>Mitarbeiter der Arbeitsbereiche </a:t>
            </a:r>
            <a:r>
              <a:rPr lang="de-DE" dirty="0">
                <a:solidFill>
                  <a:srgbClr val="000000"/>
                </a:solidFill>
                <a:latin typeface="+mj-lt"/>
                <a:cs typeface="Microsoft Sans Serif" pitchFamily="34" charset="0"/>
                <a:sym typeface="Wingdings" pitchFamily="2" charset="2"/>
              </a:rPr>
              <a:t> Erstunterweisung und Folgeunterweisung (mindestens jährlich)</a:t>
            </a:r>
            <a:endParaRPr lang="de-DE" dirty="0">
              <a:solidFill>
                <a:srgbClr val="000000"/>
              </a:solidFill>
              <a:latin typeface="+mj-lt"/>
              <a:cs typeface="Microsoft Sans Serif" pitchFamily="34" charset="0"/>
            </a:endParaRPr>
          </a:p>
          <a:p>
            <a:pPr marL="0" indent="0" eaLnBrk="0" hangingPunct="0">
              <a:buSzPct val="75000"/>
              <a:buNone/>
            </a:pPr>
            <a:endParaRPr lang="de-DE" b="1" dirty="0">
              <a:solidFill>
                <a:schemeClr val="tx1">
                  <a:lumMod val="50000"/>
                </a:schemeClr>
              </a:solidFill>
              <a:latin typeface="+mj-lt"/>
              <a:cs typeface="Microsoft Sans Serif" pitchFamily="34" charset="0"/>
            </a:endParaRP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22.11.2023</a:t>
            </a:fld>
            <a:endParaRPr lang="de-DE" dirty="0"/>
          </a:p>
        </p:txBody>
      </p:sp>
    </p:spTree>
    <p:extLst>
      <p:ext uri="{BB962C8B-B14F-4D97-AF65-F5344CB8AC3E}">
        <p14:creationId xmlns:p14="http://schemas.microsoft.com/office/powerpoint/2010/main" val="729829332"/>
      </p:ext>
    </p:extLst>
  </p:cSld>
  <p:clrMapOvr>
    <a:masterClrMapping/>
  </p:clrMapOvr>
</p:sld>
</file>

<file path=ppt/theme/theme1.xml><?xml version="1.0" encoding="utf-8"?>
<a:theme xmlns:a="http://schemas.openxmlformats.org/drawingml/2006/main" name="Corp_template_internal">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4192</Words>
  <Application>Microsoft Office PowerPoint</Application>
  <PresentationFormat>Bildschirmpräsentation (4:3)</PresentationFormat>
  <Paragraphs>606</Paragraphs>
  <Slides>45</Slides>
  <Notes>37</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45</vt:i4>
      </vt:variant>
    </vt:vector>
  </HeadingPairs>
  <TitlesOfParts>
    <vt:vector size="51" baseType="lpstr">
      <vt:lpstr>Arial Narrow</vt:lpstr>
      <vt:lpstr>Calibri</vt:lpstr>
      <vt:lpstr>Microsoft Sans Serif</vt:lpstr>
      <vt:lpstr>Wingdings</vt:lpstr>
      <vt:lpstr>Corp_template_internal</vt:lpstr>
      <vt:lpstr>Bitmap</vt:lpstr>
      <vt:lpstr>Unterweisung Arbeitsschutz nach Arbeitsschutzgesetz und Betriebssicherheitsverordnung</vt:lpstr>
      <vt:lpstr>Inhaltsverzeichnis</vt:lpstr>
      <vt:lpstr>1. Basisunterweisung</vt:lpstr>
      <vt:lpstr>1.1 Basisunterweisung</vt:lpstr>
      <vt:lpstr>1.2 Basisunterweisung</vt:lpstr>
      <vt:lpstr>1.3 Basisunterweisung</vt:lpstr>
      <vt:lpstr>1.4 Basisunterweisung</vt:lpstr>
      <vt:lpstr>1.4 Basisunterweisung</vt:lpstr>
      <vt:lpstr>1.5 Basisunterweisung</vt:lpstr>
      <vt:lpstr>1.6 Basisunterweisung</vt:lpstr>
      <vt:lpstr>1.6 Basisunterweisung</vt:lpstr>
      <vt:lpstr>1.6 Basisunterweisung</vt:lpstr>
      <vt:lpstr>1.6 Basisunterweisung</vt:lpstr>
      <vt:lpstr>1.6 Basisunterweisung</vt:lpstr>
      <vt:lpstr>1.7 Basisunterweisung</vt:lpstr>
      <vt:lpstr>1.7 Basisunterweisung</vt:lpstr>
      <vt:lpstr>1.7 Basisunterweisung</vt:lpstr>
      <vt:lpstr>1.8 Basisunterweisung</vt:lpstr>
      <vt:lpstr>1.8 Basisunterweisung</vt:lpstr>
      <vt:lpstr>1.8 Basisunterweisung</vt:lpstr>
      <vt:lpstr>1.9 Basisunterweisung</vt:lpstr>
      <vt:lpstr>1.9 Basisunterweisung</vt:lpstr>
      <vt:lpstr>2. Grundunterweisung</vt:lpstr>
      <vt:lpstr>2.1 Grundunterweisung</vt:lpstr>
      <vt:lpstr>2.1 Grundunterweisung</vt:lpstr>
      <vt:lpstr>2.1 Grundunterweisung</vt:lpstr>
      <vt:lpstr>2.2 Grundunterweisung</vt:lpstr>
      <vt:lpstr>2.2 Grundunterweisung</vt:lpstr>
      <vt:lpstr>2.2 Grundunterweisung</vt:lpstr>
      <vt:lpstr>2.2 Grundunterweisung</vt:lpstr>
      <vt:lpstr>2.2 Grundunterweisung</vt:lpstr>
      <vt:lpstr>2.3 Grundunterweisung</vt:lpstr>
      <vt:lpstr>2.4 Grundunterweisung</vt:lpstr>
      <vt:lpstr>2.4 Grundunterweisung</vt:lpstr>
      <vt:lpstr>2.5 Grundunterweisung</vt:lpstr>
      <vt:lpstr>2.6 Grundunterweisung</vt:lpstr>
      <vt:lpstr>2.7 Grundunterweisung</vt:lpstr>
      <vt:lpstr>2.7 Grundunterweisung</vt:lpstr>
      <vt:lpstr>3. Spezifische Unterweisung - Büroarbeitsplatz</vt:lpstr>
      <vt:lpstr>3.1 Spezifische Unterweisung</vt:lpstr>
      <vt:lpstr>3.1 Spezifische Unterweisung</vt:lpstr>
      <vt:lpstr>3.2 Spezifische Unterweisung</vt:lpstr>
      <vt:lpstr>3.2 Spezifische Unterweisung</vt:lpstr>
      <vt:lpstr>3.2 Spezifische Unterweisung</vt:lpstr>
      <vt:lpstr>Bitte die Zeiten in OLE (9111) eintragen   Vielen Dank für Ihre Aufmerksamkeit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Erstunterweisung Arbeitsschutz</dc:title>
  <dc:creator>UUB Dr. A. Schwan /A. Laule</dc:creator>
  <cp:lastModifiedBy>Schwan, Thomas</cp:lastModifiedBy>
  <cp:revision>158</cp:revision>
  <dcterms:created xsi:type="dcterms:W3CDTF">2012-08-15T15:01:47Z</dcterms:created>
  <dcterms:modified xsi:type="dcterms:W3CDTF">2023-11-22T09:58:35Z</dcterms:modified>
</cp:coreProperties>
</file>