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4"/>
  </p:notesMasterIdLst>
  <p:handoutMasterIdLst>
    <p:handoutMasterId r:id="rId45"/>
  </p:handoutMasterIdLst>
  <p:sldIdLst>
    <p:sldId id="268" r:id="rId3"/>
    <p:sldId id="279" r:id="rId4"/>
    <p:sldId id="298" r:id="rId5"/>
    <p:sldId id="299" r:id="rId6"/>
    <p:sldId id="300" r:id="rId7"/>
    <p:sldId id="297" r:id="rId8"/>
    <p:sldId id="294" r:id="rId9"/>
    <p:sldId id="289" r:id="rId10"/>
    <p:sldId id="284" r:id="rId11"/>
    <p:sldId id="286" r:id="rId12"/>
    <p:sldId id="270" r:id="rId13"/>
    <p:sldId id="318" r:id="rId14"/>
    <p:sldId id="281" r:id="rId15"/>
    <p:sldId id="292" r:id="rId16"/>
    <p:sldId id="287" r:id="rId17"/>
    <p:sldId id="283" r:id="rId18"/>
    <p:sldId id="282" r:id="rId19"/>
    <p:sldId id="288" r:id="rId20"/>
    <p:sldId id="274" r:id="rId21"/>
    <p:sldId id="293" r:id="rId22"/>
    <p:sldId id="275" r:id="rId23"/>
    <p:sldId id="295" r:id="rId24"/>
    <p:sldId id="296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7" r:id="rId41"/>
    <p:sldId id="316" r:id="rId42"/>
    <p:sldId id="319" r:id="rId43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7E41"/>
    <a:srgbClr val="D21545"/>
    <a:srgbClr val="0000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99" autoAdjust="0"/>
    <p:restoredTop sz="94660"/>
  </p:normalViewPr>
  <p:slideViewPr>
    <p:cSldViewPr>
      <p:cViewPr varScale="1">
        <p:scale>
          <a:sx n="114" d="100"/>
          <a:sy n="114" d="100"/>
        </p:scale>
        <p:origin x="162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2B95CBB-2005-A445-4844-C27D15E25C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728DEEF-ECD7-A604-6E9C-08C0DD5CC1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00304-DBBD-4293-91B3-AE2111A67204}" type="datetimeFigureOut">
              <a:rPr lang="de-DE" smtClean="0"/>
              <a:t>06.12.2023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D63B61-EFCA-D23D-CB5D-4E91B5FDF6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8778F1-B998-CA69-BE6C-E3A5356594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4484B-396F-4E5C-B46B-4478E39F04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695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24C68-0EEA-4FB5-B6F7-CA5C885D4A01}" type="datetimeFigureOut">
              <a:rPr lang="de-DE" smtClean="0"/>
              <a:t>06.12.2023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FE693-44B5-448A-B768-7EAA7B387CB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42879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049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263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519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5959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731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089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967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0703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1925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290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3081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067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0476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20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9724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8565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34503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12715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6821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44892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94036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44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7416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9114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48058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40872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79962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2319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4964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13826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8485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63752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825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75570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52012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977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2782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063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3857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4956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FE693-44B5-448A-B768-7EAA7B387CB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7470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8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0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1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7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3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6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6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8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33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0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10AF-7EF5-49CE-8D41-0D6C0CB64FBA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8D6E-9891-44CB-A180-213F2C8FA1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7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310AF-7EF5-49CE-8D41-0D6C0CB64FBA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58D6E-9891-44CB-A180-213F2C8FA1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2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HealthsafetyEurope@mts.com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19.png"/><Relationship Id="rId4" Type="http://schemas.openxmlformats.org/officeDocument/2006/relationships/image" Target="../media/image2.jpe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20.png"/><Relationship Id="rId4" Type="http://schemas.openxmlformats.org/officeDocument/2006/relationships/image" Target="../media/image2.jpeg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sp.mts.com/corp/Berlin/Umwelt-und-Arbeitssicherheit/SitePages/Gefahrstoffe%20-%20ChemScan.aspx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g"/><Relationship Id="rId9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HealthSafetyEurope@MTS.com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24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27.png"/><Relationship Id="rId4" Type="http://schemas.openxmlformats.org/officeDocument/2006/relationships/image" Target="../media/image2.jpeg"/><Relationship Id="rId9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28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29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hyperlink" Target="http://sp.mts.com/corp/Berlin/Umwelt-und-Arbeitssicherheit/Krper%20und%20Geist/PSA-&#220;bersicht.pd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hyperlink" Target="mailto:HealthSafetyEurope@MTS.com" TargetMode="External"/><Relationship Id="rId5" Type="http://schemas.openxmlformats.org/officeDocument/2006/relationships/image" Target="../media/image3.jpg"/><Relationship Id="rId10" Type="http://schemas.openxmlformats.org/officeDocument/2006/relationships/hyperlink" Target="http://sp.mts.com/corp/Berlin/Umwelt-und-Arbeitssicherheit/SitePages/Gefahrstoffe%20-%20ChemScan.aspx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s://app.chemscan.de/user/log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2074237"/>
          </a:xfrm>
        </p:spPr>
        <p:txBody>
          <a:bodyPr>
            <a:normAutofit/>
          </a:bodyPr>
          <a:lstStyle/>
          <a:p>
            <a:r>
              <a:rPr lang="de-DE" dirty="0"/>
              <a:t>MTS Systems (Germany) GmbH </a:t>
            </a:r>
            <a:br>
              <a:rPr lang="de-DE" dirty="0"/>
            </a:br>
            <a:r>
              <a:rPr lang="de-DE" dirty="0"/>
              <a:t>EHS - Training</a:t>
            </a:r>
            <a:endParaRPr lang="de-DE" sz="40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95400" y="5105400"/>
            <a:ext cx="6400800" cy="1371600"/>
          </a:xfrm>
        </p:spPr>
        <p:txBody>
          <a:bodyPr>
            <a:normAutofit fontScale="85000" lnSpcReduction="10000"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Bereitstellung von Gefahrstoffen</a:t>
            </a:r>
          </a:p>
          <a:p>
            <a:r>
              <a:rPr lang="de-DE" dirty="0"/>
              <a:t>Bedarf neuer Gefahrstoff</a:t>
            </a:r>
          </a:p>
          <a:p>
            <a:r>
              <a:rPr lang="de-DE" dirty="0"/>
              <a:t>Umgang mit Gefahrstoffen</a:t>
            </a:r>
          </a:p>
        </p:txBody>
      </p:sp>
      <p:grpSp>
        <p:nvGrpSpPr>
          <p:cNvPr id="27" name="Gruppieren 26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38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39" name="Grafik 38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40" name="Grafik 39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9" name="Gruppieren 28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32" name="Rechteck 3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3" name="Gerader Verbinder 32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5" name="Grafik 3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36" name="Gerader Verbinder 3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hteck 29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EEFFD1DE-D60A-4DD2-853F-FA23B95792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5828" y="5426560"/>
            <a:ext cx="1155556" cy="126984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EE81436-544C-46A6-9BB3-06EE666901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566" y="5388465"/>
            <a:ext cx="1180952" cy="13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99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2074237"/>
          </a:xfrm>
        </p:spPr>
        <p:txBody>
          <a:bodyPr>
            <a:normAutofit/>
          </a:bodyPr>
          <a:lstStyle/>
          <a:p>
            <a:r>
              <a:rPr lang="de-DE" dirty="0"/>
              <a:t>MTS Systems </a:t>
            </a:r>
            <a:r>
              <a:rPr lang="de-DE"/>
              <a:t>(Germany) </a:t>
            </a:r>
            <a:r>
              <a:rPr lang="de-DE" dirty="0"/>
              <a:t>GmbH </a:t>
            </a:r>
            <a:br>
              <a:rPr lang="de-DE" dirty="0"/>
            </a:br>
            <a:r>
              <a:rPr lang="de-DE" dirty="0"/>
              <a:t>EHS Arbeitsanweisung</a:t>
            </a:r>
            <a:endParaRPr lang="de-DE" sz="40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95400" y="4953000"/>
            <a:ext cx="6400800" cy="1371600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Bereitstellung von Gefahrstoffen</a:t>
            </a:r>
          </a:p>
          <a:p>
            <a:r>
              <a:rPr lang="de-DE" b="1" dirty="0">
                <a:solidFill>
                  <a:schemeClr val="tx1"/>
                </a:solidFill>
              </a:rPr>
              <a:t>Bedarf neuer Gefahrstoff</a:t>
            </a:r>
          </a:p>
          <a:p>
            <a:r>
              <a:rPr lang="de-DE" dirty="0"/>
              <a:t>Umgang mit Gefahrstoffen</a:t>
            </a:r>
          </a:p>
          <a:p>
            <a:endParaRPr lang="de-DE" b="1" dirty="0">
              <a:solidFill>
                <a:schemeClr val="tx1"/>
              </a:solidFill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38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39" name="Grafik 38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40" name="Grafik 39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9" name="Gruppieren 28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32" name="Rechteck 3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3" name="Gerader Verbinder 32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5" name="Grafik 3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36" name="Gerader Verbinder 3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hteck 29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EEFFD1DE-D60A-4DD2-853F-FA23B95792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5828" y="5426560"/>
            <a:ext cx="1155556" cy="126984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EE81436-544C-46A6-9BB3-06EE666901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566" y="5388465"/>
            <a:ext cx="1180952" cy="13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8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Bedarf neuer Gefahrstoff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A6C74FF6-1CC2-40CD-9CCB-915C2D181A2B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7509164" cy="36435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Die vorhandenen Arbeitsmittel (Stoffe &amp; Gefahrstoffe) von MTS zeigen bei Ihrem Problem nicht die gewünschte Wirkung.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Sie benötigen einen (Gefahr-)Stoff der die gewünschte Wirkung ermöglicht.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Ein Kunde oder Mitarbeiter anderer MTS-Niederlassungen möchten einen Gefahrstoff bestellen.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Sie melden den Bedarf und wenn möglich gewünschten (Gefahr-)Stoff Ihrem Vorgesetzten.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Ihr Vorgesetzter füllt gemeinsam mit Ihnen das Formblatt aus.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028852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Formblatt „neuer Gefahrstoff“ </a:t>
            </a:r>
            <a:r>
              <a:rPr lang="de-DE" sz="2000" u="sng" dirty="0">
                <a:solidFill>
                  <a:srgbClr val="C00000"/>
                </a:solidFill>
              </a:rPr>
              <a:t>(1/4)</a:t>
            </a:r>
            <a:endParaRPr lang="de-DE" u="sng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sp>
        <p:nvSpPr>
          <p:cNvPr id="13" name="Rechteck 12">
            <a:extLst>
              <a:ext uri="{FF2B5EF4-FFF2-40B4-BE49-F238E27FC236}">
                <a16:creationId xmlns:a16="http://schemas.microsoft.com/office/drawing/2014/main" id="{E7CF7CE1-5BF9-4138-9F7E-6BA565275C96}"/>
              </a:ext>
            </a:extLst>
          </p:cNvPr>
          <p:cNvSpPr/>
          <p:nvPr/>
        </p:nvSpPr>
        <p:spPr>
          <a:xfrm>
            <a:off x="6324600" y="2057400"/>
            <a:ext cx="26877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Originator/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Antragsteller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Antragsteller ist die Person die den Bedarf an einem Gefahrstoff bei der                      MTS-Organisation schriftlich anmeldet.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Antragsteller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wird nicht zwangsläufig der Verwender des beantragten Gefahrstoffs. Er ist auf jeden Fall der verantwortliche Manager des Bereiches in dem der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Gefahrstoff eingesetzt werden soll.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Antragsteller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füllt den Bereich </a:t>
            </a:r>
            <a:r>
              <a:rPr kumimoji="0" lang="de-D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Originator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aus und sendet Formblatt incl. 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Sicherheitsdatenblatt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(SDB) und  ggf.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Technisches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Datenblatt (TDB) an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chemscan@uub-schwan.de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8D55C21-88DD-4A26-A8D2-B8CBFC3F4D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086" y="2590800"/>
            <a:ext cx="6632714" cy="392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49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Formblatt „neuer Gefahrstoff“ </a:t>
            </a:r>
            <a:r>
              <a:rPr lang="de-DE" sz="2000" u="sng" dirty="0">
                <a:solidFill>
                  <a:srgbClr val="C00000"/>
                </a:solidFill>
              </a:rPr>
              <a:t>(2/4)</a:t>
            </a:r>
            <a:endParaRPr lang="de-DE" u="sng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sp>
        <p:nvSpPr>
          <p:cNvPr id="10" name="Rechteck 9">
            <a:extLst>
              <a:ext uri="{FF2B5EF4-FFF2-40B4-BE49-F238E27FC236}">
                <a16:creationId xmlns:a16="http://schemas.microsoft.com/office/drawing/2014/main" id="{5378A987-A33B-4C0A-AA77-2F9CD67AA12D}"/>
              </a:ext>
            </a:extLst>
          </p:cNvPr>
          <p:cNvSpPr/>
          <p:nvPr/>
        </p:nvSpPr>
        <p:spPr>
          <a:xfrm>
            <a:off x="6324600" y="2375837"/>
            <a:ext cx="278092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ChemScan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 eine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Datenbank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mit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Gefahrstoffkataster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stellt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Betriebsanweisungen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de-D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Gefährdungsbeurteilun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-gen und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Sicherheitsdatenblätter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Der Gefahrstoff wird auf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zutreffende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Rechtvorschriften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untersucht und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notwendige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Maßnahmen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abgearbeitet oder an HS&amp;E gemeldet.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Der neue Stoff wird in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ChemScan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® eingepflegt.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Status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ist noch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INAKTIV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 mit Formblatt und </a:t>
            </a:r>
            <a:r>
              <a:rPr kumimoji="0" lang="de-DE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ChemSca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n® Report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HealthsafetyEurope@mts.com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BC7E73A-08E3-4EA2-909E-CAE064D9D0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" y="2878311"/>
            <a:ext cx="6768173" cy="352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70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Formblatt „neuer Gefahrstoff“ </a:t>
            </a:r>
            <a:r>
              <a:rPr lang="de-DE" sz="2000" u="sng" dirty="0">
                <a:solidFill>
                  <a:srgbClr val="C00000"/>
                </a:solidFill>
              </a:rPr>
              <a:t>(3/4)</a:t>
            </a:r>
            <a:endParaRPr lang="de-DE" u="sng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198893" y="314559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sp>
        <p:nvSpPr>
          <p:cNvPr id="11" name="Rechteck 10">
            <a:extLst>
              <a:ext uri="{FF2B5EF4-FFF2-40B4-BE49-F238E27FC236}">
                <a16:creationId xmlns:a16="http://schemas.microsoft.com/office/drawing/2014/main" id="{4AB802D7-A27C-41FD-9F04-4487ADE84406}"/>
              </a:ext>
            </a:extLst>
          </p:cNvPr>
          <p:cNvSpPr/>
          <p:nvPr/>
        </p:nvSpPr>
        <p:spPr>
          <a:xfrm>
            <a:off x="6828293" y="1764887"/>
            <a:ext cx="223950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de-DE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QEHS</a:t>
            </a:r>
          </a:p>
          <a:p>
            <a:pPr marL="228600" lvl="0" indent="-228600">
              <a:spcAft>
                <a:spcPts val="0"/>
              </a:spcAft>
              <a:buFont typeface="+mj-lt"/>
              <a:buAutoNum type="alphaLcParenR"/>
            </a:pPr>
            <a:r>
              <a:rPr lang="de-DE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QEHS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klärt mit </a:t>
            </a:r>
            <a:r>
              <a:rPr lang="de-DE" sz="12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SiFa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die mögliche Notwendigkeit zu einer neuen GBU</a:t>
            </a:r>
          </a:p>
          <a:p>
            <a:pPr marL="228600" lvl="0" indent="-228600">
              <a:spcAft>
                <a:spcPts val="0"/>
              </a:spcAft>
              <a:buFont typeface="+mj-lt"/>
              <a:buAutoNum type="alphaLcParenR"/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Ggf. erstellt </a:t>
            </a:r>
            <a:r>
              <a:rPr lang="de-DE" sz="12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SiFa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neue </a:t>
            </a:r>
            <a:r>
              <a:rPr lang="de-DE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GBU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de-DE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lvl="0" indent="-228600">
              <a:spcAft>
                <a:spcPts val="0"/>
              </a:spcAft>
              <a:buFont typeface="+mj-lt"/>
              <a:buAutoNum type="alphaLcParenR"/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QEHS lädt neue GBU und BA in </a:t>
            </a:r>
            <a:r>
              <a:rPr lang="de-DE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ChemScan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® hoch.</a:t>
            </a:r>
          </a:p>
          <a:p>
            <a:pPr marL="228600" lvl="0" indent="-228600">
              <a:spcAft>
                <a:spcPts val="0"/>
              </a:spcAft>
              <a:buFont typeface="+mj-lt"/>
              <a:buAutoNum type="alphaLcParenR"/>
            </a:pPr>
            <a:r>
              <a:rPr lang="de-DE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Weiterleitung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Formblatts an </a:t>
            </a:r>
            <a:r>
              <a:rPr lang="de-DE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Purchasing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de-DE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Einkauf</a:t>
            </a:r>
          </a:p>
          <a:p>
            <a:pPr marL="228600" lvl="0" indent="-228600">
              <a:spcAft>
                <a:spcPts val="0"/>
              </a:spcAft>
              <a:buFont typeface="+mj-lt"/>
              <a:buAutoNum type="alphaLcParenR"/>
            </a:pPr>
            <a:r>
              <a:rPr lang="de-DE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Bearbeitung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durch den </a:t>
            </a:r>
            <a:r>
              <a:rPr lang="de-DE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Einkauf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siehe Schritte 60 und 70 des Ablaufdiagramms.</a:t>
            </a:r>
          </a:p>
          <a:p>
            <a:pPr marL="228600" lvl="0" indent="-228600">
              <a:spcAft>
                <a:spcPts val="0"/>
              </a:spcAft>
              <a:buFont typeface="+mj-lt"/>
              <a:buAutoNum type="alphaLcParenR"/>
            </a:pPr>
            <a:r>
              <a:rPr lang="de-DE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QEHS 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erhält das </a:t>
            </a:r>
            <a:r>
              <a:rPr lang="de-DE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Formblatt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zurück vom </a:t>
            </a:r>
            <a:r>
              <a:rPr lang="de-DE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Einkauf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überprüft den bisherigen Ablauf auf Prozesstreue.</a:t>
            </a:r>
          </a:p>
          <a:p>
            <a:pPr marL="228600" lvl="0" indent="-228600">
              <a:spcAft>
                <a:spcPts val="0"/>
              </a:spcAft>
              <a:buFont typeface="+mj-lt"/>
              <a:buAutoNum type="alphaLcParenR"/>
            </a:pPr>
            <a:r>
              <a:rPr lang="de-DE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QEHS 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führt ggf. </a:t>
            </a:r>
            <a:r>
              <a:rPr lang="de-DE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Klärung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mit Beteiligten herbei und versieht Formblatt mit </a:t>
            </a:r>
            <a:r>
              <a:rPr lang="de-DE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Freigabe/</a:t>
            </a:r>
            <a:r>
              <a:rPr lang="de-DE" sz="12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approved</a:t>
            </a:r>
            <a:r>
              <a:rPr lang="de-DE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>
              <a:buFont typeface="+mj-lt"/>
              <a:buAutoNum type="alphaLcParenR"/>
            </a:pPr>
            <a:r>
              <a:rPr lang="de-DE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Formblatt 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geht per Email an 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Originator/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Antragsteller</a:t>
            </a:r>
            <a:endParaRPr lang="de-DE" sz="12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D226C14F-978C-4E34-9A81-AA3B003622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" y="2743200"/>
            <a:ext cx="6768173" cy="352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05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Formblatt „neuer Gefahrstoff“ </a:t>
            </a:r>
            <a:r>
              <a:rPr lang="de-DE" sz="2000" u="sng" dirty="0">
                <a:solidFill>
                  <a:srgbClr val="C00000"/>
                </a:solidFill>
              </a:rPr>
              <a:t>(4/4)</a:t>
            </a:r>
            <a:endParaRPr lang="de-DE" u="sng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371811"/>
            <a:ext cx="1476000" cy="1476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C39A5A04-5FF2-450B-AE3D-22ECF73A9094}"/>
              </a:ext>
            </a:extLst>
          </p:cNvPr>
          <p:cNvSpPr/>
          <p:nvPr/>
        </p:nvSpPr>
        <p:spPr>
          <a:xfrm>
            <a:off x="593017" y="410175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Purchasing/</a:t>
            </a:r>
            <a:r>
              <a:rPr lang="en-US" sz="12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Einkauf</a:t>
            </a:r>
            <a:endParaRPr lang="en-US" sz="12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228600">
              <a:buAutoNum type="alphaLcParenR"/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Technische Einkauf pflegt Stammdaten in SAP R/3 für jeden einzelnen Gefahrstoff ein.</a:t>
            </a:r>
          </a:p>
          <a:p>
            <a:pPr marL="685800" lvl="1" indent="-228600">
              <a:buAutoNum type="alphaLcParenR"/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wird jedem Gefahrstoff der einzig dafür festgelegte Class Code, zugewiesen.</a:t>
            </a:r>
          </a:p>
          <a:p>
            <a:pPr marL="685800" lvl="1" indent="-228600">
              <a:buAutoNum type="alphaLcParenR"/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Weiterleitung des weiter bearbeiteten Formblattes an QEHS per Email.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97AF98F-2FAD-42DD-879C-947A883E12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2687101"/>
            <a:ext cx="7848600" cy="127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35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Ablauf „neuer Gefahrstoff“ </a:t>
            </a:r>
            <a:r>
              <a:rPr lang="de-DE" sz="2000" u="sng" dirty="0">
                <a:solidFill>
                  <a:srgbClr val="C00000"/>
                </a:solidFill>
              </a:rPr>
              <a:t>(1/3)</a:t>
            </a:r>
            <a:endParaRPr lang="de-DE" u="sng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C37365C-0DA3-4B8D-B380-D90FC60C29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563" y="2509916"/>
            <a:ext cx="5557838" cy="3943271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B5643838-5DFE-45E9-83E1-FFA0EE5161E6}"/>
              </a:ext>
            </a:extLst>
          </p:cNvPr>
          <p:cNvSpPr/>
          <p:nvPr/>
        </p:nvSpPr>
        <p:spPr>
          <a:xfrm>
            <a:off x="6003954" y="2381630"/>
            <a:ext cx="27809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Prozess spiegelt die Eingaben in das Formular wider und visualisiert diesen um die Entscheidungen sowie Verantwortlichkeiten stärker darzustellen.</a:t>
            </a:r>
          </a:p>
          <a:p>
            <a:pPr lvl="0">
              <a:spcAft>
                <a:spcPts val="0"/>
              </a:spcAft>
            </a:pPr>
            <a:r>
              <a:rPr lang="de-DE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Weitere zu erstellende Dokumente wie die Gefährdungsbeurteilung und Betriebsanweisung sind mit erkennbar.</a:t>
            </a:r>
          </a:p>
        </p:txBody>
      </p:sp>
    </p:spTree>
    <p:extLst>
      <p:ext uri="{BB962C8B-B14F-4D97-AF65-F5344CB8AC3E}">
        <p14:creationId xmlns:p14="http://schemas.microsoft.com/office/powerpoint/2010/main" val="2974493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Ablauf „neuer Gefahrstoff“ </a:t>
            </a:r>
            <a:r>
              <a:rPr lang="de-DE" sz="2000" u="sng" dirty="0">
                <a:solidFill>
                  <a:srgbClr val="C00000"/>
                </a:solidFill>
              </a:rPr>
              <a:t>(2/3)</a:t>
            </a:r>
            <a:endParaRPr lang="de-DE" u="sng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A0555DB-6853-4572-91BC-307634FED322}"/>
              </a:ext>
            </a:extLst>
          </p:cNvPr>
          <p:cNvGrpSpPr/>
          <p:nvPr/>
        </p:nvGrpSpPr>
        <p:grpSpPr>
          <a:xfrm>
            <a:off x="314325" y="2607426"/>
            <a:ext cx="5867400" cy="3047341"/>
            <a:chOff x="314325" y="2607426"/>
            <a:chExt cx="5867400" cy="3047341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AA2F4DC0-9DEF-407C-811E-3C1EF5094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4325" y="2753809"/>
              <a:ext cx="5867400" cy="2900958"/>
            </a:xfrm>
            <a:prstGeom prst="rect">
              <a:avLst/>
            </a:prstGeom>
          </p:spPr>
        </p:pic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F60BAADF-AA76-4A30-BD8E-536A45BD9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4325" y="2607426"/>
              <a:ext cx="5867400" cy="1772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4411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Ablauf „neuer Gefahrstoff“ </a:t>
            </a:r>
            <a:r>
              <a:rPr lang="de-DE" sz="2000" u="sng" dirty="0">
                <a:solidFill>
                  <a:srgbClr val="C00000"/>
                </a:solidFill>
              </a:rPr>
              <a:t>(3/3)</a:t>
            </a:r>
            <a:endParaRPr lang="de-DE" u="sng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51F491F9-D8CE-4BBD-B0E8-0988946561A3}"/>
              </a:ext>
            </a:extLst>
          </p:cNvPr>
          <p:cNvGrpSpPr/>
          <p:nvPr/>
        </p:nvGrpSpPr>
        <p:grpSpPr>
          <a:xfrm>
            <a:off x="314325" y="2590270"/>
            <a:ext cx="5414963" cy="2583017"/>
            <a:chOff x="314325" y="2590270"/>
            <a:chExt cx="5414963" cy="2583017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D1243250-DB3C-4CCC-A422-98F099D5B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4325" y="2590270"/>
              <a:ext cx="5414963" cy="163539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2A38F575-9E09-43F6-86E0-69978BE10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4325" y="2770661"/>
              <a:ext cx="5414963" cy="2402626"/>
            </a:xfrm>
            <a:prstGeom prst="rect">
              <a:avLst/>
            </a:prstGeom>
          </p:spPr>
        </p:pic>
      </p:grpSp>
      <p:sp>
        <p:nvSpPr>
          <p:cNvPr id="26" name="Rechteck 25">
            <a:extLst>
              <a:ext uri="{FF2B5EF4-FFF2-40B4-BE49-F238E27FC236}">
                <a16:creationId xmlns:a16="http://schemas.microsoft.com/office/drawing/2014/main" id="{00510F20-0763-467F-8552-0D22392B8F11}"/>
              </a:ext>
            </a:extLst>
          </p:cNvPr>
          <p:cNvSpPr/>
          <p:nvPr/>
        </p:nvSpPr>
        <p:spPr>
          <a:xfrm>
            <a:off x="6003954" y="2381630"/>
            <a:ext cx="27809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Zum Abschluss informiert der Einkauf alle Beteiligten sowie die Lieferanten wie Würth und die Rechnungsprüfung </a:t>
            </a:r>
            <a:r>
              <a:rPr lang="de-DE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InServ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über den neuen Freigegebenen Stoff.</a:t>
            </a:r>
          </a:p>
          <a:p>
            <a:pPr lvl="0">
              <a:spcAft>
                <a:spcPts val="0"/>
              </a:spcAft>
            </a:pPr>
            <a:endParaRPr lang="de-DE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Mitarbeiter kann diesen </a:t>
            </a:r>
            <a:r>
              <a:rPr lang="de-DE" sz="12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nun kaufen.</a:t>
            </a:r>
            <a:endParaRPr lang="de-DE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20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57400"/>
            <a:ext cx="8534400" cy="685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>
                <a:solidFill>
                  <a:srgbClr val="C00000"/>
                </a:solidFill>
              </a:rPr>
              <a:t>Was passiert, wenn ein Gefahrstoff freigegeben ist? </a:t>
            </a:r>
            <a:r>
              <a:rPr lang="de-DE" sz="1800" dirty="0">
                <a:solidFill>
                  <a:srgbClr val="C00000"/>
                </a:solidFill>
              </a:rPr>
              <a:t>(1/1)</a:t>
            </a:r>
          </a:p>
          <a:p>
            <a:pPr marL="0" indent="0">
              <a:buNone/>
            </a:pP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Gefahrstoff-Bezugsquellen: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Einkauf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Würth-Filiale für Direktbezug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Der Einkauf ist verpflichtet freigegebene Gefahrstoffe ausschließlich bei den freigegebenen Lieferanten, laut </a:t>
            </a:r>
            <a:r>
              <a:rPr lang="de-DE" sz="2400" dirty="0" err="1"/>
              <a:t>ChemScan</a:t>
            </a:r>
            <a:r>
              <a:rPr lang="de-DE" sz="2400" dirty="0"/>
              <a:t>® zu bestellen.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rgbClr val="FF0000"/>
                </a:solidFill>
              </a:rPr>
              <a:t>Gefahrstoffe die nicht über Würth bezogen werden können, müssen über den Einkauf bestellt werden. Eine SharePoint PSR oder SAP R/3 </a:t>
            </a:r>
            <a:r>
              <a:rPr lang="de-DE" sz="2400" dirty="0" err="1">
                <a:solidFill>
                  <a:srgbClr val="FF0000"/>
                </a:solidFill>
              </a:rPr>
              <a:t>Purchase</a:t>
            </a:r>
            <a:r>
              <a:rPr lang="de-DE" sz="2400" dirty="0">
                <a:solidFill>
                  <a:srgbClr val="FF0000"/>
                </a:solidFill>
              </a:rPr>
              <a:t> Requisition ist erforderlich.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20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21" name="Grafik 20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11" name="Gruppieren 1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5" name="Gerader Verbinder 14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15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Grafik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8" name="Gerader Verbinder 17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hteck 11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574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Was sind denn überhaupt Gefahrstoffe?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7509164" cy="3839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F78FA576-85A6-4B07-9DF0-8B9888EC4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1572313" cy="312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F9246547-0241-4D83-8CF9-F0019C57F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05417" y="3150288"/>
            <a:ext cx="5068887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1960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Wo finde ich weitere Informationen?</a:t>
            </a:r>
            <a:endParaRPr lang="de-DE" sz="1800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4384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Über diesen Link gelangen Sie zum SharePoint;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http://sp.mts.com/corp/Berlin/Umwelt-und-Arbeitssicherheit/SitePages/Gefahrstoffe%20-%20ChemScan.aspx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20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21" name="Grafik 20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11" name="Gruppieren 1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5" name="Gerader Verbinder 14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15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Grafik 1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8" name="Gerader Verbinder 17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hteck 11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65D454F4-8CC8-44D1-AA7F-24727859CB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" y="3134667"/>
            <a:ext cx="8153394" cy="364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59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685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>
                <a:solidFill>
                  <a:srgbClr val="C00000"/>
                </a:solidFill>
              </a:rPr>
              <a:t>Eine Idee - wie Wir bei MTS - die Mitarbeiter besser schützen?</a:t>
            </a:r>
            <a:endParaRPr lang="de-DE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275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Deine Idee per Email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an </a:t>
            </a:r>
            <a:r>
              <a:rPr lang="de-DE" sz="2000" dirty="0">
                <a:hlinkClick r:id="rId3"/>
              </a:rPr>
              <a:t>HealthSafetyEurope@MTS.com</a:t>
            </a:r>
            <a:endParaRPr lang="de-DE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Betreff: Bereich/Prozesse &amp; Kurzinfo Umweltthema / Arbeitsschutzthema benennen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Beschreibung des Verbesserungspotentials </a:t>
            </a:r>
            <a:br>
              <a:rPr lang="de-DE" sz="2000" dirty="0"/>
            </a:br>
            <a:r>
              <a:rPr lang="de-DE" sz="2000" dirty="0"/>
              <a:t>mit Ist-Zustand und - wenn möglich - optimiertem Plan-Zustand.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35CD1C5-49DB-4F51-ACC7-28128C2421AC}"/>
              </a:ext>
            </a:extLst>
          </p:cNvPr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pic>
          <p:nvPicPr>
            <p:cNvPr id="20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691640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D7026B5D-C264-488B-81C2-D8AB41649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7159" y="727579"/>
              <a:ext cx="1442702" cy="96120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5E6B71B-356C-4448-BBEE-98EAFB422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3861" y="724717"/>
              <a:ext cx="1476000" cy="964061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11" name="Gruppieren 10"/>
          <p:cNvGrpSpPr/>
          <p:nvPr/>
        </p:nvGrpSpPr>
        <p:grpSpPr>
          <a:xfrm>
            <a:off x="0" y="715257"/>
            <a:ext cx="9144000" cy="973521"/>
            <a:chOff x="0" y="715257"/>
            <a:chExt cx="9144000" cy="973521"/>
          </a:xfrm>
        </p:grpSpPr>
        <p:sp>
          <p:nvSpPr>
            <p:cNvPr id="14" name="Rechteck 13"/>
            <p:cNvSpPr/>
            <p:nvPr/>
          </p:nvSpPr>
          <p:spPr>
            <a:xfrm>
              <a:off x="7620000" y="724717"/>
              <a:ext cx="1524000" cy="9640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5" name="Gerader Verbinder 14"/>
            <p:cNvCxnSpPr/>
            <p:nvPr/>
          </p:nvCxnSpPr>
          <p:spPr>
            <a:xfrm>
              <a:off x="0" y="724717"/>
              <a:ext cx="9144000" cy="0"/>
            </a:xfrm>
            <a:prstGeom prst="line">
              <a:avLst/>
            </a:prstGeom>
            <a:ln w="25400">
              <a:solidFill>
                <a:srgbClr val="D21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/>
          </p:nvCxnSpPr>
          <p:spPr>
            <a:xfrm>
              <a:off x="0" y="1676400"/>
              <a:ext cx="9144000" cy="0"/>
            </a:xfrm>
            <a:prstGeom prst="line">
              <a:avLst/>
            </a:prstGeom>
            <a:ln w="25400">
              <a:solidFill>
                <a:srgbClr val="D21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9526" y="836288"/>
              <a:ext cx="1476000" cy="738000"/>
            </a:xfrm>
            <a:prstGeom prst="rect">
              <a:avLst/>
            </a:prstGeom>
          </p:spPr>
        </p:pic>
        <p:cxnSp>
          <p:nvCxnSpPr>
            <p:cNvPr id="18" name="Gerader Verbinder 17"/>
            <p:cNvCxnSpPr/>
            <p:nvPr/>
          </p:nvCxnSpPr>
          <p:spPr>
            <a:xfrm>
              <a:off x="0" y="715257"/>
              <a:ext cx="0" cy="961143"/>
            </a:xfrm>
            <a:prstGeom prst="line">
              <a:avLst/>
            </a:prstGeom>
            <a:ln w="25400">
              <a:solidFill>
                <a:srgbClr val="D21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>
            <a:xfrm>
              <a:off x="9134475" y="724717"/>
              <a:ext cx="0" cy="961143"/>
            </a:xfrm>
            <a:prstGeom prst="line">
              <a:avLst/>
            </a:prstGeom>
            <a:ln w="25400">
              <a:solidFill>
                <a:srgbClr val="D215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hteck 11"/>
          <p:cNvSpPr/>
          <p:nvPr/>
        </p:nvSpPr>
        <p:spPr>
          <a:xfrm>
            <a:off x="9525" y="1"/>
            <a:ext cx="152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110"/>
            <a:ext cx="1033635" cy="6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86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2074237"/>
          </a:xfrm>
        </p:spPr>
        <p:txBody>
          <a:bodyPr>
            <a:normAutofit/>
          </a:bodyPr>
          <a:lstStyle/>
          <a:p>
            <a:r>
              <a:rPr lang="de-DE" dirty="0"/>
              <a:t>MTS Systems (Germany) GmbH </a:t>
            </a:r>
            <a:br>
              <a:rPr lang="de-DE" dirty="0"/>
            </a:br>
            <a:r>
              <a:rPr lang="de-DE" dirty="0"/>
              <a:t>EHS Arbeitsanweisung</a:t>
            </a:r>
            <a:endParaRPr lang="de-DE" sz="40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95400" y="4953000"/>
            <a:ext cx="6400800" cy="1371600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Bereitstellung von Gefahrstoffen</a:t>
            </a:r>
          </a:p>
          <a:p>
            <a:r>
              <a:rPr lang="de-DE" dirty="0"/>
              <a:t>Bedarf neuer Gefahrstoff</a:t>
            </a:r>
          </a:p>
          <a:p>
            <a:r>
              <a:rPr lang="de-DE" b="1" dirty="0">
                <a:solidFill>
                  <a:schemeClr val="tx1"/>
                </a:solidFill>
              </a:rPr>
              <a:t>Umgang mit Gefahrstoffen</a:t>
            </a:r>
          </a:p>
          <a:p>
            <a:endParaRPr lang="de-DE" b="1" dirty="0">
              <a:solidFill>
                <a:schemeClr val="tx1"/>
              </a:solidFill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38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39" name="Grafik 38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40" name="Grafik 39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9" name="Gruppieren 28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32" name="Rechteck 3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3" name="Gerader Verbinder 32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5" name="Grafik 3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36" name="Gerader Verbinder 3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hteck 29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EEFFD1DE-D60A-4DD2-853F-FA23B95792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5828" y="5426560"/>
            <a:ext cx="1155556" cy="126984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EE81436-544C-46A6-9BB3-06EE666901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566" y="5388465"/>
            <a:ext cx="1180952" cy="13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99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Grundsätzliche Regelungen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7509164" cy="3643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dirty="0"/>
              <a:t>Es gelten generell folgende Vorgaben aus: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Sicherheitsdatenblättern (SDBs)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Betriebsanweisungen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 err="1"/>
              <a:t>ChemScan</a:t>
            </a:r>
            <a:endParaRPr lang="de-DE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Etikett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359359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718BFB-4563-462D-9A89-2C9CDDC03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612" y="152400"/>
            <a:ext cx="4274458" cy="6400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A13303-9729-4259-B653-FC593063B0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070" y="140616"/>
            <a:ext cx="4277485" cy="641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79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8042564" cy="4068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5000" b="1" dirty="0">
                <a:cs typeface="Microsoft Sans Serif" panose="020B0604020202020204" pitchFamily="34" charset="0"/>
              </a:rPr>
              <a:t>„Flamme“</a:t>
            </a:r>
          </a:p>
          <a:p>
            <a:pPr marL="361950" indent="0">
              <a:buNone/>
            </a:pPr>
            <a:endParaRPr lang="de-DE" sz="2400" b="1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r>
              <a:rPr lang="de-DE" sz="3800" b="1" dirty="0">
                <a:cs typeface="Microsoft Sans Serif" panose="020B0604020202020204" pitchFamily="34" charset="0"/>
              </a:rPr>
              <a:t>Symbol:</a:t>
            </a:r>
            <a:r>
              <a:rPr lang="de-DE" sz="3800" dirty="0">
                <a:cs typeface="Microsoft Sans Serif" panose="020B0604020202020204" pitchFamily="34" charset="0"/>
              </a:rPr>
              <a:t> 		                  GHS 02			</a:t>
            </a:r>
          </a:p>
          <a:p>
            <a:pPr marL="361950" indent="0">
              <a:buNone/>
            </a:pPr>
            <a:endParaRPr lang="de-DE" sz="38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3800" b="1" dirty="0">
                <a:cs typeface="Microsoft Sans Serif" panose="020B0604020202020204" pitchFamily="34" charset="0"/>
              </a:rPr>
              <a:t>Gefahr: 		</a:t>
            </a:r>
            <a:r>
              <a:rPr lang="de-DE" sz="3800" dirty="0">
                <a:cs typeface="Microsoft Sans Serif" panose="020B0604020202020204" pitchFamily="34" charset="0"/>
              </a:rPr>
              <a:t>Brand (Flüssigkeit und Dampf leicht entzündbar)</a:t>
            </a:r>
          </a:p>
          <a:p>
            <a:pPr marL="361950" indent="0">
              <a:buNone/>
            </a:pPr>
            <a:r>
              <a:rPr lang="de-DE" sz="3800" dirty="0">
                <a:cs typeface="Microsoft Sans Serif" panose="020B0604020202020204" pitchFamily="34" charset="0"/>
              </a:rPr>
              <a:t>			Brandausdehnung</a:t>
            </a:r>
          </a:p>
          <a:p>
            <a:pPr marL="361950" indent="0">
              <a:buNone/>
            </a:pPr>
            <a:r>
              <a:rPr lang="de-DE" sz="3800" dirty="0">
                <a:cs typeface="Microsoft Sans Serif" panose="020B0604020202020204" pitchFamily="34" charset="0"/>
              </a:rPr>
              <a:t>			Verpuffung</a:t>
            </a:r>
          </a:p>
          <a:p>
            <a:pPr marL="361950" indent="0">
              <a:buNone/>
            </a:pPr>
            <a:endParaRPr lang="de-DE" sz="38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3800" b="1" dirty="0">
                <a:cs typeface="Microsoft Sans Serif" panose="020B0604020202020204" pitchFamily="34" charset="0"/>
              </a:rPr>
              <a:t>Schutzmaßnahmen:</a:t>
            </a:r>
            <a:r>
              <a:rPr lang="de-DE" sz="3800" dirty="0">
                <a:cs typeface="Microsoft Sans Serif" panose="020B0604020202020204" pitchFamily="34" charset="0"/>
              </a:rPr>
              <a:t> 	So wenig wie möglich am Arbeitsplatz lagern</a:t>
            </a:r>
          </a:p>
          <a:p>
            <a:pPr marL="361950" indent="0">
              <a:buNone/>
            </a:pPr>
            <a:r>
              <a:rPr lang="de-DE" sz="3800" dirty="0">
                <a:cs typeface="Microsoft Sans Serif" panose="020B0604020202020204" pitchFamily="34" charset="0"/>
              </a:rPr>
              <a:t>			Gebinde vor Hitze schützen</a:t>
            </a:r>
          </a:p>
          <a:p>
            <a:pPr marL="361950" indent="0">
              <a:buNone/>
            </a:pPr>
            <a:r>
              <a:rPr lang="de-DE" sz="3800" dirty="0">
                <a:cs typeface="Microsoft Sans Serif" panose="020B0604020202020204" pitchFamily="34" charset="0"/>
              </a:rPr>
              <a:t>			Bei Anwendung gut lüften</a:t>
            </a:r>
          </a:p>
          <a:p>
            <a:pPr marL="361950" indent="0">
              <a:buNone/>
            </a:pPr>
            <a:r>
              <a:rPr lang="de-DE" sz="3800" dirty="0">
                <a:cs typeface="Microsoft Sans Serif" panose="020B0604020202020204" pitchFamily="34" charset="0"/>
              </a:rPr>
              <a:t>			Schutzhandschuhe, Schutzbrille tragen</a:t>
            </a:r>
          </a:p>
          <a:p>
            <a:pPr marL="361950" indent="0">
              <a:buNone/>
            </a:pPr>
            <a:r>
              <a:rPr lang="de-DE" sz="3800" dirty="0">
                <a:cs typeface="Microsoft Sans Serif" panose="020B0604020202020204" pitchFamily="34" charset="0"/>
              </a:rPr>
              <a:t>			Vermeidung von offenen Flammen, Funken und 				Rauchen sowie Kontakt zu heißen Oberflächen</a:t>
            </a:r>
          </a:p>
          <a:p>
            <a:pPr marL="361950" indent="0">
              <a:buNone/>
            </a:pPr>
            <a:r>
              <a:rPr lang="de-DE" sz="3800" dirty="0">
                <a:cs typeface="Microsoft Sans Serif" panose="020B0604020202020204" pitchFamily="34" charset="0"/>
              </a:rPr>
              <a:t>			Erdung der Arbeitsmittel</a:t>
            </a:r>
          </a:p>
          <a:p>
            <a:pPr marL="361950" indent="0">
              <a:buNone/>
            </a:pPr>
            <a:r>
              <a:rPr lang="de-DE" sz="3800" dirty="0">
                <a:cs typeface="Microsoft Sans Serif" panose="020B0604020202020204" pitchFamily="34" charset="0"/>
              </a:rPr>
              <a:t>			Gebinde nach Anwendung sofort verschließen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  <p:pic>
        <p:nvPicPr>
          <p:cNvPr id="26" name="Grafik 7">
            <a:extLst>
              <a:ext uri="{FF2B5EF4-FFF2-40B4-BE49-F238E27FC236}">
                <a16:creationId xmlns:a16="http://schemas.microsoft.com/office/drawing/2014/main" id="{F814B90E-BC59-4561-ACD6-BB7D696444F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2808088"/>
            <a:ext cx="657271" cy="66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0462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508420" y="2419980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400" b="1" dirty="0">
                <a:cs typeface="Microsoft Sans Serif" panose="020B0604020202020204" pitchFamily="34" charset="0"/>
              </a:rPr>
              <a:t>„Flamme“</a:t>
            </a:r>
            <a:r>
              <a:rPr lang="de-DE" sz="2400" dirty="0">
                <a:cs typeface="Microsoft Sans Serif" panose="020B0604020202020204" pitchFamily="34" charset="0"/>
              </a:rPr>
              <a:t> 		              </a:t>
            </a:r>
            <a:r>
              <a:rPr lang="de-DE" sz="2400" b="1" dirty="0">
                <a:cs typeface="Microsoft Sans Serif" panose="020B0604020202020204" pitchFamily="34" charset="0"/>
              </a:rPr>
              <a:t>GHS 02</a:t>
            </a:r>
            <a:r>
              <a:rPr lang="de-DE" sz="2400" dirty="0">
                <a:cs typeface="Microsoft Sans Serif" panose="020B0604020202020204" pitchFamily="34" charset="0"/>
              </a:rPr>
              <a:t>	</a:t>
            </a:r>
            <a:r>
              <a:rPr lang="de-DE" sz="3800" dirty="0">
                <a:cs typeface="Microsoft Sans Serif" panose="020B0604020202020204" pitchFamily="34" charset="0"/>
              </a:rPr>
              <a:t>		</a:t>
            </a:r>
            <a:endParaRPr lang="de-DE" sz="12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endParaRPr lang="de-DE" sz="3800" dirty="0">
              <a:cs typeface="Microsoft Sans Serif" panose="020B0604020202020204" pitchFamily="34" charset="0"/>
            </a:endParaRPr>
          </a:p>
        </p:txBody>
      </p:sp>
      <p:pic>
        <p:nvPicPr>
          <p:cNvPr id="26" name="Grafik 7">
            <a:extLst>
              <a:ext uri="{FF2B5EF4-FFF2-40B4-BE49-F238E27FC236}">
                <a16:creationId xmlns:a16="http://schemas.microsoft.com/office/drawing/2014/main" id="{F814B90E-BC59-4561-ACD6-BB7D696444F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2387220"/>
            <a:ext cx="657271" cy="66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BB8213E-B3F5-49C2-9658-D03737601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014555"/>
              </p:ext>
            </p:extLst>
          </p:nvPr>
        </p:nvGraphicFramePr>
        <p:xfrm>
          <a:off x="593016" y="3124200"/>
          <a:ext cx="7941384" cy="3660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5346">
                  <a:extLst>
                    <a:ext uri="{9D8B030D-6E8A-4147-A177-3AD203B41FA5}">
                      <a16:colId xmlns:a16="http://schemas.microsoft.com/office/drawing/2014/main" val="2198385102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1195647115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828282200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428925232"/>
                    </a:ext>
                  </a:extLst>
                </a:gridCol>
              </a:tblGrid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Silikonspray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Industrie Clean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Aktiv Clean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Boltex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3805120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Bremsenreiniger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Cockpit Reinigungs- und Pflegespray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HHS 2000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Innenraum-Reiniger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40588402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Korrosionsschutz-spray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Loesol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NIGRIN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Repair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TEC Ölfleckentferner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Delfleet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MS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Haerter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72764828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Delfleet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Verdünner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Kaiflex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Spezialkleber K 414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Molykote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Powder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 70 Entwickler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15657098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 79 Spezialreiniger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Ptofi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-Sprühreiniger-Spray WS-2000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Reiniger TYP 10 für Systemkleber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Rost Off Plus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8042050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TFT/LCD 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PVC-Reiniger TYP 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Spezialbenzin 100/140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Cut+Cool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Bohr- und Schneidschaum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02822682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IPA-Reiniger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Lackspray Seidenglanz TS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Scheibenklar Plus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Wartungsspray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78852627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Aceton-Reiniger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Aral Heizöl EL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Inoclean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40925673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Isopropanol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Loctite SF 7063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Caramba Multi-Spray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86555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12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8042564" cy="406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000" b="1" dirty="0">
                <a:cs typeface="Microsoft Sans Serif" panose="020B0604020202020204" pitchFamily="34" charset="0"/>
              </a:rPr>
              <a:t>„Gase unter Druck“</a:t>
            </a: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Symbol:</a:t>
            </a:r>
            <a:r>
              <a:rPr lang="de-DE" sz="1500" dirty="0">
                <a:cs typeface="Microsoft Sans Serif" panose="020B0604020202020204" pitchFamily="34" charset="0"/>
              </a:rPr>
              <a:t> 		                  GHS 04</a:t>
            </a:r>
            <a:r>
              <a:rPr lang="de-DE" sz="2400" dirty="0">
                <a:cs typeface="Microsoft Sans Serif" panose="020B0604020202020204" pitchFamily="34" charset="0"/>
              </a:rPr>
              <a:t>			</a:t>
            </a:r>
          </a:p>
          <a:p>
            <a:pPr marL="361950" indent="0">
              <a:buNone/>
            </a:pPr>
            <a:endParaRPr lang="de-DE" sz="24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Clr>
                <a:srgbClr val="86BC24"/>
              </a:buClr>
              <a:buNone/>
            </a:pPr>
            <a:r>
              <a:rPr lang="de-DE" sz="1600" b="1" dirty="0">
                <a:cs typeface="Microsoft Sans Serif" panose="020B0604020202020204" pitchFamily="34" charset="0"/>
              </a:rPr>
              <a:t>Gefahr: 		</a:t>
            </a:r>
            <a:r>
              <a:rPr lang="de-DE" sz="1600" dirty="0">
                <a:cs typeface="Microsoft Sans Serif" panose="020B0604020202020204" pitchFamily="34" charset="0"/>
              </a:rPr>
              <a:t>a) unter Druck stehende Gase Zerbersten der 				     Behälter möglich</a:t>
            </a:r>
          </a:p>
          <a:p>
            <a:pPr marL="361950" indent="0">
              <a:buClr>
                <a:srgbClr val="86BC24"/>
              </a:buClr>
              <a:buNone/>
            </a:pPr>
            <a:r>
              <a:rPr lang="de-DE" sz="1600" dirty="0">
                <a:cs typeface="Microsoft Sans Serif" panose="020B0604020202020204" pitchFamily="34" charset="0"/>
              </a:rPr>
              <a:t>			b) tiefgekühlte verflüssigte Gase Kälteverletzung</a:t>
            </a:r>
          </a:p>
          <a:p>
            <a:pPr marL="361950" indent="0">
              <a:buClr>
                <a:srgbClr val="86BC24"/>
              </a:buClr>
              <a:buNone/>
            </a:pPr>
            <a:endParaRPr lang="de-DE" sz="16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Clr>
                <a:srgbClr val="86BC24"/>
              </a:buClr>
              <a:buNone/>
            </a:pPr>
            <a:r>
              <a:rPr lang="de-DE" sz="1600" b="1" dirty="0">
                <a:cs typeface="Microsoft Sans Serif" panose="020B0604020202020204" pitchFamily="34" charset="0"/>
              </a:rPr>
              <a:t>Schutzmaßnahmen:</a:t>
            </a:r>
            <a:r>
              <a:rPr lang="de-DE" sz="1600" dirty="0">
                <a:cs typeface="Microsoft Sans Serif" panose="020B0604020202020204" pitchFamily="34" charset="0"/>
              </a:rPr>
              <a:t> 	</a:t>
            </a:r>
            <a:r>
              <a:rPr lang="de-DE" sz="1600" dirty="0">
                <a:cs typeface="Microsoft Sans Serif" panose="020B0604020202020204" pitchFamily="34" charset="0"/>
                <a:sym typeface="Wingdings" panose="05000000000000000000" pitchFamily="2" charset="2"/>
              </a:rPr>
              <a:t>a) Gasflaschen gegen Umfallen sichern</a:t>
            </a:r>
            <a:br>
              <a:rPr lang="de-DE" sz="1600" dirty="0">
                <a:cs typeface="Microsoft Sans Serif" panose="020B0604020202020204" pitchFamily="34" charset="0"/>
                <a:sym typeface="Wingdings" panose="05000000000000000000" pitchFamily="2" charset="2"/>
              </a:rPr>
            </a:br>
            <a:r>
              <a:rPr lang="de-DE" sz="1600" dirty="0">
                <a:cs typeface="Microsoft Sans Serif" panose="020B0604020202020204" pitchFamily="34" charset="0"/>
              </a:rPr>
              <a:t>			    für ausreichende Belüftung sorgen</a:t>
            </a:r>
          </a:p>
          <a:p>
            <a:pPr marL="361950" indent="0">
              <a:buClr>
                <a:srgbClr val="86BC24"/>
              </a:buClr>
              <a:buNone/>
            </a:pPr>
            <a:r>
              <a:rPr lang="de-DE" sz="1600" dirty="0">
                <a:cs typeface="Microsoft Sans Serif" panose="020B0604020202020204" pitchFamily="34" charset="0"/>
              </a:rPr>
              <a:t>			    nicht erwärmen			</a:t>
            </a:r>
          </a:p>
          <a:p>
            <a:pPr marL="361950" indent="0">
              <a:buClr>
                <a:srgbClr val="86BC24"/>
              </a:buClr>
              <a:buNone/>
            </a:pPr>
            <a:r>
              <a:rPr lang="de-DE" sz="1600" kern="0" dirty="0">
                <a:cs typeface="Microsoft Sans Serif" panose="020B0604020202020204" pitchFamily="34" charset="0"/>
              </a:rPr>
              <a:t>			b) benetzte Kleidung sofort ausziehen</a:t>
            </a:r>
            <a:endParaRPr lang="de-DE" sz="16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  <p:pic>
        <p:nvPicPr>
          <p:cNvPr id="27" name="Grafik 1">
            <a:extLst>
              <a:ext uri="{FF2B5EF4-FFF2-40B4-BE49-F238E27FC236}">
                <a16:creationId xmlns:a16="http://schemas.microsoft.com/office/drawing/2014/main" id="{1BFECFE1-BA97-47C4-A2C8-85DE0FD0CC5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95600"/>
            <a:ext cx="745299" cy="7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1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400" b="1" dirty="0">
                <a:cs typeface="Microsoft Sans Serif" panose="020B0604020202020204" pitchFamily="34" charset="0"/>
              </a:rPr>
              <a:t>„Gase unter Druck“</a:t>
            </a:r>
            <a:r>
              <a:rPr lang="de-DE" sz="2400" dirty="0">
                <a:cs typeface="Microsoft Sans Serif" panose="020B0604020202020204" pitchFamily="34" charset="0"/>
              </a:rPr>
              <a:t> 	          </a:t>
            </a:r>
            <a:r>
              <a:rPr lang="de-DE" sz="2400" b="1" dirty="0">
                <a:cs typeface="Microsoft Sans Serif" panose="020B0604020202020204" pitchFamily="34" charset="0"/>
              </a:rPr>
              <a:t>GHS 04</a:t>
            </a:r>
            <a:r>
              <a:rPr lang="de-DE" sz="2400" dirty="0">
                <a:cs typeface="Microsoft Sans Serif" panose="020B0604020202020204" pitchFamily="34" charset="0"/>
              </a:rPr>
              <a:t>	</a:t>
            </a:r>
            <a:r>
              <a:rPr lang="de-DE" sz="3800" dirty="0">
                <a:cs typeface="Microsoft Sans Serif" panose="020B0604020202020204" pitchFamily="34" charset="0"/>
              </a:rPr>
              <a:t>		</a:t>
            </a:r>
            <a:endParaRPr lang="de-DE" sz="12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endParaRPr lang="de-DE" sz="3800" dirty="0">
              <a:cs typeface="Microsoft Sans Serif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BB8213E-B3F5-49C2-9658-D03737601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648877"/>
              </p:ext>
            </p:extLst>
          </p:nvPr>
        </p:nvGraphicFramePr>
        <p:xfrm>
          <a:off x="593016" y="3343326"/>
          <a:ext cx="7941384" cy="771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5346">
                  <a:extLst>
                    <a:ext uri="{9D8B030D-6E8A-4147-A177-3AD203B41FA5}">
                      <a16:colId xmlns:a16="http://schemas.microsoft.com/office/drawing/2014/main" val="2198385102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1195647115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828282200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428925232"/>
                    </a:ext>
                  </a:extLst>
                </a:gridCol>
              </a:tblGrid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Stickstoff, verdichtet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Stickstoff, tiefgekühlt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3805120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40588402"/>
                  </a:ext>
                </a:extLst>
              </a:tr>
            </a:tbl>
          </a:graphicData>
        </a:graphic>
      </p:graphicFrame>
      <p:pic>
        <p:nvPicPr>
          <p:cNvPr id="25" name="Grafik 1">
            <a:extLst>
              <a:ext uri="{FF2B5EF4-FFF2-40B4-BE49-F238E27FC236}">
                <a16:creationId xmlns:a16="http://schemas.microsoft.com/office/drawing/2014/main" id="{A625ED92-E80A-4DF8-88E7-84F6C9119F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468" y="2431510"/>
            <a:ext cx="745299" cy="7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51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8042564" cy="406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000" b="1" dirty="0">
                <a:cs typeface="Microsoft Sans Serif" panose="020B0604020202020204" pitchFamily="34" charset="0"/>
              </a:rPr>
              <a:t>„Ätzwirkung“</a:t>
            </a: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Symbol:</a:t>
            </a:r>
            <a:r>
              <a:rPr lang="de-DE" sz="1500" dirty="0">
                <a:cs typeface="Microsoft Sans Serif" panose="020B0604020202020204" pitchFamily="34" charset="0"/>
              </a:rPr>
              <a:t> 			  GHS 05</a:t>
            </a:r>
          </a:p>
          <a:p>
            <a:pPr marL="361950" indent="0">
              <a:buNone/>
            </a:pPr>
            <a:endParaRPr lang="de-DE" sz="15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endParaRPr lang="de-DE" sz="1500" b="1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Gefahr: 		</a:t>
            </a:r>
            <a:r>
              <a:rPr lang="de-DE" sz="1500" dirty="0">
                <a:cs typeface="Microsoft Sans Serif" panose="020B0604020202020204" pitchFamily="34" charset="0"/>
              </a:rPr>
              <a:t>Hautätzende Stoffe, 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Stoffe, die schwere Augenschäden verursachen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Metallkorrosive Stoffe</a:t>
            </a:r>
          </a:p>
          <a:p>
            <a:pPr marL="361950" indent="0">
              <a:buNone/>
            </a:pPr>
            <a:endParaRPr lang="de-DE" sz="15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Schutzmaßnahmen:</a:t>
            </a:r>
            <a:r>
              <a:rPr lang="de-DE" sz="1500" dirty="0">
                <a:cs typeface="Microsoft Sans Serif" panose="020B0604020202020204" pitchFamily="34" charset="0"/>
              </a:rPr>
              <a:t> 	wie bei Stoffen mit</a:t>
            </a:r>
          </a:p>
          <a:p>
            <a:pPr marL="361950" indent="0">
              <a:buNone/>
            </a:pPr>
            <a:r>
              <a:rPr lang="de-DE" sz="1500" kern="0" dirty="0"/>
              <a:t>			</a:t>
            </a:r>
            <a:r>
              <a:rPr lang="de-DE" sz="1500" dirty="0">
                <a:cs typeface="Microsoft Sans Serif" panose="020B0604020202020204" pitchFamily="34" charset="0"/>
              </a:rPr>
              <a:t>Gesichtsschutz, wenn Gefahr von Spritzern 					beim Verdünnen: </a:t>
            </a:r>
            <a:r>
              <a:rPr lang="de-DE" sz="1500" b="1" dirty="0">
                <a:cs typeface="Microsoft Sans Serif" panose="020B0604020202020204" pitchFamily="34" charset="0"/>
              </a:rPr>
              <a:t>Säure in Wasser geben</a:t>
            </a:r>
            <a:r>
              <a:rPr lang="de-DE" sz="1500" dirty="0">
                <a:cs typeface="Microsoft Sans Serif" panose="020B0604020202020204" pitchFamily="34" charset="0"/>
              </a:rPr>
              <a:t>!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Säure-Laugenbeständige Schutzkleidung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nach direktem Hautkontakt sofort Stelle abwaschen				Lagervorschriften beachten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  <p:pic>
        <p:nvPicPr>
          <p:cNvPr id="26" name="Grafik 12">
            <a:extLst>
              <a:ext uri="{FF2B5EF4-FFF2-40B4-BE49-F238E27FC236}">
                <a16:creationId xmlns:a16="http://schemas.microsoft.com/office/drawing/2014/main" id="{00EBCBDD-83EA-4828-B346-AE3EF32E5DB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2683701"/>
            <a:ext cx="975760" cy="89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Grafik 1">
            <a:extLst>
              <a:ext uri="{FF2B5EF4-FFF2-40B4-BE49-F238E27FC236}">
                <a16:creationId xmlns:a16="http://schemas.microsoft.com/office/drawing/2014/main" id="{2F32154D-5D9A-47F5-BB2D-47B7994A24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6721" y="4724400"/>
            <a:ext cx="533479" cy="5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2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Was sind Gefahrstoffe?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A464AEE6-0A0B-44AF-8A65-B4F7796DA6BE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7509164" cy="3643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ct val="50000"/>
              </a:spcBef>
              <a:buNone/>
            </a:pPr>
            <a:r>
              <a:rPr lang="de-DE" sz="2400" dirty="0"/>
              <a:t>… gefährliche Stoffe oder Gemische mit einer oder mehreren gefährlichen Eigenschaften, die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de-DE" sz="1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Gesundheitsgefahren</a:t>
            </a:r>
            <a:endParaRPr lang="de-DE" sz="1600" dirty="0"/>
          </a:p>
          <a:p>
            <a:pPr lvl="1">
              <a:buFont typeface="Wingdings" panose="05000000000000000000" pitchFamily="2" charset="2"/>
              <a:buChar char="Ø"/>
            </a:pPr>
            <a:endParaRPr lang="de-DE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Gefahren aufgrund spezieller physikalischer Eigenschaften (Indirekte Gesundheitsgefahren) </a:t>
            </a:r>
            <a:endParaRPr lang="de-DE" sz="14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Umweltgefahren auslösen.</a:t>
            </a:r>
            <a:endParaRPr lang="de-DE" sz="14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796358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306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400" b="1" dirty="0">
                <a:cs typeface="Microsoft Sans Serif" panose="020B0604020202020204" pitchFamily="34" charset="0"/>
              </a:rPr>
              <a:t>„Ätzwirkung“</a:t>
            </a:r>
            <a:r>
              <a:rPr lang="de-DE" sz="2400" dirty="0">
                <a:cs typeface="Microsoft Sans Serif" panose="020B0604020202020204" pitchFamily="34" charset="0"/>
              </a:rPr>
              <a:t>                   	          </a:t>
            </a:r>
            <a:r>
              <a:rPr lang="de-DE" sz="2400" b="1" dirty="0">
                <a:cs typeface="Microsoft Sans Serif" panose="020B0604020202020204" pitchFamily="34" charset="0"/>
              </a:rPr>
              <a:t>GHS 05</a:t>
            </a:r>
            <a:r>
              <a:rPr lang="de-DE" sz="2400" dirty="0">
                <a:cs typeface="Microsoft Sans Serif" panose="020B0604020202020204" pitchFamily="34" charset="0"/>
              </a:rPr>
              <a:t>	</a:t>
            </a:r>
            <a:r>
              <a:rPr lang="de-DE" sz="3800" dirty="0">
                <a:cs typeface="Microsoft Sans Serif" panose="020B0604020202020204" pitchFamily="34" charset="0"/>
              </a:rPr>
              <a:t>		</a:t>
            </a:r>
            <a:endParaRPr lang="de-DE" sz="12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endParaRPr lang="de-DE" sz="3800" dirty="0">
              <a:cs typeface="Microsoft Sans Serif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BB8213E-B3F5-49C2-9658-D03737601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42293"/>
              </p:ext>
            </p:extLst>
          </p:nvPr>
        </p:nvGraphicFramePr>
        <p:xfrm>
          <a:off x="593016" y="3753193"/>
          <a:ext cx="7941384" cy="8188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5346">
                  <a:extLst>
                    <a:ext uri="{9D8B030D-6E8A-4147-A177-3AD203B41FA5}">
                      <a16:colId xmlns:a16="http://schemas.microsoft.com/office/drawing/2014/main" val="2198385102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1195647115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828282200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428925232"/>
                    </a:ext>
                  </a:extLst>
                </a:gridCol>
              </a:tblGrid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Loctite 638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Cut+Cool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Bohr- und Schneidschaum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Flugrostentferner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Loctite SF 7063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3805120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40588402"/>
                  </a:ext>
                </a:extLst>
              </a:tr>
            </a:tbl>
          </a:graphicData>
        </a:graphic>
      </p:graphicFrame>
      <p:pic>
        <p:nvPicPr>
          <p:cNvPr id="26" name="Grafik 12">
            <a:extLst>
              <a:ext uri="{FF2B5EF4-FFF2-40B4-BE49-F238E27FC236}">
                <a16:creationId xmlns:a16="http://schemas.microsoft.com/office/drawing/2014/main" id="{035EA8DD-3C85-4BA4-AAB5-DC91F1D425C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2455101"/>
            <a:ext cx="975760" cy="89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5734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8042564" cy="406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000" b="1" dirty="0">
                <a:cs typeface="Microsoft Sans Serif" panose="020B0604020202020204" pitchFamily="34" charset="0"/>
              </a:rPr>
              <a:t>„Ausrufezeichen“</a:t>
            </a: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Symbol:</a:t>
            </a:r>
            <a:r>
              <a:rPr lang="de-DE" sz="1500" dirty="0">
                <a:cs typeface="Microsoft Sans Serif" panose="020B0604020202020204" pitchFamily="34" charset="0"/>
              </a:rPr>
              <a:t> 			GHS 07</a:t>
            </a:r>
          </a:p>
          <a:p>
            <a:pPr marL="361950" indent="0">
              <a:buNone/>
            </a:pPr>
            <a:endParaRPr lang="de-DE" sz="15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Gefahr: 		</a:t>
            </a:r>
            <a:r>
              <a:rPr lang="de-DE" sz="1500" dirty="0">
                <a:cs typeface="Microsoft Sans Serif" panose="020B0604020202020204" pitchFamily="34" charset="0"/>
              </a:rPr>
              <a:t>Augenreizungen</a:t>
            </a:r>
            <a:br>
              <a:rPr lang="de-DE" sz="1500" dirty="0">
                <a:cs typeface="Microsoft Sans Serif" panose="020B0604020202020204" pitchFamily="34" charset="0"/>
              </a:rPr>
            </a:br>
            <a:r>
              <a:rPr lang="de-DE" sz="1500" dirty="0">
                <a:cs typeface="Microsoft Sans Serif" panose="020B0604020202020204" pitchFamily="34" charset="0"/>
              </a:rPr>
              <a:t>			Hautreizungen</a:t>
            </a: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			</a:t>
            </a:r>
            <a:r>
              <a:rPr lang="de-DE" sz="1500" dirty="0">
                <a:cs typeface="Microsoft Sans Serif" panose="020B0604020202020204" pitchFamily="34" charset="0"/>
              </a:rPr>
              <a:t>Atemwegsreizungen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Entwicklung von Allergien</a:t>
            </a:r>
          </a:p>
          <a:p>
            <a:pPr marL="361950" indent="0">
              <a:buNone/>
            </a:pPr>
            <a:endParaRPr lang="de-DE" sz="15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Schutzmaßnahmen:</a:t>
            </a:r>
            <a:r>
              <a:rPr lang="de-DE" sz="1500" dirty="0">
                <a:cs typeface="Microsoft Sans Serif" panose="020B0604020202020204" pitchFamily="34" charset="0"/>
              </a:rPr>
              <a:t> 	Aerosolbildung vermeiden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Schutzbrille 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Schutzhandschuhe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hautbedeckende Arbeitsbekleidung					Regelmäßiger Wechsel der PSA 		</a:t>
            </a:r>
            <a:br>
              <a:rPr lang="de-DE" sz="1500" dirty="0">
                <a:cs typeface="Microsoft Sans Serif" panose="020B0604020202020204" pitchFamily="34" charset="0"/>
              </a:rPr>
            </a:br>
            <a:r>
              <a:rPr lang="de-DE" sz="1500" dirty="0">
                <a:cs typeface="Microsoft Sans Serif" panose="020B0604020202020204" pitchFamily="34" charset="0"/>
              </a:rPr>
              <a:t>			Verschleppung der Substanzen in andere Bereiche vermeiden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  <p:pic>
        <p:nvPicPr>
          <p:cNvPr id="28" name="Grafik 1">
            <a:extLst>
              <a:ext uri="{FF2B5EF4-FFF2-40B4-BE49-F238E27FC236}">
                <a16:creationId xmlns:a16="http://schemas.microsoft.com/office/drawing/2014/main" id="{2F32154D-5D9A-47F5-BB2D-47B7994A24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3680" y="2804159"/>
            <a:ext cx="751120" cy="7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80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400" b="1" dirty="0">
                <a:cs typeface="Microsoft Sans Serif" panose="020B0604020202020204" pitchFamily="34" charset="0"/>
              </a:rPr>
              <a:t>„Ausrufezeichen“</a:t>
            </a:r>
            <a:r>
              <a:rPr lang="de-DE" sz="2400" dirty="0">
                <a:cs typeface="Microsoft Sans Serif" panose="020B0604020202020204" pitchFamily="34" charset="0"/>
              </a:rPr>
              <a:t>                   	</a:t>
            </a:r>
            <a:r>
              <a:rPr lang="de-DE" sz="2400" b="1" dirty="0">
                <a:cs typeface="Microsoft Sans Serif" panose="020B0604020202020204" pitchFamily="34" charset="0"/>
              </a:rPr>
              <a:t>GHS 07</a:t>
            </a:r>
            <a:r>
              <a:rPr lang="de-DE" sz="2400" dirty="0">
                <a:cs typeface="Microsoft Sans Serif" panose="020B0604020202020204" pitchFamily="34" charset="0"/>
              </a:rPr>
              <a:t>	</a:t>
            </a:r>
            <a:r>
              <a:rPr lang="de-DE" sz="3800" dirty="0">
                <a:cs typeface="Microsoft Sans Serif" panose="020B0604020202020204" pitchFamily="34" charset="0"/>
              </a:rPr>
              <a:t>		</a:t>
            </a:r>
            <a:endParaRPr lang="de-DE" sz="12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endParaRPr lang="de-DE" sz="3800" dirty="0">
              <a:cs typeface="Microsoft Sans Serif" panose="020B0604020202020204" pitchFamily="34" charset="0"/>
            </a:endParaRPr>
          </a:p>
        </p:txBody>
      </p:sp>
      <p:pic>
        <p:nvPicPr>
          <p:cNvPr id="25" name="Grafik 1">
            <a:extLst>
              <a:ext uri="{FF2B5EF4-FFF2-40B4-BE49-F238E27FC236}">
                <a16:creationId xmlns:a16="http://schemas.microsoft.com/office/drawing/2014/main" id="{FABB7DEA-2CF7-4891-A5B1-B30CDEEB22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9600" y="2362200"/>
            <a:ext cx="623484" cy="631797"/>
          </a:xfrm>
          <a:prstGeom prst="rect">
            <a:avLst/>
          </a:prstGeom>
        </p:spPr>
      </p:pic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BF3A821-A3D6-44CF-B716-60C084B3C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090619"/>
              </p:ext>
            </p:extLst>
          </p:nvPr>
        </p:nvGraphicFramePr>
        <p:xfrm>
          <a:off x="593016" y="3048000"/>
          <a:ext cx="7941384" cy="37082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5346">
                  <a:extLst>
                    <a:ext uri="{9D8B030D-6E8A-4147-A177-3AD203B41FA5}">
                      <a16:colId xmlns:a16="http://schemas.microsoft.com/office/drawing/2014/main" val="2198385102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1195647115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828282200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428925232"/>
                    </a:ext>
                  </a:extLst>
                </a:gridCol>
              </a:tblGrid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Silikonspray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Industrie Clean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Werkstatt- und Maschinenreiniger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Natursteinspezialist WIT-EA A+B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3805120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Bremsenreiniger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Cockpit Reinigungs- und Pflegespray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HHS 2000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Innenraum-Reiniger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40588402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Korrosionsschutz-spray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Loesol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NIGRIN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Repair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TEC Ölfleckentferner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Delfleet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MS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Haerter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72764828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Delfleet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Verdünner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Kaiflex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Spezialkleber K 414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Molykote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Powder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 70 Entwickler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15657098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 79 Spezialreiniger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Ptofi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-Sprühreiniger-Spray WS-2000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Reiniger TYP 10 für Systemkleber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Rost Off Plus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8042050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TFT/LCD 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PVC-Reiniger TYP 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Spezialbenzin 100/140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Pinsel Sekundenkleber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02822682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IPA-Reiniger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Lackspray Seidenglanz TS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Scheibenklar Plus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Wartungsspray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78852627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Pure Clean 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Aceton-Reiniger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Aral Heizöl EL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Inoclean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40925673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Isopropanol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Loctite SF 7063, 680, 270, 542, 243, 221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86555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666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000" b="1" dirty="0">
                <a:cs typeface="Microsoft Sans Serif" panose="020B0604020202020204" pitchFamily="34" charset="0"/>
              </a:rPr>
              <a:t>„Gesundheitsgefahr“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endParaRPr lang="de-DE" sz="1500" b="1" dirty="0">
              <a:cs typeface="Microsoft Sans Serif" panose="020B0604020202020204" pitchFamily="34" charset="0"/>
            </a:endParaRP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b="1" dirty="0">
                <a:cs typeface="Microsoft Sans Serif" panose="020B0604020202020204" pitchFamily="34" charset="0"/>
              </a:rPr>
              <a:t>Symbol:</a:t>
            </a:r>
            <a:r>
              <a:rPr lang="de-DE" sz="1500" dirty="0">
                <a:cs typeface="Microsoft Sans Serif" panose="020B0604020202020204" pitchFamily="34" charset="0"/>
              </a:rPr>
              <a:t> 			 GHS 08 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dirty="0">
                <a:cs typeface="Microsoft Sans Serif" panose="020B0604020202020204" pitchFamily="34" charset="0"/>
              </a:rPr>
              <a:t>				 (Systemische Gesundheitsgefährdungen)</a:t>
            </a:r>
            <a:endParaRPr lang="de-DE" sz="15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b="1" dirty="0">
                <a:cs typeface="Microsoft Sans Serif" panose="020B0604020202020204" pitchFamily="34" charset="0"/>
              </a:rPr>
              <a:t>Gefahr: 		</a:t>
            </a:r>
            <a:r>
              <a:rPr lang="de-DE" sz="1500" dirty="0">
                <a:cs typeface="Microsoft Sans Serif" panose="020B0604020202020204" pitchFamily="34" charset="0"/>
              </a:rPr>
              <a:t>krebserzeugend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dirty="0">
                <a:cs typeface="Microsoft Sans Serif" panose="020B0604020202020204" pitchFamily="34" charset="0"/>
              </a:rPr>
              <a:t>			erbgutverändernd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dirty="0">
                <a:cs typeface="Microsoft Sans Serif" panose="020B0604020202020204" pitchFamily="34" charset="0"/>
              </a:rPr>
              <a:t>			fortpflanzungsgefährdend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dirty="0">
                <a:cs typeface="Microsoft Sans Serif" panose="020B0604020202020204" pitchFamily="34" charset="0"/>
              </a:rPr>
              <a:t>			organschädigend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dirty="0">
                <a:cs typeface="Microsoft Sans Serif" panose="020B0604020202020204" pitchFamily="34" charset="0"/>
              </a:rPr>
              <a:t>			allergieauslösend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dirty="0">
                <a:cs typeface="Microsoft Sans Serif" panose="020B0604020202020204" pitchFamily="34" charset="0"/>
              </a:rPr>
              <a:t>			Aspirationsgefahr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dirty="0">
                <a:cs typeface="Microsoft Sans Serif" panose="020B0604020202020204" pitchFamily="34" charset="0"/>
              </a:rPr>
              <a:t>			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b="1" dirty="0">
                <a:cs typeface="Microsoft Sans Serif" panose="020B0604020202020204" pitchFamily="34" charset="0"/>
              </a:rPr>
              <a:t>Schutzmaßnahmen:</a:t>
            </a:r>
            <a:r>
              <a:rPr lang="de-DE" sz="1500" dirty="0">
                <a:cs typeface="Microsoft Sans Serif" panose="020B0604020202020204" pitchFamily="34" charset="0"/>
              </a:rPr>
              <a:t> </a:t>
            </a:r>
            <a:r>
              <a:rPr lang="de-DE" sz="1500" dirty="0">
                <a:cs typeface="Microsoft Sans Serif" panose="020B0604020202020204" pitchFamily="34" charset="0"/>
                <a:sym typeface="Wingdings" panose="05000000000000000000" pitchFamily="2" charset="2"/>
              </a:rPr>
              <a:t>	auf ausreichend Lüftung achten</a:t>
            </a:r>
            <a:br>
              <a:rPr lang="de-DE" sz="1500" dirty="0">
                <a:cs typeface="Microsoft Sans Serif" panose="020B0604020202020204" pitchFamily="34" charset="0"/>
                <a:sym typeface="Wingdings" panose="05000000000000000000" pitchFamily="2" charset="2"/>
              </a:rPr>
            </a:br>
            <a:r>
              <a:rPr lang="de-DE" sz="1500" dirty="0">
                <a:cs typeface="Microsoft Sans Serif" panose="020B0604020202020204" pitchFamily="34" charset="0"/>
              </a:rPr>
              <a:t>			Aerosolbildung vermeiden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dirty="0">
                <a:cs typeface="Microsoft Sans Serif" panose="020B0604020202020204" pitchFamily="34" charset="0"/>
              </a:rPr>
              <a:t>			auf ausreichend Schutzkleidung achten 					(Handschuhe, Augenschutz, Atemschutz)</a:t>
            </a:r>
          </a:p>
          <a:p>
            <a:pPr marL="361950" indent="0">
              <a:buClr>
                <a:srgbClr val="86BC24"/>
              </a:buClr>
              <a:buNone/>
              <a:tabLst>
                <a:tab pos="361950" algn="l"/>
              </a:tabLst>
            </a:pPr>
            <a:r>
              <a:rPr lang="de-DE" sz="1500" dirty="0">
                <a:cs typeface="Microsoft Sans Serif" panose="020B0604020202020204" pitchFamily="34" charset="0"/>
              </a:rPr>
              <a:t>			gut informieren vor Arbeitsbeginn zum Umgang</a:t>
            </a:r>
            <a:endParaRPr lang="de-DE" sz="15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  <p:pic>
        <p:nvPicPr>
          <p:cNvPr id="26" name="Grafik 5">
            <a:extLst>
              <a:ext uri="{FF2B5EF4-FFF2-40B4-BE49-F238E27FC236}">
                <a16:creationId xmlns:a16="http://schemas.microsoft.com/office/drawing/2014/main" id="{26579035-4A5F-4EBA-AF22-3B5964FB7D0F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2751998"/>
            <a:ext cx="838200" cy="82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0358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400" b="1" dirty="0">
                <a:cs typeface="Microsoft Sans Serif" panose="020B0604020202020204" pitchFamily="34" charset="0"/>
              </a:rPr>
              <a:t>„Gesundheitsgefahr“</a:t>
            </a:r>
            <a:r>
              <a:rPr lang="de-DE" sz="2400" dirty="0">
                <a:cs typeface="Microsoft Sans Serif" panose="020B0604020202020204" pitchFamily="34" charset="0"/>
              </a:rPr>
              <a:t>                   	</a:t>
            </a:r>
            <a:r>
              <a:rPr lang="de-DE" sz="2400" b="1" dirty="0">
                <a:cs typeface="Microsoft Sans Serif" panose="020B0604020202020204" pitchFamily="34" charset="0"/>
              </a:rPr>
              <a:t>GHS 08</a:t>
            </a:r>
            <a:r>
              <a:rPr lang="de-DE" sz="2400" dirty="0">
                <a:cs typeface="Microsoft Sans Serif" panose="020B0604020202020204" pitchFamily="34" charset="0"/>
              </a:rPr>
              <a:t>	</a:t>
            </a:r>
            <a:r>
              <a:rPr lang="de-DE" sz="3800" dirty="0">
                <a:cs typeface="Microsoft Sans Serif" panose="020B0604020202020204" pitchFamily="34" charset="0"/>
              </a:rPr>
              <a:t>		</a:t>
            </a:r>
            <a:endParaRPr lang="de-DE" sz="12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endParaRPr lang="de-DE" sz="3800" dirty="0">
              <a:cs typeface="Microsoft Sans Serif" panose="020B0604020202020204" pitchFamily="34" charset="0"/>
            </a:endParaRP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BF3A821-A3D6-44CF-B716-60C084B3C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806121"/>
              </p:ext>
            </p:extLst>
          </p:nvPr>
        </p:nvGraphicFramePr>
        <p:xfrm>
          <a:off x="593016" y="3157762"/>
          <a:ext cx="7941384" cy="8188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5346">
                  <a:extLst>
                    <a:ext uri="{9D8B030D-6E8A-4147-A177-3AD203B41FA5}">
                      <a16:colId xmlns:a16="http://schemas.microsoft.com/office/drawing/2014/main" val="2198385102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1195647115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828282200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428925232"/>
                    </a:ext>
                  </a:extLst>
                </a:gridCol>
              </a:tblGrid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Loesol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Delfleet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Verdünner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PVC-Reiniger Typ 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Spezialbenzin 100/140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3805120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Bremsenreiniger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Natursteinspezialist WIT-EA 150 (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Komp.A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Heizöl EL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40588402"/>
                  </a:ext>
                </a:extLst>
              </a:tr>
            </a:tbl>
          </a:graphicData>
        </a:graphic>
      </p:graphicFrame>
      <p:pic>
        <p:nvPicPr>
          <p:cNvPr id="26" name="Grafik 5">
            <a:extLst>
              <a:ext uri="{FF2B5EF4-FFF2-40B4-BE49-F238E27FC236}">
                <a16:creationId xmlns:a16="http://schemas.microsoft.com/office/drawing/2014/main" id="{AEE85938-CBFE-405F-B0C8-E2B81582E30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75018" y="2499005"/>
            <a:ext cx="617038" cy="61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8486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000" b="1" dirty="0">
                <a:cs typeface="Microsoft Sans Serif" panose="020B0604020202020204" pitchFamily="34" charset="0"/>
              </a:rPr>
              <a:t>Umweltgefahr“</a:t>
            </a:r>
          </a:p>
          <a:p>
            <a:pPr marL="361950" indent="0">
              <a:buNone/>
            </a:pPr>
            <a:endParaRPr lang="de-DE" sz="1500" b="1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Symbol:</a:t>
            </a:r>
            <a:r>
              <a:rPr lang="de-DE" sz="1500" dirty="0">
                <a:cs typeface="Microsoft Sans Serif" panose="020B0604020202020204" pitchFamily="34" charset="0"/>
              </a:rPr>
              <a:t> 			     GHS 09</a:t>
            </a:r>
          </a:p>
          <a:p>
            <a:pPr marL="361950" indent="0">
              <a:buNone/>
            </a:pPr>
            <a:endParaRPr lang="de-DE" sz="15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Gefahr: 		</a:t>
            </a:r>
            <a:r>
              <a:rPr lang="de-DE" sz="1500" dirty="0">
                <a:cs typeface="Microsoft Sans Serif" panose="020B0604020202020204" pitchFamily="34" charset="0"/>
              </a:rPr>
              <a:t>Gefahren für Wasserorganismen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Schädigung der Atmosphäre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Gefahr von Bodenkontaminationen</a:t>
            </a:r>
          </a:p>
          <a:p>
            <a:pPr marL="361950" indent="0">
              <a:buNone/>
            </a:pPr>
            <a:endParaRPr lang="de-DE" sz="15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  <a:sym typeface="Wingdings" panose="05000000000000000000" pitchFamily="2" charset="2"/>
              </a:rPr>
              <a:t>Schutzmaßnahmen:	</a:t>
            </a:r>
            <a:r>
              <a:rPr lang="de-DE" sz="1500" dirty="0">
                <a:cs typeface="Microsoft Sans Serif" panose="020B0604020202020204" pitchFamily="34" charset="0"/>
                <a:sym typeface="Wingdings" panose="05000000000000000000" pitchFamily="2" charset="2"/>
              </a:rPr>
              <a:t>Verschütten vermeiden</a:t>
            </a:r>
            <a:br>
              <a:rPr lang="de-DE" sz="1500" dirty="0">
                <a:cs typeface="Microsoft Sans Serif" panose="020B0604020202020204" pitchFamily="34" charset="0"/>
                <a:sym typeface="Wingdings" panose="05000000000000000000" pitchFamily="2" charset="2"/>
              </a:rPr>
            </a:br>
            <a:r>
              <a:rPr lang="de-DE" sz="1500" b="1" dirty="0">
                <a:cs typeface="Microsoft Sans Serif" panose="020B0604020202020204" pitchFamily="34" charset="0"/>
                <a:sym typeface="Wingdings" panose="05000000000000000000" pitchFamily="2" charset="2"/>
              </a:rPr>
              <a:t>		</a:t>
            </a:r>
            <a:r>
              <a:rPr lang="de-DE" sz="1500" dirty="0">
                <a:cs typeface="Microsoft Sans Serif" panose="020B0604020202020204" pitchFamily="34" charset="0"/>
              </a:rPr>
              <a:t>	Eintritt des Stoffes in die Kanalisation vermeiden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sofort für die Beseitigung der Kontamination sorgen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Zusätzliche Kennzeichnung des Stoffes beachten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  <p:pic>
        <p:nvPicPr>
          <p:cNvPr id="27" name="Grafik 9">
            <a:extLst>
              <a:ext uri="{FF2B5EF4-FFF2-40B4-BE49-F238E27FC236}">
                <a16:creationId xmlns:a16="http://schemas.microsoft.com/office/drawing/2014/main" id="{FD88440E-F26B-464C-B423-F00D6C515E3C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2667000"/>
            <a:ext cx="982463" cy="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9650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Welche Gefahrstoffe sind vorhanden?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2400" b="1" dirty="0">
                <a:cs typeface="Microsoft Sans Serif" panose="020B0604020202020204" pitchFamily="34" charset="0"/>
              </a:rPr>
              <a:t>„Umweltgefahr“</a:t>
            </a:r>
            <a:r>
              <a:rPr lang="de-DE" sz="2400" dirty="0">
                <a:cs typeface="Microsoft Sans Serif" panose="020B0604020202020204" pitchFamily="34" charset="0"/>
              </a:rPr>
              <a:t>                   	</a:t>
            </a:r>
            <a:r>
              <a:rPr lang="de-DE" sz="2400" b="1" dirty="0">
                <a:cs typeface="Microsoft Sans Serif" panose="020B0604020202020204" pitchFamily="34" charset="0"/>
              </a:rPr>
              <a:t>GHS 09</a:t>
            </a:r>
            <a:r>
              <a:rPr lang="de-DE" sz="2400" dirty="0">
                <a:cs typeface="Microsoft Sans Serif" panose="020B0604020202020204" pitchFamily="34" charset="0"/>
              </a:rPr>
              <a:t>	</a:t>
            </a:r>
            <a:r>
              <a:rPr lang="de-DE" sz="3800" dirty="0">
                <a:cs typeface="Microsoft Sans Serif" panose="020B0604020202020204" pitchFamily="34" charset="0"/>
              </a:rPr>
              <a:t>		</a:t>
            </a:r>
            <a:endParaRPr lang="de-DE" sz="12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endParaRPr lang="de-DE" sz="3800" dirty="0">
              <a:cs typeface="Microsoft Sans Serif" panose="020B0604020202020204" pitchFamily="34" charset="0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FA368AF-4460-448E-8B38-49D490672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55189"/>
              </p:ext>
            </p:extLst>
          </p:nvPr>
        </p:nvGraphicFramePr>
        <p:xfrm>
          <a:off x="593016" y="3157762"/>
          <a:ext cx="7941384" cy="20706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5346">
                  <a:extLst>
                    <a:ext uri="{9D8B030D-6E8A-4147-A177-3AD203B41FA5}">
                      <a16:colId xmlns:a16="http://schemas.microsoft.com/office/drawing/2014/main" val="2198385102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1195647115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828282200"/>
                    </a:ext>
                  </a:extLst>
                </a:gridCol>
                <a:gridCol w="1985346">
                  <a:extLst>
                    <a:ext uri="{9D8B030D-6E8A-4147-A177-3AD203B41FA5}">
                      <a16:colId xmlns:a16="http://schemas.microsoft.com/office/drawing/2014/main" val="2428925232"/>
                    </a:ext>
                  </a:extLst>
                </a:gridCol>
              </a:tblGrid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Silikonspray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Industrie Clean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Molykote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G-N Paste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Inoclean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3805120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Bremsenreiniger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Cockpit Reinigungs- und Pflegespray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HHS 2000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Aral Heizöl EL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40588402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Loesol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NIGRIN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Repair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TEC Ölfleckentferner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Loctite 243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72764828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Delfleet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Verdünner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Kaiflex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Spezialkleber K 414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Spezialbenzin 100/140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15657098"/>
                  </a:ext>
                </a:extLst>
              </a:tr>
              <a:tr h="38573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PVC-Reiniger TYP 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Profi-Sprühreiniger-Spray WS-2000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8042050"/>
                  </a:ext>
                </a:extLst>
              </a:tr>
            </a:tbl>
          </a:graphicData>
        </a:graphic>
      </p:graphicFrame>
      <p:pic>
        <p:nvPicPr>
          <p:cNvPr id="28" name="Grafik 9">
            <a:extLst>
              <a:ext uri="{FF2B5EF4-FFF2-40B4-BE49-F238E27FC236}">
                <a16:creationId xmlns:a16="http://schemas.microsoft.com/office/drawing/2014/main" id="{2D55A321-1544-40B6-B077-FDF56FFDCE0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2458681"/>
            <a:ext cx="708873" cy="71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74961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Öle: oft nicht kennzeichnungspflichtig?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endParaRPr lang="de-DE" sz="1500" b="1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r>
              <a:rPr lang="de-DE" sz="1400" b="1" dirty="0">
                <a:cs typeface="Microsoft Sans Serif" panose="020B0604020202020204" pitchFamily="34" charset="0"/>
              </a:rPr>
              <a:t>Symbol:</a:t>
            </a:r>
            <a:r>
              <a:rPr lang="de-DE" sz="1400" dirty="0">
                <a:cs typeface="Microsoft Sans Serif" panose="020B0604020202020204" pitchFamily="34" charset="0"/>
              </a:rPr>
              <a:t> 		Meist ohne</a:t>
            </a:r>
          </a:p>
          <a:p>
            <a:pPr marL="361950" indent="0">
              <a:buNone/>
            </a:pPr>
            <a:endParaRPr lang="de-DE" sz="14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1400" b="1" dirty="0">
                <a:cs typeface="Microsoft Sans Serif" panose="020B0604020202020204" pitchFamily="34" charset="0"/>
              </a:rPr>
              <a:t>Gefahr: 		</a:t>
            </a:r>
            <a:r>
              <a:rPr lang="de-DE" sz="1400" dirty="0">
                <a:cs typeface="Microsoft Sans Serif" panose="020B0604020202020204" pitchFamily="34" charset="0"/>
              </a:rPr>
              <a:t>Meist Haut reizend</a:t>
            </a:r>
          </a:p>
          <a:p>
            <a:pPr marL="361950" indent="0">
              <a:buNone/>
            </a:pPr>
            <a:r>
              <a:rPr lang="de-DE" sz="1400" dirty="0">
                <a:cs typeface="Microsoft Sans Serif" panose="020B0604020202020204" pitchFamily="34" charset="0"/>
              </a:rPr>
              <a:t>			Manchmal allergieauslösend</a:t>
            </a:r>
          </a:p>
          <a:p>
            <a:pPr marL="361950" indent="0">
              <a:buNone/>
            </a:pPr>
            <a:r>
              <a:rPr lang="de-DE" sz="1400" dirty="0">
                <a:cs typeface="Microsoft Sans Serif" panose="020B0604020202020204" pitchFamily="34" charset="0"/>
              </a:rPr>
              <a:t>			Umweltgefährdend</a:t>
            </a:r>
          </a:p>
          <a:p>
            <a:pPr marL="361950" indent="0">
              <a:buNone/>
            </a:pPr>
            <a:endParaRPr lang="de-DE" sz="14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1400" b="1" dirty="0">
                <a:cs typeface="Microsoft Sans Serif" panose="020B0604020202020204" pitchFamily="34" charset="0"/>
              </a:rPr>
              <a:t>Schutzmaßnahmen:</a:t>
            </a:r>
            <a:r>
              <a:rPr lang="de-DE" sz="1400" dirty="0">
                <a:cs typeface="Microsoft Sans Serif" panose="020B0604020202020204" pitchFamily="34" charset="0"/>
              </a:rPr>
              <a:t> 	Schutzhandschuhe tragen</a:t>
            </a:r>
          </a:p>
          <a:p>
            <a:pPr marL="361950" indent="0">
              <a:buNone/>
            </a:pPr>
            <a:r>
              <a:rPr lang="de-DE" sz="1400" dirty="0">
                <a:cs typeface="Microsoft Sans Serif" panose="020B0604020202020204" pitchFamily="34" charset="0"/>
              </a:rPr>
              <a:t>			Bei Spritzgefahr Schutzbrille tragen</a:t>
            </a:r>
          </a:p>
          <a:p>
            <a:pPr marL="361950" indent="0">
              <a:buNone/>
            </a:pPr>
            <a:r>
              <a:rPr lang="de-DE" sz="1400" dirty="0">
                <a:cs typeface="Microsoft Sans Serif" panose="020B0604020202020204" pitchFamily="34" charset="0"/>
              </a:rPr>
              <a:t>			Freisetzung in die Umwelt vermeiden 		</a:t>
            </a:r>
          </a:p>
          <a:p>
            <a:pPr marL="361950" indent="0">
              <a:buNone/>
            </a:pPr>
            <a:r>
              <a:rPr lang="de-DE" sz="1400" dirty="0">
                <a:cs typeface="Microsoft Sans Serif" panose="020B0604020202020204" pitchFamily="34" charset="0"/>
              </a:rPr>
              <a:t>			(Auffangwannen)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9433139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Aufnahme von Gefahrstoffen in den Körper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endParaRPr lang="de-DE" sz="1500" b="1" dirty="0">
              <a:cs typeface="Microsoft Sans Serif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  <p:pic>
        <p:nvPicPr>
          <p:cNvPr id="26" name="Picture 3" descr="C:\11 Gefahrstoffe\Gif_Dateien_Gefahrenstoffe\F09.gif">
            <a:extLst>
              <a:ext uri="{FF2B5EF4-FFF2-40B4-BE49-F238E27FC236}">
                <a16:creationId xmlns:a16="http://schemas.microsoft.com/office/drawing/2014/main" id="{C6177F88-E75E-4CAE-B53D-DF62FD1FA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817590"/>
            <a:ext cx="2286001" cy="298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5">
            <a:extLst>
              <a:ext uri="{FF2B5EF4-FFF2-40B4-BE49-F238E27FC236}">
                <a16:creationId xmlns:a16="http://schemas.microsoft.com/office/drawing/2014/main" id="{92128AB5-E0C4-4DC4-83AC-ABE67DFD5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817590"/>
            <a:ext cx="3352800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FF2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600" dirty="0">
                <a:solidFill>
                  <a:srgbClr val="FF2F00"/>
                </a:solidFill>
                <a:latin typeface="Arial Black" panose="020B0A04020102020204" pitchFamily="34" charset="0"/>
              </a:rPr>
              <a:t>Einatmen</a:t>
            </a:r>
          </a:p>
          <a:p>
            <a:pPr algn="ctr"/>
            <a:r>
              <a:rPr lang="de-DE" altLang="de-DE" sz="1600" b="1" dirty="0">
                <a:latin typeface="Arial" panose="020B0604020202020204" pitchFamily="34" charset="0"/>
              </a:rPr>
              <a:t>Gase, Dämpfe, Stäube, Aerosole</a:t>
            </a:r>
            <a:endParaRPr lang="de-DE" altLang="de-DE" sz="1600" dirty="0">
              <a:latin typeface="Arial Black" panose="020B0A04020102020204" pitchFamily="34" charset="0"/>
            </a:endParaRP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B8F0F392-865E-43B0-B88F-21A06D50F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900831"/>
            <a:ext cx="3352800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FF2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600" dirty="0">
                <a:solidFill>
                  <a:srgbClr val="0075B9"/>
                </a:solidFill>
                <a:latin typeface="Arial Black" panose="020B0A04020102020204" pitchFamily="34" charset="0"/>
              </a:rPr>
              <a:t>Verschlucken</a:t>
            </a:r>
            <a:endParaRPr lang="de-DE" altLang="de-DE" sz="1600" b="1" dirty="0">
              <a:solidFill>
                <a:srgbClr val="0075B9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1600" b="1" dirty="0">
                <a:latin typeface="Arial" panose="020B0604020202020204" pitchFamily="34" charset="0"/>
              </a:rPr>
              <a:t>Stäube und Flüssigkeiten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69F66365-A2AA-44F2-9E5B-93795C626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984072"/>
            <a:ext cx="3352800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FF2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600" dirty="0">
                <a:solidFill>
                  <a:srgbClr val="61B02A"/>
                </a:solidFill>
                <a:latin typeface="Arial Black" panose="020B0A04020102020204" pitchFamily="34" charset="0"/>
              </a:rPr>
              <a:t>Hautresorption</a:t>
            </a:r>
            <a:endParaRPr lang="de-DE" altLang="de-DE" sz="1600" b="1" dirty="0">
              <a:latin typeface="Arial" panose="020B0604020202020204" pitchFamily="34" charset="0"/>
            </a:endParaRPr>
          </a:p>
          <a:p>
            <a:pPr algn="ctr"/>
            <a:r>
              <a:rPr lang="de-DE" altLang="de-DE" sz="1600" b="1" dirty="0">
                <a:latin typeface="Arial" panose="020B0604020202020204" pitchFamily="34" charset="0"/>
              </a:rPr>
              <a:t>Stäube und Flüssigkeiten</a:t>
            </a:r>
          </a:p>
        </p:txBody>
      </p:sp>
    </p:spTree>
    <p:extLst>
      <p:ext uri="{BB962C8B-B14F-4D97-AF65-F5344CB8AC3E}">
        <p14:creationId xmlns:p14="http://schemas.microsoft.com/office/powerpoint/2010/main" val="554022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Persönliche Schutzausrüstung (PSA)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endParaRPr lang="de-DE" sz="1500" b="1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Atemschutz:</a:t>
            </a:r>
            <a:r>
              <a:rPr lang="de-DE" sz="1500" dirty="0">
                <a:cs typeface="Microsoft Sans Serif" panose="020B0604020202020204" pitchFamily="34" charset="0"/>
              </a:rPr>
              <a:t> 		Atemschutz mit Filter bei lösemittelhaltigen Gasen, z.B. in engen 			und/oder geschlossenen Räumlichkeiten oder bei 				Ölbehälterreinigung</a:t>
            </a:r>
          </a:p>
          <a:p>
            <a:pPr marL="361950" indent="0">
              <a:buNone/>
            </a:pPr>
            <a:r>
              <a:rPr lang="de-DE" sz="1500" dirty="0">
                <a:cs typeface="Microsoft Sans Serif" panose="020B0604020202020204" pitchFamily="34" charset="0"/>
              </a:rPr>
              <a:t>			Bei Staubarbeiten Staubmaske tragen</a:t>
            </a:r>
          </a:p>
          <a:p>
            <a:pPr marL="361950" indent="0">
              <a:buNone/>
            </a:pPr>
            <a:endParaRPr lang="de-DE" sz="15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Hautschutz: 		</a:t>
            </a:r>
            <a:r>
              <a:rPr lang="de-DE" sz="1500" dirty="0">
                <a:cs typeface="Microsoft Sans Serif" panose="020B0604020202020204" pitchFamily="34" charset="0"/>
              </a:rPr>
              <a:t>Nitrilhandschuhe entsprechend PSA-Plan</a:t>
            </a:r>
            <a:br>
              <a:rPr lang="de-DE" sz="1500" dirty="0">
                <a:cs typeface="Microsoft Sans Serif" panose="020B0604020202020204" pitchFamily="34" charset="0"/>
              </a:rPr>
            </a:br>
            <a:r>
              <a:rPr lang="de-DE" sz="1500" dirty="0">
                <a:cs typeface="Microsoft Sans Serif" panose="020B0604020202020204" pitchFamily="34" charset="0"/>
              </a:rPr>
              <a:t>			</a:t>
            </a:r>
            <a:endParaRPr lang="de-DE" sz="1500" dirty="0">
              <a:cs typeface="Microsoft Sans Serif" panose="020B0604020202020204" pitchFamily="34" charset="0"/>
              <a:sym typeface="Wingdings" panose="05000000000000000000" pitchFamily="2" charset="2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Augenschutz:	</a:t>
            </a:r>
            <a:r>
              <a:rPr lang="de-DE" sz="1500" dirty="0">
                <a:cs typeface="Microsoft Sans Serif" panose="020B0604020202020204" pitchFamily="34" charset="0"/>
              </a:rPr>
              <a:t> 	Bei Spritzgefahr dicht schließende Schutzbrille tragen</a:t>
            </a:r>
          </a:p>
          <a:p>
            <a:pPr marL="361950" indent="0">
              <a:buNone/>
            </a:pPr>
            <a:endParaRPr lang="de-DE" sz="15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r>
              <a:rPr lang="de-DE" sz="1500" b="1" dirty="0">
                <a:cs typeface="Microsoft Sans Serif" panose="020B0604020202020204" pitchFamily="34" charset="0"/>
              </a:rPr>
              <a:t>Fußschutz:</a:t>
            </a:r>
            <a:r>
              <a:rPr lang="de-DE" sz="1500" dirty="0">
                <a:cs typeface="Microsoft Sans Serif" panose="020B0604020202020204" pitchFamily="34" charset="0"/>
              </a:rPr>
              <a:t>		In chemischen Bereichen S3-Schutzschuhe tragen</a:t>
            </a:r>
            <a:br>
              <a:rPr lang="de-DE" sz="1500" dirty="0">
                <a:cs typeface="Microsoft Sans Serif" panose="020B0604020202020204" pitchFamily="34" charset="0"/>
              </a:rPr>
            </a:br>
            <a:br>
              <a:rPr lang="de-DE" sz="1500" dirty="0">
                <a:cs typeface="Microsoft Sans Serif" panose="020B0604020202020204" pitchFamily="34" charset="0"/>
              </a:rPr>
            </a:br>
            <a:r>
              <a:rPr lang="de-DE" sz="1500" b="1" dirty="0">
                <a:cs typeface="Microsoft Sans Serif" panose="020B0604020202020204" pitchFamily="34" charset="0"/>
              </a:rPr>
              <a:t>Link zum SharePoint: 	</a:t>
            </a:r>
            <a:r>
              <a:rPr lang="de-DE" sz="1500" dirty="0">
                <a:cs typeface="Microsoft Sans Serif" panose="020B0604020202020204" pitchFamily="34" charset="0"/>
                <a:hlinkClick r:id="rId9"/>
              </a:rPr>
              <a:t>http://sp.mts.com/corp/Berlin/Umwelt-und-					Arbeitssicherheit/Krper%20und%20Geist/PSA-Übersicht.pdf</a:t>
            </a:r>
            <a:r>
              <a:rPr lang="de-DE" sz="1500" dirty="0">
                <a:cs typeface="Microsoft Sans Serif" panose="020B0604020202020204" pitchFamily="34" charset="0"/>
              </a:rPr>
              <a:t> </a:t>
            </a:r>
          </a:p>
          <a:p>
            <a:pPr marL="361950" indent="0">
              <a:buNone/>
            </a:pPr>
            <a:endParaRPr lang="de-DE" sz="15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endParaRPr lang="de-DE" sz="14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739199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Wie sind Gefahrstoffe zu erkennen?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A464AEE6-0A0B-44AF-8A65-B4F7796DA6BE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7509164" cy="36435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ct val="50000"/>
              </a:spcBef>
              <a:buNone/>
            </a:pPr>
            <a:r>
              <a:rPr lang="de-DE" sz="2400" dirty="0"/>
              <a:t>Gefahrstoffe müssen gekennzeichnet sein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altLang="de-DE" sz="2000" dirty="0">
                <a:cs typeface="Microsoft Sans Serif" pitchFamily="34" charset="0"/>
              </a:rPr>
              <a:t>Kennzeichnung auf dem Gebinde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altLang="de-DE" sz="2000" dirty="0">
                <a:cs typeface="Microsoft Sans Serif" pitchFamily="34" charset="0"/>
              </a:rPr>
              <a:t>Kennzeichnung auf der Verpackung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altLang="de-DE" sz="2000" dirty="0">
                <a:cs typeface="Microsoft Sans Serif" pitchFamily="34" charset="0"/>
              </a:rPr>
              <a:t>Sicherheitsdatenblatt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altLang="de-DE" sz="2000" dirty="0">
                <a:cs typeface="Microsoft Sans Serif" pitchFamily="34" charset="0"/>
              </a:rPr>
              <a:t>Betriebsanweisung</a:t>
            </a:r>
          </a:p>
          <a:p>
            <a:pPr marL="914400" lvl="2" indent="0">
              <a:buNone/>
            </a:pPr>
            <a:endParaRPr lang="de-DE" sz="1600" dirty="0"/>
          </a:p>
          <a:p>
            <a:pPr marL="114300" indent="0">
              <a:buNone/>
            </a:pPr>
            <a:r>
              <a:rPr lang="de-DE" altLang="de-DE" sz="2000" b="1" dirty="0">
                <a:cs typeface="Microsoft Sans Serif" panose="020B0604020202020204" pitchFamily="34" charset="0"/>
              </a:rPr>
              <a:t>Chemische Arbeitsstoffe </a:t>
            </a:r>
            <a:r>
              <a:rPr lang="de-DE" altLang="de-DE" sz="2000" dirty="0">
                <a:cs typeface="Microsoft Sans Serif" panose="020B0604020202020204" pitchFamily="34" charset="0"/>
              </a:rPr>
              <a:t>müssen nicht gekennzeichnet sein, können aber durch das Arbeitsverfahren durchaus auch eine schädigende Wirkung auf Personen haben, z. B.: Öle, nicht kennzeichnungspflichtig, aber deren </a:t>
            </a:r>
            <a:r>
              <a:rPr lang="de-DE" altLang="de-DE" sz="2000" dirty="0" err="1">
                <a:cs typeface="Microsoft Sans Serif" panose="020B0604020202020204" pitchFamily="34" charset="0"/>
              </a:rPr>
              <a:t>Ölnebel</a:t>
            </a:r>
            <a:r>
              <a:rPr lang="de-DE" altLang="de-DE" sz="2000" dirty="0">
                <a:cs typeface="Microsoft Sans Serif" panose="020B0604020202020204" pitchFamily="34" charset="0"/>
              </a:rPr>
              <a:t> zu einer Gesundheitsgefährdung führen können.</a:t>
            </a:r>
            <a:endParaRPr lang="de-DE" sz="20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0674481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Umgang bei Leckagen und Unfällen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362200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buNone/>
            </a:pPr>
            <a:r>
              <a:rPr lang="de-DE" sz="1800" dirty="0">
                <a:cs typeface="Microsoft Sans Serif" panose="020B0604020202020204" pitchFamily="34" charset="0"/>
              </a:rPr>
              <a:t>Bei Leckagen:</a:t>
            </a:r>
          </a:p>
          <a:p>
            <a:pPr marL="647700" indent="-285750">
              <a:buFont typeface="Wingdings" panose="05000000000000000000" pitchFamily="2" charset="2"/>
              <a:buChar char="Ø"/>
            </a:pPr>
            <a:r>
              <a:rPr lang="de-DE" sz="1800" dirty="0">
                <a:cs typeface="Microsoft Sans Serif" panose="020B0604020202020204" pitchFamily="34" charset="0"/>
              </a:rPr>
              <a:t>Nur restentleerte Dosen entsorgen</a:t>
            </a:r>
          </a:p>
          <a:p>
            <a:pPr marL="647700" indent="-285750">
              <a:buFont typeface="Wingdings" panose="05000000000000000000" pitchFamily="2" charset="2"/>
              <a:buChar char="Ø"/>
            </a:pPr>
            <a:r>
              <a:rPr lang="de-DE" sz="1800" dirty="0">
                <a:cs typeface="Microsoft Sans Serif" panose="020B0604020202020204" pitchFamily="34" charset="0"/>
              </a:rPr>
              <a:t>Größere Leckagen mit </a:t>
            </a:r>
            <a:r>
              <a:rPr lang="de-DE" sz="1800" dirty="0" err="1">
                <a:cs typeface="Microsoft Sans Serif" panose="020B0604020202020204" pitchFamily="34" charset="0"/>
              </a:rPr>
              <a:t>Ölbinder</a:t>
            </a:r>
            <a:r>
              <a:rPr lang="de-DE" sz="1800" dirty="0">
                <a:cs typeface="Microsoft Sans Serif" panose="020B0604020202020204" pitchFamily="34" charset="0"/>
              </a:rPr>
              <a:t> aufnehmen und als gefährlichen Abfall entsorgen</a:t>
            </a:r>
          </a:p>
          <a:p>
            <a:pPr marL="647700" indent="-285750">
              <a:buFont typeface="Wingdings" panose="05000000000000000000" pitchFamily="2" charset="2"/>
              <a:buChar char="Ø"/>
            </a:pPr>
            <a:r>
              <a:rPr lang="de-DE" sz="1800" dirty="0">
                <a:cs typeface="Microsoft Sans Serif" panose="020B0604020202020204" pitchFamily="34" charset="0"/>
              </a:rPr>
              <a:t>Gegebenenfalls Gefahrenbereiche absperren</a:t>
            </a:r>
          </a:p>
          <a:p>
            <a:pPr marL="647700" indent="-285750">
              <a:buFont typeface="Wingdings" panose="05000000000000000000" pitchFamily="2" charset="2"/>
              <a:buChar char="Ø"/>
            </a:pPr>
            <a:endParaRPr lang="de-DE" sz="1800" dirty="0">
              <a:cs typeface="Microsoft Sans Serif" panose="020B0604020202020204" pitchFamily="34" charset="0"/>
            </a:endParaRPr>
          </a:p>
          <a:p>
            <a:pPr marL="361950" indent="0">
              <a:buNone/>
            </a:pPr>
            <a:r>
              <a:rPr lang="de-DE" sz="1800" dirty="0"/>
              <a:t>Bei Unfällen:</a:t>
            </a:r>
          </a:p>
          <a:p>
            <a:pPr marL="533400" indent="-171450">
              <a:buFont typeface="Wingdings" panose="05000000000000000000" pitchFamily="2" charset="2"/>
              <a:buChar char="Ø"/>
            </a:pPr>
            <a:r>
              <a:rPr lang="de-DE" sz="1800" dirty="0"/>
              <a:t>  Auf Selbstschutz achten</a:t>
            </a:r>
          </a:p>
          <a:p>
            <a:pPr marL="533400" indent="-171450">
              <a:buFont typeface="Wingdings" panose="05000000000000000000" pitchFamily="2" charset="2"/>
              <a:buChar char="Ø"/>
            </a:pPr>
            <a:r>
              <a:rPr lang="de-DE" sz="1800" dirty="0"/>
              <a:t> bei Hautkontakt mit gefährlichen Stoffen </a:t>
            </a:r>
            <a:r>
              <a:rPr lang="de-DE" sz="1800" dirty="0">
                <a:sym typeface="Wingdings" panose="05000000000000000000" pitchFamily="2" charset="2"/>
              </a:rPr>
              <a:t> sofort mit viel Wasser waschen</a:t>
            </a:r>
          </a:p>
          <a:p>
            <a:pPr marL="533400" indent="-171450">
              <a:buFont typeface="Wingdings" panose="05000000000000000000" pitchFamily="2" charset="2"/>
              <a:buChar char="Ø"/>
            </a:pPr>
            <a:r>
              <a:rPr lang="de-DE" sz="1800" dirty="0">
                <a:sym typeface="Wingdings" panose="05000000000000000000" pitchFamily="2" charset="2"/>
              </a:rPr>
              <a:t> bei Augenkontakt  sofort unter fließendem Wasser oder mit Augenwaschflasche spülen</a:t>
            </a:r>
          </a:p>
          <a:p>
            <a:pPr marL="533400" indent="-171450">
              <a:buFont typeface="Wingdings" panose="05000000000000000000" pitchFamily="2" charset="2"/>
              <a:buChar char="Ø"/>
            </a:pPr>
            <a:r>
              <a:rPr lang="de-DE" sz="1800" dirty="0"/>
              <a:t> bei Einatmen gefährlicher Dämpfe </a:t>
            </a:r>
            <a:r>
              <a:rPr lang="de-DE" sz="1800" dirty="0">
                <a:sym typeface="Wingdings" panose="05000000000000000000" pitchFamily="2" charset="2"/>
              </a:rPr>
              <a:t> sofort Notarzt rufen</a:t>
            </a:r>
          </a:p>
          <a:p>
            <a:pPr marL="533400" indent="-171450">
              <a:buFont typeface="Wingdings" panose="05000000000000000000" pitchFamily="2" charset="2"/>
              <a:buChar char="Ø"/>
            </a:pPr>
            <a:r>
              <a:rPr lang="de-DE" sz="1800" dirty="0">
                <a:sym typeface="Wingdings" panose="05000000000000000000" pitchFamily="2" charset="2"/>
              </a:rPr>
              <a:t> Bei ärztlicher Betreuung Sicherheitsdatenblätter mitnehmen (</a:t>
            </a:r>
            <a:r>
              <a:rPr lang="de-DE" sz="1800" dirty="0" err="1">
                <a:sym typeface="Wingdings" panose="05000000000000000000" pitchFamily="2" charset="2"/>
              </a:rPr>
              <a:t>ChemScan</a:t>
            </a:r>
            <a:r>
              <a:rPr lang="de-DE" sz="1800" dirty="0">
                <a:sym typeface="Wingdings" panose="05000000000000000000" pitchFamily="2" charset="2"/>
              </a:rPr>
              <a:t>)</a:t>
            </a:r>
            <a:endParaRPr lang="de-DE" sz="18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4156152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7102" y="3441357"/>
            <a:ext cx="8229600" cy="685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7200" b="1" dirty="0">
                <a:solidFill>
                  <a:srgbClr val="C00000"/>
                </a:solidFill>
              </a:rPr>
              <a:t>Ende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413495"/>
            <a:ext cx="8042564" cy="429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15026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Kennzeichnung von Gefahrstoffen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A464AEE6-0A0B-44AF-8A65-B4F7796DA6BE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7509164" cy="3643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endParaRPr lang="de-DE" sz="20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  <p:grpSp>
        <p:nvGrpSpPr>
          <p:cNvPr id="26" name="Gruppieren 24">
            <a:extLst>
              <a:ext uri="{FF2B5EF4-FFF2-40B4-BE49-F238E27FC236}">
                <a16:creationId xmlns:a16="http://schemas.microsoft.com/office/drawing/2014/main" id="{0621226A-C213-4F9C-A032-FA3ABAA53FAE}"/>
              </a:ext>
            </a:extLst>
          </p:cNvPr>
          <p:cNvGrpSpPr/>
          <p:nvPr/>
        </p:nvGrpSpPr>
        <p:grpSpPr>
          <a:xfrm>
            <a:off x="294370" y="2536464"/>
            <a:ext cx="8555260" cy="4013464"/>
            <a:chOff x="179512" y="1982424"/>
            <a:chExt cx="8555260" cy="3783689"/>
          </a:xfrm>
        </p:grpSpPr>
        <p:pic>
          <p:nvPicPr>
            <p:cNvPr id="27" name="Picture 19">
              <a:extLst>
                <a:ext uri="{FF2B5EF4-FFF2-40B4-BE49-F238E27FC236}">
                  <a16:creationId xmlns:a16="http://schemas.microsoft.com/office/drawing/2014/main" id="{6CC9971F-2FA8-4975-B3B9-0449C2336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41575" y="2276003"/>
              <a:ext cx="4216400" cy="308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hteck 4">
              <a:extLst>
                <a:ext uri="{FF2B5EF4-FFF2-40B4-BE49-F238E27FC236}">
                  <a16:creationId xmlns:a16="http://schemas.microsoft.com/office/drawing/2014/main" id="{70A98FBD-8C7A-46C3-917C-5B272FB8A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12" y="1982424"/>
              <a:ext cx="2126135" cy="1247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600" dirty="0">
                  <a:latin typeface="+mj-lt"/>
                  <a:cs typeface="Microsoft Sans Serif" panose="020B0604020202020204" pitchFamily="34" charset="0"/>
                </a:rPr>
                <a:t>Gefahrensymbole und </a:t>
              </a:r>
            </a:p>
            <a:p>
              <a:r>
                <a:rPr lang="de-DE" sz="1600" dirty="0">
                  <a:latin typeface="+mj-lt"/>
                  <a:cs typeface="Microsoft Sans Serif" panose="020B0604020202020204" pitchFamily="34" charset="0"/>
                </a:rPr>
                <a:t>Kombinationen von Gefahrensymbolen sowie Signalwörtern (Achtung, Gefahr)</a:t>
              </a:r>
            </a:p>
          </p:txBody>
        </p:sp>
        <p:sp>
          <p:nvSpPr>
            <p:cNvPr id="30" name="Rechteck 6">
              <a:extLst>
                <a:ext uri="{FF2B5EF4-FFF2-40B4-BE49-F238E27FC236}">
                  <a16:creationId xmlns:a16="http://schemas.microsoft.com/office/drawing/2014/main" id="{36FFB136-7E9C-4035-A7C6-5CC017B5A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62" y="3556793"/>
              <a:ext cx="1857375" cy="1247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sz="1600" dirty="0">
                  <a:latin typeface="+mj-lt"/>
                  <a:cs typeface="Microsoft Sans Serif" panose="020B0604020202020204" pitchFamily="34" charset="0"/>
                </a:rPr>
                <a:t>Nennmenge, wenn Stoff oder Gemisch der breiten Öffent-lichkeit zugänglich gemacht wird</a:t>
              </a:r>
            </a:p>
          </p:txBody>
        </p:sp>
        <p:sp>
          <p:nvSpPr>
            <p:cNvPr id="31" name="Rechteck 7">
              <a:extLst>
                <a:ext uri="{FF2B5EF4-FFF2-40B4-BE49-F238E27FC236}">
                  <a16:creationId xmlns:a16="http://schemas.microsoft.com/office/drawing/2014/main" id="{4F64A79E-3BD2-4B8E-A5E6-616DDBBC3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4982691"/>
              <a:ext cx="2214563" cy="783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sz="1600" dirty="0">
                  <a:latin typeface="+mj-lt"/>
                  <a:cs typeface="Microsoft Sans Serif" panose="020B0604020202020204" pitchFamily="34" charset="0"/>
                </a:rPr>
                <a:t>Name, Anschrift, Telefonnummer </a:t>
              </a:r>
              <a:br>
                <a:rPr lang="de-DE" sz="1600" dirty="0">
                  <a:latin typeface="+mj-lt"/>
                  <a:cs typeface="Microsoft Sans Serif" panose="020B0604020202020204" pitchFamily="34" charset="0"/>
                </a:rPr>
              </a:br>
              <a:r>
                <a:rPr lang="de-DE" sz="1600" dirty="0">
                  <a:latin typeface="+mj-lt"/>
                  <a:cs typeface="Microsoft Sans Serif" panose="020B0604020202020204" pitchFamily="34" charset="0"/>
                </a:rPr>
                <a:t>des Lieferanten</a:t>
              </a:r>
            </a:p>
          </p:txBody>
        </p:sp>
        <p:sp>
          <p:nvSpPr>
            <p:cNvPr id="32" name="Rechteck 29">
              <a:extLst>
                <a:ext uri="{FF2B5EF4-FFF2-40B4-BE49-F238E27FC236}">
                  <a16:creationId xmlns:a16="http://schemas.microsoft.com/office/drawing/2014/main" id="{A8A511C1-B83E-459B-9BC2-AA50CE2F5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2280" y="4132857"/>
              <a:ext cx="1571625" cy="55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sz="1600" dirty="0">
                  <a:latin typeface="+mj-lt"/>
                  <a:cs typeface="Microsoft Sans Serif" panose="020B0604020202020204" pitchFamily="34" charset="0"/>
                </a:rPr>
                <a:t>P-Sätze,</a:t>
              </a:r>
              <a:br>
                <a:rPr lang="de-DE" sz="1600" dirty="0">
                  <a:latin typeface="+mj-lt"/>
                  <a:cs typeface="Microsoft Sans Serif" panose="020B0604020202020204" pitchFamily="34" charset="0"/>
                </a:rPr>
              </a:br>
              <a:r>
                <a:rPr lang="de-DE" sz="1600" dirty="0">
                  <a:latin typeface="+mj-lt"/>
                  <a:cs typeface="Microsoft Sans Serif" panose="020B0604020202020204" pitchFamily="34" charset="0"/>
                </a:rPr>
                <a:t>maximal 6</a:t>
              </a:r>
            </a:p>
          </p:txBody>
        </p:sp>
        <p:pic>
          <p:nvPicPr>
            <p:cNvPr id="33" name="Grafik 30" descr="Klammer.png">
              <a:extLst>
                <a:ext uri="{FF2B5EF4-FFF2-40B4-BE49-F238E27FC236}">
                  <a16:creationId xmlns:a16="http://schemas.microsoft.com/office/drawing/2014/main" id="{EE3CB40D-BC61-424C-9EE0-E5EAE77D6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72200" y="2836713"/>
              <a:ext cx="864096" cy="640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Grafik 31" descr="Klammer.png">
              <a:extLst>
                <a:ext uri="{FF2B5EF4-FFF2-40B4-BE49-F238E27FC236}">
                  <a16:creationId xmlns:a16="http://schemas.microsoft.com/office/drawing/2014/main" id="{35653AF1-50C7-45A4-8394-ED2BD4AA8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372200" y="3556793"/>
              <a:ext cx="878929" cy="1595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chteck 13">
              <a:extLst>
                <a:ext uri="{FF2B5EF4-FFF2-40B4-BE49-F238E27FC236}">
                  <a16:creationId xmlns:a16="http://schemas.microsoft.com/office/drawing/2014/main" id="{ED7876C7-A91B-46D4-9931-27583A731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0272" y="2836713"/>
              <a:ext cx="1714500" cy="78342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de-DE" sz="1600" dirty="0">
                  <a:latin typeface="+mj-lt"/>
                  <a:cs typeface="Microsoft Sans Serif" panose="020B0604020202020204" pitchFamily="34" charset="0"/>
                </a:rPr>
                <a:t>H-Sätze, Anzahl durch CLP-VO vorgegeben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4319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Bereitstellung von Gefahrstoffen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7509164" cy="3839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Zielgruppe in der MTS Systems GmbH</a:t>
            </a:r>
            <a:br>
              <a:rPr lang="de-DE" sz="2400" dirty="0"/>
            </a:br>
            <a:endParaRPr lang="de-DE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Service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400" dirty="0"/>
              <a:t>Field Service Engineer (FSE) und Field Service </a:t>
            </a:r>
            <a:r>
              <a:rPr lang="de-DE" sz="1400" dirty="0" err="1"/>
              <a:t>Technician</a:t>
            </a:r>
            <a:r>
              <a:rPr lang="de-DE" sz="1400" dirty="0"/>
              <a:t> (FST) sowie Supervisor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400" dirty="0"/>
              <a:t>Simulation Test Consultant (STC)</a:t>
            </a:r>
            <a:br>
              <a:rPr lang="de-DE" sz="1400" dirty="0"/>
            </a:br>
            <a:endParaRPr lang="de-DE" sz="1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Project Management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400" dirty="0"/>
              <a:t>Project Engineer (PE)</a:t>
            </a:r>
            <a:br>
              <a:rPr lang="de-DE" sz="1400" dirty="0"/>
            </a:br>
            <a:br>
              <a:rPr lang="de-DE" sz="1400" dirty="0"/>
            </a:br>
            <a:br>
              <a:rPr lang="de-DE" sz="1200" dirty="0"/>
            </a:br>
            <a:endParaRPr lang="de-DE" sz="1200" dirty="0"/>
          </a:p>
          <a:p>
            <a:pPr marL="914400" lvl="2" indent="0">
              <a:buNone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  <a:p>
            <a:pPr lvl="2">
              <a:buFont typeface="Wingdings" panose="05000000000000000000" pitchFamily="2" charset="2"/>
              <a:buChar char="Ø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456984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Zweck dieser Schulung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858D5CD1-6ACD-4884-AB53-F656B6827874}"/>
              </a:ext>
            </a:extLst>
          </p:cNvPr>
          <p:cNvSpPr txBox="1">
            <a:spLocks/>
          </p:cNvSpPr>
          <p:nvPr/>
        </p:nvSpPr>
        <p:spPr>
          <a:xfrm>
            <a:off x="457200" y="2658197"/>
            <a:ext cx="8347364" cy="3643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e-DE" sz="2400" dirty="0"/>
              <a:t>Der Umgang mit Gefahrstoffen ist mit möglichen Risiken für Umwelt, Mensch und Tier verbunden.</a:t>
            </a:r>
          </a:p>
          <a:p>
            <a:pPr marL="0" indent="0" algn="just">
              <a:buNone/>
            </a:pPr>
            <a:endParaRPr lang="de-DE" sz="2400" dirty="0"/>
          </a:p>
          <a:p>
            <a:pPr marL="0" indent="0" algn="just">
              <a:buNone/>
            </a:pPr>
            <a:r>
              <a:rPr lang="de-DE" sz="2400" dirty="0"/>
              <a:t>Die Einhaltung der im Folgenden beschriebenen Prozedur soll sicherstellen, dass die zum Geschäftsbetrieb notwendigen Gefahrstoffe unter gesetzlichen Vorgaben verfügbar </a:t>
            </a:r>
            <a:r>
              <a:rPr lang="de-DE" sz="2400"/>
              <a:t>gemacht werden.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0412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Bereitstellung von Gefahrstoffen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D14F0A3-0A22-4D01-9698-F69B241CE1B0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7509164" cy="3643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Aktueller Stand / Vorgehen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Jeder Mitarbeiter ist durch die jährlich Unterweisung sowie den Zugang zu </a:t>
            </a:r>
            <a:r>
              <a:rPr lang="de-DE" sz="2000" dirty="0" err="1"/>
              <a:t>ChemScan</a:t>
            </a:r>
            <a:r>
              <a:rPr lang="de-DE" sz="2000" dirty="0"/>
              <a:t> ® angewiesen, nur </a:t>
            </a:r>
            <a:r>
              <a:rPr lang="de-DE" sz="2000" u="sng" dirty="0"/>
              <a:t>freigegebene</a:t>
            </a:r>
            <a:r>
              <a:rPr lang="de-DE" sz="2000" dirty="0"/>
              <a:t> </a:t>
            </a:r>
            <a:r>
              <a:rPr lang="de-DE" sz="2000" b="1" dirty="0"/>
              <a:t>Gefahrstoffe</a:t>
            </a:r>
            <a:r>
              <a:rPr lang="de-DE" sz="2000" dirty="0"/>
              <a:t> zu beschaffen sowie bei MTS und den Kunden einzusetzen.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Im Rahmen von Audits und Begehungen wurden immer wieder </a:t>
            </a:r>
            <a:r>
              <a:rPr lang="de-DE" sz="2000" u="sng" dirty="0"/>
              <a:t>NICHT freigegebenen Gefahrstoffe</a:t>
            </a:r>
            <a:r>
              <a:rPr lang="de-DE" sz="2000" dirty="0"/>
              <a:t> vorgefunden.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600" dirty="0"/>
              <a:t>Diese wurden von Mitarbeitern eigenständig beschafft und stellen für sich selbst, Kollegen und Kunden ein für MTS nicht kalkulierbares </a:t>
            </a:r>
            <a:r>
              <a:rPr lang="de-DE" sz="1600" u="sng" dirty="0"/>
              <a:t>Gesundheits- &amp; Umwelt-Risiko </a:t>
            </a:r>
            <a:r>
              <a:rPr lang="de-DE" sz="1600" dirty="0"/>
              <a:t>dar!</a:t>
            </a:r>
          </a:p>
        </p:txBody>
      </p:sp>
    </p:spTree>
    <p:extLst>
      <p:ext uri="{BB962C8B-B14F-4D97-AF65-F5344CB8AC3E}">
        <p14:creationId xmlns:p14="http://schemas.microsoft.com/office/powerpoint/2010/main" val="3376384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dirty="0">
                <a:solidFill>
                  <a:srgbClr val="C00000"/>
                </a:solidFill>
              </a:rPr>
              <a:t>Bereitstellung von Gefahrstoffen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2730500"/>
            <a:ext cx="8229600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0" y="0"/>
            <a:ext cx="9144000" cy="1691640"/>
            <a:chOff x="0" y="0"/>
            <a:chExt cx="9144000" cy="1691640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35CD1C5-49DB-4F51-ACC7-28128C2421AC}"/>
                </a:ext>
              </a:extLst>
            </p:cNvPr>
            <p:cNvGrpSpPr/>
            <p:nvPr/>
          </p:nvGrpSpPr>
          <p:grpSpPr>
            <a:xfrm>
              <a:off x="0" y="0"/>
              <a:ext cx="9144000" cy="1691640"/>
              <a:chOff x="0" y="0"/>
              <a:chExt cx="9144000" cy="1691640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691640"/>
              </a:xfrm>
              <a:prstGeom prst="rect">
                <a:avLst/>
              </a:prstGeom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7026B5D-C264-488B-81C2-D8AB41649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7159" y="727579"/>
                <a:ext cx="1442702" cy="961200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B5E6B71B-356C-4448-BBEE-98EAFB422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3861" y="724717"/>
                <a:ext cx="1476000" cy="964061"/>
              </a:xfrm>
              <a:prstGeom prst="rect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</p:pic>
        </p:grpSp>
        <p:grpSp>
          <p:nvGrpSpPr>
            <p:cNvPr id="21" name="Gruppieren 20"/>
            <p:cNvGrpSpPr/>
            <p:nvPr/>
          </p:nvGrpSpPr>
          <p:grpSpPr>
            <a:xfrm>
              <a:off x="0" y="715257"/>
              <a:ext cx="9144000" cy="973521"/>
              <a:chOff x="0" y="715257"/>
              <a:chExt cx="9144000" cy="973521"/>
            </a:xfrm>
          </p:grpSpPr>
          <p:sp>
            <p:nvSpPr>
              <p:cNvPr id="12" name="Rechteck 11"/>
              <p:cNvSpPr/>
              <p:nvPr/>
            </p:nvSpPr>
            <p:spPr>
              <a:xfrm>
                <a:off x="7620000" y="724717"/>
                <a:ext cx="1524000" cy="9640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4" name="Gerader Verbinder 13"/>
              <p:cNvCxnSpPr/>
              <p:nvPr/>
            </p:nvCxnSpPr>
            <p:spPr>
              <a:xfrm>
                <a:off x="0" y="724717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>
                <a:off x="0" y="1676400"/>
                <a:ext cx="9144000" cy="0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526" y="836288"/>
                <a:ext cx="1476000" cy="738000"/>
              </a:xfrm>
              <a:prstGeom prst="rect">
                <a:avLst/>
              </a:prstGeom>
            </p:spPr>
          </p:pic>
          <p:cxnSp>
            <p:nvCxnSpPr>
              <p:cNvPr id="16" name="Gerader Verbinder 15"/>
              <p:cNvCxnSpPr/>
              <p:nvPr/>
            </p:nvCxnSpPr>
            <p:spPr>
              <a:xfrm>
                <a:off x="0" y="71525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/>
              <p:cNvCxnSpPr/>
              <p:nvPr/>
            </p:nvCxnSpPr>
            <p:spPr>
              <a:xfrm>
                <a:off x="9134475" y="724717"/>
                <a:ext cx="0" cy="961143"/>
              </a:xfrm>
              <a:prstGeom prst="line">
                <a:avLst/>
              </a:prstGeom>
              <a:ln w="25400">
                <a:solidFill>
                  <a:srgbClr val="D2154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hteck 22"/>
            <p:cNvSpPr/>
            <p:nvPr/>
          </p:nvSpPr>
          <p:spPr>
            <a:xfrm>
              <a:off x="9525" y="1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4110"/>
              <a:ext cx="1033635" cy="614498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6" y="5382000"/>
            <a:ext cx="1476000" cy="1476000"/>
          </a:xfrm>
          <a:prstGeom prst="rect">
            <a:avLst/>
          </a:prstGeom>
        </p:spPr>
      </p:pic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858D5CD1-6ACD-4884-AB53-F656B6827874}"/>
              </a:ext>
            </a:extLst>
          </p:cNvPr>
          <p:cNvSpPr txBox="1">
            <a:spLocks/>
          </p:cNvSpPr>
          <p:nvPr/>
        </p:nvSpPr>
        <p:spPr>
          <a:xfrm>
            <a:off x="491836" y="2637599"/>
            <a:ext cx="8347364" cy="3643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Welche Gefahrstoffe darf ich beschaffen?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400" dirty="0"/>
              <a:t>Es dürfen ausschließlich in </a:t>
            </a:r>
            <a:r>
              <a:rPr lang="de-DE" sz="2400" dirty="0" err="1"/>
              <a:t>ChemScan</a:t>
            </a:r>
            <a:r>
              <a:rPr lang="de-DE" sz="2400" dirty="0"/>
              <a:t> ® freigegebene Gefahrstoffe beschafft und eingesetzt werden!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600" dirty="0">
                <a:hlinkClick r:id="rId9"/>
              </a:rPr>
              <a:t>https://app.chemscan.de/user/login</a:t>
            </a:r>
            <a:endParaRPr lang="de-DE" sz="16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600" dirty="0">
                <a:hlinkClick r:id="rId10"/>
              </a:rPr>
              <a:t>http://sp.mts.com/corp/Berlin/Umwelt-und-Arbeitssicherheit/SitePages/Gefahrstoffe%20-%20ChemScan.aspx</a:t>
            </a:r>
            <a:endParaRPr lang="de-DE" sz="1600" dirty="0"/>
          </a:p>
          <a:p>
            <a:pPr>
              <a:buFont typeface="Wingdings" panose="05000000000000000000" pitchFamily="2" charset="2"/>
              <a:buChar char="Ø"/>
            </a:pPr>
            <a:endParaRPr lang="de-D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/>
              <a:t>Sie sind unsicher  oder haben keinen </a:t>
            </a:r>
            <a:r>
              <a:rPr lang="de-DE" sz="2400" dirty="0" err="1"/>
              <a:t>ChemScan</a:t>
            </a:r>
            <a:r>
              <a:rPr lang="de-DE" sz="2400" dirty="0"/>
              <a:t>® Zugang?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/>
              <a:t>Fragen Sie Ihren Vorgesetzten! oder </a:t>
            </a:r>
            <a:r>
              <a:rPr lang="de-DE" sz="2000" dirty="0">
                <a:hlinkClick r:id="rId11"/>
              </a:rPr>
              <a:t>HealthSafetyEurope@MTS.com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448290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b5744b12-f1bc-4780-8577-ba39858743d7" origin="userSelected"/>
</file>

<file path=customXml/itemProps1.xml><?xml version="1.0" encoding="utf-8"?>
<ds:datastoreItem xmlns:ds="http://schemas.openxmlformats.org/officeDocument/2006/customXml" ds:itemID="{07B2AF8F-F955-4030-8659-414D0E47B3C9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2226</Words>
  <Application>Microsoft Office PowerPoint</Application>
  <PresentationFormat>On-screen Show (4:3)</PresentationFormat>
  <Paragraphs>428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Arial Black</vt:lpstr>
      <vt:lpstr>Calibri</vt:lpstr>
      <vt:lpstr>Wingdings</vt:lpstr>
      <vt:lpstr>Office Theme</vt:lpstr>
      <vt:lpstr>MTS Systems (Germany) GmbH  EHS -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MTS Systems (Germany) GmbH  EHS Arbeitsanweisung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MTS Systems (Germany) GmbH  EHS Arbeitsanweisung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Kinney, James</dc:creator>
  <cp:lastModifiedBy>Nava, Steven</cp:lastModifiedBy>
  <cp:revision>261</cp:revision>
  <cp:lastPrinted>2018-06-12T16:19:53Z</cp:lastPrinted>
  <dcterms:created xsi:type="dcterms:W3CDTF">2015-05-07T23:43:01Z</dcterms:created>
  <dcterms:modified xsi:type="dcterms:W3CDTF">2023-12-06T12:50:05Z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c2ec9219-953b-4dec-abe8-75472c007397</vt:lpwstr>
  </property>
  <property fmtid="{D5CDD505-2E9C-101B-9397-08002B2CF9AE}" pid="3" name="bjDocumentSecurityLabel">
    <vt:lpwstr>This item has no classification</vt:lpwstr>
  </property>
  <property fmtid="{D5CDD505-2E9C-101B-9397-08002B2CF9AE}" pid="4" name="bjClsUserRVM">
    <vt:lpwstr>[]</vt:lpwstr>
  </property>
  <property fmtid="{D5CDD505-2E9C-101B-9397-08002B2CF9AE}" pid="5" name="bjSaver">
    <vt:lpwstr>CMmJUjF8NF8ejES3lMictjtLKgC8hBQP</vt:lpwstr>
  </property>
</Properties>
</file>