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98" r:id="rId4"/>
    <p:sldId id="299" r:id="rId5"/>
    <p:sldId id="300" r:id="rId6"/>
    <p:sldId id="297" r:id="rId7"/>
    <p:sldId id="294" r:id="rId8"/>
    <p:sldId id="289" r:id="rId9"/>
    <p:sldId id="284" r:id="rId10"/>
    <p:sldId id="286" r:id="rId11"/>
    <p:sldId id="270" r:id="rId12"/>
    <p:sldId id="318" r:id="rId13"/>
    <p:sldId id="281" r:id="rId14"/>
    <p:sldId id="292" r:id="rId15"/>
    <p:sldId id="287" r:id="rId16"/>
    <p:sldId id="283" r:id="rId17"/>
    <p:sldId id="282" r:id="rId18"/>
    <p:sldId id="288" r:id="rId19"/>
    <p:sldId id="274" r:id="rId20"/>
    <p:sldId id="293" r:id="rId21"/>
    <p:sldId id="275" r:id="rId22"/>
    <p:sldId id="295" r:id="rId23"/>
    <p:sldId id="296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7" r:id="rId40"/>
    <p:sldId id="316" r:id="rId41"/>
    <p:sldId id="319" r:id="rId4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7E41"/>
    <a:srgbClr val="D21545"/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9" autoAdjust="0"/>
    <p:restoredTop sz="94660"/>
  </p:normalViewPr>
  <p:slideViewPr>
    <p:cSldViewPr>
      <p:cViewPr varScale="1">
        <p:scale>
          <a:sx n="63" d="100"/>
          <a:sy n="63" d="100"/>
        </p:scale>
        <p:origin x="15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0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1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6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8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3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10AF-7EF5-49CE-8D41-0D6C0CB64FB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8D6E-9891-44CB-A180-213F2C8FA1D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hyperlink" Target="mailto:HealthsafetyEurope@mts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http://sp.mts.com/corp/Berlin/Umwelt-und-Arbeitssicherheit/SitePages/Gefahrstoffe%20-%20ChemSca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mailto:HealthSafetyEurope@MT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sp.mts.com/corp/Berlin/Umwelt-und-Arbeitssicherheit/Krper%20und%20Geist/PSA-&#220;bersicht.pdf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chemscan.de/user/login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HealthSafetyEurope@MTS.com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://sp.mts.com/corp/Berlin/Umwelt-und-Arbeitssicherheit/SitePages/Gefahrstoffe%20-%20ChemScan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(Germany) GmbH </a:t>
            </a:r>
            <a:br>
              <a:rPr lang="de-DE" dirty="0"/>
            </a:br>
            <a:r>
              <a:rPr lang="de-DE" dirty="0"/>
              <a:t>EHS - Training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1371600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Bereitstellung von Gefahrstoffen</a:t>
            </a:r>
          </a:p>
          <a:p>
            <a:r>
              <a:rPr lang="de-DE" dirty="0"/>
              <a:t>Bedarf neuer Gefahrstoff</a:t>
            </a:r>
          </a:p>
          <a:p>
            <a:r>
              <a:rPr lang="de-DE" dirty="0"/>
              <a:t>Umgang mit Gefahrstoffen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(German) GmbH </a:t>
            </a:r>
            <a:br>
              <a:rPr lang="de-DE" dirty="0"/>
            </a:br>
            <a:r>
              <a:rPr lang="de-DE" dirty="0"/>
              <a:t>EHS Arbeitsanweisung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Bereitstellung von Gefahrstoffen</a:t>
            </a:r>
          </a:p>
          <a:p>
            <a:r>
              <a:rPr lang="de-DE" b="1" dirty="0">
                <a:solidFill>
                  <a:schemeClr val="tx1"/>
                </a:solidFill>
              </a:rPr>
              <a:t>Bedarf neuer Gefahrstoff</a:t>
            </a:r>
          </a:p>
          <a:p>
            <a:r>
              <a:rPr lang="de-DE" dirty="0"/>
              <a:t>Umgang mit Gefahrstoffen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Bedarf neuer Gefahrstoff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A6C74FF6-1CC2-40CD-9CCB-915C2D181A2B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Die vorhandenen Arbeitsmittel (Stoffe &amp; Gefahrstoffe) von MTS zeigen bei Ihrem Problem nicht die gewünschte Wirkung.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benötigen einen (Gefahr-)Stoff der die gewünschte Wirkung ermöglicht.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Ein Kunde oder Mitarbeiter anderer MTS-Niederlassungen möchten einen Gefahrstoff bestellen.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melden den Bedarf und wenn möglich gewünschten (Gefahr-)Stoff Ihrem Vorgesetzten.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Ihr Vorgesetzter füllt gemeinsam mit Ihnen das Formblatt aus.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2885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(1/4)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E7CF7CE1-5BF9-4138-9F7E-6BA565275C96}"/>
              </a:ext>
            </a:extLst>
          </p:cNvPr>
          <p:cNvSpPr/>
          <p:nvPr/>
        </p:nvSpPr>
        <p:spPr>
          <a:xfrm>
            <a:off x="6324600" y="2057400"/>
            <a:ext cx="2687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Originator/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 ist die Person die den Bedarf an einem Gefahrstoff bei der                      MTS-Organisation schriftlich anmeldet.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Antragsteller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wird nicht zwangsläufig der Verwender des beantragten Gefahrstoffs. Er ist auf jeden Fall der verantwortliche Manager des Bereiches in dem der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Gefahrstoff eingesetzt werden soll.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füllt den Bereich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Originator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 und sendet Formblatt incl. 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Sicherheitsdatenblatt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(SDB) und  ggf.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Technisches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Datenblatt (TDB) 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chemscan@uub-schwan.de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D55C21-88DD-4A26-A8D2-B8CBFC3F4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86" y="2590800"/>
            <a:ext cx="6632714" cy="39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4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(2/4)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5378A987-A33B-4C0A-AA77-2F9CD67AA12D}"/>
              </a:ext>
            </a:extLst>
          </p:cNvPr>
          <p:cNvSpPr/>
          <p:nvPr/>
        </p:nvSpPr>
        <p:spPr>
          <a:xfrm>
            <a:off x="6324600" y="2375837"/>
            <a:ext cx="27809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 eine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Datenbank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Gefahrstoffkataster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stellt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Betriebsanweisungen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Gefährdungsbeurteilun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-gen und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Sicherheitsdatenblätter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Der Gefahrstoff wird auf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zutreffende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Rechtvorschriften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untersucht und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notwendige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Maßnahmen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abgearbeitet oder an HS&amp;E gemeldet.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Der neue Stoff wird 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ChemScan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® eingepflegt.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Status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ist noch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INAKTIV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mit Formblatt und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ChemSca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n® Report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HealthsafetyEurope@mts.com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C7E73A-08E3-4EA2-909E-CAE064D9D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2878311"/>
            <a:ext cx="6768173" cy="3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7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(3/4)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98893" y="314559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4AB802D7-A27C-41FD-9F04-4487ADE84406}"/>
              </a:ext>
            </a:extLst>
          </p:cNvPr>
          <p:cNvSpPr/>
          <p:nvPr/>
        </p:nvSpPr>
        <p:spPr>
          <a:xfrm>
            <a:off x="6828293" y="1764887"/>
            <a:ext cx="22395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QEHS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klärt mit </a:t>
            </a:r>
            <a:r>
              <a:rPr lang="de-DE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mögliche Notwendigkeit zu einer neuen GBU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Ggf. erstellt </a:t>
            </a:r>
            <a:r>
              <a:rPr lang="de-DE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neue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GBU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lädt neue GBU und BA in 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 hoch.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Weiterleitung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Formblatts an 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Bearbeitung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den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siehe Schritte 60 und 70 des Ablaufdiagramms.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erhält das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Formblatt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zurück vom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überprüft den bisherigen Ablauf auf Prozesstreue.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führt ggf.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Klärung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mit Beteiligten herbei und versieht Formblatt mit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Freigabe/</a:t>
            </a:r>
            <a:r>
              <a:rPr lang="de-DE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Formblatt 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geht per Email an 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Originator/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</a:t>
            </a:r>
            <a:endParaRPr lang="de-DE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226C14F-978C-4E34-9A81-AA3B00362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2743200"/>
            <a:ext cx="6768173" cy="3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(4/4)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71811"/>
            <a:ext cx="1476000" cy="1476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39A5A04-5FF2-450B-AE3D-22ECF73A9094}"/>
              </a:ext>
            </a:extLst>
          </p:cNvPr>
          <p:cNvSpPr/>
          <p:nvPr/>
        </p:nvSpPr>
        <p:spPr>
          <a:xfrm>
            <a:off x="593017" y="41017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Purchasing/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endParaRPr lang="en-US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>
              <a:buAutoNum type="alphaL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Technische Einkauf pflegt Stammdaten in SAP R/3 für jeden einzelnen Gefahrstoff ein.</a:t>
            </a:r>
          </a:p>
          <a:p>
            <a:pPr marL="685800" lvl="1" indent="-228600">
              <a:buAutoNum type="alphaL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wird jedem Gefahrstoff der einzig dafür festgelegte Class Code, zugewiesen.</a:t>
            </a:r>
          </a:p>
          <a:p>
            <a:pPr marL="685800" lvl="1" indent="-228600">
              <a:buAutoNum type="alphaL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Weiterleitung des weiter bearbeiteten Formblattes an QEHS per Email.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97AF98F-2FAD-42DD-879C-947A883E1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687101"/>
            <a:ext cx="7848600" cy="12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3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(1/3)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C37365C-0DA3-4B8D-B380-D90FC60C2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563" y="2509916"/>
            <a:ext cx="5557838" cy="3943271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B5643838-5DFE-45E9-83E1-FFA0EE5161E6}"/>
              </a:ext>
            </a:extLst>
          </p:cNvPr>
          <p:cNvSpPr/>
          <p:nvPr/>
        </p:nvSpPr>
        <p:spPr>
          <a:xfrm>
            <a:off x="6003954" y="2381630"/>
            <a:ext cx="2780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Prozess spiegelt die Eingaben in das Formular wider und visualisiert diesen um die Entscheidungen sowie Verantwortlichkeiten stärker darzustellen.</a:t>
            </a:r>
          </a:p>
          <a:p>
            <a:pPr lvl="0">
              <a:spcAft>
                <a:spcPts val="0"/>
              </a:spcAft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Weitere zu erstellende Dokumente wie die Gefährdungsbeurteilung und Betriebsanweisung sind mit erkennbar.</a:t>
            </a:r>
          </a:p>
        </p:txBody>
      </p:sp>
    </p:spTree>
    <p:extLst>
      <p:ext uri="{BB962C8B-B14F-4D97-AF65-F5344CB8AC3E}">
        <p14:creationId xmlns:p14="http://schemas.microsoft.com/office/powerpoint/2010/main" val="297449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(2/3)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A0555DB-6853-4572-91BC-307634FED322}"/>
              </a:ext>
            </a:extLst>
          </p:cNvPr>
          <p:cNvGrpSpPr/>
          <p:nvPr/>
        </p:nvGrpSpPr>
        <p:grpSpPr>
          <a:xfrm>
            <a:off x="314325" y="2607426"/>
            <a:ext cx="5867400" cy="3047341"/>
            <a:chOff x="314325" y="2607426"/>
            <a:chExt cx="5867400" cy="3047341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A2F4DC0-9DEF-407C-811E-3C1EF5094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4325" y="2753809"/>
              <a:ext cx="5867400" cy="2900958"/>
            </a:xfrm>
            <a:prstGeom prst="rect">
              <a:avLst/>
            </a:prstGeom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F60BAADF-AA76-4A30-BD8E-536A45BD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25" y="2607426"/>
              <a:ext cx="5867400" cy="17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41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(3/3)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1F491F9-D8CE-4BBD-B0E8-0988946561A3}"/>
              </a:ext>
            </a:extLst>
          </p:cNvPr>
          <p:cNvGrpSpPr/>
          <p:nvPr/>
        </p:nvGrpSpPr>
        <p:grpSpPr>
          <a:xfrm>
            <a:off x="314325" y="2590270"/>
            <a:ext cx="5414963" cy="2583017"/>
            <a:chOff x="314325" y="2590270"/>
            <a:chExt cx="5414963" cy="2583017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1243250-DB3C-4CCC-A422-98F099D5B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4325" y="2590270"/>
              <a:ext cx="5414963" cy="163539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A38F575-9E09-43F6-86E0-69978BE10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25" y="2770661"/>
              <a:ext cx="5414963" cy="2402626"/>
            </a:xfrm>
            <a:prstGeom prst="rect">
              <a:avLst/>
            </a:prstGeom>
          </p:spPr>
        </p:pic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00510F20-0763-467F-8552-0D22392B8F11}"/>
              </a:ext>
            </a:extLst>
          </p:cNvPr>
          <p:cNvSpPr/>
          <p:nvPr/>
        </p:nvSpPr>
        <p:spPr>
          <a:xfrm>
            <a:off x="6003954" y="2381630"/>
            <a:ext cx="2780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Zum Abschluss informiert der Einkauf alle Beteiligten sowie die Lieferanten wie Würth und die Rechnungsprüfung 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InServ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über den neuen Freigegebenen Stoff.</a:t>
            </a:r>
          </a:p>
          <a:p>
            <a:pPr lvl="0">
              <a:spcAft>
                <a:spcPts val="0"/>
              </a:spcAft>
            </a:pP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Mitarbeiter kann diesen </a:t>
            </a:r>
            <a:r>
              <a:rPr lang="de-DE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 kaufen.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2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68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Was passiert, wenn ein Gefahrstoff freigegeben ist? </a:t>
            </a:r>
            <a:r>
              <a:rPr lang="de-DE" sz="1800" dirty="0">
                <a:solidFill>
                  <a:srgbClr val="C00000"/>
                </a:solidFill>
              </a:rPr>
              <a:t>(1/1)</a:t>
            </a: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Gefahrstoff-Bezugsquellen: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Einkauf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Würth-Filiale für Direktbezug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Der Einkauf ist verpflichtet freigegebene Gefahrstoffe ausschließlich bei den freigegebenen Lieferanten, laut </a:t>
            </a:r>
            <a:r>
              <a:rPr lang="de-DE" sz="2400" dirty="0" err="1"/>
              <a:t>ChemScan</a:t>
            </a:r>
            <a:r>
              <a:rPr lang="de-DE" sz="2400" dirty="0"/>
              <a:t>® zu bestellen.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FF0000"/>
                </a:solidFill>
              </a:rPr>
              <a:t>Gefahrstoffe die nicht über Würth bezogen werden können, müssen über den Einkauf bestellt werden. Eine SharePoint PSR oder SAP R/3 </a:t>
            </a:r>
            <a:r>
              <a:rPr lang="de-DE" sz="2400" dirty="0" err="1">
                <a:solidFill>
                  <a:srgbClr val="FF0000"/>
                </a:solidFill>
              </a:rPr>
              <a:t>Purchase</a:t>
            </a:r>
            <a:r>
              <a:rPr lang="de-DE" sz="2400" dirty="0">
                <a:solidFill>
                  <a:srgbClr val="FF0000"/>
                </a:solidFill>
              </a:rPr>
              <a:t> Requisition ist erforderlich.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74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Was sind denn überhaupt Gefahrstoffe?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83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78FA576-85A6-4B07-9DF0-8B9888EC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1572313" cy="312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F9246547-0241-4D83-8CF9-F0019C57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5417" y="3150288"/>
            <a:ext cx="50688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96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Wo finde ich weitere Informationen?</a:t>
            </a:r>
            <a:endParaRPr lang="de-DE" sz="18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4384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Über diesen Link gelangen Sie zum SharePoint;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http://sp.mts.com/corp/Berlin/Umwelt-und-Arbeitssicherheit/SitePages/Gefahrstoffe%20-%20ChemScan.aspx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65D454F4-8CC8-44D1-AA7F-24727859C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3134667"/>
            <a:ext cx="8153394" cy="36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Eine Idee - wie Wir bei MTS - die Mitarbeiter besser schützen?</a:t>
            </a:r>
            <a:endParaRPr lang="de-DE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275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Deine Idee per Email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an </a:t>
            </a:r>
            <a:r>
              <a:rPr lang="de-DE" sz="2000" dirty="0">
                <a:hlinkClick r:id="rId2"/>
              </a:rPr>
              <a:t>HealthSafetyEurope@MTS.com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Betreff: Bereich/Prozesse &amp; Kurzinfo Umweltthema / Arbeitsschutzthema benennen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Beschreibung des Verbesserungspotentials </a:t>
            </a:r>
            <a:br>
              <a:rPr lang="de-DE" sz="2000" dirty="0"/>
            </a:br>
            <a:r>
              <a:rPr lang="de-DE" sz="2000" dirty="0"/>
              <a:t>mit Ist-Zustand und - wenn möglich - optimiertem Plan-Zustand.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35CD1C5-49DB-4F51-ACC7-28128C2421AC}"/>
              </a:ext>
            </a:extLst>
          </p:cNvPr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pic>
          <p:nvPicPr>
            <p:cNvPr id="2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69164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7026B5D-C264-488B-81C2-D8AB41649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159" y="727579"/>
              <a:ext cx="1442702" cy="96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5E6B71B-356C-4448-BBEE-98EAFB422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861" y="724717"/>
              <a:ext cx="1476000" cy="96406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1" name="Gruppieren 10"/>
          <p:cNvGrpSpPr/>
          <p:nvPr/>
        </p:nvGrpSpPr>
        <p:grpSpPr>
          <a:xfrm>
            <a:off x="0" y="715257"/>
            <a:ext cx="9144000" cy="973521"/>
            <a:chOff x="0" y="715257"/>
            <a:chExt cx="9144000" cy="973521"/>
          </a:xfrm>
        </p:grpSpPr>
        <p:sp>
          <p:nvSpPr>
            <p:cNvPr id="14" name="Rechteck 13"/>
            <p:cNvSpPr/>
            <p:nvPr/>
          </p:nvSpPr>
          <p:spPr>
            <a:xfrm>
              <a:off x="7620000" y="724717"/>
              <a:ext cx="1524000" cy="964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/>
            <p:cNvCxnSpPr/>
            <p:nvPr/>
          </p:nvCxnSpPr>
          <p:spPr>
            <a:xfrm>
              <a:off x="0" y="724717"/>
              <a:ext cx="9144000" cy="0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>
              <a:off x="0" y="1676400"/>
              <a:ext cx="9144000" cy="0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526" y="836288"/>
              <a:ext cx="1476000" cy="738000"/>
            </a:xfrm>
            <a:prstGeom prst="rect">
              <a:avLst/>
            </a:prstGeom>
          </p:spPr>
        </p:pic>
        <p:cxnSp>
          <p:nvCxnSpPr>
            <p:cNvPr id="18" name="Gerader Verbinder 17"/>
            <p:cNvCxnSpPr/>
            <p:nvPr/>
          </p:nvCxnSpPr>
          <p:spPr>
            <a:xfrm>
              <a:off x="0" y="715257"/>
              <a:ext cx="0" cy="961143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9134475" y="724717"/>
              <a:ext cx="0" cy="961143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11"/>
          <p:cNvSpPr/>
          <p:nvPr/>
        </p:nvSpPr>
        <p:spPr>
          <a:xfrm>
            <a:off x="9525" y="1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110"/>
            <a:ext cx="1033635" cy="6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(Germany) GmbH </a:t>
            </a:r>
            <a:br>
              <a:rPr lang="de-DE" dirty="0"/>
            </a:br>
            <a:r>
              <a:rPr lang="de-DE" dirty="0"/>
              <a:t>EHS Arbeitsanweisung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Bereitstellung von Gefahrstoffen</a:t>
            </a:r>
          </a:p>
          <a:p>
            <a:r>
              <a:rPr lang="de-DE" dirty="0"/>
              <a:t>Bedarf neuer Gefahrstoff</a:t>
            </a:r>
          </a:p>
          <a:p>
            <a:r>
              <a:rPr lang="de-DE" b="1" dirty="0">
                <a:solidFill>
                  <a:schemeClr val="tx1"/>
                </a:solidFill>
              </a:rPr>
              <a:t>Umgang mit Gefahrstoffen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9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Grundsätzliche Regelungen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/>
              <a:t>Es gelten generell folgende Vorgaben aus: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Sicherheitsdatenblättern (SDBs)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Betriebsanweisungen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/>
              <a:t>ChemScan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Etikett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59359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18BFB-4563-462D-9A89-2C9CDDC0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12" y="152400"/>
            <a:ext cx="4274458" cy="640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13303-9729-4259-B653-FC593063B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070" y="140616"/>
            <a:ext cx="4277485" cy="64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5000" b="1" dirty="0">
                <a:cs typeface="Microsoft Sans Serif" panose="020B0604020202020204" pitchFamily="34" charset="0"/>
              </a:rPr>
              <a:t>„Flamme“</a:t>
            </a:r>
          </a:p>
          <a:p>
            <a:pPr marL="361950" indent="0">
              <a:buNone/>
            </a:pPr>
            <a:endParaRPr lang="de-DE" sz="24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Symbol:</a:t>
            </a:r>
            <a:r>
              <a:rPr lang="de-DE" sz="3800" dirty="0">
                <a:cs typeface="Microsoft Sans Serif" panose="020B0604020202020204" pitchFamily="34" charset="0"/>
              </a:rPr>
              <a:t> 		                  GHS 02			</a:t>
            </a: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Gefahr: 		</a:t>
            </a:r>
            <a:r>
              <a:rPr lang="de-DE" sz="3800" dirty="0">
                <a:cs typeface="Microsoft Sans Serif" panose="020B0604020202020204" pitchFamily="34" charset="0"/>
              </a:rPr>
              <a:t>Brand (Flüssigkeit und Dampf leicht entzündbar)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Brandausdehnung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Verpuffung</a:t>
            </a: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Schutzmaßnahmen:</a:t>
            </a:r>
            <a:r>
              <a:rPr lang="de-DE" sz="3800" dirty="0">
                <a:cs typeface="Microsoft Sans Serif" panose="020B0604020202020204" pitchFamily="34" charset="0"/>
              </a:rPr>
              <a:t> 	So wenig wie möglich am Arbeitsplatz lagern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Gebinde vor Hitze schützen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Bei Anwendung gut lüften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Schutzhandschuhe, Schutzbrille tragen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Vermeidung von offenen Flammen, Funken und 				Rauchen sowie Kontakt zu heißen Oberflächen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Erdung der Arbeitsmittel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Gebinde nach Anwendung sofort verschließen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7">
            <a:extLst>
              <a:ext uri="{FF2B5EF4-FFF2-40B4-BE49-F238E27FC236}">
                <a16:creationId xmlns:a16="http://schemas.microsoft.com/office/drawing/2014/main" id="{F814B90E-BC59-4561-ACD6-BB7D696444F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808088"/>
            <a:ext cx="657271" cy="6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462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508420" y="2419980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„Flamme“</a:t>
            </a:r>
            <a:r>
              <a:rPr lang="de-DE" sz="2400" dirty="0">
                <a:cs typeface="Microsoft Sans Serif" panose="020B0604020202020204" pitchFamily="34" charset="0"/>
              </a:rPr>
              <a:t> 		              </a:t>
            </a:r>
            <a:r>
              <a:rPr lang="de-DE" sz="2400" b="1" dirty="0">
                <a:cs typeface="Microsoft Sans Serif" panose="020B0604020202020204" pitchFamily="34" charset="0"/>
              </a:rPr>
              <a:t>GHS 02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pic>
        <p:nvPicPr>
          <p:cNvPr id="26" name="Grafik 7">
            <a:extLst>
              <a:ext uri="{FF2B5EF4-FFF2-40B4-BE49-F238E27FC236}">
                <a16:creationId xmlns:a16="http://schemas.microsoft.com/office/drawing/2014/main" id="{F814B90E-BC59-4561-ACD6-BB7D696444F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387220"/>
            <a:ext cx="657271" cy="6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14555"/>
              </p:ext>
            </p:extLst>
          </p:nvPr>
        </p:nvGraphicFramePr>
        <p:xfrm>
          <a:off x="593016" y="3124200"/>
          <a:ext cx="7941384" cy="3660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Boltex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Innenraum-Reiniger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Korrosionsschutz-spray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MS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Haerter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70 Entwickler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79 Spezialreiniger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Ptofi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Reiniger TYP 10 für Systemkleber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Rost Off Plus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TFT/LCD 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Cut+Cool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Bohr- und Schneidschaum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282268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Lackspray Seidenglanz 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Scheibenklar Plus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Wartungsspray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8852627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Aceton-Reiniger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0925673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Isopropanol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Caramba Multi-Spray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5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1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„Gase unter Druck“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                  GHS 04</a:t>
            </a:r>
            <a:r>
              <a:rPr lang="de-DE" sz="2400" dirty="0">
                <a:cs typeface="Microsoft Sans Serif" panose="020B0604020202020204" pitchFamily="34" charset="0"/>
              </a:rPr>
              <a:t>			</a:t>
            </a:r>
          </a:p>
          <a:p>
            <a:pPr marL="361950" indent="0">
              <a:buNone/>
            </a:pPr>
            <a:endParaRPr lang="de-DE" sz="2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b="1" dirty="0">
                <a:cs typeface="Microsoft Sans Serif" panose="020B0604020202020204" pitchFamily="34" charset="0"/>
              </a:rPr>
              <a:t>Gefahr: 		</a:t>
            </a:r>
            <a:r>
              <a:rPr lang="de-DE" sz="1600" dirty="0">
                <a:cs typeface="Microsoft Sans Serif" panose="020B0604020202020204" pitchFamily="34" charset="0"/>
              </a:rPr>
              <a:t>a) unter Druck stehende Gase Zerbersten der 				     Behälter möglich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dirty="0">
                <a:cs typeface="Microsoft Sans Serif" panose="020B0604020202020204" pitchFamily="34" charset="0"/>
              </a:rPr>
              <a:t>			b) tiefgekühlte verflüssigte Gase Kälteverletzung</a:t>
            </a:r>
          </a:p>
          <a:p>
            <a:pPr marL="361950" indent="0">
              <a:buClr>
                <a:srgbClr val="86BC24"/>
              </a:buClr>
              <a:buNone/>
            </a:pPr>
            <a:endParaRPr lang="de-DE" sz="16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b="1" dirty="0">
                <a:cs typeface="Microsoft Sans Serif" panose="020B0604020202020204" pitchFamily="34" charset="0"/>
              </a:rPr>
              <a:t>Schutzmaßnahmen:</a:t>
            </a:r>
            <a:r>
              <a:rPr lang="de-DE" sz="1600" dirty="0">
                <a:cs typeface="Microsoft Sans Serif" panose="020B0604020202020204" pitchFamily="34" charset="0"/>
              </a:rPr>
              <a:t> 	</a:t>
            </a:r>
            <a:r>
              <a:rPr lang="de-DE" sz="1600" dirty="0">
                <a:cs typeface="Microsoft Sans Serif" panose="020B0604020202020204" pitchFamily="34" charset="0"/>
                <a:sym typeface="Wingdings" panose="05000000000000000000" pitchFamily="2" charset="2"/>
              </a:rPr>
              <a:t>a) Gasflaschen gegen Umfallen sichern</a:t>
            </a:r>
            <a:br>
              <a:rPr lang="de-DE" sz="16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600" dirty="0">
                <a:cs typeface="Microsoft Sans Serif" panose="020B0604020202020204" pitchFamily="34" charset="0"/>
              </a:rPr>
              <a:t>			    für ausreichende Belüftung sorgen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dirty="0">
                <a:cs typeface="Microsoft Sans Serif" panose="020B0604020202020204" pitchFamily="34" charset="0"/>
              </a:rPr>
              <a:t>			    nicht erwärmen			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kern="0" dirty="0">
                <a:cs typeface="Microsoft Sans Serif" panose="020B0604020202020204" pitchFamily="34" charset="0"/>
              </a:rPr>
              <a:t>			b) benetzte Kleidung sofort ausziehen</a:t>
            </a:r>
            <a:endParaRPr lang="de-DE" sz="16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7" name="Grafik 1">
            <a:extLst>
              <a:ext uri="{FF2B5EF4-FFF2-40B4-BE49-F238E27FC236}">
                <a16:creationId xmlns:a16="http://schemas.microsoft.com/office/drawing/2014/main" id="{1BFECFE1-BA97-47C4-A2C8-85DE0FD0CC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745299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1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„Gase unter Druck“</a:t>
            </a:r>
            <a:r>
              <a:rPr lang="de-DE" sz="2400" dirty="0">
                <a:cs typeface="Microsoft Sans Serif" panose="020B0604020202020204" pitchFamily="34" charset="0"/>
              </a:rPr>
              <a:t> 	          </a:t>
            </a:r>
            <a:r>
              <a:rPr lang="de-DE" sz="2400" b="1" dirty="0">
                <a:cs typeface="Microsoft Sans Serif" panose="020B0604020202020204" pitchFamily="34" charset="0"/>
              </a:rPr>
              <a:t>GHS 04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48877"/>
              </p:ext>
            </p:extLst>
          </p:nvPr>
        </p:nvGraphicFramePr>
        <p:xfrm>
          <a:off x="593016" y="3343326"/>
          <a:ext cx="7941384" cy="77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Stickstoff, verdichtet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Stickstoff, tiefgekühlt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5" name="Grafik 1">
            <a:extLst>
              <a:ext uri="{FF2B5EF4-FFF2-40B4-BE49-F238E27FC236}">
                <a16:creationId xmlns:a16="http://schemas.microsoft.com/office/drawing/2014/main" id="{A625ED92-E80A-4DF8-88E7-84F6C9119F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68" y="2431510"/>
            <a:ext cx="745299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5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„Ätzwirkung“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 GHS 05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Hautätzende Stoffe, 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Stoffe, die schwere Augenschäden verursachen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Metallkorrosive Stoffe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	wie bei Stoffen mit</a:t>
            </a:r>
          </a:p>
          <a:p>
            <a:pPr marL="361950" indent="0">
              <a:buNone/>
            </a:pPr>
            <a:r>
              <a:rPr lang="de-DE" sz="1500" kern="0" dirty="0"/>
              <a:t>			</a:t>
            </a:r>
            <a:r>
              <a:rPr lang="de-DE" sz="1500" dirty="0">
                <a:cs typeface="Microsoft Sans Serif" panose="020B0604020202020204" pitchFamily="34" charset="0"/>
              </a:rPr>
              <a:t>Gesichtsschutz, wenn Gefahr von Spritzern 					beim Verdünnen: </a:t>
            </a:r>
            <a:r>
              <a:rPr lang="de-DE" sz="1500" b="1" dirty="0">
                <a:cs typeface="Microsoft Sans Serif" panose="020B0604020202020204" pitchFamily="34" charset="0"/>
              </a:rPr>
              <a:t>Säure in Wasser geben</a:t>
            </a:r>
            <a:r>
              <a:rPr lang="de-DE" sz="1500" dirty="0">
                <a:cs typeface="Microsoft Sans Serif" panose="020B0604020202020204" pitchFamily="34" charset="0"/>
              </a:rPr>
              <a:t>!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Säure-Laugenbeständige Schutzkleidung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nach direktem Hautkontakt sofort Stelle abwaschen				Lagervorschriften beachten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12">
            <a:extLst>
              <a:ext uri="{FF2B5EF4-FFF2-40B4-BE49-F238E27FC236}">
                <a16:creationId xmlns:a16="http://schemas.microsoft.com/office/drawing/2014/main" id="{00EBCBDD-83EA-4828-B346-AE3EF32E5DB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683701"/>
            <a:ext cx="975760" cy="8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1">
            <a:extLst>
              <a:ext uri="{FF2B5EF4-FFF2-40B4-BE49-F238E27FC236}">
                <a16:creationId xmlns:a16="http://schemas.microsoft.com/office/drawing/2014/main" id="{2F32154D-5D9A-47F5-BB2D-47B7994A2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721" y="4724400"/>
            <a:ext cx="533479" cy="5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Was sind Gefahrstoffe?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de-DE" sz="2400" dirty="0"/>
              <a:t>… gefährliche Stoffe oder Gemische mit einer oder mehreren gefährlichen Eigenschaften, die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Gesundheitsgefahren</a:t>
            </a:r>
            <a:endParaRPr lang="de-DE" sz="16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Gefahren aufgrund spezieller physikalischer Eigenschaften (Indirekte Gesundheitsgefahren) </a:t>
            </a:r>
            <a:endParaRPr lang="de-DE" sz="14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Umweltgefahren auslösen.</a:t>
            </a:r>
            <a:endParaRPr lang="de-DE" sz="14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96358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„Ätzwirkung“</a:t>
            </a:r>
            <a:r>
              <a:rPr lang="de-DE" sz="2400" dirty="0">
                <a:cs typeface="Microsoft Sans Serif" panose="020B0604020202020204" pitchFamily="34" charset="0"/>
              </a:rPr>
              <a:t>                   	          </a:t>
            </a:r>
            <a:r>
              <a:rPr lang="de-DE" sz="2400" b="1" dirty="0">
                <a:cs typeface="Microsoft Sans Serif" panose="020B0604020202020204" pitchFamily="34" charset="0"/>
              </a:rPr>
              <a:t>GHS 05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2293"/>
              </p:ext>
            </p:extLst>
          </p:nvPr>
        </p:nvGraphicFramePr>
        <p:xfrm>
          <a:off x="593016" y="3753193"/>
          <a:ext cx="7941384" cy="81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638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Cut+Cool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Bohr- und Schneidschaum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Flugrostentferner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6" name="Grafik 12">
            <a:extLst>
              <a:ext uri="{FF2B5EF4-FFF2-40B4-BE49-F238E27FC236}">
                <a16:creationId xmlns:a16="http://schemas.microsoft.com/office/drawing/2014/main" id="{035EA8DD-3C85-4BA4-AAB5-DC91F1D425C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455101"/>
            <a:ext cx="975760" cy="8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734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„Ausrufezeichen“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GHS 07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Augenreizungen</a:t>
            </a: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Hautreizungen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			</a:t>
            </a:r>
            <a:r>
              <a:rPr lang="de-DE" sz="1500" dirty="0">
                <a:cs typeface="Microsoft Sans Serif" panose="020B0604020202020204" pitchFamily="34" charset="0"/>
              </a:rPr>
              <a:t>Atemwegsreizungen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Entwicklung von Allergien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	Aerosolbildung vermeiden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Schutzbrille 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Schutzhandschuhe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hautbedeckende Arbeitsbekleidung					Regelmäßiger Wechsel der PSA 		</a:t>
            </a: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Verschleppung der Substanzen in andere Bereiche vermeiden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8" name="Grafik 1">
            <a:extLst>
              <a:ext uri="{FF2B5EF4-FFF2-40B4-BE49-F238E27FC236}">
                <a16:creationId xmlns:a16="http://schemas.microsoft.com/office/drawing/2014/main" id="{2F32154D-5D9A-47F5-BB2D-47B7994A2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680" y="2804159"/>
            <a:ext cx="751120" cy="7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8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„Ausrufezeichen“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07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pic>
        <p:nvPicPr>
          <p:cNvPr id="25" name="Grafik 1">
            <a:extLst>
              <a:ext uri="{FF2B5EF4-FFF2-40B4-BE49-F238E27FC236}">
                <a16:creationId xmlns:a16="http://schemas.microsoft.com/office/drawing/2014/main" id="{FABB7DEA-2CF7-4891-A5B1-B30CDEEB2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362200"/>
            <a:ext cx="623484" cy="631797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BF3A821-A3D6-44CF-B716-60C084B3C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90619"/>
              </p:ext>
            </p:extLst>
          </p:nvPr>
        </p:nvGraphicFramePr>
        <p:xfrm>
          <a:off x="593016" y="3048000"/>
          <a:ext cx="7941384" cy="3708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Werkstatt- und Maschinenreiniger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Natursteinspezialist WIT-EA A+B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Innenraum-Reiniger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Korrosionsschutz-spray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MS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Haerter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70 Entwickler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79 Spezialreiniger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Ptofi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Reiniger TYP 10 für Systemkleber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Rost Off Plus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TFT/LCD 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Pinsel Sekundenkleber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282268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Lackspray Seidenglanz 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Scheibenklar Plus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Wartungsspray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8852627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Pure Clean 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Aceton-Reiniger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0925673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Isopropanol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7063, 680, 270, 542, 243, 221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5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66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„Gesundheitsgefahr“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GHS 08 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	 (Systemische Gesundheitsgefährdungen)</a:t>
            </a: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krebserzeugend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erbgutverändernd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fortpflanzungsgefährdend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organschädigend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allergieauslösend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Aspirationsgefahr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</a:t>
            </a:r>
            <a: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  <a:t>	auf ausreichend Lüftung achten</a:t>
            </a:r>
            <a:b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Aerosolbildung vermeiden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auf ausreichend Schutzkleidung achten 					(Handschuhe, Augenschutz, Atemschutz)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gut informieren vor Arbeitsbeginn zum Umgang</a:t>
            </a:r>
            <a:endParaRPr lang="de-DE" sz="15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5">
            <a:extLst>
              <a:ext uri="{FF2B5EF4-FFF2-40B4-BE49-F238E27FC236}">
                <a16:creationId xmlns:a16="http://schemas.microsoft.com/office/drawing/2014/main" id="{26579035-4A5F-4EBA-AF22-3B5964FB7D0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751998"/>
            <a:ext cx="838200" cy="8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358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„Gesundheitsgefahr“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08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BF3A821-A3D6-44CF-B716-60C084B3C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06121"/>
              </p:ext>
            </p:extLst>
          </p:nvPr>
        </p:nvGraphicFramePr>
        <p:xfrm>
          <a:off x="593016" y="3157762"/>
          <a:ext cx="7941384" cy="81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Natursteinspezialist WIT-EA 150 (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Komp.A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6" name="Grafik 5">
            <a:extLst>
              <a:ext uri="{FF2B5EF4-FFF2-40B4-BE49-F238E27FC236}">
                <a16:creationId xmlns:a16="http://schemas.microsoft.com/office/drawing/2014/main" id="{AEE85938-CBFE-405F-B0C8-E2B81582E30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5018" y="2499005"/>
            <a:ext cx="617038" cy="6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486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Umweltgefahr“</a:t>
            </a:r>
          </a:p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    GHS 09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Gefahren für Wasserorganismen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Schädigung der Atmosphäre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Gefahr von Bodenkontaminationen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  <a:sym typeface="Wingdings" panose="05000000000000000000" pitchFamily="2" charset="2"/>
              </a:rPr>
              <a:t>Schutzmaßnahmen:	</a:t>
            </a:r>
            <a: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  <a:t>Verschütten vermeiden</a:t>
            </a:r>
            <a:b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500" b="1" dirty="0">
                <a:cs typeface="Microsoft Sans Serif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de-DE" sz="1500" dirty="0">
                <a:cs typeface="Microsoft Sans Serif" panose="020B0604020202020204" pitchFamily="34" charset="0"/>
              </a:rPr>
              <a:t>	Eintritt des Stoffes in die Kanalisation vermeiden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sofort für die Beseitigung der Kontamination sorgen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Zusätzliche Kennzeichnung des Stoffes beachten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7" name="Grafik 9">
            <a:extLst>
              <a:ext uri="{FF2B5EF4-FFF2-40B4-BE49-F238E27FC236}">
                <a16:creationId xmlns:a16="http://schemas.microsoft.com/office/drawing/2014/main" id="{FD88440E-F26B-464C-B423-F00D6C515E3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667000"/>
            <a:ext cx="982463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650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„Umweltgefahr“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09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FA368AF-4460-448E-8B38-49D49067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5189"/>
              </p:ext>
            </p:extLst>
          </p:nvPr>
        </p:nvGraphicFramePr>
        <p:xfrm>
          <a:off x="593016" y="3157762"/>
          <a:ext cx="7941384" cy="2070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G-N Paste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243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</a:tbl>
          </a:graphicData>
        </a:graphic>
      </p:graphicFrame>
      <p:pic>
        <p:nvPicPr>
          <p:cNvPr id="28" name="Grafik 9">
            <a:extLst>
              <a:ext uri="{FF2B5EF4-FFF2-40B4-BE49-F238E27FC236}">
                <a16:creationId xmlns:a16="http://schemas.microsoft.com/office/drawing/2014/main" id="{2D55A321-1544-40B6-B077-FDF56FFDCE0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458681"/>
            <a:ext cx="708873" cy="7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496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Öle: oft nicht kennzeichnungspflichtig?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Symbol:</a:t>
            </a:r>
            <a:r>
              <a:rPr lang="de-DE" sz="1400" dirty="0">
                <a:cs typeface="Microsoft Sans Serif" panose="020B0604020202020204" pitchFamily="34" charset="0"/>
              </a:rPr>
              <a:t> 		Meist ohne</a:t>
            </a: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Gefahr: 		</a:t>
            </a:r>
            <a:r>
              <a:rPr lang="de-DE" sz="1400" dirty="0">
                <a:cs typeface="Microsoft Sans Serif" panose="020B0604020202020204" pitchFamily="34" charset="0"/>
              </a:rPr>
              <a:t>Meist Haut reizend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Manchmal allergieauslösend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Umweltgefährdend</a:t>
            </a: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Schutzmaßnahmen:</a:t>
            </a:r>
            <a:r>
              <a:rPr lang="de-DE" sz="1400" dirty="0">
                <a:cs typeface="Microsoft Sans Serif" panose="020B0604020202020204" pitchFamily="34" charset="0"/>
              </a:rPr>
              <a:t> 	Schutzhandschuhe tragen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Bei Spritzgefahr Schutzbrille tragen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Freisetzung in die Umwelt vermeiden 		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(Auffangwannen)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43313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Aufnahme von Gefahrstoffen in den Körper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Picture 3" descr="C:\11 Gefahrstoffe\Gif_Dateien_Gefahrenstoffe\F09.gif">
            <a:extLst>
              <a:ext uri="{FF2B5EF4-FFF2-40B4-BE49-F238E27FC236}">
                <a16:creationId xmlns:a16="http://schemas.microsoft.com/office/drawing/2014/main" id="{C6177F88-E75E-4CAE-B53D-DF62FD1F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817590"/>
            <a:ext cx="2286001" cy="298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92128AB5-E0C4-4DC4-83AC-ABE67DFD5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7590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FF2F00"/>
                </a:solidFill>
                <a:latin typeface="Arial Black" panose="020B0A04020102020204" pitchFamily="34" charset="0"/>
              </a:rPr>
              <a:t>Einatmen</a:t>
            </a: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Gase, Dämpfe, Stäube, Aerosole</a:t>
            </a:r>
            <a:endParaRPr lang="de-DE" altLang="de-DE" sz="1600" dirty="0">
              <a:latin typeface="Arial Black" panose="020B0A04020102020204" pitchFamily="34" charset="0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B8F0F392-865E-43B0-B88F-21A06D50F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00831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0075B9"/>
                </a:solidFill>
                <a:latin typeface="Arial Black" panose="020B0A04020102020204" pitchFamily="34" charset="0"/>
              </a:rPr>
              <a:t>Verschlucken</a:t>
            </a:r>
            <a:endParaRPr lang="de-DE" altLang="de-DE" sz="1600" b="1" dirty="0">
              <a:solidFill>
                <a:srgbClr val="0075B9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Stäube und Flüssigkeiten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69F66365-A2AA-44F2-9E5B-93795C62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984072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61B02A"/>
                </a:solidFill>
                <a:latin typeface="Arial Black" panose="020B0A04020102020204" pitchFamily="34" charset="0"/>
              </a:rPr>
              <a:t>Hautresorption</a:t>
            </a:r>
            <a:endParaRPr lang="de-DE" altLang="de-DE" sz="1600" b="1" dirty="0">
              <a:latin typeface="Arial" panose="020B0604020202020204" pitchFamily="34" charset="0"/>
            </a:endParaRP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Stäube und Flüssigkeiten</a:t>
            </a:r>
          </a:p>
        </p:txBody>
      </p:sp>
    </p:spTree>
    <p:extLst>
      <p:ext uri="{BB962C8B-B14F-4D97-AF65-F5344CB8AC3E}">
        <p14:creationId xmlns:p14="http://schemas.microsoft.com/office/powerpoint/2010/main" val="554022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Persönliche Schutzausrüstung (PSA)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Atemschutz:</a:t>
            </a:r>
            <a:r>
              <a:rPr lang="de-DE" sz="1500" dirty="0">
                <a:cs typeface="Microsoft Sans Serif" panose="020B0604020202020204" pitchFamily="34" charset="0"/>
              </a:rPr>
              <a:t> 		Atemschutz mit Filter bei lösemittelhaltigen Gasen, z.B. in engen 			und/oder geschlossenen Räumlichkeiten oder bei 				Ölbehälterreinigung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Bei Staubarbeiten Staubmaske tragen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Hautschutz: 		</a:t>
            </a:r>
            <a:r>
              <a:rPr lang="de-DE" sz="1500" dirty="0">
                <a:cs typeface="Microsoft Sans Serif" panose="020B0604020202020204" pitchFamily="34" charset="0"/>
              </a:rPr>
              <a:t>Nitrilhandschuhe entsprechend PSA-Plan</a:t>
            </a: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</a:t>
            </a: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Augenschutz:	</a:t>
            </a:r>
            <a:r>
              <a:rPr lang="de-DE" sz="1500" dirty="0">
                <a:cs typeface="Microsoft Sans Serif" panose="020B0604020202020204" pitchFamily="34" charset="0"/>
              </a:rPr>
              <a:t> 	Bei Spritzgefahr dicht schließende Schutzbrille tragen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Fußschutz:</a:t>
            </a:r>
            <a:r>
              <a:rPr lang="de-DE" sz="1500" dirty="0">
                <a:cs typeface="Microsoft Sans Serif" panose="020B0604020202020204" pitchFamily="34" charset="0"/>
              </a:rPr>
              <a:t>		In chemischen Bereichen S3-Schutzschuhe tragen</a:t>
            </a:r>
            <a:br>
              <a:rPr lang="de-DE" sz="1500" dirty="0">
                <a:cs typeface="Microsoft Sans Serif" panose="020B0604020202020204" pitchFamily="34" charset="0"/>
              </a:rPr>
            </a:b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b="1" dirty="0">
                <a:cs typeface="Microsoft Sans Serif" panose="020B0604020202020204" pitchFamily="34" charset="0"/>
              </a:rPr>
              <a:t>Link zum SharePoint: 	</a:t>
            </a:r>
            <a:r>
              <a:rPr lang="de-DE" sz="1500" dirty="0">
                <a:cs typeface="Microsoft Sans Serif" panose="020B0604020202020204" pitchFamily="34" charset="0"/>
                <a:hlinkClick r:id="rId8"/>
              </a:rPr>
              <a:t>http://sp.mts.com/corp/Berlin/Umwelt-und-					Arbeitssicherheit/Krper%20und%20Geist/PSA-Übersicht.pdf</a:t>
            </a:r>
            <a:r>
              <a:rPr lang="de-DE" sz="1500" dirty="0">
                <a:cs typeface="Microsoft Sans Serif" panose="020B0604020202020204" pitchFamily="34" charset="0"/>
              </a:rPr>
              <a:t> 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3919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Wie sind Gefahrstoffe zu erkennen?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de-DE" sz="2400" dirty="0"/>
              <a:t>Gefahrstoffe müssen gekennzeichnet sein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Kennzeichnung auf dem Gebinde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Kennzeichnung auf der Verpackung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Sicherheitsdatenblatt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Betriebsanweisung</a:t>
            </a:r>
          </a:p>
          <a:p>
            <a:pPr marL="914400" lvl="2" indent="0">
              <a:buNone/>
            </a:pPr>
            <a:endParaRPr lang="de-DE" sz="1600" dirty="0"/>
          </a:p>
          <a:p>
            <a:pPr marL="114300" indent="0">
              <a:buNone/>
            </a:pPr>
            <a:r>
              <a:rPr lang="de-DE" altLang="de-DE" sz="2000" b="1" dirty="0">
                <a:cs typeface="Microsoft Sans Serif" panose="020B0604020202020204" pitchFamily="34" charset="0"/>
              </a:rPr>
              <a:t>Chemische Arbeitsstoffe </a:t>
            </a:r>
            <a:r>
              <a:rPr lang="de-DE" altLang="de-DE" sz="2000" dirty="0">
                <a:cs typeface="Microsoft Sans Serif" panose="020B0604020202020204" pitchFamily="34" charset="0"/>
              </a:rPr>
              <a:t>müssen nicht gekennzeichnet sein, können aber durch das Arbeitsverfahren durchaus auch eine schädigende Wirkung auf Personen haben, z. B.: Öle, nicht kennzeichnungspflichtig, aber deren </a:t>
            </a:r>
            <a:r>
              <a:rPr lang="de-DE" altLang="de-DE" sz="2000" dirty="0" err="1">
                <a:cs typeface="Microsoft Sans Serif" panose="020B0604020202020204" pitchFamily="34" charset="0"/>
              </a:rPr>
              <a:t>Ölnebel</a:t>
            </a:r>
            <a:r>
              <a:rPr lang="de-DE" altLang="de-DE" sz="2000" dirty="0">
                <a:cs typeface="Microsoft Sans Serif" panose="020B0604020202020204" pitchFamily="34" charset="0"/>
              </a:rPr>
              <a:t> zu einer Gesundheitsgefährdung führen können.</a:t>
            </a:r>
            <a:endParaRPr lang="de-DE" sz="20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67448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Umgang bei Leckagen und Unfällen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362200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1800" dirty="0">
                <a:cs typeface="Microsoft Sans Serif" panose="020B0604020202020204" pitchFamily="34" charset="0"/>
              </a:rPr>
              <a:t>Bei Leckagen: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Nur restentleerte Dosen entsorgen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Größere Leckagen mit </a:t>
            </a:r>
            <a:r>
              <a:rPr lang="de-DE" sz="1800" dirty="0" err="1">
                <a:cs typeface="Microsoft Sans Serif" panose="020B0604020202020204" pitchFamily="34" charset="0"/>
              </a:rPr>
              <a:t>Ölbinder</a:t>
            </a:r>
            <a:r>
              <a:rPr lang="de-DE" sz="1800" dirty="0">
                <a:cs typeface="Microsoft Sans Serif" panose="020B0604020202020204" pitchFamily="34" charset="0"/>
              </a:rPr>
              <a:t> aufnehmen und als gefährlichen Abfall entsorgen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Gegebenenfalls Gefahrenbereiche absperren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endParaRPr lang="de-DE" sz="18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800" dirty="0"/>
              <a:t>Bei Unfällen: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 Auf Selbstschutz achten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bei Hautkontakt mit gefährlichen Stoffen </a:t>
            </a:r>
            <a:r>
              <a:rPr lang="de-DE" sz="1800" dirty="0">
                <a:sym typeface="Wingdings" panose="05000000000000000000" pitchFamily="2" charset="2"/>
              </a:rPr>
              <a:t> sofort mit viel Wasser waschen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>
                <a:sym typeface="Wingdings" panose="05000000000000000000" pitchFamily="2" charset="2"/>
              </a:rPr>
              <a:t> bei Augenkontakt  sofort unter fließendem Wasser oder mit Augenwaschflasche spülen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bei Einatmen gefährlicher Dämpfe </a:t>
            </a:r>
            <a:r>
              <a:rPr lang="de-DE" sz="1800" dirty="0">
                <a:sym typeface="Wingdings" panose="05000000000000000000" pitchFamily="2" charset="2"/>
              </a:rPr>
              <a:t> sofort Notarzt rufen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>
                <a:sym typeface="Wingdings" panose="05000000000000000000" pitchFamily="2" charset="2"/>
              </a:rPr>
              <a:t> Bei ärztlicher Betreuung Sicherheitsdatenblätter mitnehmen (</a:t>
            </a:r>
            <a:r>
              <a:rPr lang="de-DE" sz="1800" dirty="0" err="1">
                <a:sym typeface="Wingdings" panose="05000000000000000000" pitchFamily="2" charset="2"/>
              </a:rPr>
              <a:t>ChemScan</a:t>
            </a:r>
            <a:r>
              <a:rPr lang="de-DE" sz="1800" dirty="0">
                <a:sym typeface="Wingdings" panose="05000000000000000000" pitchFamily="2" charset="2"/>
              </a:rPr>
              <a:t>)</a:t>
            </a:r>
            <a:endParaRPr lang="de-DE" sz="18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15615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102" y="3441357"/>
            <a:ext cx="82296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7200" b="1" dirty="0">
                <a:solidFill>
                  <a:srgbClr val="C00000"/>
                </a:solidFill>
              </a:rPr>
              <a:t>Ende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5026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Kennzeichnung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de-DE" sz="20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grpSp>
        <p:nvGrpSpPr>
          <p:cNvPr id="26" name="Gruppieren 24">
            <a:extLst>
              <a:ext uri="{FF2B5EF4-FFF2-40B4-BE49-F238E27FC236}">
                <a16:creationId xmlns:a16="http://schemas.microsoft.com/office/drawing/2014/main" id="{0621226A-C213-4F9C-A032-FA3ABAA53FAE}"/>
              </a:ext>
            </a:extLst>
          </p:cNvPr>
          <p:cNvGrpSpPr/>
          <p:nvPr/>
        </p:nvGrpSpPr>
        <p:grpSpPr>
          <a:xfrm>
            <a:off x="294370" y="2536464"/>
            <a:ext cx="8555260" cy="4013464"/>
            <a:chOff x="179512" y="1982424"/>
            <a:chExt cx="8555260" cy="3783689"/>
          </a:xfrm>
        </p:grpSpPr>
        <p:pic>
          <p:nvPicPr>
            <p:cNvPr id="27" name="Picture 19">
              <a:extLst>
                <a:ext uri="{FF2B5EF4-FFF2-40B4-BE49-F238E27FC236}">
                  <a16:creationId xmlns:a16="http://schemas.microsoft.com/office/drawing/2014/main" id="{6CC9971F-2FA8-4975-B3B9-0449C2336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41575" y="2276003"/>
              <a:ext cx="4216400" cy="308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70A98FBD-8C7A-46C3-917C-5B272FB8A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2" y="1982424"/>
              <a:ext cx="2126135" cy="124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Gefahrensymbole und </a:t>
              </a:r>
            </a:p>
            <a:p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Kombinationen von Gefahrensymbolen sowie Signalwörtern (Achtung, Gefahr)</a:t>
              </a:r>
            </a:p>
          </p:txBody>
        </p:sp>
        <p:sp>
          <p:nvSpPr>
            <p:cNvPr id="30" name="Rechteck 6">
              <a:extLst>
                <a:ext uri="{FF2B5EF4-FFF2-40B4-BE49-F238E27FC236}">
                  <a16:creationId xmlns:a16="http://schemas.microsoft.com/office/drawing/2014/main" id="{36FFB136-7E9C-4035-A7C6-5CC017B5A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" y="3556793"/>
              <a:ext cx="1857375" cy="124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Nennmenge, wenn Stoff oder Gemisch der breiten Öffent-lichkeit zugänglich gemacht wird</a:t>
              </a:r>
            </a:p>
          </p:txBody>
        </p:sp>
        <p:sp>
          <p:nvSpPr>
            <p:cNvPr id="31" name="Rechteck 7">
              <a:extLst>
                <a:ext uri="{FF2B5EF4-FFF2-40B4-BE49-F238E27FC236}">
                  <a16:creationId xmlns:a16="http://schemas.microsoft.com/office/drawing/2014/main" id="{4F64A79E-3BD2-4B8E-A5E6-616DDBBC3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4982691"/>
              <a:ext cx="2214563" cy="783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Name, Anschrift, Telefonnummer </a:t>
              </a:r>
              <a:br>
                <a:rPr lang="de-DE" sz="1600" dirty="0">
                  <a:latin typeface="+mj-lt"/>
                  <a:cs typeface="Microsoft Sans Serif" panose="020B0604020202020204" pitchFamily="34" charset="0"/>
                </a:rPr>
              </a:br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des Lieferanten</a:t>
              </a:r>
            </a:p>
          </p:txBody>
        </p:sp>
        <p:sp>
          <p:nvSpPr>
            <p:cNvPr id="32" name="Rechteck 29">
              <a:extLst>
                <a:ext uri="{FF2B5EF4-FFF2-40B4-BE49-F238E27FC236}">
                  <a16:creationId xmlns:a16="http://schemas.microsoft.com/office/drawing/2014/main" id="{A8A511C1-B83E-459B-9BC2-AA50CE2F5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280" y="4132857"/>
              <a:ext cx="1571625" cy="55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P-Sätze,</a:t>
              </a:r>
              <a:br>
                <a:rPr lang="de-DE" sz="1600" dirty="0">
                  <a:latin typeface="+mj-lt"/>
                  <a:cs typeface="Microsoft Sans Serif" panose="020B0604020202020204" pitchFamily="34" charset="0"/>
                </a:rPr>
              </a:br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maximal 6</a:t>
              </a:r>
            </a:p>
          </p:txBody>
        </p:sp>
        <p:pic>
          <p:nvPicPr>
            <p:cNvPr id="33" name="Grafik 30" descr="Klammer.png">
              <a:extLst>
                <a:ext uri="{FF2B5EF4-FFF2-40B4-BE49-F238E27FC236}">
                  <a16:creationId xmlns:a16="http://schemas.microsoft.com/office/drawing/2014/main" id="{EE3CB40D-BC61-424C-9EE0-E5EAE77D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72200" y="2836713"/>
              <a:ext cx="864096" cy="64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Grafik 31" descr="Klammer.png">
              <a:extLst>
                <a:ext uri="{FF2B5EF4-FFF2-40B4-BE49-F238E27FC236}">
                  <a16:creationId xmlns:a16="http://schemas.microsoft.com/office/drawing/2014/main" id="{35653AF1-50C7-45A4-8394-ED2BD4AA8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72200" y="3556793"/>
              <a:ext cx="878929" cy="1595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hteck 13">
              <a:extLst>
                <a:ext uri="{FF2B5EF4-FFF2-40B4-BE49-F238E27FC236}">
                  <a16:creationId xmlns:a16="http://schemas.microsoft.com/office/drawing/2014/main" id="{ED7876C7-A91B-46D4-9931-27583A731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272" y="2836713"/>
              <a:ext cx="1714500" cy="7834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H-Sätze, Anzahl durch CLP-VO vorgegeben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31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83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Zielgruppe in der MTS Systems GmbH</a:t>
            </a:r>
            <a:br>
              <a:rPr lang="de-DE" sz="2400" dirty="0"/>
            </a:br>
            <a:endParaRPr lang="de-D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Service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Field Service Engineer (FSE) und Field Service </a:t>
            </a:r>
            <a:r>
              <a:rPr lang="de-DE" sz="1400" dirty="0" err="1"/>
              <a:t>Technician</a:t>
            </a:r>
            <a:r>
              <a:rPr lang="de-DE" sz="1400" dirty="0"/>
              <a:t> (FST) sowie Supervisor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Simulation Test Consultant (STC)</a:t>
            </a:r>
            <a:br>
              <a:rPr lang="de-DE" sz="1400" dirty="0"/>
            </a:br>
            <a:endParaRPr lang="de-DE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Project Management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Project Engineer (PE)</a:t>
            </a:r>
            <a:br>
              <a:rPr lang="de-DE" sz="1400" dirty="0"/>
            </a:br>
            <a:br>
              <a:rPr lang="de-DE" sz="1400" dirty="0"/>
            </a:br>
            <a:br>
              <a:rPr lang="de-DE" sz="1200" dirty="0"/>
            </a:br>
            <a:endParaRPr lang="de-DE" sz="1200" dirty="0"/>
          </a:p>
          <a:p>
            <a:pPr marL="914400" lvl="2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5698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Zweck dieser Schulung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858D5CD1-6ACD-4884-AB53-F656B6827874}"/>
              </a:ext>
            </a:extLst>
          </p:cNvPr>
          <p:cNvSpPr txBox="1">
            <a:spLocks/>
          </p:cNvSpPr>
          <p:nvPr/>
        </p:nvSpPr>
        <p:spPr>
          <a:xfrm>
            <a:off x="457200" y="2658197"/>
            <a:ext cx="83473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2400" dirty="0"/>
              <a:t>Der Umgang mit Gefahrstoffen ist mit möglichen Risiken für Umwelt, Mensch und Tier verbunden.</a:t>
            </a:r>
          </a:p>
          <a:p>
            <a:pPr marL="0" indent="0" algn="just">
              <a:buNone/>
            </a:pPr>
            <a:endParaRPr lang="de-DE" sz="2400" dirty="0"/>
          </a:p>
          <a:p>
            <a:pPr marL="0" indent="0" algn="just">
              <a:buNone/>
            </a:pPr>
            <a:r>
              <a:rPr lang="de-DE" sz="2400" dirty="0"/>
              <a:t>Die Einhaltung der im Folgenden beschriebenen Prozedur soll sicherstellen, dass die zum Geschäftsbetrieb notwendigen Gefahrstoffe unter gesetzlichen Vorgaben verfügbar </a:t>
            </a:r>
            <a:r>
              <a:rPr lang="de-DE" sz="2400"/>
              <a:t>gemacht werden.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41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Aktueller Stand / Vorgehen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Jeder Mitarbeiter ist durch die jährlich Unterweisung sowie den Zugang zu </a:t>
            </a:r>
            <a:r>
              <a:rPr lang="de-DE" sz="2000" dirty="0" err="1"/>
              <a:t>ChemScan</a:t>
            </a:r>
            <a:r>
              <a:rPr lang="de-DE" sz="2000" dirty="0"/>
              <a:t> ® angewiesen, nur </a:t>
            </a:r>
            <a:r>
              <a:rPr lang="de-DE" sz="2000" u="sng" dirty="0"/>
              <a:t>freigegebene</a:t>
            </a:r>
            <a:r>
              <a:rPr lang="de-DE" sz="2000" dirty="0"/>
              <a:t> </a:t>
            </a:r>
            <a:r>
              <a:rPr lang="de-DE" sz="2000" b="1" dirty="0"/>
              <a:t>Gefahrstoffe</a:t>
            </a:r>
            <a:r>
              <a:rPr lang="de-DE" sz="2000" dirty="0"/>
              <a:t> zu beschaffen sowie bei MTS und den Kunden einzusetzen.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Im Rahmen von Audits und Begehungen wurden immer wieder </a:t>
            </a:r>
            <a:r>
              <a:rPr lang="de-DE" sz="2000" u="sng" dirty="0"/>
              <a:t>NICHT freigegebenen Gefahrstoffe</a:t>
            </a:r>
            <a:r>
              <a:rPr lang="de-DE" sz="2000" dirty="0"/>
              <a:t> vorgefunden.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/>
              <a:t>Diese wurden von Mitarbeitern eigenständig beschafft und stellen für sich selbst, Kollegen und Kunden ein für MTS nicht kalkulierbares </a:t>
            </a:r>
            <a:r>
              <a:rPr lang="de-DE" sz="1600" u="sng" dirty="0"/>
              <a:t>Gesundheits- &amp; Umwelt-Risiko </a:t>
            </a:r>
            <a:r>
              <a:rPr lang="de-DE" sz="1600" dirty="0"/>
              <a:t>dar!</a:t>
            </a:r>
          </a:p>
        </p:txBody>
      </p:sp>
    </p:spTree>
    <p:extLst>
      <p:ext uri="{BB962C8B-B14F-4D97-AF65-F5344CB8AC3E}">
        <p14:creationId xmlns:p14="http://schemas.microsoft.com/office/powerpoint/2010/main" val="337638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858D5CD1-6ACD-4884-AB53-F656B6827874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3473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Welche Gefahrstoffe darf ich beschaffen?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Es dürfen ausschließlich in </a:t>
            </a:r>
            <a:r>
              <a:rPr lang="de-DE" sz="2400" dirty="0" err="1"/>
              <a:t>ChemScan</a:t>
            </a:r>
            <a:r>
              <a:rPr lang="de-DE" sz="2400" dirty="0"/>
              <a:t> ® freigegebene Gefahrstoffe beschafft und eingesetzt werden!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>
                <a:hlinkClick r:id="rId8"/>
              </a:rPr>
              <a:t>https://app.chemscan.de/user/login</a:t>
            </a:r>
            <a:endParaRPr lang="de-DE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>
                <a:hlinkClick r:id="rId9"/>
              </a:rPr>
              <a:t>http://sp.mts.com/corp/Berlin/Umwelt-und-Arbeitssicherheit/SitePages/Gefahrstoffe%20-%20ChemScan.aspx</a:t>
            </a:r>
            <a:endParaRPr lang="de-DE" sz="16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sind unsicher  oder haben keinen </a:t>
            </a:r>
            <a:r>
              <a:rPr lang="de-DE" sz="2400" dirty="0" err="1"/>
              <a:t>ChemScan</a:t>
            </a:r>
            <a:r>
              <a:rPr lang="de-DE" sz="2400" dirty="0"/>
              <a:t>® Zugang?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Fragen Sie Ihren Vorgesetzten! oder </a:t>
            </a:r>
            <a:r>
              <a:rPr lang="de-DE" sz="2000" dirty="0">
                <a:hlinkClick r:id="rId10"/>
              </a:rPr>
              <a:t>HealthSafetyEurope@MTS.com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4829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2185</Words>
  <Application>Microsoft Office PowerPoint</Application>
  <PresentationFormat>Bildschirmpräsentation (4:3)</PresentationFormat>
  <Paragraphs>387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6" baseType="lpstr">
      <vt:lpstr>Arial</vt:lpstr>
      <vt:lpstr>Arial Black</vt:lpstr>
      <vt:lpstr>Calibri</vt:lpstr>
      <vt:lpstr>Wingdings</vt:lpstr>
      <vt:lpstr>Office Theme</vt:lpstr>
      <vt:lpstr>MTS Systems (Germany) GmbH  EHS - Training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MTS Systems (German) GmbH  EHS Arbeitsanweisung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MTS Systems (Germany) GmbH  EHS Arbeitsanweisung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Kinney, James</dc:creator>
  <cp:lastModifiedBy>Schwan, Thomas</cp:lastModifiedBy>
  <cp:revision>260</cp:revision>
  <cp:lastPrinted>2018-06-12T16:19:53Z</cp:lastPrinted>
  <dcterms:created xsi:type="dcterms:W3CDTF">2015-05-07T23:43:01Z</dcterms:created>
  <dcterms:modified xsi:type="dcterms:W3CDTF">2023-11-22T10:03:06Z</dcterms:modified>
</cp:coreProperties>
</file>