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0" r:id="rId2"/>
  </p:sldMasterIdLst>
  <p:notesMasterIdLst>
    <p:notesMasterId r:id="rId23"/>
  </p:notesMasterIdLst>
  <p:handoutMasterIdLst>
    <p:handoutMasterId r:id="rId24"/>
  </p:handoutMasterIdLst>
  <p:sldIdLst>
    <p:sldId id="261" r:id="rId3"/>
    <p:sldId id="545" r:id="rId4"/>
    <p:sldId id="547" r:id="rId5"/>
    <p:sldId id="548" r:id="rId6"/>
    <p:sldId id="549" r:id="rId7"/>
    <p:sldId id="550" r:id="rId8"/>
    <p:sldId id="551" r:id="rId9"/>
    <p:sldId id="565" r:id="rId10"/>
    <p:sldId id="553" r:id="rId11"/>
    <p:sldId id="554" r:id="rId12"/>
    <p:sldId id="556" r:id="rId13"/>
    <p:sldId id="557" r:id="rId14"/>
    <p:sldId id="558" r:id="rId15"/>
    <p:sldId id="560" r:id="rId16"/>
    <p:sldId id="559" r:id="rId17"/>
    <p:sldId id="561" r:id="rId18"/>
    <p:sldId id="562" r:id="rId19"/>
    <p:sldId id="563" r:id="rId20"/>
    <p:sldId id="564" r:id="rId21"/>
    <p:sldId id="543" r:id="rId22"/>
  </p:sldIdLst>
  <p:sldSz cx="9144000" cy="6858000" type="screen4x3"/>
  <p:notesSz cx="6797675" cy="9926638"/>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543"/>
    <a:srgbClr val="9BD5FF"/>
    <a:srgbClr val="E2F3FF"/>
    <a:srgbClr val="D6F3FF"/>
    <a:srgbClr val="A0D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877" autoAdjust="0"/>
    <p:restoredTop sz="91543" autoAdjust="0"/>
  </p:normalViewPr>
  <p:slideViewPr>
    <p:cSldViewPr snapToGrid="0" snapToObjects="1">
      <p:cViewPr>
        <p:scale>
          <a:sx n="90" d="100"/>
          <a:sy n="90" d="100"/>
        </p:scale>
        <p:origin x="-2160" y="-414"/>
      </p:cViewPr>
      <p:guideLst>
        <p:guide orient="horz" pos="4319"/>
        <p:guide/>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078" cy="496569"/>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026" y="0"/>
            <a:ext cx="2946078" cy="496569"/>
          </a:xfrm>
          <a:prstGeom prst="rect">
            <a:avLst/>
          </a:prstGeom>
        </p:spPr>
        <p:txBody>
          <a:bodyPr vert="horz" lIns="91440" tIns="45720" rIns="91440" bIns="45720" rtlCol="0"/>
          <a:lstStyle>
            <a:lvl1pPr algn="r">
              <a:defRPr sz="1200"/>
            </a:lvl1pPr>
          </a:lstStyle>
          <a:p>
            <a:fld id="{D32AD206-E350-4A5A-9E32-FD8E3A96E856}" type="datetimeFigureOut">
              <a:rPr lang="de-DE" smtClean="0"/>
              <a:t>26.10.2017</a:t>
            </a:fld>
            <a:endParaRPr lang="de-DE"/>
          </a:p>
        </p:txBody>
      </p:sp>
      <p:sp>
        <p:nvSpPr>
          <p:cNvPr id="4" name="Fußzeilenplatzhalter 3"/>
          <p:cNvSpPr>
            <a:spLocks noGrp="1"/>
          </p:cNvSpPr>
          <p:nvPr>
            <p:ph type="ftr" sz="quarter" idx="2"/>
          </p:nvPr>
        </p:nvSpPr>
        <p:spPr>
          <a:xfrm>
            <a:off x="1" y="9428493"/>
            <a:ext cx="2946078" cy="49656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026" y="9428493"/>
            <a:ext cx="2946078" cy="496568"/>
          </a:xfrm>
          <a:prstGeom prst="rect">
            <a:avLst/>
          </a:prstGeom>
        </p:spPr>
        <p:txBody>
          <a:bodyPr vert="horz" lIns="91440" tIns="45720" rIns="91440" bIns="45720" rtlCol="0" anchor="b"/>
          <a:lstStyle>
            <a:lvl1pPr algn="r">
              <a:defRPr sz="1200"/>
            </a:lvl1pPr>
          </a:lstStyle>
          <a:p>
            <a:fld id="{4FE4E3B2-9BE5-40B9-95D9-711854C2D547}" type="slidenum">
              <a:rPr lang="de-DE" smtClean="0"/>
              <a:t>‹Nr.›</a:t>
            </a:fld>
            <a:endParaRPr lang="de-DE"/>
          </a:p>
        </p:txBody>
      </p:sp>
    </p:spTree>
    <p:extLst>
      <p:ext uri="{BB962C8B-B14F-4D97-AF65-F5344CB8AC3E}">
        <p14:creationId xmlns:p14="http://schemas.microsoft.com/office/powerpoint/2010/main" val="41407688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6275" cy="496671"/>
          </a:xfrm>
          <a:prstGeom prst="rect">
            <a:avLst/>
          </a:prstGeom>
        </p:spPr>
        <p:txBody>
          <a:bodyPr vert="horz" lIns="91422" tIns="45710" rIns="91422" bIns="45710" rtlCol="0"/>
          <a:lstStyle>
            <a:lvl1pPr algn="l">
              <a:defRPr sz="1200"/>
            </a:lvl1pPr>
          </a:lstStyle>
          <a:p>
            <a:endParaRPr lang="en-US" dirty="0"/>
          </a:p>
        </p:txBody>
      </p:sp>
      <p:sp>
        <p:nvSpPr>
          <p:cNvPr id="3" name="Date Placeholder 2"/>
          <p:cNvSpPr>
            <a:spLocks noGrp="1"/>
          </p:cNvSpPr>
          <p:nvPr>
            <p:ph type="dt" idx="1"/>
          </p:nvPr>
        </p:nvSpPr>
        <p:spPr>
          <a:xfrm>
            <a:off x="3849863" y="2"/>
            <a:ext cx="2946275" cy="496671"/>
          </a:xfrm>
          <a:prstGeom prst="rect">
            <a:avLst/>
          </a:prstGeom>
        </p:spPr>
        <p:txBody>
          <a:bodyPr vert="horz" lIns="91422" tIns="45710" rIns="91422" bIns="45710" rtlCol="0"/>
          <a:lstStyle>
            <a:lvl1pPr algn="r">
              <a:defRPr sz="1200"/>
            </a:lvl1pPr>
          </a:lstStyle>
          <a:p>
            <a:fld id="{F8136566-ABC4-427B-8133-7B48FE3D98C8}" type="datetimeFigureOut">
              <a:rPr lang="en-US" smtClean="0"/>
              <a:pPr/>
              <a:t>10/26/2017</a:t>
            </a:fld>
            <a:endParaRPr lang="en-US" dirty="0"/>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22" tIns="45710" rIns="91422" bIns="45710" rtlCol="0" anchor="ctr"/>
          <a:lstStyle/>
          <a:p>
            <a:endParaRPr lang="en-US" dirty="0"/>
          </a:p>
        </p:txBody>
      </p:sp>
      <p:sp>
        <p:nvSpPr>
          <p:cNvPr id="5" name="Notes Placeholder 4"/>
          <p:cNvSpPr>
            <a:spLocks noGrp="1"/>
          </p:cNvSpPr>
          <p:nvPr>
            <p:ph type="body" sz="quarter" idx="3"/>
          </p:nvPr>
        </p:nvSpPr>
        <p:spPr>
          <a:xfrm>
            <a:off x="680384" y="4715833"/>
            <a:ext cx="5436909" cy="4466649"/>
          </a:xfrm>
          <a:prstGeom prst="rect">
            <a:avLst/>
          </a:prstGeom>
        </p:spPr>
        <p:txBody>
          <a:bodyPr vert="horz" lIns="91422" tIns="45710" rIns="91422" bIns="457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428272"/>
            <a:ext cx="2946275" cy="496671"/>
          </a:xfrm>
          <a:prstGeom prst="rect">
            <a:avLst/>
          </a:prstGeom>
        </p:spPr>
        <p:txBody>
          <a:bodyPr vert="horz" lIns="91422" tIns="45710" rIns="91422" bIns="457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863" y="9428272"/>
            <a:ext cx="2946275" cy="496671"/>
          </a:xfrm>
          <a:prstGeom prst="rect">
            <a:avLst/>
          </a:prstGeom>
        </p:spPr>
        <p:txBody>
          <a:bodyPr vert="horz" lIns="91422" tIns="45710" rIns="91422" bIns="45710" rtlCol="0" anchor="b"/>
          <a:lstStyle>
            <a:lvl1pPr algn="r">
              <a:defRPr sz="1200"/>
            </a:lvl1pPr>
          </a:lstStyle>
          <a:p>
            <a:fld id="{4234B7C7-603A-4E1F-981A-0D616DED7C13}" type="slidenum">
              <a:rPr lang="en-US" smtClean="0"/>
              <a:pPr/>
              <a:t>‹Nr.›</a:t>
            </a:fld>
            <a:endParaRPr lang="en-US" dirty="0"/>
          </a:p>
        </p:txBody>
      </p:sp>
    </p:spTree>
    <p:extLst>
      <p:ext uri="{BB962C8B-B14F-4D97-AF65-F5344CB8AC3E}">
        <p14:creationId xmlns:p14="http://schemas.microsoft.com/office/powerpoint/2010/main" val="22657380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771505"/>
          </a:xfrm>
          <a:prstGeom prst="rect">
            <a:avLst/>
          </a:prstGeom>
        </p:spPr>
      </p:pic>
      <p:pic>
        <p:nvPicPr>
          <p:cNvPr id="7" name="Picture 6" descr="becertai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8600" y="6400800"/>
            <a:ext cx="899160" cy="216408"/>
          </a:xfrm>
          <a:prstGeom prst="rect">
            <a:avLst/>
          </a:prstGeom>
        </p:spPr>
      </p:pic>
      <p:sp>
        <p:nvSpPr>
          <p:cNvPr id="7170" name="Rectangle 2"/>
          <p:cNvSpPr>
            <a:spLocks noGrp="1" noChangeArrowheads="1"/>
          </p:cNvSpPr>
          <p:nvPr>
            <p:ph type="ctrTitle"/>
          </p:nvPr>
        </p:nvSpPr>
        <p:spPr>
          <a:xfrm>
            <a:off x="2209800" y="4648200"/>
            <a:ext cx="6553200" cy="533400"/>
          </a:xfrm>
        </p:spPr>
        <p:txBody>
          <a:bodyPr/>
          <a:lstStyle>
            <a:lvl1pPr algn="r">
              <a:defRPr sz="2400"/>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en-US" smtClean="0"/>
              <a:t>Click to edit Master subtitle style</a:t>
            </a:r>
            <a:endParaRPr lang="en-US" dirty="0"/>
          </a:p>
        </p:txBody>
      </p:sp>
    </p:spTree>
    <p:extLst>
      <p:ext uri="{BB962C8B-B14F-4D97-AF65-F5344CB8AC3E}">
        <p14:creationId xmlns:p14="http://schemas.microsoft.com/office/powerpoint/2010/main" val="360834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63083" y="6496892"/>
            <a:ext cx="876829" cy="244475"/>
          </a:xfrm>
          <a:ln/>
        </p:spPr>
        <p:txBody>
          <a:bodyPr/>
          <a:lstStyle>
            <a:lvl1pPr>
              <a:defRPr/>
            </a:lvl1pPr>
          </a:lstStyle>
          <a:p>
            <a:r>
              <a:rPr lang="de-DE" smtClean="0"/>
              <a:t>03.Feb.15</a:t>
            </a:r>
            <a:endParaRPr lang="en-US" dirty="0"/>
          </a:p>
        </p:txBody>
      </p:sp>
      <p:sp>
        <p:nvSpPr>
          <p:cNvPr id="6" name="Rectangle 6"/>
          <p:cNvSpPr>
            <a:spLocks noGrp="1" noChangeArrowheads="1"/>
          </p:cNvSpPr>
          <p:nvPr>
            <p:ph type="sldNum" sz="quarter" idx="4"/>
          </p:nvPr>
        </p:nvSpPr>
        <p:spPr bwMode="auto">
          <a:xfrm>
            <a:off x="1088867"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218346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63084" y="6496892"/>
            <a:ext cx="650034" cy="244475"/>
          </a:xfrm>
          <a:prstGeom prst="rect">
            <a:avLst/>
          </a:prstGeom>
          <a:ln/>
        </p:spPr>
        <p:txBody>
          <a:bodyPr/>
          <a:lstStyle>
            <a:lvl1pPr>
              <a:defRPr/>
            </a:lvl1pPr>
          </a:lstStyle>
          <a:p>
            <a:r>
              <a:rPr lang="de-DE" smtClean="0"/>
              <a:t>03.Feb.15</a:t>
            </a:r>
            <a:endParaRPr lang="en-US" dirty="0"/>
          </a:p>
        </p:txBody>
      </p:sp>
      <p:sp>
        <p:nvSpPr>
          <p:cNvPr id="6" name="Rectangle 6"/>
          <p:cNvSpPr>
            <a:spLocks noGrp="1" noChangeArrowheads="1"/>
          </p:cNvSpPr>
          <p:nvPr>
            <p:ph type="sldNum" sz="quarter" idx="4"/>
          </p:nvPr>
        </p:nvSpPr>
        <p:spPr bwMode="auto">
          <a:xfrm>
            <a:off x="953072"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199888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63083" y="6496892"/>
            <a:ext cx="876829" cy="244475"/>
          </a:xfrm>
          <a:prstGeom prst="rect">
            <a:avLst/>
          </a:prstGeom>
          <a:ln/>
        </p:spPr>
        <p:txBody>
          <a:bodyPr/>
          <a:lstStyle>
            <a:lvl1pPr>
              <a:defRPr/>
            </a:lvl1pPr>
          </a:lstStyle>
          <a:p>
            <a:r>
              <a:rPr lang="de-DE" smtClean="0"/>
              <a:t>03.Feb.15</a:t>
            </a:r>
            <a:endParaRPr lang="en-US" dirty="0"/>
          </a:p>
        </p:txBody>
      </p:sp>
      <p:sp>
        <p:nvSpPr>
          <p:cNvPr id="6" name="Rectangle 6"/>
          <p:cNvSpPr>
            <a:spLocks noGrp="1" noChangeArrowheads="1"/>
          </p:cNvSpPr>
          <p:nvPr>
            <p:ph type="sldNum" sz="quarter" idx="4"/>
          </p:nvPr>
        </p:nvSpPr>
        <p:spPr bwMode="auto">
          <a:xfrm>
            <a:off x="1088867"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3078871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1027" name="Rectangle 3"/>
          <p:cNvSpPr>
            <a:spLocks noGrp="1" noChangeArrowheads="1"/>
          </p:cNvSpPr>
          <p:nvPr>
            <p:ph type="body" idx="1"/>
          </p:nvPr>
        </p:nvSpPr>
        <p:spPr bwMode="auto">
          <a:xfrm>
            <a:off x="462927" y="1864159"/>
            <a:ext cx="8262938" cy="453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462927" y="6494970"/>
            <a:ext cx="904146"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de-DE" smtClean="0"/>
              <a:t>03.Feb.15</a:t>
            </a:r>
            <a:endParaRPr lang="en-US" dirty="0"/>
          </a:p>
        </p:txBody>
      </p:sp>
      <p:sp>
        <p:nvSpPr>
          <p:cNvPr id="1030" name="Rectangle 6"/>
          <p:cNvSpPr>
            <a:spLocks noGrp="1" noChangeArrowheads="1"/>
          </p:cNvSpPr>
          <p:nvPr>
            <p:ph type="sldNum" sz="quarter" idx="4"/>
          </p:nvPr>
        </p:nvSpPr>
        <p:spPr bwMode="auto">
          <a:xfrm>
            <a:off x="1097920"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
        <p:nvSpPr>
          <p:cNvPr id="1026" name="Rectangle 2"/>
          <p:cNvSpPr>
            <a:spLocks noGrp="1" noChangeArrowheads="1"/>
          </p:cNvSpPr>
          <p:nvPr>
            <p:ph type="title"/>
          </p:nvPr>
        </p:nvSpPr>
        <p:spPr bwMode="auto">
          <a:xfrm>
            <a:off x="462927" y="1104225"/>
            <a:ext cx="82502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Lst>
  <p:hf hdr="0" ftr="0"/>
  <p:txStyles>
    <p:titleStyle>
      <a:lvl1pPr algn="l" rtl="0" eaLnBrk="1" fontAlgn="base" hangingPunct="1">
        <a:spcBef>
          <a:spcPct val="0"/>
        </a:spcBef>
        <a:spcAft>
          <a:spcPct val="0"/>
        </a:spcAft>
        <a:defRPr sz="2800">
          <a:solidFill>
            <a:srgbClr val="CC1543"/>
          </a:solidFill>
          <a:latin typeface="+mj-lt"/>
          <a:ea typeface="ＭＳ Ｐゴシック" charset="0"/>
          <a:cs typeface="ＭＳ Ｐゴシック"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1543"/>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generic"/>
          <p:cNvPicPr>
            <a:picLocks noChangeAspect="1" noChangeArrowheads="1"/>
          </p:cNvPicPr>
          <p:nvPr/>
        </p:nvPicPr>
        <p:blipFill>
          <a:blip r:embed="rId4" cstate="print"/>
          <a:srcRect/>
          <a:stretch>
            <a:fillRect/>
          </a:stretch>
        </p:blipFill>
        <p:spPr bwMode="auto">
          <a:xfrm>
            <a:off x="0" y="0"/>
            <a:ext cx="9144000" cy="9318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0401" y="123825"/>
            <a:ext cx="6983674"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ltLang="en-US" dirty="0" smtClean="0"/>
          </a:p>
        </p:txBody>
      </p:sp>
      <p:sp>
        <p:nvSpPr>
          <p:cNvPr id="1028" name="Rectangle 3"/>
          <p:cNvSpPr>
            <a:spLocks noGrp="1" noChangeArrowheads="1"/>
          </p:cNvSpPr>
          <p:nvPr>
            <p:ph type="body" idx="1"/>
          </p:nvPr>
        </p:nvSpPr>
        <p:spPr bwMode="auto">
          <a:xfrm>
            <a:off x="230896" y="1049627"/>
            <a:ext cx="8595622" cy="49122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Rectangle 5"/>
          <p:cNvSpPr>
            <a:spLocks noGrp="1" noChangeArrowheads="1"/>
          </p:cNvSpPr>
          <p:nvPr>
            <p:ph type="ftr" sz="quarter" idx="3"/>
          </p:nvPr>
        </p:nvSpPr>
        <p:spPr bwMode="auto">
          <a:xfrm>
            <a:off x="5488272"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lumMod val="50000"/>
                  </a:schemeClr>
                </a:solidFill>
                <a:latin typeface="+mj-lt"/>
              </a:defRPr>
            </a:lvl1pPr>
          </a:lstStyle>
          <a:p>
            <a:pPr eaLnBrk="0" hangingPunct="0">
              <a:defRPr/>
            </a:pPr>
            <a:endParaRPr lang="en-US" altLang="en-US" b="1" dirty="0">
              <a:solidFill>
                <a:srgbClr val="FFFFFF">
                  <a:lumMod val="50000"/>
                </a:srgbClr>
              </a:solidFill>
              <a:ea typeface="ＭＳ Ｐゴシック" pitchFamily="34" charset="-128"/>
            </a:endParaRPr>
          </a:p>
        </p:txBody>
      </p:sp>
      <p:sp>
        <p:nvSpPr>
          <p:cNvPr id="1030" name="Rectangle 6"/>
          <p:cNvSpPr>
            <a:spLocks noGrp="1" noChangeArrowheads="1"/>
          </p:cNvSpPr>
          <p:nvPr>
            <p:ph type="sldNum" sz="quarter" idx="4"/>
          </p:nvPr>
        </p:nvSpPr>
        <p:spPr bwMode="auto">
          <a:xfrm>
            <a:off x="6858000" y="6564313"/>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latin typeface="+mj-lt"/>
              </a:defRPr>
            </a:lvl1pPr>
          </a:lstStyle>
          <a:p>
            <a:pPr eaLnBrk="0" hangingPunct="0">
              <a:defRPr/>
            </a:pPr>
            <a:r>
              <a:rPr lang="en-US" altLang="en-US" dirty="0" smtClean="0">
                <a:solidFill>
                  <a:srgbClr val="FFFFFF">
                    <a:lumMod val="50000"/>
                  </a:srgbClr>
                </a:solidFill>
                <a:ea typeface="ＭＳ Ｐゴシック" pitchFamily="34" charset="-128"/>
              </a:rPr>
              <a:t>  </a:t>
            </a:r>
            <a:fld id="{17F2916C-253F-4815-A599-29E8438402D4}" type="slidenum">
              <a:rPr lang="en-US" altLang="en-US" smtClean="0">
                <a:solidFill>
                  <a:srgbClr val="FFFFFF">
                    <a:lumMod val="50000"/>
                  </a:srgbClr>
                </a:solidFill>
                <a:ea typeface="ＭＳ Ｐゴシック" pitchFamily="34" charset="-128"/>
              </a:rPr>
              <a:pPr eaLnBrk="0" hangingPunct="0">
                <a:defRPr/>
              </a:pPr>
              <a:t>‹Nr.›</a:t>
            </a:fld>
            <a:endParaRPr lang="en-US" altLang="en-US" dirty="0">
              <a:solidFill>
                <a:srgbClr val="FFFFFF">
                  <a:lumMod val="50000"/>
                </a:srgbClr>
              </a:solidFill>
              <a:ea typeface="ＭＳ Ｐゴシック" pitchFamily="34" charset="-128"/>
            </a:endParaRPr>
          </a:p>
        </p:txBody>
      </p:sp>
      <p:pic>
        <p:nvPicPr>
          <p:cNvPr id="1031" name="Picture 18" descr="MTS_red3"/>
          <p:cNvPicPr>
            <a:picLocks noChangeAspect="1" noChangeArrowheads="1"/>
          </p:cNvPicPr>
          <p:nvPr/>
        </p:nvPicPr>
        <p:blipFill>
          <a:blip r:embed="rId5" cstate="print"/>
          <a:srcRect/>
          <a:stretch>
            <a:fillRect/>
          </a:stretch>
        </p:blipFill>
        <p:spPr bwMode="auto">
          <a:xfrm>
            <a:off x="8153400" y="92075"/>
            <a:ext cx="814388" cy="528638"/>
          </a:xfrm>
          <a:prstGeom prst="rect">
            <a:avLst/>
          </a:prstGeom>
          <a:noFill/>
          <a:ln w="9525">
            <a:noFill/>
            <a:miter lim="800000"/>
            <a:headEnd/>
            <a:tailEnd/>
          </a:ln>
        </p:spPr>
      </p:pic>
      <p:sp>
        <p:nvSpPr>
          <p:cNvPr id="1043" name="Rectangle 19"/>
          <p:cNvSpPr>
            <a:spLocks noChangeArrowheads="1"/>
          </p:cNvSpPr>
          <p:nvPr/>
        </p:nvSpPr>
        <p:spPr bwMode="auto">
          <a:xfrm>
            <a:off x="152400" y="6565900"/>
            <a:ext cx="2895600" cy="228600"/>
          </a:xfrm>
          <a:prstGeom prst="rect">
            <a:avLst/>
          </a:prstGeom>
          <a:noFill/>
          <a:ln w="9525">
            <a:noFill/>
            <a:miter lim="800000"/>
            <a:headEnd/>
            <a:tailEnd/>
          </a:ln>
          <a:effectLst/>
        </p:spPr>
        <p:txBody>
          <a:bodyPr/>
          <a:lstStyle/>
          <a:p>
            <a:pPr algn="ctr" eaLnBrk="0" hangingPunct="0">
              <a:defRPr/>
            </a:pPr>
            <a:endParaRPr lang="en-US" altLang="en-US" sz="1000" dirty="0">
              <a:solidFill>
                <a:srgbClr val="000000"/>
              </a:solidFill>
              <a:latin typeface="Arial Narrow"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3" r:id="rId1"/>
    <p:sldLayoutId id="2147483686" r:id="rId2"/>
  </p:sldLayoutIdLst>
  <p:hf hdr="0" ftr="0"/>
  <p:txStyles>
    <p:titleStyle>
      <a:lvl1pPr algn="l" rtl="0" eaLnBrk="0" fontAlgn="base" hangingPunct="0">
        <a:spcBef>
          <a:spcPct val="0"/>
        </a:spcBef>
        <a:spcAft>
          <a:spcPct val="0"/>
        </a:spcAft>
        <a:defRPr sz="2800" i="1">
          <a:solidFill>
            <a:srgbClr val="CC1543"/>
          </a:solidFill>
          <a:latin typeface="+mj-lt"/>
          <a:ea typeface="+mj-ea"/>
          <a:cs typeface="+mj-cs"/>
        </a:defRPr>
      </a:lvl1pPr>
      <a:lvl2pPr algn="l" rtl="0" eaLnBrk="0" fontAlgn="base" hangingPunct="0">
        <a:spcBef>
          <a:spcPct val="0"/>
        </a:spcBef>
        <a:spcAft>
          <a:spcPct val="0"/>
        </a:spcAft>
        <a:defRPr sz="2800" i="1">
          <a:solidFill>
            <a:srgbClr val="CC1543"/>
          </a:solidFill>
          <a:latin typeface="Arial Narrow" pitchFamily="34" charset="0"/>
        </a:defRPr>
      </a:lvl2pPr>
      <a:lvl3pPr algn="l" rtl="0" eaLnBrk="0" fontAlgn="base" hangingPunct="0">
        <a:spcBef>
          <a:spcPct val="0"/>
        </a:spcBef>
        <a:spcAft>
          <a:spcPct val="0"/>
        </a:spcAft>
        <a:defRPr sz="2800" i="1">
          <a:solidFill>
            <a:srgbClr val="CC1543"/>
          </a:solidFill>
          <a:latin typeface="Arial Narrow" pitchFamily="34" charset="0"/>
        </a:defRPr>
      </a:lvl3pPr>
      <a:lvl4pPr algn="l" rtl="0" eaLnBrk="0" fontAlgn="base" hangingPunct="0">
        <a:spcBef>
          <a:spcPct val="0"/>
        </a:spcBef>
        <a:spcAft>
          <a:spcPct val="0"/>
        </a:spcAft>
        <a:defRPr sz="2800" i="1">
          <a:solidFill>
            <a:srgbClr val="CC1543"/>
          </a:solidFill>
          <a:latin typeface="Arial Narrow" pitchFamily="34" charset="0"/>
        </a:defRPr>
      </a:lvl4pPr>
      <a:lvl5pPr algn="l" rtl="0" eaLnBrk="0" fontAlgn="base" hangingPunct="0">
        <a:spcBef>
          <a:spcPct val="0"/>
        </a:spcBef>
        <a:spcAft>
          <a:spcPct val="0"/>
        </a:spcAft>
        <a:defRPr sz="2800" i="1">
          <a:solidFill>
            <a:srgbClr val="CC1543"/>
          </a:solidFill>
          <a:latin typeface="Arial Narrow" pitchFamily="34" charset="0"/>
        </a:defRPr>
      </a:lvl5pPr>
      <a:lvl6pPr marL="457200" algn="l" rtl="0" eaLnBrk="0" fontAlgn="base" hangingPunct="0">
        <a:spcBef>
          <a:spcPct val="0"/>
        </a:spcBef>
        <a:spcAft>
          <a:spcPct val="0"/>
        </a:spcAft>
        <a:defRPr sz="2800" b="1" i="1">
          <a:solidFill>
            <a:srgbClr val="A50021"/>
          </a:solidFill>
          <a:latin typeface="Arial Narrow" pitchFamily="34" charset="0"/>
        </a:defRPr>
      </a:lvl6pPr>
      <a:lvl7pPr marL="914400" algn="l" rtl="0" eaLnBrk="0" fontAlgn="base" hangingPunct="0">
        <a:spcBef>
          <a:spcPct val="0"/>
        </a:spcBef>
        <a:spcAft>
          <a:spcPct val="0"/>
        </a:spcAft>
        <a:defRPr sz="2800" b="1" i="1">
          <a:solidFill>
            <a:srgbClr val="A50021"/>
          </a:solidFill>
          <a:latin typeface="Arial Narrow" pitchFamily="34" charset="0"/>
        </a:defRPr>
      </a:lvl7pPr>
      <a:lvl8pPr marL="1371600" algn="l" rtl="0" eaLnBrk="0" fontAlgn="base" hangingPunct="0">
        <a:spcBef>
          <a:spcPct val="0"/>
        </a:spcBef>
        <a:spcAft>
          <a:spcPct val="0"/>
        </a:spcAft>
        <a:defRPr sz="2800" b="1" i="1">
          <a:solidFill>
            <a:srgbClr val="A50021"/>
          </a:solidFill>
          <a:latin typeface="Arial Narrow" pitchFamily="34" charset="0"/>
        </a:defRPr>
      </a:lvl8pPr>
      <a:lvl9pPr marL="1828800" algn="l" rtl="0" eaLnBrk="0" fontAlgn="base" hangingPunct="0">
        <a:spcBef>
          <a:spcPct val="0"/>
        </a:spcBef>
        <a:spcAft>
          <a:spcPct val="0"/>
        </a:spcAft>
        <a:defRPr sz="2800" b="1" i="1">
          <a:solidFill>
            <a:srgbClr val="A50021"/>
          </a:solidFill>
          <a:latin typeface="Arial Narrow" pitchFamily="34" charset="0"/>
        </a:defRPr>
      </a:lvl9pPr>
    </p:titleStyle>
    <p:bodyStyle>
      <a:lvl1pPr marL="342900" indent="-342900" algn="l" rtl="0" eaLnBrk="0" fontAlgn="base" hangingPunct="0">
        <a:spcBef>
          <a:spcPct val="50000"/>
        </a:spcBef>
        <a:spcAft>
          <a:spcPct val="0"/>
        </a:spcAft>
        <a:buClr>
          <a:schemeClr val="tx1"/>
        </a:buClr>
        <a:buSzPct val="50000"/>
        <a:buFont typeface="Zapf Dingbats" charset="2"/>
        <a:buChar char="n"/>
        <a:defRPr sz="2400">
          <a:solidFill>
            <a:schemeClr val="tx1"/>
          </a:solidFill>
          <a:latin typeface="+mj-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j-lt"/>
        </a:defRPr>
      </a:lvl2pPr>
      <a:lvl3pPr marL="1143000" indent="-228600" algn="l" rtl="0" eaLnBrk="0" fontAlgn="base" hangingPunct="0">
        <a:spcBef>
          <a:spcPct val="50000"/>
        </a:spcBef>
        <a:spcAft>
          <a:spcPct val="0"/>
        </a:spcAft>
        <a:buChar char="•"/>
        <a:defRPr>
          <a:solidFill>
            <a:schemeClr val="tx1"/>
          </a:solidFill>
          <a:latin typeface="+mj-lt"/>
        </a:defRPr>
      </a:lvl3pPr>
      <a:lvl4pPr marL="1600200" indent="-228600" algn="l" rtl="0" eaLnBrk="0" fontAlgn="base" hangingPunct="0">
        <a:spcBef>
          <a:spcPct val="50000"/>
        </a:spcBef>
        <a:spcAft>
          <a:spcPct val="0"/>
        </a:spcAft>
        <a:buChar char="–"/>
        <a:defRPr sz="1600">
          <a:solidFill>
            <a:schemeClr val="tx1"/>
          </a:solidFill>
          <a:latin typeface="+mj-lt"/>
        </a:defRPr>
      </a:lvl4pPr>
      <a:lvl5pPr marL="2057400" indent="-228600" algn="l" rtl="0" eaLnBrk="0" fontAlgn="base" hangingPunct="0">
        <a:spcBef>
          <a:spcPct val="50000"/>
        </a:spcBef>
        <a:spcAft>
          <a:spcPct val="0"/>
        </a:spcAft>
        <a:buChar char="»"/>
        <a:defRPr sz="1400">
          <a:solidFill>
            <a:schemeClr val="tx1"/>
          </a:solidFill>
          <a:latin typeface="+mj-lt"/>
        </a:defRPr>
      </a:lvl5pPr>
      <a:lvl6pPr marL="2514600" indent="-228600" algn="l" rtl="0" eaLnBrk="0" fontAlgn="base" hangingPunct="0">
        <a:spcBef>
          <a:spcPct val="50000"/>
        </a:spcBef>
        <a:spcAft>
          <a:spcPct val="0"/>
        </a:spcAft>
        <a:buChar char="»"/>
        <a:defRPr sz="2000">
          <a:solidFill>
            <a:schemeClr val="tx1"/>
          </a:solidFill>
          <a:latin typeface="+mn-lt"/>
        </a:defRPr>
      </a:lvl6pPr>
      <a:lvl7pPr marL="2971800" indent="-228600" algn="l" rtl="0" eaLnBrk="0" fontAlgn="base" hangingPunct="0">
        <a:spcBef>
          <a:spcPct val="50000"/>
        </a:spcBef>
        <a:spcAft>
          <a:spcPct val="0"/>
        </a:spcAft>
        <a:buChar char="»"/>
        <a:defRPr sz="2000">
          <a:solidFill>
            <a:schemeClr val="tx1"/>
          </a:solidFill>
          <a:latin typeface="+mn-lt"/>
        </a:defRPr>
      </a:lvl7pPr>
      <a:lvl8pPr marL="3429000" indent="-228600" algn="l" rtl="0" eaLnBrk="0" fontAlgn="base" hangingPunct="0">
        <a:spcBef>
          <a:spcPct val="50000"/>
        </a:spcBef>
        <a:spcAft>
          <a:spcPct val="0"/>
        </a:spcAft>
        <a:buChar char="»"/>
        <a:defRPr sz="2000">
          <a:solidFill>
            <a:schemeClr val="tx1"/>
          </a:solidFill>
          <a:latin typeface="+mn-lt"/>
        </a:defRPr>
      </a:lvl8pPr>
      <a:lvl9pPr marL="3886200" indent="-228600" algn="l" rtl="0" eaLnBrk="0" fontAlgn="base" hangingPunct="0">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rc.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iga.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4648200"/>
            <a:ext cx="8039100" cy="1085850"/>
          </a:xfrm>
        </p:spPr>
        <p:txBody>
          <a:bodyPr/>
          <a:lstStyle/>
          <a:p>
            <a:r>
              <a:rPr lang="en-US" sz="2000" dirty="0" smtClean="0"/>
              <a:t>MTS Test Division EU Quality- and Environment-, Health &amp; Safety Management </a:t>
            </a:r>
            <a:r>
              <a:rPr lang="en-US" dirty="0" smtClean="0"/>
              <a:t/>
            </a:r>
            <a:br>
              <a:rPr lang="en-US" dirty="0" smtClean="0"/>
            </a:br>
            <a:r>
              <a:rPr lang="en-US" b="1" dirty="0" smtClean="0"/>
              <a:t>Quality </a:t>
            </a:r>
            <a:r>
              <a:rPr lang="en-US" b="1" dirty="0"/>
              <a:t>&amp; </a:t>
            </a:r>
            <a:r>
              <a:rPr lang="en-US" b="1" dirty="0" smtClean="0"/>
              <a:t>EHS - Europe </a:t>
            </a:r>
            <a:endParaRPr lang="en-US" b="1" dirty="0"/>
          </a:p>
        </p:txBody>
      </p:sp>
      <p:sp>
        <p:nvSpPr>
          <p:cNvPr id="7" name="Subtitle 6"/>
          <p:cNvSpPr>
            <a:spLocks noGrp="1"/>
          </p:cNvSpPr>
          <p:nvPr>
            <p:ph type="subTitle" idx="1"/>
          </p:nvPr>
        </p:nvSpPr>
        <p:spPr>
          <a:xfrm>
            <a:off x="4953000" y="5734050"/>
            <a:ext cx="3810000" cy="304800"/>
          </a:xfrm>
        </p:spPr>
        <p:txBody>
          <a:bodyPr/>
          <a:lstStyle/>
          <a:p>
            <a:r>
              <a:rPr lang="en-US" b="1" dirty="0" smtClean="0">
                <a:solidFill>
                  <a:srgbClr val="CC1543"/>
                </a:solidFill>
              </a:rPr>
              <a:t>Prepared by Christian Gust -  October 2017</a:t>
            </a:r>
            <a:endParaRPr lang="en-US" b="1" dirty="0">
              <a:solidFill>
                <a:srgbClr val="CC1543"/>
              </a:solidFill>
            </a:endParaRPr>
          </a:p>
        </p:txBody>
      </p:sp>
    </p:spTree>
    <p:extLst>
      <p:ext uri="{BB962C8B-B14F-4D97-AF65-F5344CB8AC3E}">
        <p14:creationId xmlns:p14="http://schemas.microsoft.com/office/powerpoint/2010/main" val="3867492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b="1" u="sng" dirty="0" smtClean="0"/>
          </a:p>
          <a:p>
            <a:pPr marL="0" indent="0">
              <a:buNone/>
            </a:pPr>
            <a:r>
              <a:rPr lang="en-US" b="1" u="sng" dirty="0" smtClean="0"/>
              <a:t>2. </a:t>
            </a:r>
            <a:r>
              <a:rPr lang="en-US" b="1" u="sng" dirty="0"/>
              <a:t>Causes of oxygen deficiency</a:t>
            </a:r>
            <a:r>
              <a:rPr lang="en-US" b="1" u="sng" dirty="0" smtClean="0"/>
              <a:t/>
            </a:r>
            <a:br>
              <a:rPr lang="en-US" b="1" u="sng" dirty="0" smtClean="0"/>
            </a:br>
            <a:endParaRPr lang="de-DE" b="1" u="sng" dirty="0" smtClean="0"/>
          </a:p>
          <a:p>
            <a:r>
              <a:rPr lang="de-DE" dirty="0"/>
              <a:t>a‘) </a:t>
            </a:r>
            <a:r>
              <a:rPr lang="de-DE" dirty="0" err="1"/>
              <a:t>When</a:t>
            </a:r>
            <a:r>
              <a:rPr lang="de-DE" dirty="0"/>
              <a:t> </a:t>
            </a:r>
            <a:r>
              <a:rPr lang="de-DE" dirty="0" err="1"/>
              <a:t>pressurized</a:t>
            </a:r>
            <a:r>
              <a:rPr lang="de-DE" dirty="0"/>
              <a:t> </a:t>
            </a:r>
            <a:r>
              <a:rPr lang="de-DE" dirty="0" err="1"/>
              <a:t>nitrogen</a:t>
            </a:r>
            <a:r>
              <a:rPr lang="de-DE" dirty="0"/>
              <a:t> </a:t>
            </a:r>
            <a:r>
              <a:rPr lang="de-DE" dirty="0" err="1"/>
              <a:t>is</a:t>
            </a:r>
            <a:r>
              <a:rPr lang="de-DE" dirty="0"/>
              <a:t> </a:t>
            </a:r>
            <a:r>
              <a:rPr lang="de-DE" dirty="0" err="1"/>
              <a:t>released</a:t>
            </a:r>
            <a:r>
              <a:rPr lang="de-DE" dirty="0"/>
              <a:t> </a:t>
            </a:r>
            <a:r>
              <a:rPr lang="de-DE" dirty="0" err="1"/>
              <a:t>to</a:t>
            </a:r>
            <a:r>
              <a:rPr lang="de-DE" dirty="0"/>
              <a:t> </a:t>
            </a:r>
            <a:r>
              <a:rPr lang="de-DE" dirty="0" err="1"/>
              <a:t>atmospheric</a:t>
            </a:r>
            <a:r>
              <a:rPr lang="de-DE" dirty="0"/>
              <a:t> </a:t>
            </a:r>
            <a:r>
              <a:rPr lang="de-DE" dirty="0" err="1"/>
              <a:t>pressure</a:t>
            </a:r>
            <a:r>
              <a:rPr lang="de-DE" dirty="0"/>
              <a:t>, </a:t>
            </a:r>
            <a:r>
              <a:rPr lang="de-DE" dirty="0" err="1"/>
              <a:t>the</a:t>
            </a:r>
            <a:r>
              <a:rPr lang="de-DE" dirty="0"/>
              <a:t> </a:t>
            </a:r>
            <a:r>
              <a:rPr lang="de-DE" dirty="0" err="1"/>
              <a:t>pressurized</a:t>
            </a:r>
            <a:r>
              <a:rPr lang="de-DE" dirty="0"/>
              <a:t> </a:t>
            </a:r>
            <a:r>
              <a:rPr lang="de-DE" dirty="0" err="1"/>
              <a:t>volume</a:t>
            </a:r>
            <a:r>
              <a:rPr lang="de-DE" dirty="0"/>
              <a:t> </a:t>
            </a:r>
            <a:r>
              <a:rPr lang="de-DE" dirty="0" smtClean="0"/>
              <a:t>x </a:t>
            </a:r>
            <a:r>
              <a:rPr lang="de-DE" dirty="0" err="1"/>
              <a:t>pressure</a:t>
            </a:r>
            <a:r>
              <a:rPr lang="de-DE" dirty="0"/>
              <a:t> </a:t>
            </a:r>
            <a:r>
              <a:rPr lang="de-DE" dirty="0" smtClean="0"/>
              <a:t>= </a:t>
            </a:r>
            <a:r>
              <a:rPr lang="de-DE" dirty="0" err="1" smtClean="0"/>
              <a:t>depressurized</a:t>
            </a:r>
            <a:r>
              <a:rPr lang="de-DE" dirty="0" smtClean="0"/>
              <a:t> </a:t>
            </a:r>
            <a:r>
              <a:rPr lang="de-DE" dirty="0" err="1" smtClean="0"/>
              <a:t>volume</a:t>
            </a:r>
            <a:r>
              <a:rPr lang="de-DE" dirty="0" smtClean="0"/>
              <a:t>. </a:t>
            </a:r>
            <a:r>
              <a:rPr lang="de-DE" dirty="0" err="1" smtClean="0"/>
              <a:t>For</a:t>
            </a:r>
            <a:r>
              <a:rPr lang="de-DE" dirty="0" smtClean="0"/>
              <a:t> </a:t>
            </a:r>
            <a:r>
              <a:rPr lang="de-DE" dirty="0" err="1" smtClean="0"/>
              <a:t>example</a:t>
            </a:r>
            <a:r>
              <a:rPr lang="de-DE" dirty="0" smtClean="0"/>
              <a:t>, a 10 Liter </a:t>
            </a:r>
            <a:r>
              <a:rPr lang="de-DE" dirty="0" err="1" smtClean="0"/>
              <a:t>accumulatror</a:t>
            </a:r>
            <a:r>
              <a:rPr lang="de-DE" dirty="0" smtClean="0"/>
              <a:t>, </a:t>
            </a:r>
            <a:r>
              <a:rPr lang="de-DE" dirty="0" err="1" smtClean="0"/>
              <a:t>precharged</a:t>
            </a:r>
            <a:r>
              <a:rPr lang="de-DE" dirty="0" smtClean="0"/>
              <a:t> </a:t>
            </a:r>
            <a:r>
              <a:rPr lang="de-DE" dirty="0" err="1" smtClean="0"/>
              <a:t>with</a:t>
            </a:r>
            <a:r>
              <a:rPr lang="de-DE" dirty="0" smtClean="0"/>
              <a:t> 70 bar </a:t>
            </a:r>
            <a:r>
              <a:rPr lang="de-DE" dirty="0" err="1" smtClean="0"/>
              <a:t>produces</a:t>
            </a:r>
            <a:r>
              <a:rPr lang="de-DE" dirty="0" smtClean="0"/>
              <a:t> 700 Liter gas at </a:t>
            </a:r>
            <a:r>
              <a:rPr lang="de-DE" dirty="0" err="1" smtClean="0"/>
              <a:t>atmospheric</a:t>
            </a:r>
            <a:r>
              <a:rPr lang="de-DE" dirty="0" smtClean="0"/>
              <a:t> </a:t>
            </a:r>
            <a:r>
              <a:rPr lang="de-DE" dirty="0" err="1" smtClean="0"/>
              <a:t>pressure</a:t>
            </a:r>
            <a:r>
              <a:rPr lang="de-DE" dirty="0" smtClean="0"/>
              <a:t> (1bar).</a:t>
            </a:r>
            <a:r>
              <a:rPr lang="en-US" dirty="0" smtClean="0"/>
              <a:t/>
            </a:r>
            <a:br>
              <a:rPr lang="en-US" dirty="0" smtClean="0"/>
            </a:br>
            <a:endParaRPr lang="en-US" dirty="0" smtClean="0"/>
          </a:p>
          <a:p>
            <a:r>
              <a:rPr lang="en-US" dirty="0" smtClean="0"/>
              <a:t>b</a:t>
            </a:r>
            <a:r>
              <a:rPr lang="en-US" dirty="0"/>
              <a:t>) In the event of gases other than oxygen leaking out of </a:t>
            </a:r>
            <a:r>
              <a:rPr lang="en-US" dirty="0" smtClean="0"/>
              <a:t>accumulators, pipe </a:t>
            </a:r>
            <a:r>
              <a:rPr lang="en-US" dirty="0"/>
              <a:t>work, cylinders, vessels, etc., oxygen deficiency must always be expected. Checks should be made periodically for possible leaks</a:t>
            </a:r>
            <a:r>
              <a:rPr lang="en-US" dirty="0" smtClean="0"/>
              <a:t>.</a:t>
            </a:r>
            <a:br>
              <a:rPr lang="en-US" dirty="0" smtClean="0"/>
            </a:br>
            <a:r>
              <a:rPr lang="en-US" dirty="0" smtClean="0"/>
              <a:t/>
            </a:r>
            <a:br>
              <a:rPr lang="en-US" dirty="0" smtClean="0"/>
            </a:br>
            <a:r>
              <a:rPr lang="en-US" dirty="0" smtClean="0"/>
              <a:t>Spaces </a:t>
            </a:r>
            <a:r>
              <a:rPr lang="en-US" dirty="0"/>
              <a:t>with limited or inadequate ventilation (e.g. vessels) must not be entered unless air analysis has been made, safe conditions are confirmed and a work permit has been issued.</a:t>
            </a:r>
            <a:r>
              <a:rPr lang="en-US" b="1" dirty="0"/>
              <a:t/>
            </a:r>
            <a:br>
              <a:rPr lang="en-US" b="1" dirty="0"/>
            </a:br>
            <a:endParaRPr lang="en-US" b="1" dirty="0" smtClean="0"/>
          </a:p>
          <a:p>
            <a:pPr marL="0" indent="0">
              <a:buNone/>
            </a:pPr>
            <a:r>
              <a:rPr lang="de-DE" b="1" dirty="0" smtClean="0"/>
              <a:t/>
            </a:r>
            <a:br>
              <a:rPr lang="de-DE" b="1" dirty="0" smtClean="0"/>
            </a:br>
            <a:endParaRPr lang="de-DE" b="1" dirty="0" smtClean="0"/>
          </a:p>
          <a:p>
            <a:pPr>
              <a:spcBef>
                <a:spcPts val="500"/>
              </a:spcBef>
            </a:pPr>
            <a:endParaRPr lang="de-DE" b="1" dirty="0" smtClean="0"/>
          </a:p>
          <a:p>
            <a:pPr marL="0" indent="0">
              <a:spcBef>
                <a:spcPts val="500"/>
              </a:spcBef>
              <a:buNone/>
            </a:pPr>
            <a:r>
              <a:rPr lang="en-US" b="1" dirty="0" smtClean="0"/>
              <a:t> </a:t>
            </a:r>
            <a:br>
              <a:rPr lang="en-US" b="1" dirty="0" smtClean="0"/>
            </a:br>
            <a:endParaRPr lang="en-US" b="1" dirty="0" smtClean="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10</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1955307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1000" b="1" u="sng" dirty="0" smtClean="0"/>
          </a:p>
          <a:p>
            <a:pPr marL="0" indent="0">
              <a:buNone/>
            </a:pPr>
            <a:r>
              <a:rPr lang="en-US" b="1" u="sng" dirty="0" smtClean="0"/>
              <a:t>2. </a:t>
            </a:r>
            <a:r>
              <a:rPr lang="en-US" b="1" u="sng" dirty="0"/>
              <a:t>Causes of oxygen deficiency</a:t>
            </a:r>
            <a:r>
              <a:rPr lang="en-US" b="1" u="sng" dirty="0" smtClean="0"/>
              <a:t/>
            </a:r>
            <a:br>
              <a:rPr lang="en-US" b="1" u="sng" dirty="0" smtClean="0"/>
            </a:br>
            <a:endParaRPr lang="de-DE" sz="1000" b="1" u="sng" dirty="0" smtClean="0"/>
          </a:p>
          <a:p>
            <a:r>
              <a:rPr lang="en-US" dirty="0"/>
              <a:t>c) If work has to be carried out in the vicinity of ventilation openings, vent pipes or vessel man ways for example, personnel must be prepared to encounter gases with low oxygen concentration or without oxygen at all, being discharged from these openings</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a:t>d) Oxygen deficiency will always arise when plant and vessels are purged with nitrogen or any other inert </a:t>
            </a:r>
            <a:r>
              <a:rPr lang="en-US" dirty="0" smtClean="0"/>
              <a:t>gases.</a:t>
            </a:r>
            <a:br>
              <a:rPr lang="en-US" dirty="0" smtClean="0"/>
            </a:br>
            <a:endParaRPr lang="en-US" dirty="0"/>
          </a:p>
          <a:p>
            <a:pPr marL="0" indent="0">
              <a:buNone/>
            </a:pPr>
            <a:r>
              <a:rPr lang="en-US" b="1" dirty="0"/>
              <a:t/>
            </a:r>
            <a:br>
              <a:rPr lang="en-US" b="1" dirty="0"/>
            </a:br>
            <a:endParaRPr lang="en-US" b="1" dirty="0" smtClean="0"/>
          </a:p>
          <a:p>
            <a:pPr marL="0" indent="0">
              <a:buNone/>
            </a:pPr>
            <a:r>
              <a:rPr lang="de-DE" b="1" dirty="0" smtClean="0"/>
              <a:t/>
            </a:r>
            <a:br>
              <a:rPr lang="de-DE" b="1" dirty="0" smtClean="0"/>
            </a:br>
            <a:endParaRPr lang="de-DE" b="1" dirty="0" smtClean="0"/>
          </a:p>
          <a:p>
            <a:pPr>
              <a:spcBef>
                <a:spcPts val="500"/>
              </a:spcBef>
            </a:pPr>
            <a:endParaRPr lang="de-DE" b="1" dirty="0" smtClean="0"/>
          </a:p>
          <a:p>
            <a:pPr marL="0" indent="0">
              <a:spcBef>
                <a:spcPts val="500"/>
              </a:spcBef>
              <a:buNone/>
            </a:pPr>
            <a:r>
              <a:rPr lang="en-US" b="1" dirty="0" smtClean="0"/>
              <a:t> </a:t>
            </a:r>
            <a:br>
              <a:rPr lang="en-US" b="1" dirty="0" smtClean="0"/>
            </a:br>
            <a:endParaRPr lang="en-US" b="1" dirty="0" smtClean="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11</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879" y="3495713"/>
            <a:ext cx="16668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544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en-US" b="1" u="sng" dirty="0" smtClean="0"/>
              <a:t>3. </a:t>
            </a:r>
            <a:r>
              <a:rPr lang="en-US" b="1" u="sng" dirty="0"/>
              <a:t>Detection of oxygen deficiency</a:t>
            </a:r>
            <a:r>
              <a:rPr lang="en-US" b="1" u="sng" dirty="0" smtClean="0"/>
              <a:t/>
            </a:r>
            <a:br>
              <a:rPr lang="en-US" b="1" u="sng" dirty="0" smtClean="0"/>
            </a:br>
            <a:endParaRPr lang="de-DE" sz="1000" b="1" u="sng" dirty="0" smtClean="0"/>
          </a:p>
          <a:p>
            <a:r>
              <a:rPr lang="en-US" b="1" dirty="0">
                <a:solidFill>
                  <a:srgbClr val="FF0000"/>
                </a:solidFill>
              </a:rPr>
              <a:t>HUMAN SENSES CANNOT DETECT OXYGEN </a:t>
            </a:r>
            <a:r>
              <a:rPr lang="en-US" b="1" dirty="0" smtClean="0">
                <a:solidFill>
                  <a:srgbClr val="FF0000"/>
                </a:solidFill>
              </a:rPr>
              <a:t>DEFICIENCY</a:t>
            </a:r>
            <a:r>
              <a:rPr lang="en-US" b="1" dirty="0" smtClean="0"/>
              <a:t/>
            </a:r>
            <a:br>
              <a:rPr lang="en-US" b="1" dirty="0" smtClean="0"/>
            </a:br>
            <a:endParaRPr lang="en-US" sz="1000" b="1" dirty="0" smtClean="0"/>
          </a:p>
          <a:p>
            <a:r>
              <a:rPr lang="en-US" dirty="0"/>
              <a:t>Measuring instruments give an audible or visual alarm of oxygen concentration and can indicate the oxygen content</a:t>
            </a:r>
            <a:r>
              <a:rPr lang="en-US" dirty="0" smtClean="0"/>
              <a:t>.</a:t>
            </a:r>
          </a:p>
          <a:p>
            <a:r>
              <a:rPr lang="en-US" dirty="0"/>
              <a:t>These instruments should always be tested in the open air before use</a:t>
            </a:r>
            <a:r>
              <a:rPr lang="en-US" dirty="0" smtClean="0"/>
              <a:t>.</a:t>
            </a:r>
          </a:p>
          <a:p>
            <a:endParaRPr lang="en-US" dirty="0"/>
          </a:p>
          <a:p>
            <a:endParaRPr lang="en-US" dirty="0" smtClean="0"/>
          </a:p>
          <a:p>
            <a:endParaRPr lang="en-US" dirty="0"/>
          </a:p>
          <a:p>
            <a:endParaRPr lang="en-US" dirty="0" smtClean="0"/>
          </a:p>
          <a:p>
            <a:endParaRPr lang="en-US" dirty="0" smtClean="0"/>
          </a:p>
          <a:p>
            <a:r>
              <a:rPr lang="en-US" dirty="0" smtClean="0"/>
              <a:t>If </a:t>
            </a:r>
            <a:r>
              <a:rPr lang="en-US" dirty="0"/>
              <a:t>the presence of toxic or flammable gases is possible, specific instruments should be used</a:t>
            </a:r>
            <a:r>
              <a:rPr lang="en-US" dirty="0" smtClean="0"/>
              <a:t>.</a:t>
            </a:r>
            <a:r>
              <a:rPr lang="en-US" b="1" dirty="0"/>
              <a:t/>
            </a:r>
            <a:br>
              <a:rPr lang="en-US" b="1" dirty="0"/>
            </a:br>
            <a:endParaRPr lang="en-US" b="1" dirty="0" smtClean="0"/>
          </a:p>
          <a:p>
            <a:pPr marL="0" indent="0">
              <a:buNone/>
            </a:pPr>
            <a:r>
              <a:rPr lang="de-DE" b="1" dirty="0" smtClean="0"/>
              <a:t/>
            </a:r>
            <a:br>
              <a:rPr lang="de-DE" b="1" dirty="0" smtClean="0"/>
            </a:br>
            <a:endParaRPr lang="de-DE" b="1" dirty="0" smtClean="0"/>
          </a:p>
          <a:p>
            <a:pPr>
              <a:spcBef>
                <a:spcPts val="500"/>
              </a:spcBef>
            </a:pPr>
            <a:endParaRPr lang="de-DE" b="1" dirty="0" smtClean="0"/>
          </a:p>
          <a:p>
            <a:pPr marL="0" indent="0">
              <a:spcBef>
                <a:spcPts val="500"/>
              </a:spcBef>
              <a:buNone/>
            </a:pPr>
            <a:r>
              <a:rPr lang="en-US" b="1" dirty="0" smtClean="0"/>
              <a:t> </a:t>
            </a:r>
            <a:br>
              <a:rPr lang="en-US" b="1" dirty="0" smtClean="0"/>
            </a:br>
            <a:endParaRPr lang="en-US" b="1" dirty="0" smtClean="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12</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947" y="3854028"/>
            <a:ext cx="11239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333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en-US" b="1" u="sng" dirty="0" smtClean="0"/>
              <a:t>4. </a:t>
            </a:r>
            <a:r>
              <a:rPr lang="en-US" b="1" u="sng" dirty="0"/>
              <a:t>Breathing equipment</a:t>
            </a:r>
            <a:r>
              <a:rPr lang="en-US" b="1" u="sng" dirty="0" smtClean="0"/>
              <a:t/>
            </a:r>
            <a:br>
              <a:rPr lang="en-US" b="1" u="sng" dirty="0" smtClean="0"/>
            </a:br>
            <a:endParaRPr lang="de-DE" sz="1000" b="1" u="sng" dirty="0" smtClean="0"/>
          </a:p>
          <a:p>
            <a:r>
              <a:rPr lang="en-US" dirty="0"/>
              <a:t>Breathing equipment must be used in situations where oxygen deficiency has to be expected and which cannot be remedied by adequate ventilation</a:t>
            </a:r>
            <a:r>
              <a:rPr lang="en-US" dirty="0" smtClean="0"/>
              <a:t>.</a:t>
            </a:r>
            <a:br>
              <a:rPr lang="en-US" dirty="0" smtClean="0"/>
            </a:br>
            <a:endParaRPr lang="en-US" dirty="0" smtClean="0"/>
          </a:p>
          <a:p>
            <a:r>
              <a:rPr lang="en-US" dirty="0"/>
              <a:t>Cartridge gas masks necessary for use in the presence of toxic gases (such as ammonia, chlorine, etc.) are useless for this purpose</a:t>
            </a:r>
            <a:r>
              <a:rPr lang="en-US" dirty="0" smtClean="0"/>
              <a:t>.</a:t>
            </a:r>
            <a:br>
              <a:rPr lang="en-US" dirty="0" smtClean="0"/>
            </a:br>
            <a:endParaRPr lang="en-US" dirty="0" smtClean="0"/>
          </a:p>
          <a:p>
            <a:r>
              <a:rPr lang="en-US" dirty="0"/>
              <a:t>Recommended types of breathing equipment are</a:t>
            </a:r>
            <a:r>
              <a:rPr lang="en-US" dirty="0" smtClean="0"/>
              <a:t>:</a:t>
            </a:r>
          </a:p>
          <a:p>
            <a:pPr lvl="1"/>
            <a:r>
              <a:rPr lang="en-US" dirty="0"/>
              <a:t> Self contained breathing apparatus using compressed air cylinders;</a:t>
            </a:r>
          </a:p>
          <a:p>
            <a:pPr lvl="1"/>
            <a:r>
              <a:rPr lang="en-US" dirty="0"/>
              <a:t> Full-face masks with respirator connected through a hose to a fresh air supply</a:t>
            </a:r>
            <a:r>
              <a:rPr lang="en-US" dirty="0" smtClean="0"/>
              <a:t>.</a:t>
            </a:r>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13</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3219833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en-US" b="1" u="sng" dirty="0" smtClean="0"/>
              <a:t>4. </a:t>
            </a:r>
            <a:r>
              <a:rPr lang="en-US" b="1" u="sng" dirty="0"/>
              <a:t>Breathing equipment</a:t>
            </a:r>
            <a:r>
              <a:rPr lang="en-US" b="1" u="sng" dirty="0" smtClean="0"/>
              <a:t/>
            </a:r>
            <a:br>
              <a:rPr lang="en-US" b="1" u="sng" dirty="0" smtClean="0"/>
            </a:br>
            <a:endParaRPr lang="de-DE" sz="1000" b="1" u="sng" dirty="0" smtClean="0"/>
          </a:p>
          <a:p>
            <a:pPr marL="0" indent="0">
              <a:buNone/>
            </a:pPr>
            <a:r>
              <a:rPr lang="en-US" b="1" dirty="0" smtClean="0"/>
              <a:t>NOTE:</a:t>
            </a:r>
          </a:p>
          <a:p>
            <a:pPr>
              <a:buFont typeface="Wingdings" panose="05000000000000000000" pitchFamily="2" charset="2"/>
              <a:buChar char="Ø"/>
            </a:pPr>
            <a:endParaRPr lang="en-US" sz="800" dirty="0" smtClean="0"/>
          </a:p>
          <a:p>
            <a:pPr>
              <a:buFont typeface="Wingdings" panose="05000000000000000000" pitchFamily="2" charset="2"/>
              <a:buChar char="Ø"/>
            </a:pPr>
            <a:r>
              <a:rPr lang="en-US" dirty="0" smtClean="0"/>
              <a:t>In case the working environment requires wearing breathing equipment, special training is required. Content of the training derives from local safety legislation .</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a:t>It should be born in mind that when wearing these apparatus, particularly with air filled cylinders, it might sometimes be difficult to enter manholes</a:t>
            </a:r>
            <a:r>
              <a:rPr lang="en-US" dirty="0" smtClean="0"/>
              <a:t>.</a:t>
            </a:r>
            <a:br>
              <a:rPr lang="en-US" dirty="0" smtClean="0"/>
            </a:br>
            <a:endParaRPr lang="en-US" dirty="0"/>
          </a:p>
          <a:p>
            <a:pPr>
              <a:buFont typeface="Wingdings" panose="05000000000000000000" pitchFamily="2" charset="2"/>
              <a:buChar char="Ø"/>
            </a:pPr>
            <a:r>
              <a:rPr lang="en-US" dirty="0" smtClean="0"/>
              <a:t>Periodic </a:t>
            </a:r>
            <a:r>
              <a:rPr lang="en-US" dirty="0"/>
              <a:t>inspection of the correct functioning of the equipment shall be carried out in accordance with local regulations</a:t>
            </a:r>
            <a:r>
              <a:rPr lang="en-US" dirty="0" smtClean="0"/>
              <a:t>.</a:t>
            </a:r>
            <a:br>
              <a:rPr lang="en-US" dirty="0" smtClean="0"/>
            </a:br>
            <a:endParaRPr lang="en-US" dirty="0"/>
          </a:p>
          <a:p>
            <a:pPr>
              <a:buFont typeface="Wingdings" panose="05000000000000000000" pitchFamily="2" charset="2"/>
              <a:buChar char="Ø"/>
            </a:pPr>
            <a:r>
              <a:rPr lang="en-US" dirty="0" smtClean="0"/>
              <a:t>Users </a:t>
            </a:r>
            <a:r>
              <a:rPr lang="en-US" dirty="0"/>
              <a:t>shall be trained and shall practice handling of the equipment regularly.</a:t>
            </a:r>
            <a:endParaRPr lang="en-US" dirty="0" smtClean="0"/>
          </a:p>
          <a:p>
            <a:pPr>
              <a:buFont typeface="Wingdings" panose="05000000000000000000" pitchFamily="2" charset="2"/>
              <a:buChar char="Ø"/>
            </a:pPr>
            <a:endParaRPr lang="en-US" dirty="0" smtClean="0"/>
          </a:p>
          <a:p>
            <a:endParaRPr lang="en-US"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14</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543172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fr-FR" b="1" u="sng" dirty="0" smtClean="0"/>
              <a:t>5. </a:t>
            </a:r>
            <a:r>
              <a:rPr lang="fr-FR" b="1" u="sng" dirty="0" err="1"/>
              <a:t>Confined</a:t>
            </a:r>
            <a:r>
              <a:rPr lang="fr-FR" b="1" u="sng" dirty="0"/>
              <a:t> </a:t>
            </a:r>
            <a:r>
              <a:rPr lang="fr-FR" b="1" u="sng" dirty="0" err="1"/>
              <a:t>spaces</a:t>
            </a:r>
            <a:r>
              <a:rPr lang="fr-FR" b="1" u="sng" dirty="0"/>
              <a:t>, </a:t>
            </a:r>
            <a:r>
              <a:rPr lang="fr-FR" b="1" u="sng" dirty="0" err="1"/>
              <a:t>vessels</a:t>
            </a:r>
            <a:r>
              <a:rPr lang="fr-FR" b="1" u="sng" dirty="0"/>
              <a:t>, etc.</a:t>
            </a:r>
            <a:r>
              <a:rPr lang="en-US" b="1" u="sng" dirty="0" smtClean="0"/>
              <a:t/>
            </a:r>
            <a:br>
              <a:rPr lang="en-US" b="1" u="sng" dirty="0" smtClean="0"/>
            </a:br>
            <a:endParaRPr lang="en-US" b="1" u="sng" dirty="0" smtClean="0"/>
          </a:p>
          <a:p>
            <a:r>
              <a:rPr lang="en-US" dirty="0"/>
              <a:t>Any vessel or confined space where oxygen deficiency is expected and which is connected to a gas source shall be disconnected from such a </a:t>
            </a:r>
            <a:r>
              <a:rPr lang="en-US" dirty="0" smtClean="0"/>
              <a:t>source:</a:t>
            </a:r>
          </a:p>
          <a:p>
            <a:pPr lvl="1"/>
            <a:r>
              <a:rPr lang="en-US" dirty="0"/>
              <a:t>By the removal of a section of pipe; </a:t>
            </a:r>
            <a:r>
              <a:rPr lang="en-US" dirty="0" smtClean="0"/>
              <a:t>or by </a:t>
            </a:r>
            <a:r>
              <a:rPr lang="en-US" dirty="0"/>
              <a:t>inserting a blanking plate before and during the entry period</a:t>
            </a:r>
            <a:r>
              <a:rPr lang="en-US" dirty="0" smtClean="0"/>
              <a:t>.</a:t>
            </a:r>
            <a:br>
              <a:rPr lang="en-US" dirty="0" smtClean="0"/>
            </a:br>
            <a:endParaRPr lang="en-US" dirty="0" smtClean="0"/>
          </a:p>
          <a:p>
            <a:r>
              <a:rPr lang="en-US" dirty="0"/>
              <a:t>Reliance on the closure of valves alone might be fatal</a:t>
            </a:r>
            <a:r>
              <a:rPr lang="en-US" dirty="0" smtClean="0"/>
              <a:t>.</a:t>
            </a:r>
            <a:br>
              <a:rPr lang="en-US" dirty="0" smtClean="0"/>
            </a:br>
            <a:endParaRPr lang="en-US" dirty="0" smtClean="0"/>
          </a:p>
          <a:p>
            <a:r>
              <a:rPr lang="en-US" dirty="0"/>
              <a:t>A space or vessel should be thoroughly ventilated, and the oxygen content shall be measured periodically before and during entry period</a:t>
            </a:r>
            <a:r>
              <a:rPr lang="en-US" dirty="0" smtClean="0"/>
              <a:t>.</a:t>
            </a:r>
            <a:br>
              <a:rPr lang="en-US" dirty="0" smtClean="0"/>
            </a:br>
            <a:endParaRPr lang="en-US" dirty="0" smtClean="0"/>
          </a:p>
          <a:p>
            <a:r>
              <a:rPr lang="en-US" dirty="0"/>
              <a:t>If the atmosphere in such a vessel or space is not breathable, a qualified person shall use breathing equipment</a:t>
            </a:r>
            <a:r>
              <a:rPr lang="en-US" dirty="0" smtClean="0"/>
              <a:t>.</a:t>
            </a:r>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15</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257294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fr-FR" b="1" u="sng" dirty="0" smtClean="0"/>
              <a:t>5. </a:t>
            </a:r>
            <a:r>
              <a:rPr lang="fr-FR" b="1" u="sng" dirty="0" err="1"/>
              <a:t>Confined</a:t>
            </a:r>
            <a:r>
              <a:rPr lang="fr-FR" b="1" u="sng" dirty="0"/>
              <a:t> </a:t>
            </a:r>
            <a:r>
              <a:rPr lang="fr-FR" b="1" u="sng" dirty="0" err="1"/>
              <a:t>spaces</a:t>
            </a:r>
            <a:r>
              <a:rPr lang="fr-FR" b="1" u="sng" dirty="0"/>
              <a:t>, </a:t>
            </a:r>
            <a:r>
              <a:rPr lang="fr-FR" b="1" u="sng" dirty="0" err="1"/>
              <a:t>vessels</a:t>
            </a:r>
            <a:r>
              <a:rPr lang="fr-FR" b="1" u="sng" dirty="0"/>
              <a:t>, etc.</a:t>
            </a:r>
            <a:r>
              <a:rPr lang="en-US" b="1" u="sng" dirty="0" smtClean="0"/>
              <a:t/>
            </a:r>
            <a:br>
              <a:rPr lang="en-US" b="1" u="sng" dirty="0" smtClean="0"/>
            </a:br>
            <a:endParaRPr lang="en-US" b="1" u="sng" dirty="0" smtClean="0"/>
          </a:p>
          <a:p>
            <a:r>
              <a:rPr lang="en-US" b="1" dirty="0"/>
              <a:t>Permission</a:t>
            </a:r>
            <a:r>
              <a:rPr lang="en-US" dirty="0"/>
              <a:t> to enter such a space shall be given </a:t>
            </a:r>
            <a:r>
              <a:rPr lang="en-US" b="1" dirty="0"/>
              <a:t>only after </a:t>
            </a:r>
            <a:r>
              <a:rPr lang="en-US" dirty="0"/>
              <a:t>the issue of an </a:t>
            </a:r>
            <a:r>
              <a:rPr lang="en-US" b="1" dirty="0"/>
              <a:t>entry permit </a:t>
            </a:r>
            <a:r>
              <a:rPr lang="en-US" dirty="0"/>
              <a:t>signed by a </a:t>
            </a:r>
            <a:r>
              <a:rPr lang="en-US" b="1" dirty="0"/>
              <a:t>responsible</a:t>
            </a:r>
            <a:r>
              <a:rPr lang="en-US" dirty="0"/>
              <a:t> person</a:t>
            </a:r>
            <a:r>
              <a:rPr lang="en-US" dirty="0" smtClean="0"/>
              <a:t>.</a:t>
            </a:r>
          </a:p>
          <a:p>
            <a:endParaRPr lang="en-US" dirty="0" smtClean="0"/>
          </a:p>
          <a:p>
            <a:r>
              <a:rPr lang="en-US" dirty="0"/>
              <a:t>As long as a person is in a vessel or confined space, a watcher shall be present and stationed immediately outside of the confined entrance</a:t>
            </a:r>
            <a:r>
              <a:rPr lang="en-US" dirty="0" smtClean="0"/>
              <a:t>.</a:t>
            </a:r>
          </a:p>
          <a:p>
            <a:endParaRPr lang="en-US" dirty="0" smtClean="0"/>
          </a:p>
          <a:p>
            <a:endParaRPr lang="en-US"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16</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2129224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fr-FR" b="1" u="sng" dirty="0" smtClean="0"/>
              <a:t>5. </a:t>
            </a:r>
            <a:r>
              <a:rPr lang="fr-FR" b="1" u="sng" dirty="0" err="1"/>
              <a:t>Confined</a:t>
            </a:r>
            <a:r>
              <a:rPr lang="fr-FR" b="1" u="sng" dirty="0"/>
              <a:t> </a:t>
            </a:r>
            <a:r>
              <a:rPr lang="fr-FR" b="1" u="sng" dirty="0" err="1"/>
              <a:t>spaces</a:t>
            </a:r>
            <a:r>
              <a:rPr lang="fr-FR" b="1" u="sng" dirty="0"/>
              <a:t>, </a:t>
            </a:r>
            <a:r>
              <a:rPr lang="fr-FR" b="1" u="sng" dirty="0" err="1"/>
              <a:t>vessels</a:t>
            </a:r>
            <a:r>
              <a:rPr lang="fr-FR" b="1" u="sng" dirty="0"/>
              <a:t>, etc.</a:t>
            </a:r>
            <a:r>
              <a:rPr lang="en-US" b="1" u="sng" dirty="0" smtClean="0"/>
              <a:t/>
            </a:r>
            <a:br>
              <a:rPr lang="en-US" b="1" u="sng" dirty="0" smtClean="0"/>
            </a:br>
            <a:endParaRPr lang="en-US" b="1" u="sng" dirty="0" smtClean="0"/>
          </a:p>
          <a:p>
            <a:r>
              <a:rPr lang="en-US" dirty="0"/>
              <a:t>He shall have a self-contained breathing apparatus readily available. </a:t>
            </a:r>
            <a:r>
              <a:rPr lang="en-US" dirty="0" smtClean="0"/>
              <a:t/>
            </a:r>
            <a:br>
              <a:rPr lang="en-US" dirty="0" smtClean="0"/>
            </a:br>
            <a:endParaRPr lang="en-US" dirty="0"/>
          </a:p>
          <a:p>
            <a:r>
              <a:rPr lang="en-US" dirty="0"/>
              <a:t>The person inside the confined space to facilitate rescue shall wear a harness and rope. The duty of the watcher should be clearly defined. A hoist may be necessary to lift an incapacitated person</a:t>
            </a:r>
            <a:r>
              <a:rPr lang="en-US" dirty="0" smtClean="0"/>
              <a:t>.</a:t>
            </a:r>
          </a:p>
          <a:p>
            <a:endParaRPr lang="en-US" dirty="0"/>
          </a:p>
          <a:p>
            <a:endParaRPr lang="en-US" dirty="0" smtClean="0"/>
          </a:p>
          <a:p>
            <a:endParaRPr lang="en-US"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17</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948" y="4404611"/>
            <a:ext cx="19431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922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fr-FR" b="1" u="sng" dirty="0" smtClean="0"/>
              <a:t>6. </a:t>
            </a:r>
            <a:r>
              <a:rPr lang="fr-FR" b="1" u="sng" dirty="0"/>
              <a:t>Emergency </a:t>
            </a:r>
            <a:r>
              <a:rPr lang="fr-FR" b="1" u="sng" dirty="0" err="1" smtClean="0"/>
              <a:t>Measures</a:t>
            </a:r>
            <a:r>
              <a:rPr lang="fr-FR" b="1" u="sng" dirty="0" smtClean="0"/>
              <a:t/>
            </a:r>
            <a:br>
              <a:rPr lang="fr-FR" b="1" u="sng" dirty="0" smtClean="0"/>
            </a:br>
            <a:endParaRPr lang="en-US" dirty="0" smtClean="0"/>
          </a:p>
          <a:p>
            <a:r>
              <a:rPr lang="en-US" dirty="0"/>
              <a:t>In the event of a person having fainted due to oxygen deficiency, he can only be rescued if the rescue personnel are equipped with breathing apparatus enabling them to enter the oxygen deficient space without risk</a:t>
            </a:r>
            <a:r>
              <a:rPr lang="en-US" dirty="0" smtClean="0"/>
              <a:t>.</a:t>
            </a:r>
            <a:br>
              <a:rPr lang="en-US" dirty="0" smtClean="0"/>
            </a:br>
            <a:endParaRPr lang="en-US" dirty="0" smtClean="0"/>
          </a:p>
          <a:p>
            <a:r>
              <a:rPr lang="en-US" dirty="0"/>
              <a:t>Remove the patient to the open air and administer oxygen without delay from an automatic resuscitator if available or supply artificial respiration. Guidelines and instructions for resuscitation can be obtained from the European Resuscitation Council (Internet Homepage: </a:t>
            </a:r>
            <a:r>
              <a:rPr lang="en-US" dirty="0">
                <a:hlinkClick r:id="rId2"/>
              </a:rPr>
              <a:t>https://www.erc.edu</a:t>
            </a:r>
            <a:r>
              <a:rPr lang="en-US" dirty="0" smtClean="0">
                <a:hlinkClick r:id="rId2"/>
              </a:rPr>
              <a:t>/</a:t>
            </a:r>
            <a:r>
              <a:rPr lang="en-US" dirty="0" smtClean="0"/>
              <a:t>  ).</a:t>
            </a:r>
            <a:br>
              <a:rPr lang="en-US" dirty="0" smtClean="0"/>
            </a:br>
            <a:r>
              <a:rPr lang="en-US" dirty="0" smtClean="0"/>
              <a:t>Continue </a:t>
            </a:r>
            <a:r>
              <a:rPr lang="en-US" dirty="0"/>
              <a:t>until patient revives or advised to stop by qualified medical personnel.</a:t>
            </a:r>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18</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2822438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de-DE" b="1" dirty="0" smtClean="0"/>
              <a:t>7.  </a:t>
            </a:r>
            <a:r>
              <a:rPr lang="de-DE" b="1" dirty="0" err="1" smtClean="0"/>
              <a:t>Conclusions</a:t>
            </a:r>
            <a:r>
              <a:rPr lang="de-DE" b="1" dirty="0" smtClean="0"/>
              <a:t/>
            </a:r>
            <a:br>
              <a:rPr lang="de-DE" b="1" dirty="0" smtClean="0"/>
            </a:br>
            <a:endParaRPr lang="de-DE" b="1" dirty="0"/>
          </a:p>
          <a:p>
            <a:r>
              <a:rPr lang="en-US" dirty="0"/>
              <a:t>There are two essential points to remember related to oxygen deficiency accidents involving inert gases</a:t>
            </a:r>
            <a:r>
              <a:rPr lang="en-US" dirty="0" smtClean="0"/>
              <a:t>:</a:t>
            </a:r>
            <a:br>
              <a:rPr lang="en-US" dirty="0" smtClean="0"/>
            </a:br>
            <a:endParaRPr lang="en-US" dirty="0"/>
          </a:p>
          <a:p>
            <a:pPr marL="457200" indent="-457200">
              <a:buFont typeface="+mj-lt"/>
              <a:buAutoNum type="arabicPeriod"/>
            </a:pPr>
            <a:r>
              <a:rPr lang="en-US" dirty="0"/>
              <a:t> Accidents resulting from oxygen deficiency due to inert gases happen unexpectedly and </a:t>
            </a:r>
            <a:r>
              <a:rPr lang="en-US" dirty="0" smtClean="0"/>
              <a:t>the reactions </a:t>
            </a:r>
            <a:r>
              <a:rPr lang="en-US" dirty="0"/>
              <a:t>of personnel may be incorrect. To avoid this, all personnel who may work with, or may be exposed to, inert gases must have routine awareness training in respect of the hazards of these gases</a:t>
            </a:r>
            <a:r>
              <a:rPr lang="en-US" dirty="0" smtClean="0"/>
              <a:t>.</a:t>
            </a:r>
            <a:br>
              <a:rPr lang="en-US" dirty="0" smtClean="0"/>
            </a:br>
            <a:endParaRPr lang="en-US" dirty="0"/>
          </a:p>
          <a:p>
            <a:pPr marL="457200" indent="-457200">
              <a:buFont typeface="+mj-lt"/>
              <a:buAutoNum type="arabicPeriod"/>
            </a:pPr>
            <a:r>
              <a:rPr lang="en-US" dirty="0"/>
              <a:t> Accidents involving </a:t>
            </a:r>
            <a:r>
              <a:rPr lang="en-US" dirty="0" err="1"/>
              <a:t>asphyxiant</a:t>
            </a:r>
            <a:r>
              <a:rPr lang="en-US" dirty="0"/>
              <a:t> atmospheres are always serious, if not fatal. It is absolutely necessary to carry out both regular and periodic awareness training sessions for all personnel, as well as rescue </a:t>
            </a:r>
            <a:r>
              <a:rPr lang="en-US"/>
              <a:t>drills</a:t>
            </a:r>
            <a:r>
              <a:rPr lang="en-US" smtClean="0"/>
              <a:t>.</a:t>
            </a:r>
            <a:endParaRPr lang="en-US"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19</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2799178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a:spcBef>
                <a:spcPts val="500"/>
              </a:spcBef>
            </a:pPr>
            <a:endParaRPr lang="en-US" b="1" dirty="0" smtClean="0"/>
          </a:p>
          <a:p>
            <a:r>
              <a:rPr lang="de-DE" b="1" u="sng" dirty="0" smtClean="0"/>
              <a:t> </a:t>
            </a:r>
            <a:r>
              <a:rPr lang="de-DE" sz="2400" b="1" u="sng" dirty="0" err="1" smtClean="0"/>
              <a:t>Introduction</a:t>
            </a:r>
            <a:r>
              <a:rPr lang="de-DE" b="1" u="sng" dirty="0" smtClean="0"/>
              <a:t/>
            </a:r>
            <a:br>
              <a:rPr lang="de-DE" b="1" u="sng" dirty="0" smtClean="0"/>
            </a:br>
            <a:endParaRPr lang="de-DE" b="1" u="sng" dirty="0"/>
          </a:p>
          <a:p>
            <a:r>
              <a:rPr lang="en-US" dirty="0" smtClean="0"/>
              <a:t>MTS is </a:t>
            </a:r>
            <a:r>
              <a:rPr lang="en-US" dirty="0"/>
              <a:t>very concerned about the accidents </a:t>
            </a:r>
            <a:r>
              <a:rPr lang="en-US" dirty="0" smtClean="0"/>
              <a:t>that </a:t>
            </a:r>
            <a:r>
              <a:rPr lang="en-US" dirty="0"/>
              <a:t>users of inert gases </a:t>
            </a:r>
            <a:r>
              <a:rPr lang="en-US" dirty="0" smtClean="0"/>
              <a:t>might experience, </a:t>
            </a:r>
            <a:r>
              <a:rPr lang="en-US" dirty="0"/>
              <a:t>where the direct cause has been lack of oxygen resulting in </a:t>
            </a:r>
            <a:r>
              <a:rPr lang="en-US" dirty="0" smtClean="0"/>
              <a:t>asphyxiation.</a:t>
            </a:r>
            <a:br>
              <a:rPr lang="en-US" dirty="0" smtClean="0"/>
            </a:br>
            <a:endParaRPr lang="en-US" dirty="0" smtClean="0"/>
          </a:p>
          <a:p>
            <a:r>
              <a:rPr lang="en-US" dirty="0"/>
              <a:t>MTS </a:t>
            </a:r>
            <a:r>
              <a:rPr lang="en-US" dirty="0" smtClean="0"/>
              <a:t>identified, </a:t>
            </a:r>
            <a:r>
              <a:rPr lang="en-US" dirty="0"/>
              <a:t>that information on the hazards of inert gases requires instructing users on a regular basis</a:t>
            </a:r>
            <a:r>
              <a:rPr lang="en-US" dirty="0" smtClean="0"/>
              <a:t>.</a:t>
            </a:r>
            <a:br>
              <a:rPr lang="en-US" dirty="0" smtClean="0"/>
            </a:br>
            <a:endParaRPr lang="en-US" dirty="0" smtClean="0"/>
          </a:p>
          <a:p>
            <a:r>
              <a:rPr lang="en-US" dirty="0"/>
              <a:t>The following awareness training </a:t>
            </a:r>
            <a:r>
              <a:rPr lang="en-US" dirty="0" smtClean="0"/>
              <a:t>document, </a:t>
            </a:r>
            <a:r>
              <a:rPr lang="en-US" dirty="0"/>
              <a:t>sets out the essential information that is necessary to prevent asphyxiation accidents involving inert gases.</a:t>
            </a:r>
            <a:endParaRPr lang="de-DE" b="1" dirty="0"/>
          </a:p>
          <a:p>
            <a:pPr marL="0" indent="0">
              <a:buNone/>
            </a:pPr>
            <a:r>
              <a:rPr lang="en-US" dirty="0" smtClean="0"/>
              <a:t/>
            </a:r>
            <a:br>
              <a:rPr lang="en-US" dirty="0" smtClean="0"/>
            </a:b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2</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2072714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349187"/>
            <a:ext cx="8250238" cy="479613"/>
          </a:xfrm>
        </p:spPr>
        <p:txBody>
          <a:bodyPr/>
          <a:lstStyle/>
          <a:p>
            <a:pPr>
              <a:spcBef>
                <a:spcPts val="500"/>
              </a:spcBef>
            </a:pPr>
            <a:r>
              <a:rPr lang="en-US" b="1" dirty="0"/>
              <a:t>HAZARDS OF INERT GASES AND OXYGEN DEPLETION </a:t>
            </a:r>
            <a:endParaRPr lang="en-US" dirty="0"/>
          </a:p>
        </p:txBody>
      </p:sp>
      <p:sp>
        <p:nvSpPr>
          <p:cNvPr id="3" name="Content Placeholder 2"/>
          <p:cNvSpPr>
            <a:spLocks noGrp="1"/>
          </p:cNvSpPr>
          <p:nvPr>
            <p:ph idx="1"/>
          </p:nvPr>
        </p:nvSpPr>
        <p:spPr>
          <a:xfrm>
            <a:off x="497542" y="1939738"/>
            <a:ext cx="7861767" cy="4512235"/>
          </a:xfrm>
        </p:spPr>
        <p:txBody>
          <a:bodyPr/>
          <a:lstStyle/>
          <a:p>
            <a:pPr marL="0" indent="0" algn="ctr">
              <a:buNone/>
            </a:pPr>
            <a:r>
              <a:rPr lang="en-US" sz="2800" b="1" dirty="0" smtClean="0">
                <a:solidFill>
                  <a:srgbClr val="CC1543"/>
                </a:solidFill>
                <a:latin typeface="+mj-lt"/>
              </a:rPr>
              <a:t/>
            </a:r>
            <a:br>
              <a:rPr lang="en-US" sz="2800" b="1" dirty="0" smtClean="0">
                <a:solidFill>
                  <a:srgbClr val="CC1543"/>
                </a:solidFill>
                <a:latin typeface="+mj-lt"/>
              </a:rPr>
            </a:br>
            <a:r>
              <a:rPr lang="en-US" sz="2800" b="1" dirty="0" smtClean="0">
                <a:solidFill>
                  <a:srgbClr val="CC1543"/>
                </a:solidFill>
                <a:latin typeface="+mj-lt"/>
              </a:rPr>
              <a:t>MTS </a:t>
            </a:r>
            <a:r>
              <a:rPr lang="en-US" sz="2800" b="1" dirty="0">
                <a:solidFill>
                  <a:srgbClr val="CC1543"/>
                </a:solidFill>
                <a:latin typeface="+mj-lt"/>
              </a:rPr>
              <a:t>Test Division </a:t>
            </a:r>
            <a:r>
              <a:rPr lang="en-US" sz="2800" b="1" dirty="0" smtClean="0">
                <a:solidFill>
                  <a:srgbClr val="CC1543"/>
                </a:solidFill>
                <a:latin typeface="+mj-lt"/>
              </a:rPr>
              <a:t>Europe </a:t>
            </a:r>
            <a:r>
              <a:rPr lang="en-US" sz="2800" b="1" dirty="0">
                <a:solidFill>
                  <a:srgbClr val="CC1543"/>
                </a:solidFill>
                <a:latin typeface="+mj-lt"/>
              </a:rPr>
              <a:t/>
            </a:r>
            <a:br>
              <a:rPr lang="en-US" sz="2800" b="1" dirty="0">
                <a:solidFill>
                  <a:srgbClr val="CC1543"/>
                </a:solidFill>
                <a:latin typeface="+mj-lt"/>
              </a:rPr>
            </a:br>
            <a:r>
              <a:rPr lang="en-US" sz="2800" b="1" dirty="0">
                <a:solidFill>
                  <a:srgbClr val="CC1543"/>
                </a:solidFill>
                <a:latin typeface="+mj-lt"/>
              </a:rPr>
              <a:t>Quality &amp; </a:t>
            </a:r>
            <a:r>
              <a:rPr lang="en-US" sz="2800" b="1" dirty="0" smtClean="0">
                <a:solidFill>
                  <a:srgbClr val="CC1543"/>
                </a:solidFill>
                <a:latin typeface="+mj-lt"/>
              </a:rPr>
              <a:t>EHS</a:t>
            </a:r>
          </a:p>
          <a:p>
            <a:pPr marL="0" indent="0" algn="ctr">
              <a:buNone/>
            </a:pPr>
            <a:endParaRPr lang="en-US" sz="2400" dirty="0" smtClean="0">
              <a:solidFill>
                <a:srgbClr val="CC1543"/>
              </a:solidFill>
              <a:latin typeface="+mj-lt"/>
            </a:endParaRPr>
          </a:p>
          <a:p>
            <a:pPr marL="0" indent="0" algn="ctr">
              <a:buNone/>
            </a:pPr>
            <a:r>
              <a:rPr lang="en-US" sz="4800" smtClean="0">
                <a:solidFill>
                  <a:srgbClr val="CC1543"/>
                </a:solidFill>
                <a:latin typeface="+mj-lt"/>
              </a:rPr>
              <a:t>Thank you!</a:t>
            </a:r>
            <a:endParaRPr lang="en-US" sz="4800" dirty="0" smtClean="0">
              <a:solidFill>
                <a:srgbClr val="CC1543"/>
              </a:solidFill>
              <a:latin typeface="+mj-lt"/>
            </a:endParaRPr>
          </a:p>
          <a:p>
            <a:pPr marL="0" indent="0" algn="ctr">
              <a:buNone/>
            </a:pPr>
            <a:endParaRPr lang="en-US" sz="4800" dirty="0">
              <a:solidFill>
                <a:srgbClr val="CC1543"/>
              </a:solidFill>
              <a:latin typeface="+mj-lt"/>
            </a:endParaRPr>
          </a:p>
          <a:p>
            <a:pPr marL="0" indent="0" algn="ctr">
              <a:buNone/>
            </a:pPr>
            <a:r>
              <a:rPr lang="en-US" dirty="0"/>
              <a:t>Primary Contacts:  Christian Gust, Thomas Schwan</a:t>
            </a:r>
          </a:p>
          <a:p>
            <a:pPr marL="0" indent="0" algn="ctr">
              <a:buNone/>
            </a:pPr>
            <a:r>
              <a:rPr lang="de-DE" dirty="0" smtClean="0"/>
              <a:t/>
            </a:r>
            <a:br>
              <a:rPr lang="de-DE" dirty="0" smtClean="0"/>
            </a:br>
            <a:r>
              <a:rPr lang="de-DE" dirty="0" smtClean="0"/>
              <a:t>	</a:t>
            </a:r>
            <a:br>
              <a:rPr lang="de-DE" dirty="0" smtClean="0"/>
            </a:br>
            <a:r>
              <a:rPr lang="de-DE" dirty="0"/>
              <a:t/>
            </a:r>
            <a:br>
              <a:rPr lang="de-DE" dirty="0"/>
            </a:br>
            <a:endParaRPr lang="de-DE" dirty="0"/>
          </a:p>
          <a:p>
            <a:pPr marL="0" indent="0">
              <a:buNone/>
            </a:pPr>
            <a:r>
              <a:rPr lang="de-DE" dirty="0" smtClean="0"/>
              <a:t/>
            </a:r>
            <a:br>
              <a:rPr lang="de-DE" dirty="0" smtClean="0"/>
            </a:br>
            <a:endParaRPr lang="de-DE" dirty="0" smtClean="0"/>
          </a:p>
          <a:p>
            <a:pPr marL="0" indent="0">
              <a:buNone/>
            </a:pPr>
            <a:endParaRPr lang="de-DE" dirty="0" smtClean="0"/>
          </a:p>
          <a:p>
            <a:pPr marL="0" indent="0">
              <a:buNone/>
            </a:pPr>
            <a:endParaRPr lang="de-DE" dirty="0" smtClean="0"/>
          </a:p>
          <a:p>
            <a:pPr>
              <a:spcBef>
                <a:spcPts val="500"/>
              </a:spcBef>
            </a:pPr>
            <a:endParaRPr lang="en-US" dirty="0"/>
          </a:p>
          <a:p>
            <a:pPr marL="457200" lvl="1" indent="0">
              <a:spcBef>
                <a:spcPts val="500"/>
              </a:spcBef>
              <a:buSzPct val="100000"/>
              <a:buNone/>
            </a:pPr>
            <a:endParaRPr lang="en-US" sz="1600" dirty="0" smtClean="0"/>
          </a:p>
        </p:txBody>
      </p:sp>
      <p:sp>
        <p:nvSpPr>
          <p:cNvPr id="8" name="Footer Placeholder 3"/>
          <p:cNvSpPr txBox="1">
            <a:spLocks/>
          </p:cNvSpPr>
          <p:nvPr/>
        </p:nvSpPr>
        <p:spPr bwMode="auto">
          <a:xfrm>
            <a:off x="2895600" y="6497638"/>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681593" y="6502385"/>
            <a:ext cx="2133600" cy="244475"/>
          </a:xfrm>
        </p:spPr>
        <p:txBody>
          <a:bodyPr/>
          <a:lstStyle/>
          <a:p>
            <a:r>
              <a:rPr lang="en-US" dirty="0" smtClean="0"/>
              <a:t>Page </a:t>
            </a:r>
            <a:fld id="{49FBB2A1-E2DA-354C-95C6-1DF4F7A3088F}" type="slidenum">
              <a:rPr lang="en-US" smtClean="0"/>
              <a:pPr/>
              <a:t>20</a:t>
            </a:fld>
            <a:r>
              <a:rPr lang="en-US" dirty="0"/>
              <a:t> ;  C. Gust</a:t>
            </a:r>
          </a:p>
        </p:txBody>
      </p:sp>
      <p:sp>
        <p:nvSpPr>
          <p:cNvPr id="5" name="Datumsplatzhalter 4"/>
          <p:cNvSpPr>
            <a:spLocks noGrp="1"/>
          </p:cNvSpPr>
          <p:nvPr>
            <p:ph type="dt" sz="half" idx="10"/>
          </p:nvPr>
        </p:nvSpPr>
        <p:spPr/>
        <p:txBody>
          <a:bodyPr/>
          <a:lstStyle/>
          <a:p>
            <a:r>
              <a:rPr lang="en-US" dirty="0" smtClean="0"/>
              <a:t>26.10.2017</a:t>
            </a:r>
          </a:p>
          <a:p>
            <a:endParaRPr lang="en-US" dirty="0"/>
          </a:p>
        </p:txBody>
      </p:sp>
    </p:spTree>
    <p:extLst>
      <p:ext uri="{BB962C8B-B14F-4D97-AF65-F5344CB8AC3E}">
        <p14:creationId xmlns:p14="http://schemas.microsoft.com/office/powerpoint/2010/main" val="287573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a:spcBef>
                <a:spcPts val="500"/>
              </a:spcBef>
            </a:pPr>
            <a:endParaRPr lang="en-US" b="1" dirty="0" smtClean="0"/>
          </a:p>
          <a:p>
            <a:pPr marL="361950" indent="-361950">
              <a:buNone/>
            </a:pPr>
            <a:r>
              <a:rPr lang="de-DE" sz="2400" b="1" dirty="0" smtClean="0"/>
              <a:t>	</a:t>
            </a:r>
            <a:r>
              <a:rPr lang="de-DE" sz="2400" b="1" u="sng" dirty="0" smtClean="0"/>
              <a:t>Disclaimer</a:t>
            </a:r>
            <a:endParaRPr lang="de-DE" sz="2400" b="1" u="sng" dirty="0"/>
          </a:p>
          <a:p>
            <a:r>
              <a:rPr lang="en-US" dirty="0"/>
              <a:t>All </a:t>
            </a:r>
            <a:r>
              <a:rPr lang="en-US" dirty="0" smtClean="0"/>
              <a:t>technical content of this document were </a:t>
            </a:r>
            <a:r>
              <a:rPr lang="en-US" dirty="0"/>
              <a:t>obtained from sources believed to be reliable and are based on technical information and experience currently </a:t>
            </a:r>
            <a:r>
              <a:rPr lang="en-US" dirty="0" smtClean="0"/>
              <a:t>available.</a:t>
            </a:r>
            <a:br>
              <a:rPr lang="en-US" dirty="0" smtClean="0"/>
            </a:br>
            <a:r>
              <a:rPr lang="en-US" dirty="0" smtClean="0"/>
              <a:t>The author makes </a:t>
            </a:r>
            <a:r>
              <a:rPr lang="en-US" dirty="0"/>
              <a:t>no guarantee of the results and </a:t>
            </a:r>
            <a:r>
              <a:rPr lang="en-US" dirty="0" smtClean="0"/>
              <a:t>assumes </a:t>
            </a:r>
            <a:r>
              <a:rPr lang="en-US" dirty="0"/>
              <a:t>no liability or responsibility in connection with the reference to or use of information or suggestions contained in </a:t>
            </a:r>
            <a:r>
              <a:rPr lang="en-US" dirty="0" smtClean="0"/>
              <a:t>this document..</a:t>
            </a:r>
            <a:br>
              <a:rPr lang="en-US" dirty="0" smtClean="0"/>
            </a:br>
            <a:r>
              <a:rPr lang="en-US" dirty="0" smtClean="0"/>
              <a:t/>
            </a:r>
            <a:br>
              <a:rPr lang="en-US" dirty="0" smtClean="0"/>
            </a:br>
            <a:r>
              <a:rPr lang="en-US" sz="2400" b="1" u="sng" dirty="0" smtClean="0"/>
              <a:t>References</a:t>
            </a:r>
            <a:endParaRPr lang="en-US" sz="2400" b="1" u="sng" dirty="0"/>
          </a:p>
          <a:p>
            <a:r>
              <a:rPr lang="en-US" dirty="0"/>
              <a:t>HAZARDS OF INERT GASES AND OXYGEN </a:t>
            </a:r>
            <a:r>
              <a:rPr lang="en-US" dirty="0" smtClean="0"/>
              <a:t>DEPLETION</a:t>
            </a:r>
          </a:p>
          <a:p>
            <a:pPr lvl="1"/>
            <a:r>
              <a:rPr lang="de-DE" dirty="0"/>
              <a:t>IGC Document </a:t>
            </a:r>
            <a:r>
              <a:rPr lang="de-DE" dirty="0" smtClean="0"/>
              <a:t>44/09/E</a:t>
            </a:r>
          </a:p>
          <a:p>
            <a:pPr lvl="1"/>
            <a:r>
              <a:rPr lang="en-US" dirty="0"/>
              <a:t>Revision of IGC Doc </a:t>
            </a:r>
            <a:r>
              <a:rPr lang="en-US" dirty="0" smtClean="0"/>
              <a:t>44/00/E</a:t>
            </a:r>
          </a:p>
          <a:p>
            <a:r>
              <a:rPr lang="de-DE" dirty="0">
                <a:hlinkClick r:id="rId2"/>
              </a:rPr>
              <a:t>http://</a:t>
            </a:r>
            <a:r>
              <a:rPr lang="de-DE" dirty="0" smtClean="0">
                <a:hlinkClick r:id="rId2"/>
              </a:rPr>
              <a:t>www.eiga.eu</a:t>
            </a:r>
            <a:r>
              <a:rPr lang="de-DE" dirty="0" smtClean="0"/>
              <a:t> </a:t>
            </a:r>
            <a:endParaRPr lang="de-DE" dirty="0"/>
          </a:p>
          <a:p>
            <a:pPr marL="0" indent="0">
              <a:spcBef>
                <a:spcPts val="500"/>
              </a:spcBef>
              <a:buNone/>
            </a:pPr>
            <a:r>
              <a:rPr lang="en-US" b="1" dirty="0" smtClean="0"/>
              <a:t/>
            </a:r>
            <a:br>
              <a:rPr lang="en-US" b="1" dirty="0" smtClean="0"/>
            </a:br>
            <a:endParaRPr lang="en-US" b="1" dirty="0" smtClean="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3</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2800002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r>
              <a:rPr lang="de-DE" sz="2400" b="1" u="sng" dirty="0" err="1" smtClean="0"/>
              <a:t>Scope</a:t>
            </a:r>
            <a:r>
              <a:rPr lang="de-DE" sz="2400" b="1" u="sng" dirty="0" smtClean="0"/>
              <a:t> </a:t>
            </a:r>
            <a:r>
              <a:rPr lang="de-DE" sz="2400" b="1" u="sng" dirty="0" err="1"/>
              <a:t>and</a:t>
            </a:r>
            <a:r>
              <a:rPr lang="de-DE" sz="2400" b="1" u="sng" dirty="0"/>
              <a:t> </a:t>
            </a:r>
            <a:r>
              <a:rPr lang="de-DE" sz="2400" b="1" u="sng" dirty="0" err="1" smtClean="0"/>
              <a:t>purpose</a:t>
            </a:r>
            <a:r>
              <a:rPr lang="de-DE" sz="2400" b="1" u="sng" dirty="0" smtClean="0"/>
              <a:t/>
            </a:r>
            <a:br>
              <a:rPr lang="de-DE" sz="2400" b="1" u="sng" dirty="0" smtClean="0"/>
            </a:br>
            <a:endParaRPr lang="en-US" sz="800" b="1" u="sng" dirty="0" smtClean="0"/>
          </a:p>
          <a:p>
            <a:r>
              <a:rPr lang="en-US" dirty="0" smtClean="0"/>
              <a:t>It </a:t>
            </a:r>
            <a:r>
              <a:rPr lang="en-US" dirty="0"/>
              <a:t>is intended that this document is used as a training </a:t>
            </a:r>
            <a:r>
              <a:rPr lang="en-US" dirty="0" smtClean="0"/>
              <a:t>package, </a:t>
            </a:r>
            <a:r>
              <a:rPr lang="en-US" dirty="0"/>
              <a:t>suitable for supervisors, line managers, direct workers and users wherever inert gases are produced, stored, used, or where oxygen depletion could otherwise occur</a:t>
            </a:r>
            <a:r>
              <a:rPr lang="en-US" dirty="0" smtClean="0"/>
              <a:t>.</a:t>
            </a:r>
            <a:br>
              <a:rPr lang="en-US" dirty="0" smtClean="0"/>
            </a:br>
            <a:endParaRPr lang="en-US" sz="800" dirty="0" smtClean="0"/>
          </a:p>
          <a:p>
            <a:r>
              <a:rPr lang="en-US" dirty="0" smtClean="0"/>
              <a:t>List of job titles, commonly used at MTS Test and being </a:t>
            </a:r>
            <a:r>
              <a:rPr lang="en-US" smtClean="0"/>
              <a:t>the </a:t>
            </a:r>
            <a:r>
              <a:rPr lang="en-US" smtClean="0"/>
              <a:t>target audience </a:t>
            </a:r>
            <a:r>
              <a:rPr lang="en-US" dirty="0" smtClean="0"/>
              <a:t>for this training:</a:t>
            </a:r>
          </a:p>
          <a:p>
            <a:pPr lvl="1"/>
            <a:r>
              <a:rPr lang="en-US" sz="1600" b="1" dirty="0" smtClean="0"/>
              <a:t>Field Service Engineer/Technician (FSE/FST)</a:t>
            </a:r>
          </a:p>
          <a:p>
            <a:pPr lvl="1"/>
            <a:r>
              <a:rPr lang="en-US" sz="1600" b="1" dirty="0"/>
              <a:t>Principal Field Service Engineer PFSE</a:t>
            </a:r>
          </a:p>
          <a:p>
            <a:pPr lvl="1"/>
            <a:r>
              <a:rPr lang="en-US" sz="1600" b="1" dirty="0" smtClean="0"/>
              <a:t>Technical Service Coordinator (TSC)</a:t>
            </a:r>
          </a:p>
          <a:p>
            <a:pPr lvl="1"/>
            <a:r>
              <a:rPr lang="en-US" sz="1600" b="1" dirty="0" smtClean="0"/>
              <a:t>Service Manager</a:t>
            </a:r>
          </a:p>
          <a:p>
            <a:pPr lvl="1"/>
            <a:r>
              <a:rPr lang="en-US" sz="1600" b="1" dirty="0" smtClean="0"/>
              <a:t>Simulation Test Consultant (STC)</a:t>
            </a:r>
          </a:p>
          <a:p>
            <a:pPr lvl="1"/>
            <a:r>
              <a:rPr lang="de-DE" sz="1600" b="1" dirty="0" smtClean="0"/>
              <a:t>System Integration Engineer (SIE)</a:t>
            </a:r>
          </a:p>
          <a:p>
            <a:pPr lvl="1"/>
            <a:r>
              <a:rPr lang="de-DE" sz="1600" b="1" dirty="0" smtClean="0"/>
              <a:t>Project Engineer (PE)</a:t>
            </a:r>
          </a:p>
          <a:p>
            <a:pPr marL="457200" lvl="1" indent="0">
              <a:buNone/>
            </a:pPr>
            <a:r>
              <a:rPr lang="de-DE" b="1" dirty="0" smtClean="0"/>
              <a:t/>
            </a:r>
            <a:br>
              <a:rPr lang="de-DE" b="1" dirty="0" smtClean="0"/>
            </a:br>
            <a:endParaRPr lang="de-DE" b="1" dirty="0" smtClean="0"/>
          </a:p>
          <a:p>
            <a:pPr>
              <a:spcBef>
                <a:spcPts val="500"/>
              </a:spcBef>
            </a:pPr>
            <a:endParaRPr lang="de-DE" b="1" dirty="0" smtClean="0"/>
          </a:p>
          <a:p>
            <a:pPr marL="0" indent="0">
              <a:spcBef>
                <a:spcPts val="500"/>
              </a:spcBef>
              <a:buNone/>
            </a:pPr>
            <a:r>
              <a:rPr lang="en-US" b="1" dirty="0" smtClean="0"/>
              <a:t/>
            </a:r>
            <a:br>
              <a:rPr lang="en-US" b="1" dirty="0" smtClean="0"/>
            </a:br>
            <a:endParaRPr lang="en-US" b="1" dirty="0" smtClean="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4</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256067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r>
              <a:rPr lang="de-DE" sz="2400" b="1" u="sng" dirty="0" err="1" smtClean="0"/>
              <a:t>Definitions</a:t>
            </a:r>
            <a:r>
              <a:rPr lang="de-DE" sz="2400" b="1" u="sng" dirty="0" smtClean="0"/>
              <a:t/>
            </a:r>
            <a:br>
              <a:rPr lang="de-DE" sz="2400" b="1" u="sng" dirty="0" smtClean="0"/>
            </a:br>
            <a:endParaRPr lang="de-DE" sz="1000" b="1" u="sng" dirty="0"/>
          </a:p>
          <a:p>
            <a:r>
              <a:rPr lang="en-US" b="1" dirty="0"/>
              <a:t>Asphyxiation: </a:t>
            </a:r>
            <a:r>
              <a:rPr lang="en-US" dirty="0"/>
              <a:t>the effect on the body of inadequate oxygen, usually resulting in loss of consciousness and/or death. This is also known as suffocation or anoxia</a:t>
            </a:r>
            <a:r>
              <a:rPr lang="en-US" dirty="0" smtClean="0"/>
              <a:t>.</a:t>
            </a:r>
          </a:p>
          <a:p>
            <a:r>
              <a:rPr lang="en-US" b="1" dirty="0" err="1"/>
              <a:t>Asphyxiant</a:t>
            </a:r>
            <a:r>
              <a:rPr lang="en-US" b="1" dirty="0"/>
              <a:t>: </a:t>
            </a:r>
            <a:r>
              <a:rPr lang="en-US" dirty="0"/>
              <a:t>any material which reduces the amount of available oxygen either by simple dilution or by reaction</a:t>
            </a:r>
            <a:r>
              <a:rPr lang="en-US" dirty="0" smtClean="0"/>
              <a:t>.</a:t>
            </a:r>
          </a:p>
          <a:p>
            <a:r>
              <a:rPr lang="en-US" b="1" dirty="0"/>
              <a:t>Inert gas: </a:t>
            </a:r>
            <a:r>
              <a:rPr lang="en-US" dirty="0"/>
              <a:t>A gas that is not toxic, which does not support human breathing and which reacts little or not at all with other substances. The common inert gases are nitrogen and the rare gases like helium, argon, neon, xenon and krypton</a:t>
            </a:r>
            <a:r>
              <a:rPr lang="en-US" dirty="0" smtClean="0"/>
              <a:t>.</a:t>
            </a:r>
          </a:p>
          <a:p>
            <a:r>
              <a:rPr lang="en-US" b="1" dirty="0"/>
              <a:t>Flammable gas: </a:t>
            </a:r>
            <a:r>
              <a:rPr lang="en-US" dirty="0"/>
              <a:t>a gas whose major hazard is flammability. Note that all flammable gases also act as </a:t>
            </a:r>
            <a:r>
              <a:rPr lang="en-US" dirty="0" err="1"/>
              <a:t>asphyxiants</a:t>
            </a:r>
            <a:r>
              <a:rPr lang="en-US" dirty="0" smtClean="0"/>
              <a:t>.</a:t>
            </a:r>
          </a:p>
          <a:p>
            <a:r>
              <a:rPr lang="en-US" b="1" dirty="0"/>
              <a:t>User: </a:t>
            </a:r>
            <a:r>
              <a:rPr lang="en-US" dirty="0"/>
              <a:t>for the purpose of this document this term covers any individuals, companies or other </a:t>
            </a:r>
            <a:r>
              <a:rPr lang="en-US" dirty="0" smtClean="0"/>
              <a:t>organizations </a:t>
            </a:r>
            <a:r>
              <a:rPr lang="en-US" dirty="0"/>
              <a:t>that make use of the products sold by industrial gas companies. Users may be, but are not necessarily, customers.</a:t>
            </a:r>
            <a:r>
              <a:rPr lang="de-DE" b="1" dirty="0" smtClean="0"/>
              <a:t/>
            </a:r>
            <a:br>
              <a:rPr lang="de-DE" b="1" dirty="0" smtClean="0"/>
            </a:br>
            <a:endParaRPr lang="de-DE" b="1" dirty="0" smtClean="0"/>
          </a:p>
          <a:p>
            <a:pPr>
              <a:spcBef>
                <a:spcPts val="500"/>
              </a:spcBef>
            </a:pPr>
            <a:endParaRPr lang="de-DE" b="1" dirty="0" smtClean="0"/>
          </a:p>
          <a:p>
            <a:pPr marL="0" indent="0">
              <a:spcBef>
                <a:spcPts val="500"/>
              </a:spcBef>
              <a:buNone/>
            </a:pPr>
            <a:r>
              <a:rPr lang="en-US" b="1" dirty="0" smtClean="0"/>
              <a:t> </a:t>
            </a:r>
            <a:br>
              <a:rPr lang="en-US" b="1" dirty="0" smtClean="0"/>
            </a:br>
            <a:endParaRPr lang="en-US" b="1" dirty="0" smtClean="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5</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3080214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en-US" b="1" u="sng" dirty="0" smtClean="0"/>
              <a:t>1. </a:t>
            </a:r>
            <a:r>
              <a:rPr lang="en-US" b="1" u="sng" dirty="0"/>
              <a:t>Why do we need oxygen</a:t>
            </a:r>
            <a:r>
              <a:rPr lang="en-US" b="1" u="sng" dirty="0" smtClean="0"/>
              <a:t>?</a:t>
            </a:r>
            <a:br>
              <a:rPr lang="en-US" b="1" u="sng" dirty="0" smtClean="0"/>
            </a:br>
            <a:endParaRPr lang="de-DE" sz="800" b="1" u="sng" dirty="0"/>
          </a:p>
          <a:p>
            <a:r>
              <a:rPr lang="en-US" b="1" dirty="0"/>
              <a:t>OXYGEN IS ESSENTIAL FOR </a:t>
            </a:r>
            <a:r>
              <a:rPr lang="en-US" b="1" dirty="0" smtClean="0"/>
              <a:t>LIFE</a:t>
            </a:r>
          </a:p>
          <a:p>
            <a:r>
              <a:rPr lang="en-US" b="1" dirty="0"/>
              <a:t>WITHOUT ENOUGH OXYGEN WE CANNOT </a:t>
            </a:r>
            <a:r>
              <a:rPr lang="en-US" b="1" dirty="0" smtClean="0"/>
              <a:t>LIVE</a:t>
            </a:r>
            <a:br>
              <a:rPr lang="en-US" b="1" dirty="0" smtClean="0"/>
            </a:br>
            <a:endParaRPr lang="en-US" sz="800" b="1" dirty="0" smtClean="0"/>
          </a:p>
          <a:p>
            <a:r>
              <a:rPr lang="en-US" dirty="0"/>
              <a:t>When the natural composition of air is changed, the human organism can be affected or even severely impaired</a:t>
            </a:r>
            <a:r>
              <a:rPr lang="en-US" dirty="0" smtClean="0"/>
              <a:t>.</a:t>
            </a:r>
          </a:p>
          <a:p>
            <a:r>
              <a:rPr lang="en-US" dirty="0"/>
              <a:t>If gases other than oxygen are added or mixed with breathing air, the oxygen concentration is reduced (diluted) and oxygen deficiency occurs</a:t>
            </a:r>
            <a:r>
              <a:rPr lang="en-US" dirty="0" smtClean="0"/>
              <a:t>.</a:t>
            </a:r>
          </a:p>
          <a:p>
            <a:pPr marL="0" indent="0">
              <a:buNone/>
            </a:pPr>
            <a:r>
              <a:rPr lang="de-DE" b="1" dirty="0" smtClean="0"/>
              <a:t/>
            </a:r>
            <a:br>
              <a:rPr lang="de-DE" b="1" dirty="0" smtClean="0"/>
            </a:br>
            <a:endParaRPr lang="de-DE" b="1" dirty="0" smtClean="0"/>
          </a:p>
          <a:p>
            <a:pPr>
              <a:spcBef>
                <a:spcPts val="500"/>
              </a:spcBef>
            </a:pPr>
            <a:endParaRPr lang="de-DE" b="1" dirty="0" smtClean="0"/>
          </a:p>
          <a:p>
            <a:pPr marL="0" indent="0">
              <a:spcBef>
                <a:spcPts val="500"/>
              </a:spcBef>
              <a:buNone/>
            </a:pPr>
            <a:r>
              <a:rPr lang="en-US" b="1" dirty="0" smtClean="0"/>
              <a:t> </a:t>
            </a:r>
            <a:br>
              <a:rPr lang="en-US" b="1" dirty="0" smtClean="0"/>
            </a:br>
            <a:endParaRPr lang="en-US" b="1" dirty="0" smtClean="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6</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392" y="4536639"/>
            <a:ext cx="16573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624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b="1" u="sng" dirty="0" smtClean="0"/>
          </a:p>
          <a:p>
            <a:pPr marL="0" indent="0">
              <a:buNone/>
            </a:pPr>
            <a:r>
              <a:rPr lang="en-US" b="1" u="sng" dirty="0" smtClean="0"/>
              <a:t>1. </a:t>
            </a:r>
            <a:r>
              <a:rPr lang="en-US" b="1" u="sng" dirty="0"/>
              <a:t>Why do we need oxygen</a:t>
            </a:r>
            <a:r>
              <a:rPr lang="en-US" b="1" u="sng" dirty="0" smtClean="0"/>
              <a:t>?</a:t>
            </a:r>
            <a:br>
              <a:rPr lang="en-US" b="1" u="sng" dirty="0" smtClean="0"/>
            </a:br>
            <a:endParaRPr lang="de-DE" b="1" u="sng" dirty="0" smtClean="0"/>
          </a:p>
          <a:p>
            <a:r>
              <a:rPr lang="en-US" dirty="0"/>
              <a:t>If oxygen deficiency occurs due to the presence of inert gases (e.g. nitrogen, helium, argon, etc.) a drop in physical/mental efficiency occurs without the person’s knowledge; at about 11 % oxygen concentration in air (instead of the normal 21 % concentration) fainting occurs without any prior warning</a:t>
            </a:r>
            <a:r>
              <a:rPr lang="en-US" dirty="0" smtClean="0"/>
              <a:t>.</a:t>
            </a:r>
            <a:br>
              <a:rPr lang="en-US" dirty="0" smtClean="0"/>
            </a:br>
            <a:endParaRPr lang="en-US" dirty="0" smtClean="0"/>
          </a:p>
          <a:p>
            <a:r>
              <a:rPr lang="en-US" b="1" dirty="0">
                <a:solidFill>
                  <a:srgbClr val="FF0000"/>
                </a:solidFill>
              </a:rPr>
              <a:t>Below this 11 % concentration there is a very high risk that death due to asphyxiation will occur within a few minutes, unless resuscitation is carried out immediately!</a:t>
            </a:r>
            <a:endParaRPr lang="en-US" b="1" dirty="0" smtClean="0">
              <a:solidFill>
                <a:srgbClr val="FF0000"/>
              </a:solidFill>
            </a:endParaRPr>
          </a:p>
          <a:p>
            <a:endParaRPr lang="en-US" b="1" dirty="0" smtClean="0"/>
          </a:p>
          <a:p>
            <a:pPr marL="0" indent="0">
              <a:buNone/>
            </a:pPr>
            <a:r>
              <a:rPr lang="de-DE" b="1" dirty="0" smtClean="0"/>
              <a:t/>
            </a:r>
            <a:br>
              <a:rPr lang="de-DE" b="1" dirty="0" smtClean="0"/>
            </a:br>
            <a:endParaRPr lang="de-DE" b="1" dirty="0" smtClean="0"/>
          </a:p>
          <a:p>
            <a:pPr>
              <a:spcBef>
                <a:spcPts val="500"/>
              </a:spcBef>
            </a:pPr>
            <a:endParaRPr lang="de-DE" b="1" dirty="0" smtClean="0"/>
          </a:p>
          <a:p>
            <a:pPr marL="0" indent="0">
              <a:spcBef>
                <a:spcPts val="500"/>
              </a:spcBef>
              <a:buNone/>
            </a:pPr>
            <a:r>
              <a:rPr lang="en-US" b="1" dirty="0" smtClean="0"/>
              <a:t> </a:t>
            </a:r>
            <a:br>
              <a:rPr lang="en-US" b="1" dirty="0" smtClean="0"/>
            </a:br>
            <a:endParaRPr lang="en-US" b="1" dirty="0" smtClean="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7</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spTree>
    <p:extLst>
      <p:ext uri="{BB962C8B-B14F-4D97-AF65-F5344CB8AC3E}">
        <p14:creationId xmlns:p14="http://schemas.microsoft.com/office/powerpoint/2010/main" val="1893079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500" b="1" u="sng" dirty="0" smtClean="0"/>
          </a:p>
          <a:p>
            <a:pPr marL="0" indent="0">
              <a:buNone/>
            </a:pPr>
            <a:r>
              <a:rPr lang="en-US" b="1" u="sng" dirty="0"/>
              <a:t>Asphyxia – Effect of O2 </a:t>
            </a:r>
            <a:r>
              <a:rPr lang="en-US" b="1" u="sng" dirty="0" smtClean="0"/>
              <a:t>Concentration</a:t>
            </a:r>
            <a:br>
              <a:rPr lang="en-US" b="1" u="sng" dirty="0" smtClean="0"/>
            </a:br>
            <a:endParaRPr lang="de-DE" sz="800" b="1" u="sng" dirty="0" smtClean="0"/>
          </a:p>
          <a:p>
            <a:endParaRPr lang="en-US" b="1" dirty="0" smtClean="0"/>
          </a:p>
          <a:p>
            <a:pPr marL="0" indent="0">
              <a:buNone/>
            </a:pPr>
            <a:r>
              <a:rPr lang="de-DE" b="1" dirty="0" smtClean="0"/>
              <a:t/>
            </a:r>
            <a:br>
              <a:rPr lang="de-DE" b="1" dirty="0" smtClean="0"/>
            </a:br>
            <a:endParaRPr lang="de-DE" b="1" dirty="0" smtClean="0"/>
          </a:p>
          <a:p>
            <a:pPr>
              <a:spcBef>
                <a:spcPts val="500"/>
              </a:spcBef>
            </a:pPr>
            <a:endParaRPr lang="de-DE" b="1" dirty="0" smtClean="0"/>
          </a:p>
          <a:p>
            <a:pPr marL="0" indent="0">
              <a:spcBef>
                <a:spcPts val="500"/>
              </a:spcBef>
              <a:buNone/>
            </a:pPr>
            <a:r>
              <a:rPr lang="en-US" b="1" dirty="0" smtClean="0"/>
              <a:t> </a:t>
            </a:r>
            <a:br>
              <a:rPr lang="en-US" b="1" dirty="0" smtClean="0"/>
            </a:br>
            <a:endParaRPr lang="en-US" b="1" dirty="0" smtClean="0"/>
          </a:p>
          <a:p>
            <a:pPr>
              <a:spcBef>
                <a:spcPts val="500"/>
              </a:spcBef>
            </a:pPr>
            <a:endParaRPr lang="en-US" b="1" dirty="0" smtClean="0"/>
          </a:p>
          <a:p>
            <a:pPr>
              <a:spcBef>
                <a:spcPts val="500"/>
              </a:spcBef>
            </a:pPr>
            <a:endParaRPr lang="en-US" b="1" dirty="0" smtClean="0"/>
          </a:p>
          <a:p>
            <a:r>
              <a:rPr lang="en-US" b="1" i="1" dirty="0"/>
              <a:t>WARNING: The situation is hazardous as soon as the oxygen concentration inhaled is less than 18 %.</a:t>
            </a:r>
            <a:endParaRPr lang="en-US" b="1" dirty="0"/>
          </a:p>
          <a:p>
            <a:r>
              <a:rPr lang="en-US" b="1" dirty="0"/>
              <a:t>With no oxygen present, inhalation of only 1-2 breaths of nitrogen or other inert gas will cause sudden loss of consciousness and can cause death.</a:t>
            </a: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8</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98" y="2265795"/>
            <a:ext cx="7769479" cy="269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06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en-US" b="1" dirty="0"/>
              <a:t>HAZARDS OF INERT GASES AND OXYGEN DEPLETION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b="1" u="sng" dirty="0" smtClean="0"/>
          </a:p>
          <a:p>
            <a:pPr marL="0" indent="0">
              <a:buNone/>
            </a:pPr>
            <a:r>
              <a:rPr lang="en-US" b="1" u="sng" dirty="0" smtClean="0"/>
              <a:t>2. </a:t>
            </a:r>
            <a:r>
              <a:rPr lang="en-US" b="1" u="sng" dirty="0"/>
              <a:t>Causes of oxygen deficiency</a:t>
            </a:r>
            <a:r>
              <a:rPr lang="en-US" b="1" u="sng" dirty="0" smtClean="0"/>
              <a:t/>
            </a:r>
            <a:br>
              <a:rPr lang="en-US" b="1" u="sng" dirty="0" smtClean="0"/>
            </a:br>
            <a:endParaRPr lang="de-DE" b="1" u="sng" dirty="0" smtClean="0"/>
          </a:p>
          <a:p>
            <a:r>
              <a:rPr lang="de-DE" dirty="0"/>
              <a:t>a) </a:t>
            </a:r>
            <a:r>
              <a:rPr lang="de-DE" dirty="0" err="1"/>
              <a:t>When</a:t>
            </a:r>
            <a:r>
              <a:rPr lang="de-DE" dirty="0"/>
              <a:t> </a:t>
            </a:r>
            <a:r>
              <a:rPr lang="de-DE" dirty="0" err="1"/>
              <a:t>liquefied</a:t>
            </a:r>
            <a:r>
              <a:rPr lang="de-DE" dirty="0"/>
              <a:t> </a:t>
            </a:r>
            <a:r>
              <a:rPr lang="de-DE" dirty="0" err="1"/>
              <a:t>gases</a:t>
            </a:r>
            <a:r>
              <a:rPr lang="de-DE" dirty="0"/>
              <a:t> (such </a:t>
            </a:r>
            <a:r>
              <a:rPr lang="de-DE" dirty="0" err="1"/>
              <a:t>as</a:t>
            </a:r>
            <a:r>
              <a:rPr lang="de-DE" dirty="0"/>
              <a:t> liquid </a:t>
            </a:r>
            <a:r>
              <a:rPr lang="de-DE" dirty="0" err="1"/>
              <a:t>nitrogen</a:t>
            </a:r>
            <a:r>
              <a:rPr lang="de-DE" dirty="0"/>
              <a:t>, liquid </a:t>
            </a:r>
            <a:r>
              <a:rPr lang="de-DE" dirty="0" err="1"/>
              <a:t>argon</a:t>
            </a:r>
            <a:r>
              <a:rPr lang="de-DE" dirty="0"/>
              <a:t>, </a:t>
            </a:r>
            <a:r>
              <a:rPr lang="de-DE" dirty="0" err="1"/>
              <a:t>or</a:t>
            </a:r>
            <a:r>
              <a:rPr lang="de-DE" dirty="0"/>
              <a:t> liquid </a:t>
            </a:r>
            <a:r>
              <a:rPr lang="de-DE" dirty="0" err="1"/>
              <a:t>helium</a:t>
            </a:r>
            <a:r>
              <a:rPr lang="de-DE" dirty="0"/>
              <a:t>) </a:t>
            </a:r>
            <a:r>
              <a:rPr lang="de-DE" dirty="0" err="1"/>
              <a:t>evaporate</a:t>
            </a:r>
            <a:r>
              <a:rPr lang="de-DE" dirty="0"/>
              <a:t>, </a:t>
            </a:r>
            <a:r>
              <a:rPr lang="de-DE" b="1" dirty="0" err="1"/>
              <a:t>one</a:t>
            </a:r>
            <a:r>
              <a:rPr lang="de-DE" b="1" dirty="0"/>
              <a:t> </a:t>
            </a:r>
            <a:r>
              <a:rPr lang="de-DE" b="1" dirty="0" err="1"/>
              <a:t>litre</a:t>
            </a:r>
            <a:r>
              <a:rPr lang="de-DE" b="1" dirty="0"/>
              <a:t> </a:t>
            </a:r>
            <a:r>
              <a:rPr lang="de-DE" b="1" dirty="0" err="1"/>
              <a:t>of</a:t>
            </a:r>
            <a:r>
              <a:rPr lang="de-DE" b="1" dirty="0"/>
              <a:t> liquid </a:t>
            </a:r>
            <a:r>
              <a:rPr lang="de-DE" b="1" dirty="0" err="1"/>
              <a:t>produces</a:t>
            </a:r>
            <a:r>
              <a:rPr lang="de-DE" b="1" dirty="0"/>
              <a:t> </a:t>
            </a:r>
            <a:r>
              <a:rPr lang="de-DE" b="1" dirty="0" err="1"/>
              <a:t>approximately</a:t>
            </a:r>
            <a:r>
              <a:rPr lang="de-DE" b="1" dirty="0"/>
              <a:t> 600 </a:t>
            </a:r>
            <a:r>
              <a:rPr lang="de-DE" b="1" dirty="0" err="1"/>
              <a:t>to</a:t>
            </a:r>
            <a:r>
              <a:rPr lang="de-DE" b="1" dirty="0"/>
              <a:t> 850 </a:t>
            </a:r>
            <a:r>
              <a:rPr lang="de-DE" b="1" dirty="0" err="1"/>
              <a:t>litres</a:t>
            </a:r>
            <a:r>
              <a:rPr lang="de-DE" b="1" dirty="0"/>
              <a:t> </a:t>
            </a:r>
            <a:r>
              <a:rPr lang="de-DE" b="1" dirty="0" err="1"/>
              <a:t>of</a:t>
            </a:r>
            <a:r>
              <a:rPr lang="de-DE" b="1" dirty="0"/>
              <a:t> gas. </a:t>
            </a:r>
            <a:r>
              <a:rPr lang="de-DE" dirty="0"/>
              <a:t>This </a:t>
            </a:r>
            <a:r>
              <a:rPr lang="de-DE" dirty="0" err="1"/>
              <a:t>enormous</a:t>
            </a:r>
            <a:r>
              <a:rPr lang="de-DE" dirty="0"/>
              <a:t> gas </a:t>
            </a:r>
            <a:r>
              <a:rPr lang="de-DE" dirty="0" err="1"/>
              <a:t>volume</a:t>
            </a:r>
            <a:r>
              <a:rPr lang="de-DE" dirty="0"/>
              <a:t> </a:t>
            </a:r>
            <a:r>
              <a:rPr lang="de-DE" dirty="0" err="1"/>
              <a:t>can</a:t>
            </a:r>
            <a:r>
              <a:rPr lang="de-DE" dirty="0"/>
              <a:t> </a:t>
            </a:r>
            <a:r>
              <a:rPr lang="de-DE" dirty="0" err="1"/>
              <a:t>very</a:t>
            </a:r>
            <a:r>
              <a:rPr lang="de-DE" dirty="0"/>
              <a:t> </a:t>
            </a:r>
            <a:r>
              <a:rPr lang="de-DE" dirty="0" err="1"/>
              <a:t>quickly</a:t>
            </a:r>
            <a:r>
              <a:rPr lang="de-DE" dirty="0"/>
              <a:t> </a:t>
            </a:r>
            <a:r>
              <a:rPr lang="de-DE" dirty="0" err="1"/>
              <a:t>lead</a:t>
            </a:r>
            <a:r>
              <a:rPr lang="de-DE" dirty="0"/>
              <a:t> </a:t>
            </a:r>
            <a:r>
              <a:rPr lang="de-DE" dirty="0" err="1"/>
              <a:t>to</a:t>
            </a:r>
            <a:r>
              <a:rPr lang="de-DE" dirty="0"/>
              <a:t> </a:t>
            </a:r>
            <a:r>
              <a:rPr lang="de-DE" dirty="0" err="1"/>
              <a:t>oxygen</a:t>
            </a:r>
            <a:r>
              <a:rPr lang="de-DE" dirty="0"/>
              <a:t> </a:t>
            </a:r>
            <a:r>
              <a:rPr lang="de-DE" dirty="0" err="1"/>
              <a:t>deficiency</a:t>
            </a:r>
            <a:r>
              <a:rPr lang="de-DE" dirty="0"/>
              <a:t> </a:t>
            </a:r>
            <a:r>
              <a:rPr lang="de-DE" dirty="0" err="1"/>
              <a:t>unless</a:t>
            </a:r>
            <a:r>
              <a:rPr lang="de-DE" dirty="0"/>
              <a:t> </a:t>
            </a:r>
            <a:r>
              <a:rPr lang="de-DE" dirty="0" err="1"/>
              <a:t>there</a:t>
            </a:r>
            <a:r>
              <a:rPr lang="de-DE" dirty="0"/>
              <a:t> </a:t>
            </a:r>
            <a:r>
              <a:rPr lang="de-DE" dirty="0" err="1"/>
              <a:t>is</a:t>
            </a:r>
            <a:r>
              <a:rPr lang="de-DE" dirty="0"/>
              <a:t> </a:t>
            </a:r>
            <a:r>
              <a:rPr lang="de-DE" dirty="0" err="1"/>
              <a:t>adequate</a:t>
            </a:r>
            <a:r>
              <a:rPr lang="de-DE" dirty="0"/>
              <a:t> </a:t>
            </a:r>
            <a:r>
              <a:rPr lang="de-DE" dirty="0" err="1"/>
              <a:t>ventilation</a:t>
            </a:r>
            <a:r>
              <a:rPr lang="de-DE" dirty="0"/>
              <a:t>.</a:t>
            </a:r>
            <a:endParaRPr lang="en-US" b="1" dirty="0" smtClean="0"/>
          </a:p>
          <a:p>
            <a:pPr marL="0" indent="0">
              <a:buNone/>
            </a:pPr>
            <a:r>
              <a:rPr lang="de-DE" b="1" dirty="0" smtClean="0"/>
              <a:t/>
            </a:r>
            <a:br>
              <a:rPr lang="de-DE" b="1" dirty="0" smtClean="0"/>
            </a:br>
            <a:endParaRPr lang="de-DE" b="1" dirty="0" smtClean="0"/>
          </a:p>
          <a:p>
            <a:pPr>
              <a:spcBef>
                <a:spcPts val="500"/>
              </a:spcBef>
            </a:pPr>
            <a:endParaRPr lang="de-DE" b="1" dirty="0" smtClean="0"/>
          </a:p>
          <a:p>
            <a:pPr marL="0" indent="0">
              <a:spcBef>
                <a:spcPts val="500"/>
              </a:spcBef>
              <a:buNone/>
            </a:pPr>
            <a:r>
              <a:rPr lang="en-US" b="1" dirty="0" smtClean="0"/>
              <a:t> </a:t>
            </a:r>
            <a:br>
              <a:rPr lang="en-US" b="1" dirty="0" smtClean="0"/>
            </a:b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en-US" altLang="en-US" dirty="0" smtClean="0"/>
              <a:t>MTS Confidential</a:t>
            </a:r>
            <a:endParaRPr lang="en-US" altLang="en-US" b="1" dirty="0"/>
          </a:p>
        </p:txBody>
      </p:sp>
      <p:sp>
        <p:nvSpPr>
          <p:cNvPr id="4" name="Foliennummernplatzhalter 3"/>
          <p:cNvSpPr>
            <a:spLocks noGrp="1"/>
          </p:cNvSpPr>
          <p:nvPr>
            <p:ph type="sldNum" sz="quarter" idx="4"/>
          </p:nvPr>
        </p:nvSpPr>
        <p:spPr>
          <a:xfrm>
            <a:off x="6579722" y="6540468"/>
            <a:ext cx="2133600" cy="244475"/>
          </a:xfrm>
        </p:spPr>
        <p:txBody>
          <a:bodyPr/>
          <a:lstStyle/>
          <a:p>
            <a:r>
              <a:rPr lang="en-US" dirty="0" smtClean="0"/>
              <a:t>Page </a:t>
            </a:r>
            <a:fld id="{49FBB2A1-E2DA-354C-95C6-1DF4F7A3088F}" type="slidenum">
              <a:rPr lang="en-US" smtClean="0"/>
              <a:pPr/>
              <a:t>9</a:t>
            </a:fld>
            <a:r>
              <a:rPr lang="en-US" dirty="0" smtClean="0"/>
              <a:t>; C. Gust</a:t>
            </a:r>
          </a:p>
          <a:p>
            <a:endParaRPr lang="en-US" dirty="0"/>
          </a:p>
        </p:txBody>
      </p:sp>
      <p:sp>
        <p:nvSpPr>
          <p:cNvPr id="5" name="Datumsplatzhalter 4"/>
          <p:cNvSpPr>
            <a:spLocks noGrp="1"/>
          </p:cNvSpPr>
          <p:nvPr>
            <p:ph type="dt" sz="half" idx="10"/>
          </p:nvPr>
        </p:nvSpPr>
        <p:spPr/>
        <p:txBody>
          <a:bodyPr/>
          <a:lstStyle/>
          <a:p>
            <a:r>
              <a:rPr lang="en-US" dirty="0" smtClean="0"/>
              <a:t>26.10.2017</a:t>
            </a:r>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994" y="4370374"/>
            <a:ext cx="14478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175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Y14growthTemplate">
  <a:themeElements>
    <a:clrScheme name="Custom 6">
      <a:dk1>
        <a:sysClr val="windowText" lastClr="000000"/>
      </a:dk1>
      <a:lt1>
        <a:sysClr val="window" lastClr="FFFFFF"/>
      </a:lt1>
      <a:dk2>
        <a:srgbClr val="212121"/>
      </a:dk2>
      <a:lt2>
        <a:srgbClr val="CDD4D7"/>
      </a:lt2>
      <a:accent1>
        <a:srgbClr val="0F5181"/>
      </a:accent1>
      <a:accent2>
        <a:srgbClr val="732E9A"/>
      </a:accent2>
      <a:accent3>
        <a:srgbClr val="A20012"/>
      </a:accent3>
      <a:accent4>
        <a:srgbClr val="B86900"/>
      </a:accent4>
      <a:accent5>
        <a:srgbClr val="447923"/>
      </a:accent5>
      <a:accent6>
        <a:srgbClr val="2C9C89"/>
      </a:accent6>
      <a:hlink>
        <a:srgbClr val="EC4000"/>
      </a:hlink>
      <a:folHlink>
        <a:srgbClr val="F8CE8A"/>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FY14growthTemplate</Template>
  <TotalTime>0</TotalTime>
  <Words>417</Words>
  <Application>Microsoft Office PowerPoint</Application>
  <PresentationFormat>Bildschirmpräsentation (4:3)</PresentationFormat>
  <Paragraphs>234</Paragraphs>
  <Slides>20</Slides>
  <Notes>0</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FY14growthTemplate</vt:lpstr>
      <vt:lpstr>20_Blank Presentation</vt:lpstr>
      <vt:lpstr>MTS Test Division EU Quality- and Environment-, Health &amp; Safety Management  Quality &amp; EHS - Europe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lpstr>HAZARDS OF INERT GASES AND OXYGEN DEPLETION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Initiatives</dc:title>
  <dc:creator>coburnm</dc:creator>
  <cp:lastModifiedBy>Gust, Christian</cp:lastModifiedBy>
  <cp:revision>615</cp:revision>
  <cp:lastPrinted>2016-12-02T10:02:49Z</cp:lastPrinted>
  <dcterms:created xsi:type="dcterms:W3CDTF">2013-08-29T19:43:38Z</dcterms:created>
  <dcterms:modified xsi:type="dcterms:W3CDTF">2017-10-26T08:11:46Z</dcterms:modified>
  <cp:contentStatus/>
</cp:coreProperties>
</file>