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80" r:id="rId2"/>
  </p:sldMasterIdLst>
  <p:notesMasterIdLst>
    <p:notesMasterId r:id="rId23"/>
  </p:notesMasterIdLst>
  <p:handoutMasterIdLst>
    <p:handoutMasterId r:id="rId24"/>
  </p:handoutMasterIdLst>
  <p:sldIdLst>
    <p:sldId id="261" r:id="rId3"/>
    <p:sldId id="545" r:id="rId4"/>
    <p:sldId id="547" r:id="rId5"/>
    <p:sldId id="548" r:id="rId6"/>
    <p:sldId id="549" r:id="rId7"/>
    <p:sldId id="550" r:id="rId8"/>
    <p:sldId id="551" r:id="rId9"/>
    <p:sldId id="565" r:id="rId10"/>
    <p:sldId id="553" r:id="rId11"/>
    <p:sldId id="554" r:id="rId12"/>
    <p:sldId id="556" r:id="rId13"/>
    <p:sldId id="557" r:id="rId14"/>
    <p:sldId id="558" r:id="rId15"/>
    <p:sldId id="560" r:id="rId16"/>
    <p:sldId id="559" r:id="rId17"/>
    <p:sldId id="561" r:id="rId18"/>
    <p:sldId id="562" r:id="rId19"/>
    <p:sldId id="563" r:id="rId20"/>
    <p:sldId id="564" r:id="rId21"/>
    <p:sldId id="543" r:id="rId22"/>
  </p:sldIdLst>
  <p:sldSz cx="9144000" cy="6858000" type="screen4x3"/>
  <p:notesSz cx="6797675" cy="9926638"/>
  <p:defaultTex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p:defaultTextStyle>
  <p:extLst>
    <p:ext uri="{EFAFB233-063F-42B5-8137-9DF3F51BA10A}">
      <p15:sldGuideLst xmlns="" xmlns:p15="http://schemas.microsoft.com/office/powerpoint/2012/main">
        <p15:guide id="1" orient="horz" pos="4319">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1543"/>
    <a:srgbClr val="9BD5FF"/>
    <a:srgbClr val="E2F3FF"/>
    <a:srgbClr val="D6F3FF"/>
    <a:srgbClr val="A0DE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5377" autoAdjust="0"/>
    <p:restoredTop sz="91543" autoAdjust="0"/>
  </p:normalViewPr>
  <p:slideViewPr>
    <p:cSldViewPr snapToGrid="0" snapToObjects="1">
      <p:cViewPr varScale="1">
        <p:scale>
          <a:sx n="104" d="100"/>
          <a:sy n="104" d="100"/>
        </p:scale>
        <p:origin x="-2460" y="-96"/>
      </p:cViewPr>
      <p:guideLst>
        <p:guide orient="horz" pos="4319"/>
        <p:guide/>
      </p:guideLst>
    </p:cSldViewPr>
  </p:slideViewPr>
  <p:notesTextViewPr>
    <p:cViewPr>
      <p:scale>
        <a:sx n="100" d="100"/>
        <a:sy n="100" d="100"/>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6078" cy="496569"/>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0026" y="0"/>
            <a:ext cx="2946078" cy="496569"/>
          </a:xfrm>
          <a:prstGeom prst="rect">
            <a:avLst/>
          </a:prstGeom>
        </p:spPr>
        <p:txBody>
          <a:bodyPr vert="horz" lIns="91440" tIns="45720" rIns="91440" bIns="45720" rtlCol="0"/>
          <a:lstStyle>
            <a:lvl1pPr algn="r">
              <a:defRPr sz="1200"/>
            </a:lvl1pPr>
          </a:lstStyle>
          <a:p>
            <a:fld id="{D32AD206-E350-4A5A-9E32-FD8E3A96E856}" type="datetimeFigureOut">
              <a:rPr lang="de-DE" smtClean="0"/>
              <a:t>26.06.2018</a:t>
            </a:fld>
            <a:endParaRPr lang="fr-FR"/>
          </a:p>
        </p:txBody>
      </p:sp>
      <p:sp>
        <p:nvSpPr>
          <p:cNvPr id="4" name="Fußzeilenplatzhalter 3"/>
          <p:cNvSpPr>
            <a:spLocks noGrp="1"/>
          </p:cNvSpPr>
          <p:nvPr>
            <p:ph type="ftr" sz="quarter" idx="2"/>
          </p:nvPr>
        </p:nvSpPr>
        <p:spPr>
          <a:xfrm>
            <a:off x="1" y="9428493"/>
            <a:ext cx="2946078" cy="496568"/>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0026" y="9428493"/>
            <a:ext cx="2946078" cy="496568"/>
          </a:xfrm>
          <a:prstGeom prst="rect">
            <a:avLst/>
          </a:prstGeom>
        </p:spPr>
        <p:txBody>
          <a:bodyPr vert="horz" lIns="91440" tIns="45720" rIns="91440" bIns="45720" rtlCol="0" anchor="b"/>
          <a:lstStyle>
            <a:lvl1pPr algn="r">
              <a:defRPr sz="1200"/>
            </a:lvl1pPr>
          </a:lstStyle>
          <a:p>
            <a:fld id="{4FE4E3B2-9BE5-40B9-95D9-711854C2D547}" type="slidenum">
              <a:rPr lang="de-DE" smtClean="0"/>
              <a:t>‹Nr.›</a:t>
            </a:fld>
            <a:endParaRPr lang="fr-FR"/>
          </a:p>
        </p:txBody>
      </p:sp>
    </p:spTree>
    <p:extLst>
      <p:ext uri="{BB962C8B-B14F-4D97-AF65-F5344CB8AC3E}">
        <p14:creationId xmlns:p14="http://schemas.microsoft.com/office/powerpoint/2010/main" val="414076882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2946275" cy="496671"/>
          </a:xfrm>
          <a:prstGeom prst="rect">
            <a:avLst/>
          </a:prstGeom>
        </p:spPr>
        <p:txBody>
          <a:bodyPr vert="horz" lIns="91422" tIns="45710" rIns="91422" bIns="45710" rtlCol="0"/>
          <a:lstStyle>
            <a:lvl1pPr algn="l">
              <a:defRPr sz="1200"/>
            </a:lvl1pPr>
          </a:lstStyle>
          <a:p>
            <a:endParaRPr lang="en-US" dirty="0"/>
          </a:p>
        </p:txBody>
      </p:sp>
      <p:sp>
        <p:nvSpPr>
          <p:cNvPr id="3" name="Date Placeholder 2"/>
          <p:cNvSpPr>
            <a:spLocks noGrp="1"/>
          </p:cNvSpPr>
          <p:nvPr>
            <p:ph type="dt" idx="1"/>
          </p:nvPr>
        </p:nvSpPr>
        <p:spPr>
          <a:xfrm>
            <a:off x="3849863" y="2"/>
            <a:ext cx="2946275" cy="496671"/>
          </a:xfrm>
          <a:prstGeom prst="rect">
            <a:avLst/>
          </a:prstGeom>
        </p:spPr>
        <p:txBody>
          <a:bodyPr vert="horz" lIns="91422" tIns="45710" rIns="91422" bIns="45710" rtlCol="0"/>
          <a:lstStyle>
            <a:lvl1pPr algn="r">
              <a:defRPr sz="1200"/>
            </a:lvl1pPr>
          </a:lstStyle>
          <a:p>
            <a:fld id="{F8136566-ABC4-427B-8133-7B48FE3D98C8}" type="datetimeFigureOut">
              <a:rPr lang="en-US" smtClean="0"/>
              <a:pPr/>
              <a:t>6/26/2018</a:t>
            </a:fld>
            <a:endParaRPr lang="fr-FR" dirty="0"/>
          </a:p>
        </p:txBody>
      </p:sp>
      <p:sp>
        <p:nvSpPr>
          <p:cNvPr id="4" name="Slide Image Placeholder 3"/>
          <p:cNvSpPr>
            <a:spLocks noGrp="1" noRot="1" noChangeAspect="1"/>
          </p:cNvSpPr>
          <p:nvPr>
            <p:ph type="sldImg" idx="2"/>
          </p:nvPr>
        </p:nvSpPr>
        <p:spPr>
          <a:xfrm>
            <a:off x="919163" y="744538"/>
            <a:ext cx="4960937" cy="3722687"/>
          </a:xfrm>
          <a:prstGeom prst="rect">
            <a:avLst/>
          </a:prstGeom>
          <a:noFill/>
          <a:ln w="12700">
            <a:solidFill>
              <a:prstClr val="black"/>
            </a:solidFill>
          </a:ln>
        </p:spPr>
        <p:txBody>
          <a:bodyPr vert="horz" lIns="91422" tIns="45710" rIns="91422" bIns="45710" rtlCol="0" anchor="ctr"/>
          <a:lstStyle/>
          <a:p>
            <a:endParaRPr lang="en-US" dirty="0"/>
          </a:p>
        </p:txBody>
      </p:sp>
      <p:sp>
        <p:nvSpPr>
          <p:cNvPr id="5" name="Notes Placeholder 4"/>
          <p:cNvSpPr>
            <a:spLocks noGrp="1"/>
          </p:cNvSpPr>
          <p:nvPr>
            <p:ph type="body" sz="quarter" idx="3"/>
          </p:nvPr>
        </p:nvSpPr>
        <p:spPr>
          <a:xfrm>
            <a:off x="680384" y="4715833"/>
            <a:ext cx="5436909" cy="4466649"/>
          </a:xfrm>
          <a:prstGeom prst="rect">
            <a:avLst/>
          </a:prstGeom>
        </p:spPr>
        <p:txBody>
          <a:bodyPr vert="horz" lIns="91422" tIns="45710" rIns="91422" bIns="4571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3" y="9428272"/>
            <a:ext cx="2946275" cy="496671"/>
          </a:xfrm>
          <a:prstGeom prst="rect">
            <a:avLst/>
          </a:prstGeom>
        </p:spPr>
        <p:txBody>
          <a:bodyPr vert="horz" lIns="91422" tIns="45710" rIns="91422" bIns="4571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49863" y="9428272"/>
            <a:ext cx="2946275" cy="496671"/>
          </a:xfrm>
          <a:prstGeom prst="rect">
            <a:avLst/>
          </a:prstGeom>
        </p:spPr>
        <p:txBody>
          <a:bodyPr vert="horz" lIns="91422" tIns="45710" rIns="91422" bIns="45710" rtlCol="0" anchor="b"/>
          <a:lstStyle>
            <a:lvl1pPr algn="r">
              <a:defRPr sz="1200"/>
            </a:lvl1pPr>
          </a:lstStyle>
          <a:p>
            <a:fld id="{4234B7C7-603A-4E1F-981A-0D616DED7C13}" type="slidenum">
              <a:rPr lang="en-US" smtClean="0"/>
              <a:pPr/>
              <a:t>‹Nr.›</a:t>
            </a:fld>
            <a:endParaRPr lang="fr-FR" dirty="0"/>
          </a:p>
        </p:txBody>
      </p:sp>
    </p:spTree>
    <p:extLst>
      <p:ext uri="{BB962C8B-B14F-4D97-AF65-F5344CB8AC3E}">
        <p14:creationId xmlns:p14="http://schemas.microsoft.com/office/powerpoint/2010/main" val="226573806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4771505"/>
          </a:xfrm>
          <a:prstGeom prst="rect">
            <a:avLst/>
          </a:prstGeom>
        </p:spPr>
      </p:pic>
      <p:pic>
        <p:nvPicPr>
          <p:cNvPr id="7" name="Picture 6" descr="becertain.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8600" y="6400800"/>
            <a:ext cx="899160" cy="216408"/>
          </a:xfrm>
          <a:prstGeom prst="rect">
            <a:avLst/>
          </a:prstGeom>
        </p:spPr>
      </p:pic>
      <p:sp>
        <p:nvSpPr>
          <p:cNvPr id="7170" name="Rectangle 2"/>
          <p:cNvSpPr>
            <a:spLocks noGrp="1" noChangeArrowheads="1"/>
          </p:cNvSpPr>
          <p:nvPr>
            <p:ph type="ctrTitle"/>
          </p:nvPr>
        </p:nvSpPr>
        <p:spPr>
          <a:xfrm>
            <a:off x="2209800" y="4648200"/>
            <a:ext cx="6553200" cy="533400"/>
          </a:xfrm>
        </p:spPr>
        <p:txBody>
          <a:bodyPr/>
          <a:lstStyle>
            <a:lvl1pPr algn="r">
              <a:defRPr sz="2400"/>
            </a:lvl1pPr>
          </a:lstStyle>
          <a:p>
            <a:r>
              <a:rPr lang="en-US" smtClean="0"/>
              <a:t>Click to edit Master title style</a:t>
            </a:r>
            <a:endParaRPr lang="en-US" dirty="0"/>
          </a:p>
        </p:txBody>
      </p:sp>
      <p:sp>
        <p:nvSpPr>
          <p:cNvPr id="7171" name="Rectangle 3"/>
          <p:cNvSpPr>
            <a:spLocks noGrp="1" noChangeArrowheads="1"/>
          </p:cNvSpPr>
          <p:nvPr>
            <p:ph type="subTitle" idx="1"/>
          </p:nvPr>
        </p:nvSpPr>
        <p:spPr>
          <a:xfrm>
            <a:off x="4953000" y="5181600"/>
            <a:ext cx="3810000" cy="304800"/>
          </a:xfrm>
        </p:spPr>
        <p:txBody>
          <a:bodyPr/>
          <a:lstStyle>
            <a:lvl1pPr marL="0" indent="0" algn="r">
              <a:buFont typeface="Arial Narrow" pitchFamily="-107" charset="0"/>
              <a:buNone/>
              <a:defRPr sz="1500"/>
            </a:lvl1pPr>
          </a:lstStyle>
          <a:p>
            <a:r>
              <a:rPr lang="en-US" smtClean="0"/>
              <a:t>Click to edit Master subtitle style</a:t>
            </a:r>
            <a:endParaRPr lang="en-US" dirty="0"/>
          </a:p>
        </p:txBody>
      </p:sp>
    </p:spTree>
    <p:extLst>
      <p:ext uri="{BB962C8B-B14F-4D97-AF65-F5344CB8AC3E}">
        <p14:creationId xmlns:p14="http://schemas.microsoft.com/office/powerpoint/2010/main" val="3608347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rporate">
    <p:spTree>
      <p:nvGrpSpPr>
        <p:cNvPr id="1" name=""/>
        <p:cNvGrpSpPr/>
        <p:nvPr/>
      </p:nvGrpSpPr>
      <p:grpSpPr>
        <a:xfrm>
          <a:off x="0" y="0"/>
          <a:ext cx="0" cy="0"/>
          <a:chOff x="0" y="0"/>
          <a:chExt cx="0" cy="0"/>
        </a:xfrm>
      </p:grpSpPr>
      <p:sp>
        <p:nvSpPr>
          <p:cNvPr id="2" name="Title 1"/>
          <p:cNvSpPr>
            <a:spLocks noGrp="1"/>
          </p:cNvSpPr>
          <p:nvPr>
            <p:ph type="title"/>
          </p:nvPr>
        </p:nvSpPr>
        <p:spPr>
          <a:xfrm>
            <a:off x="463084" y="1101538"/>
            <a:ext cx="8250238" cy="685800"/>
          </a:xfrm>
        </p:spPr>
        <p:txBody>
          <a:bodyPr/>
          <a:lstStyle>
            <a:lvl1pPr>
              <a:defRPr>
                <a:solidFill>
                  <a:srgbClr val="CC1543"/>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3084" y="1860176"/>
            <a:ext cx="8262938" cy="451223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xfrm>
            <a:off x="463083" y="6496892"/>
            <a:ext cx="876829" cy="244475"/>
          </a:xfrm>
          <a:ln/>
        </p:spPr>
        <p:txBody>
          <a:bodyPr/>
          <a:lstStyle>
            <a:lvl1pPr>
              <a:defRPr/>
            </a:lvl1pPr>
          </a:lstStyle>
          <a:p>
            <a:r>
              <a:rPr lang="de-DE" smtClean="0"/>
              <a:t>03.Feb.15</a:t>
            </a:r>
            <a:endParaRPr lang="en-US" dirty="0"/>
          </a:p>
        </p:txBody>
      </p:sp>
      <p:sp>
        <p:nvSpPr>
          <p:cNvPr id="6" name="Rectangle 6"/>
          <p:cNvSpPr>
            <a:spLocks noGrp="1" noChangeArrowheads="1"/>
          </p:cNvSpPr>
          <p:nvPr>
            <p:ph type="sldNum" sz="quarter" idx="4"/>
          </p:nvPr>
        </p:nvSpPr>
        <p:spPr bwMode="auto">
          <a:xfrm>
            <a:off x="1088867" y="6490607"/>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tx1">
                    <a:lumMod val="50000"/>
                    <a:lumOff val="50000"/>
                  </a:schemeClr>
                </a:solidFill>
                <a:latin typeface="Arial Narrow" charset="0"/>
              </a:defRPr>
            </a:lvl1pPr>
          </a:lstStyle>
          <a:p>
            <a:r>
              <a:rPr lang="en-US" dirty="0" smtClean="0"/>
              <a:t>|    Page </a:t>
            </a:r>
            <a:fld id="{49FBB2A1-E2DA-354C-95C6-1DF4F7A3088F}" type="slidenum">
              <a:rPr lang="en-US" smtClean="0"/>
              <a:pPr/>
              <a:t>‹Nr.›</a:t>
            </a:fld>
            <a:endParaRPr lang="en-US" dirty="0"/>
          </a:p>
        </p:txBody>
      </p:sp>
    </p:spTree>
    <p:extLst>
      <p:ext uri="{BB962C8B-B14F-4D97-AF65-F5344CB8AC3E}">
        <p14:creationId xmlns:p14="http://schemas.microsoft.com/office/powerpoint/2010/main" val="2183467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es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474838"/>
          </a:xfrm>
          <a:prstGeom prst="rect">
            <a:avLst/>
          </a:prstGeom>
        </p:spPr>
      </p:pic>
      <p:sp>
        <p:nvSpPr>
          <p:cNvPr id="2" name="Title 1"/>
          <p:cNvSpPr>
            <a:spLocks noGrp="1"/>
          </p:cNvSpPr>
          <p:nvPr>
            <p:ph type="title"/>
          </p:nvPr>
        </p:nvSpPr>
        <p:spPr>
          <a:xfrm>
            <a:off x="463084" y="1101538"/>
            <a:ext cx="8250238" cy="685800"/>
          </a:xfrm>
        </p:spPr>
        <p:txBody>
          <a:bodyPr/>
          <a:lstStyle>
            <a:lvl1pPr>
              <a:defRPr>
                <a:solidFill>
                  <a:srgbClr val="CC1543"/>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3084" y="1860176"/>
            <a:ext cx="8262938" cy="451223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xfrm>
            <a:off x="463084" y="6496892"/>
            <a:ext cx="650034" cy="244475"/>
          </a:xfrm>
          <a:prstGeom prst="rect">
            <a:avLst/>
          </a:prstGeom>
          <a:ln/>
        </p:spPr>
        <p:txBody>
          <a:bodyPr/>
          <a:lstStyle>
            <a:lvl1pPr>
              <a:defRPr/>
            </a:lvl1pPr>
          </a:lstStyle>
          <a:p>
            <a:r>
              <a:rPr lang="de-DE" smtClean="0"/>
              <a:t>03.Feb.15</a:t>
            </a:r>
            <a:endParaRPr lang="en-US" dirty="0"/>
          </a:p>
        </p:txBody>
      </p:sp>
      <p:sp>
        <p:nvSpPr>
          <p:cNvPr id="6" name="Rectangle 6"/>
          <p:cNvSpPr>
            <a:spLocks noGrp="1" noChangeArrowheads="1"/>
          </p:cNvSpPr>
          <p:nvPr>
            <p:ph type="sldNum" sz="quarter" idx="4"/>
          </p:nvPr>
        </p:nvSpPr>
        <p:spPr bwMode="auto">
          <a:xfrm>
            <a:off x="953072" y="6490607"/>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tx1">
                    <a:lumMod val="50000"/>
                    <a:lumOff val="50000"/>
                  </a:schemeClr>
                </a:solidFill>
                <a:latin typeface="Arial Narrow" charset="0"/>
              </a:defRPr>
            </a:lvl1pPr>
          </a:lstStyle>
          <a:p>
            <a:r>
              <a:rPr lang="en-US" dirty="0" smtClean="0"/>
              <a:t>|    Page </a:t>
            </a:r>
            <a:fld id="{49FBB2A1-E2DA-354C-95C6-1DF4F7A3088F}" type="slidenum">
              <a:rPr lang="en-US" smtClean="0"/>
              <a:pPr/>
              <a:t>‹Nr.›</a:t>
            </a:fld>
            <a:endParaRPr lang="en-US" dirty="0"/>
          </a:p>
        </p:txBody>
      </p:sp>
    </p:spTree>
    <p:extLst>
      <p:ext uri="{BB962C8B-B14F-4D97-AF65-F5344CB8AC3E}">
        <p14:creationId xmlns:p14="http://schemas.microsoft.com/office/powerpoint/2010/main" val="1998888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Corporate">
    <p:spTree>
      <p:nvGrpSpPr>
        <p:cNvPr id="1" name=""/>
        <p:cNvGrpSpPr/>
        <p:nvPr/>
      </p:nvGrpSpPr>
      <p:grpSpPr>
        <a:xfrm>
          <a:off x="0" y="0"/>
          <a:ext cx="0" cy="0"/>
          <a:chOff x="0" y="0"/>
          <a:chExt cx="0" cy="0"/>
        </a:xfrm>
      </p:grpSpPr>
      <p:sp>
        <p:nvSpPr>
          <p:cNvPr id="2" name="Title 1"/>
          <p:cNvSpPr>
            <a:spLocks noGrp="1"/>
          </p:cNvSpPr>
          <p:nvPr>
            <p:ph type="title"/>
          </p:nvPr>
        </p:nvSpPr>
        <p:spPr>
          <a:xfrm>
            <a:off x="463084" y="1101538"/>
            <a:ext cx="8250238" cy="685800"/>
          </a:xfrm>
        </p:spPr>
        <p:txBody>
          <a:bodyPr/>
          <a:lstStyle>
            <a:lvl1pPr>
              <a:defRPr>
                <a:solidFill>
                  <a:srgbClr val="CC1543"/>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3084" y="1860176"/>
            <a:ext cx="8262938" cy="451223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xfrm>
            <a:off x="463083" y="6496892"/>
            <a:ext cx="876829" cy="244475"/>
          </a:xfrm>
          <a:prstGeom prst="rect">
            <a:avLst/>
          </a:prstGeom>
          <a:ln/>
        </p:spPr>
        <p:txBody>
          <a:bodyPr/>
          <a:lstStyle>
            <a:lvl1pPr>
              <a:defRPr/>
            </a:lvl1pPr>
          </a:lstStyle>
          <a:p>
            <a:r>
              <a:rPr lang="de-DE" smtClean="0"/>
              <a:t>03.Feb.15</a:t>
            </a:r>
            <a:endParaRPr lang="en-US" dirty="0"/>
          </a:p>
        </p:txBody>
      </p:sp>
      <p:sp>
        <p:nvSpPr>
          <p:cNvPr id="6" name="Rectangle 6"/>
          <p:cNvSpPr>
            <a:spLocks noGrp="1" noChangeArrowheads="1"/>
          </p:cNvSpPr>
          <p:nvPr>
            <p:ph type="sldNum" sz="quarter" idx="4"/>
          </p:nvPr>
        </p:nvSpPr>
        <p:spPr bwMode="auto">
          <a:xfrm>
            <a:off x="1088867" y="6490607"/>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tx1">
                    <a:lumMod val="50000"/>
                    <a:lumOff val="50000"/>
                  </a:schemeClr>
                </a:solidFill>
                <a:latin typeface="Arial Narrow" charset="0"/>
              </a:defRPr>
            </a:lvl1pPr>
          </a:lstStyle>
          <a:p>
            <a:r>
              <a:rPr lang="en-US" dirty="0" smtClean="0"/>
              <a:t>|    Page </a:t>
            </a:r>
            <a:fld id="{49FBB2A1-E2DA-354C-95C6-1DF4F7A3088F}" type="slidenum">
              <a:rPr lang="en-US" smtClean="0"/>
              <a:pPr/>
              <a:t>‹Nr.›</a:t>
            </a:fld>
            <a:endParaRPr lang="en-US" dirty="0"/>
          </a:p>
        </p:txBody>
      </p:sp>
    </p:spTree>
    <p:extLst>
      <p:ext uri="{BB962C8B-B14F-4D97-AF65-F5344CB8AC3E}">
        <p14:creationId xmlns:p14="http://schemas.microsoft.com/office/powerpoint/2010/main" val="30788715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1474838"/>
          </a:xfrm>
          <a:prstGeom prst="rect">
            <a:avLst/>
          </a:prstGeom>
        </p:spPr>
      </p:pic>
      <p:sp>
        <p:nvSpPr>
          <p:cNvPr id="1027" name="Rectangle 3"/>
          <p:cNvSpPr>
            <a:spLocks noGrp="1" noChangeArrowheads="1"/>
          </p:cNvSpPr>
          <p:nvPr>
            <p:ph type="body" idx="1"/>
          </p:nvPr>
        </p:nvSpPr>
        <p:spPr bwMode="auto">
          <a:xfrm>
            <a:off x="462927" y="1864159"/>
            <a:ext cx="8262938" cy="4536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28" name="Rectangle 4"/>
          <p:cNvSpPr>
            <a:spLocks noGrp="1" noChangeArrowheads="1"/>
          </p:cNvSpPr>
          <p:nvPr>
            <p:ph type="dt" sz="half" idx="2"/>
          </p:nvPr>
        </p:nvSpPr>
        <p:spPr bwMode="auto">
          <a:xfrm>
            <a:off x="462927" y="6494970"/>
            <a:ext cx="904146"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tx1">
                    <a:lumMod val="50000"/>
                    <a:lumOff val="50000"/>
                  </a:schemeClr>
                </a:solidFill>
                <a:latin typeface="Arial Narrow" charset="0"/>
              </a:defRPr>
            </a:lvl1pPr>
          </a:lstStyle>
          <a:p>
            <a:r>
              <a:rPr lang="de-DE" smtClean="0"/>
              <a:t>03.Feb.15</a:t>
            </a:r>
            <a:endParaRPr lang="en-US" dirty="0"/>
          </a:p>
        </p:txBody>
      </p:sp>
      <p:sp>
        <p:nvSpPr>
          <p:cNvPr id="1030" name="Rectangle 6"/>
          <p:cNvSpPr>
            <a:spLocks noGrp="1" noChangeArrowheads="1"/>
          </p:cNvSpPr>
          <p:nvPr>
            <p:ph type="sldNum" sz="quarter" idx="4"/>
          </p:nvPr>
        </p:nvSpPr>
        <p:spPr bwMode="auto">
          <a:xfrm>
            <a:off x="1097920" y="6490607"/>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tx1">
                    <a:lumMod val="50000"/>
                    <a:lumOff val="50000"/>
                  </a:schemeClr>
                </a:solidFill>
                <a:latin typeface="Arial Narrow" charset="0"/>
              </a:defRPr>
            </a:lvl1pPr>
          </a:lstStyle>
          <a:p>
            <a:r>
              <a:rPr lang="en-US" dirty="0" smtClean="0"/>
              <a:t>|    Page </a:t>
            </a:r>
            <a:fld id="{49FBB2A1-E2DA-354C-95C6-1DF4F7A3088F}" type="slidenum">
              <a:rPr lang="en-US" smtClean="0"/>
              <a:pPr/>
              <a:t>‹Nr.›</a:t>
            </a:fld>
            <a:endParaRPr lang="en-US" dirty="0"/>
          </a:p>
        </p:txBody>
      </p:sp>
      <p:sp>
        <p:nvSpPr>
          <p:cNvPr id="1026" name="Rectangle 2"/>
          <p:cNvSpPr>
            <a:spLocks noGrp="1" noChangeArrowheads="1"/>
          </p:cNvSpPr>
          <p:nvPr>
            <p:ph type="title"/>
          </p:nvPr>
        </p:nvSpPr>
        <p:spPr bwMode="auto">
          <a:xfrm>
            <a:off x="462927" y="1104225"/>
            <a:ext cx="825023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62" r:id="rId2"/>
  </p:sldLayoutIdLst>
  <p:hf hdr="0" ftr="0"/>
  <p:txStyles>
    <p:titleStyle>
      <a:lvl1pPr algn="l" rtl="0" eaLnBrk="1" fontAlgn="base" hangingPunct="1">
        <a:spcBef>
          <a:spcPct val="0"/>
        </a:spcBef>
        <a:spcAft>
          <a:spcPct val="0"/>
        </a:spcAft>
        <a:defRPr sz="2800">
          <a:solidFill>
            <a:srgbClr val="CC1543"/>
          </a:solidFill>
          <a:latin typeface="+mj-lt"/>
          <a:ea typeface="ＭＳ Ｐゴシック" charset="0"/>
          <a:cs typeface="ＭＳ Ｐゴシック" charset="0"/>
        </a:defRPr>
      </a:lvl1pPr>
      <a:lvl2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2pPr>
      <a:lvl3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3pPr>
      <a:lvl4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4pPr>
      <a:lvl5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5pPr>
      <a:lvl6pPr marL="457200" algn="l" rtl="0" eaLnBrk="1" fontAlgn="base" hangingPunct="1">
        <a:spcBef>
          <a:spcPct val="0"/>
        </a:spcBef>
        <a:spcAft>
          <a:spcPct val="0"/>
        </a:spcAft>
        <a:defRPr sz="2800">
          <a:solidFill>
            <a:srgbClr val="CC0000"/>
          </a:solidFill>
          <a:latin typeface="Arial Narrow" pitchFamily="-107" charset="0"/>
        </a:defRPr>
      </a:lvl6pPr>
      <a:lvl7pPr marL="914400" algn="l" rtl="0" eaLnBrk="1" fontAlgn="base" hangingPunct="1">
        <a:spcBef>
          <a:spcPct val="0"/>
        </a:spcBef>
        <a:spcAft>
          <a:spcPct val="0"/>
        </a:spcAft>
        <a:defRPr sz="2800">
          <a:solidFill>
            <a:srgbClr val="CC0000"/>
          </a:solidFill>
          <a:latin typeface="Arial Narrow" pitchFamily="-107" charset="0"/>
        </a:defRPr>
      </a:lvl7pPr>
      <a:lvl8pPr marL="1371600" algn="l" rtl="0" eaLnBrk="1" fontAlgn="base" hangingPunct="1">
        <a:spcBef>
          <a:spcPct val="0"/>
        </a:spcBef>
        <a:spcAft>
          <a:spcPct val="0"/>
        </a:spcAft>
        <a:defRPr sz="2800">
          <a:solidFill>
            <a:srgbClr val="CC0000"/>
          </a:solidFill>
          <a:latin typeface="Arial Narrow" pitchFamily="-107" charset="0"/>
        </a:defRPr>
      </a:lvl8pPr>
      <a:lvl9pPr marL="1828800" algn="l" rtl="0" eaLnBrk="1" fontAlgn="base" hangingPunct="1">
        <a:spcBef>
          <a:spcPct val="0"/>
        </a:spcBef>
        <a:spcAft>
          <a:spcPct val="0"/>
        </a:spcAft>
        <a:defRPr sz="2800">
          <a:solidFill>
            <a:srgbClr val="CC0000"/>
          </a:solidFill>
          <a:latin typeface="Arial Narrow" pitchFamily="-107" charset="0"/>
        </a:defRPr>
      </a:lvl9pPr>
    </p:titleStyle>
    <p:bodyStyle>
      <a:lvl1pPr marL="342900" indent="-342900" algn="l" rtl="0" eaLnBrk="1" fontAlgn="base" hangingPunct="1">
        <a:spcBef>
          <a:spcPct val="20000"/>
        </a:spcBef>
        <a:spcAft>
          <a:spcPct val="0"/>
        </a:spcAft>
        <a:buClr>
          <a:srgbClr val="CC1543"/>
        </a:buClr>
        <a:buFont typeface="Arial Narrow" charset="0"/>
        <a:buChar char="»"/>
        <a:defRPr sz="20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lr>
          <a:srgbClr val="CC1543"/>
        </a:buClr>
        <a:buChar char="–"/>
        <a:defRPr sz="2000">
          <a:solidFill>
            <a:schemeClr val="tx1"/>
          </a:solidFill>
          <a:latin typeface="+mn-lt"/>
          <a:ea typeface="ＭＳ Ｐゴシック" pitchFamily="-107" charset="-128"/>
        </a:defRPr>
      </a:lvl2pPr>
      <a:lvl3pPr marL="1143000" indent="-228600" algn="l" rtl="0" eaLnBrk="1" fontAlgn="base" hangingPunct="1">
        <a:spcBef>
          <a:spcPct val="20000"/>
        </a:spcBef>
        <a:spcAft>
          <a:spcPct val="0"/>
        </a:spcAft>
        <a:buClr>
          <a:srgbClr val="CC1543"/>
        </a:buClr>
        <a:buFont typeface="Arial Narrow" charset="0"/>
        <a:buChar char="»"/>
        <a:defRPr sz="2000">
          <a:solidFill>
            <a:schemeClr val="tx1"/>
          </a:solidFill>
          <a:latin typeface="+mn-lt"/>
          <a:ea typeface="ＭＳ Ｐゴシック" pitchFamily="-107" charset="-128"/>
        </a:defRPr>
      </a:lvl3pPr>
      <a:lvl4pPr marL="1600200" indent="-228600" algn="l" rtl="0" eaLnBrk="1" fontAlgn="base" hangingPunct="1">
        <a:spcBef>
          <a:spcPct val="20000"/>
        </a:spcBef>
        <a:spcAft>
          <a:spcPct val="0"/>
        </a:spcAft>
        <a:buClr>
          <a:srgbClr val="CC1543"/>
        </a:buClr>
        <a:buChar char="–"/>
        <a:defRPr sz="2000">
          <a:solidFill>
            <a:schemeClr val="tx1"/>
          </a:solidFill>
          <a:latin typeface="+mn-lt"/>
          <a:ea typeface="ＭＳ Ｐゴシック" pitchFamily="-107" charset="-128"/>
        </a:defRPr>
      </a:lvl4pPr>
      <a:lvl5pPr marL="2057400" indent="-228600" algn="l" rtl="0" eaLnBrk="1" fontAlgn="base" hangingPunct="1">
        <a:spcBef>
          <a:spcPct val="20000"/>
        </a:spcBef>
        <a:spcAft>
          <a:spcPct val="0"/>
        </a:spcAft>
        <a:buClr>
          <a:srgbClr val="CC1543"/>
        </a:buClr>
        <a:buFont typeface="Arial Narrow" charset="0"/>
        <a:buChar char="»"/>
        <a:defRPr sz="2000">
          <a:solidFill>
            <a:schemeClr val="tx1"/>
          </a:solidFill>
          <a:latin typeface="+mn-lt"/>
          <a:ea typeface="ＭＳ Ｐゴシック" pitchFamily="-107" charset="-128"/>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1" descr="generic"/>
          <p:cNvPicPr>
            <a:picLocks noChangeAspect="1" noChangeArrowheads="1"/>
          </p:cNvPicPr>
          <p:nvPr/>
        </p:nvPicPr>
        <p:blipFill>
          <a:blip r:embed="rId4" cstate="print"/>
          <a:srcRect/>
          <a:stretch>
            <a:fillRect/>
          </a:stretch>
        </p:blipFill>
        <p:spPr bwMode="auto">
          <a:xfrm>
            <a:off x="0" y="0"/>
            <a:ext cx="9144000" cy="931863"/>
          </a:xfrm>
          <a:prstGeom prst="rect">
            <a:avLst/>
          </a:prstGeom>
          <a:noFill/>
          <a:ln w="9525">
            <a:noFill/>
            <a:miter lim="800000"/>
            <a:headEnd/>
            <a:tailEnd/>
          </a:ln>
        </p:spPr>
      </p:pic>
      <p:sp>
        <p:nvSpPr>
          <p:cNvPr id="1027" name="Rectangle 2"/>
          <p:cNvSpPr>
            <a:spLocks noGrp="1" noChangeArrowheads="1"/>
          </p:cNvSpPr>
          <p:nvPr>
            <p:ph type="title"/>
          </p:nvPr>
        </p:nvSpPr>
        <p:spPr bwMode="auto">
          <a:xfrm>
            <a:off x="220401" y="123825"/>
            <a:ext cx="6983674"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altLang="en-US" dirty="0" smtClean="0"/>
          </a:p>
        </p:txBody>
      </p:sp>
      <p:sp>
        <p:nvSpPr>
          <p:cNvPr id="1028" name="Rectangle 3"/>
          <p:cNvSpPr>
            <a:spLocks noGrp="1" noChangeArrowheads="1"/>
          </p:cNvSpPr>
          <p:nvPr>
            <p:ph type="body" idx="1"/>
          </p:nvPr>
        </p:nvSpPr>
        <p:spPr bwMode="auto">
          <a:xfrm>
            <a:off x="230896" y="1049627"/>
            <a:ext cx="8595622" cy="49122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29" name="Rectangle 5"/>
          <p:cNvSpPr>
            <a:spLocks noGrp="1" noChangeArrowheads="1"/>
          </p:cNvSpPr>
          <p:nvPr>
            <p:ph type="ftr" sz="quarter" idx="3"/>
          </p:nvPr>
        </p:nvSpPr>
        <p:spPr bwMode="auto">
          <a:xfrm>
            <a:off x="5488272" y="6564313"/>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bg1">
                    <a:lumMod val="50000"/>
                  </a:schemeClr>
                </a:solidFill>
                <a:latin typeface="+mj-lt"/>
              </a:defRPr>
            </a:lvl1pPr>
          </a:lstStyle>
          <a:p>
            <a:pPr eaLnBrk="0" hangingPunct="0">
              <a:defRPr/>
            </a:pPr>
            <a:endParaRPr lang="en-US" altLang="en-US" b="1" dirty="0">
              <a:solidFill>
                <a:srgbClr val="FFFFFF">
                  <a:lumMod val="50000"/>
                </a:srgbClr>
              </a:solidFill>
              <a:ea typeface="ＭＳ Ｐゴシック" pitchFamily="34" charset="-128"/>
            </a:endParaRPr>
          </a:p>
        </p:txBody>
      </p:sp>
      <p:sp>
        <p:nvSpPr>
          <p:cNvPr id="1030" name="Rectangle 6"/>
          <p:cNvSpPr>
            <a:spLocks noGrp="1" noChangeArrowheads="1"/>
          </p:cNvSpPr>
          <p:nvPr>
            <p:ph type="sldNum" sz="quarter" idx="4"/>
          </p:nvPr>
        </p:nvSpPr>
        <p:spPr bwMode="auto">
          <a:xfrm>
            <a:off x="6858000" y="6564313"/>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aseline="0">
                <a:solidFill>
                  <a:schemeClr val="bg1">
                    <a:lumMod val="50000"/>
                  </a:schemeClr>
                </a:solidFill>
                <a:latin typeface="+mj-lt"/>
              </a:defRPr>
            </a:lvl1pPr>
          </a:lstStyle>
          <a:p>
            <a:pPr eaLnBrk="0" hangingPunct="0">
              <a:defRPr/>
            </a:pPr>
            <a:r>
              <a:rPr lang="en-US" altLang="en-US" dirty="0" smtClean="0">
                <a:solidFill>
                  <a:srgbClr val="FFFFFF">
                    <a:lumMod val="50000"/>
                  </a:srgbClr>
                </a:solidFill>
                <a:ea typeface="ＭＳ Ｐゴシック" pitchFamily="34" charset="-128"/>
              </a:rPr>
              <a:t>  </a:t>
            </a:r>
            <a:fld id="{17F2916C-253F-4815-A599-29E8438402D4}" type="slidenum">
              <a:rPr lang="en-US" altLang="en-US" smtClean="0">
                <a:solidFill>
                  <a:srgbClr val="FFFFFF">
                    <a:lumMod val="50000"/>
                  </a:srgbClr>
                </a:solidFill>
                <a:ea typeface="ＭＳ Ｐゴシック" pitchFamily="34" charset="-128"/>
              </a:rPr>
              <a:pPr eaLnBrk="0" hangingPunct="0">
                <a:defRPr/>
              </a:pPr>
              <a:t>‹Nr.›</a:t>
            </a:fld>
            <a:endParaRPr lang="en-US" altLang="en-US" dirty="0">
              <a:solidFill>
                <a:srgbClr val="FFFFFF">
                  <a:lumMod val="50000"/>
                </a:srgbClr>
              </a:solidFill>
              <a:ea typeface="ＭＳ Ｐゴシック" pitchFamily="34" charset="-128"/>
            </a:endParaRPr>
          </a:p>
        </p:txBody>
      </p:sp>
      <p:pic>
        <p:nvPicPr>
          <p:cNvPr id="1031" name="Picture 18" descr="MTS_red3"/>
          <p:cNvPicPr>
            <a:picLocks noChangeAspect="1" noChangeArrowheads="1"/>
          </p:cNvPicPr>
          <p:nvPr/>
        </p:nvPicPr>
        <p:blipFill>
          <a:blip r:embed="rId5" cstate="print"/>
          <a:srcRect/>
          <a:stretch>
            <a:fillRect/>
          </a:stretch>
        </p:blipFill>
        <p:spPr bwMode="auto">
          <a:xfrm>
            <a:off x="8153400" y="92075"/>
            <a:ext cx="814388" cy="528638"/>
          </a:xfrm>
          <a:prstGeom prst="rect">
            <a:avLst/>
          </a:prstGeom>
          <a:noFill/>
          <a:ln w="9525">
            <a:noFill/>
            <a:miter lim="800000"/>
            <a:headEnd/>
            <a:tailEnd/>
          </a:ln>
        </p:spPr>
      </p:pic>
      <p:sp>
        <p:nvSpPr>
          <p:cNvPr id="1043" name="Rectangle 19"/>
          <p:cNvSpPr>
            <a:spLocks noChangeArrowheads="1"/>
          </p:cNvSpPr>
          <p:nvPr/>
        </p:nvSpPr>
        <p:spPr bwMode="auto">
          <a:xfrm>
            <a:off x="152400" y="6565900"/>
            <a:ext cx="2895600" cy="228600"/>
          </a:xfrm>
          <a:prstGeom prst="rect">
            <a:avLst/>
          </a:prstGeom>
          <a:noFill/>
          <a:ln w="9525">
            <a:noFill/>
            <a:miter lim="800000"/>
            <a:headEnd/>
            <a:tailEnd/>
          </a:ln>
          <a:effectLst/>
        </p:spPr>
        <p:txBody>
          <a:bodyPr/>
          <a:lstStyle/>
          <a:p>
            <a:pPr algn="ctr" eaLnBrk="0" hangingPunct="0">
              <a:defRPr/>
            </a:pPr>
            <a:endParaRPr lang="en-US" altLang="en-US" sz="1000" dirty="0">
              <a:solidFill>
                <a:srgbClr val="000000"/>
              </a:solidFill>
              <a:latin typeface="Arial Narrow" pitchFamily="34" charset="0"/>
              <a:ea typeface="ＭＳ Ｐゴシック" pitchFamily="34" charset="-128"/>
            </a:endParaRPr>
          </a:p>
        </p:txBody>
      </p:sp>
    </p:spTree>
  </p:cSld>
  <p:clrMap bg1="lt1" tx1="dk1" bg2="lt2" tx2="dk2" accent1="accent1" accent2="accent2" accent3="accent3" accent4="accent4" accent5="accent5" accent6="accent6" hlink="hlink" folHlink="folHlink"/>
  <p:sldLayoutIdLst>
    <p:sldLayoutId id="2147483683" r:id="rId1"/>
    <p:sldLayoutId id="2147483686" r:id="rId2"/>
  </p:sldLayoutIdLst>
  <p:hf hdr="0" ftr="0"/>
  <p:txStyles>
    <p:titleStyle>
      <a:lvl1pPr algn="l" rtl="0" eaLnBrk="0" fontAlgn="base" hangingPunct="0">
        <a:spcBef>
          <a:spcPct val="0"/>
        </a:spcBef>
        <a:spcAft>
          <a:spcPct val="0"/>
        </a:spcAft>
        <a:defRPr sz="2800" i="1">
          <a:solidFill>
            <a:srgbClr val="CC1543"/>
          </a:solidFill>
          <a:latin typeface="+mj-lt"/>
          <a:ea typeface="+mj-ea"/>
          <a:cs typeface="+mj-cs"/>
        </a:defRPr>
      </a:lvl1pPr>
      <a:lvl2pPr algn="l" rtl="0" eaLnBrk="0" fontAlgn="base" hangingPunct="0">
        <a:spcBef>
          <a:spcPct val="0"/>
        </a:spcBef>
        <a:spcAft>
          <a:spcPct val="0"/>
        </a:spcAft>
        <a:defRPr sz="2800" i="1">
          <a:solidFill>
            <a:srgbClr val="CC1543"/>
          </a:solidFill>
          <a:latin typeface="Arial Narrow" pitchFamily="34" charset="0"/>
        </a:defRPr>
      </a:lvl2pPr>
      <a:lvl3pPr algn="l" rtl="0" eaLnBrk="0" fontAlgn="base" hangingPunct="0">
        <a:spcBef>
          <a:spcPct val="0"/>
        </a:spcBef>
        <a:spcAft>
          <a:spcPct val="0"/>
        </a:spcAft>
        <a:defRPr sz="2800" i="1">
          <a:solidFill>
            <a:srgbClr val="CC1543"/>
          </a:solidFill>
          <a:latin typeface="Arial Narrow" pitchFamily="34" charset="0"/>
        </a:defRPr>
      </a:lvl3pPr>
      <a:lvl4pPr algn="l" rtl="0" eaLnBrk="0" fontAlgn="base" hangingPunct="0">
        <a:spcBef>
          <a:spcPct val="0"/>
        </a:spcBef>
        <a:spcAft>
          <a:spcPct val="0"/>
        </a:spcAft>
        <a:defRPr sz="2800" i="1">
          <a:solidFill>
            <a:srgbClr val="CC1543"/>
          </a:solidFill>
          <a:latin typeface="Arial Narrow" pitchFamily="34" charset="0"/>
        </a:defRPr>
      </a:lvl4pPr>
      <a:lvl5pPr algn="l" rtl="0" eaLnBrk="0" fontAlgn="base" hangingPunct="0">
        <a:spcBef>
          <a:spcPct val="0"/>
        </a:spcBef>
        <a:spcAft>
          <a:spcPct val="0"/>
        </a:spcAft>
        <a:defRPr sz="2800" i="1">
          <a:solidFill>
            <a:srgbClr val="CC1543"/>
          </a:solidFill>
          <a:latin typeface="Arial Narrow" pitchFamily="34" charset="0"/>
        </a:defRPr>
      </a:lvl5pPr>
      <a:lvl6pPr marL="457200" algn="l" rtl="0" eaLnBrk="0" fontAlgn="base" hangingPunct="0">
        <a:spcBef>
          <a:spcPct val="0"/>
        </a:spcBef>
        <a:spcAft>
          <a:spcPct val="0"/>
        </a:spcAft>
        <a:defRPr sz="2800" b="1" i="1">
          <a:solidFill>
            <a:srgbClr val="A50021"/>
          </a:solidFill>
          <a:latin typeface="Arial Narrow" pitchFamily="34" charset="0"/>
        </a:defRPr>
      </a:lvl6pPr>
      <a:lvl7pPr marL="914400" algn="l" rtl="0" eaLnBrk="0" fontAlgn="base" hangingPunct="0">
        <a:spcBef>
          <a:spcPct val="0"/>
        </a:spcBef>
        <a:spcAft>
          <a:spcPct val="0"/>
        </a:spcAft>
        <a:defRPr sz="2800" b="1" i="1">
          <a:solidFill>
            <a:srgbClr val="A50021"/>
          </a:solidFill>
          <a:latin typeface="Arial Narrow" pitchFamily="34" charset="0"/>
        </a:defRPr>
      </a:lvl7pPr>
      <a:lvl8pPr marL="1371600" algn="l" rtl="0" eaLnBrk="0" fontAlgn="base" hangingPunct="0">
        <a:spcBef>
          <a:spcPct val="0"/>
        </a:spcBef>
        <a:spcAft>
          <a:spcPct val="0"/>
        </a:spcAft>
        <a:defRPr sz="2800" b="1" i="1">
          <a:solidFill>
            <a:srgbClr val="A50021"/>
          </a:solidFill>
          <a:latin typeface="Arial Narrow" pitchFamily="34" charset="0"/>
        </a:defRPr>
      </a:lvl8pPr>
      <a:lvl9pPr marL="1828800" algn="l" rtl="0" eaLnBrk="0" fontAlgn="base" hangingPunct="0">
        <a:spcBef>
          <a:spcPct val="0"/>
        </a:spcBef>
        <a:spcAft>
          <a:spcPct val="0"/>
        </a:spcAft>
        <a:defRPr sz="2800" b="1" i="1">
          <a:solidFill>
            <a:srgbClr val="A50021"/>
          </a:solidFill>
          <a:latin typeface="Arial Narrow" pitchFamily="34" charset="0"/>
        </a:defRPr>
      </a:lvl9pPr>
    </p:titleStyle>
    <p:bodyStyle>
      <a:lvl1pPr marL="342900" indent="-342900" algn="l" rtl="0" eaLnBrk="0" fontAlgn="base" hangingPunct="0">
        <a:spcBef>
          <a:spcPct val="50000"/>
        </a:spcBef>
        <a:spcAft>
          <a:spcPct val="0"/>
        </a:spcAft>
        <a:buClr>
          <a:schemeClr val="tx1"/>
        </a:buClr>
        <a:buSzPct val="50000"/>
        <a:buFont typeface="Zapf Dingbats" charset="2"/>
        <a:buChar char="n"/>
        <a:defRPr sz="2400">
          <a:solidFill>
            <a:schemeClr val="tx1"/>
          </a:solidFill>
          <a:latin typeface="+mj-lt"/>
          <a:ea typeface="+mn-ea"/>
          <a:cs typeface="+mn-cs"/>
        </a:defRPr>
      </a:lvl1pPr>
      <a:lvl2pPr marL="742950" indent="-285750" algn="l" rtl="0" eaLnBrk="0" fontAlgn="base" hangingPunct="0">
        <a:spcBef>
          <a:spcPct val="50000"/>
        </a:spcBef>
        <a:spcAft>
          <a:spcPct val="0"/>
        </a:spcAft>
        <a:buChar char="–"/>
        <a:defRPr sz="2000">
          <a:solidFill>
            <a:schemeClr val="tx1"/>
          </a:solidFill>
          <a:latin typeface="+mj-lt"/>
        </a:defRPr>
      </a:lvl2pPr>
      <a:lvl3pPr marL="1143000" indent="-228600" algn="l" rtl="0" eaLnBrk="0" fontAlgn="base" hangingPunct="0">
        <a:spcBef>
          <a:spcPct val="50000"/>
        </a:spcBef>
        <a:spcAft>
          <a:spcPct val="0"/>
        </a:spcAft>
        <a:buChar char="•"/>
        <a:defRPr>
          <a:solidFill>
            <a:schemeClr val="tx1"/>
          </a:solidFill>
          <a:latin typeface="+mj-lt"/>
        </a:defRPr>
      </a:lvl3pPr>
      <a:lvl4pPr marL="1600200" indent="-228600" algn="l" rtl="0" eaLnBrk="0" fontAlgn="base" hangingPunct="0">
        <a:spcBef>
          <a:spcPct val="50000"/>
        </a:spcBef>
        <a:spcAft>
          <a:spcPct val="0"/>
        </a:spcAft>
        <a:buChar char="–"/>
        <a:defRPr sz="1600">
          <a:solidFill>
            <a:schemeClr val="tx1"/>
          </a:solidFill>
          <a:latin typeface="+mj-lt"/>
        </a:defRPr>
      </a:lvl4pPr>
      <a:lvl5pPr marL="2057400" indent="-228600" algn="l" rtl="0" eaLnBrk="0" fontAlgn="base" hangingPunct="0">
        <a:spcBef>
          <a:spcPct val="50000"/>
        </a:spcBef>
        <a:spcAft>
          <a:spcPct val="0"/>
        </a:spcAft>
        <a:buChar char="»"/>
        <a:defRPr sz="1400">
          <a:solidFill>
            <a:schemeClr val="tx1"/>
          </a:solidFill>
          <a:latin typeface="+mj-lt"/>
        </a:defRPr>
      </a:lvl5pPr>
      <a:lvl6pPr marL="2514600" indent="-228600" algn="l" rtl="0" eaLnBrk="0" fontAlgn="base" hangingPunct="0">
        <a:spcBef>
          <a:spcPct val="50000"/>
        </a:spcBef>
        <a:spcAft>
          <a:spcPct val="0"/>
        </a:spcAft>
        <a:buChar char="»"/>
        <a:defRPr sz="2000">
          <a:solidFill>
            <a:schemeClr val="tx1"/>
          </a:solidFill>
          <a:latin typeface="+mn-lt"/>
        </a:defRPr>
      </a:lvl6pPr>
      <a:lvl7pPr marL="2971800" indent="-228600" algn="l" rtl="0" eaLnBrk="0" fontAlgn="base" hangingPunct="0">
        <a:spcBef>
          <a:spcPct val="50000"/>
        </a:spcBef>
        <a:spcAft>
          <a:spcPct val="0"/>
        </a:spcAft>
        <a:buChar char="»"/>
        <a:defRPr sz="2000">
          <a:solidFill>
            <a:schemeClr val="tx1"/>
          </a:solidFill>
          <a:latin typeface="+mn-lt"/>
        </a:defRPr>
      </a:lvl7pPr>
      <a:lvl8pPr marL="3429000" indent="-228600" algn="l" rtl="0" eaLnBrk="0" fontAlgn="base" hangingPunct="0">
        <a:spcBef>
          <a:spcPct val="50000"/>
        </a:spcBef>
        <a:spcAft>
          <a:spcPct val="0"/>
        </a:spcAft>
        <a:buChar char="»"/>
        <a:defRPr sz="2000">
          <a:solidFill>
            <a:schemeClr val="tx1"/>
          </a:solidFill>
          <a:latin typeface="+mn-lt"/>
        </a:defRPr>
      </a:lvl8pPr>
      <a:lvl9pPr marL="3886200" indent="-228600" algn="l" rtl="0" eaLnBrk="0" fontAlgn="base" hangingPunct="0">
        <a:spcBef>
          <a:spcPct val="5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slideLayout" Target="../slideLayouts/slideLayout2.xml"/><Relationship Id="rId5" Type="http://schemas.openxmlformats.org/officeDocument/2006/relationships/tags" Target="../tags/tag49.xml"/><Relationship Id="rId4" Type="http://schemas.openxmlformats.org/officeDocument/2006/relationships/tags" Target="../tags/tag48.xml"/></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52.xml"/><Relationship Id="rId7" Type="http://schemas.openxmlformats.org/officeDocument/2006/relationships/slideLayout" Target="../slideLayouts/slideLayout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58.xml"/><Relationship Id="rId7" Type="http://schemas.openxmlformats.org/officeDocument/2006/relationships/slideLayout" Target="../slideLayouts/slideLayout2.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5" Type="http://schemas.openxmlformats.org/officeDocument/2006/relationships/tags" Target="../tags/tag60.xml"/><Relationship Id="rId4" Type="http://schemas.openxmlformats.org/officeDocument/2006/relationships/tags" Target="../tags/tag59.xml"/></Relationships>
</file>

<file path=ppt/slides/_rels/slide13.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slideLayout" Target="../slideLayouts/slideLayout2.xml"/><Relationship Id="rId5" Type="http://schemas.openxmlformats.org/officeDocument/2006/relationships/tags" Target="../tags/tag66.xml"/><Relationship Id="rId4" Type="http://schemas.openxmlformats.org/officeDocument/2006/relationships/tags" Target="../tags/tag65.xml"/></Relationships>
</file>

<file path=ppt/slides/_rels/slide14.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slideLayout" Target="../slideLayouts/slideLayout2.xml"/><Relationship Id="rId5" Type="http://schemas.openxmlformats.org/officeDocument/2006/relationships/tags" Target="../tags/tag71.xml"/><Relationship Id="rId4" Type="http://schemas.openxmlformats.org/officeDocument/2006/relationships/tags" Target="../tags/tag70.xml"/></Relationships>
</file>

<file path=ppt/slides/_rels/slide15.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slideLayout" Target="../slideLayouts/slideLayout2.xml"/><Relationship Id="rId5" Type="http://schemas.openxmlformats.org/officeDocument/2006/relationships/tags" Target="../tags/tag76.xml"/><Relationship Id="rId4" Type="http://schemas.openxmlformats.org/officeDocument/2006/relationships/tags" Target="../tags/tag75.xml"/></Relationships>
</file>

<file path=ppt/slides/_rels/slide16.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slideLayout" Target="../slideLayouts/slideLayout2.xml"/><Relationship Id="rId5" Type="http://schemas.openxmlformats.org/officeDocument/2006/relationships/tags" Target="../tags/tag81.xml"/><Relationship Id="rId4" Type="http://schemas.openxmlformats.org/officeDocument/2006/relationships/tags" Target="../tags/tag80.xml"/></Relationships>
</file>

<file path=ppt/slides/_rels/slide1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84.xml"/><Relationship Id="rId7" Type="http://schemas.openxmlformats.org/officeDocument/2006/relationships/slideLayout" Target="../slideLayouts/slideLayout2.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tags" Target="../tags/tag87.xml"/><Relationship Id="rId5" Type="http://schemas.openxmlformats.org/officeDocument/2006/relationships/tags" Target="../tags/tag86.xml"/><Relationship Id="rId4" Type="http://schemas.openxmlformats.org/officeDocument/2006/relationships/tags" Target="../tags/tag85.xml"/></Relationships>
</file>

<file path=ppt/slides/_rels/slide18.xml.rels><?xml version="1.0" encoding="UTF-8" standalone="yes"?>
<Relationships xmlns="http://schemas.openxmlformats.org/package/2006/relationships"><Relationship Id="rId3" Type="http://schemas.openxmlformats.org/officeDocument/2006/relationships/tags" Target="../tags/tag90.xml"/><Relationship Id="rId7" Type="http://schemas.openxmlformats.org/officeDocument/2006/relationships/hyperlink" Target="https://www.erc.edu/" TargetMode="Externa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slideLayout" Target="../slideLayouts/slideLayout2.xml"/><Relationship Id="rId5" Type="http://schemas.openxmlformats.org/officeDocument/2006/relationships/tags" Target="../tags/tag92.xml"/><Relationship Id="rId4" Type="http://schemas.openxmlformats.org/officeDocument/2006/relationships/tags" Target="../tags/tag91.xml"/></Relationships>
</file>

<file path=ppt/slides/_rels/slide19.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slideLayout" Target="../slideLayouts/slideLayout2.xml"/><Relationship Id="rId5" Type="http://schemas.openxmlformats.org/officeDocument/2006/relationships/tags" Target="../tags/tag97.xml"/><Relationship Id="rId4" Type="http://schemas.openxmlformats.org/officeDocument/2006/relationships/tags" Target="../tags/tag96.xml"/></Relationships>
</file>

<file path=ppt/slides/_rels/slide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slideLayout" Target="../slideLayouts/slideLayout2.xml"/><Relationship Id="rId5" Type="http://schemas.openxmlformats.org/officeDocument/2006/relationships/tags" Target="../tags/tag7.xml"/><Relationship Id="rId4" Type="http://schemas.openxmlformats.org/officeDocument/2006/relationships/tags" Target="../tags/tag6.xml"/></Relationships>
</file>

<file path=ppt/slides/_rels/slide20.xml.rels><?xml version="1.0" encoding="UTF-8" standalone="yes"?>
<Relationships xmlns="http://schemas.openxmlformats.org/package/2006/relationships"><Relationship Id="rId8" Type="http://schemas.openxmlformats.org/officeDocument/2006/relationships/hyperlink" Target="mailto:t.schwan@mts.com" TargetMode="External"/><Relationship Id="rId3" Type="http://schemas.openxmlformats.org/officeDocument/2006/relationships/tags" Target="../tags/tag100.xml"/><Relationship Id="rId7" Type="http://schemas.openxmlformats.org/officeDocument/2006/relationships/hyperlink" Target="mailto:christian.gust@mts.com" TargetMode="Externa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slideLayout" Target="../slideLayouts/slideLayout2.xml"/><Relationship Id="rId5" Type="http://schemas.openxmlformats.org/officeDocument/2006/relationships/tags" Target="../tags/tag102.xml"/><Relationship Id="rId4" Type="http://schemas.openxmlformats.org/officeDocument/2006/relationships/tags" Target="../tags/tag101.xml"/></Relationships>
</file>

<file path=ppt/slides/_rels/slide3.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hyperlink" Target="http://www.eiga.eu/" TargetMode="Externa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Layout" Target="../slideLayouts/slideLayout2.xml"/><Relationship Id="rId5" Type="http://schemas.openxmlformats.org/officeDocument/2006/relationships/tags" Target="../tags/tag12.xml"/><Relationship Id="rId4" Type="http://schemas.openxmlformats.org/officeDocument/2006/relationships/tags" Target="../tags/tag11.xml"/></Relationships>
</file>

<file path=ppt/slides/_rels/slide4.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Layout" Target="../slideLayouts/slideLayout2.xml"/><Relationship Id="rId5" Type="http://schemas.openxmlformats.org/officeDocument/2006/relationships/tags" Target="../tags/tag17.xml"/><Relationship Id="rId4" Type="http://schemas.openxmlformats.org/officeDocument/2006/relationships/tags" Target="../tags/tag16.xml"/></Relationships>
</file>

<file path=ppt/slides/_rels/slide5.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Layout" Target="../slideLayouts/slideLayout2.xml"/><Relationship Id="rId5" Type="http://schemas.openxmlformats.org/officeDocument/2006/relationships/tags" Target="../tags/tag22.xml"/><Relationship Id="rId4" Type="http://schemas.openxmlformats.org/officeDocument/2006/relationships/tags" Target="../tags/tag21.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25.xml"/><Relationship Id="rId7"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s>
</file>

<file path=ppt/slides/_rels/slide7.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slideLayout" Target="../slideLayouts/slideLayout2.xml"/><Relationship Id="rId5" Type="http://schemas.openxmlformats.org/officeDocument/2006/relationships/tags" Target="../tags/tag33.xml"/><Relationship Id="rId4" Type="http://schemas.openxmlformats.org/officeDocument/2006/relationships/tags" Target="../tags/tag32.xml"/></Relationships>
</file>

<file path=ppt/slides/_rels/slide8.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image" Target="../media/image8.emf"/><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slideLayout" Target="../slideLayouts/slideLayout2.xml"/><Relationship Id="rId5" Type="http://schemas.openxmlformats.org/officeDocument/2006/relationships/tags" Target="../tags/tag38.xml"/><Relationship Id="rId4" Type="http://schemas.openxmlformats.org/officeDocument/2006/relationships/tags" Target="../tags/tag37.xml"/></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41.xml"/><Relationship Id="rId7" Type="http://schemas.openxmlformats.org/officeDocument/2006/relationships/slideLayout" Target="../slideLayouts/slideLayout2.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723900" y="4648200"/>
            <a:ext cx="8039100" cy="1085850"/>
          </a:xfrm>
        </p:spPr>
        <p:txBody>
          <a:bodyPr/>
          <a:lstStyle/>
          <a:p>
            <a:r>
              <a:rPr lang="fr-FR" sz="2000" dirty="0" smtClean="0"/>
              <a:t>Division Essais EU MTS Gestion de la qualité, de l’environnement, de la santé et de la sécurité (EHS)</a:t>
            </a:r>
            <a:r>
              <a:rPr dirty="0"/>
              <a:t/>
            </a:r>
            <a:br>
              <a:rPr dirty="0"/>
            </a:br>
            <a:r>
              <a:rPr lang="fr-FR" b="1" dirty="0" smtClean="0"/>
              <a:t>Qualité &amp; EHS - Europe </a:t>
            </a:r>
            <a:endParaRPr lang="fr-FR" b="1" dirty="0"/>
          </a:p>
        </p:txBody>
      </p:sp>
      <p:sp>
        <p:nvSpPr>
          <p:cNvPr id="7" name="Subtitle 6"/>
          <p:cNvSpPr>
            <a:spLocks noGrp="1"/>
          </p:cNvSpPr>
          <p:nvPr>
            <p:ph type="subTitle" idx="1"/>
            <p:custDataLst>
              <p:tags r:id="rId2"/>
            </p:custDataLst>
          </p:nvPr>
        </p:nvSpPr>
        <p:spPr>
          <a:xfrm>
            <a:off x="4257964" y="5734050"/>
            <a:ext cx="4505036" cy="304800"/>
          </a:xfrm>
        </p:spPr>
        <p:txBody>
          <a:bodyPr/>
          <a:lstStyle/>
          <a:p>
            <a:r>
              <a:rPr lang="fr-FR" b="1" dirty="0" smtClean="0">
                <a:solidFill>
                  <a:srgbClr val="CC1543"/>
                </a:solidFill>
              </a:rPr>
              <a:t>Document préparé  - </a:t>
            </a:r>
            <a:r>
              <a:rPr lang="fr-FR" b="1" dirty="0">
                <a:solidFill>
                  <a:srgbClr val="CC1543"/>
                </a:solidFill>
              </a:rPr>
              <a:t>O</a:t>
            </a:r>
            <a:r>
              <a:rPr lang="fr-FR" b="1" dirty="0" smtClean="0">
                <a:solidFill>
                  <a:srgbClr val="CC1543"/>
                </a:solidFill>
              </a:rPr>
              <a:t>ctobre 2017</a:t>
            </a:r>
            <a:endParaRPr lang="fr-FR" b="1" dirty="0">
              <a:solidFill>
                <a:srgbClr val="CC1543"/>
              </a:solidFill>
            </a:endParaRPr>
          </a:p>
        </p:txBody>
      </p:sp>
    </p:spTree>
    <p:extLst>
      <p:ext uri="{BB962C8B-B14F-4D97-AF65-F5344CB8AC3E}">
        <p14:creationId xmlns:p14="http://schemas.microsoft.com/office/powerpoint/2010/main" val="38674924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63084" y="1101538"/>
            <a:ext cx="8250238" cy="485962"/>
          </a:xfrm>
        </p:spPr>
        <p:txBody>
          <a:bodyPr/>
          <a:lstStyle/>
          <a:p>
            <a:r>
              <a:rPr lang="fr-FR" b="1" dirty="0"/>
              <a:t>LES DANGERS LIÉS AUX GAZ INERTES ET AU MANQUE D’OXYGÈNE </a:t>
            </a:r>
          </a:p>
        </p:txBody>
      </p:sp>
      <p:sp>
        <p:nvSpPr>
          <p:cNvPr id="3" name="Content Placeholder 2"/>
          <p:cNvSpPr>
            <a:spLocks noGrp="1"/>
          </p:cNvSpPr>
          <p:nvPr>
            <p:ph idx="1"/>
            <p:custDataLst>
              <p:tags r:id="rId2"/>
            </p:custDataLst>
          </p:nvPr>
        </p:nvSpPr>
        <p:spPr>
          <a:xfrm>
            <a:off x="463084" y="1587500"/>
            <a:ext cx="8262938" cy="4834565"/>
          </a:xfrm>
        </p:spPr>
        <p:txBody>
          <a:bodyPr/>
          <a:lstStyle/>
          <a:p>
            <a:pPr marL="0" indent="0">
              <a:buNone/>
            </a:pPr>
            <a:endParaRPr lang="fr-FR" b="1" u="sng" dirty="0" smtClean="0"/>
          </a:p>
          <a:p>
            <a:pPr marL="0" indent="0">
              <a:spcBef>
                <a:spcPts val="300"/>
              </a:spcBef>
              <a:buNone/>
            </a:pPr>
            <a:r>
              <a:rPr lang="fr-FR" b="1" u="sng" dirty="0" smtClean="0"/>
              <a:t>2. Causes du manque d’oxygène</a:t>
            </a:r>
            <a:r>
              <a:rPr dirty="0"/>
              <a:t/>
            </a:r>
            <a:br>
              <a:rPr dirty="0"/>
            </a:br>
            <a:endParaRPr lang="fr-FR" b="1" u="sng" dirty="0" smtClean="0"/>
          </a:p>
          <a:p>
            <a:pPr>
              <a:spcBef>
                <a:spcPts val="300"/>
              </a:spcBef>
            </a:pPr>
            <a:r>
              <a:rPr lang="fr-FR" smtClean="0"/>
              <a:t>a) </a:t>
            </a:r>
            <a:r>
              <a:rPr lang="fr-FR" dirty="0" smtClean="0"/>
              <a:t>Lorsque de l’azote sous pression est rejeté dans la pression atmosphérique, le volume sous pression x pression = volume dépressurisé. Par exemple, un accumulateur de 10 litres chargé à 70 bar produit 700 litres de gaz dans la pression atmosphérique (1 bar).</a:t>
            </a:r>
            <a:r>
              <a:rPr dirty="0"/>
              <a:t/>
            </a:r>
            <a:br>
              <a:rPr dirty="0"/>
            </a:br>
            <a:endParaRPr lang="fr-FR" dirty="0" smtClean="0"/>
          </a:p>
          <a:p>
            <a:pPr>
              <a:spcBef>
                <a:spcPts val="300"/>
              </a:spcBef>
            </a:pPr>
            <a:r>
              <a:rPr lang="fr-FR" dirty="0" smtClean="0"/>
              <a:t>b) Si des gaz autres que de l’oxygène s’échappent d’accumulateurs, de tuyaux, de bonbonnes, de cuves, etc., il faut toujours s’attendre à que la concentration en oxygène diminue. Des contrôles doivent être effectués régulièrement afin de déceler d’éventuelles fuites.</a:t>
            </a:r>
            <a:r>
              <a:rPr dirty="0"/>
              <a:t/>
            </a:r>
            <a:br>
              <a:rPr dirty="0"/>
            </a:br>
            <a:r>
              <a:rPr dirty="0"/>
              <a:t/>
            </a:r>
            <a:br>
              <a:rPr dirty="0"/>
            </a:br>
            <a:r>
              <a:rPr lang="fr-FR" dirty="0" smtClean="0"/>
              <a:t>Il est interdit de pénétrer dans les espaces ayant une ventilation limitée, voire aucune (p. ex. les cuves), sauf si une analyse de l’air a été effectuée, que les conditions sont certifiées sûres et qu’une autorisation de travail a été délivrée.</a:t>
            </a:r>
            <a:r>
              <a:rPr dirty="0"/>
              <a:t/>
            </a:r>
            <a:br>
              <a:rPr dirty="0"/>
            </a:br>
            <a:endParaRPr lang="fr-FR" b="1" dirty="0" smtClean="0"/>
          </a:p>
          <a:p>
            <a:pPr marL="0" indent="0">
              <a:buNone/>
            </a:pPr>
            <a:r>
              <a:rPr dirty="0"/>
              <a:t/>
            </a:r>
            <a:br>
              <a:rPr dirty="0"/>
            </a:br>
            <a:endParaRPr lang="fr-FR" b="1" dirty="0" smtClean="0"/>
          </a:p>
          <a:p>
            <a:pPr>
              <a:spcBef>
                <a:spcPts val="500"/>
              </a:spcBef>
            </a:pPr>
            <a:endParaRPr lang="fr-FR" b="1" dirty="0" smtClean="0"/>
          </a:p>
          <a:p>
            <a:pPr marL="0" indent="0">
              <a:spcBef>
                <a:spcPts val="500"/>
              </a:spcBef>
              <a:buNone/>
            </a:pPr>
            <a:r>
              <a:rPr lang="fr-FR" dirty="0" smtClean="0"/>
              <a:t> </a:t>
            </a:r>
            <a:r>
              <a:rPr dirty="0"/>
              <a:t/>
            </a:r>
            <a:br>
              <a:rPr dirty="0"/>
            </a:br>
            <a:endParaRPr lang="fr-FR" b="1" dirty="0" smtClean="0"/>
          </a:p>
          <a:p>
            <a:pPr>
              <a:spcBef>
                <a:spcPts val="500"/>
              </a:spcBef>
            </a:pPr>
            <a:endParaRPr lang="fr-FR" b="1" dirty="0" smtClean="0"/>
          </a:p>
          <a:p>
            <a:pPr>
              <a:spcBef>
                <a:spcPts val="500"/>
              </a:spcBef>
            </a:pPr>
            <a:endParaRPr lang="fr-FR" b="1" dirty="0" smtClean="0"/>
          </a:p>
          <a:p>
            <a:pPr marL="0" indent="0">
              <a:spcBef>
                <a:spcPts val="500"/>
              </a:spcBef>
              <a:buNone/>
            </a:pPr>
            <a:endParaRPr lang="fr-FR" b="1" dirty="0" smtClean="0"/>
          </a:p>
        </p:txBody>
      </p:sp>
      <p:sp>
        <p:nvSpPr>
          <p:cNvPr id="6" name="Footer Placeholder 3"/>
          <p:cNvSpPr txBox="1">
            <a:spLocks/>
          </p:cNvSpPr>
          <p:nvPr>
            <p:custDataLst>
              <p:tags r:id="rId3"/>
            </p:custDataLst>
          </p:nvPr>
        </p:nvSpPr>
        <p:spPr bwMode="auto">
          <a:xfrm>
            <a:off x="3124200" y="6564313"/>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000" kern="1200">
                <a:solidFill>
                  <a:schemeClr val="tx1">
                    <a:lumMod val="50000"/>
                    <a:lumOff val="50000"/>
                  </a:schemeClr>
                </a:solidFill>
                <a:latin typeface="Arial Narrow"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defRPr/>
            </a:pPr>
            <a:r>
              <a:rPr lang="fr-FR" smtClean="0"/>
              <a:t>Confidentiel MTS</a:t>
            </a:r>
            <a:endParaRPr lang="fr-FR" altLang="en-US" b="1" dirty="0"/>
          </a:p>
        </p:txBody>
      </p:sp>
      <p:sp>
        <p:nvSpPr>
          <p:cNvPr id="4" name="Foliennummernplatzhalter 3"/>
          <p:cNvSpPr>
            <a:spLocks noGrp="1"/>
          </p:cNvSpPr>
          <p:nvPr>
            <p:ph type="sldNum" sz="quarter" idx="4"/>
            <p:custDataLst>
              <p:tags r:id="rId4"/>
            </p:custDataLst>
          </p:nvPr>
        </p:nvSpPr>
        <p:spPr>
          <a:xfrm>
            <a:off x="6579722" y="6540468"/>
            <a:ext cx="2133600" cy="244475"/>
          </a:xfrm>
        </p:spPr>
        <p:txBody>
          <a:bodyPr/>
          <a:lstStyle/>
          <a:p>
            <a:r>
              <a:rPr lang="fr-FR" smtClean="0"/>
              <a:t>Page </a:t>
            </a:r>
            <a:fld id="{49FBB2A1-E2DA-354C-95C6-1DF4F7A3088F}" type="slidenum">
              <a:rPr lang="en-US" smtClean="0"/>
              <a:pPr/>
              <a:t>10</a:t>
            </a:fld>
            <a:r>
              <a:rPr lang="fr-FR" smtClean="0"/>
              <a:t> ; C. Gust</a:t>
            </a:r>
          </a:p>
          <a:p>
            <a:endParaRPr lang="fr-FR" dirty="0"/>
          </a:p>
        </p:txBody>
      </p:sp>
      <p:sp>
        <p:nvSpPr>
          <p:cNvPr id="5" name="Datumsplatzhalter 4"/>
          <p:cNvSpPr>
            <a:spLocks noGrp="1"/>
          </p:cNvSpPr>
          <p:nvPr>
            <p:ph type="dt" sz="half" idx="10"/>
            <p:custDataLst>
              <p:tags r:id="rId5"/>
            </p:custDataLst>
          </p:nvPr>
        </p:nvSpPr>
        <p:spPr/>
        <p:txBody>
          <a:bodyPr/>
          <a:lstStyle/>
          <a:p>
            <a:r>
              <a:rPr lang="fr-FR" smtClean="0"/>
              <a:t>26/10/2017</a:t>
            </a:r>
          </a:p>
          <a:p>
            <a:endParaRPr lang="fr-FR" dirty="0" smtClean="0"/>
          </a:p>
          <a:p>
            <a:endParaRPr lang="fr-FR" dirty="0"/>
          </a:p>
        </p:txBody>
      </p:sp>
    </p:spTree>
    <p:extLst>
      <p:ext uri="{BB962C8B-B14F-4D97-AF65-F5344CB8AC3E}">
        <p14:creationId xmlns:p14="http://schemas.microsoft.com/office/powerpoint/2010/main" val="19553073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63084" y="1101538"/>
            <a:ext cx="8250238" cy="485962"/>
          </a:xfrm>
        </p:spPr>
        <p:txBody>
          <a:bodyPr/>
          <a:lstStyle/>
          <a:p>
            <a:r>
              <a:rPr lang="fr-FR" b="1" dirty="0"/>
              <a:t>LES DANGERS LIÉS AUX GAZ INERTES ET AU MANQUE D’OXYGÈNE </a:t>
            </a:r>
          </a:p>
        </p:txBody>
      </p:sp>
      <p:sp>
        <p:nvSpPr>
          <p:cNvPr id="3" name="Content Placeholder 2"/>
          <p:cNvSpPr>
            <a:spLocks noGrp="1"/>
          </p:cNvSpPr>
          <p:nvPr>
            <p:ph idx="1"/>
            <p:custDataLst>
              <p:tags r:id="rId2"/>
            </p:custDataLst>
          </p:nvPr>
        </p:nvSpPr>
        <p:spPr>
          <a:xfrm>
            <a:off x="463084" y="1587500"/>
            <a:ext cx="8262938" cy="4834565"/>
          </a:xfrm>
        </p:spPr>
        <p:txBody>
          <a:bodyPr/>
          <a:lstStyle/>
          <a:p>
            <a:pPr marL="0" indent="0">
              <a:buNone/>
            </a:pPr>
            <a:endParaRPr lang="fr-FR" sz="1000" b="1" u="sng" dirty="0" smtClean="0"/>
          </a:p>
          <a:p>
            <a:pPr marL="0" indent="0">
              <a:buNone/>
            </a:pPr>
            <a:r>
              <a:rPr lang="fr-FR" b="1" u="sng" dirty="0" smtClean="0"/>
              <a:t>2. Causes du manque d’oxygène</a:t>
            </a:r>
            <a:r>
              <a:t/>
            </a:r>
            <a:br/>
            <a:endParaRPr lang="fr-FR" sz="1000" b="1" u="sng" dirty="0" smtClean="0"/>
          </a:p>
          <a:p>
            <a:r>
              <a:rPr lang="fr-FR" smtClean="0"/>
              <a:t>c) Si des travaux doivent être effectués à proximité p. ex. d’ouvertures de ventilation, de tuyaux d’aération ou des trous d’homme dans des cuves, le personnel doit être préparé à trouver des dégagements des gaz et une faible concentration en oxygène, voire même aucun oxygène, au niveau de ces ouvertures.</a:t>
            </a:r>
            <a:r>
              <a:t/>
            </a:r>
            <a:br/>
            <a:r>
              <a:t/>
            </a:r>
            <a:br/>
            <a:r>
              <a:t/>
            </a:r>
            <a:br/>
            <a:r>
              <a:t/>
            </a:r>
            <a:br/>
            <a:r>
              <a:t/>
            </a:r>
            <a:br/>
            <a:r>
              <a:t/>
            </a:r>
            <a:br/>
            <a:endParaRPr lang="fr-FR" dirty="0" smtClean="0"/>
          </a:p>
          <a:p>
            <a:r>
              <a:rPr lang="fr-FR" smtClean="0"/>
              <a:t>d) Le manque d’oxygène survient toujours lorsque des installations ou des cuves sont purgées à l’azote ou avec d’autres gaz inertes.</a:t>
            </a:r>
            <a:r>
              <a:t/>
            </a:r>
            <a:br/>
            <a:endParaRPr lang="fr-FR" dirty="0"/>
          </a:p>
          <a:p>
            <a:pPr marL="0" indent="0">
              <a:buNone/>
            </a:pPr>
            <a:r>
              <a:t/>
            </a:r>
            <a:br/>
            <a:endParaRPr lang="fr-FR" b="1" dirty="0" smtClean="0"/>
          </a:p>
          <a:p>
            <a:pPr marL="0" indent="0">
              <a:buNone/>
            </a:pPr>
            <a:r>
              <a:t/>
            </a:r>
            <a:br/>
            <a:endParaRPr lang="fr-FR" b="1" dirty="0" smtClean="0"/>
          </a:p>
          <a:p>
            <a:pPr>
              <a:spcBef>
                <a:spcPts val="500"/>
              </a:spcBef>
            </a:pPr>
            <a:endParaRPr lang="fr-FR" b="1" dirty="0" smtClean="0"/>
          </a:p>
          <a:p>
            <a:pPr marL="0" indent="0">
              <a:spcBef>
                <a:spcPts val="500"/>
              </a:spcBef>
              <a:buNone/>
            </a:pPr>
            <a:r>
              <a:rPr lang="fr-FR" smtClean="0"/>
              <a:t> </a:t>
            </a:r>
            <a:r>
              <a:t/>
            </a:r>
            <a:br/>
            <a:endParaRPr lang="fr-FR" b="1" dirty="0" smtClean="0"/>
          </a:p>
          <a:p>
            <a:pPr>
              <a:spcBef>
                <a:spcPts val="500"/>
              </a:spcBef>
            </a:pPr>
            <a:endParaRPr lang="fr-FR" b="1" dirty="0" smtClean="0"/>
          </a:p>
          <a:p>
            <a:pPr>
              <a:spcBef>
                <a:spcPts val="500"/>
              </a:spcBef>
            </a:pPr>
            <a:endParaRPr lang="fr-FR" b="1" dirty="0" smtClean="0"/>
          </a:p>
          <a:p>
            <a:pPr marL="0" indent="0">
              <a:spcBef>
                <a:spcPts val="500"/>
              </a:spcBef>
              <a:buNone/>
            </a:pPr>
            <a:endParaRPr lang="fr-FR" b="1" dirty="0" smtClean="0"/>
          </a:p>
        </p:txBody>
      </p:sp>
      <p:sp>
        <p:nvSpPr>
          <p:cNvPr id="6" name="Footer Placeholder 3"/>
          <p:cNvSpPr txBox="1">
            <a:spLocks/>
          </p:cNvSpPr>
          <p:nvPr>
            <p:custDataLst>
              <p:tags r:id="rId3"/>
            </p:custDataLst>
          </p:nvPr>
        </p:nvSpPr>
        <p:spPr bwMode="auto">
          <a:xfrm>
            <a:off x="3124200" y="6564313"/>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000" kern="1200">
                <a:solidFill>
                  <a:schemeClr val="tx1">
                    <a:lumMod val="50000"/>
                    <a:lumOff val="50000"/>
                  </a:schemeClr>
                </a:solidFill>
                <a:latin typeface="Arial Narrow"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defRPr/>
            </a:pPr>
            <a:r>
              <a:rPr lang="fr-FR" smtClean="0"/>
              <a:t>Confidentiel MTS</a:t>
            </a:r>
            <a:endParaRPr lang="fr-FR" altLang="en-US" b="1" dirty="0"/>
          </a:p>
        </p:txBody>
      </p:sp>
      <p:sp>
        <p:nvSpPr>
          <p:cNvPr id="4" name="Foliennummernplatzhalter 3"/>
          <p:cNvSpPr>
            <a:spLocks noGrp="1"/>
          </p:cNvSpPr>
          <p:nvPr>
            <p:ph type="sldNum" sz="quarter" idx="4"/>
            <p:custDataLst>
              <p:tags r:id="rId4"/>
            </p:custDataLst>
          </p:nvPr>
        </p:nvSpPr>
        <p:spPr>
          <a:xfrm>
            <a:off x="6579722" y="6540468"/>
            <a:ext cx="2133600" cy="244475"/>
          </a:xfrm>
        </p:spPr>
        <p:txBody>
          <a:bodyPr/>
          <a:lstStyle/>
          <a:p>
            <a:r>
              <a:rPr lang="fr-FR" smtClean="0"/>
              <a:t>Page </a:t>
            </a:r>
            <a:fld id="{49FBB2A1-E2DA-354C-95C6-1DF4F7A3088F}" type="slidenum">
              <a:rPr lang="en-US" smtClean="0"/>
              <a:pPr/>
              <a:t>11</a:t>
            </a:fld>
            <a:r>
              <a:rPr lang="fr-FR" smtClean="0"/>
              <a:t> ; C. Gust</a:t>
            </a:r>
          </a:p>
          <a:p>
            <a:endParaRPr lang="fr-FR" dirty="0"/>
          </a:p>
        </p:txBody>
      </p:sp>
      <p:sp>
        <p:nvSpPr>
          <p:cNvPr id="5" name="Datumsplatzhalter 4"/>
          <p:cNvSpPr>
            <a:spLocks noGrp="1"/>
          </p:cNvSpPr>
          <p:nvPr>
            <p:ph type="dt" sz="half" idx="10"/>
            <p:custDataLst>
              <p:tags r:id="rId5"/>
            </p:custDataLst>
          </p:nvPr>
        </p:nvSpPr>
        <p:spPr/>
        <p:txBody>
          <a:bodyPr/>
          <a:lstStyle/>
          <a:p>
            <a:r>
              <a:rPr lang="fr-FR" smtClean="0"/>
              <a:t>26/10/2017</a:t>
            </a:r>
          </a:p>
          <a:p>
            <a:endParaRPr lang="fr-FR" dirty="0" smtClean="0"/>
          </a:p>
          <a:p>
            <a:endParaRPr lang="fr-FR" dirty="0"/>
          </a:p>
        </p:txBody>
      </p:sp>
      <p:pic>
        <p:nvPicPr>
          <p:cNvPr id="3074" name="Picture 2"/>
          <p:cNvPicPr>
            <a:picLocks noChangeAspect="1" noChangeArrowheads="1"/>
          </p:cNvPicPr>
          <p:nvPr>
            <p:custDataLst>
              <p:tags r:id="rId6"/>
            </p:custDataLst>
          </p:nvPr>
        </p:nvPicPr>
        <p:blipFill>
          <a:blip r:embed="rId8">
            <a:extLst>
              <a:ext uri="{28A0092B-C50C-407E-A947-70E740481C1C}">
                <a14:useLocalDpi xmlns:a14="http://schemas.microsoft.com/office/drawing/2010/main" val="0"/>
              </a:ext>
            </a:extLst>
          </a:blip>
          <a:srcRect/>
          <a:stretch>
            <a:fillRect/>
          </a:stretch>
        </p:blipFill>
        <p:spPr bwMode="auto">
          <a:xfrm>
            <a:off x="3633461" y="3680440"/>
            <a:ext cx="1666875"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05443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63084" y="1101538"/>
            <a:ext cx="8250238" cy="485962"/>
          </a:xfrm>
        </p:spPr>
        <p:txBody>
          <a:bodyPr/>
          <a:lstStyle/>
          <a:p>
            <a:r>
              <a:rPr lang="fr-FR" b="1" dirty="0"/>
              <a:t>LES DANGERS LIÉS AUX GAZ INERTES ET AU MANQUE D’OXYGÈNE </a:t>
            </a:r>
          </a:p>
        </p:txBody>
      </p:sp>
      <p:sp>
        <p:nvSpPr>
          <p:cNvPr id="3" name="Content Placeholder 2"/>
          <p:cNvSpPr>
            <a:spLocks noGrp="1"/>
          </p:cNvSpPr>
          <p:nvPr>
            <p:ph idx="1"/>
            <p:custDataLst>
              <p:tags r:id="rId2"/>
            </p:custDataLst>
          </p:nvPr>
        </p:nvSpPr>
        <p:spPr>
          <a:xfrm>
            <a:off x="463084" y="1587500"/>
            <a:ext cx="8262938" cy="4834565"/>
          </a:xfrm>
        </p:spPr>
        <p:txBody>
          <a:bodyPr/>
          <a:lstStyle/>
          <a:p>
            <a:pPr marL="0" indent="0">
              <a:buNone/>
            </a:pPr>
            <a:endParaRPr lang="fr-FR" sz="800" b="1" u="sng" dirty="0" smtClean="0"/>
          </a:p>
          <a:p>
            <a:pPr marL="0" indent="0">
              <a:buNone/>
            </a:pPr>
            <a:r>
              <a:rPr lang="fr-FR" b="1" u="sng" dirty="0" smtClean="0"/>
              <a:t>3. Détection du manque d’oxygène</a:t>
            </a:r>
            <a:r>
              <a:rPr dirty="0"/>
              <a:t/>
            </a:r>
            <a:br>
              <a:rPr dirty="0"/>
            </a:br>
            <a:endParaRPr lang="fr-FR" sz="1000" b="1" u="sng" dirty="0" smtClean="0"/>
          </a:p>
          <a:p>
            <a:r>
              <a:rPr lang="fr-FR" b="1" dirty="0">
                <a:solidFill>
                  <a:srgbClr val="FF0000"/>
                </a:solidFill>
              </a:rPr>
              <a:t>LES SENS DE L’ÊTRE HUMAIN NE PEUVENT PAS DÉTECTER LE MANQUE D’OXYGÈNE</a:t>
            </a:r>
            <a:r>
              <a:rPr dirty="0"/>
              <a:t/>
            </a:r>
            <a:br>
              <a:rPr dirty="0"/>
            </a:br>
            <a:endParaRPr lang="fr-FR" sz="1000" b="1" dirty="0" smtClean="0"/>
          </a:p>
          <a:p>
            <a:r>
              <a:rPr lang="fr-FR" dirty="0" smtClean="0"/>
              <a:t>Des instruments de mesure émettent un signal visuel ou sonore de la concentration en oxygène et peuvent indiquer la teneur en oxygène.</a:t>
            </a:r>
          </a:p>
          <a:p>
            <a:r>
              <a:rPr lang="fr-FR" dirty="0" smtClean="0"/>
              <a:t>Ces instruments d’alerte doivent toujours être testés à l’air frais avant utilisation.</a:t>
            </a:r>
          </a:p>
          <a:p>
            <a:endParaRPr lang="fr-FR" dirty="0"/>
          </a:p>
          <a:p>
            <a:r>
              <a:rPr lang="fr-FR" dirty="0" smtClean="0"/>
              <a:t>Si on craint la présence de gaz toxiques ou inflammables, des </a:t>
            </a:r>
            <a:r>
              <a:rPr lang="fr-FR" dirty="0"/>
              <a:t/>
            </a:r>
            <a:br>
              <a:rPr lang="fr-FR" dirty="0"/>
            </a:br>
            <a:r>
              <a:rPr lang="fr-FR" dirty="0" smtClean="0"/>
              <a:t>instruments spécifiques doivent être utilisés.</a:t>
            </a:r>
            <a:r>
              <a:rPr dirty="0"/>
              <a:t/>
            </a:r>
            <a:br>
              <a:rPr dirty="0"/>
            </a:br>
            <a:endParaRPr lang="fr-FR" b="1" dirty="0" smtClean="0"/>
          </a:p>
          <a:p>
            <a:pPr marL="0" indent="0">
              <a:buNone/>
            </a:pPr>
            <a:r>
              <a:rPr dirty="0"/>
              <a:t/>
            </a:r>
            <a:br>
              <a:rPr dirty="0"/>
            </a:br>
            <a:endParaRPr lang="fr-FR" b="1" dirty="0" smtClean="0"/>
          </a:p>
          <a:p>
            <a:pPr>
              <a:spcBef>
                <a:spcPts val="500"/>
              </a:spcBef>
            </a:pPr>
            <a:endParaRPr lang="fr-FR" b="1" dirty="0" smtClean="0"/>
          </a:p>
          <a:p>
            <a:pPr marL="0" indent="0">
              <a:spcBef>
                <a:spcPts val="500"/>
              </a:spcBef>
              <a:buNone/>
            </a:pPr>
            <a:r>
              <a:rPr lang="fr-FR" dirty="0" smtClean="0"/>
              <a:t> </a:t>
            </a:r>
            <a:r>
              <a:rPr dirty="0"/>
              <a:t/>
            </a:r>
            <a:br>
              <a:rPr dirty="0"/>
            </a:br>
            <a:endParaRPr lang="fr-FR" b="1" dirty="0" smtClean="0"/>
          </a:p>
          <a:p>
            <a:pPr>
              <a:spcBef>
                <a:spcPts val="500"/>
              </a:spcBef>
            </a:pPr>
            <a:endParaRPr lang="fr-FR" b="1" dirty="0" smtClean="0"/>
          </a:p>
          <a:p>
            <a:pPr>
              <a:spcBef>
                <a:spcPts val="500"/>
              </a:spcBef>
            </a:pPr>
            <a:endParaRPr lang="fr-FR" b="1" dirty="0" smtClean="0"/>
          </a:p>
          <a:p>
            <a:pPr marL="0" indent="0">
              <a:spcBef>
                <a:spcPts val="500"/>
              </a:spcBef>
              <a:buNone/>
            </a:pPr>
            <a:endParaRPr lang="fr-FR" b="1" dirty="0" smtClean="0"/>
          </a:p>
        </p:txBody>
      </p:sp>
      <p:sp>
        <p:nvSpPr>
          <p:cNvPr id="6" name="Footer Placeholder 3"/>
          <p:cNvSpPr txBox="1">
            <a:spLocks/>
          </p:cNvSpPr>
          <p:nvPr>
            <p:custDataLst>
              <p:tags r:id="rId3"/>
            </p:custDataLst>
          </p:nvPr>
        </p:nvSpPr>
        <p:spPr bwMode="auto">
          <a:xfrm>
            <a:off x="3124200" y="6564313"/>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000" kern="1200">
                <a:solidFill>
                  <a:schemeClr val="tx1">
                    <a:lumMod val="50000"/>
                    <a:lumOff val="50000"/>
                  </a:schemeClr>
                </a:solidFill>
                <a:latin typeface="Arial Narrow"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defRPr/>
            </a:pPr>
            <a:r>
              <a:rPr lang="fr-FR" smtClean="0"/>
              <a:t>Confidentiel MTS</a:t>
            </a:r>
            <a:endParaRPr lang="fr-FR" altLang="en-US" b="1" dirty="0"/>
          </a:p>
        </p:txBody>
      </p:sp>
      <p:sp>
        <p:nvSpPr>
          <p:cNvPr id="4" name="Foliennummernplatzhalter 3"/>
          <p:cNvSpPr>
            <a:spLocks noGrp="1"/>
          </p:cNvSpPr>
          <p:nvPr>
            <p:ph type="sldNum" sz="quarter" idx="4"/>
            <p:custDataLst>
              <p:tags r:id="rId4"/>
            </p:custDataLst>
          </p:nvPr>
        </p:nvSpPr>
        <p:spPr>
          <a:xfrm>
            <a:off x="6579722" y="6540468"/>
            <a:ext cx="2133600" cy="244475"/>
          </a:xfrm>
        </p:spPr>
        <p:txBody>
          <a:bodyPr/>
          <a:lstStyle/>
          <a:p>
            <a:r>
              <a:rPr lang="fr-FR" smtClean="0"/>
              <a:t>Page </a:t>
            </a:r>
            <a:fld id="{49FBB2A1-E2DA-354C-95C6-1DF4F7A3088F}" type="slidenum">
              <a:rPr lang="en-US" smtClean="0"/>
              <a:pPr/>
              <a:t>12</a:t>
            </a:fld>
            <a:r>
              <a:rPr lang="fr-FR" smtClean="0"/>
              <a:t> ; C. Gust</a:t>
            </a:r>
          </a:p>
          <a:p>
            <a:endParaRPr lang="fr-FR" dirty="0"/>
          </a:p>
        </p:txBody>
      </p:sp>
      <p:sp>
        <p:nvSpPr>
          <p:cNvPr id="5" name="Datumsplatzhalter 4"/>
          <p:cNvSpPr>
            <a:spLocks noGrp="1"/>
          </p:cNvSpPr>
          <p:nvPr>
            <p:ph type="dt" sz="half" idx="10"/>
            <p:custDataLst>
              <p:tags r:id="rId5"/>
            </p:custDataLst>
          </p:nvPr>
        </p:nvSpPr>
        <p:spPr/>
        <p:txBody>
          <a:bodyPr/>
          <a:lstStyle/>
          <a:p>
            <a:r>
              <a:rPr lang="fr-FR" smtClean="0"/>
              <a:t>26/10/2017</a:t>
            </a:r>
          </a:p>
          <a:p>
            <a:endParaRPr lang="fr-FR" dirty="0" smtClean="0"/>
          </a:p>
          <a:p>
            <a:endParaRPr lang="fr-FR" dirty="0"/>
          </a:p>
        </p:txBody>
      </p:sp>
      <p:pic>
        <p:nvPicPr>
          <p:cNvPr id="4098" name="Picture 2"/>
          <p:cNvPicPr>
            <a:picLocks noChangeAspect="1" noChangeArrowheads="1"/>
          </p:cNvPicPr>
          <p:nvPr>
            <p:custDataLst>
              <p:tags r:id="rId6"/>
            </p:custDataLst>
          </p:nvPr>
        </p:nvPicPr>
        <p:blipFill>
          <a:blip r:embed="rId8">
            <a:extLst>
              <a:ext uri="{28A0092B-C50C-407E-A947-70E740481C1C}">
                <a14:useLocalDpi xmlns:a14="http://schemas.microsoft.com/office/drawing/2010/main" val="0"/>
              </a:ext>
            </a:extLst>
          </a:blip>
          <a:srcRect/>
          <a:stretch>
            <a:fillRect/>
          </a:stretch>
        </p:blipFill>
        <p:spPr bwMode="auto">
          <a:xfrm>
            <a:off x="6916850" y="4297373"/>
            <a:ext cx="1123950"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23334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63084" y="1101538"/>
            <a:ext cx="8250238" cy="485962"/>
          </a:xfrm>
        </p:spPr>
        <p:txBody>
          <a:bodyPr/>
          <a:lstStyle/>
          <a:p>
            <a:r>
              <a:rPr lang="fr-FR" b="1" dirty="0"/>
              <a:t>LES DANGERS LIÉS AUX GAZ INERTES ET AU MANQUE D’OXYGÈNE </a:t>
            </a:r>
          </a:p>
        </p:txBody>
      </p:sp>
      <p:sp>
        <p:nvSpPr>
          <p:cNvPr id="3" name="Content Placeholder 2"/>
          <p:cNvSpPr>
            <a:spLocks noGrp="1"/>
          </p:cNvSpPr>
          <p:nvPr>
            <p:ph idx="1"/>
            <p:custDataLst>
              <p:tags r:id="rId2"/>
            </p:custDataLst>
          </p:nvPr>
        </p:nvSpPr>
        <p:spPr>
          <a:xfrm>
            <a:off x="463084" y="1587500"/>
            <a:ext cx="8262938" cy="4834565"/>
          </a:xfrm>
        </p:spPr>
        <p:txBody>
          <a:bodyPr/>
          <a:lstStyle/>
          <a:p>
            <a:pPr marL="0" indent="0">
              <a:buNone/>
            </a:pPr>
            <a:endParaRPr lang="fr-FR" sz="800" b="1" u="sng" dirty="0" smtClean="0"/>
          </a:p>
          <a:p>
            <a:pPr marL="0" indent="0">
              <a:buNone/>
            </a:pPr>
            <a:r>
              <a:rPr lang="fr-FR" b="1" u="sng" dirty="0" smtClean="0"/>
              <a:t>4. Équipement respiratoire</a:t>
            </a:r>
            <a:r>
              <a:t/>
            </a:r>
            <a:br/>
            <a:endParaRPr lang="fr-FR" sz="1000" b="1" u="sng" dirty="0" smtClean="0"/>
          </a:p>
          <a:p>
            <a:r>
              <a:rPr lang="fr-FR" smtClean="0"/>
              <a:t>L’équipement respiratoire doit être utilisé dans les situations où on s’attend à un manque d’oxygène auquel il est impossible de remédier par une ventilation adéquate.</a:t>
            </a:r>
            <a:r>
              <a:t/>
            </a:r>
            <a:br/>
            <a:endParaRPr lang="fr-FR" dirty="0" smtClean="0"/>
          </a:p>
          <a:p>
            <a:r>
              <a:rPr lang="fr-FR" smtClean="0"/>
              <a:t>Les masques gaz à cartouche nécessaires en présence de gaz toxiques (comme l’ammoniac, le chlore, etc.) ne sont d’aucune utilité dans ce cas.</a:t>
            </a:r>
            <a:r>
              <a:t/>
            </a:r>
            <a:br/>
            <a:endParaRPr lang="fr-FR" dirty="0" smtClean="0"/>
          </a:p>
          <a:p>
            <a:r>
              <a:rPr lang="fr-FR" smtClean="0"/>
              <a:t>Les types d’équipements respiratoires recommandés sont :</a:t>
            </a:r>
          </a:p>
          <a:p>
            <a:pPr lvl="1"/>
            <a:r>
              <a:rPr lang="fr-FR" smtClean="0"/>
              <a:t> les appareils respiratoires autonomes à bouteille d’air comprimé ;</a:t>
            </a:r>
          </a:p>
          <a:p>
            <a:pPr lvl="1"/>
            <a:r>
              <a:rPr lang="fr-FR" smtClean="0"/>
              <a:t> les masques intégraux de protection respiratoire reliés à l’air frais par un flexible.</a:t>
            </a:r>
          </a:p>
        </p:txBody>
      </p:sp>
      <p:sp>
        <p:nvSpPr>
          <p:cNvPr id="6" name="Footer Placeholder 3"/>
          <p:cNvSpPr txBox="1">
            <a:spLocks/>
          </p:cNvSpPr>
          <p:nvPr>
            <p:custDataLst>
              <p:tags r:id="rId3"/>
            </p:custDataLst>
          </p:nvPr>
        </p:nvSpPr>
        <p:spPr bwMode="auto">
          <a:xfrm>
            <a:off x="3124200" y="6564313"/>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000" kern="1200">
                <a:solidFill>
                  <a:schemeClr val="tx1">
                    <a:lumMod val="50000"/>
                    <a:lumOff val="50000"/>
                  </a:schemeClr>
                </a:solidFill>
                <a:latin typeface="Arial Narrow"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defRPr/>
            </a:pPr>
            <a:r>
              <a:rPr lang="fr-FR" smtClean="0"/>
              <a:t>Confidentiel MTS</a:t>
            </a:r>
            <a:endParaRPr lang="fr-FR" altLang="en-US" b="1" dirty="0"/>
          </a:p>
        </p:txBody>
      </p:sp>
      <p:sp>
        <p:nvSpPr>
          <p:cNvPr id="4" name="Foliennummernplatzhalter 3"/>
          <p:cNvSpPr>
            <a:spLocks noGrp="1"/>
          </p:cNvSpPr>
          <p:nvPr>
            <p:ph type="sldNum" sz="quarter" idx="4"/>
            <p:custDataLst>
              <p:tags r:id="rId4"/>
            </p:custDataLst>
          </p:nvPr>
        </p:nvSpPr>
        <p:spPr>
          <a:xfrm>
            <a:off x="6579722" y="6540468"/>
            <a:ext cx="2133600" cy="244475"/>
          </a:xfrm>
        </p:spPr>
        <p:txBody>
          <a:bodyPr/>
          <a:lstStyle/>
          <a:p>
            <a:r>
              <a:rPr lang="fr-FR" smtClean="0"/>
              <a:t>Page </a:t>
            </a:r>
            <a:fld id="{49FBB2A1-E2DA-354C-95C6-1DF4F7A3088F}" type="slidenum">
              <a:rPr lang="en-US" smtClean="0"/>
              <a:pPr/>
              <a:t>13</a:t>
            </a:fld>
            <a:r>
              <a:rPr lang="fr-FR" smtClean="0"/>
              <a:t> ; C. Gust</a:t>
            </a:r>
          </a:p>
          <a:p>
            <a:endParaRPr lang="fr-FR" dirty="0"/>
          </a:p>
        </p:txBody>
      </p:sp>
      <p:sp>
        <p:nvSpPr>
          <p:cNvPr id="5" name="Datumsplatzhalter 4"/>
          <p:cNvSpPr>
            <a:spLocks noGrp="1"/>
          </p:cNvSpPr>
          <p:nvPr>
            <p:ph type="dt" sz="half" idx="10"/>
            <p:custDataLst>
              <p:tags r:id="rId5"/>
            </p:custDataLst>
          </p:nvPr>
        </p:nvSpPr>
        <p:spPr/>
        <p:txBody>
          <a:bodyPr/>
          <a:lstStyle/>
          <a:p>
            <a:r>
              <a:rPr lang="fr-FR" smtClean="0"/>
              <a:t>26/10/2017</a:t>
            </a:r>
          </a:p>
          <a:p>
            <a:endParaRPr lang="fr-FR" dirty="0" smtClean="0"/>
          </a:p>
          <a:p>
            <a:endParaRPr lang="fr-FR" dirty="0"/>
          </a:p>
        </p:txBody>
      </p:sp>
    </p:spTree>
    <p:extLst>
      <p:ext uri="{BB962C8B-B14F-4D97-AF65-F5344CB8AC3E}">
        <p14:creationId xmlns:p14="http://schemas.microsoft.com/office/powerpoint/2010/main" val="32198337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63084" y="1101538"/>
            <a:ext cx="8250238" cy="485962"/>
          </a:xfrm>
        </p:spPr>
        <p:txBody>
          <a:bodyPr/>
          <a:lstStyle/>
          <a:p>
            <a:r>
              <a:rPr lang="fr-FR" b="1" dirty="0"/>
              <a:t>LES DANGERS LIÉS AUX GAZ INERTES ET AU MANQUE D’OXYGÈNE </a:t>
            </a:r>
          </a:p>
        </p:txBody>
      </p:sp>
      <p:sp>
        <p:nvSpPr>
          <p:cNvPr id="3" name="Content Placeholder 2"/>
          <p:cNvSpPr>
            <a:spLocks noGrp="1"/>
          </p:cNvSpPr>
          <p:nvPr>
            <p:ph idx="1"/>
            <p:custDataLst>
              <p:tags r:id="rId2"/>
            </p:custDataLst>
          </p:nvPr>
        </p:nvSpPr>
        <p:spPr>
          <a:xfrm>
            <a:off x="463084" y="1587500"/>
            <a:ext cx="8262938" cy="4834565"/>
          </a:xfrm>
        </p:spPr>
        <p:txBody>
          <a:bodyPr/>
          <a:lstStyle/>
          <a:p>
            <a:pPr marL="0" indent="0">
              <a:buNone/>
            </a:pPr>
            <a:endParaRPr lang="fr-FR" sz="800" b="1" u="sng" dirty="0" smtClean="0"/>
          </a:p>
          <a:p>
            <a:pPr marL="0" indent="0">
              <a:spcBef>
                <a:spcPts val="300"/>
              </a:spcBef>
              <a:buNone/>
            </a:pPr>
            <a:r>
              <a:rPr lang="fr-FR" b="1" u="sng" dirty="0" smtClean="0"/>
              <a:t>4. Équipement respiratoire</a:t>
            </a:r>
            <a:r>
              <a:rPr dirty="0"/>
              <a:t/>
            </a:r>
            <a:br>
              <a:rPr dirty="0"/>
            </a:br>
            <a:endParaRPr lang="fr-FR" sz="1000" b="1" u="sng" dirty="0" smtClean="0"/>
          </a:p>
          <a:p>
            <a:pPr marL="0" indent="0">
              <a:spcBef>
                <a:spcPts val="300"/>
              </a:spcBef>
              <a:buNone/>
            </a:pPr>
            <a:r>
              <a:rPr lang="fr-FR" b="1" dirty="0" smtClean="0"/>
              <a:t>REMARQUE :</a:t>
            </a:r>
          </a:p>
          <a:p>
            <a:pPr>
              <a:spcBef>
                <a:spcPts val="300"/>
              </a:spcBef>
              <a:buFont typeface="Wingdings" panose="05000000000000000000" pitchFamily="2" charset="2"/>
              <a:buChar char="Ø"/>
            </a:pPr>
            <a:endParaRPr lang="fr-FR" sz="800" dirty="0" smtClean="0"/>
          </a:p>
          <a:p>
            <a:pPr>
              <a:spcBef>
                <a:spcPts val="300"/>
              </a:spcBef>
              <a:buFont typeface="Wingdings" panose="05000000000000000000" pitchFamily="2" charset="2"/>
              <a:buChar char="Ø"/>
            </a:pPr>
            <a:r>
              <a:rPr lang="fr-FR" dirty="0" smtClean="0"/>
              <a:t>si l’environnement de travail exige le port d’un équipement respiratoire, une formation spéciale est nécessaire. La teneur de cette formation dépend de la réglementation de sécurité locale.</a:t>
            </a:r>
          </a:p>
          <a:p>
            <a:pPr>
              <a:spcBef>
                <a:spcPts val="300"/>
              </a:spcBef>
              <a:buFont typeface="Wingdings" panose="05000000000000000000" pitchFamily="2" charset="2"/>
              <a:buChar char="Ø"/>
            </a:pPr>
            <a:endParaRPr lang="fr-FR" dirty="0" smtClean="0"/>
          </a:p>
          <a:p>
            <a:pPr>
              <a:spcBef>
                <a:spcPts val="300"/>
              </a:spcBef>
              <a:buFont typeface="Wingdings" panose="05000000000000000000" pitchFamily="2" charset="2"/>
              <a:buChar char="Ø"/>
            </a:pPr>
            <a:r>
              <a:rPr lang="fr-FR" dirty="0" smtClean="0"/>
              <a:t>Il faut garder à l’esprit que le port de ce type d’appareil, en particulier s’il inclut des bouteilles d’air, peut gêner l’accès aux trous d’homme.</a:t>
            </a:r>
            <a:r>
              <a:rPr dirty="0"/>
              <a:t/>
            </a:r>
            <a:br>
              <a:rPr dirty="0"/>
            </a:br>
            <a:endParaRPr lang="fr-FR" dirty="0"/>
          </a:p>
          <a:p>
            <a:pPr>
              <a:spcBef>
                <a:spcPts val="300"/>
              </a:spcBef>
              <a:buFont typeface="Wingdings" panose="05000000000000000000" pitchFamily="2" charset="2"/>
              <a:buChar char="Ø"/>
            </a:pPr>
            <a:r>
              <a:rPr lang="fr-FR" dirty="0" smtClean="0"/>
              <a:t>Un examen régulier du bon fonctionnement de l’équipement doit être effectué conformément à la réglementation locale.</a:t>
            </a:r>
            <a:r>
              <a:rPr dirty="0"/>
              <a:t/>
            </a:r>
            <a:br>
              <a:rPr dirty="0"/>
            </a:br>
            <a:endParaRPr lang="fr-FR" dirty="0"/>
          </a:p>
          <a:p>
            <a:pPr>
              <a:spcBef>
                <a:spcPts val="300"/>
              </a:spcBef>
              <a:buFont typeface="Wingdings" panose="05000000000000000000" pitchFamily="2" charset="2"/>
              <a:buChar char="Ø"/>
            </a:pPr>
            <a:r>
              <a:rPr lang="fr-FR" dirty="0" smtClean="0"/>
              <a:t>Les utilisateurs doivent être formés et s’exercer régulièrement à la manipulation de leur équipement.</a:t>
            </a:r>
          </a:p>
          <a:p>
            <a:pPr>
              <a:buFont typeface="Wingdings" panose="05000000000000000000" pitchFamily="2" charset="2"/>
              <a:buChar char="Ø"/>
            </a:pPr>
            <a:endParaRPr lang="fr-FR" dirty="0" smtClean="0"/>
          </a:p>
          <a:p>
            <a:endParaRPr lang="fr-FR" dirty="0" smtClean="0"/>
          </a:p>
        </p:txBody>
      </p:sp>
      <p:sp>
        <p:nvSpPr>
          <p:cNvPr id="6" name="Footer Placeholder 3"/>
          <p:cNvSpPr txBox="1">
            <a:spLocks/>
          </p:cNvSpPr>
          <p:nvPr>
            <p:custDataLst>
              <p:tags r:id="rId3"/>
            </p:custDataLst>
          </p:nvPr>
        </p:nvSpPr>
        <p:spPr bwMode="auto">
          <a:xfrm>
            <a:off x="3124200" y="6564313"/>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000" kern="1200">
                <a:solidFill>
                  <a:schemeClr val="tx1">
                    <a:lumMod val="50000"/>
                    <a:lumOff val="50000"/>
                  </a:schemeClr>
                </a:solidFill>
                <a:latin typeface="Arial Narrow"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defRPr/>
            </a:pPr>
            <a:r>
              <a:rPr lang="fr-FR" smtClean="0"/>
              <a:t>Confidentiel MTS</a:t>
            </a:r>
            <a:endParaRPr lang="fr-FR" altLang="en-US" b="1" dirty="0"/>
          </a:p>
        </p:txBody>
      </p:sp>
      <p:sp>
        <p:nvSpPr>
          <p:cNvPr id="4" name="Foliennummernplatzhalter 3"/>
          <p:cNvSpPr>
            <a:spLocks noGrp="1"/>
          </p:cNvSpPr>
          <p:nvPr>
            <p:ph type="sldNum" sz="quarter" idx="4"/>
            <p:custDataLst>
              <p:tags r:id="rId4"/>
            </p:custDataLst>
          </p:nvPr>
        </p:nvSpPr>
        <p:spPr>
          <a:xfrm>
            <a:off x="6579722" y="6540468"/>
            <a:ext cx="2133600" cy="244475"/>
          </a:xfrm>
        </p:spPr>
        <p:txBody>
          <a:bodyPr/>
          <a:lstStyle/>
          <a:p>
            <a:r>
              <a:rPr lang="fr-FR" smtClean="0"/>
              <a:t>Page </a:t>
            </a:r>
            <a:fld id="{49FBB2A1-E2DA-354C-95C6-1DF4F7A3088F}" type="slidenum">
              <a:rPr lang="en-US" smtClean="0"/>
              <a:pPr/>
              <a:t>14</a:t>
            </a:fld>
            <a:r>
              <a:rPr lang="fr-FR" smtClean="0"/>
              <a:t> ; C. Gust</a:t>
            </a:r>
          </a:p>
          <a:p>
            <a:endParaRPr lang="fr-FR" dirty="0"/>
          </a:p>
        </p:txBody>
      </p:sp>
      <p:sp>
        <p:nvSpPr>
          <p:cNvPr id="5" name="Datumsplatzhalter 4"/>
          <p:cNvSpPr>
            <a:spLocks noGrp="1"/>
          </p:cNvSpPr>
          <p:nvPr>
            <p:ph type="dt" sz="half" idx="10"/>
            <p:custDataLst>
              <p:tags r:id="rId5"/>
            </p:custDataLst>
          </p:nvPr>
        </p:nvSpPr>
        <p:spPr/>
        <p:txBody>
          <a:bodyPr/>
          <a:lstStyle/>
          <a:p>
            <a:r>
              <a:rPr lang="fr-FR" smtClean="0"/>
              <a:t>26/10/2017</a:t>
            </a:r>
          </a:p>
          <a:p>
            <a:endParaRPr lang="fr-FR" dirty="0" smtClean="0"/>
          </a:p>
          <a:p>
            <a:endParaRPr lang="fr-FR" dirty="0"/>
          </a:p>
        </p:txBody>
      </p:sp>
    </p:spTree>
    <p:extLst>
      <p:ext uri="{BB962C8B-B14F-4D97-AF65-F5344CB8AC3E}">
        <p14:creationId xmlns:p14="http://schemas.microsoft.com/office/powerpoint/2010/main" val="5431726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63084" y="1101538"/>
            <a:ext cx="8250238" cy="485962"/>
          </a:xfrm>
        </p:spPr>
        <p:txBody>
          <a:bodyPr/>
          <a:lstStyle/>
          <a:p>
            <a:r>
              <a:rPr lang="fr-FR" b="1" dirty="0"/>
              <a:t>LES DANGERS LIÉS AUX GAZ INERTES ET AU MANQUE D’OXYGÈNE </a:t>
            </a:r>
          </a:p>
        </p:txBody>
      </p:sp>
      <p:sp>
        <p:nvSpPr>
          <p:cNvPr id="3" name="Content Placeholder 2"/>
          <p:cNvSpPr>
            <a:spLocks noGrp="1"/>
          </p:cNvSpPr>
          <p:nvPr>
            <p:ph idx="1"/>
            <p:custDataLst>
              <p:tags r:id="rId2"/>
            </p:custDataLst>
          </p:nvPr>
        </p:nvSpPr>
        <p:spPr>
          <a:xfrm>
            <a:off x="463084" y="1587500"/>
            <a:ext cx="8262938" cy="4834565"/>
          </a:xfrm>
        </p:spPr>
        <p:txBody>
          <a:bodyPr/>
          <a:lstStyle/>
          <a:p>
            <a:pPr marL="0" indent="0">
              <a:buNone/>
            </a:pPr>
            <a:endParaRPr lang="fr-FR" sz="800" b="1" u="sng" dirty="0" smtClean="0"/>
          </a:p>
          <a:p>
            <a:pPr marL="0" indent="0">
              <a:spcBef>
                <a:spcPts val="300"/>
              </a:spcBef>
              <a:buNone/>
            </a:pPr>
            <a:r>
              <a:rPr lang="fr-FR" b="1" u="sng" dirty="0" smtClean="0"/>
              <a:t>5. Espaces confinés,</a:t>
            </a:r>
            <a:r>
              <a:rPr lang="fr-FR" b="1" u="sng" dirty="0"/>
              <a:t> cuves, etc.</a:t>
            </a:r>
            <a:r>
              <a:rPr dirty="0"/>
              <a:t/>
            </a:r>
            <a:br>
              <a:rPr dirty="0"/>
            </a:br>
            <a:endParaRPr lang="fr-FR" b="1" u="sng" dirty="0" smtClean="0"/>
          </a:p>
          <a:p>
            <a:pPr>
              <a:spcBef>
                <a:spcPts val="300"/>
              </a:spcBef>
            </a:pPr>
            <a:r>
              <a:rPr lang="fr-FR" dirty="0" smtClean="0"/>
              <a:t>Pour une cuve ou un espace confiné relié(e) à une alimentation en gaz et à l’intérieur de laquelle ou duquel où on s’attend à un manque d’oxygène, la source de cette alimentation doit être coupée</a:t>
            </a:r>
          </a:p>
          <a:p>
            <a:pPr lvl="1">
              <a:spcBef>
                <a:spcPts val="300"/>
              </a:spcBef>
            </a:pPr>
            <a:r>
              <a:rPr lang="fr-FR" dirty="0" smtClean="0"/>
              <a:t>en retirant une section du tuyau ou en insérant une plaque d’obturation avant et pendant toute la durée de séjour dans l’espace.</a:t>
            </a:r>
            <a:r>
              <a:rPr dirty="0"/>
              <a:t/>
            </a:r>
            <a:br>
              <a:rPr dirty="0"/>
            </a:br>
            <a:endParaRPr lang="fr-FR" dirty="0" smtClean="0"/>
          </a:p>
          <a:p>
            <a:pPr>
              <a:spcBef>
                <a:spcPts val="300"/>
              </a:spcBef>
            </a:pPr>
            <a:r>
              <a:rPr lang="fr-FR" dirty="0" smtClean="0"/>
              <a:t>Il peut être fatal de se fier uniquement à l’efficacité des vannes.</a:t>
            </a:r>
            <a:r>
              <a:rPr dirty="0"/>
              <a:t/>
            </a:r>
            <a:br>
              <a:rPr dirty="0"/>
            </a:br>
            <a:endParaRPr lang="fr-FR" dirty="0" smtClean="0"/>
          </a:p>
          <a:p>
            <a:pPr>
              <a:spcBef>
                <a:spcPts val="300"/>
              </a:spcBef>
            </a:pPr>
            <a:r>
              <a:rPr lang="fr-FR" dirty="0" smtClean="0"/>
              <a:t>L’espace/la cuve doit être complètement ventilé et la teneur en oxygène doit être mesurée régulièrement, avant et pendant la durée du séjour à l’intérieur.</a:t>
            </a:r>
            <a:r>
              <a:rPr dirty="0"/>
              <a:t/>
            </a:r>
            <a:br>
              <a:rPr dirty="0"/>
            </a:br>
            <a:endParaRPr lang="fr-FR" dirty="0" smtClean="0"/>
          </a:p>
          <a:p>
            <a:pPr>
              <a:spcBef>
                <a:spcPts val="300"/>
              </a:spcBef>
            </a:pPr>
            <a:r>
              <a:rPr lang="fr-FR" dirty="0" smtClean="0"/>
              <a:t>Si l’atmosphère dans cette cuve ou cet espace n’est pas respirable, la personne qualifiée doit utiliser un équipement respiratoire.</a:t>
            </a:r>
          </a:p>
        </p:txBody>
      </p:sp>
      <p:sp>
        <p:nvSpPr>
          <p:cNvPr id="6" name="Footer Placeholder 3"/>
          <p:cNvSpPr txBox="1">
            <a:spLocks/>
          </p:cNvSpPr>
          <p:nvPr>
            <p:custDataLst>
              <p:tags r:id="rId3"/>
            </p:custDataLst>
          </p:nvPr>
        </p:nvSpPr>
        <p:spPr bwMode="auto">
          <a:xfrm>
            <a:off x="3124200" y="6564313"/>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000" kern="1200">
                <a:solidFill>
                  <a:schemeClr val="tx1">
                    <a:lumMod val="50000"/>
                    <a:lumOff val="50000"/>
                  </a:schemeClr>
                </a:solidFill>
                <a:latin typeface="Arial Narrow"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defRPr/>
            </a:pPr>
            <a:r>
              <a:rPr lang="fr-FR" smtClean="0"/>
              <a:t>Confidentiel MTS</a:t>
            </a:r>
            <a:endParaRPr lang="fr-FR" altLang="en-US" b="1" dirty="0"/>
          </a:p>
        </p:txBody>
      </p:sp>
      <p:sp>
        <p:nvSpPr>
          <p:cNvPr id="4" name="Foliennummernplatzhalter 3"/>
          <p:cNvSpPr>
            <a:spLocks noGrp="1"/>
          </p:cNvSpPr>
          <p:nvPr>
            <p:ph type="sldNum" sz="quarter" idx="4"/>
            <p:custDataLst>
              <p:tags r:id="rId4"/>
            </p:custDataLst>
          </p:nvPr>
        </p:nvSpPr>
        <p:spPr>
          <a:xfrm>
            <a:off x="6579722" y="6540468"/>
            <a:ext cx="2133600" cy="244475"/>
          </a:xfrm>
        </p:spPr>
        <p:txBody>
          <a:bodyPr/>
          <a:lstStyle/>
          <a:p>
            <a:r>
              <a:rPr lang="fr-FR" smtClean="0"/>
              <a:t>Page </a:t>
            </a:r>
            <a:fld id="{49FBB2A1-E2DA-354C-95C6-1DF4F7A3088F}" type="slidenum">
              <a:rPr lang="en-US" smtClean="0"/>
              <a:pPr/>
              <a:t>15</a:t>
            </a:fld>
            <a:r>
              <a:rPr lang="fr-FR" smtClean="0"/>
              <a:t> ; C. Gust</a:t>
            </a:r>
          </a:p>
          <a:p>
            <a:endParaRPr lang="fr-FR" dirty="0"/>
          </a:p>
        </p:txBody>
      </p:sp>
      <p:sp>
        <p:nvSpPr>
          <p:cNvPr id="5" name="Datumsplatzhalter 4"/>
          <p:cNvSpPr>
            <a:spLocks noGrp="1"/>
          </p:cNvSpPr>
          <p:nvPr>
            <p:ph type="dt" sz="half" idx="10"/>
            <p:custDataLst>
              <p:tags r:id="rId5"/>
            </p:custDataLst>
          </p:nvPr>
        </p:nvSpPr>
        <p:spPr/>
        <p:txBody>
          <a:bodyPr/>
          <a:lstStyle/>
          <a:p>
            <a:r>
              <a:rPr lang="fr-FR" smtClean="0"/>
              <a:t>26/10/2017</a:t>
            </a:r>
          </a:p>
          <a:p>
            <a:endParaRPr lang="fr-FR" dirty="0" smtClean="0"/>
          </a:p>
          <a:p>
            <a:endParaRPr lang="fr-FR" dirty="0"/>
          </a:p>
        </p:txBody>
      </p:sp>
    </p:spTree>
    <p:extLst>
      <p:ext uri="{BB962C8B-B14F-4D97-AF65-F5344CB8AC3E}">
        <p14:creationId xmlns:p14="http://schemas.microsoft.com/office/powerpoint/2010/main" val="25729488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63084" y="1101538"/>
            <a:ext cx="8250238" cy="485962"/>
          </a:xfrm>
        </p:spPr>
        <p:txBody>
          <a:bodyPr/>
          <a:lstStyle/>
          <a:p>
            <a:r>
              <a:rPr lang="fr-FR" b="1" dirty="0"/>
              <a:t>LES DANGERS LIÉS AUX GAZ INERTES ET AU MANQUE D’OXYGÈNE </a:t>
            </a:r>
          </a:p>
        </p:txBody>
      </p:sp>
      <p:sp>
        <p:nvSpPr>
          <p:cNvPr id="3" name="Content Placeholder 2"/>
          <p:cNvSpPr>
            <a:spLocks noGrp="1"/>
          </p:cNvSpPr>
          <p:nvPr>
            <p:ph idx="1"/>
            <p:custDataLst>
              <p:tags r:id="rId2"/>
            </p:custDataLst>
          </p:nvPr>
        </p:nvSpPr>
        <p:spPr>
          <a:xfrm>
            <a:off x="463084" y="1587500"/>
            <a:ext cx="8262938" cy="4834565"/>
          </a:xfrm>
        </p:spPr>
        <p:txBody>
          <a:bodyPr/>
          <a:lstStyle/>
          <a:p>
            <a:pPr marL="0" indent="0">
              <a:buNone/>
            </a:pPr>
            <a:endParaRPr lang="fr-FR" sz="800" b="1" u="sng" dirty="0" smtClean="0"/>
          </a:p>
          <a:p>
            <a:pPr marL="0" indent="0">
              <a:buNone/>
            </a:pPr>
            <a:r>
              <a:rPr lang="fr-FR" b="1" u="sng" dirty="0" smtClean="0"/>
              <a:t>5. Espaces confinés,</a:t>
            </a:r>
            <a:r>
              <a:rPr lang="fr-FR" b="1" u="sng" dirty="0"/>
              <a:t> cuves, etc.</a:t>
            </a:r>
            <a:r>
              <a:rPr dirty="0"/>
              <a:t/>
            </a:r>
            <a:br>
              <a:rPr dirty="0"/>
            </a:br>
            <a:endParaRPr lang="fr-FR" b="1" u="sng" dirty="0" smtClean="0"/>
          </a:p>
          <a:p>
            <a:r>
              <a:rPr lang="fr-FR" b="1" dirty="0"/>
              <a:t>La permission</a:t>
            </a:r>
            <a:r>
              <a:rPr lang="fr-FR" dirty="0" smtClean="0"/>
              <a:t> de pénétrer dans un tel espace doit être donnée </a:t>
            </a:r>
            <a:r>
              <a:rPr lang="fr-FR" b="1" dirty="0"/>
              <a:t>uniquement après</a:t>
            </a:r>
            <a:r>
              <a:rPr lang="fr-FR" dirty="0" smtClean="0"/>
              <a:t> qu’une </a:t>
            </a:r>
            <a:r>
              <a:rPr lang="fr-FR" b="1" dirty="0"/>
              <a:t>autorisation d’accès</a:t>
            </a:r>
            <a:r>
              <a:rPr lang="fr-FR" dirty="0" smtClean="0"/>
              <a:t> signée par un </a:t>
            </a:r>
            <a:r>
              <a:rPr lang="fr-FR" b="1" dirty="0"/>
              <a:t>responsable</a:t>
            </a:r>
            <a:r>
              <a:rPr lang="fr-FR" dirty="0" smtClean="0"/>
              <a:t> a été délivrée.</a:t>
            </a:r>
          </a:p>
          <a:p>
            <a:endParaRPr lang="fr-FR" dirty="0" smtClean="0"/>
          </a:p>
          <a:p>
            <a:r>
              <a:rPr lang="fr-FR" dirty="0" smtClean="0"/>
              <a:t>Tant qu’une personne est à l’intérieur d’une cuve ou d’un espace confiné, un observateur doit rester présent à l’extérieur mais à proximité immédiate de l’entrée de cet espace.</a:t>
            </a:r>
          </a:p>
          <a:p>
            <a:endParaRPr lang="fr-FR" dirty="0" smtClean="0"/>
          </a:p>
          <a:p>
            <a:endParaRPr lang="fr-FR" dirty="0"/>
          </a:p>
        </p:txBody>
      </p:sp>
      <p:sp>
        <p:nvSpPr>
          <p:cNvPr id="6" name="Footer Placeholder 3"/>
          <p:cNvSpPr txBox="1">
            <a:spLocks/>
          </p:cNvSpPr>
          <p:nvPr>
            <p:custDataLst>
              <p:tags r:id="rId3"/>
            </p:custDataLst>
          </p:nvPr>
        </p:nvSpPr>
        <p:spPr bwMode="auto">
          <a:xfrm>
            <a:off x="3124200" y="6564313"/>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000" kern="1200">
                <a:solidFill>
                  <a:schemeClr val="tx1">
                    <a:lumMod val="50000"/>
                    <a:lumOff val="50000"/>
                  </a:schemeClr>
                </a:solidFill>
                <a:latin typeface="Arial Narrow"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defRPr/>
            </a:pPr>
            <a:r>
              <a:rPr lang="fr-FR" smtClean="0"/>
              <a:t>Confidentiel MTS</a:t>
            </a:r>
            <a:endParaRPr lang="fr-FR" altLang="en-US" b="1" dirty="0"/>
          </a:p>
        </p:txBody>
      </p:sp>
      <p:sp>
        <p:nvSpPr>
          <p:cNvPr id="4" name="Foliennummernplatzhalter 3"/>
          <p:cNvSpPr>
            <a:spLocks noGrp="1"/>
          </p:cNvSpPr>
          <p:nvPr>
            <p:ph type="sldNum" sz="quarter" idx="4"/>
            <p:custDataLst>
              <p:tags r:id="rId4"/>
            </p:custDataLst>
          </p:nvPr>
        </p:nvSpPr>
        <p:spPr>
          <a:xfrm>
            <a:off x="6579722" y="6540468"/>
            <a:ext cx="2133600" cy="244475"/>
          </a:xfrm>
        </p:spPr>
        <p:txBody>
          <a:bodyPr/>
          <a:lstStyle/>
          <a:p>
            <a:r>
              <a:rPr lang="fr-FR" smtClean="0"/>
              <a:t>Page </a:t>
            </a:r>
            <a:fld id="{49FBB2A1-E2DA-354C-95C6-1DF4F7A3088F}" type="slidenum">
              <a:rPr lang="en-US" smtClean="0"/>
              <a:pPr/>
              <a:t>16</a:t>
            </a:fld>
            <a:r>
              <a:rPr lang="fr-FR" smtClean="0"/>
              <a:t> ; C. Gust</a:t>
            </a:r>
          </a:p>
          <a:p>
            <a:endParaRPr lang="fr-FR" dirty="0"/>
          </a:p>
        </p:txBody>
      </p:sp>
      <p:sp>
        <p:nvSpPr>
          <p:cNvPr id="5" name="Datumsplatzhalter 4"/>
          <p:cNvSpPr>
            <a:spLocks noGrp="1"/>
          </p:cNvSpPr>
          <p:nvPr>
            <p:ph type="dt" sz="half" idx="10"/>
            <p:custDataLst>
              <p:tags r:id="rId5"/>
            </p:custDataLst>
          </p:nvPr>
        </p:nvSpPr>
        <p:spPr/>
        <p:txBody>
          <a:bodyPr/>
          <a:lstStyle/>
          <a:p>
            <a:r>
              <a:rPr lang="fr-FR" smtClean="0"/>
              <a:t>26/10/2017</a:t>
            </a:r>
          </a:p>
          <a:p>
            <a:endParaRPr lang="fr-FR" dirty="0" smtClean="0"/>
          </a:p>
          <a:p>
            <a:endParaRPr lang="fr-FR" dirty="0"/>
          </a:p>
        </p:txBody>
      </p:sp>
    </p:spTree>
    <p:extLst>
      <p:ext uri="{BB962C8B-B14F-4D97-AF65-F5344CB8AC3E}">
        <p14:creationId xmlns:p14="http://schemas.microsoft.com/office/powerpoint/2010/main" val="21292249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63084" y="1101538"/>
            <a:ext cx="8250238" cy="485962"/>
          </a:xfrm>
        </p:spPr>
        <p:txBody>
          <a:bodyPr/>
          <a:lstStyle/>
          <a:p>
            <a:r>
              <a:rPr lang="fr-FR" b="1" dirty="0"/>
              <a:t>LES DANGERS LIÉS AUX GAZ INERTES ET AU MANQUE D’OXYGÈNE </a:t>
            </a:r>
          </a:p>
        </p:txBody>
      </p:sp>
      <p:sp>
        <p:nvSpPr>
          <p:cNvPr id="3" name="Content Placeholder 2"/>
          <p:cNvSpPr>
            <a:spLocks noGrp="1"/>
          </p:cNvSpPr>
          <p:nvPr>
            <p:ph idx="1"/>
            <p:custDataLst>
              <p:tags r:id="rId2"/>
            </p:custDataLst>
          </p:nvPr>
        </p:nvSpPr>
        <p:spPr>
          <a:xfrm>
            <a:off x="463084" y="1587500"/>
            <a:ext cx="8262938" cy="4834565"/>
          </a:xfrm>
        </p:spPr>
        <p:txBody>
          <a:bodyPr/>
          <a:lstStyle/>
          <a:p>
            <a:pPr marL="0" indent="0">
              <a:buNone/>
            </a:pPr>
            <a:endParaRPr lang="fr-FR" sz="800" b="1" u="sng" dirty="0" smtClean="0"/>
          </a:p>
          <a:p>
            <a:pPr marL="0" indent="0">
              <a:buNone/>
            </a:pPr>
            <a:r>
              <a:rPr lang="fr-FR" b="1" u="sng" dirty="0" smtClean="0"/>
              <a:t>5. Espaces confinés,</a:t>
            </a:r>
            <a:r>
              <a:rPr lang="fr-FR" b="1" u="sng" dirty="0"/>
              <a:t> cuves, etc.</a:t>
            </a:r>
            <a:r>
              <a:t/>
            </a:r>
            <a:br/>
            <a:endParaRPr lang="fr-FR" b="1" u="sng" dirty="0" smtClean="0"/>
          </a:p>
          <a:p>
            <a:r>
              <a:rPr lang="fr-FR" smtClean="0"/>
              <a:t>Il doit avoir à sa disposition immédiate un appareil respiratoire autonome. </a:t>
            </a:r>
            <a:r>
              <a:t/>
            </a:r>
            <a:br/>
            <a:endParaRPr lang="fr-FR" dirty="0"/>
          </a:p>
          <a:p>
            <a:r>
              <a:rPr lang="fr-FR" smtClean="0"/>
              <a:t>La personne à l’intérieur de l’espace confiné doit porter un baudrier et une corde pour faciliter une éventuelle intervention de secours. Les tâches de l’observateur doivent être clairement définies. Un engin de levage peut être nécessaire pour hisser la personne en cas de malaise.</a:t>
            </a:r>
          </a:p>
          <a:p>
            <a:endParaRPr lang="fr-FR" dirty="0"/>
          </a:p>
          <a:p>
            <a:endParaRPr lang="fr-FR" dirty="0" smtClean="0"/>
          </a:p>
          <a:p>
            <a:endParaRPr lang="fr-FR" dirty="0"/>
          </a:p>
        </p:txBody>
      </p:sp>
      <p:sp>
        <p:nvSpPr>
          <p:cNvPr id="6" name="Footer Placeholder 3"/>
          <p:cNvSpPr txBox="1">
            <a:spLocks/>
          </p:cNvSpPr>
          <p:nvPr>
            <p:custDataLst>
              <p:tags r:id="rId3"/>
            </p:custDataLst>
          </p:nvPr>
        </p:nvSpPr>
        <p:spPr bwMode="auto">
          <a:xfrm>
            <a:off x="3124200" y="6564313"/>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000" kern="1200">
                <a:solidFill>
                  <a:schemeClr val="tx1">
                    <a:lumMod val="50000"/>
                    <a:lumOff val="50000"/>
                  </a:schemeClr>
                </a:solidFill>
                <a:latin typeface="Arial Narrow"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defRPr/>
            </a:pPr>
            <a:r>
              <a:rPr lang="fr-FR" smtClean="0"/>
              <a:t>Confidentiel MTS</a:t>
            </a:r>
            <a:endParaRPr lang="fr-FR" altLang="en-US" b="1" dirty="0"/>
          </a:p>
        </p:txBody>
      </p:sp>
      <p:sp>
        <p:nvSpPr>
          <p:cNvPr id="4" name="Foliennummernplatzhalter 3"/>
          <p:cNvSpPr>
            <a:spLocks noGrp="1"/>
          </p:cNvSpPr>
          <p:nvPr>
            <p:ph type="sldNum" sz="quarter" idx="4"/>
            <p:custDataLst>
              <p:tags r:id="rId4"/>
            </p:custDataLst>
          </p:nvPr>
        </p:nvSpPr>
        <p:spPr>
          <a:xfrm>
            <a:off x="6579722" y="6540468"/>
            <a:ext cx="2133600" cy="244475"/>
          </a:xfrm>
        </p:spPr>
        <p:txBody>
          <a:bodyPr/>
          <a:lstStyle/>
          <a:p>
            <a:r>
              <a:rPr lang="fr-FR" smtClean="0"/>
              <a:t>Page </a:t>
            </a:r>
            <a:fld id="{49FBB2A1-E2DA-354C-95C6-1DF4F7A3088F}" type="slidenum">
              <a:rPr lang="en-US" smtClean="0"/>
              <a:pPr/>
              <a:t>17</a:t>
            </a:fld>
            <a:r>
              <a:rPr lang="fr-FR" smtClean="0"/>
              <a:t> ; C. Gust</a:t>
            </a:r>
          </a:p>
          <a:p>
            <a:endParaRPr lang="fr-FR" dirty="0"/>
          </a:p>
        </p:txBody>
      </p:sp>
      <p:sp>
        <p:nvSpPr>
          <p:cNvPr id="5" name="Datumsplatzhalter 4"/>
          <p:cNvSpPr>
            <a:spLocks noGrp="1"/>
          </p:cNvSpPr>
          <p:nvPr>
            <p:ph type="dt" sz="half" idx="10"/>
            <p:custDataLst>
              <p:tags r:id="rId5"/>
            </p:custDataLst>
          </p:nvPr>
        </p:nvSpPr>
        <p:spPr/>
        <p:txBody>
          <a:bodyPr/>
          <a:lstStyle/>
          <a:p>
            <a:r>
              <a:rPr lang="fr-FR" smtClean="0"/>
              <a:t>26/10/2017</a:t>
            </a:r>
          </a:p>
          <a:p>
            <a:endParaRPr lang="fr-FR" dirty="0" smtClean="0"/>
          </a:p>
          <a:p>
            <a:endParaRPr lang="fr-FR" dirty="0"/>
          </a:p>
        </p:txBody>
      </p:sp>
      <p:pic>
        <p:nvPicPr>
          <p:cNvPr id="1026" name="Picture 2"/>
          <p:cNvPicPr>
            <a:picLocks noChangeAspect="1" noChangeArrowheads="1"/>
          </p:cNvPicPr>
          <p:nvPr>
            <p:custDataLst>
              <p:tags r:id="rId6"/>
            </p:custDataLst>
          </p:nvPr>
        </p:nvPicPr>
        <p:blipFill>
          <a:blip r:embed="rId8">
            <a:extLst>
              <a:ext uri="{28A0092B-C50C-407E-A947-70E740481C1C}">
                <a14:useLocalDpi xmlns:a14="http://schemas.microsoft.com/office/drawing/2010/main" val="0"/>
              </a:ext>
            </a:extLst>
          </a:blip>
          <a:srcRect/>
          <a:stretch>
            <a:fillRect/>
          </a:stretch>
        </p:blipFill>
        <p:spPr bwMode="auto">
          <a:xfrm>
            <a:off x="2600948" y="4404611"/>
            <a:ext cx="19431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99228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63084" y="1101538"/>
            <a:ext cx="8250238" cy="485962"/>
          </a:xfrm>
        </p:spPr>
        <p:txBody>
          <a:bodyPr/>
          <a:lstStyle/>
          <a:p>
            <a:r>
              <a:rPr lang="fr-FR" b="1" dirty="0"/>
              <a:t>LES DANGERS LIÉS AUX GAZ INERTES ET AU MANQUE D’OXYGÈNE </a:t>
            </a:r>
          </a:p>
        </p:txBody>
      </p:sp>
      <p:sp>
        <p:nvSpPr>
          <p:cNvPr id="3" name="Content Placeholder 2"/>
          <p:cNvSpPr>
            <a:spLocks noGrp="1"/>
          </p:cNvSpPr>
          <p:nvPr>
            <p:ph idx="1"/>
            <p:custDataLst>
              <p:tags r:id="rId2"/>
            </p:custDataLst>
          </p:nvPr>
        </p:nvSpPr>
        <p:spPr>
          <a:xfrm>
            <a:off x="463084" y="1587500"/>
            <a:ext cx="8262938" cy="4834565"/>
          </a:xfrm>
        </p:spPr>
        <p:txBody>
          <a:bodyPr/>
          <a:lstStyle/>
          <a:p>
            <a:pPr marL="0" indent="0">
              <a:buNone/>
            </a:pPr>
            <a:endParaRPr lang="fr-FR" sz="800" b="1" u="sng" dirty="0" smtClean="0"/>
          </a:p>
          <a:p>
            <a:pPr marL="0" indent="0">
              <a:buNone/>
            </a:pPr>
            <a:r>
              <a:rPr lang="fr-FR" b="1" u="sng" dirty="0" smtClean="0"/>
              <a:t>6. Mesures d’urgence</a:t>
            </a:r>
            <a:r>
              <a:t/>
            </a:r>
            <a:br/>
            <a:endParaRPr lang="fr-FR" dirty="0" smtClean="0"/>
          </a:p>
          <a:p>
            <a:r>
              <a:rPr lang="fr-FR" smtClean="0"/>
              <a:t>Si une personne s’est évanouie en raison du manque d’oxygène, elle ne peut être sauvée que si le personnel de secours est équipé d’un appareil respiratoire qui lui permet de pénétrer sans risque dans l’espace pauvre en oxygène.</a:t>
            </a:r>
            <a:r>
              <a:t/>
            </a:r>
            <a:br/>
            <a:endParaRPr lang="fr-FR" dirty="0" smtClean="0"/>
          </a:p>
          <a:p>
            <a:r>
              <a:rPr lang="fr-FR" smtClean="0"/>
              <a:t>Amener la victime à l’air libre et lui administrer immédiatement de l’oxygène provenant d’un appareil de réanimation automatique si disponible ou pratiquer la respiration artificielle. Les directives et instructions pour la réanimation sont disponibles auprès du European Resuscitation Council (site Internet :  </a:t>
            </a:r>
            <a:r>
              <a:rPr lang="fr-FR" dirty="0">
                <a:hlinkClick r:id="rId7"/>
              </a:rPr>
              <a:t>https://www.erc.edu/</a:t>
            </a:r>
            <a:r>
              <a:rPr lang="fr-FR" smtClean="0"/>
              <a:t>).</a:t>
            </a:r>
            <a:r>
              <a:t/>
            </a:r>
            <a:br/>
            <a:r>
              <a:rPr lang="fr-FR" smtClean="0"/>
              <a:t>Continuer jusqu’à ce que la victime reprenne conscience ou qu’un membre qualifié de l’équipe médicale demande d’arrêter.</a:t>
            </a:r>
          </a:p>
        </p:txBody>
      </p:sp>
      <p:sp>
        <p:nvSpPr>
          <p:cNvPr id="6" name="Footer Placeholder 3"/>
          <p:cNvSpPr txBox="1">
            <a:spLocks/>
          </p:cNvSpPr>
          <p:nvPr>
            <p:custDataLst>
              <p:tags r:id="rId3"/>
            </p:custDataLst>
          </p:nvPr>
        </p:nvSpPr>
        <p:spPr bwMode="auto">
          <a:xfrm>
            <a:off x="3124200" y="6564313"/>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000" kern="1200">
                <a:solidFill>
                  <a:schemeClr val="tx1">
                    <a:lumMod val="50000"/>
                    <a:lumOff val="50000"/>
                  </a:schemeClr>
                </a:solidFill>
                <a:latin typeface="Arial Narrow"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defRPr/>
            </a:pPr>
            <a:r>
              <a:rPr lang="fr-FR" smtClean="0"/>
              <a:t>Confidentiel MTS</a:t>
            </a:r>
            <a:endParaRPr lang="fr-FR" altLang="en-US" b="1" dirty="0"/>
          </a:p>
        </p:txBody>
      </p:sp>
      <p:sp>
        <p:nvSpPr>
          <p:cNvPr id="4" name="Foliennummernplatzhalter 3"/>
          <p:cNvSpPr>
            <a:spLocks noGrp="1"/>
          </p:cNvSpPr>
          <p:nvPr>
            <p:ph type="sldNum" sz="quarter" idx="4"/>
            <p:custDataLst>
              <p:tags r:id="rId4"/>
            </p:custDataLst>
          </p:nvPr>
        </p:nvSpPr>
        <p:spPr>
          <a:xfrm>
            <a:off x="6579722" y="6540468"/>
            <a:ext cx="2133600" cy="244475"/>
          </a:xfrm>
        </p:spPr>
        <p:txBody>
          <a:bodyPr/>
          <a:lstStyle/>
          <a:p>
            <a:r>
              <a:rPr lang="fr-FR" smtClean="0"/>
              <a:t>Page </a:t>
            </a:r>
            <a:fld id="{49FBB2A1-E2DA-354C-95C6-1DF4F7A3088F}" type="slidenum">
              <a:rPr lang="en-US" smtClean="0"/>
              <a:pPr/>
              <a:t>18</a:t>
            </a:fld>
            <a:r>
              <a:rPr lang="fr-FR" smtClean="0"/>
              <a:t> ; C. Gust</a:t>
            </a:r>
          </a:p>
          <a:p>
            <a:endParaRPr lang="fr-FR" dirty="0"/>
          </a:p>
        </p:txBody>
      </p:sp>
      <p:sp>
        <p:nvSpPr>
          <p:cNvPr id="5" name="Datumsplatzhalter 4"/>
          <p:cNvSpPr>
            <a:spLocks noGrp="1"/>
          </p:cNvSpPr>
          <p:nvPr>
            <p:ph type="dt" sz="half" idx="10"/>
            <p:custDataLst>
              <p:tags r:id="rId5"/>
            </p:custDataLst>
          </p:nvPr>
        </p:nvSpPr>
        <p:spPr/>
        <p:txBody>
          <a:bodyPr/>
          <a:lstStyle/>
          <a:p>
            <a:r>
              <a:rPr lang="fr-FR" smtClean="0"/>
              <a:t>26/10/2017</a:t>
            </a:r>
          </a:p>
          <a:p>
            <a:endParaRPr lang="fr-FR" dirty="0" smtClean="0"/>
          </a:p>
          <a:p>
            <a:endParaRPr lang="fr-FR" dirty="0"/>
          </a:p>
        </p:txBody>
      </p:sp>
    </p:spTree>
    <p:extLst>
      <p:ext uri="{BB962C8B-B14F-4D97-AF65-F5344CB8AC3E}">
        <p14:creationId xmlns:p14="http://schemas.microsoft.com/office/powerpoint/2010/main" val="28224380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63084" y="1101538"/>
            <a:ext cx="8250238" cy="485962"/>
          </a:xfrm>
        </p:spPr>
        <p:txBody>
          <a:bodyPr/>
          <a:lstStyle/>
          <a:p>
            <a:r>
              <a:rPr lang="fr-FR" b="1" dirty="0"/>
              <a:t>LES DANGERS LIÉS AUX GAZ INERTES ET AU MANQUE D’OXYGÈNE </a:t>
            </a:r>
          </a:p>
        </p:txBody>
      </p:sp>
      <p:sp>
        <p:nvSpPr>
          <p:cNvPr id="3" name="Content Placeholder 2"/>
          <p:cNvSpPr>
            <a:spLocks noGrp="1"/>
          </p:cNvSpPr>
          <p:nvPr>
            <p:ph idx="1"/>
            <p:custDataLst>
              <p:tags r:id="rId2"/>
            </p:custDataLst>
          </p:nvPr>
        </p:nvSpPr>
        <p:spPr>
          <a:xfrm>
            <a:off x="463084" y="1587500"/>
            <a:ext cx="8262938" cy="4834565"/>
          </a:xfrm>
        </p:spPr>
        <p:txBody>
          <a:bodyPr/>
          <a:lstStyle/>
          <a:p>
            <a:pPr marL="0" indent="0">
              <a:buNone/>
            </a:pPr>
            <a:endParaRPr lang="fr-FR" sz="800" b="1" u="sng" dirty="0" smtClean="0"/>
          </a:p>
          <a:p>
            <a:pPr marL="0" indent="0">
              <a:buNone/>
            </a:pPr>
            <a:r>
              <a:rPr lang="fr-FR" b="1" dirty="0" smtClean="0"/>
              <a:t>7.  Conclusions</a:t>
            </a:r>
            <a:r>
              <a:rPr dirty="0"/>
              <a:t/>
            </a:r>
            <a:br>
              <a:rPr dirty="0"/>
            </a:br>
            <a:endParaRPr lang="fr-FR" b="1" dirty="0" smtClean="0"/>
          </a:p>
          <a:p>
            <a:r>
              <a:rPr lang="fr-FR" dirty="0" smtClean="0"/>
              <a:t>Il y a deux points essentiels à ne pas oublier en matière d’accidents par manque d’oxygène impliquant des gaz inertes :</a:t>
            </a:r>
            <a:r>
              <a:rPr dirty="0" smtClean="0"/>
              <a:t/>
            </a:r>
            <a:br>
              <a:rPr dirty="0" smtClean="0"/>
            </a:br>
            <a:endParaRPr lang="fr-FR" dirty="0" smtClean="0"/>
          </a:p>
          <a:p>
            <a:pPr marL="457200" indent="-457200">
              <a:buFont typeface="+mj-lt"/>
              <a:buAutoNum type="arabicPeriod"/>
            </a:pPr>
            <a:r>
              <a:rPr lang="fr-FR" dirty="0" smtClean="0"/>
              <a:t> les accidents dus au manque d’oxygène provoqué par des gaz inertes se produisent de manière inattendue et les réactions du personnel peuvent être inadaptées. Pour éviter ceci, toutes les personnes qui sont susceptibles de travailler avec des gaz inertes ou d’y être exposées doivent suivre une formation régulière de sensibilisation aux dangers associés à ces gaz.</a:t>
            </a:r>
          </a:p>
          <a:p>
            <a:pPr marL="457200" indent="-457200">
              <a:buFont typeface="+mj-lt"/>
              <a:buAutoNum type="arabicPeriod"/>
            </a:pPr>
            <a:r>
              <a:rPr lang="fr-FR" dirty="0" smtClean="0"/>
              <a:t> Les accidents impliquant des atmosphères asphyxiantes sont toujours sérieux, voire même fatals. Il est absolument nécessaire d’effectuer des sessions de formation de sensibilisation régulières et périodiques pour tout le personnel, ainsi que des exercices de sauvetage.</a:t>
            </a:r>
            <a:endParaRPr lang="fr-FR" dirty="0"/>
          </a:p>
        </p:txBody>
      </p:sp>
      <p:sp>
        <p:nvSpPr>
          <p:cNvPr id="6" name="Footer Placeholder 3"/>
          <p:cNvSpPr txBox="1">
            <a:spLocks/>
          </p:cNvSpPr>
          <p:nvPr>
            <p:custDataLst>
              <p:tags r:id="rId3"/>
            </p:custDataLst>
          </p:nvPr>
        </p:nvSpPr>
        <p:spPr bwMode="auto">
          <a:xfrm>
            <a:off x="3124200" y="6564313"/>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000" kern="1200">
                <a:solidFill>
                  <a:schemeClr val="tx1">
                    <a:lumMod val="50000"/>
                    <a:lumOff val="50000"/>
                  </a:schemeClr>
                </a:solidFill>
                <a:latin typeface="Arial Narrow"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defRPr/>
            </a:pPr>
            <a:r>
              <a:rPr lang="fr-FR" smtClean="0"/>
              <a:t>Confidentiel MTS</a:t>
            </a:r>
            <a:endParaRPr lang="fr-FR" altLang="en-US" b="1" dirty="0"/>
          </a:p>
        </p:txBody>
      </p:sp>
      <p:sp>
        <p:nvSpPr>
          <p:cNvPr id="4" name="Foliennummernplatzhalter 3"/>
          <p:cNvSpPr>
            <a:spLocks noGrp="1"/>
          </p:cNvSpPr>
          <p:nvPr>
            <p:ph type="sldNum" sz="quarter" idx="4"/>
            <p:custDataLst>
              <p:tags r:id="rId4"/>
            </p:custDataLst>
          </p:nvPr>
        </p:nvSpPr>
        <p:spPr>
          <a:xfrm>
            <a:off x="6579722" y="6540468"/>
            <a:ext cx="2133600" cy="244475"/>
          </a:xfrm>
        </p:spPr>
        <p:txBody>
          <a:bodyPr/>
          <a:lstStyle/>
          <a:p>
            <a:r>
              <a:rPr lang="fr-FR" smtClean="0"/>
              <a:t>Page </a:t>
            </a:r>
            <a:fld id="{49FBB2A1-E2DA-354C-95C6-1DF4F7A3088F}" type="slidenum">
              <a:rPr lang="en-US" smtClean="0"/>
              <a:pPr/>
              <a:t>19</a:t>
            </a:fld>
            <a:r>
              <a:rPr lang="fr-FR" smtClean="0"/>
              <a:t> ; C. Gust</a:t>
            </a:r>
          </a:p>
          <a:p>
            <a:endParaRPr lang="fr-FR" dirty="0"/>
          </a:p>
        </p:txBody>
      </p:sp>
      <p:sp>
        <p:nvSpPr>
          <p:cNvPr id="5" name="Datumsplatzhalter 4"/>
          <p:cNvSpPr>
            <a:spLocks noGrp="1"/>
          </p:cNvSpPr>
          <p:nvPr>
            <p:ph type="dt" sz="half" idx="10"/>
            <p:custDataLst>
              <p:tags r:id="rId5"/>
            </p:custDataLst>
          </p:nvPr>
        </p:nvSpPr>
        <p:spPr/>
        <p:txBody>
          <a:bodyPr/>
          <a:lstStyle/>
          <a:p>
            <a:r>
              <a:rPr lang="fr-FR" smtClean="0"/>
              <a:t>26/10/2017</a:t>
            </a:r>
          </a:p>
          <a:p>
            <a:endParaRPr lang="fr-FR" dirty="0" smtClean="0"/>
          </a:p>
          <a:p>
            <a:endParaRPr lang="fr-FR" dirty="0"/>
          </a:p>
        </p:txBody>
      </p:sp>
    </p:spTree>
    <p:extLst>
      <p:ext uri="{BB962C8B-B14F-4D97-AF65-F5344CB8AC3E}">
        <p14:creationId xmlns:p14="http://schemas.microsoft.com/office/powerpoint/2010/main" val="27991789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63084" y="1101538"/>
            <a:ext cx="8250238" cy="485962"/>
          </a:xfrm>
        </p:spPr>
        <p:txBody>
          <a:bodyPr/>
          <a:lstStyle/>
          <a:p>
            <a:r>
              <a:rPr lang="fr-FR" b="1" dirty="0"/>
              <a:t>LES DANGERS LIÉS AUX GAZ INERTES ET AU MANQUE D’OXYGÈNE </a:t>
            </a:r>
          </a:p>
        </p:txBody>
      </p:sp>
      <p:sp>
        <p:nvSpPr>
          <p:cNvPr id="3" name="Content Placeholder 2"/>
          <p:cNvSpPr>
            <a:spLocks noGrp="1"/>
          </p:cNvSpPr>
          <p:nvPr>
            <p:ph idx="1"/>
            <p:custDataLst>
              <p:tags r:id="rId2"/>
            </p:custDataLst>
          </p:nvPr>
        </p:nvSpPr>
        <p:spPr>
          <a:xfrm>
            <a:off x="463084" y="1587500"/>
            <a:ext cx="8262938" cy="4834565"/>
          </a:xfrm>
        </p:spPr>
        <p:txBody>
          <a:bodyPr/>
          <a:lstStyle/>
          <a:p>
            <a:pPr>
              <a:spcBef>
                <a:spcPts val="500"/>
              </a:spcBef>
            </a:pPr>
            <a:endParaRPr lang="fr-FR" b="1" dirty="0" smtClean="0"/>
          </a:p>
          <a:p>
            <a:r>
              <a:rPr lang="fr-FR" dirty="0" smtClean="0"/>
              <a:t> </a:t>
            </a:r>
            <a:r>
              <a:rPr lang="fr-FR" sz="2400" b="1" u="sng" dirty="0" smtClean="0"/>
              <a:t>Introduction</a:t>
            </a:r>
            <a:r>
              <a:rPr dirty="0"/>
              <a:t/>
            </a:r>
            <a:br>
              <a:rPr dirty="0"/>
            </a:br>
            <a:endParaRPr lang="fr-FR" b="1" u="sng" dirty="0"/>
          </a:p>
          <a:p>
            <a:r>
              <a:rPr lang="fr-FR" dirty="0" smtClean="0"/>
              <a:t>MTS est très engagée sur la prévention des accidents auxquels les utilisateurs de gaz inertes peuvent être exposés en raison du manque d’oxygène qui peut mener à l’asphyxie.</a:t>
            </a:r>
            <a:r>
              <a:rPr dirty="0"/>
              <a:t/>
            </a:r>
            <a:br>
              <a:rPr dirty="0"/>
            </a:br>
            <a:endParaRPr lang="fr-FR" dirty="0" smtClean="0"/>
          </a:p>
          <a:p>
            <a:r>
              <a:rPr lang="fr-FR" dirty="0" smtClean="0"/>
              <a:t>MTS a identifié que l’information aux utilisateurs sur les dangers dus aux gaz inertes implique des formations régulières à leur attention.</a:t>
            </a:r>
            <a:r>
              <a:rPr dirty="0"/>
              <a:t/>
            </a:r>
            <a:br>
              <a:rPr dirty="0"/>
            </a:br>
            <a:endParaRPr lang="fr-FR" dirty="0" smtClean="0"/>
          </a:p>
          <a:p>
            <a:r>
              <a:rPr lang="fr-FR" dirty="0" smtClean="0"/>
              <a:t>Le document de sensibilisation suivant fournit les informations essentielles et nécessaires pour prévenir les accidents d’asphyxie liés aux gaz inertes.</a:t>
            </a:r>
            <a:endParaRPr lang="fr-FR" b="1" dirty="0"/>
          </a:p>
          <a:p>
            <a:pPr marL="0" indent="0">
              <a:buNone/>
            </a:pPr>
            <a:r>
              <a:rPr dirty="0"/>
              <a:t/>
            </a:r>
            <a:br>
              <a:rPr dirty="0"/>
            </a:br>
            <a:endParaRPr lang="fr-FR" b="1" dirty="0" smtClean="0"/>
          </a:p>
        </p:txBody>
      </p:sp>
      <p:sp>
        <p:nvSpPr>
          <p:cNvPr id="6" name="Footer Placeholder 3"/>
          <p:cNvSpPr txBox="1">
            <a:spLocks/>
          </p:cNvSpPr>
          <p:nvPr>
            <p:custDataLst>
              <p:tags r:id="rId3"/>
            </p:custDataLst>
          </p:nvPr>
        </p:nvSpPr>
        <p:spPr bwMode="auto">
          <a:xfrm>
            <a:off x="3124200" y="6564313"/>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000" kern="1200">
                <a:solidFill>
                  <a:schemeClr val="tx1">
                    <a:lumMod val="50000"/>
                    <a:lumOff val="50000"/>
                  </a:schemeClr>
                </a:solidFill>
                <a:latin typeface="Arial Narrow"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defRPr/>
            </a:pPr>
            <a:r>
              <a:rPr lang="fr-FR" smtClean="0"/>
              <a:t>Confidentiel MTS</a:t>
            </a:r>
            <a:endParaRPr lang="fr-FR" altLang="en-US" b="1" dirty="0"/>
          </a:p>
        </p:txBody>
      </p:sp>
      <p:sp>
        <p:nvSpPr>
          <p:cNvPr id="4" name="Foliennummernplatzhalter 3"/>
          <p:cNvSpPr>
            <a:spLocks noGrp="1"/>
          </p:cNvSpPr>
          <p:nvPr>
            <p:ph type="sldNum" sz="quarter" idx="4"/>
            <p:custDataLst>
              <p:tags r:id="rId4"/>
            </p:custDataLst>
          </p:nvPr>
        </p:nvSpPr>
        <p:spPr>
          <a:xfrm>
            <a:off x="6579722" y="6540468"/>
            <a:ext cx="2133600" cy="244475"/>
          </a:xfrm>
        </p:spPr>
        <p:txBody>
          <a:bodyPr/>
          <a:lstStyle/>
          <a:p>
            <a:r>
              <a:rPr lang="fr-FR" smtClean="0"/>
              <a:t>Page </a:t>
            </a:r>
            <a:fld id="{49FBB2A1-E2DA-354C-95C6-1DF4F7A3088F}" type="slidenum">
              <a:rPr lang="en-US" smtClean="0"/>
              <a:pPr/>
              <a:t>2</a:t>
            </a:fld>
            <a:r>
              <a:rPr lang="fr-FR" smtClean="0"/>
              <a:t> ; C. Gust</a:t>
            </a:r>
          </a:p>
          <a:p>
            <a:endParaRPr lang="fr-FR" dirty="0"/>
          </a:p>
        </p:txBody>
      </p:sp>
      <p:sp>
        <p:nvSpPr>
          <p:cNvPr id="5" name="Datumsplatzhalter 4"/>
          <p:cNvSpPr>
            <a:spLocks noGrp="1"/>
          </p:cNvSpPr>
          <p:nvPr>
            <p:ph type="dt" sz="half" idx="10"/>
            <p:custDataLst>
              <p:tags r:id="rId5"/>
            </p:custDataLst>
          </p:nvPr>
        </p:nvSpPr>
        <p:spPr/>
        <p:txBody>
          <a:bodyPr/>
          <a:lstStyle/>
          <a:p>
            <a:r>
              <a:rPr lang="fr-FR" smtClean="0"/>
              <a:t>26/10/2017</a:t>
            </a:r>
          </a:p>
          <a:p>
            <a:endParaRPr lang="fr-FR" dirty="0" smtClean="0"/>
          </a:p>
          <a:p>
            <a:endParaRPr lang="fr-FR" dirty="0"/>
          </a:p>
        </p:txBody>
      </p:sp>
    </p:spTree>
    <p:extLst>
      <p:ext uri="{BB962C8B-B14F-4D97-AF65-F5344CB8AC3E}">
        <p14:creationId xmlns:p14="http://schemas.microsoft.com/office/powerpoint/2010/main" val="20727146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63084" y="1349187"/>
            <a:ext cx="8250238" cy="479613"/>
          </a:xfrm>
        </p:spPr>
        <p:txBody>
          <a:bodyPr/>
          <a:lstStyle/>
          <a:p>
            <a:pPr>
              <a:spcBef>
                <a:spcPts val="500"/>
              </a:spcBef>
            </a:pPr>
            <a:r>
              <a:rPr lang="fr-FR" b="1" dirty="0"/>
              <a:t>LES DANGERS LIÉS AUX GAZ INERTES ET AU MANQUE D’OXYGÈNE </a:t>
            </a:r>
            <a:endParaRPr lang="fr-FR" dirty="0"/>
          </a:p>
        </p:txBody>
      </p:sp>
      <p:sp>
        <p:nvSpPr>
          <p:cNvPr id="3" name="Content Placeholder 2"/>
          <p:cNvSpPr>
            <a:spLocks noGrp="1"/>
          </p:cNvSpPr>
          <p:nvPr>
            <p:ph idx="1"/>
            <p:custDataLst>
              <p:tags r:id="rId2"/>
            </p:custDataLst>
          </p:nvPr>
        </p:nvSpPr>
        <p:spPr>
          <a:xfrm>
            <a:off x="497542" y="1939738"/>
            <a:ext cx="7861767" cy="4512235"/>
          </a:xfrm>
        </p:spPr>
        <p:txBody>
          <a:bodyPr/>
          <a:lstStyle/>
          <a:p>
            <a:pPr marL="0" indent="0" algn="ctr">
              <a:buNone/>
            </a:pPr>
            <a:r>
              <a:rPr dirty="0"/>
              <a:t/>
            </a:r>
            <a:br>
              <a:rPr dirty="0"/>
            </a:br>
            <a:r>
              <a:rPr lang="fr-FR" sz="2800" b="1" dirty="0" smtClean="0">
                <a:solidFill>
                  <a:srgbClr val="CC1543"/>
                </a:solidFill>
                <a:latin typeface="+mj-lt"/>
              </a:rPr>
              <a:t>Division Essais Europe MTS </a:t>
            </a:r>
            <a:r>
              <a:rPr dirty="0"/>
              <a:t/>
            </a:r>
            <a:br>
              <a:rPr dirty="0"/>
            </a:br>
            <a:r>
              <a:rPr lang="fr-FR" sz="2800" b="1" dirty="0">
                <a:solidFill>
                  <a:srgbClr val="CC1543"/>
                </a:solidFill>
                <a:latin typeface="+mj-lt"/>
              </a:rPr>
              <a:t>Qualité &amp; EHS</a:t>
            </a:r>
          </a:p>
          <a:p>
            <a:pPr marL="0" indent="0" algn="ctr">
              <a:buNone/>
            </a:pPr>
            <a:endParaRPr lang="fr-FR" sz="2400" dirty="0" smtClean="0">
              <a:solidFill>
                <a:srgbClr val="CC1543"/>
              </a:solidFill>
              <a:latin typeface="+mj-lt"/>
            </a:endParaRPr>
          </a:p>
          <a:p>
            <a:pPr marL="0" indent="0" algn="ctr">
              <a:buNone/>
            </a:pPr>
            <a:r>
              <a:rPr lang="fr-FR" sz="4800" dirty="0" smtClean="0">
                <a:solidFill>
                  <a:srgbClr val="CC1543"/>
                </a:solidFill>
                <a:latin typeface="+mj-lt"/>
              </a:rPr>
              <a:t>MERCI !</a:t>
            </a:r>
          </a:p>
          <a:p>
            <a:pPr marL="0" indent="0" algn="ctr">
              <a:buNone/>
            </a:pPr>
            <a:endParaRPr lang="fr-FR" sz="4800" dirty="0">
              <a:solidFill>
                <a:srgbClr val="CC1543"/>
              </a:solidFill>
              <a:latin typeface="+mj-lt"/>
            </a:endParaRPr>
          </a:p>
          <a:p>
            <a:pPr marL="0" indent="0" algn="ctr">
              <a:buNone/>
            </a:pPr>
            <a:r>
              <a:rPr lang="fr-FR" dirty="0" smtClean="0"/>
              <a:t>Interlocuteurs principaux : </a:t>
            </a:r>
            <a:r>
              <a:rPr lang="de-DE" dirty="0">
                <a:hlinkClick r:id="rId7"/>
              </a:rPr>
              <a:t>christian.gust@mts.com</a:t>
            </a:r>
            <a:r>
              <a:rPr lang="de-DE" dirty="0"/>
              <a:t> </a:t>
            </a:r>
            <a:r>
              <a:rPr lang="de-DE" dirty="0" smtClean="0"/>
              <a:t>et </a:t>
            </a:r>
            <a:r>
              <a:rPr lang="de-DE" dirty="0">
                <a:hlinkClick r:id="rId8"/>
              </a:rPr>
              <a:t>t.schwan@mts.com</a:t>
            </a:r>
            <a:r>
              <a:rPr lang="de-DE" dirty="0"/>
              <a:t> </a:t>
            </a:r>
            <a:r>
              <a:rPr dirty="0"/>
              <a:t/>
            </a:r>
            <a:br>
              <a:rPr dirty="0"/>
            </a:br>
            <a:r>
              <a:rPr lang="en-US" dirty="0" smtClean="0"/>
              <a:t>	</a:t>
            </a:r>
            <a:r>
              <a:rPr dirty="0"/>
              <a:t/>
            </a:r>
            <a:br>
              <a:rPr dirty="0"/>
            </a:br>
            <a:r>
              <a:rPr dirty="0"/>
              <a:t/>
            </a:r>
            <a:br>
              <a:rPr dirty="0"/>
            </a:br>
            <a:endParaRPr lang="fr-FR" dirty="0"/>
          </a:p>
          <a:p>
            <a:pPr marL="0" indent="0">
              <a:buNone/>
            </a:pPr>
            <a:r>
              <a:rPr dirty="0"/>
              <a:t/>
            </a:r>
            <a:br>
              <a:rPr dirty="0"/>
            </a:br>
            <a:endParaRPr lang="fr-FR" dirty="0" smtClean="0"/>
          </a:p>
          <a:p>
            <a:pPr marL="0" indent="0">
              <a:buNone/>
            </a:pPr>
            <a:endParaRPr lang="fr-FR" dirty="0" smtClean="0"/>
          </a:p>
          <a:p>
            <a:pPr marL="0" indent="0">
              <a:buNone/>
            </a:pPr>
            <a:endParaRPr lang="fr-FR" dirty="0" smtClean="0"/>
          </a:p>
          <a:p>
            <a:pPr>
              <a:spcBef>
                <a:spcPts val="500"/>
              </a:spcBef>
            </a:pPr>
            <a:endParaRPr lang="fr-FR" dirty="0"/>
          </a:p>
          <a:p>
            <a:pPr marL="457200" lvl="1" indent="0">
              <a:spcBef>
                <a:spcPts val="500"/>
              </a:spcBef>
              <a:buSzPct val="100000"/>
              <a:buNone/>
            </a:pPr>
            <a:endParaRPr lang="fr-FR" sz="1600" dirty="0" smtClean="0"/>
          </a:p>
        </p:txBody>
      </p:sp>
      <p:sp>
        <p:nvSpPr>
          <p:cNvPr id="8" name="Footer Placeholder 3"/>
          <p:cNvSpPr txBox="1">
            <a:spLocks/>
          </p:cNvSpPr>
          <p:nvPr>
            <p:custDataLst>
              <p:tags r:id="rId3"/>
            </p:custDataLst>
          </p:nvPr>
        </p:nvSpPr>
        <p:spPr bwMode="auto">
          <a:xfrm>
            <a:off x="2895600" y="6497638"/>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000" kern="1200">
                <a:solidFill>
                  <a:schemeClr val="tx1">
                    <a:lumMod val="50000"/>
                    <a:lumOff val="50000"/>
                  </a:schemeClr>
                </a:solidFill>
                <a:latin typeface="Arial Narrow"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defRPr/>
            </a:pPr>
            <a:r>
              <a:rPr lang="fr-FR" smtClean="0"/>
              <a:t>Confidentiel MTS</a:t>
            </a:r>
            <a:endParaRPr lang="fr-FR" altLang="en-US" b="1" dirty="0"/>
          </a:p>
        </p:txBody>
      </p:sp>
      <p:sp>
        <p:nvSpPr>
          <p:cNvPr id="4" name="Foliennummernplatzhalter 3"/>
          <p:cNvSpPr>
            <a:spLocks noGrp="1"/>
          </p:cNvSpPr>
          <p:nvPr>
            <p:ph type="sldNum" sz="quarter" idx="4"/>
            <p:custDataLst>
              <p:tags r:id="rId4"/>
            </p:custDataLst>
          </p:nvPr>
        </p:nvSpPr>
        <p:spPr>
          <a:xfrm>
            <a:off x="6681593" y="6502385"/>
            <a:ext cx="2133600" cy="244475"/>
          </a:xfrm>
        </p:spPr>
        <p:txBody>
          <a:bodyPr/>
          <a:lstStyle/>
          <a:p>
            <a:r>
              <a:rPr lang="fr-FR" smtClean="0"/>
              <a:t>Page </a:t>
            </a:r>
            <a:fld id="{49FBB2A1-E2DA-354C-95C6-1DF4F7A3088F}" type="slidenum">
              <a:rPr lang="en-US" smtClean="0"/>
              <a:pPr/>
              <a:t>20</a:t>
            </a:fld>
            <a:r>
              <a:rPr lang="fr-FR" smtClean="0"/>
              <a:t> ; C. Gust</a:t>
            </a:r>
          </a:p>
        </p:txBody>
      </p:sp>
      <p:sp>
        <p:nvSpPr>
          <p:cNvPr id="5" name="Datumsplatzhalter 4"/>
          <p:cNvSpPr>
            <a:spLocks noGrp="1"/>
          </p:cNvSpPr>
          <p:nvPr>
            <p:ph type="dt" sz="half" idx="10"/>
            <p:custDataLst>
              <p:tags r:id="rId5"/>
            </p:custDataLst>
          </p:nvPr>
        </p:nvSpPr>
        <p:spPr/>
        <p:txBody>
          <a:bodyPr/>
          <a:lstStyle/>
          <a:p>
            <a:r>
              <a:rPr lang="fr-FR" smtClean="0"/>
              <a:t>26/10/2017</a:t>
            </a:r>
          </a:p>
          <a:p>
            <a:endParaRPr lang="fr-FR" dirty="0"/>
          </a:p>
        </p:txBody>
      </p:sp>
    </p:spTree>
    <p:extLst>
      <p:ext uri="{BB962C8B-B14F-4D97-AF65-F5344CB8AC3E}">
        <p14:creationId xmlns:p14="http://schemas.microsoft.com/office/powerpoint/2010/main" val="2875733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63084" y="1101538"/>
            <a:ext cx="8250238" cy="485962"/>
          </a:xfrm>
        </p:spPr>
        <p:txBody>
          <a:bodyPr/>
          <a:lstStyle/>
          <a:p>
            <a:r>
              <a:rPr lang="fr-FR" b="1" dirty="0"/>
              <a:t>LES DANGERS LIÉS AUX GAZ INERTES ET AU MANQUE D’OXYGÈNE </a:t>
            </a:r>
          </a:p>
        </p:txBody>
      </p:sp>
      <p:sp>
        <p:nvSpPr>
          <p:cNvPr id="3" name="Content Placeholder 2"/>
          <p:cNvSpPr>
            <a:spLocks noGrp="1"/>
          </p:cNvSpPr>
          <p:nvPr>
            <p:ph idx="1"/>
            <p:custDataLst>
              <p:tags r:id="rId2"/>
            </p:custDataLst>
          </p:nvPr>
        </p:nvSpPr>
        <p:spPr>
          <a:xfrm>
            <a:off x="463084" y="1587500"/>
            <a:ext cx="8262938" cy="4834565"/>
          </a:xfrm>
        </p:spPr>
        <p:txBody>
          <a:bodyPr/>
          <a:lstStyle/>
          <a:p>
            <a:pPr>
              <a:spcBef>
                <a:spcPts val="500"/>
              </a:spcBef>
            </a:pPr>
            <a:endParaRPr lang="fr-FR" b="1" dirty="0" smtClean="0"/>
          </a:p>
          <a:p>
            <a:pPr marL="361950" indent="-361950">
              <a:buNone/>
            </a:pPr>
            <a:r>
              <a:rPr lang="en-US" smtClean="0"/>
              <a:t>	</a:t>
            </a:r>
            <a:r>
              <a:rPr lang="fr-FR" sz="2400" b="1" u="sng" dirty="0" smtClean="0"/>
              <a:t>Clause d’exclusion</a:t>
            </a:r>
            <a:endParaRPr lang="fr-FR" sz="2400" b="1" u="sng" dirty="0"/>
          </a:p>
          <a:p>
            <a:r>
              <a:rPr lang="fr-FR" smtClean="0"/>
              <a:t>Tous les contenus techniques du présent document ont été obtenus à partir de sources considérées comme fiables et sont basés sur les informations et expériences techniques actuellement disponibles.</a:t>
            </a:r>
            <a:r>
              <a:t/>
            </a:r>
            <a:br/>
            <a:r>
              <a:rPr lang="fr-FR" smtClean="0"/>
              <a:t>L’auteur n’est pas en mesure de garantir les résultats et ne peut être tenu responsable des références ou de l’utilisation faite des informations et suggestions contenues dans le présent document.</a:t>
            </a:r>
            <a:r>
              <a:t/>
            </a:r>
            <a:br/>
            <a:r>
              <a:t/>
            </a:r>
            <a:br/>
            <a:r>
              <a:rPr lang="fr-FR" sz="2400" b="1" u="sng" dirty="0" smtClean="0"/>
              <a:t>Références</a:t>
            </a:r>
            <a:endParaRPr lang="fr-FR" sz="2400" b="1" u="sng" dirty="0"/>
          </a:p>
          <a:p>
            <a:r>
              <a:rPr lang="fr-FR" smtClean="0"/>
              <a:t>LES DANGERS LIÉS AUX GAZ INERTES ET AU MANQUE D’OXYGÈNE</a:t>
            </a:r>
          </a:p>
          <a:p>
            <a:pPr lvl="1"/>
            <a:r>
              <a:rPr lang="fr-FR" smtClean="0"/>
              <a:t>Document IGC 44/09/E</a:t>
            </a:r>
          </a:p>
          <a:p>
            <a:pPr lvl="1"/>
            <a:r>
              <a:rPr lang="fr-FR" smtClean="0"/>
              <a:t>Révision du document IGC Doc 44/00/E</a:t>
            </a:r>
          </a:p>
          <a:p>
            <a:r>
              <a:rPr lang="fr-FR" dirty="0">
                <a:hlinkClick r:id="rId7"/>
              </a:rPr>
              <a:t>http://www.eiga.eu</a:t>
            </a:r>
            <a:r>
              <a:rPr lang="fr-FR" smtClean="0"/>
              <a:t> </a:t>
            </a:r>
            <a:endParaRPr lang="fr-FR" dirty="0"/>
          </a:p>
          <a:p>
            <a:pPr marL="0" indent="0">
              <a:spcBef>
                <a:spcPts val="500"/>
              </a:spcBef>
              <a:buNone/>
            </a:pPr>
            <a:r>
              <a:t/>
            </a:r>
            <a:br/>
            <a:endParaRPr lang="fr-FR" b="1" dirty="0" smtClean="0"/>
          </a:p>
          <a:p>
            <a:pPr>
              <a:spcBef>
                <a:spcPts val="500"/>
              </a:spcBef>
            </a:pPr>
            <a:endParaRPr lang="fr-FR" b="1" dirty="0" smtClean="0"/>
          </a:p>
          <a:p>
            <a:pPr>
              <a:spcBef>
                <a:spcPts val="500"/>
              </a:spcBef>
            </a:pPr>
            <a:endParaRPr lang="fr-FR" b="1" dirty="0" smtClean="0"/>
          </a:p>
          <a:p>
            <a:pPr marL="0" indent="0">
              <a:spcBef>
                <a:spcPts val="500"/>
              </a:spcBef>
              <a:buNone/>
            </a:pPr>
            <a:endParaRPr lang="fr-FR" b="1" dirty="0" smtClean="0"/>
          </a:p>
        </p:txBody>
      </p:sp>
      <p:sp>
        <p:nvSpPr>
          <p:cNvPr id="6" name="Footer Placeholder 3"/>
          <p:cNvSpPr txBox="1">
            <a:spLocks/>
          </p:cNvSpPr>
          <p:nvPr>
            <p:custDataLst>
              <p:tags r:id="rId3"/>
            </p:custDataLst>
          </p:nvPr>
        </p:nvSpPr>
        <p:spPr bwMode="auto">
          <a:xfrm>
            <a:off x="3124200" y="6564313"/>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000" kern="1200">
                <a:solidFill>
                  <a:schemeClr val="tx1">
                    <a:lumMod val="50000"/>
                    <a:lumOff val="50000"/>
                  </a:schemeClr>
                </a:solidFill>
                <a:latin typeface="Arial Narrow"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defRPr/>
            </a:pPr>
            <a:r>
              <a:rPr lang="fr-FR" smtClean="0"/>
              <a:t>Confidentiel MTS</a:t>
            </a:r>
            <a:endParaRPr lang="fr-FR" altLang="en-US" b="1" dirty="0"/>
          </a:p>
        </p:txBody>
      </p:sp>
      <p:sp>
        <p:nvSpPr>
          <p:cNvPr id="4" name="Foliennummernplatzhalter 3"/>
          <p:cNvSpPr>
            <a:spLocks noGrp="1"/>
          </p:cNvSpPr>
          <p:nvPr>
            <p:ph type="sldNum" sz="quarter" idx="4"/>
            <p:custDataLst>
              <p:tags r:id="rId4"/>
            </p:custDataLst>
          </p:nvPr>
        </p:nvSpPr>
        <p:spPr>
          <a:xfrm>
            <a:off x="6579722" y="6540468"/>
            <a:ext cx="2133600" cy="244475"/>
          </a:xfrm>
        </p:spPr>
        <p:txBody>
          <a:bodyPr/>
          <a:lstStyle/>
          <a:p>
            <a:r>
              <a:rPr lang="fr-FR" smtClean="0"/>
              <a:t>Page </a:t>
            </a:r>
            <a:fld id="{49FBB2A1-E2DA-354C-95C6-1DF4F7A3088F}" type="slidenum">
              <a:rPr lang="en-US" smtClean="0"/>
              <a:pPr/>
              <a:t>3</a:t>
            </a:fld>
            <a:r>
              <a:rPr lang="fr-FR" smtClean="0"/>
              <a:t> ; C. Gust</a:t>
            </a:r>
          </a:p>
          <a:p>
            <a:endParaRPr lang="fr-FR" dirty="0"/>
          </a:p>
        </p:txBody>
      </p:sp>
      <p:sp>
        <p:nvSpPr>
          <p:cNvPr id="5" name="Datumsplatzhalter 4"/>
          <p:cNvSpPr>
            <a:spLocks noGrp="1"/>
          </p:cNvSpPr>
          <p:nvPr>
            <p:ph type="dt" sz="half" idx="10"/>
            <p:custDataLst>
              <p:tags r:id="rId5"/>
            </p:custDataLst>
          </p:nvPr>
        </p:nvSpPr>
        <p:spPr/>
        <p:txBody>
          <a:bodyPr/>
          <a:lstStyle/>
          <a:p>
            <a:r>
              <a:rPr lang="fr-FR" smtClean="0"/>
              <a:t>26/10/2017</a:t>
            </a:r>
          </a:p>
          <a:p>
            <a:endParaRPr lang="fr-FR" dirty="0" smtClean="0"/>
          </a:p>
          <a:p>
            <a:endParaRPr lang="fr-FR" dirty="0"/>
          </a:p>
        </p:txBody>
      </p:sp>
    </p:spTree>
    <p:extLst>
      <p:ext uri="{BB962C8B-B14F-4D97-AF65-F5344CB8AC3E}">
        <p14:creationId xmlns:p14="http://schemas.microsoft.com/office/powerpoint/2010/main" val="28000020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63084" y="1101538"/>
            <a:ext cx="8250238" cy="485962"/>
          </a:xfrm>
        </p:spPr>
        <p:txBody>
          <a:bodyPr/>
          <a:lstStyle/>
          <a:p>
            <a:r>
              <a:rPr lang="fr-FR" b="1" dirty="0"/>
              <a:t>LES DANGERS LIÉS AUX GAZ INERTES ET AU MANQUE D’OXYGÈNE </a:t>
            </a:r>
          </a:p>
        </p:txBody>
      </p:sp>
      <p:sp>
        <p:nvSpPr>
          <p:cNvPr id="3" name="Content Placeholder 2"/>
          <p:cNvSpPr>
            <a:spLocks noGrp="1"/>
          </p:cNvSpPr>
          <p:nvPr>
            <p:ph idx="1"/>
            <p:custDataLst>
              <p:tags r:id="rId2"/>
            </p:custDataLst>
          </p:nvPr>
        </p:nvSpPr>
        <p:spPr>
          <a:xfrm>
            <a:off x="463084" y="1587500"/>
            <a:ext cx="8262938" cy="4834565"/>
          </a:xfrm>
        </p:spPr>
        <p:txBody>
          <a:bodyPr/>
          <a:lstStyle/>
          <a:p>
            <a:r>
              <a:rPr lang="fr-FR" sz="2400" b="1" u="sng" dirty="0" smtClean="0"/>
              <a:t>Portée</a:t>
            </a:r>
            <a:r>
              <a:rPr lang="fr-FR" smtClean="0"/>
              <a:t> </a:t>
            </a:r>
            <a:r>
              <a:rPr lang="fr-FR" sz="2400" b="1" u="sng" dirty="0"/>
              <a:t>et</a:t>
            </a:r>
            <a:r>
              <a:rPr lang="fr-FR" smtClean="0"/>
              <a:t> </a:t>
            </a:r>
            <a:r>
              <a:rPr lang="fr-FR" sz="2400" b="1" u="sng" dirty="0" smtClean="0"/>
              <a:t>objectif</a:t>
            </a:r>
            <a:r>
              <a:t/>
            </a:r>
            <a:br/>
            <a:endParaRPr lang="fr-FR" sz="800" b="1" u="sng" dirty="0" smtClean="0"/>
          </a:p>
          <a:p>
            <a:r>
              <a:rPr lang="fr-FR" smtClean="0"/>
              <a:t>Le présent document est destiné à être utilisé comme support de formation pour les superviseurs, cadres, employés et utilisateurs partout où des gaz inertes sont fabriqués, stockés, utilisés et là où une diminution de l’oxygène peut se produire.</a:t>
            </a:r>
            <a:r>
              <a:t/>
            </a:r>
            <a:br/>
            <a:endParaRPr lang="fr-FR" sz="800" dirty="0" smtClean="0"/>
          </a:p>
          <a:p>
            <a:r>
              <a:rPr lang="fr-FR" smtClean="0"/>
              <a:t>Liste des postes utilisés fréquemment par la division Essais de MTS et ciblés par cette formation :</a:t>
            </a:r>
          </a:p>
          <a:p>
            <a:pPr lvl="1"/>
            <a:r>
              <a:rPr lang="fr-FR" sz="1600" b="1" dirty="0" smtClean="0"/>
              <a:t>Ingénieur technique/technicien (FSE/FST)</a:t>
            </a:r>
          </a:p>
          <a:p>
            <a:pPr lvl="1"/>
            <a:r>
              <a:rPr lang="fr-FR" sz="1600" b="1" dirty="0"/>
              <a:t>Ingénieur technique principal (PFSE)</a:t>
            </a:r>
          </a:p>
          <a:p>
            <a:pPr lvl="1"/>
            <a:r>
              <a:rPr lang="fr-FR" sz="1600" b="1" dirty="0" smtClean="0"/>
              <a:t>Coordinateur de services techniques (TSC)</a:t>
            </a:r>
          </a:p>
          <a:p>
            <a:pPr lvl="1"/>
            <a:r>
              <a:rPr lang="fr-FR" sz="1600" b="1" dirty="0" smtClean="0"/>
              <a:t>Responsable de maintenance</a:t>
            </a:r>
          </a:p>
          <a:p>
            <a:pPr lvl="1"/>
            <a:r>
              <a:rPr lang="fr-FR" sz="1600" b="1" dirty="0" smtClean="0"/>
              <a:t>Conseiller en essais de simulation (STC)</a:t>
            </a:r>
          </a:p>
          <a:p>
            <a:pPr lvl="1"/>
            <a:r>
              <a:rPr lang="fr-FR" sz="1600" b="1" dirty="0" smtClean="0"/>
              <a:t>Ingénieur en intégration de systèmes (SIE)</a:t>
            </a:r>
          </a:p>
          <a:p>
            <a:pPr lvl="1"/>
            <a:r>
              <a:rPr lang="fr-FR" sz="1600" b="1" dirty="0" smtClean="0"/>
              <a:t>Ingénieur de projet (PE)</a:t>
            </a:r>
          </a:p>
          <a:p>
            <a:pPr marL="457200" lvl="1" indent="0">
              <a:buNone/>
            </a:pPr>
            <a:r>
              <a:t/>
            </a:r>
            <a:br/>
            <a:endParaRPr lang="fr-FR" b="1" dirty="0" smtClean="0"/>
          </a:p>
          <a:p>
            <a:pPr>
              <a:spcBef>
                <a:spcPts val="500"/>
              </a:spcBef>
            </a:pPr>
            <a:endParaRPr lang="fr-FR" b="1" dirty="0" smtClean="0"/>
          </a:p>
          <a:p>
            <a:pPr marL="0" indent="0">
              <a:spcBef>
                <a:spcPts val="500"/>
              </a:spcBef>
              <a:buNone/>
            </a:pPr>
            <a:r>
              <a:t/>
            </a:r>
            <a:br/>
            <a:endParaRPr lang="fr-FR" b="1" dirty="0" smtClean="0"/>
          </a:p>
          <a:p>
            <a:pPr>
              <a:spcBef>
                <a:spcPts val="500"/>
              </a:spcBef>
            </a:pPr>
            <a:endParaRPr lang="fr-FR" b="1" dirty="0" smtClean="0"/>
          </a:p>
          <a:p>
            <a:pPr>
              <a:spcBef>
                <a:spcPts val="500"/>
              </a:spcBef>
            </a:pPr>
            <a:endParaRPr lang="fr-FR" b="1" dirty="0" smtClean="0"/>
          </a:p>
          <a:p>
            <a:pPr marL="0" indent="0">
              <a:spcBef>
                <a:spcPts val="500"/>
              </a:spcBef>
              <a:buNone/>
            </a:pPr>
            <a:endParaRPr lang="fr-FR" b="1" dirty="0" smtClean="0"/>
          </a:p>
        </p:txBody>
      </p:sp>
      <p:sp>
        <p:nvSpPr>
          <p:cNvPr id="6" name="Footer Placeholder 3"/>
          <p:cNvSpPr txBox="1">
            <a:spLocks/>
          </p:cNvSpPr>
          <p:nvPr>
            <p:custDataLst>
              <p:tags r:id="rId3"/>
            </p:custDataLst>
          </p:nvPr>
        </p:nvSpPr>
        <p:spPr bwMode="auto">
          <a:xfrm>
            <a:off x="3124200" y="6564313"/>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000" kern="1200">
                <a:solidFill>
                  <a:schemeClr val="tx1">
                    <a:lumMod val="50000"/>
                    <a:lumOff val="50000"/>
                  </a:schemeClr>
                </a:solidFill>
                <a:latin typeface="Arial Narrow"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defRPr/>
            </a:pPr>
            <a:r>
              <a:rPr lang="fr-FR" smtClean="0"/>
              <a:t>Confidentiel MTS</a:t>
            </a:r>
            <a:endParaRPr lang="fr-FR" altLang="en-US" b="1" dirty="0"/>
          </a:p>
        </p:txBody>
      </p:sp>
      <p:sp>
        <p:nvSpPr>
          <p:cNvPr id="4" name="Foliennummernplatzhalter 3"/>
          <p:cNvSpPr>
            <a:spLocks noGrp="1"/>
          </p:cNvSpPr>
          <p:nvPr>
            <p:ph type="sldNum" sz="quarter" idx="4"/>
            <p:custDataLst>
              <p:tags r:id="rId4"/>
            </p:custDataLst>
          </p:nvPr>
        </p:nvSpPr>
        <p:spPr>
          <a:xfrm>
            <a:off x="6579722" y="6540468"/>
            <a:ext cx="2133600" cy="244475"/>
          </a:xfrm>
        </p:spPr>
        <p:txBody>
          <a:bodyPr/>
          <a:lstStyle/>
          <a:p>
            <a:r>
              <a:rPr lang="fr-FR" smtClean="0"/>
              <a:t>Page </a:t>
            </a:r>
            <a:fld id="{49FBB2A1-E2DA-354C-95C6-1DF4F7A3088F}" type="slidenum">
              <a:rPr lang="en-US" smtClean="0"/>
              <a:pPr/>
              <a:t>4</a:t>
            </a:fld>
            <a:r>
              <a:rPr lang="fr-FR" smtClean="0"/>
              <a:t> ; C. Gust</a:t>
            </a:r>
          </a:p>
          <a:p>
            <a:endParaRPr lang="fr-FR" dirty="0"/>
          </a:p>
        </p:txBody>
      </p:sp>
      <p:sp>
        <p:nvSpPr>
          <p:cNvPr id="5" name="Datumsplatzhalter 4"/>
          <p:cNvSpPr>
            <a:spLocks noGrp="1"/>
          </p:cNvSpPr>
          <p:nvPr>
            <p:ph type="dt" sz="half" idx="10"/>
            <p:custDataLst>
              <p:tags r:id="rId5"/>
            </p:custDataLst>
          </p:nvPr>
        </p:nvSpPr>
        <p:spPr/>
        <p:txBody>
          <a:bodyPr/>
          <a:lstStyle/>
          <a:p>
            <a:r>
              <a:rPr lang="fr-FR" smtClean="0"/>
              <a:t>26/10/2017</a:t>
            </a:r>
          </a:p>
          <a:p>
            <a:endParaRPr lang="fr-FR" dirty="0" smtClean="0"/>
          </a:p>
          <a:p>
            <a:endParaRPr lang="fr-FR" dirty="0"/>
          </a:p>
        </p:txBody>
      </p:sp>
    </p:spTree>
    <p:extLst>
      <p:ext uri="{BB962C8B-B14F-4D97-AF65-F5344CB8AC3E}">
        <p14:creationId xmlns:p14="http://schemas.microsoft.com/office/powerpoint/2010/main" val="2560671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63084" y="1101538"/>
            <a:ext cx="8250238" cy="485962"/>
          </a:xfrm>
        </p:spPr>
        <p:txBody>
          <a:bodyPr/>
          <a:lstStyle/>
          <a:p>
            <a:r>
              <a:rPr lang="fr-FR" b="1" dirty="0"/>
              <a:t>LES DANGERS LIÉS AUX GAZ INERTES ET AU MANQUE D’OXYGÈNE </a:t>
            </a:r>
          </a:p>
        </p:txBody>
      </p:sp>
      <p:sp>
        <p:nvSpPr>
          <p:cNvPr id="3" name="Content Placeholder 2"/>
          <p:cNvSpPr>
            <a:spLocks noGrp="1"/>
          </p:cNvSpPr>
          <p:nvPr>
            <p:ph idx="1"/>
            <p:custDataLst>
              <p:tags r:id="rId2"/>
            </p:custDataLst>
          </p:nvPr>
        </p:nvSpPr>
        <p:spPr>
          <a:xfrm>
            <a:off x="463084" y="1587500"/>
            <a:ext cx="8262938" cy="4834565"/>
          </a:xfrm>
        </p:spPr>
        <p:txBody>
          <a:bodyPr/>
          <a:lstStyle/>
          <a:p>
            <a:r>
              <a:rPr lang="fr-FR" sz="2400" b="1" u="sng" dirty="0" smtClean="0"/>
              <a:t>Définitions</a:t>
            </a:r>
            <a:r>
              <a:rPr dirty="0"/>
              <a:t/>
            </a:r>
            <a:br>
              <a:rPr dirty="0"/>
            </a:br>
            <a:endParaRPr lang="fr-FR" sz="1000" b="1" u="sng" dirty="0"/>
          </a:p>
          <a:p>
            <a:r>
              <a:rPr lang="fr-FR" b="1" dirty="0"/>
              <a:t>Asphyxie : </a:t>
            </a:r>
            <a:r>
              <a:rPr lang="fr-FR" dirty="0" smtClean="0"/>
              <a:t>effet sur le corps d’un manque d’oxygène, provoquant habituellement une perte de connaissance et/ou la mort. On l’appelle aussi suffocation ou anoxie.</a:t>
            </a:r>
          </a:p>
          <a:p>
            <a:r>
              <a:rPr lang="fr-FR" b="1" dirty="0"/>
              <a:t>Asphyxiant : </a:t>
            </a:r>
            <a:r>
              <a:rPr lang="fr-FR" dirty="0" smtClean="0"/>
              <a:t>détermine toute substance qui réduit la quantité disponible d’oxygène soit par simple dilution soit par réaction.</a:t>
            </a:r>
          </a:p>
          <a:p>
            <a:r>
              <a:rPr lang="fr-FR" b="1" dirty="0"/>
              <a:t>Gaz inerte : </a:t>
            </a:r>
            <a:r>
              <a:rPr lang="fr-FR" dirty="0" smtClean="0"/>
              <a:t>gaz non toxique qui ne contribue pas à la respiration humaine et qui ne réagit que très peu ou pas du tout au contact d’autres substances. Des gaz inertes courants sont l’azote, mais aussi des gaz rares comme l’hélium, l’argon, le néon, le xénon et le krypton.</a:t>
            </a:r>
          </a:p>
          <a:p>
            <a:r>
              <a:rPr lang="fr-FR" b="1" dirty="0"/>
              <a:t>Gaz inflammable : </a:t>
            </a:r>
            <a:r>
              <a:rPr lang="fr-FR" dirty="0" smtClean="0"/>
              <a:t>gaz dont le principal danger est son inflammabilité. À noter que tous les gaz inflammables sont également asphyxiants.</a:t>
            </a:r>
          </a:p>
          <a:p>
            <a:r>
              <a:rPr lang="fr-FR" b="1" dirty="0"/>
              <a:t>Utilisateur : </a:t>
            </a:r>
            <a:r>
              <a:rPr lang="fr-FR" dirty="0" smtClean="0"/>
              <a:t>dans le cadre du présent document, ce terme couvre toute personne, entreprise etc. qui utilise les produits vendus par les entreprises de gaz industriels. Les utilisateurs ne sont pas forcément des clients.</a:t>
            </a:r>
            <a:r>
              <a:rPr dirty="0"/>
              <a:t/>
            </a:r>
            <a:br>
              <a:rPr dirty="0"/>
            </a:br>
            <a:endParaRPr lang="fr-FR" b="1" dirty="0" smtClean="0"/>
          </a:p>
          <a:p>
            <a:pPr>
              <a:spcBef>
                <a:spcPts val="500"/>
              </a:spcBef>
            </a:pPr>
            <a:endParaRPr lang="fr-FR" b="1" dirty="0" smtClean="0"/>
          </a:p>
          <a:p>
            <a:pPr marL="0" indent="0">
              <a:spcBef>
                <a:spcPts val="500"/>
              </a:spcBef>
              <a:buNone/>
            </a:pPr>
            <a:r>
              <a:rPr lang="fr-FR" dirty="0" smtClean="0"/>
              <a:t> </a:t>
            </a:r>
            <a:r>
              <a:rPr dirty="0"/>
              <a:t/>
            </a:r>
            <a:br>
              <a:rPr dirty="0"/>
            </a:br>
            <a:endParaRPr lang="fr-FR" b="1" dirty="0" smtClean="0"/>
          </a:p>
          <a:p>
            <a:pPr>
              <a:spcBef>
                <a:spcPts val="500"/>
              </a:spcBef>
            </a:pPr>
            <a:endParaRPr lang="fr-FR" b="1" dirty="0" smtClean="0"/>
          </a:p>
          <a:p>
            <a:pPr>
              <a:spcBef>
                <a:spcPts val="500"/>
              </a:spcBef>
            </a:pPr>
            <a:endParaRPr lang="fr-FR" b="1" dirty="0" smtClean="0"/>
          </a:p>
          <a:p>
            <a:pPr marL="0" indent="0">
              <a:spcBef>
                <a:spcPts val="500"/>
              </a:spcBef>
              <a:buNone/>
            </a:pPr>
            <a:endParaRPr lang="fr-FR" b="1" dirty="0" smtClean="0"/>
          </a:p>
        </p:txBody>
      </p:sp>
      <p:sp>
        <p:nvSpPr>
          <p:cNvPr id="6" name="Footer Placeholder 3"/>
          <p:cNvSpPr txBox="1">
            <a:spLocks/>
          </p:cNvSpPr>
          <p:nvPr>
            <p:custDataLst>
              <p:tags r:id="rId3"/>
            </p:custDataLst>
          </p:nvPr>
        </p:nvSpPr>
        <p:spPr bwMode="auto">
          <a:xfrm>
            <a:off x="3124200" y="6564313"/>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000" kern="1200">
                <a:solidFill>
                  <a:schemeClr val="tx1">
                    <a:lumMod val="50000"/>
                    <a:lumOff val="50000"/>
                  </a:schemeClr>
                </a:solidFill>
                <a:latin typeface="Arial Narrow"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defRPr/>
            </a:pPr>
            <a:r>
              <a:rPr lang="fr-FR" smtClean="0"/>
              <a:t>Confidentiel MTS</a:t>
            </a:r>
            <a:endParaRPr lang="fr-FR" altLang="en-US" b="1" dirty="0"/>
          </a:p>
        </p:txBody>
      </p:sp>
      <p:sp>
        <p:nvSpPr>
          <p:cNvPr id="4" name="Foliennummernplatzhalter 3"/>
          <p:cNvSpPr>
            <a:spLocks noGrp="1"/>
          </p:cNvSpPr>
          <p:nvPr>
            <p:ph type="sldNum" sz="quarter" idx="4"/>
            <p:custDataLst>
              <p:tags r:id="rId4"/>
            </p:custDataLst>
          </p:nvPr>
        </p:nvSpPr>
        <p:spPr>
          <a:xfrm>
            <a:off x="6579722" y="6540468"/>
            <a:ext cx="2133600" cy="244475"/>
          </a:xfrm>
        </p:spPr>
        <p:txBody>
          <a:bodyPr/>
          <a:lstStyle/>
          <a:p>
            <a:r>
              <a:rPr lang="fr-FR" smtClean="0"/>
              <a:t>Page </a:t>
            </a:r>
            <a:fld id="{49FBB2A1-E2DA-354C-95C6-1DF4F7A3088F}" type="slidenum">
              <a:rPr lang="en-US" smtClean="0"/>
              <a:pPr/>
              <a:t>5</a:t>
            </a:fld>
            <a:r>
              <a:rPr lang="fr-FR" smtClean="0"/>
              <a:t> ; C. Gust</a:t>
            </a:r>
          </a:p>
          <a:p>
            <a:endParaRPr lang="fr-FR" dirty="0"/>
          </a:p>
        </p:txBody>
      </p:sp>
      <p:sp>
        <p:nvSpPr>
          <p:cNvPr id="5" name="Datumsplatzhalter 4"/>
          <p:cNvSpPr>
            <a:spLocks noGrp="1"/>
          </p:cNvSpPr>
          <p:nvPr>
            <p:ph type="dt" sz="half" idx="10"/>
            <p:custDataLst>
              <p:tags r:id="rId5"/>
            </p:custDataLst>
          </p:nvPr>
        </p:nvSpPr>
        <p:spPr/>
        <p:txBody>
          <a:bodyPr/>
          <a:lstStyle/>
          <a:p>
            <a:r>
              <a:rPr lang="fr-FR" smtClean="0"/>
              <a:t>26/10/2017</a:t>
            </a:r>
          </a:p>
          <a:p>
            <a:endParaRPr lang="fr-FR" dirty="0" smtClean="0"/>
          </a:p>
          <a:p>
            <a:endParaRPr lang="fr-FR" dirty="0"/>
          </a:p>
        </p:txBody>
      </p:sp>
    </p:spTree>
    <p:extLst>
      <p:ext uri="{BB962C8B-B14F-4D97-AF65-F5344CB8AC3E}">
        <p14:creationId xmlns:p14="http://schemas.microsoft.com/office/powerpoint/2010/main" val="30802140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63084" y="1101538"/>
            <a:ext cx="8250238" cy="485962"/>
          </a:xfrm>
        </p:spPr>
        <p:txBody>
          <a:bodyPr/>
          <a:lstStyle/>
          <a:p>
            <a:r>
              <a:rPr lang="fr-FR" b="1" dirty="0"/>
              <a:t>LES DANGERS LIÉS AUX GAZ INERTES ET AU MANQUE D’OXYGÈNE </a:t>
            </a:r>
          </a:p>
        </p:txBody>
      </p:sp>
      <p:sp>
        <p:nvSpPr>
          <p:cNvPr id="3" name="Content Placeholder 2"/>
          <p:cNvSpPr>
            <a:spLocks noGrp="1"/>
          </p:cNvSpPr>
          <p:nvPr>
            <p:ph idx="1"/>
            <p:custDataLst>
              <p:tags r:id="rId2"/>
            </p:custDataLst>
          </p:nvPr>
        </p:nvSpPr>
        <p:spPr>
          <a:xfrm>
            <a:off x="463084" y="1587500"/>
            <a:ext cx="8262938" cy="4834565"/>
          </a:xfrm>
        </p:spPr>
        <p:txBody>
          <a:bodyPr/>
          <a:lstStyle/>
          <a:p>
            <a:pPr marL="0" indent="0">
              <a:buNone/>
            </a:pPr>
            <a:endParaRPr lang="fr-FR" sz="800" b="1" u="sng" dirty="0" smtClean="0"/>
          </a:p>
          <a:p>
            <a:pPr marL="0" indent="0">
              <a:buNone/>
            </a:pPr>
            <a:r>
              <a:rPr lang="fr-FR" b="1" u="sng" dirty="0" smtClean="0"/>
              <a:t>1. Pourquoi avons-nous besoin d’oxygène ?</a:t>
            </a:r>
            <a:r>
              <a:rPr dirty="0"/>
              <a:t/>
            </a:r>
            <a:br>
              <a:rPr dirty="0"/>
            </a:br>
            <a:endParaRPr lang="fr-FR" sz="800" b="1" u="sng" dirty="0"/>
          </a:p>
          <a:p>
            <a:r>
              <a:rPr lang="fr-FR" b="1" dirty="0"/>
              <a:t>L’OXYGÈNE EST ESSENTIEL À LA VIE</a:t>
            </a:r>
          </a:p>
          <a:p>
            <a:r>
              <a:rPr lang="fr-FR" b="1" dirty="0"/>
              <a:t>NOUS NE POUVONS PAS VIVRE SANS OXYGÈNE</a:t>
            </a:r>
            <a:r>
              <a:rPr dirty="0"/>
              <a:t/>
            </a:r>
            <a:br>
              <a:rPr dirty="0"/>
            </a:br>
            <a:endParaRPr lang="fr-FR" sz="800" b="1" dirty="0" smtClean="0"/>
          </a:p>
          <a:p>
            <a:r>
              <a:rPr lang="fr-FR" dirty="0" smtClean="0"/>
              <a:t>Quand la composition naturelle de l’air change, l’organisme humain peut être affecté, voire gravement altéré.</a:t>
            </a:r>
          </a:p>
          <a:p>
            <a:r>
              <a:rPr lang="fr-FR" dirty="0" smtClean="0"/>
              <a:t>Si des gaz autres que de l’oxygène sont ajoutés ou mélangés à l’air que nous respirons, la concentration en oxygène diminue (par dilution) et un manque d’oxygène se produit.</a:t>
            </a:r>
          </a:p>
          <a:p>
            <a:pPr marL="0" indent="0">
              <a:buNone/>
            </a:pPr>
            <a:r>
              <a:rPr dirty="0"/>
              <a:t/>
            </a:r>
            <a:br>
              <a:rPr dirty="0"/>
            </a:br>
            <a:endParaRPr lang="fr-FR" b="1" dirty="0" smtClean="0"/>
          </a:p>
          <a:p>
            <a:pPr>
              <a:spcBef>
                <a:spcPts val="500"/>
              </a:spcBef>
            </a:pPr>
            <a:endParaRPr lang="fr-FR" b="1" dirty="0" smtClean="0"/>
          </a:p>
          <a:p>
            <a:pPr marL="0" indent="0">
              <a:spcBef>
                <a:spcPts val="500"/>
              </a:spcBef>
              <a:buNone/>
            </a:pPr>
            <a:r>
              <a:rPr lang="fr-FR" dirty="0" smtClean="0"/>
              <a:t> </a:t>
            </a:r>
            <a:r>
              <a:rPr dirty="0"/>
              <a:t/>
            </a:r>
            <a:br>
              <a:rPr dirty="0"/>
            </a:br>
            <a:endParaRPr lang="fr-FR" b="1" dirty="0" smtClean="0"/>
          </a:p>
          <a:p>
            <a:pPr>
              <a:spcBef>
                <a:spcPts val="500"/>
              </a:spcBef>
            </a:pPr>
            <a:endParaRPr lang="fr-FR" b="1" dirty="0" smtClean="0"/>
          </a:p>
          <a:p>
            <a:pPr>
              <a:spcBef>
                <a:spcPts val="500"/>
              </a:spcBef>
            </a:pPr>
            <a:endParaRPr lang="fr-FR" b="1" dirty="0" smtClean="0"/>
          </a:p>
          <a:p>
            <a:pPr marL="0" indent="0">
              <a:spcBef>
                <a:spcPts val="500"/>
              </a:spcBef>
              <a:buNone/>
            </a:pPr>
            <a:endParaRPr lang="fr-FR" b="1" dirty="0" smtClean="0"/>
          </a:p>
        </p:txBody>
      </p:sp>
      <p:sp>
        <p:nvSpPr>
          <p:cNvPr id="6" name="Footer Placeholder 3"/>
          <p:cNvSpPr txBox="1">
            <a:spLocks/>
          </p:cNvSpPr>
          <p:nvPr>
            <p:custDataLst>
              <p:tags r:id="rId3"/>
            </p:custDataLst>
          </p:nvPr>
        </p:nvSpPr>
        <p:spPr bwMode="auto">
          <a:xfrm>
            <a:off x="3124200" y="6564313"/>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000" kern="1200">
                <a:solidFill>
                  <a:schemeClr val="tx1">
                    <a:lumMod val="50000"/>
                    <a:lumOff val="50000"/>
                  </a:schemeClr>
                </a:solidFill>
                <a:latin typeface="Arial Narrow"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defRPr/>
            </a:pPr>
            <a:r>
              <a:rPr lang="fr-FR" smtClean="0"/>
              <a:t>Confidentiel MTS</a:t>
            </a:r>
            <a:endParaRPr lang="fr-FR" altLang="en-US" b="1" dirty="0"/>
          </a:p>
        </p:txBody>
      </p:sp>
      <p:sp>
        <p:nvSpPr>
          <p:cNvPr id="4" name="Foliennummernplatzhalter 3"/>
          <p:cNvSpPr>
            <a:spLocks noGrp="1"/>
          </p:cNvSpPr>
          <p:nvPr>
            <p:ph type="sldNum" sz="quarter" idx="4"/>
            <p:custDataLst>
              <p:tags r:id="rId4"/>
            </p:custDataLst>
          </p:nvPr>
        </p:nvSpPr>
        <p:spPr>
          <a:xfrm>
            <a:off x="6579722" y="6540468"/>
            <a:ext cx="2133600" cy="244475"/>
          </a:xfrm>
        </p:spPr>
        <p:txBody>
          <a:bodyPr/>
          <a:lstStyle/>
          <a:p>
            <a:r>
              <a:rPr lang="fr-FR" smtClean="0"/>
              <a:t>Page </a:t>
            </a:r>
            <a:fld id="{49FBB2A1-E2DA-354C-95C6-1DF4F7A3088F}" type="slidenum">
              <a:rPr lang="en-US" smtClean="0"/>
              <a:pPr/>
              <a:t>6</a:t>
            </a:fld>
            <a:r>
              <a:rPr lang="fr-FR" smtClean="0"/>
              <a:t> ; C. Gust</a:t>
            </a:r>
          </a:p>
          <a:p>
            <a:endParaRPr lang="fr-FR" dirty="0"/>
          </a:p>
        </p:txBody>
      </p:sp>
      <p:sp>
        <p:nvSpPr>
          <p:cNvPr id="5" name="Datumsplatzhalter 4"/>
          <p:cNvSpPr>
            <a:spLocks noGrp="1"/>
          </p:cNvSpPr>
          <p:nvPr>
            <p:ph type="dt" sz="half" idx="10"/>
            <p:custDataLst>
              <p:tags r:id="rId5"/>
            </p:custDataLst>
          </p:nvPr>
        </p:nvSpPr>
        <p:spPr/>
        <p:txBody>
          <a:bodyPr/>
          <a:lstStyle/>
          <a:p>
            <a:r>
              <a:rPr lang="fr-FR" smtClean="0"/>
              <a:t>26/10/2017</a:t>
            </a:r>
          </a:p>
          <a:p>
            <a:endParaRPr lang="fr-FR" dirty="0" smtClean="0"/>
          </a:p>
          <a:p>
            <a:endParaRPr lang="fr-FR" dirty="0"/>
          </a:p>
        </p:txBody>
      </p:sp>
      <p:pic>
        <p:nvPicPr>
          <p:cNvPr id="1026" name="Picture 2"/>
          <p:cNvPicPr>
            <a:picLocks noChangeAspect="1" noChangeArrowheads="1"/>
          </p:cNvPicPr>
          <p:nvPr>
            <p:custDataLst>
              <p:tags r:id="rId6"/>
            </p:custDataLst>
          </p:nvPr>
        </p:nvPicPr>
        <p:blipFill>
          <a:blip r:embed="rId8">
            <a:extLst>
              <a:ext uri="{28A0092B-C50C-407E-A947-70E740481C1C}">
                <a14:useLocalDpi xmlns:a14="http://schemas.microsoft.com/office/drawing/2010/main" val="0"/>
              </a:ext>
            </a:extLst>
          </a:blip>
          <a:srcRect/>
          <a:stretch>
            <a:fillRect/>
          </a:stretch>
        </p:blipFill>
        <p:spPr bwMode="auto">
          <a:xfrm>
            <a:off x="3380592" y="4453512"/>
            <a:ext cx="165735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56249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63084" y="1101538"/>
            <a:ext cx="8250238" cy="485962"/>
          </a:xfrm>
        </p:spPr>
        <p:txBody>
          <a:bodyPr/>
          <a:lstStyle/>
          <a:p>
            <a:r>
              <a:rPr lang="fr-FR" b="1" dirty="0"/>
              <a:t>LES DANGERS LIÉS AUX GAZ INERTES ET AU MANQUE D’OXYGÈNE </a:t>
            </a:r>
          </a:p>
        </p:txBody>
      </p:sp>
      <p:sp>
        <p:nvSpPr>
          <p:cNvPr id="3" name="Content Placeholder 2"/>
          <p:cNvSpPr>
            <a:spLocks noGrp="1"/>
          </p:cNvSpPr>
          <p:nvPr>
            <p:ph idx="1"/>
            <p:custDataLst>
              <p:tags r:id="rId2"/>
            </p:custDataLst>
          </p:nvPr>
        </p:nvSpPr>
        <p:spPr>
          <a:xfrm>
            <a:off x="463084" y="1587500"/>
            <a:ext cx="8262938" cy="4834565"/>
          </a:xfrm>
        </p:spPr>
        <p:txBody>
          <a:bodyPr/>
          <a:lstStyle/>
          <a:p>
            <a:pPr marL="0" indent="0">
              <a:buNone/>
            </a:pPr>
            <a:endParaRPr lang="fr-FR" b="1" u="sng" dirty="0" smtClean="0"/>
          </a:p>
          <a:p>
            <a:pPr marL="0" indent="0">
              <a:buNone/>
            </a:pPr>
            <a:r>
              <a:rPr lang="fr-FR" b="1" u="sng" dirty="0" smtClean="0"/>
              <a:t>1. Pourquoi avons-nous besoin d’oxygène ?</a:t>
            </a:r>
            <a:r>
              <a:t/>
            </a:r>
            <a:br/>
            <a:endParaRPr lang="fr-FR" b="1" u="sng" dirty="0" smtClean="0"/>
          </a:p>
          <a:p>
            <a:r>
              <a:rPr lang="fr-FR" smtClean="0"/>
              <a:t>Quand l’oxygène manque en raison de la présence de gaz inertes (comme l’azote, l’hélium, l’argon, etc.), il se produit une chute des facultés physiques/mentales sans que la personne en prenne conscience. Quand la concentration en oxygène dans l’air est d’environ 11 % contre 21 % pour une concentration normale), la perte de connaissance se produit sans avertissement préalable.</a:t>
            </a:r>
            <a:r>
              <a:t/>
            </a:r>
            <a:br/>
            <a:endParaRPr lang="fr-FR" dirty="0" smtClean="0"/>
          </a:p>
          <a:p>
            <a:r>
              <a:rPr lang="fr-FR" b="1" dirty="0">
                <a:solidFill>
                  <a:srgbClr val="FF0000"/>
                </a:solidFill>
              </a:rPr>
              <a:t>En dessous de cette concentration de 11 %, il existe un risque très élevé de mort par asphyxie au bout de quelques minutes seulement, sauf si des mesures de réanimation sont effectuées immédiatement.</a:t>
            </a:r>
            <a:endParaRPr lang="fr-FR" b="1" dirty="0" smtClean="0">
              <a:solidFill>
                <a:srgbClr val="FF0000"/>
              </a:solidFill>
            </a:endParaRPr>
          </a:p>
          <a:p>
            <a:endParaRPr lang="fr-FR" b="1" dirty="0" smtClean="0"/>
          </a:p>
          <a:p>
            <a:pPr marL="0" indent="0">
              <a:buNone/>
            </a:pPr>
            <a:r>
              <a:t/>
            </a:r>
            <a:br/>
            <a:endParaRPr lang="fr-FR" b="1" dirty="0" smtClean="0"/>
          </a:p>
          <a:p>
            <a:pPr>
              <a:spcBef>
                <a:spcPts val="500"/>
              </a:spcBef>
            </a:pPr>
            <a:endParaRPr lang="fr-FR" b="1" dirty="0" smtClean="0"/>
          </a:p>
          <a:p>
            <a:pPr marL="0" indent="0">
              <a:spcBef>
                <a:spcPts val="500"/>
              </a:spcBef>
              <a:buNone/>
            </a:pPr>
            <a:r>
              <a:rPr lang="fr-FR" smtClean="0"/>
              <a:t> </a:t>
            </a:r>
            <a:r>
              <a:t/>
            </a:r>
            <a:br/>
            <a:endParaRPr lang="fr-FR" b="1" dirty="0" smtClean="0"/>
          </a:p>
          <a:p>
            <a:pPr>
              <a:spcBef>
                <a:spcPts val="500"/>
              </a:spcBef>
            </a:pPr>
            <a:endParaRPr lang="fr-FR" b="1" dirty="0" smtClean="0"/>
          </a:p>
          <a:p>
            <a:pPr>
              <a:spcBef>
                <a:spcPts val="500"/>
              </a:spcBef>
            </a:pPr>
            <a:endParaRPr lang="fr-FR" b="1" dirty="0" smtClean="0"/>
          </a:p>
          <a:p>
            <a:pPr marL="0" indent="0">
              <a:spcBef>
                <a:spcPts val="500"/>
              </a:spcBef>
              <a:buNone/>
            </a:pPr>
            <a:endParaRPr lang="fr-FR" b="1" dirty="0" smtClean="0"/>
          </a:p>
        </p:txBody>
      </p:sp>
      <p:sp>
        <p:nvSpPr>
          <p:cNvPr id="6" name="Footer Placeholder 3"/>
          <p:cNvSpPr txBox="1">
            <a:spLocks/>
          </p:cNvSpPr>
          <p:nvPr>
            <p:custDataLst>
              <p:tags r:id="rId3"/>
            </p:custDataLst>
          </p:nvPr>
        </p:nvSpPr>
        <p:spPr bwMode="auto">
          <a:xfrm>
            <a:off x="3124200" y="6564313"/>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000" kern="1200">
                <a:solidFill>
                  <a:schemeClr val="tx1">
                    <a:lumMod val="50000"/>
                    <a:lumOff val="50000"/>
                  </a:schemeClr>
                </a:solidFill>
                <a:latin typeface="Arial Narrow"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defRPr/>
            </a:pPr>
            <a:r>
              <a:rPr lang="fr-FR" smtClean="0"/>
              <a:t>Confidentiel MTS</a:t>
            </a:r>
            <a:endParaRPr lang="fr-FR" altLang="en-US" b="1" dirty="0"/>
          </a:p>
        </p:txBody>
      </p:sp>
      <p:sp>
        <p:nvSpPr>
          <p:cNvPr id="4" name="Foliennummernplatzhalter 3"/>
          <p:cNvSpPr>
            <a:spLocks noGrp="1"/>
          </p:cNvSpPr>
          <p:nvPr>
            <p:ph type="sldNum" sz="quarter" idx="4"/>
            <p:custDataLst>
              <p:tags r:id="rId4"/>
            </p:custDataLst>
          </p:nvPr>
        </p:nvSpPr>
        <p:spPr>
          <a:xfrm>
            <a:off x="6579722" y="6540468"/>
            <a:ext cx="2133600" cy="244475"/>
          </a:xfrm>
        </p:spPr>
        <p:txBody>
          <a:bodyPr/>
          <a:lstStyle/>
          <a:p>
            <a:r>
              <a:rPr lang="fr-FR" smtClean="0"/>
              <a:t>Page </a:t>
            </a:r>
            <a:fld id="{49FBB2A1-E2DA-354C-95C6-1DF4F7A3088F}" type="slidenum">
              <a:rPr lang="en-US" smtClean="0"/>
              <a:pPr/>
              <a:t>7</a:t>
            </a:fld>
            <a:r>
              <a:rPr lang="fr-FR" smtClean="0"/>
              <a:t> ; C. Gust</a:t>
            </a:r>
          </a:p>
          <a:p>
            <a:endParaRPr lang="fr-FR" dirty="0"/>
          </a:p>
        </p:txBody>
      </p:sp>
      <p:sp>
        <p:nvSpPr>
          <p:cNvPr id="5" name="Datumsplatzhalter 4"/>
          <p:cNvSpPr>
            <a:spLocks noGrp="1"/>
          </p:cNvSpPr>
          <p:nvPr>
            <p:ph type="dt" sz="half" idx="10"/>
            <p:custDataLst>
              <p:tags r:id="rId5"/>
            </p:custDataLst>
          </p:nvPr>
        </p:nvSpPr>
        <p:spPr/>
        <p:txBody>
          <a:bodyPr/>
          <a:lstStyle/>
          <a:p>
            <a:r>
              <a:rPr lang="fr-FR" smtClean="0"/>
              <a:t>26/10/2017</a:t>
            </a:r>
          </a:p>
          <a:p>
            <a:endParaRPr lang="fr-FR" dirty="0" smtClean="0"/>
          </a:p>
          <a:p>
            <a:endParaRPr lang="fr-FR" dirty="0"/>
          </a:p>
        </p:txBody>
      </p:sp>
    </p:spTree>
    <p:extLst>
      <p:ext uri="{BB962C8B-B14F-4D97-AF65-F5344CB8AC3E}">
        <p14:creationId xmlns:p14="http://schemas.microsoft.com/office/powerpoint/2010/main" val="18930798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63084" y="1101538"/>
            <a:ext cx="8250238" cy="485962"/>
          </a:xfrm>
        </p:spPr>
        <p:txBody>
          <a:bodyPr/>
          <a:lstStyle/>
          <a:p>
            <a:r>
              <a:rPr lang="fr-FR" b="1" dirty="0"/>
              <a:t>LES DANGERS LIÉS AUX GAZ INERTES ET AU MANQUE D’OXYGÈNE </a:t>
            </a:r>
          </a:p>
        </p:txBody>
      </p:sp>
      <p:sp>
        <p:nvSpPr>
          <p:cNvPr id="3" name="Content Placeholder 2"/>
          <p:cNvSpPr>
            <a:spLocks noGrp="1"/>
          </p:cNvSpPr>
          <p:nvPr>
            <p:ph idx="1"/>
            <p:custDataLst>
              <p:tags r:id="rId2"/>
            </p:custDataLst>
          </p:nvPr>
        </p:nvSpPr>
        <p:spPr>
          <a:xfrm>
            <a:off x="463084" y="1587500"/>
            <a:ext cx="8262938" cy="4834565"/>
          </a:xfrm>
        </p:spPr>
        <p:txBody>
          <a:bodyPr/>
          <a:lstStyle/>
          <a:p>
            <a:pPr marL="0" indent="0">
              <a:buNone/>
            </a:pPr>
            <a:endParaRPr lang="fr-FR" sz="500" b="1" u="sng" dirty="0" smtClean="0"/>
          </a:p>
          <a:p>
            <a:pPr marL="0" indent="0">
              <a:buNone/>
            </a:pPr>
            <a:r>
              <a:rPr lang="fr-FR" b="1" u="sng" dirty="0"/>
              <a:t>Asphyxie </a:t>
            </a:r>
            <a:r>
              <a:rPr lang="fr-FR" b="1" u="sng" dirty="0" smtClean="0"/>
              <a:t>– Effet sur </a:t>
            </a:r>
            <a:r>
              <a:rPr lang="fr-FR" b="1" u="sng" dirty="0"/>
              <a:t>la concentration en O2</a:t>
            </a:r>
            <a:r>
              <a:rPr dirty="0"/>
              <a:t/>
            </a:r>
            <a:br>
              <a:rPr dirty="0"/>
            </a:br>
            <a:endParaRPr lang="fr-FR" sz="800" b="1" u="sng" dirty="0" smtClean="0"/>
          </a:p>
          <a:p>
            <a:endParaRPr lang="fr-FR" b="1" dirty="0" smtClean="0"/>
          </a:p>
          <a:p>
            <a:pPr marL="0" indent="0">
              <a:buNone/>
            </a:pPr>
            <a:r>
              <a:rPr dirty="0"/>
              <a:t/>
            </a:r>
            <a:br>
              <a:rPr dirty="0"/>
            </a:br>
            <a:endParaRPr lang="fr-FR" b="1" dirty="0" smtClean="0"/>
          </a:p>
          <a:p>
            <a:pPr>
              <a:spcBef>
                <a:spcPts val="500"/>
              </a:spcBef>
            </a:pPr>
            <a:endParaRPr lang="fr-FR" b="1" dirty="0" smtClean="0"/>
          </a:p>
          <a:p>
            <a:pPr marL="0" indent="0">
              <a:spcBef>
                <a:spcPts val="500"/>
              </a:spcBef>
              <a:buNone/>
            </a:pPr>
            <a:r>
              <a:rPr lang="fr-FR" dirty="0" smtClean="0"/>
              <a:t> </a:t>
            </a:r>
            <a:r>
              <a:rPr dirty="0"/>
              <a:t/>
            </a:r>
            <a:br>
              <a:rPr dirty="0"/>
            </a:br>
            <a:endParaRPr lang="fr-FR" b="1" dirty="0" smtClean="0"/>
          </a:p>
          <a:p>
            <a:pPr>
              <a:spcBef>
                <a:spcPts val="500"/>
              </a:spcBef>
            </a:pPr>
            <a:endParaRPr lang="fr-FR" b="1" dirty="0" smtClean="0"/>
          </a:p>
          <a:p>
            <a:pPr>
              <a:spcBef>
                <a:spcPts val="500"/>
              </a:spcBef>
            </a:pPr>
            <a:endParaRPr lang="fr-FR" b="1" dirty="0" smtClean="0"/>
          </a:p>
          <a:p>
            <a:r>
              <a:rPr lang="fr-FR" b="1" i="1" dirty="0" smtClean="0"/>
              <a:t>AVERTISSEMENT</a:t>
            </a:r>
            <a:r>
              <a:rPr lang="fr-FR" b="1" i="1" dirty="0"/>
              <a:t> : la situation est dangereuse dès que la concentration en oxygène inhalée est inférieure à 18 %.</a:t>
            </a:r>
            <a:endParaRPr lang="fr-FR" b="1" dirty="0"/>
          </a:p>
          <a:p>
            <a:r>
              <a:rPr lang="fr-FR" b="1" dirty="0"/>
              <a:t>En l’absence d’oxygène, seulement 1 à 2 inhalations </a:t>
            </a:r>
            <a:r>
              <a:rPr lang="fr-FR" b="1" dirty="0" smtClean="0"/>
              <a:t>d’azote </a:t>
            </a:r>
            <a:r>
              <a:rPr lang="fr-FR" b="1" dirty="0"/>
              <a:t>ou d’un autre gaz inerte suffisent pour provoquer une perte de connaissance soudaine pouvant entraîner la mort.</a:t>
            </a:r>
            <a:endParaRPr lang="fr-FR" b="1" dirty="0" smtClean="0"/>
          </a:p>
          <a:p>
            <a:pPr marL="0" indent="0">
              <a:spcBef>
                <a:spcPts val="500"/>
              </a:spcBef>
              <a:buNone/>
            </a:pPr>
            <a:endParaRPr lang="fr-FR" b="1" dirty="0" smtClean="0"/>
          </a:p>
        </p:txBody>
      </p:sp>
      <p:sp>
        <p:nvSpPr>
          <p:cNvPr id="6" name="Footer Placeholder 3"/>
          <p:cNvSpPr txBox="1">
            <a:spLocks/>
          </p:cNvSpPr>
          <p:nvPr>
            <p:custDataLst>
              <p:tags r:id="rId3"/>
            </p:custDataLst>
          </p:nvPr>
        </p:nvSpPr>
        <p:spPr bwMode="auto">
          <a:xfrm>
            <a:off x="3124200" y="6564313"/>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000" kern="1200">
                <a:solidFill>
                  <a:schemeClr val="tx1">
                    <a:lumMod val="50000"/>
                    <a:lumOff val="50000"/>
                  </a:schemeClr>
                </a:solidFill>
                <a:latin typeface="Arial Narrow"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defRPr/>
            </a:pPr>
            <a:r>
              <a:rPr lang="fr-FR" smtClean="0"/>
              <a:t>Confidentiel MTS</a:t>
            </a:r>
            <a:endParaRPr lang="fr-FR" altLang="en-US" b="1" dirty="0"/>
          </a:p>
        </p:txBody>
      </p:sp>
      <p:sp>
        <p:nvSpPr>
          <p:cNvPr id="4" name="Foliennummernplatzhalter 3"/>
          <p:cNvSpPr>
            <a:spLocks noGrp="1"/>
          </p:cNvSpPr>
          <p:nvPr>
            <p:ph type="sldNum" sz="quarter" idx="4"/>
            <p:custDataLst>
              <p:tags r:id="rId4"/>
            </p:custDataLst>
          </p:nvPr>
        </p:nvSpPr>
        <p:spPr>
          <a:xfrm>
            <a:off x="6579722" y="6540468"/>
            <a:ext cx="2133600" cy="244475"/>
          </a:xfrm>
        </p:spPr>
        <p:txBody>
          <a:bodyPr/>
          <a:lstStyle/>
          <a:p>
            <a:r>
              <a:rPr lang="fr-FR" smtClean="0"/>
              <a:t>Page </a:t>
            </a:r>
            <a:fld id="{49FBB2A1-E2DA-354C-95C6-1DF4F7A3088F}" type="slidenum">
              <a:rPr lang="en-US" smtClean="0"/>
              <a:pPr/>
              <a:t>8</a:t>
            </a:fld>
            <a:r>
              <a:rPr lang="fr-FR" smtClean="0"/>
              <a:t> ; C. Gust</a:t>
            </a:r>
          </a:p>
          <a:p>
            <a:endParaRPr lang="fr-FR" dirty="0"/>
          </a:p>
        </p:txBody>
      </p:sp>
      <p:sp>
        <p:nvSpPr>
          <p:cNvPr id="5" name="Datumsplatzhalter 4"/>
          <p:cNvSpPr>
            <a:spLocks noGrp="1"/>
          </p:cNvSpPr>
          <p:nvPr>
            <p:ph type="dt" sz="half" idx="10"/>
            <p:custDataLst>
              <p:tags r:id="rId5"/>
            </p:custDataLst>
          </p:nvPr>
        </p:nvSpPr>
        <p:spPr/>
        <p:txBody>
          <a:bodyPr/>
          <a:lstStyle/>
          <a:p>
            <a:r>
              <a:rPr lang="fr-FR" smtClean="0"/>
              <a:t>26/10/2017</a:t>
            </a:r>
          </a:p>
          <a:p>
            <a:endParaRPr lang="fr-FR" dirty="0" smtClean="0"/>
          </a:p>
          <a:p>
            <a:endParaRPr lang="fr-FR" dirty="0"/>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85863" y="2145411"/>
            <a:ext cx="6772275"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10635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63084" y="1101538"/>
            <a:ext cx="8250238" cy="485962"/>
          </a:xfrm>
        </p:spPr>
        <p:txBody>
          <a:bodyPr/>
          <a:lstStyle/>
          <a:p>
            <a:r>
              <a:rPr lang="fr-FR" b="1" dirty="0"/>
              <a:t>LES DANGERS LIÉS AUX GAZ INERTES ET AU MANQUE D’OXYGÈNE </a:t>
            </a:r>
          </a:p>
        </p:txBody>
      </p:sp>
      <p:sp>
        <p:nvSpPr>
          <p:cNvPr id="3" name="Content Placeholder 2"/>
          <p:cNvSpPr>
            <a:spLocks noGrp="1"/>
          </p:cNvSpPr>
          <p:nvPr>
            <p:ph idx="1"/>
            <p:custDataLst>
              <p:tags r:id="rId2"/>
            </p:custDataLst>
          </p:nvPr>
        </p:nvSpPr>
        <p:spPr>
          <a:xfrm>
            <a:off x="463084" y="1587500"/>
            <a:ext cx="8262938" cy="4834565"/>
          </a:xfrm>
        </p:spPr>
        <p:txBody>
          <a:bodyPr/>
          <a:lstStyle/>
          <a:p>
            <a:pPr marL="0" indent="0">
              <a:buNone/>
            </a:pPr>
            <a:endParaRPr lang="fr-FR" b="1" u="sng" dirty="0" smtClean="0"/>
          </a:p>
          <a:p>
            <a:pPr marL="0" indent="0">
              <a:buNone/>
            </a:pPr>
            <a:r>
              <a:rPr lang="fr-FR" b="1" u="sng" dirty="0" smtClean="0"/>
              <a:t>2. Causes du manque d’oxygène</a:t>
            </a:r>
            <a:r>
              <a:rPr dirty="0"/>
              <a:t/>
            </a:r>
            <a:br>
              <a:rPr dirty="0"/>
            </a:br>
            <a:endParaRPr lang="fr-FR" b="1" u="sng" dirty="0" smtClean="0"/>
          </a:p>
          <a:p>
            <a:r>
              <a:rPr lang="fr-FR" dirty="0" smtClean="0"/>
              <a:t>a) Lorsque des gaz liquéfiés (p. ex. de l’azote liquide, de l’argon liquide ou de l’hélium liquide) s’évaporent, </a:t>
            </a:r>
            <a:r>
              <a:rPr lang="fr-FR" b="1" dirty="0"/>
              <a:t>un</a:t>
            </a:r>
            <a:r>
              <a:rPr lang="fr-FR" dirty="0" smtClean="0"/>
              <a:t> </a:t>
            </a:r>
            <a:r>
              <a:rPr lang="fr-FR" b="1" dirty="0"/>
              <a:t>litre</a:t>
            </a:r>
            <a:r>
              <a:rPr lang="fr-FR" dirty="0" smtClean="0"/>
              <a:t> </a:t>
            </a:r>
            <a:r>
              <a:rPr lang="fr-FR" b="1" dirty="0"/>
              <a:t>de liquide produit</a:t>
            </a:r>
            <a:r>
              <a:rPr lang="fr-FR" dirty="0" smtClean="0"/>
              <a:t> </a:t>
            </a:r>
            <a:r>
              <a:rPr lang="fr-FR" b="1" dirty="0"/>
              <a:t>environ 600 à 850 litres</a:t>
            </a:r>
            <a:r>
              <a:rPr lang="fr-FR" dirty="0" smtClean="0"/>
              <a:t> </a:t>
            </a:r>
            <a:r>
              <a:rPr lang="fr-FR" b="1" dirty="0"/>
              <a:t>de gaz. </a:t>
            </a:r>
            <a:r>
              <a:rPr lang="fr-FR" dirty="0" smtClean="0"/>
              <a:t>Cet énorme volume de gaz peut provoquer très rapidement un manque d’oxygène si la ventilation n’est pas adaptée.</a:t>
            </a:r>
            <a:endParaRPr lang="fr-FR" b="1" dirty="0" smtClean="0"/>
          </a:p>
          <a:p>
            <a:pPr marL="0" indent="0">
              <a:buNone/>
            </a:pPr>
            <a:r>
              <a:rPr dirty="0"/>
              <a:t/>
            </a:r>
            <a:br>
              <a:rPr dirty="0"/>
            </a:br>
            <a:endParaRPr lang="fr-FR" b="1" dirty="0" smtClean="0"/>
          </a:p>
          <a:p>
            <a:pPr>
              <a:spcBef>
                <a:spcPts val="500"/>
              </a:spcBef>
            </a:pPr>
            <a:endParaRPr lang="fr-FR" b="1" dirty="0" smtClean="0"/>
          </a:p>
          <a:p>
            <a:pPr marL="0" indent="0">
              <a:spcBef>
                <a:spcPts val="500"/>
              </a:spcBef>
              <a:buNone/>
            </a:pPr>
            <a:r>
              <a:rPr lang="fr-FR" dirty="0" smtClean="0"/>
              <a:t> </a:t>
            </a:r>
            <a:r>
              <a:rPr dirty="0"/>
              <a:t/>
            </a:r>
            <a:br>
              <a:rPr dirty="0"/>
            </a:br>
            <a:endParaRPr lang="fr-FR" b="1" dirty="0" smtClean="0"/>
          </a:p>
          <a:p>
            <a:pPr marL="0" indent="0">
              <a:spcBef>
                <a:spcPts val="500"/>
              </a:spcBef>
              <a:buNone/>
            </a:pPr>
            <a:endParaRPr lang="fr-FR" b="1" dirty="0" smtClean="0"/>
          </a:p>
        </p:txBody>
      </p:sp>
      <p:sp>
        <p:nvSpPr>
          <p:cNvPr id="6" name="Footer Placeholder 3"/>
          <p:cNvSpPr txBox="1">
            <a:spLocks/>
          </p:cNvSpPr>
          <p:nvPr>
            <p:custDataLst>
              <p:tags r:id="rId3"/>
            </p:custDataLst>
          </p:nvPr>
        </p:nvSpPr>
        <p:spPr bwMode="auto">
          <a:xfrm>
            <a:off x="3124200" y="6564313"/>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000" kern="1200">
                <a:solidFill>
                  <a:schemeClr val="tx1">
                    <a:lumMod val="50000"/>
                    <a:lumOff val="50000"/>
                  </a:schemeClr>
                </a:solidFill>
                <a:latin typeface="Arial Narrow"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defRPr/>
            </a:pPr>
            <a:r>
              <a:rPr lang="fr-FR" smtClean="0"/>
              <a:t>Confidentiel MTS</a:t>
            </a:r>
            <a:endParaRPr lang="fr-FR" altLang="en-US" b="1" dirty="0"/>
          </a:p>
        </p:txBody>
      </p:sp>
      <p:sp>
        <p:nvSpPr>
          <p:cNvPr id="4" name="Foliennummernplatzhalter 3"/>
          <p:cNvSpPr>
            <a:spLocks noGrp="1"/>
          </p:cNvSpPr>
          <p:nvPr>
            <p:ph type="sldNum" sz="quarter" idx="4"/>
            <p:custDataLst>
              <p:tags r:id="rId4"/>
            </p:custDataLst>
          </p:nvPr>
        </p:nvSpPr>
        <p:spPr>
          <a:xfrm>
            <a:off x="6579722" y="6540468"/>
            <a:ext cx="2133600" cy="244475"/>
          </a:xfrm>
        </p:spPr>
        <p:txBody>
          <a:bodyPr/>
          <a:lstStyle/>
          <a:p>
            <a:r>
              <a:rPr lang="fr-FR" smtClean="0"/>
              <a:t>Page </a:t>
            </a:r>
            <a:fld id="{49FBB2A1-E2DA-354C-95C6-1DF4F7A3088F}" type="slidenum">
              <a:rPr lang="en-US" smtClean="0"/>
              <a:pPr/>
              <a:t>9</a:t>
            </a:fld>
            <a:r>
              <a:rPr lang="fr-FR" smtClean="0"/>
              <a:t> ; C. Gust</a:t>
            </a:r>
          </a:p>
          <a:p>
            <a:endParaRPr lang="fr-FR" dirty="0"/>
          </a:p>
        </p:txBody>
      </p:sp>
      <p:sp>
        <p:nvSpPr>
          <p:cNvPr id="5" name="Datumsplatzhalter 4"/>
          <p:cNvSpPr>
            <a:spLocks noGrp="1"/>
          </p:cNvSpPr>
          <p:nvPr>
            <p:ph type="dt" sz="half" idx="10"/>
            <p:custDataLst>
              <p:tags r:id="rId5"/>
            </p:custDataLst>
          </p:nvPr>
        </p:nvSpPr>
        <p:spPr/>
        <p:txBody>
          <a:bodyPr/>
          <a:lstStyle/>
          <a:p>
            <a:r>
              <a:rPr lang="fr-FR" smtClean="0"/>
              <a:t>26/10/2017</a:t>
            </a:r>
          </a:p>
          <a:p>
            <a:endParaRPr lang="fr-FR" dirty="0" smtClean="0"/>
          </a:p>
          <a:p>
            <a:endParaRPr lang="fr-FR" dirty="0"/>
          </a:p>
        </p:txBody>
      </p:sp>
      <p:pic>
        <p:nvPicPr>
          <p:cNvPr id="2050" name="Picture 2"/>
          <p:cNvPicPr>
            <a:picLocks noChangeAspect="1" noChangeArrowheads="1"/>
          </p:cNvPicPr>
          <p:nvPr>
            <p:custDataLst>
              <p:tags r:id="rId6"/>
            </p:custDataLst>
          </p:nvPr>
        </p:nvPicPr>
        <p:blipFill>
          <a:blip r:embed="rId8">
            <a:extLst>
              <a:ext uri="{28A0092B-C50C-407E-A947-70E740481C1C}">
                <a14:useLocalDpi xmlns:a14="http://schemas.microsoft.com/office/drawing/2010/main" val="0"/>
              </a:ext>
            </a:extLst>
          </a:blip>
          <a:srcRect/>
          <a:stretch>
            <a:fillRect/>
          </a:stretch>
        </p:blipFill>
        <p:spPr bwMode="auto">
          <a:xfrm>
            <a:off x="2083994" y="4370374"/>
            <a:ext cx="1447800" cy="128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01759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00.xml><?xml version="1.0" encoding="utf-8"?>
<p:tagLst xmlns:a="http://schemas.openxmlformats.org/drawingml/2006/main" xmlns:r="http://schemas.openxmlformats.org/officeDocument/2006/relationships" xmlns:p="http://schemas.openxmlformats.org/presentationml/2006/main">
  <p:tag name="NUM" val="3"/>
</p:tagLst>
</file>

<file path=ppt/tags/tag101.xml><?xml version="1.0" encoding="utf-8"?>
<p:tagLst xmlns:a="http://schemas.openxmlformats.org/drawingml/2006/main" xmlns:r="http://schemas.openxmlformats.org/officeDocument/2006/relationships" xmlns:p="http://schemas.openxmlformats.org/presentationml/2006/main">
  <p:tag name="NUM" val="4"/>
</p:tagLst>
</file>

<file path=ppt/tags/tag102.xml><?xml version="1.0" encoding="utf-8"?>
<p:tagLst xmlns:a="http://schemas.openxmlformats.org/drawingml/2006/main" xmlns:r="http://schemas.openxmlformats.org/officeDocument/2006/relationships" xmlns:p="http://schemas.openxmlformats.org/presentationml/2006/main">
  <p:tag name="NUM" val="5"/>
</p:tagLst>
</file>

<file path=ppt/tags/tag11.xml><?xml version="1.0" encoding="utf-8"?>
<p:tagLst xmlns:a="http://schemas.openxmlformats.org/drawingml/2006/main" xmlns:r="http://schemas.openxmlformats.org/officeDocument/2006/relationships" xmlns:p="http://schemas.openxmlformats.org/presentationml/2006/main">
  <p:tag name="NUM" val="4"/>
</p:tagLst>
</file>

<file path=ppt/tags/tag12.xml><?xml version="1.0" encoding="utf-8"?>
<p:tagLst xmlns:a="http://schemas.openxmlformats.org/drawingml/2006/main" xmlns:r="http://schemas.openxmlformats.org/officeDocument/2006/relationships" xmlns:p="http://schemas.openxmlformats.org/presentationml/2006/main">
  <p:tag name="NUM" val="5"/>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4"/>
</p:tagLst>
</file>

<file path=ppt/tags/tag17.xml><?xml version="1.0" encoding="utf-8"?>
<p:tagLst xmlns:a="http://schemas.openxmlformats.org/drawingml/2006/main" xmlns:r="http://schemas.openxmlformats.org/officeDocument/2006/relationships" xmlns:p="http://schemas.openxmlformats.org/presentationml/2006/main">
  <p:tag name="NUM" val="5"/>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4"/>
</p:tagLst>
</file>

<file path=ppt/tags/tag22.xml><?xml version="1.0" encoding="utf-8"?>
<p:tagLst xmlns:a="http://schemas.openxmlformats.org/drawingml/2006/main" xmlns:r="http://schemas.openxmlformats.org/officeDocument/2006/relationships" xmlns:p="http://schemas.openxmlformats.org/presentationml/2006/main">
  <p:tag name="NUM" val="5"/>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4"/>
</p:tagLst>
</file>

<file path=ppt/tags/tag27.xml><?xml version="1.0" encoding="utf-8"?>
<p:tagLst xmlns:a="http://schemas.openxmlformats.org/drawingml/2006/main" xmlns:r="http://schemas.openxmlformats.org/officeDocument/2006/relationships" xmlns:p="http://schemas.openxmlformats.org/presentationml/2006/main">
  <p:tag name="NUM" val="5"/>
</p:tagLst>
</file>

<file path=ppt/tags/tag28.xml><?xml version="1.0" encoding="utf-8"?>
<p:tagLst xmlns:a="http://schemas.openxmlformats.org/drawingml/2006/main" xmlns:r="http://schemas.openxmlformats.org/officeDocument/2006/relationships" xmlns:p="http://schemas.openxmlformats.org/presentationml/2006/main">
  <p:tag name="NUM" val="6"/>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3"/>
</p:tagLst>
</file>

<file path=ppt/tags/tag32.xml><?xml version="1.0" encoding="utf-8"?>
<p:tagLst xmlns:a="http://schemas.openxmlformats.org/drawingml/2006/main" xmlns:r="http://schemas.openxmlformats.org/officeDocument/2006/relationships" xmlns:p="http://schemas.openxmlformats.org/presentationml/2006/main">
  <p:tag name="NUM" val="4"/>
</p:tagLst>
</file>

<file path=ppt/tags/tag33.xml><?xml version="1.0" encoding="utf-8"?>
<p:tagLst xmlns:a="http://schemas.openxmlformats.org/drawingml/2006/main" xmlns:r="http://schemas.openxmlformats.org/officeDocument/2006/relationships" xmlns:p="http://schemas.openxmlformats.org/presentationml/2006/main">
  <p:tag name="NUM" val="5"/>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3"/>
</p:tagLst>
</file>

<file path=ppt/tags/tag37.xml><?xml version="1.0" encoding="utf-8"?>
<p:tagLst xmlns:a="http://schemas.openxmlformats.org/drawingml/2006/main" xmlns:r="http://schemas.openxmlformats.org/officeDocument/2006/relationships" xmlns:p="http://schemas.openxmlformats.org/presentationml/2006/main">
  <p:tag name="NUM" val="4"/>
</p:tagLst>
</file>

<file path=ppt/tags/tag38.xml><?xml version="1.0" encoding="utf-8"?>
<p:tagLst xmlns:a="http://schemas.openxmlformats.org/drawingml/2006/main" xmlns:r="http://schemas.openxmlformats.org/officeDocument/2006/relationships" xmlns:p="http://schemas.openxmlformats.org/presentationml/2006/main">
  <p:tag name="NUM" val="5"/>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42.xml><?xml version="1.0" encoding="utf-8"?>
<p:tagLst xmlns:a="http://schemas.openxmlformats.org/drawingml/2006/main" xmlns:r="http://schemas.openxmlformats.org/officeDocument/2006/relationships" xmlns:p="http://schemas.openxmlformats.org/presentationml/2006/main">
  <p:tag name="NUM" val="4"/>
</p:tagLst>
</file>

<file path=ppt/tags/tag43.xml><?xml version="1.0" encoding="utf-8"?>
<p:tagLst xmlns:a="http://schemas.openxmlformats.org/drawingml/2006/main" xmlns:r="http://schemas.openxmlformats.org/officeDocument/2006/relationships" xmlns:p="http://schemas.openxmlformats.org/presentationml/2006/main">
  <p:tag name="NUM" val="5"/>
</p:tagLst>
</file>

<file path=ppt/tags/tag44.xml><?xml version="1.0" encoding="utf-8"?>
<p:tagLst xmlns:a="http://schemas.openxmlformats.org/drawingml/2006/main" xmlns:r="http://schemas.openxmlformats.org/officeDocument/2006/relationships" xmlns:p="http://schemas.openxmlformats.org/presentationml/2006/main">
  <p:tag name="NUM" val="6"/>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4"/>
</p:tagLst>
</file>

<file path=ppt/tags/tag49.xml><?xml version="1.0" encoding="utf-8"?>
<p:tagLst xmlns:a="http://schemas.openxmlformats.org/drawingml/2006/main" xmlns:r="http://schemas.openxmlformats.org/officeDocument/2006/relationships" xmlns:p="http://schemas.openxmlformats.org/presentationml/2006/main">
  <p:tag name="NUM" val="5"/>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3"/>
</p:tagLst>
</file>

<file path=ppt/tags/tag53.xml><?xml version="1.0" encoding="utf-8"?>
<p:tagLst xmlns:a="http://schemas.openxmlformats.org/drawingml/2006/main" xmlns:r="http://schemas.openxmlformats.org/officeDocument/2006/relationships" xmlns:p="http://schemas.openxmlformats.org/presentationml/2006/main">
  <p:tag name="NUM" val="4"/>
</p:tagLst>
</file>

<file path=ppt/tags/tag54.xml><?xml version="1.0" encoding="utf-8"?>
<p:tagLst xmlns:a="http://schemas.openxmlformats.org/drawingml/2006/main" xmlns:r="http://schemas.openxmlformats.org/officeDocument/2006/relationships" xmlns:p="http://schemas.openxmlformats.org/presentationml/2006/main">
  <p:tag name="NUM" val="5"/>
</p:tagLst>
</file>

<file path=ppt/tags/tag55.xml><?xml version="1.0" encoding="utf-8"?>
<p:tagLst xmlns:a="http://schemas.openxmlformats.org/drawingml/2006/main" xmlns:r="http://schemas.openxmlformats.org/officeDocument/2006/relationships" xmlns:p="http://schemas.openxmlformats.org/presentationml/2006/main">
  <p:tag name="NUM" val="6"/>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2"/>
</p:tagLst>
</file>

<file path=ppt/tags/tag58.xml><?xml version="1.0" encoding="utf-8"?>
<p:tagLst xmlns:a="http://schemas.openxmlformats.org/drawingml/2006/main" xmlns:r="http://schemas.openxmlformats.org/officeDocument/2006/relationships" xmlns:p="http://schemas.openxmlformats.org/presentationml/2006/main">
  <p:tag name="NUM" val="3"/>
</p:tagLst>
</file>

<file path=ppt/tags/tag59.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4"/>
</p:tagLst>
</file>

<file path=ppt/tags/tag60.xml><?xml version="1.0" encoding="utf-8"?>
<p:tagLst xmlns:a="http://schemas.openxmlformats.org/drawingml/2006/main" xmlns:r="http://schemas.openxmlformats.org/officeDocument/2006/relationships" xmlns:p="http://schemas.openxmlformats.org/presentationml/2006/main">
  <p:tag name="NUM" val="5"/>
</p:tagLst>
</file>

<file path=ppt/tags/tag61.xml><?xml version="1.0" encoding="utf-8"?>
<p:tagLst xmlns:a="http://schemas.openxmlformats.org/drawingml/2006/main" xmlns:r="http://schemas.openxmlformats.org/officeDocument/2006/relationships" xmlns:p="http://schemas.openxmlformats.org/presentationml/2006/main">
  <p:tag name="NUM" val="6"/>
</p:tagLst>
</file>

<file path=ppt/tags/tag62.xml><?xml version="1.0" encoding="utf-8"?>
<p:tagLst xmlns:a="http://schemas.openxmlformats.org/drawingml/2006/main" xmlns:r="http://schemas.openxmlformats.org/officeDocument/2006/relationships" xmlns:p="http://schemas.openxmlformats.org/presentationml/2006/main">
  <p:tag name="NUM" val="1"/>
</p:tagLst>
</file>

<file path=ppt/tags/tag63.xml><?xml version="1.0" encoding="utf-8"?>
<p:tagLst xmlns:a="http://schemas.openxmlformats.org/drawingml/2006/main" xmlns:r="http://schemas.openxmlformats.org/officeDocument/2006/relationships" xmlns:p="http://schemas.openxmlformats.org/presentationml/2006/main">
  <p:tag name="NUM" val="2"/>
</p:tagLst>
</file>

<file path=ppt/tags/tag64.xml><?xml version="1.0" encoding="utf-8"?>
<p:tagLst xmlns:a="http://schemas.openxmlformats.org/drawingml/2006/main" xmlns:r="http://schemas.openxmlformats.org/officeDocument/2006/relationships" xmlns:p="http://schemas.openxmlformats.org/presentationml/2006/main">
  <p:tag name="NUM" val="3"/>
</p:tagLst>
</file>

<file path=ppt/tags/tag65.xml><?xml version="1.0" encoding="utf-8"?>
<p:tagLst xmlns:a="http://schemas.openxmlformats.org/drawingml/2006/main" xmlns:r="http://schemas.openxmlformats.org/officeDocument/2006/relationships" xmlns:p="http://schemas.openxmlformats.org/presentationml/2006/main">
  <p:tag name="NUM" val="4"/>
</p:tagLst>
</file>

<file path=ppt/tags/tag66.xml><?xml version="1.0" encoding="utf-8"?>
<p:tagLst xmlns:a="http://schemas.openxmlformats.org/drawingml/2006/main" xmlns:r="http://schemas.openxmlformats.org/officeDocument/2006/relationships" xmlns:p="http://schemas.openxmlformats.org/presentationml/2006/main">
  <p:tag name="NUM" val="5"/>
</p:tagLst>
</file>

<file path=ppt/tags/tag67.xml><?xml version="1.0" encoding="utf-8"?>
<p:tagLst xmlns:a="http://schemas.openxmlformats.org/drawingml/2006/main" xmlns:r="http://schemas.openxmlformats.org/officeDocument/2006/relationships" xmlns:p="http://schemas.openxmlformats.org/presentationml/2006/main">
  <p:tag name="NUM" val="1"/>
</p:tagLst>
</file>

<file path=ppt/tags/tag68.xml><?xml version="1.0" encoding="utf-8"?>
<p:tagLst xmlns:a="http://schemas.openxmlformats.org/drawingml/2006/main" xmlns:r="http://schemas.openxmlformats.org/officeDocument/2006/relationships" xmlns:p="http://schemas.openxmlformats.org/presentationml/2006/main">
  <p:tag name="NUM" val="2"/>
</p:tagLst>
</file>

<file path=ppt/tags/tag69.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5"/>
</p:tagLst>
</file>

<file path=ppt/tags/tag70.xml><?xml version="1.0" encoding="utf-8"?>
<p:tagLst xmlns:a="http://schemas.openxmlformats.org/drawingml/2006/main" xmlns:r="http://schemas.openxmlformats.org/officeDocument/2006/relationships" xmlns:p="http://schemas.openxmlformats.org/presentationml/2006/main">
  <p:tag name="NUM" val="4"/>
</p:tagLst>
</file>

<file path=ppt/tags/tag71.xml><?xml version="1.0" encoding="utf-8"?>
<p:tagLst xmlns:a="http://schemas.openxmlformats.org/drawingml/2006/main" xmlns:r="http://schemas.openxmlformats.org/officeDocument/2006/relationships" xmlns:p="http://schemas.openxmlformats.org/presentationml/2006/main">
  <p:tag name="NUM" val="5"/>
</p:tagLst>
</file>

<file path=ppt/tags/tag72.xml><?xml version="1.0" encoding="utf-8"?>
<p:tagLst xmlns:a="http://schemas.openxmlformats.org/drawingml/2006/main" xmlns:r="http://schemas.openxmlformats.org/officeDocument/2006/relationships" xmlns:p="http://schemas.openxmlformats.org/presentationml/2006/main">
  <p:tag name="NUM" val="1"/>
</p:tagLst>
</file>

<file path=ppt/tags/tag73.xml><?xml version="1.0" encoding="utf-8"?>
<p:tagLst xmlns:a="http://schemas.openxmlformats.org/drawingml/2006/main" xmlns:r="http://schemas.openxmlformats.org/officeDocument/2006/relationships" xmlns:p="http://schemas.openxmlformats.org/presentationml/2006/main">
  <p:tag name="NUM" val="2"/>
</p:tagLst>
</file>

<file path=ppt/tags/tag74.xml><?xml version="1.0" encoding="utf-8"?>
<p:tagLst xmlns:a="http://schemas.openxmlformats.org/drawingml/2006/main" xmlns:r="http://schemas.openxmlformats.org/officeDocument/2006/relationships" xmlns:p="http://schemas.openxmlformats.org/presentationml/2006/main">
  <p:tag name="NUM" val="3"/>
</p:tagLst>
</file>

<file path=ppt/tags/tag75.xml><?xml version="1.0" encoding="utf-8"?>
<p:tagLst xmlns:a="http://schemas.openxmlformats.org/drawingml/2006/main" xmlns:r="http://schemas.openxmlformats.org/officeDocument/2006/relationships" xmlns:p="http://schemas.openxmlformats.org/presentationml/2006/main">
  <p:tag name="NUM" val="4"/>
</p:tagLst>
</file>

<file path=ppt/tags/tag76.xml><?xml version="1.0" encoding="utf-8"?>
<p:tagLst xmlns:a="http://schemas.openxmlformats.org/drawingml/2006/main" xmlns:r="http://schemas.openxmlformats.org/officeDocument/2006/relationships" xmlns:p="http://schemas.openxmlformats.org/presentationml/2006/main">
  <p:tag name="NUM" val="5"/>
</p:tagLst>
</file>

<file path=ppt/tags/tag77.xml><?xml version="1.0" encoding="utf-8"?>
<p:tagLst xmlns:a="http://schemas.openxmlformats.org/drawingml/2006/main" xmlns:r="http://schemas.openxmlformats.org/officeDocument/2006/relationships" xmlns:p="http://schemas.openxmlformats.org/presentationml/2006/main">
  <p:tag name="NUM" val="1"/>
</p:tagLst>
</file>

<file path=ppt/tags/tag78.xml><?xml version="1.0" encoding="utf-8"?>
<p:tagLst xmlns:a="http://schemas.openxmlformats.org/drawingml/2006/main" xmlns:r="http://schemas.openxmlformats.org/officeDocument/2006/relationships" xmlns:p="http://schemas.openxmlformats.org/presentationml/2006/main">
  <p:tag name="NUM" val="2"/>
</p:tagLst>
</file>

<file path=ppt/tags/tag79.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80.xml><?xml version="1.0" encoding="utf-8"?>
<p:tagLst xmlns:a="http://schemas.openxmlformats.org/drawingml/2006/main" xmlns:r="http://schemas.openxmlformats.org/officeDocument/2006/relationships" xmlns:p="http://schemas.openxmlformats.org/presentationml/2006/main">
  <p:tag name="NUM" val="4"/>
</p:tagLst>
</file>

<file path=ppt/tags/tag81.xml><?xml version="1.0" encoding="utf-8"?>
<p:tagLst xmlns:a="http://schemas.openxmlformats.org/drawingml/2006/main" xmlns:r="http://schemas.openxmlformats.org/officeDocument/2006/relationships" xmlns:p="http://schemas.openxmlformats.org/presentationml/2006/main">
  <p:tag name="NUM" val="5"/>
</p:tagLst>
</file>

<file path=ppt/tags/tag82.xml><?xml version="1.0" encoding="utf-8"?>
<p:tagLst xmlns:a="http://schemas.openxmlformats.org/drawingml/2006/main" xmlns:r="http://schemas.openxmlformats.org/officeDocument/2006/relationships" xmlns:p="http://schemas.openxmlformats.org/presentationml/2006/main">
  <p:tag name="NUM" val="1"/>
</p:tagLst>
</file>

<file path=ppt/tags/tag83.xml><?xml version="1.0" encoding="utf-8"?>
<p:tagLst xmlns:a="http://schemas.openxmlformats.org/drawingml/2006/main" xmlns:r="http://schemas.openxmlformats.org/officeDocument/2006/relationships" xmlns:p="http://schemas.openxmlformats.org/presentationml/2006/main">
  <p:tag name="NUM" val="2"/>
</p:tagLst>
</file>

<file path=ppt/tags/tag84.xml><?xml version="1.0" encoding="utf-8"?>
<p:tagLst xmlns:a="http://schemas.openxmlformats.org/drawingml/2006/main" xmlns:r="http://schemas.openxmlformats.org/officeDocument/2006/relationships" xmlns:p="http://schemas.openxmlformats.org/presentationml/2006/main">
  <p:tag name="NUM" val="3"/>
</p:tagLst>
</file>

<file path=ppt/tags/tag85.xml><?xml version="1.0" encoding="utf-8"?>
<p:tagLst xmlns:a="http://schemas.openxmlformats.org/drawingml/2006/main" xmlns:r="http://schemas.openxmlformats.org/officeDocument/2006/relationships" xmlns:p="http://schemas.openxmlformats.org/presentationml/2006/main">
  <p:tag name="NUM" val="4"/>
</p:tagLst>
</file>

<file path=ppt/tags/tag86.xml><?xml version="1.0" encoding="utf-8"?>
<p:tagLst xmlns:a="http://schemas.openxmlformats.org/drawingml/2006/main" xmlns:r="http://schemas.openxmlformats.org/officeDocument/2006/relationships" xmlns:p="http://schemas.openxmlformats.org/presentationml/2006/main">
  <p:tag name="NUM" val="5"/>
</p:tagLst>
</file>

<file path=ppt/tags/tag87.xml><?xml version="1.0" encoding="utf-8"?>
<p:tagLst xmlns:a="http://schemas.openxmlformats.org/drawingml/2006/main" xmlns:r="http://schemas.openxmlformats.org/officeDocument/2006/relationships" xmlns:p="http://schemas.openxmlformats.org/presentationml/2006/main">
  <p:tag name="NUM" val="6"/>
</p:tagLst>
</file>

<file path=ppt/tags/tag88.xml><?xml version="1.0" encoding="utf-8"?>
<p:tagLst xmlns:a="http://schemas.openxmlformats.org/drawingml/2006/main" xmlns:r="http://schemas.openxmlformats.org/officeDocument/2006/relationships" xmlns:p="http://schemas.openxmlformats.org/presentationml/2006/main">
  <p:tag name="NUM" val="1"/>
</p:tagLst>
</file>

<file path=ppt/tags/tag89.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ags/tag90.xml><?xml version="1.0" encoding="utf-8"?>
<p:tagLst xmlns:a="http://schemas.openxmlformats.org/drawingml/2006/main" xmlns:r="http://schemas.openxmlformats.org/officeDocument/2006/relationships" xmlns:p="http://schemas.openxmlformats.org/presentationml/2006/main">
  <p:tag name="NUM" val="3"/>
</p:tagLst>
</file>

<file path=ppt/tags/tag91.xml><?xml version="1.0" encoding="utf-8"?>
<p:tagLst xmlns:a="http://schemas.openxmlformats.org/drawingml/2006/main" xmlns:r="http://schemas.openxmlformats.org/officeDocument/2006/relationships" xmlns:p="http://schemas.openxmlformats.org/presentationml/2006/main">
  <p:tag name="NUM" val="4"/>
</p:tagLst>
</file>

<file path=ppt/tags/tag92.xml><?xml version="1.0" encoding="utf-8"?>
<p:tagLst xmlns:a="http://schemas.openxmlformats.org/drawingml/2006/main" xmlns:r="http://schemas.openxmlformats.org/officeDocument/2006/relationships" xmlns:p="http://schemas.openxmlformats.org/presentationml/2006/main">
  <p:tag name="NUM" val="5"/>
</p:tagLst>
</file>

<file path=ppt/tags/tag93.xml><?xml version="1.0" encoding="utf-8"?>
<p:tagLst xmlns:a="http://schemas.openxmlformats.org/drawingml/2006/main" xmlns:r="http://schemas.openxmlformats.org/officeDocument/2006/relationships" xmlns:p="http://schemas.openxmlformats.org/presentationml/2006/main">
  <p:tag name="NUM" val="1"/>
</p:tagLst>
</file>

<file path=ppt/tags/tag94.xml><?xml version="1.0" encoding="utf-8"?>
<p:tagLst xmlns:a="http://schemas.openxmlformats.org/drawingml/2006/main" xmlns:r="http://schemas.openxmlformats.org/officeDocument/2006/relationships" xmlns:p="http://schemas.openxmlformats.org/presentationml/2006/main">
  <p:tag name="NUM" val="2"/>
</p:tagLst>
</file>

<file path=ppt/tags/tag95.xml><?xml version="1.0" encoding="utf-8"?>
<p:tagLst xmlns:a="http://schemas.openxmlformats.org/drawingml/2006/main" xmlns:r="http://schemas.openxmlformats.org/officeDocument/2006/relationships" xmlns:p="http://schemas.openxmlformats.org/presentationml/2006/main">
  <p:tag name="NUM" val="3"/>
</p:tagLst>
</file>

<file path=ppt/tags/tag96.xml><?xml version="1.0" encoding="utf-8"?>
<p:tagLst xmlns:a="http://schemas.openxmlformats.org/drawingml/2006/main" xmlns:r="http://schemas.openxmlformats.org/officeDocument/2006/relationships" xmlns:p="http://schemas.openxmlformats.org/presentationml/2006/main">
  <p:tag name="NUM" val="4"/>
</p:tagLst>
</file>

<file path=ppt/tags/tag97.xml><?xml version="1.0" encoding="utf-8"?>
<p:tagLst xmlns:a="http://schemas.openxmlformats.org/drawingml/2006/main" xmlns:r="http://schemas.openxmlformats.org/officeDocument/2006/relationships" xmlns:p="http://schemas.openxmlformats.org/presentationml/2006/main">
  <p:tag name="NUM" val="5"/>
</p:tagLst>
</file>

<file path=ppt/tags/tag98.xml><?xml version="1.0" encoding="utf-8"?>
<p:tagLst xmlns:a="http://schemas.openxmlformats.org/drawingml/2006/main" xmlns:r="http://schemas.openxmlformats.org/officeDocument/2006/relationships" xmlns:p="http://schemas.openxmlformats.org/presentationml/2006/main">
  <p:tag name="NUM" val="1"/>
</p:tagLst>
</file>

<file path=ppt/tags/tag9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FY14growthTemplate">
  <a:themeElements>
    <a:clrScheme name="Custom 6">
      <a:dk1>
        <a:sysClr val="windowText" lastClr="000000"/>
      </a:dk1>
      <a:lt1>
        <a:sysClr val="window" lastClr="FFFFFF"/>
      </a:lt1>
      <a:dk2>
        <a:srgbClr val="212121"/>
      </a:dk2>
      <a:lt2>
        <a:srgbClr val="CDD4D7"/>
      </a:lt2>
      <a:accent1>
        <a:srgbClr val="0F5181"/>
      </a:accent1>
      <a:accent2>
        <a:srgbClr val="732E9A"/>
      </a:accent2>
      <a:accent3>
        <a:srgbClr val="A20012"/>
      </a:accent3>
      <a:accent4>
        <a:srgbClr val="B86900"/>
      </a:accent4>
      <a:accent5>
        <a:srgbClr val="447923"/>
      </a:accent5>
      <a:accent6>
        <a:srgbClr val="2C9C89"/>
      </a:accent6>
      <a:hlink>
        <a:srgbClr val="EC4000"/>
      </a:hlink>
      <a:folHlink>
        <a:srgbClr val="F8CE8A"/>
      </a:folHlink>
    </a:clrScheme>
    <a:fontScheme name="seismic_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eism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ismi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ismi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ismi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ismi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ismic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ismi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ismi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ismi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ismi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ismi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ismic_template 13">
        <a:dk1>
          <a:srgbClr val="000000"/>
        </a:dk1>
        <a:lt1>
          <a:srgbClr val="FFFFFF"/>
        </a:lt1>
        <a:dk2>
          <a:srgbClr val="CC0000"/>
        </a:dk2>
        <a:lt2>
          <a:srgbClr val="808080"/>
        </a:lt2>
        <a:accent1>
          <a:srgbClr val="8BCACF"/>
        </a:accent1>
        <a:accent2>
          <a:srgbClr val="0099FF"/>
        </a:accent2>
        <a:accent3>
          <a:srgbClr val="FFFFFF"/>
        </a:accent3>
        <a:accent4>
          <a:srgbClr val="000000"/>
        </a:accent4>
        <a:accent5>
          <a:srgbClr val="C4E1E4"/>
        </a:accent5>
        <a:accent6>
          <a:srgbClr val="008A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14">
        <a:dk1>
          <a:srgbClr val="000000"/>
        </a:dk1>
        <a:lt1>
          <a:srgbClr val="FFFFFF"/>
        </a:lt1>
        <a:dk2>
          <a:srgbClr val="CC0000"/>
        </a:dk2>
        <a:lt2>
          <a:srgbClr val="2D2015"/>
        </a:lt2>
        <a:accent1>
          <a:srgbClr val="8C7B70"/>
        </a:accent1>
        <a:accent2>
          <a:srgbClr val="8F5F2F"/>
        </a:accent2>
        <a:accent3>
          <a:srgbClr val="FFFFFF"/>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0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FY14growthTemplate</Template>
  <TotalTime>0</TotalTime>
  <Words>408</Words>
  <Application>Microsoft Office PowerPoint</Application>
  <PresentationFormat>Bildschirmpräsentation (4:3)</PresentationFormat>
  <Paragraphs>229</Paragraphs>
  <Slides>20</Slides>
  <Notes>0</Notes>
  <HiddenSlides>0</HiddenSlides>
  <MMClips>0</MMClips>
  <ScaleCrop>false</ScaleCrop>
  <HeadingPairs>
    <vt:vector size="4" baseType="variant">
      <vt:variant>
        <vt:lpstr>Design</vt:lpstr>
      </vt:variant>
      <vt:variant>
        <vt:i4>2</vt:i4>
      </vt:variant>
      <vt:variant>
        <vt:lpstr>Folientitel</vt:lpstr>
      </vt:variant>
      <vt:variant>
        <vt:i4>20</vt:i4>
      </vt:variant>
    </vt:vector>
  </HeadingPairs>
  <TitlesOfParts>
    <vt:vector size="22" baseType="lpstr">
      <vt:lpstr>FY14growthTemplate</vt:lpstr>
      <vt:lpstr>20_Blank Presentation</vt:lpstr>
      <vt:lpstr>Division Essais EU MTS Gestion de la qualité, de l’environnement, de la santé et de la sécurité (EHS) Qualité &amp; EHS - Europe </vt:lpstr>
      <vt:lpstr>LES DANGERS LIÉS AUX GAZ INERTES ET AU MANQUE D’OXYGÈNE </vt:lpstr>
      <vt:lpstr>LES DANGERS LIÉS AUX GAZ INERTES ET AU MANQUE D’OXYGÈNE </vt:lpstr>
      <vt:lpstr>LES DANGERS LIÉS AUX GAZ INERTES ET AU MANQUE D’OXYGÈNE </vt:lpstr>
      <vt:lpstr>LES DANGERS LIÉS AUX GAZ INERTES ET AU MANQUE D’OXYGÈNE </vt:lpstr>
      <vt:lpstr>LES DANGERS LIÉS AUX GAZ INERTES ET AU MANQUE D’OXYGÈNE </vt:lpstr>
      <vt:lpstr>LES DANGERS LIÉS AUX GAZ INERTES ET AU MANQUE D’OXYGÈNE </vt:lpstr>
      <vt:lpstr>LES DANGERS LIÉS AUX GAZ INERTES ET AU MANQUE D’OXYGÈNE </vt:lpstr>
      <vt:lpstr>LES DANGERS LIÉS AUX GAZ INERTES ET AU MANQUE D’OXYGÈNE </vt:lpstr>
      <vt:lpstr>LES DANGERS LIÉS AUX GAZ INERTES ET AU MANQUE D’OXYGÈNE </vt:lpstr>
      <vt:lpstr>LES DANGERS LIÉS AUX GAZ INERTES ET AU MANQUE D’OXYGÈNE </vt:lpstr>
      <vt:lpstr>LES DANGERS LIÉS AUX GAZ INERTES ET AU MANQUE D’OXYGÈNE </vt:lpstr>
      <vt:lpstr>LES DANGERS LIÉS AUX GAZ INERTES ET AU MANQUE D’OXYGÈNE </vt:lpstr>
      <vt:lpstr>LES DANGERS LIÉS AUX GAZ INERTES ET AU MANQUE D’OXYGÈNE </vt:lpstr>
      <vt:lpstr>LES DANGERS LIÉS AUX GAZ INERTES ET AU MANQUE D’OXYGÈNE </vt:lpstr>
      <vt:lpstr>LES DANGERS LIÉS AUX GAZ INERTES ET AU MANQUE D’OXYGÈNE </vt:lpstr>
      <vt:lpstr>LES DANGERS LIÉS AUX GAZ INERTES ET AU MANQUE D’OXYGÈNE </vt:lpstr>
      <vt:lpstr>LES DANGERS LIÉS AUX GAZ INERTES ET AU MANQUE D’OXYGÈNE </vt:lpstr>
      <vt:lpstr>LES DANGERS LIÉS AUX GAZ INERTES ET AU MANQUE D’OXYGÈNE </vt:lpstr>
      <vt:lpstr>LES DANGERS LIÉS AUX GAZ INERTES ET AU MANQUE D’OXYGÈNE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FY14 Initiatives</dc:title>
  <dc:creator>coburnm</dc:creator>
  <cp:lastModifiedBy>Gust, Christian</cp:lastModifiedBy>
  <cp:revision>625</cp:revision>
  <cp:lastPrinted>2016-12-02T10:02:49Z</cp:lastPrinted>
  <dcterms:created xsi:type="dcterms:W3CDTF">2013-08-29T19:43:38Z</dcterms:created>
  <dcterms:modified xsi:type="dcterms:W3CDTF">2018-06-26T14:22:50Z</dcterms:modified>
</cp:coreProperties>
</file>