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0" r:id="rId2"/>
  </p:sldMasterIdLst>
  <p:notesMasterIdLst>
    <p:notesMasterId r:id="rId23"/>
  </p:notesMasterIdLst>
  <p:handoutMasterIdLst>
    <p:handoutMasterId r:id="rId24"/>
  </p:handoutMasterIdLst>
  <p:sldIdLst>
    <p:sldId id="261" r:id="rId3"/>
    <p:sldId id="545" r:id="rId4"/>
    <p:sldId id="547" r:id="rId5"/>
    <p:sldId id="548" r:id="rId6"/>
    <p:sldId id="549" r:id="rId7"/>
    <p:sldId id="550" r:id="rId8"/>
    <p:sldId id="551" r:id="rId9"/>
    <p:sldId id="565" r:id="rId10"/>
    <p:sldId id="553" r:id="rId11"/>
    <p:sldId id="554" r:id="rId12"/>
    <p:sldId id="556" r:id="rId13"/>
    <p:sldId id="557" r:id="rId14"/>
    <p:sldId id="558" r:id="rId15"/>
    <p:sldId id="560" r:id="rId16"/>
    <p:sldId id="559" r:id="rId17"/>
    <p:sldId id="561" r:id="rId18"/>
    <p:sldId id="562" r:id="rId19"/>
    <p:sldId id="563" r:id="rId20"/>
    <p:sldId id="564" r:id="rId21"/>
    <p:sldId id="543" r:id="rId22"/>
  </p:sldIdLst>
  <p:sldSz cx="9144000" cy="6858000" type="screen4x3"/>
  <p:notesSz cx="6797675" cy="9926638"/>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543"/>
    <a:srgbClr val="9BD5FF"/>
    <a:srgbClr val="E2F3FF"/>
    <a:srgbClr val="D6F3FF"/>
    <a:srgbClr val="A0D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877" autoAdjust="0"/>
    <p:restoredTop sz="91543" autoAdjust="0"/>
  </p:normalViewPr>
  <p:slideViewPr>
    <p:cSldViewPr snapToGrid="0" snapToObjects="1">
      <p:cViewPr varScale="1">
        <p:scale>
          <a:sx n="104" d="100"/>
          <a:sy n="104" d="100"/>
        </p:scale>
        <p:origin x="-1728" y="-96"/>
      </p:cViewPr>
      <p:guideLst>
        <p:guide orient="horz" pos="4319"/>
        <p:guide/>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078" cy="496569"/>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50026" y="0"/>
            <a:ext cx="2946078" cy="496569"/>
          </a:xfrm>
          <a:prstGeom prst="rect">
            <a:avLst/>
          </a:prstGeom>
        </p:spPr>
        <p:txBody>
          <a:bodyPr vert="horz" lIns="91440" tIns="45720" rIns="91440" bIns="45720" rtlCol="0"/>
          <a:lstStyle>
            <a:lvl1pPr algn="r">
              <a:defRPr sz="1200"/>
            </a:lvl1pPr>
          </a:lstStyle>
          <a:p>
            <a:fld id="{D32AD206-E350-4A5A-9E32-FD8E3A96E856}" type="datetimeFigureOut">
              <a:rPr lang="de-DE" smtClean="0"/>
              <a:t>26.06.2018</a:t>
            </a:fld>
            <a:endParaRPr lang="de-DE" dirty="0"/>
          </a:p>
        </p:txBody>
      </p:sp>
      <p:sp>
        <p:nvSpPr>
          <p:cNvPr id="4" name="Fußzeilenplatzhalter 3"/>
          <p:cNvSpPr>
            <a:spLocks noGrp="1"/>
          </p:cNvSpPr>
          <p:nvPr>
            <p:ph type="ftr" sz="quarter" idx="2"/>
          </p:nvPr>
        </p:nvSpPr>
        <p:spPr>
          <a:xfrm>
            <a:off x="1" y="9428493"/>
            <a:ext cx="2946078" cy="496568"/>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50026" y="9428493"/>
            <a:ext cx="2946078" cy="496568"/>
          </a:xfrm>
          <a:prstGeom prst="rect">
            <a:avLst/>
          </a:prstGeom>
        </p:spPr>
        <p:txBody>
          <a:bodyPr vert="horz" lIns="91440" tIns="45720" rIns="91440" bIns="45720" rtlCol="0" anchor="b"/>
          <a:lstStyle>
            <a:lvl1pPr algn="r">
              <a:defRPr sz="1200"/>
            </a:lvl1pPr>
          </a:lstStyle>
          <a:p>
            <a:fld id="{4FE4E3B2-9BE5-40B9-95D9-711854C2D547}" type="slidenum">
              <a:rPr lang="de-DE" smtClean="0"/>
              <a:t>‹Nr.›</a:t>
            </a:fld>
            <a:endParaRPr lang="de-DE" dirty="0"/>
          </a:p>
        </p:txBody>
      </p:sp>
    </p:spTree>
    <p:extLst>
      <p:ext uri="{BB962C8B-B14F-4D97-AF65-F5344CB8AC3E}">
        <p14:creationId xmlns:p14="http://schemas.microsoft.com/office/powerpoint/2010/main" val="41407688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6275" cy="496671"/>
          </a:xfrm>
          <a:prstGeom prst="rect">
            <a:avLst/>
          </a:prstGeom>
        </p:spPr>
        <p:txBody>
          <a:bodyPr vert="horz" lIns="91422" tIns="45710" rIns="91422" bIns="45710" rtlCol="0"/>
          <a:lstStyle>
            <a:lvl1pPr algn="l">
              <a:defRPr sz="1200"/>
            </a:lvl1pPr>
          </a:lstStyle>
          <a:p>
            <a:endParaRPr lang="en-US" dirty="0"/>
          </a:p>
        </p:txBody>
      </p:sp>
      <p:sp>
        <p:nvSpPr>
          <p:cNvPr id="3" name="Date Placeholder 2"/>
          <p:cNvSpPr>
            <a:spLocks noGrp="1"/>
          </p:cNvSpPr>
          <p:nvPr>
            <p:ph type="dt" idx="1"/>
          </p:nvPr>
        </p:nvSpPr>
        <p:spPr>
          <a:xfrm>
            <a:off x="3849863" y="2"/>
            <a:ext cx="2946275" cy="496671"/>
          </a:xfrm>
          <a:prstGeom prst="rect">
            <a:avLst/>
          </a:prstGeom>
        </p:spPr>
        <p:txBody>
          <a:bodyPr vert="horz" lIns="91422" tIns="45710" rIns="91422" bIns="45710" rtlCol="0"/>
          <a:lstStyle>
            <a:lvl1pPr algn="r">
              <a:defRPr sz="1200"/>
            </a:lvl1pPr>
          </a:lstStyle>
          <a:p>
            <a:fld id="{F8136566-ABC4-427B-8133-7B48FE3D98C8}" type="datetimeFigureOut">
              <a:rPr lang="en-US" smtClean="0"/>
              <a:pPr/>
              <a:t>6/26/2018</a:t>
            </a:fld>
            <a:endParaRPr lang="en-US" dirty="0"/>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422" tIns="45710" rIns="91422" bIns="45710" rtlCol="0" anchor="ctr"/>
          <a:lstStyle/>
          <a:p>
            <a:endParaRPr lang="en-US" dirty="0"/>
          </a:p>
        </p:txBody>
      </p:sp>
      <p:sp>
        <p:nvSpPr>
          <p:cNvPr id="5" name="Notes Placeholder 4"/>
          <p:cNvSpPr>
            <a:spLocks noGrp="1"/>
          </p:cNvSpPr>
          <p:nvPr>
            <p:ph type="body" sz="quarter" idx="3"/>
          </p:nvPr>
        </p:nvSpPr>
        <p:spPr>
          <a:xfrm>
            <a:off x="680384" y="4715833"/>
            <a:ext cx="5436909" cy="4466649"/>
          </a:xfrm>
          <a:prstGeom prst="rect">
            <a:avLst/>
          </a:prstGeom>
        </p:spPr>
        <p:txBody>
          <a:bodyPr vert="horz" lIns="91422" tIns="45710" rIns="91422" bIns="457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428272"/>
            <a:ext cx="2946275" cy="496671"/>
          </a:xfrm>
          <a:prstGeom prst="rect">
            <a:avLst/>
          </a:prstGeom>
        </p:spPr>
        <p:txBody>
          <a:bodyPr vert="horz" lIns="91422" tIns="45710" rIns="91422" bIns="457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863" y="9428272"/>
            <a:ext cx="2946275" cy="496671"/>
          </a:xfrm>
          <a:prstGeom prst="rect">
            <a:avLst/>
          </a:prstGeom>
        </p:spPr>
        <p:txBody>
          <a:bodyPr vert="horz" lIns="91422" tIns="45710" rIns="91422" bIns="45710" rtlCol="0" anchor="b"/>
          <a:lstStyle>
            <a:lvl1pPr algn="r">
              <a:defRPr sz="1200"/>
            </a:lvl1pPr>
          </a:lstStyle>
          <a:p>
            <a:fld id="{4234B7C7-603A-4E1F-981A-0D616DED7C13}" type="slidenum">
              <a:rPr lang="en-US" smtClean="0"/>
              <a:pPr/>
              <a:t>‹Nr.›</a:t>
            </a:fld>
            <a:endParaRPr lang="en-US" dirty="0"/>
          </a:p>
        </p:txBody>
      </p:sp>
    </p:spTree>
    <p:extLst>
      <p:ext uri="{BB962C8B-B14F-4D97-AF65-F5344CB8AC3E}">
        <p14:creationId xmlns:p14="http://schemas.microsoft.com/office/powerpoint/2010/main" val="22657380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4771505"/>
          </a:xfrm>
          <a:prstGeom prst="rect">
            <a:avLst/>
          </a:prstGeom>
        </p:spPr>
      </p:pic>
      <p:pic>
        <p:nvPicPr>
          <p:cNvPr id="7" name="Picture 6" descr="becertai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8600" y="6400800"/>
            <a:ext cx="899160" cy="216408"/>
          </a:xfrm>
          <a:prstGeom prst="rect">
            <a:avLst/>
          </a:prstGeom>
        </p:spPr>
      </p:pic>
      <p:sp>
        <p:nvSpPr>
          <p:cNvPr id="7170" name="Rectangle 2"/>
          <p:cNvSpPr>
            <a:spLocks noGrp="1" noChangeArrowheads="1"/>
          </p:cNvSpPr>
          <p:nvPr>
            <p:ph type="ctrTitle"/>
          </p:nvPr>
        </p:nvSpPr>
        <p:spPr>
          <a:xfrm>
            <a:off x="2209800" y="4648200"/>
            <a:ext cx="6553200" cy="533400"/>
          </a:xfrm>
        </p:spPr>
        <p:txBody>
          <a:bodyPr/>
          <a:lstStyle>
            <a:lvl1pPr algn="r">
              <a:defRPr sz="2400"/>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en-US" smtClean="0"/>
              <a:t>Click to edit Master subtitle style</a:t>
            </a:r>
            <a:endParaRPr lang="en-US" dirty="0"/>
          </a:p>
        </p:txBody>
      </p:sp>
    </p:spTree>
    <p:extLst>
      <p:ext uri="{BB962C8B-B14F-4D97-AF65-F5344CB8AC3E}">
        <p14:creationId xmlns:p14="http://schemas.microsoft.com/office/powerpoint/2010/main" val="360834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63083" y="6496892"/>
            <a:ext cx="876829" cy="244475"/>
          </a:xfrm>
          <a:ln/>
        </p:spPr>
        <p:txBody>
          <a:bodyPr/>
          <a:lstStyle>
            <a:lvl1pPr>
              <a:defRPr/>
            </a:lvl1pPr>
          </a:lstStyle>
          <a:p>
            <a:r>
              <a:rPr lang="de-DE" dirty="0" smtClean="0"/>
              <a:t>03.Feb.15</a:t>
            </a:r>
            <a:endParaRPr lang="en-US" dirty="0"/>
          </a:p>
        </p:txBody>
      </p:sp>
      <p:sp>
        <p:nvSpPr>
          <p:cNvPr id="6" name="Rectangle 6"/>
          <p:cNvSpPr>
            <a:spLocks noGrp="1" noChangeArrowheads="1"/>
          </p:cNvSpPr>
          <p:nvPr>
            <p:ph type="sldNum" sz="quarter" idx="4"/>
          </p:nvPr>
        </p:nvSpPr>
        <p:spPr bwMode="auto">
          <a:xfrm>
            <a:off x="1088867"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smtClean="0"/>
              <a:t>|    Page </a:t>
            </a:r>
            <a:fld id="{49FBB2A1-E2DA-354C-95C6-1DF4F7A3088F}" type="slidenum">
              <a:rPr lang="en-US" smtClean="0"/>
              <a:pPr/>
              <a:t>‹Nr.›</a:t>
            </a:fld>
            <a:endParaRPr lang="en-US" dirty="0"/>
          </a:p>
        </p:txBody>
      </p:sp>
    </p:spTree>
    <p:extLst>
      <p:ext uri="{BB962C8B-B14F-4D97-AF65-F5344CB8AC3E}">
        <p14:creationId xmlns:p14="http://schemas.microsoft.com/office/powerpoint/2010/main" val="218346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63084" y="6496892"/>
            <a:ext cx="650034" cy="244475"/>
          </a:xfrm>
          <a:prstGeom prst="rect">
            <a:avLst/>
          </a:prstGeom>
          <a:ln/>
        </p:spPr>
        <p:txBody>
          <a:bodyPr/>
          <a:lstStyle>
            <a:lvl1pPr>
              <a:defRPr/>
            </a:lvl1pPr>
          </a:lstStyle>
          <a:p>
            <a:r>
              <a:rPr lang="de-DE" dirty="0" smtClean="0"/>
              <a:t>03.Feb.15</a:t>
            </a:r>
            <a:endParaRPr lang="en-US" dirty="0"/>
          </a:p>
        </p:txBody>
      </p:sp>
      <p:sp>
        <p:nvSpPr>
          <p:cNvPr id="6" name="Rectangle 6"/>
          <p:cNvSpPr>
            <a:spLocks noGrp="1" noChangeArrowheads="1"/>
          </p:cNvSpPr>
          <p:nvPr>
            <p:ph type="sldNum" sz="quarter" idx="4"/>
          </p:nvPr>
        </p:nvSpPr>
        <p:spPr bwMode="auto">
          <a:xfrm>
            <a:off x="953072"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smtClean="0"/>
              <a:t>|    Page </a:t>
            </a:r>
            <a:fld id="{49FBB2A1-E2DA-354C-95C6-1DF4F7A3088F}" type="slidenum">
              <a:rPr lang="en-US" smtClean="0"/>
              <a:pPr/>
              <a:t>‹Nr.›</a:t>
            </a:fld>
            <a:endParaRPr lang="en-US" dirty="0"/>
          </a:p>
        </p:txBody>
      </p:sp>
    </p:spTree>
    <p:extLst>
      <p:ext uri="{BB962C8B-B14F-4D97-AF65-F5344CB8AC3E}">
        <p14:creationId xmlns:p14="http://schemas.microsoft.com/office/powerpoint/2010/main" val="199888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Corporate">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685800"/>
          </a:xfrm>
        </p:spPr>
        <p:txBody>
          <a:bodyPr/>
          <a:lstStyle>
            <a:lvl1pPr>
              <a:defRPr>
                <a:solidFill>
                  <a:srgbClr val="CC1543"/>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3084" y="1860176"/>
            <a:ext cx="8262938" cy="45122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463083" y="6496892"/>
            <a:ext cx="876829" cy="244475"/>
          </a:xfrm>
          <a:prstGeom prst="rect">
            <a:avLst/>
          </a:prstGeom>
          <a:ln/>
        </p:spPr>
        <p:txBody>
          <a:bodyPr/>
          <a:lstStyle>
            <a:lvl1pPr>
              <a:defRPr/>
            </a:lvl1pPr>
          </a:lstStyle>
          <a:p>
            <a:r>
              <a:rPr lang="de-DE" dirty="0" smtClean="0"/>
              <a:t>03.Feb.15</a:t>
            </a:r>
            <a:endParaRPr lang="en-US" dirty="0"/>
          </a:p>
        </p:txBody>
      </p:sp>
      <p:sp>
        <p:nvSpPr>
          <p:cNvPr id="6" name="Rectangle 6"/>
          <p:cNvSpPr>
            <a:spLocks noGrp="1" noChangeArrowheads="1"/>
          </p:cNvSpPr>
          <p:nvPr>
            <p:ph type="sldNum" sz="quarter" idx="4"/>
          </p:nvPr>
        </p:nvSpPr>
        <p:spPr bwMode="auto">
          <a:xfrm>
            <a:off x="1088867"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smtClean="0"/>
              <a:t>|    Page </a:t>
            </a:r>
            <a:fld id="{49FBB2A1-E2DA-354C-95C6-1DF4F7A3088F}" type="slidenum">
              <a:rPr lang="en-US" smtClean="0"/>
              <a:pPr/>
              <a:t>‹Nr.›</a:t>
            </a:fld>
            <a:endParaRPr lang="en-US" dirty="0"/>
          </a:p>
        </p:txBody>
      </p:sp>
    </p:spTree>
    <p:extLst>
      <p:ext uri="{BB962C8B-B14F-4D97-AF65-F5344CB8AC3E}">
        <p14:creationId xmlns:p14="http://schemas.microsoft.com/office/powerpoint/2010/main" val="3078871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1474838"/>
          </a:xfrm>
          <a:prstGeom prst="rect">
            <a:avLst/>
          </a:prstGeom>
        </p:spPr>
      </p:pic>
      <p:sp>
        <p:nvSpPr>
          <p:cNvPr id="1027" name="Rectangle 3"/>
          <p:cNvSpPr>
            <a:spLocks noGrp="1" noChangeArrowheads="1"/>
          </p:cNvSpPr>
          <p:nvPr>
            <p:ph type="body" idx="1"/>
          </p:nvPr>
        </p:nvSpPr>
        <p:spPr bwMode="auto">
          <a:xfrm>
            <a:off x="462927" y="1864159"/>
            <a:ext cx="8262938" cy="453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8" name="Rectangle 4"/>
          <p:cNvSpPr>
            <a:spLocks noGrp="1" noChangeArrowheads="1"/>
          </p:cNvSpPr>
          <p:nvPr>
            <p:ph type="dt" sz="half" idx="2"/>
          </p:nvPr>
        </p:nvSpPr>
        <p:spPr bwMode="auto">
          <a:xfrm>
            <a:off x="462927" y="6494970"/>
            <a:ext cx="904146"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de-DE" dirty="0" smtClean="0"/>
              <a:t>03.Feb.15</a:t>
            </a:r>
            <a:endParaRPr lang="en-US" dirty="0"/>
          </a:p>
        </p:txBody>
      </p:sp>
      <p:sp>
        <p:nvSpPr>
          <p:cNvPr id="1030" name="Rectangle 6"/>
          <p:cNvSpPr>
            <a:spLocks noGrp="1" noChangeArrowheads="1"/>
          </p:cNvSpPr>
          <p:nvPr>
            <p:ph type="sldNum" sz="quarter" idx="4"/>
          </p:nvPr>
        </p:nvSpPr>
        <p:spPr bwMode="auto">
          <a:xfrm>
            <a:off x="1097920" y="649060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lumMod val="50000"/>
                    <a:lumOff val="50000"/>
                  </a:schemeClr>
                </a:solidFill>
                <a:latin typeface="Arial Narrow" charset="0"/>
              </a:defRPr>
            </a:lvl1pPr>
          </a:lstStyle>
          <a:p>
            <a:r>
              <a:rPr lang="en-US" dirty="0" smtClean="0"/>
              <a:t>|    Page </a:t>
            </a:r>
            <a:fld id="{49FBB2A1-E2DA-354C-95C6-1DF4F7A3088F}" type="slidenum">
              <a:rPr lang="en-US" smtClean="0"/>
              <a:pPr/>
              <a:t>‹Nr.›</a:t>
            </a:fld>
            <a:endParaRPr lang="en-US" dirty="0"/>
          </a:p>
        </p:txBody>
      </p:sp>
      <p:sp>
        <p:nvSpPr>
          <p:cNvPr id="1026" name="Rectangle 2"/>
          <p:cNvSpPr>
            <a:spLocks noGrp="1" noChangeArrowheads="1"/>
          </p:cNvSpPr>
          <p:nvPr>
            <p:ph type="title"/>
          </p:nvPr>
        </p:nvSpPr>
        <p:spPr bwMode="auto">
          <a:xfrm>
            <a:off x="462927" y="1104225"/>
            <a:ext cx="82502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Lst>
  <p:hf hdr="0" ftr="0"/>
  <p:txStyles>
    <p:titleStyle>
      <a:lvl1pPr algn="l" rtl="0" eaLnBrk="1" fontAlgn="base" hangingPunct="1">
        <a:spcBef>
          <a:spcPct val="0"/>
        </a:spcBef>
        <a:spcAft>
          <a:spcPct val="0"/>
        </a:spcAft>
        <a:defRPr sz="2800">
          <a:solidFill>
            <a:srgbClr val="CC1543"/>
          </a:solidFill>
          <a:latin typeface="+mj-lt"/>
          <a:ea typeface="ＭＳ Ｐゴシック" charset="0"/>
          <a:cs typeface="ＭＳ Ｐゴシック"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1543"/>
        </a:buClr>
        <a:buFont typeface="Arial Narrow" charset="0"/>
        <a:buChar char="»"/>
        <a:defRPr sz="20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CC1543"/>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1543"/>
        </a:buClr>
        <a:buFont typeface="Arial Narrow"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1543"/>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1543"/>
        </a:buClr>
        <a:buFont typeface="Arial Narrow"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generic"/>
          <p:cNvPicPr>
            <a:picLocks noChangeAspect="1" noChangeArrowheads="1"/>
          </p:cNvPicPr>
          <p:nvPr/>
        </p:nvPicPr>
        <p:blipFill>
          <a:blip r:embed="rId4" cstate="print"/>
          <a:srcRect/>
          <a:stretch>
            <a:fillRect/>
          </a:stretch>
        </p:blipFill>
        <p:spPr bwMode="auto">
          <a:xfrm>
            <a:off x="0" y="0"/>
            <a:ext cx="9144000" cy="9318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0401" y="123825"/>
            <a:ext cx="6983674"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ltLang="en-US" dirty="0" smtClean="0"/>
          </a:p>
        </p:txBody>
      </p:sp>
      <p:sp>
        <p:nvSpPr>
          <p:cNvPr id="1028" name="Rectangle 3"/>
          <p:cNvSpPr>
            <a:spLocks noGrp="1" noChangeArrowheads="1"/>
          </p:cNvSpPr>
          <p:nvPr>
            <p:ph type="body" idx="1"/>
          </p:nvPr>
        </p:nvSpPr>
        <p:spPr bwMode="auto">
          <a:xfrm>
            <a:off x="230896" y="1049627"/>
            <a:ext cx="8595622" cy="49122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Rectangle 5"/>
          <p:cNvSpPr>
            <a:spLocks noGrp="1" noChangeArrowheads="1"/>
          </p:cNvSpPr>
          <p:nvPr>
            <p:ph type="ftr" sz="quarter" idx="3"/>
          </p:nvPr>
        </p:nvSpPr>
        <p:spPr bwMode="auto">
          <a:xfrm>
            <a:off x="5488272"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lumMod val="50000"/>
                  </a:schemeClr>
                </a:solidFill>
                <a:latin typeface="+mj-lt"/>
              </a:defRPr>
            </a:lvl1pPr>
          </a:lstStyle>
          <a:p>
            <a:pPr eaLnBrk="0" hangingPunct="0">
              <a:defRPr/>
            </a:pPr>
            <a:endParaRPr lang="en-US" altLang="en-US" b="1" dirty="0">
              <a:solidFill>
                <a:srgbClr val="FFFFFF">
                  <a:lumMod val="50000"/>
                </a:srgbClr>
              </a:solidFill>
              <a:ea typeface="ＭＳ Ｐゴシック" pitchFamily="34" charset="-128"/>
            </a:endParaRPr>
          </a:p>
        </p:txBody>
      </p:sp>
      <p:sp>
        <p:nvSpPr>
          <p:cNvPr id="1030" name="Rectangle 6"/>
          <p:cNvSpPr>
            <a:spLocks noGrp="1" noChangeArrowheads="1"/>
          </p:cNvSpPr>
          <p:nvPr>
            <p:ph type="sldNum" sz="quarter" idx="4"/>
          </p:nvPr>
        </p:nvSpPr>
        <p:spPr bwMode="auto">
          <a:xfrm>
            <a:off x="6858000" y="6564313"/>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latin typeface="+mj-lt"/>
              </a:defRPr>
            </a:lvl1pPr>
          </a:lstStyle>
          <a:p>
            <a:pPr eaLnBrk="0" hangingPunct="0">
              <a:defRPr/>
            </a:pPr>
            <a:r>
              <a:rPr lang="en-US" altLang="en-US" dirty="0" smtClean="0">
                <a:solidFill>
                  <a:srgbClr val="FFFFFF">
                    <a:lumMod val="50000"/>
                  </a:srgbClr>
                </a:solidFill>
                <a:ea typeface="ＭＳ Ｐゴシック" pitchFamily="34" charset="-128"/>
              </a:rPr>
              <a:t>  </a:t>
            </a:r>
            <a:fld id="{17F2916C-253F-4815-A599-29E8438402D4}" type="slidenum">
              <a:rPr lang="en-US" altLang="en-US" smtClean="0">
                <a:solidFill>
                  <a:srgbClr val="FFFFFF">
                    <a:lumMod val="50000"/>
                  </a:srgbClr>
                </a:solidFill>
                <a:ea typeface="ＭＳ Ｐゴシック" pitchFamily="34" charset="-128"/>
              </a:rPr>
              <a:pPr eaLnBrk="0" hangingPunct="0">
                <a:defRPr/>
              </a:pPr>
              <a:t>‹Nr.›</a:t>
            </a:fld>
            <a:endParaRPr lang="en-US" altLang="en-US" dirty="0">
              <a:solidFill>
                <a:srgbClr val="FFFFFF">
                  <a:lumMod val="50000"/>
                </a:srgbClr>
              </a:solidFill>
              <a:ea typeface="ＭＳ Ｐゴシック" pitchFamily="34" charset="-128"/>
            </a:endParaRPr>
          </a:p>
        </p:txBody>
      </p:sp>
      <p:pic>
        <p:nvPicPr>
          <p:cNvPr id="1031" name="Picture 18" descr="MTS_red3"/>
          <p:cNvPicPr>
            <a:picLocks noChangeAspect="1" noChangeArrowheads="1"/>
          </p:cNvPicPr>
          <p:nvPr/>
        </p:nvPicPr>
        <p:blipFill>
          <a:blip r:embed="rId5" cstate="print"/>
          <a:srcRect/>
          <a:stretch>
            <a:fillRect/>
          </a:stretch>
        </p:blipFill>
        <p:spPr bwMode="auto">
          <a:xfrm>
            <a:off x="8153400" y="92075"/>
            <a:ext cx="814388" cy="528638"/>
          </a:xfrm>
          <a:prstGeom prst="rect">
            <a:avLst/>
          </a:prstGeom>
          <a:noFill/>
          <a:ln w="9525">
            <a:noFill/>
            <a:miter lim="800000"/>
            <a:headEnd/>
            <a:tailEnd/>
          </a:ln>
        </p:spPr>
      </p:pic>
      <p:sp>
        <p:nvSpPr>
          <p:cNvPr id="1043" name="Rectangle 19"/>
          <p:cNvSpPr>
            <a:spLocks noChangeArrowheads="1"/>
          </p:cNvSpPr>
          <p:nvPr/>
        </p:nvSpPr>
        <p:spPr bwMode="auto">
          <a:xfrm>
            <a:off x="152400" y="6565900"/>
            <a:ext cx="2895600" cy="228600"/>
          </a:xfrm>
          <a:prstGeom prst="rect">
            <a:avLst/>
          </a:prstGeom>
          <a:noFill/>
          <a:ln w="9525">
            <a:noFill/>
            <a:miter lim="800000"/>
            <a:headEnd/>
            <a:tailEnd/>
          </a:ln>
          <a:effectLst/>
        </p:spPr>
        <p:txBody>
          <a:bodyPr/>
          <a:lstStyle/>
          <a:p>
            <a:pPr algn="ctr" eaLnBrk="0" hangingPunct="0">
              <a:defRPr/>
            </a:pPr>
            <a:endParaRPr lang="en-US" altLang="en-US" sz="1000" dirty="0">
              <a:solidFill>
                <a:srgbClr val="000000"/>
              </a:solidFill>
              <a:latin typeface="Arial Narrow"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83" r:id="rId1"/>
    <p:sldLayoutId id="2147483686" r:id="rId2"/>
  </p:sldLayoutIdLst>
  <p:hf hdr="0" ftr="0"/>
  <p:txStyles>
    <p:titleStyle>
      <a:lvl1pPr algn="l" rtl="0" eaLnBrk="0" fontAlgn="base" hangingPunct="0">
        <a:spcBef>
          <a:spcPct val="0"/>
        </a:spcBef>
        <a:spcAft>
          <a:spcPct val="0"/>
        </a:spcAft>
        <a:defRPr sz="2800" i="1">
          <a:solidFill>
            <a:srgbClr val="CC1543"/>
          </a:solidFill>
          <a:latin typeface="+mj-lt"/>
          <a:ea typeface="+mj-ea"/>
          <a:cs typeface="+mj-cs"/>
        </a:defRPr>
      </a:lvl1pPr>
      <a:lvl2pPr algn="l" rtl="0" eaLnBrk="0" fontAlgn="base" hangingPunct="0">
        <a:spcBef>
          <a:spcPct val="0"/>
        </a:spcBef>
        <a:spcAft>
          <a:spcPct val="0"/>
        </a:spcAft>
        <a:defRPr sz="2800" i="1">
          <a:solidFill>
            <a:srgbClr val="CC1543"/>
          </a:solidFill>
          <a:latin typeface="Arial Narrow" pitchFamily="34" charset="0"/>
        </a:defRPr>
      </a:lvl2pPr>
      <a:lvl3pPr algn="l" rtl="0" eaLnBrk="0" fontAlgn="base" hangingPunct="0">
        <a:spcBef>
          <a:spcPct val="0"/>
        </a:spcBef>
        <a:spcAft>
          <a:spcPct val="0"/>
        </a:spcAft>
        <a:defRPr sz="2800" i="1">
          <a:solidFill>
            <a:srgbClr val="CC1543"/>
          </a:solidFill>
          <a:latin typeface="Arial Narrow" pitchFamily="34" charset="0"/>
        </a:defRPr>
      </a:lvl3pPr>
      <a:lvl4pPr algn="l" rtl="0" eaLnBrk="0" fontAlgn="base" hangingPunct="0">
        <a:spcBef>
          <a:spcPct val="0"/>
        </a:spcBef>
        <a:spcAft>
          <a:spcPct val="0"/>
        </a:spcAft>
        <a:defRPr sz="2800" i="1">
          <a:solidFill>
            <a:srgbClr val="CC1543"/>
          </a:solidFill>
          <a:latin typeface="Arial Narrow" pitchFamily="34" charset="0"/>
        </a:defRPr>
      </a:lvl4pPr>
      <a:lvl5pPr algn="l" rtl="0" eaLnBrk="0" fontAlgn="base" hangingPunct="0">
        <a:spcBef>
          <a:spcPct val="0"/>
        </a:spcBef>
        <a:spcAft>
          <a:spcPct val="0"/>
        </a:spcAft>
        <a:defRPr sz="2800" i="1">
          <a:solidFill>
            <a:srgbClr val="CC1543"/>
          </a:solidFill>
          <a:latin typeface="Arial Narrow" pitchFamily="34" charset="0"/>
        </a:defRPr>
      </a:lvl5pPr>
      <a:lvl6pPr marL="457200" algn="l" rtl="0" eaLnBrk="0" fontAlgn="base" hangingPunct="0">
        <a:spcBef>
          <a:spcPct val="0"/>
        </a:spcBef>
        <a:spcAft>
          <a:spcPct val="0"/>
        </a:spcAft>
        <a:defRPr sz="2800" b="1" i="1">
          <a:solidFill>
            <a:srgbClr val="A50021"/>
          </a:solidFill>
          <a:latin typeface="Arial Narrow" pitchFamily="34" charset="0"/>
        </a:defRPr>
      </a:lvl6pPr>
      <a:lvl7pPr marL="914400" algn="l" rtl="0" eaLnBrk="0" fontAlgn="base" hangingPunct="0">
        <a:spcBef>
          <a:spcPct val="0"/>
        </a:spcBef>
        <a:spcAft>
          <a:spcPct val="0"/>
        </a:spcAft>
        <a:defRPr sz="2800" b="1" i="1">
          <a:solidFill>
            <a:srgbClr val="A50021"/>
          </a:solidFill>
          <a:latin typeface="Arial Narrow" pitchFamily="34" charset="0"/>
        </a:defRPr>
      </a:lvl7pPr>
      <a:lvl8pPr marL="1371600" algn="l" rtl="0" eaLnBrk="0" fontAlgn="base" hangingPunct="0">
        <a:spcBef>
          <a:spcPct val="0"/>
        </a:spcBef>
        <a:spcAft>
          <a:spcPct val="0"/>
        </a:spcAft>
        <a:defRPr sz="2800" b="1" i="1">
          <a:solidFill>
            <a:srgbClr val="A50021"/>
          </a:solidFill>
          <a:latin typeface="Arial Narrow" pitchFamily="34" charset="0"/>
        </a:defRPr>
      </a:lvl8pPr>
      <a:lvl9pPr marL="1828800" algn="l" rtl="0" eaLnBrk="0" fontAlgn="base" hangingPunct="0">
        <a:spcBef>
          <a:spcPct val="0"/>
        </a:spcBef>
        <a:spcAft>
          <a:spcPct val="0"/>
        </a:spcAft>
        <a:defRPr sz="2800" b="1" i="1">
          <a:solidFill>
            <a:srgbClr val="A50021"/>
          </a:solidFill>
          <a:latin typeface="Arial Narrow" pitchFamily="34" charset="0"/>
        </a:defRPr>
      </a:lvl9pPr>
    </p:titleStyle>
    <p:bodyStyle>
      <a:lvl1pPr marL="342900" indent="-342900" algn="l" rtl="0" eaLnBrk="0" fontAlgn="base" hangingPunct="0">
        <a:spcBef>
          <a:spcPct val="50000"/>
        </a:spcBef>
        <a:spcAft>
          <a:spcPct val="0"/>
        </a:spcAft>
        <a:buClr>
          <a:schemeClr val="tx1"/>
        </a:buClr>
        <a:buSzPct val="50000"/>
        <a:buFont typeface="Zapf Dingbats" charset="2"/>
        <a:buChar char="n"/>
        <a:defRPr sz="2400">
          <a:solidFill>
            <a:schemeClr val="tx1"/>
          </a:solidFill>
          <a:latin typeface="+mj-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j-lt"/>
        </a:defRPr>
      </a:lvl2pPr>
      <a:lvl3pPr marL="1143000" indent="-228600" algn="l" rtl="0" eaLnBrk="0" fontAlgn="base" hangingPunct="0">
        <a:spcBef>
          <a:spcPct val="50000"/>
        </a:spcBef>
        <a:spcAft>
          <a:spcPct val="0"/>
        </a:spcAft>
        <a:buChar char="•"/>
        <a:defRPr>
          <a:solidFill>
            <a:schemeClr val="tx1"/>
          </a:solidFill>
          <a:latin typeface="+mj-lt"/>
        </a:defRPr>
      </a:lvl3pPr>
      <a:lvl4pPr marL="1600200" indent="-228600" algn="l" rtl="0" eaLnBrk="0" fontAlgn="base" hangingPunct="0">
        <a:spcBef>
          <a:spcPct val="50000"/>
        </a:spcBef>
        <a:spcAft>
          <a:spcPct val="0"/>
        </a:spcAft>
        <a:buChar char="–"/>
        <a:defRPr sz="1600">
          <a:solidFill>
            <a:schemeClr val="tx1"/>
          </a:solidFill>
          <a:latin typeface="+mj-lt"/>
        </a:defRPr>
      </a:lvl4pPr>
      <a:lvl5pPr marL="2057400" indent="-228600" algn="l" rtl="0" eaLnBrk="0" fontAlgn="base" hangingPunct="0">
        <a:spcBef>
          <a:spcPct val="50000"/>
        </a:spcBef>
        <a:spcAft>
          <a:spcPct val="0"/>
        </a:spcAft>
        <a:buChar char="»"/>
        <a:defRPr sz="1400">
          <a:solidFill>
            <a:schemeClr val="tx1"/>
          </a:solidFill>
          <a:latin typeface="+mj-lt"/>
        </a:defRPr>
      </a:lvl5pPr>
      <a:lvl6pPr marL="2514600" indent="-228600" algn="l" rtl="0" eaLnBrk="0" fontAlgn="base" hangingPunct="0">
        <a:spcBef>
          <a:spcPct val="50000"/>
        </a:spcBef>
        <a:spcAft>
          <a:spcPct val="0"/>
        </a:spcAft>
        <a:buChar char="»"/>
        <a:defRPr sz="2000">
          <a:solidFill>
            <a:schemeClr val="tx1"/>
          </a:solidFill>
          <a:latin typeface="+mn-lt"/>
        </a:defRPr>
      </a:lvl6pPr>
      <a:lvl7pPr marL="2971800" indent="-228600" algn="l" rtl="0" eaLnBrk="0" fontAlgn="base" hangingPunct="0">
        <a:spcBef>
          <a:spcPct val="50000"/>
        </a:spcBef>
        <a:spcAft>
          <a:spcPct val="0"/>
        </a:spcAft>
        <a:buChar char="»"/>
        <a:defRPr sz="2000">
          <a:solidFill>
            <a:schemeClr val="tx1"/>
          </a:solidFill>
          <a:latin typeface="+mn-lt"/>
        </a:defRPr>
      </a:lvl7pPr>
      <a:lvl8pPr marL="3429000" indent="-228600" algn="l" rtl="0" eaLnBrk="0" fontAlgn="base" hangingPunct="0">
        <a:spcBef>
          <a:spcPct val="50000"/>
        </a:spcBef>
        <a:spcAft>
          <a:spcPct val="0"/>
        </a:spcAft>
        <a:buChar char="»"/>
        <a:defRPr sz="2000">
          <a:solidFill>
            <a:schemeClr val="tx1"/>
          </a:solidFill>
          <a:latin typeface="+mn-lt"/>
        </a:defRPr>
      </a:lvl8pPr>
      <a:lvl9pPr marL="3886200" indent="-228600" algn="l" rtl="0" eaLnBrk="0" fontAlgn="base" hangingPunct="0">
        <a:spcBef>
          <a:spcPct val="5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rc.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t.schwan@mts.com" TargetMode="External"/><Relationship Id="rId2" Type="http://schemas.openxmlformats.org/officeDocument/2006/relationships/hyperlink" Target="mailto:christian.gust@mt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eiga.e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4648200"/>
            <a:ext cx="8039100" cy="1085850"/>
          </a:xfrm>
        </p:spPr>
        <p:txBody>
          <a:bodyPr/>
          <a:lstStyle/>
          <a:p>
            <a:r>
              <a:rPr lang="de-DE" sz="2000" dirty="0"/>
              <a:t>MTS Test Division EU Qualitäts- und Umwelt-, Arbeitsschutzmanagement </a:t>
            </a:r>
            <a:r>
              <a:rPr lang="de-DE" dirty="0"/>
              <a:t/>
            </a:r>
            <a:br>
              <a:rPr lang="de-DE" dirty="0"/>
            </a:br>
            <a:r>
              <a:rPr lang="de-DE" b="1" dirty="0"/>
              <a:t>Quality &amp; EHS - Europe </a:t>
            </a:r>
          </a:p>
        </p:txBody>
      </p:sp>
      <p:sp>
        <p:nvSpPr>
          <p:cNvPr id="7" name="Subtitle 6"/>
          <p:cNvSpPr>
            <a:spLocks noGrp="1"/>
          </p:cNvSpPr>
          <p:nvPr>
            <p:ph type="subTitle" idx="1"/>
          </p:nvPr>
        </p:nvSpPr>
        <p:spPr>
          <a:xfrm>
            <a:off x="5843016" y="5734050"/>
            <a:ext cx="2846832" cy="593598"/>
          </a:xfrm>
        </p:spPr>
        <p:txBody>
          <a:bodyPr/>
          <a:lstStyle/>
          <a:p>
            <a:pPr algn="l"/>
            <a:r>
              <a:rPr lang="de-DE" b="1" dirty="0">
                <a:solidFill>
                  <a:srgbClr val="CC1543"/>
                </a:solidFill>
              </a:rPr>
              <a:t>Erstellt </a:t>
            </a:r>
            <a:r>
              <a:rPr lang="de-DE" b="1" dirty="0" smtClean="0">
                <a:solidFill>
                  <a:srgbClr val="CC1543"/>
                </a:solidFill>
              </a:rPr>
              <a:t>- </a:t>
            </a:r>
            <a:r>
              <a:rPr lang="de-DE" b="1" dirty="0">
                <a:solidFill>
                  <a:srgbClr val="CC1543"/>
                </a:solidFill>
              </a:rPr>
              <a:t>Oktober </a:t>
            </a:r>
            <a:r>
              <a:rPr lang="de-DE" b="1" dirty="0" smtClean="0">
                <a:solidFill>
                  <a:srgbClr val="CC1543"/>
                </a:solidFill>
              </a:rPr>
              <a:t>2017</a:t>
            </a:r>
          </a:p>
          <a:p>
            <a:pPr algn="l"/>
            <a:r>
              <a:rPr lang="de-DE" b="1" dirty="0" smtClean="0">
                <a:solidFill>
                  <a:srgbClr val="CC1543"/>
                </a:solidFill>
              </a:rPr>
              <a:t>Übersetzt aus dem Englischen</a:t>
            </a:r>
            <a:endParaRPr lang="de-DE" b="1" dirty="0">
              <a:solidFill>
                <a:srgbClr val="CC1543"/>
              </a:solidFill>
            </a:endParaRPr>
          </a:p>
        </p:txBody>
      </p:sp>
    </p:spTree>
    <p:extLst>
      <p:ext uri="{BB962C8B-B14F-4D97-AF65-F5344CB8AC3E}">
        <p14:creationId xmlns:p14="http://schemas.microsoft.com/office/powerpoint/2010/main" val="3867492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marL="0" indent="0">
              <a:spcBef>
                <a:spcPct val="0"/>
              </a:spcBef>
              <a:buNone/>
            </a:pPr>
            <a:endParaRPr lang="en-US" sz="1200" b="1" dirty="0">
              <a:solidFill>
                <a:srgbClr val="CC1543"/>
              </a:solidFill>
              <a:latin typeface="+mj-lt"/>
            </a:endParaRPr>
          </a:p>
          <a:p>
            <a:pPr marL="0" indent="0">
              <a:buNone/>
            </a:pPr>
            <a:r>
              <a:rPr lang="de-DE" b="1" u="sng" dirty="0"/>
              <a:t>2. Ursachen von Sauerstoffmangel</a:t>
            </a:r>
            <a:br>
              <a:rPr lang="de-DE" b="1" u="sng" dirty="0"/>
            </a:br>
            <a:endParaRPr lang="de-DE" sz="1000" b="1" u="sng" dirty="0"/>
          </a:p>
          <a:p>
            <a:r>
              <a:rPr lang="de-DE" dirty="0" smtClean="0"/>
              <a:t>a) </a:t>
            </a:r>
            <a:r>
              <a:rPr lang="de-DE" dirty="0"/>
              <a:t>Wenn komprimierter Stickstoff auf normalen atmosphärischen Druck </a:t>
            </a:r>
            <a:r>
              <a:rPr lang="de-DE" dirty="0" smtClean="0"/>
              <a:t>entspannt </a:t>
            </a:r>
            <a:r>
              <a:rPr lang="de-DE" dirty="0" smtClean="0"/>
              <a:t>wird</a:t>
            </a:r>
            <a:r>
              <a:rPr lang="de-DE" dirty="0"/>
              <a:t>, gilt: </a:t>
            </a:r>
            <a:r>
              <a:rPr lang="de-DE" dirty="0" smtClean="0"/>
              <a:t>komprimiertes Volumen  </a:t>
            </a:r>
            <a:r>
              <a:rPr lang="de-DE" dirty="0"/>
              <a:t>x Druck = </a:t>
            </a:r>
            <a:r>
              <a:rPr lang="de-DE" dirty="0" smtClean="0"/>
              <a:t>Volumen unter </a:t>
            </a:r>
            <a:r>
              <a:rPr lang="de-DE" dirty="0" smtClean="0"/>
              <a:t>Normal</a:t>
            </a:r>
            <a:r>
              <a:rPr lang="de-DE" dirty="0" smtClean="0"/>
              <a:t>druck</a:t>
            </a:r>
            <a:r>
              <a:rPr lang="de-DE" dirty="0"/>
              <a:t>. So ergibt ein Druckbehälter von 10 Litern mit 70 bar geladenem Gas 700 Liter </a:t>
            </a:r>
            <a:r>
              <a:rPr lang="de-DE" dirty="0" smtClean="0"/>
              <a:t>Gasvolumen unter </a:t>
            </a:r>
            <a:r>
              <a:rPr lang="de-DE" dirty="0"/>
              <a:t>Normaldruck (1 bar).</a:t>
            </a:r>
            <a:br>
              <a:rPr lang="de-DE" dirty="0"/>
            </a:br>
            <a:endParaRPr lang="de-DE" sz="1000" dirty="0"/>
          </a:p>
          <a:p>
            <a:r>
              <a:rPr lang="de-DE" dirty="0"/>
              <a:t>b) Bei Gasen außer Sauerstoff, die aus Druckbehältern, Leitungen, Zylindern, Gefäßen usw. ausströmen, muss immer mit Sauerstoffmangel gerechnet werden. Deshalb müssen regelmäßig Dichtigkeitsprüfungen durchgeführt werden.</a:t>
            </a:r>
            <a:br>
              <a:rPr lang="de-DE" dirty="0"/>
            </a:br>
            <a:r>
              <a:rPr lang="de-DE" sz="1000" dirty="0"/>
              <a:t/>
            </a:r>
            <a:br>
              <a:rPr lang="de-DE" sz="1000" dirty="0"/>
            </a:br>
            <a:r>
              <a:rPr lang="de-DE" dirty="0"/>
              <a:t>Räume mit eingeschränkter oder nicht ausreichender Lüftung (z. B. Behälter) dürfen erst betreten werden, nachdem eine Luftanalyse durchgeführt, die Sicherheit bestätigt und eine Arbeitserlaubnis ausgestellt wurde.</a:t>
            </a:r>
            <a:r>
              <a:rPr lang="de-DE" b="1" dirty="0"/>
              <a:t/>
            </a:r>
            <a:br>
              <a:rPr lang="de-DE" b="1" dirty="0"/>
            </a:br>
            <a:endParaRPr lang="de-DE" b="1" dirty="0"/>
          </a:p>
          <a:p>
            <a:pPr marL="0" indent="0">
              <a:buNone/>
            </a:pPr>
            <a:r>
              <a:rPr lang="de-DE" b="1" dirty="0"/>
              <a:t/>
            </a:r>
            <a:br>
              <a:rPr lang="de-DE" b="1" dirty="0"/>
            </a:br>
            <a:endParaRPr lang="de-DE" b="1" dirty="0"/>
          </a:p>
          <a:p>
            <a:pPr>
              <a:spcBef>
                <a:spcPts val="500"/>
              </a:spcBef>
            </a:pPr>
            <a:endParaRPr lang="de-DE" b="1" dirty="0" smtClean="0"/>
          </a:p>
          <a:p>
            <a:pPr marL="0" indent="0">
              <a:spcBef>
                <a:spcPts val="500"/>
              </a:spcBef>
              <a:buNone/>
            </a:pPr>
            <a:r>
              <a:rPr lang="de-DE" b="1" dirty="0"/>
              <a:t> </a:t>
            </a:r>
            <a:br>
              <a:rPr lang="de-DE" b="1" dirty="0"/>
            </a:br>
            <a:endParaRPr lang="de-DE" b="1" dirty="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10</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spTree>
    <p:extLst>
      <p:ext uri="{BB962C8B-B14F-4D97-AF65-F5344CB8AC3E}">
        <p14:creationId xmlns:p14="http://schemas.microsoft.com/office/powerpoint/2010/main" val="1955307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1000" b="1" u="sng" dirty="0" smtClean="0"/>
          </a:p>
          <a:p>
            <a:pPr marL="0" indent="0">
              <a:buNone/>
            </a:pPr>
            <a:r>
              <a:rPr lang="de-DE" b="1" u="sng" dirty="0"/>
              <a:t>2. Ursachen von Sauerstoffmangel</a:t>
            </a:r>
            <a:br>
              <a:rPr lang="de-DE" b="1" u="sng" dirty="0"/>
            </a:br>
            <a:endParaRPr lang="de-DE" b="1" u="sng" dirty="0"/>
          </a:p>
          <a:p>
            <a:r>
              <a:rPr lang="de-DE" dirty="0"/>
              <a:t>c) Bei Arbeiten in der Nähe von Lüftungsöffnungen, Belüftungsleitungen oder Einstiegslöchern von Behältern muss das Personal auf Gase mit niedriger Sauerstoffkonzentration oder ganz ohne Sauerstoff vorbereitet sein, die aus dieser Öffnung austreten können.</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endParaRPr lang="de-DE" dirty="0"/>
          </a:p>
          <a:p>
            <a:r>
              <a:rPr lang="de-DE" dirty="0"/>
              <a:t>d) Sauerstoffmangel wird bei der Reinigung von Anlagen und Behältern mit Stickstoff oder anderen Inertgasen immer auftreten.</a:t>
            </a:r>
            <a:br>
              <a:rPr lang="de-DE" dirty="0"/>
            </a:br>
            <a:endParaRPr lang="de-DE" dirty="0"/>
          </a:p>
          <a:p>
            <a:pPr marL="0" indent="0">
              <a:buNone/>
            </a:pPr>
            <a:r>
              <a:rPr lang="de-DE" b="1" dirty="0"/>
              <a:t/>
            </a:r>
            <a:br>
              <a:rPr lang="de-DE" b="1" dirty="0"/>
            </a:br>
            <a:endParaRPr lang="de-DE" b="1" dirty="0"/>
          </a:p>
          <a:p>
            <a:pPr marL="0" indent="0">
              <a:buNone/>
            </a:pPr>
            <a:r>
              <a:rPr lang="de-DE" b="1" dirty="0"/>
              <a:t/>
            </a:r>
            <a:br>
              <a:rPr lang="de-DE" b="1" dirty="0"/>
            </a:br>
            <a:endParaRPr lang="de-DE" b="1" dirty="0"/>
          </a:p>
          <a:p>
            <a:pPr>
              <a:spcBef>
                <a:spcPts val="500"/>
              </a:spcBef>
            </a:pPr>
            <a:endParaRPr lang="de-DE" b="1" dirty="0" smtClean="0"/>
          </a:p>
          <a:p>
            <a:pPr marL="0" indent="0">
              <a:spcBef>
                <a:spcPts val="500"/>
              </a:spcBef>
              <a:buNone/>
            </a:pPr>
            <a:r>
              <a:rPr lang="de-DE" b="1" dirty="0"/>
              <a:t> </a:t>
            </a:r>
            <a:br>
              <a:rPr lang="de-DE" b="1" dirty="0"/>
            </a:br>
            <a:endParaRPr lang="de-DE" b="1" dirty="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11</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679" y="3623304"/>
            <a:ext cx="16668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544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marL="0" indent="0">
              <a:buNone/>
            </a:pPr>
            <a:r>
              <a:rPr lang="de-DE" b="1" u="sng" dirty="0" smtClean="0"/>
              <a:t>3</a:t>
            </a:r>
            <a:r>
              <a:rPr lang="de-DE" b="1" u="sng" dirty="0"/>
              <a:t>. Feststellung von Sauerstoffmangel</a:t>
            </a:r>
            <a:br>
              <a:rPr lang="de-DE" b="1" u="sng" dirty="0"/>
            </a:br>
            <a:endParaRPr lang="de-DE" sz="1000" b="1" u="sng" dirty="0"/>
          </a:p>
          <a:p>
            <a:r>
              <a:rPr lang="de-DE" sz="1900" b="1" dirty="0">
                <a:solidFill>
                  <a:srgbClr val="FF0000"/>
                </a:solidFill>
              </a:rPr>
              <a:t>DIE MENSCHLICHEN SINNE KÖNNEN SAUERSTOFFMANGEL NICHT FESTSTELLEN</a:t>
            </a:r>
            <a:r>
              <a:rPr lang="de-DE" sz="1900" b="1" dirty="0"/>
              <a:t/>
            </a:r>
            <a:br>
              <a:rPr lang="de-DE" sz="1900" b="1" dirty="0"/>
            </a:br>
            <a:endParaRPr lang="de-DE" sz="1000" b="1" dirty="0"/>
          </a:p>
          <a:p>
            <a:r>
              <a:rPr lang="de-DE" sz="1900" dirty="0"/>
              <a:t>Messinstrumente schlagen hör- und sichtbar Alarm und können den Sauerstoffgehalt anzeigen.</a:t>
            </a:r>
          </a:p>
          <a:p>
            <a:r>
              <a:rPr lang="de-DE" sz="1900" dirty="0"/>
              <a:t>Die Instrumente müssen vor dem Einsatz immer im Freien überprüft werden.</a:t>
            </a:r>
          </a:p>
          <a:p>
            <a:endParaRPr lang="en-US" sz="1900" dirty="0"/>
          </a:p>
          <a:p>
            <a:endParaRPr lang="en-US" sz="1900" dirty="0" smtClean="0"/>
          </a:p>
          <a:p>
            <a:endParaRPr lang="en-US" sz="1900" dirty="0"/>
          </a:p>
          <a:p>
            <a:endParaRPr lang="en-US" sz="1900" dirty="0" smtClean="0"/>
          </a:p>
          <a:p>
            <a:endParaRPr lang="en-US" sz="1900" dirty="0" smtClean="0"/>
          </a:p>
          <a:p>
            <a:r>
              <a:rPr lang="de-DE" sz="1900" dirty="0"/>
              <a:t>Wenn brennbare oder giftige Gase vorhanden sein können, müssen spezielle </a:t>
            </a:r>
            <a:r>
              <a:rPr lang="de-DE" sz="1900" dirty="0" smtClean="0"/>
              <a:t>Messinstrumente </a:t>
            </a:r>
            <a:r>
              <a:rPr lang="de-DE" sz="1900" dirty="0"/>
              <a:t>verwendet werden.</a:t>
            </a:r>
            <a:r>
              <a:rPr lang="de-DE" b="1" dirty="0"/>
              <a:t/>
            </a:r>
            <a:br>
              <a:rPr lang="de-DE" b="1" dirty="0"/>
            </a:br>
            <a:endParaRPr lang="de-DE" b="1" dirty="0"/>
          </a:p>
          <a:p>
            <a:pPr marL="0" indent="0">
              <a:buNone/>
            </a:pPr>
            <a:r>
              <a:rPr lang="de-DE" b="1" dirty="0"/>
              <a:t/>
            </a:r>
            <a:br>
              <a:rPr lang="de-DE" b="1" dirty="0"/>
            </a:br>
            <a:endParaRPr lang="de-DE" b="1" dirty="0"/>
          </a:p>
          <a:p>
            <a:pPr>
              <a:spcBef>
                <a:spcPts val="500"/>
              </a:spcBef>
            </a:pPr>
            <a:endParaRPr lang="de-DE" b="1" dirty="0" smtClean="0"/>
          </a:p>
          <a:p>
            <a:pPr marL="0" indent="0">
              <a:spcBef>
                <a:spcPts val="500"/>
              </a:spcBef>
              <a:buNone/>
            </a:pPr>
            <a:r>
              <a:rPr lang="de-DE" b="1" dirty="0"/>
              <a:t> </a:t>
            </a:r>
            <a:br>
              <a:rPr lang="de-DE" b="1" dirty="0"/>
            </a:br>
            <a:endParaRPr lang="de-DE" b="1" dirty="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12</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947" y="3902147"/>
            <a:ext cx="1123950" cy="177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333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de-DE" b="1" u="sng" dirty="0"/>
              <a:t>4. Atemschutzmaske</a:t>
            </a:r>
            <a:br>
              <a:rPr lang="de-DE" b="1" u="sng" dirty="0"/>
            </a:br>
            <a:endParaRPr lang="de-DE" b="1" u="sng" dirty="0"/>
          </a:p>
          <a:p>
            <a:r>
              <a:rPr lang="de-DE" dirty="0"/>
              <a:t>Atemschutzmasken sind in Situationen zu verwenden, in denen Sauerstoffmangel zu erwarten ist und nicht über eine angemessene Belüftung bereinigt werden kann.</a:t>
            </a:r>
            <a:br>
              <a:rPr lang="de-DE" dirty="0"/>
            </a:br>
            <a:endParaRPr lang="de-DE" dirty="0"/>
          </a:p>
          <a:p>
            <a:r>
              <a:rPr lang="de-DE" dirty="0"/>
              <a:t>Kartuschengasmasken, die bei Giftgasen (wie Ammoniak, Chlor usw.) eingesetzt werden, sind für diesen Zweck nutzlos.</a:t>
            </a:r>
            <a:br>
              <a:rPr lang="de-DE" dirty="0"/>
            </a:br>
            <a:endParaRPr lang="de-DE" dirty="0"/>
          </a:p>
          <a:p>
            <a:r>
              <a:rPr lang="de-DE" dirty="0"/>
              <a:t>Empfohlene Atemschutzmasken:</a:t>
            </a:r>
          </a:p>
          <a:p>
            <a:pPr lvl="1"/>
            <a:r>
              <a:rPr lang="de-DE" dirty="0"/>
              <a:t> Unabhängiges Atemschutzgerät mit </a:t>
            </a:r>
            <a:r>
              <a:rPr lang="de-DE" dirty="0" smtClean="0"/>
              <a:t>komprimierter Luft;</a:t>
            </a:r>
            <a:endParaRPr lang="de-DE" dirty="0"/>
          </a:p>
          <a:p>
            <a:pPr lvl="1"/>
            <a:r>
              <a:rPr lang="de-DE" dirty="0"/>
              <a:t> Atemschutz-Vollmaske mit einem über einen Schlauch für die Frischluftzufuhr angeschlossenen Beatmungsgerät</a:t>
            </a:r>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13</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spTree>
    <p:extLst>
      <p:ext uri="{BB962C8B-B14F-4D97-AF65-F5344CB8AC3E}">
        <p14:creationId xmlns:p14="http://schemas.microsoft.com/office/powerpoint/2010/main" val="3219833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de-DE" b="1" u="sng" dirty="0"/>
              <a:t>4. Atemschutzmaske</a:t>
            </a:r>
            <a:br>
              <a:rPr lang="de-DE" b="1" u="sng" dirty="0"/>
            </a:br>
            <a:endParaRPr lang="de-DE" b="1" u="sng" dirty="0"/>
          </a:p>
          <a:p>
            <a:pPr marL="0" indent="0">
              <a:buNone/>
            </a:pPr>
            <a:r>
              <a:rPr lang="de-DE" b="1" dirty="0"/>
              <a:t>HINWEIS:</a:t>
            </a:r>
          </a:p>
          <a:p>
            <a:pPr>
              <a:buFont typeface="Wingdings" panose="05000000000000000000" pitchFamily="2" charset="2"/>
              <a:buChar char="Ø"/>
            </a:pPr>
            <a:endParaRPr lang="en-US" sz="800" dirty="0" smtClean="0"/>
          </a:p>
          <a:p>
            <a:pPr>
              <a:buFont typeface="Wingdings" panose="05000000000000000000" pitchFamily="2" charset="2"/>
              <a:buChar char="Ø"/>
            </a:pPr>
            <a:r>
              <a:rPr lang="de-DE" sz="1900" dirty="0"/>
              <a:t>Wenn die Arbeitsumgebung das Tragen einer Atemschutzmaske erfordert, ist eine spezielle Schulung notwendig. Der Inhalt der Schulung leitet sich </a:t>
            </a:r>
            <a:r>
              <a:rPr lang="de-DE" sz="1900" dirty="0" smtClean="0"/>
              <a:t>von lokalen Gesetzen zur Arbeitssicherheit ab</a:t>
            </a:r>
            <a:r>
              <a:rPr lang="de-DE" sz="1900" dirty="0"/>
              <a:t>.</a:t>
            </a:r>
          </a:p>
          <a:p>
            <a:pPr>
              <a:buFont typeface="Wingdings" panose="05000000000000000000" pitchFamily="2" charset="2"/>
              <a:buChar char="Ø"/>
            </a:pPr>
            <a:endParaRPr lang="en-US" sz="1000" dirty="0" smtClean="0"/>
          </a:p>
          <a:p>
            <a:pPr>
              <a:buFont typeface="Wingdings" panose="05000000000000000000" pitchFamily="2" charset="2"/>
              <a:buChar char="Ø"/>
            </a:pPr>
            <a:r>
              <a:rPr lang="de-DE" sz="1900" dirty="0"/>
              <a:t>Es muss beachtet werden, dass ein Einstieg durch Mannlöcher beim Tragen dieser Geräte und insbesondere von luftgefüllten Zylindern manchmal schwierig sein könnte.</a:t>
            </a:r>
            <a:br>
              <a:rPr lang="de-DE" sz="1900" dirty="0"/>
            </a:br>
            <a:endParaRPr lang="de-DE" sz="1000" dirty="0"/>
          </a:p>
          <a:p>
            <a:pPr>
              <a:buFont typeface="Wingdings" panose="05000000000000000000" pitchFamily="2" charset="2"/>
              <a:buChar char="Ø"/>
            </a:pPr>
            <a:r>
              <a:rPr lang="de-DE" sz="1900" dirty="0"/>
              <a:t>Die Ausrüstung </a:t>
            </a:r>
            <a:r>
              <a:rPr lang="de-DE" sz="1900" dirty="0" smtClean="0"/>
              <a:t>muss gemäß </a:t>
            </a:r>
            <a:r>
              <a:rPr lang="de-DE" sz="1900" dirty="0"/>
              <a:t>den örtlichen Vorschriften regelmäßig auf korrekte Funktion </a:t>
            </a:r>
            <a:r>
              <a:rPr lang="de-DE" sz="1900" dirty="0" smtClean="0"/>
              <a:t>überprüft</a:t>
            </a:r>
            <a:r>
              <a:rPr lang="de-DE" sz="1900" dirty="0"/>
              <a:t> </a:t>
            </a:r>
            <a:r>
              <a:rPr lang="de-DE" sz="1900" dirty="0" smtClean="0"/>
              <a:t>werden.</a:t>
            </a:r>
            <a:r>
              <a:rPr lang="de-DE" sz="1900" dirty="0"/>
              <a:t/>
            </a:r>
            <a:br>
              <a:rPr lang="de-DE" sz="1900" dirty="0"/>
            </a:br>
            <a:endParaRPr lang="de-DE" sz="1000" dirty="0"/>
          </a:p>
          <a:p>
            <a:pPr>
              <a:buFont typeface="Wingdings" panose="05000000000000000000" pitchFamily="2" charset="2"/>
              <a:buChar char="Ø"/>
            </a:pPr>
            <a:r>
              <a:rPr lang="de-DE" sz="1900" dirty="0"/>
              <a:t>Benutzer </a:t>
            </a:r>
            <a:r>
              <a:rPr lang="de-DE" sz="1900" dirty="0" smtClean="0"/>
              <a:t>müssen geschult sein und regelmäßig </a:t>
            </a:r>
            <a:r>
              <a:rPr lang="de-DE" sz="1900" dirty="0"/>
              <a:t>den Umgang mit der </a:t>
            </a:r>
            <a:r>
              <a:rPr lang="de-DE" sz="1900" dirty="0" smtClean="0"/>
              <a:t>Ausrüstung üben.</a:t>
            </a:r>
            <a:endParaRPr lang="de-DE" sz="1900" dirty="0"/>
          </a:p>
          <a:p>
            <a:pPr>
              <a:buFont typeface="Wingdings" panose="05000000000000000000" pitchFamily="2" charset="2"/>
              <a:buChar char="Ø"/>
            </a:pPr>
            <a:endParaRPr lang="en-US" sz="1900" dirty="0" smtClean="0"/>
          </a:p>
          <a:p>
            <a:endParaRPr lang="en-US" sz="1900"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14</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spTree>
    <p:extLst>
      <p:ext uri="{BB962C8B-B14F-4D97-AF65-F5344CB8AC3E}">
        <p14:creationId xmlns:p14="http://schemas.microsoft.com/office/powerpoint/2010/main" val="543172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de-DE" b="1" u="sng" dirty="0"/>
              <a:t>5. Geschlossene Räume, Behälter usw.</a:t>
            </a:r>
            <a:br>
              <a:rPr lang="de-DE" b="1" u="sng" dirty="0"/>
            </a:br>
            <a:endParaRPr lang="de-DE" sz="1000" b="1" u="sng" dirty="0"/>
          </a:p>
          <a:p>
            <a:r>
              <a:rPr lang="de-DE" dirty="0"/>
              <a:t>Ein an eine Gasquelle angeschlossener Behälter oder ein geschlossener Raum, in dem mit Sauerstoffmangel zu rechnen ist, wird wie folgt von der Gasquelle getrennt:</a:t>
            </a:r>
          </a:p>
          <a:p>
            <a:pPr lvl="1"/>
            <a:r>
              <a:rPr lang="de-DE" dirty="0" smtClean="0"/>
              <a:t>Durch Entfernen </a:t>
            </a:r>
            <a:r>
              <a:rPr lang="de-DE" dirty="0"/>
              <a:t>eines Leitungsstücks; oder Einsetzen einer </a:t>
            </a:r>
            <a:r>
              <a:rPr lang="de-DE" dirty="0" smtClean="0"/>
              <a:t>Blindplatte </a:t>
            </a:r>
            <a:r>
              <a:rPr lang="de-DE" dirty="0"/>
              <a:t>vor und während des Begehungszeitraums.</a:t>
            </a:r>
            <a:br>
              <a:rPr lang="de-DE" dirty="0"/>
            </a:br>
            <a:endParaRPr lang="de-DE" sz="1000" dirty="0"/>
          </a:p>
          <a:p>
            <a:r>
              <a:rPr lang="de-DE" dirty="0"/>
              <a:t>Sich nur auf ein geschlossenes Ventil zu verlassen kann tödlich sein.</a:t>
            </a:r>
            <a:br>
              <a:rPr lang="de-DE" dirty="0"/>
            </a:br>
            <a:endParaRPr lang="de-DE" sz="1000" dirty="0"/>
          </a:p>
          <a:p>
            <a:r>
              <a:rPr lang="de-DE" dirty="0"/>
              <a:t>Ein Raum oder Behälter muss sorgfältig belüftet werden und der Sauerstoffgehalt wird regelmäßig vor und während des Begehungszeitraums gemessen.</a:t>
            </a:r>
            <a:br>
              <a:rPr lang="de-DE" dirty="0"/>
            </a:br>
            <a:endParaRPr lang="de-DE" sz="1000" dirty="0"/>
          </a:p>
          <a:p>
            <a:r>
              <a:rPr lang="de-DE" dirty="0"/>
              <a:t>Ist die Atmosphäre in einem Behälter oder Raum nicht atembar, </a:t>
            </a:r>
            <a:r>
              <a:rPr lang="de-DE" dirty="0" smtClean="0"/>
              <a:t>muss ein </a:t>
            </a:r>
            <a:r>
              <a:rPr lang="de-DE" dirty="0"/>
              <a:t>qualifizierter Mitarbeiter mit Atemschutzmaske </a:t>
            </a:r>
            <a:r>
              <a:rPr lang="de-DE" dirty="0" smtClean="0"/>
              <a:t>eingesetzt werden.</a:t>
            </a:r>
            <a:endParaRPr lang="de-DE"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15</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spTree>
    <p:extLst>
      <p:ext uri="{BB962C8B-B14F-4D97-AF65-F5344CB8AC3E}">
        <p14:creationId xmlns:p14="http://schemas.microsoft.com/office/powerpoint/2010/main" val="2572948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de-DE" b="1" u="sng" dirty="0"/>
              <a:t>5. Geschlossene Räume, Behälter usw.</a:t>
            </a:r>
            <a:br>
              <a:rPr lang="de-DE" b="1" u="sng" dirty="0"/>
            </a:br>
            <a:endParaRPr lang="de-DE" b="1" u="sng" dirty="0"/>
          </a:p>
          <a:p>
            <a:r>
              <a:rPr lang="de-DE" dirty="0"/>
              <a:t>Die Erlaubnis zum Betreten eines solchen Raumes wird erst nach Ausstellung </a:t>
            </a:r>
            <a:r>
              <a:rPr lang="de-DE" dirty="0" smtClean="0"/>
              <a:t>der </a:t>
            </a:r>
            <a:r>
              <a:rPr lang="de-DE" dirty="0"/>
              <a:t>unterzeichneten Genehmigung </a:t>
            </a:r>
            <a:r>
              <a:rPr lang="de-DE" dirty="0" smtClean="0"/>
              <a:t>einer </a:t>
            </a:r>
            <a:r>
              <a:rPr lang="de-DE" dirty="0"/>
              <a:t>verantwortlichen und autorisierten Person </a:t>
            </a:r>
            <a:r>
              <a:rPr lang="de-DE" dirty="0" smtClean="0"/>
              <a:t>erteilt</a:t>
            </a:r>
            <a:r>
              <a:rPr lang="de-DE" dirty="0"/>
              <a:t>.</a:t>
            </a:r>
            <a:endParaRPr lang="en-US" dirty="0" smtClean="0"/>
          </a:p>
          <a:p>
            <a:r>
              <a:rPr lang="de-DE" dirty="0"/>
              <a:t>Solange sich eine Person in einem Behälter oder geschlossenen Raum aufhält, </a:t>
            </a:r>
            <a:r>
              <a:rPr lang="de-DE" dirty="0" smtClean="0"/>
              <a:t>muss ein Wächter unmittelbar </a:t>
            </a:r>
            <a:r>
              <a:rPr lang="de-DE" dirty="0"/>
              <a:t>außerhalb des Eingangs zum geschlossenen Raum </a:t>
            </a:r>
            <a:r>
              <a:rPr lang="de-DE" dirty="0" smtClean="0"/>
              <a:t>anwesend sein.</a:t>
            </a:r>
            <a:endParaRPr lang="de-DE" dirty="0"/>
          </a:p>
          <a:p>
            <a:endParaRPr lang="en-US" dirty="0" smtClean="0"/>
          </a:p>
          <a:p>
            <a:endParaRPr lang="en-US"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16</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spTree>
    <p:extLst>
      <p:ext uri="{BB962C8B-B14F-4D97-AF65-F5344CB8AC3E}">
        <p14:creationId xmlns:p14="http://schemas.microsoft.com/office/powerpoint/2010/main" val="2129224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de-DE" b="1" u="sng" dirty="0"/>
              <a:t>5. Geschlossene Räume, Behälter usw.</a:t>
            </a:r>
            <a:br>
              <a:rPr lang="de-DE" b="1" u="sng" dirty="0"/>
            </a:br>
            <a:endParaRPr lang="de-DE" b="1" u="sng" dirty="0"/>
          </a:p>
          <a:p>
            <a:r>
              <a:rPr lang="de-DE" dirty="0" smtClean="0"/>
              <a:t>Diese </a:t>
            </a:r>
            <a:r>
              <a:rPr lang="de-DE" dirty="0"/>
              <a:t>Person </a:t>
            </a:r>
            <a:r>
              <a:rPr lang="de-DE" dirty="0" smtClean="0"/>
              <a:t>muss über </a:t>
            </a:r>
            <a:r>
              <a:rPr lang="de-DE" dirty="0"/>
              <a:t>ein unabhängiges </a:t>
            </a:r>
            <a:r>
              <a:rPr lang="de-DE" dirty="0" smtClean="0"/>
              <a:t>Atemschutzgerät</a:t>
            </a:r>
            <a:r>
              <a:rPr lang="de-DE" dirty="0"/>
              <a:t> </a:t>
            </a:r>
            <a:r>
              <a:rPr lang="de-DE" dirty="0" smtClean="0"/>
              <a:t>verfügen.</a:t>
            </a:r>
            <a:r>
              <a:rPr lang="de-DE" dirty="0"/>
              <a:t/>
            </a:r>
            <a:br>
              <a:rPr lang="de-DE" dirty="0"/>
            </a:br>
            <a:endParaRPr lang="de-DE" dirty="0"/>
          </a:p>
          <a:p>
            <a:r>
              <a:rPr lang="de-DE" dirty="0"/>
              <a:t>Die Person im geschlossenen Raum ist zur Erleichterung der Rettung mit Gurtzeug und einer Leine </a:t>
            </a:r>
            <a:r>
              <a:rPr lang="de-DE" dirty="0" smtClean="0"/>
              <a:t>zu sichern. </a:t>
            </a:r>
            <a:r>
              <a:rPr lang="de-DE" dirty="0"/>
              <a:t>Die Pflicht des </a:t>
            </a:r>
            <a:r>
              <a:rPr lang="de-DE" dirty="0" smtClean="0"/>
              <a:t>Wächters muss </a:t>
            </a:r>
            <a:r>
              <a:rPr lang="de-DE" dirty="0"/>
              <a:t>klar definiert sein. Zum Anheben einer bewegungsunfähigen Person kann Hebezeug notwendig sein.</a:t>
            </a:r>
          </a:p>
          <a:p>
            <a:endParaRPr lang="en-US" dirty="0"/>
          </a:p>
          <a:p>
            <a:endParaRPr lang="en-US" dirty="0" smtClean="0"/>
          </a:p>
          <a:p>
            <a:endParaRPr lang="en-US"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17</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948" y="4404611"/>
            <a:ext cx="19431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922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de-DE" b="1" u="sng" dirty="0"/>
              <a:t>6. Notmaßnahmen</a:t>
            </a:r>
            <a:br>
              <a:rPr lang="de-DE" b="1" u="sng" dirty="0"/>
            </a:br>
            <a:endParaRPr lang="de-DE" b="1" u="sng" dirty="0"/>
          </a:p>
          <a:p>
            <a:r>
              <a:rPr lang="de-DE" dirty="0"/>
              <a:t>Eine aufgrund von Sauerstoffmangel bewusstlose Person kann nur gerettet werden, wenn die Retter mit Atemschutzgeräten ausgerüstet sind, mit denen sie den Bereich mit zu niedrigem Sauerstoffgehalt ohne Risiko betreten können.</a:t>
            </a:r>
            <a:br>
              <a:rPr lang="de-DE" dirty="0"/>
            </a:br>
            <a:endParaRPr lang="de-DE" dirty="0"/>
          </a:p>
          <a:p>
            <a:r>
              <a:rPr lang="de-DE" dirty="0"/>
              <a:t>Der Betroffene ist an die frische Luft zu bringen und mithilfe eines ggf. verfügbaren automatischen Beatmungsgeräts unverzüglich mit Sauerstoff zu versorgen oder alternativ künstlich zu beatmen. Leitlinien und Anweisungen für die </a:t>
            </a:r>
            <a:r>
              <a:rPr lang="de-DE" dirty="0" smtClean="0"/>
              <a:t>Wiederbelebung </a:t>
            </a:r>
            <a:r>
              <a:rPr lang="de-DE" dirty="0"/>
              <a:t>bietet das European Resuscitation Council (Internet-Homepage: </a:t>
            </a:r>
            <a:r>
              <a:rPr lang="de-DE" dirty="0">
                <a:hlinkClick r:id="rId2"/>
              </a:rPr>
              <a:t>https://www.erc.edu</a:t>
            </a:r>
            <a:r>
              <a:rPr lang="de-DE" dirty="0" smtClean="0">
                <a:hlinkClick r:id="rId2"/>
              </a:rPr>
              <a:t>/</a:t>
            </a:r>
            <a:r>
              <a:rPr lang="de-DE" dirty="0" smtClean="0"/>
              <a:t> </a:t>
            </a:r>
            <a:r>
              <a:rPr lang="de-DE" dirty="0"/>
              <a:t>).</a:t>
            </a:r>
            <a:br>
              <a:rPr lang="de-DE" dirty="0"/>
            </a:br>
            <a:r>
              <a:rPr lang="de-DE" dirty="0"/>
              <a:t>Die Maßnahme </a:t>
            </a:r>
            <a:r>
              <a:rPr lang="de-DE" dirty="0" smtClean="0"/>
              <a:t>zur </a:t>
            </a:r>
            <a:r>
              <a:rPr lang="de-DE" dirty="0"/>
              <a:t>Wiederbelebung des Patienten </a:t>
            </a:r>
            <a:r>
              <a:rPr lang="de-DE" dirty="0" smtClean="0"/>
              <a:t>ist fortzusetzen bis </a:t>
            </a:r>
            <a:r>
              <a:rPr lang="de-DE" dirty="0" smtClean="0"/>
              <a:t>er aufwacht </a:t>
            </a:r>
            <a:r>
              <a:rPr lang="de-DE" dirty="0" smtClean="0"/>
              <a:t>oder </a:t>
            </a:r>
            <a:r>
              <a:rPr lang="de-DE" dirty="0"/>
              <a:t>nach Anweisung durch medizinisches Fachpersonal </a:t>
            </a:r>
            <a:r>
              <a:rPr lang="de-DE" dirty="0" smtClean="0"/>
              <a:t>einzustellen</a:t>
            </a:r>
            <a:r>
              <a:rPr lang="de-DE" dirty="0"/>
              <a:t>.</a:t>
            </a:r>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18</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spTree>
    <p:extLst>
      <p:ext uri="{BB962C8B-B14F-4D97-AF65-F5344CB8AC3E}">
        <p14:creationId xmlns:p14="http://schemas.microsoft.com/office/powerpoint/2010/main" val="2822438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de-DE" b="1" dirty="0"/>
              <a:t>7.  Schlussfolgerungen</a:t>
            </a:r>
            <a:br>
              <a:rPr lang="de-DE" b="1" dirty="0"/>
            </a:br>
            <a:endParaRPr lang="de-DE" b="1" dirty="0"/>
          </a:p>
          <a:p>
            <a:r>
              <a:rPr lang="de-DE" dirty="0"/>
              <a:t>Bei Unfällen durch Sauerstoffmangel im Zusammenhang mit Inertgasen sind zwei Hauptpunkte absolut wichtig:</a:t>
            </a:r>
            <a:br>
              <a:rPr lang="de-DE" dirty="0"/>
            </a:br>
            <a:endParaRPr lang="de-DE" sz="1000" dirty="0"/>
          </a:p>
          <a:p>
            <a:pPr marL="457200" indent="-457200">
              <a:buFont typeface="+mj-lt"/>
              <a:buAutoNum type="arabicPeriod"/>
            </a:pPr>
            <a:r>
              <a:rPr lang="de-DE" dirty="0"/>
              <a:t> Unfälle mit Sauerstoffmangel aufgrund von Inertgasen passieren unerwartet und die </a:t>
            </a:r>
            <a:r>
              <a:rPr lang="de-DE" dirty="0" smtClean="0"/>
              <a:t>Personen können möglicherweise falsch </a:t>
            </a:r>
            <a:r>
              <a:rPr lang="de-DE" dirty="0"/>
              <a:t>reagieren. Um das zu vermeiden, müssen alle Personen, die evtl. mit Inertgasen arbeiten oder ihnen ausgesetzt sein können, regelmäßig das Bewusstsein für die Gefährlichkeit dieser Gase schulen.</a:t>
            </a:r>
            <a:br>
              <a:rPr lang="de-DE" dirty="0"/>
            </a:br>
            <a:endParaRPr lang="de-DE" sz="1000" dirty="0"/>
          </a:p>
          <a:p>
            <a:pPr marL="457200" indent="-457200">
              <a:buFont typeface="+mj-lt"/>
              <a:buAutoNum type="arabicPeriod"/>
            </a:pPr>
            <a:r>
              <a:rPr lang="de-DE" dirty="0"/>
              <a:t> </a:t>
            </a:r>
            <a:r>
              <a:rPr lang="de-DE" dirty="0"/>
              <a:t> Unfälle mit erstickender Atmosphäre sind immer schwerwiegend, wenn nicht sogar tödlich. Es ist unbedingt erforderlich, </a:t>
            </a:r>
            <a:r>
              <a:rPr lang="de-DE" dirty="0" smtClean="0"/>
              <a:t>regelmäßige und wiederkehrende Schulungen </a:t>
            </a:r>
            <a:r>
              <a:rPr lang="de-DE" dirty="0"/>
              <a:t>für das </a:t>
            </a:r>
            <a:r>
              <a:rPr lang="de-DE" dirty="0" smtClean="0"/>
              <a:t>betroffene Personal </a:t>
            </a:r>
            <a:r>
              <a:rPr lang="de-DE" dirty="0"/>
              <a:t>sowie Rettungsübungen durchzuführen.</a:t>
            </a:r>
            <a:endParaRPr lang="de-DE"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19</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spTree>
    <p:extLst>
      <p:ext uri="{BB962C8B-B14F-4D97-AF65-F5344CB8AC3E}">
        <p14:creationId xmlns:p14="http://schemas.microsoft.com/office/powerpoint/2010/main" val="2799178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a:spcBef>
                <a:spcPts val="500"/>
              </a:spcBef>
            </a:pPr>
            <a:endParaRPr lang="en-US" b="1" dirty="0" smtClean="0"/>
          </a:p>
          <a:p>
            <a:r>
              <a:rPr lang="de-DE" b="1" u="sng" dirty="0"/>
              <a:t> </a:t>
            </a:r>
            <a:r>
              <a:rPr lang="de-DE" sz="2400" b="1" u="sng" dirty="0"/>
              <a:t>Einleitung</a:t>
            </a:r>
            <a:r>
              <a:rPr lang="de-DE" b="1" u="sng" dirty="0"/>
              <a:t/>
            </a:r>
            <a:br>
              <a:rPr lang="de-DE" b="1" u="sng" dirty="0"/>
            </a:br>
            <a:endParaRPr lang="de-DE" b="1" u="sng" dirty="0"/>
          </a:p>
          <a:p>
            <a:r>
              <a:rPr lang="de-DE" dirty="0"/>
              <a:t>MTS ist durch mögliche Unfälle mit Inertgasen, die direkt zum Ersticken durch Sauerstoffmangel </a:t>
            </a:r>
            <a:r>
              <a:rPr lang="de-DE" dirty="0" smtClean="0"/>
              <a:t>führen können, </a:t>
            </a:r>
            <a:r>
              <a:rPr lang="de-DE" dirty="0"/>
              <a:t>sehr beunruhigt.</a:t>
            </a:r>
            <a:br>
              <a:rPr lang="de-DE" dirty="0"/>
            </a:br>
            <a:endParaRPr lang="de-DE" dirty="0"/>
          </a:p>
          <a:p>
            <a:r>
              <a:rPr lang="de-DE" dirty="0"/>
              <a:t>MTS hat erkannt, dass Benutzer regelmäßig über die Gefahren durch Inertgase informiert werden müssen.</a:t>
            </a:r>
            <a:br>
              <a:rPr lang="de-DE" dirty="0"/>
            </a:br>
            <a:endParaRPr lang="de-DE" dirty="0"/>
          </a:p>
          <a:p>
            <a:r>
              <a:rPr lang="de-DE" dirty="0"/>
              <a:t>Das folgende Dokument zur Bewusstseinsbildung enthält die wichtigsten Informationen, die für die Vermeidung von Erstickungsunfällen durch Inertgase notwendig sind.</a:t>
            </a:r>
          </a:p>
          <a:p>
            <a:pPr marL="0" indent="0">
              <a:buNone/>
            </a:pPr>
            <a:r>
              <a:rPr lang="de-DE" dirty="0"/>
              <a:t/>
            </a:r>
            <a:br>
              <a:rPr lang="de-DE" dirty="0"/>
            </a:br>
            <a:endParaRPr lang="de-DE" dirty="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2</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spTree>
    <p:extLst>
      <p:ext uri="{BB962C8B-B14F-4D97-AF65-F5344CB8AC3E}">
        <p14:creationId xmlns:p14="http://schemas.microsoft.com/office/powerpoint/2010/main" val="2072714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349187"/>
            <a:ext cx="8250238" cy="479613"/>
          </a:xfrm>
        </p:spPr>
        <p:txBody>
          <a:bodyPr/>
          <a:lstStyle/>
          <a:p>
            <a:r>
              <a:rPr lang="de-DE" sz="2400" b="1" dirty="0"/>
              <a:t>GEFAHREN DURCH INERTGASE UND SAUERSTOFFMANGEL </a:t>
            </a:r>
          </a:p>
        </p:txBody>
      </p:sp>
      <p:sp>
        <p:nvSpPr>
          <p:cNvPr id="3" name="Content Placeholder 2"/>
          <p:cNvSpPr>
            <a:spLocks noGrp="1"/>
          </p:cNvSpPr>
          <p:nvPr>
            <p:ph idx="1"/>
          </p:nvPr>
        </p:nvSpPr>
        <p:spPr>
          <a:xfrm>
            <a:off x="497542" y="1939738"/>
            <a:ext cx="7861767" cy="4512235"/>
          </a:xfrm>
        </p:spPr>
        <p:txBody>
          <a:bodyPr/>
          <a:lstStyle/>
          <a:p>
            <a:pPr marL="0" indent="0" algn="ctr">
              <a:buNone/>
            </a:pPr>
            <a:r>
              <a:rPr lang="de-DE" sz="2800" b="1" dirty="0">
                <a:solidFill>
                  <a:srgbClr val="CC1543"/>
                </a:solidFill>
                <a:latin typeface="+mj-lt"/>
              </a:rPr>
              <a:t/>
            </a:r>
            <a:br>
              <a:rPr lang="de-DE" sz="2800" b="1" dirty="0">
                <a:solidFill>
                  <a:srgbClr val="CC1543"/>
                </a:solidFill>
                <a:latin typeface="+mj-lt"/>
              </a:rPr>
            </a:br>
            <a:r>
              <a:rPr lang="de-DE" sz="2800" b="1" dirty="0">
                <a:solidFill>
                  <a:srgbClr val="CC1543"/>
                </a:solidFill>
                <a:latin typeface="+mj-lt"/>
              </a:rPr>
              <a:t>MTS Test Division Europe </a:t>
            </a:r>
            <a:br>
              <a:rPr lang="de-DE" sz="2800" b="1" dirty="0">
                <a:solidFill>
                  <a:srgbClr val="CC1543"/>
                </a:solidFill>
                <a:latin typeface="+mj-lt"/>
              </a:rPr>
            </a:br>
            <a:r>
              <a:rPr lang="de-DE" sz="2800" b="1" dirty="0">
                <a:solidFill>
                  <a:srgbClr val="CC1543"/>
                </a:solidFill>
                <a:latin typeface="+mj-lt"/>
              </a:rPr>
              <a:t>Quality &amp; EHS</a:t>
            </a:r>
          </a:p>
          <a:p>
            <a:pPr marL="0" indent="0" algn="ctr">
              <a:buNone/>
            </a:pPr>
            <a:endParaRPr lang="en-US" sz="2400" dirty="0" smtClean="0">
              <a:solidFill>
                <a:srgbClr val="CC1543"/>
              </a:solidFill>
              <a:latin typeface="+mj-lt"/>
            </a:endParaRPr>
          </a:p>
          <a:p>
            <a:pPr marL="0" indent="0" algn="ctr">
              <a:buNone/>
            </a:pPr>
            <a:r>
              <a:rPr lang="de-DE" sz="4800" dirty="0">
                <a:solidFill>
                  <a:srgbClr val="CC1543"/>
                </a:solidFill>
                <a:latin typeface="+mj-lt"/>
              </a:rPr>
              <a:t>Vielen Dank!</a:t>
            </a:r>
          </a:p>
          <a:p>
            <a:pPr marL="0" indent="0" algn="ctr">
              <a:buNone/>
            </a:pPr>
            <a:endParaRPr lang="en-US" sz="4800" dirty="0">
              <a:solidFill>
                <a:srgbClr val="CC1543"/>
              </a:solidFill>
              <a:latin typeface="+mj-lt"/>
            </a:endParaRPr>
          </a:p>
          <a:p>
            <a:pPr marL="0" indent="0" algn="ctr">
              <a:buNone/>
            </a:pPr>
            <a:r>
              <a:rPr lang="de-DE" dirty="0"/>
              <a:t>Primäre Ansprechpartner:  </a:t>
            </a:r>
            <a:r>
              <a:rPr lang="de-DE" dirty="0" smtClean="0">
                <a:hlinkClick r:id="rId2"/>
              </a:rPr>
              <a:t>christian.gust@mts.com</a:t>
            </a:r>
            <a:r>
              <a:rPr lang="de-DE" dirty="0" smtClean="0"/>
              <a:t> und </a:t>
            </a:r>
            <a:r>
              <a:rPr lang="de-DE" dirty="0" smtClean="0">
                <a:hlinkClick r:id="rId3"/>
              </a:rPr>
              <a:t>t.schwan@mts.com</a:t>
            </a:r>
            <a:r>
              <a:rPr lang="de-DE" dirty="0" smtClean="0"/>
              <a:t> </a:t>
            </a:r>
          </a:p>
          <a:p>
            <a:pPr marL="0" indent="0" algn="ctr">
              <a:buNone/>
            </a:pPr>
            <a:endParaRPr lang="de-DE" dirty="0"/>
          </a:p>
          <a:p>
            <a:pPr marL="0" indent="0" algn="ctr">
              <a:buNone/>
            </a:pPr>
            <a:r>
              <a:rPr lang="de-DE" dirty="0"/>
              <a:t/>
            </a:r>
            <a:br>
              <a:rPr lang="de-DE" dirty="0"/>
            </a:br>
            <a:r>
              <a:rPr lang="de-DE" dirty="0"/>
              <a:t>	</a:t>
            </a:r>
            <a:br>
              <a:rPr lang="de-DE" dirty="0"/>
            </a:br>
            <a:r>
              <a:rPr lang="de-DE" dirty="0"/>
              <a:t/>
            </a:r>
            <a:br>
              <a:rPr lang="de-DE" dirty="0"/>
            </a:br>
            <a:endParaRPr lang="de-DE" dirty="0"/>
          </a:p>
          <a:p>
            <a:pPr marL="0" indent="0">
              <a:buNone/>
            </a:pPr>
            <a:r>
              <a:rPr lang="de-DE" dirty="0"/>
              <a:t/>
            </a:r>
            <a:br>
              <a:rPr lang="de-DE" dirty="0"/>
            </a:br>
            <a:endParaRPr lang="de-DE" dirty="0"/>
          </a:p>
          <a:p>
            <a:pPr marL="0" indent="0">
              <a:buNone/>
            </a:pPr>
            <a:endParaRPr lang="de-DE" dirty="0" smtClean="0"/>
          </a:p>
          <a:p>
            <a:pPr marL="0" indent="0">
              <a:buNone/>
            </a:pPr>
            <a:endParaRPr lang="de-DE" dirty="0" smtClean="0"/>
          </a:p>
          <a:p>
            <a:pPr>
              <a:spcBef>
                <a:spcPts val="500"/>
              </a:spcBef>
            </a:pPr>
            <a:endParaRPr lang="en-US" dirty="0"/>
          </a:p>
          <a:p>
            <a:pPr marL="457200" lvl="1" indent="0">
              <a:spcBef>
                <a:spcPts val="500"/>
              </a:spcBef>
              <a:buSzPct val="100000"/>
              <a:buNone/>
            </a:pPr>
            <a:endParaRPr lang="en-US" sz="1600" dirty="0" smtClean="0"/>
          </a:p>
        </p:txBody>
      </p:sp>
      <p:sp>
        <p:nvSpPr>
          <p:cNvPr id="8" name="Footer Placeholder 3"/>
          <p:cNvSpPr txBox="1">
            <a:spLocks/>
          </p:cNvSpPr>
          <p:nvPr/>
        </p:nvSpPr>
        <p:spPr bwMode="auto">
          <a:xfrm>
            <a:off x="2895600" y="6497638"/>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681593" y="6502385"/>
            <a:ext cx="2133600" cy="244475"/>
          </a:xfrm>
        </p:spPr>
        <p:txBody>
          <a:bodyPr/>
          <a:lstStyle/>
          <a:p>
            <a:r>
              <a:rPr lang="de-DE" dirty="0"/>
              <a:t>Seite </a:t>
            </a:r>
            <a:fld id="{49FBB2A1-E2DA-354C-95C6-1DF4F7A3088F}" type="slidenum">
              <a:rPr lang="en-US" smtClean="0"/>
              <a:pPr/>
              <a:t>20</a:t>
            </a:fld>
            <a:r>
              <a:rPr lang="de-DE" dirty="0"/>
              <a:t>; C. Gust</a:t>
            </a:r>
          </a:p>
        </p:txBody>
      </p:sp>
      <p:sp>
        <p:nvSpPr>
          <p:cNvPr id="5" name="Datumsplatzhalter 4"/>
          <p:cNvSpPr>
            <a:spLocks noGrp="1"/>
          </p:cNvSpPr>
          <p:nvPr>
            <p:ph type="dt" sz="half" idx="10"/>
          </p:nvPr>
        </p:nvSpPr>
        <p:spPr/>
        <p:txBody>
          <a:bodyPr/>
          <a:lstStyle/>
          <a:p>
            <a:r>
              <a:rPr lang="de-DE" dirty="0"/>
              <a:t>26.10.2017</a:t>
            </a:r>
          </a:p>
          <a:p>
            <a:endParaRPr lang="en-US" dirty="0"/>
          </a:p>
        </p:txBody>
      </p:sp>
    </p:spTree>
    <p:extLst>
      <p:ext uri="{BB962C8B-B14F-4D97-AF65-F5344CB8AC3E}">
        <p14:creationId xmlns:p14="http://schemas.microsoft.com/office/powerpoint/2010/main" val="287573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a:spcBef>
                <a:spcPts val="500"/>
              </a:spcBef>
            </a:pPr>
            <a:endParaRPr lang="en-US" b="1" dirty="0" smtClean="0"/>
          </a:p>
          <a:p>
            <a:pPr marL="361950" indent="-361950">
              <a:buNone/>
            </a:pPr>
            <a:r>
              <a:rPr lang="de-DE" sz="2400" b="1" dirty="0"/>
              <a:t>	</a:t>
            </a:r>
            <a:r>
              <a:rPr lang="de-DE" sz="2400" b="1" u="sng" dirty="0"/>
              <a:t> Haftungsausschluss</a:t>
            </a:r>
            <a:endParaRPr lang="de-DE" sz="2400" b="1" u="sng" dirty="0"/>
          </a:p>
          <a:p>
            <a:r>
              <a:rPr lang="de-DE" dirty="0"/>
              <a:t>Der gesamte technische Inhalt dieses Dokuments stammt aus Quellen, die als zuverlässig gelten und deren Grundlage zu diesem Zeitpunkt verfügbare technische Informationen und Erfahrungen bilden.</a:t>
            </a:r>
            <a:br>
              <a:rPr lang="de-DE" dirty="0"/>
            </a:br>
            <a:r>
              <a:rPr lang="de-DE" dirty="0"/>
              <a:t>Der Verfasser übernimmt weder eine Garantie für die Ergebnisse noch die Haftung oder Verantwortung in Verbindung mit Verweisen auf oder die Nutzung von Informationen oder Vorschlägen in diesem Dokument.</a:t>
            </a:r>
            <a:br>
              <a:rPr lang="de-DE" dirty="0"/>
            </a:br>
            <a:r>
              <a:rPr lang="de-DE" sz="1000" dirty="0"/>
              <a:t/>
            </a:r>
            <a:br>
              <a:rPr lang="de-DE" sz="1000" dirty="0"/>
            </a:br>
            <a:r>
              <a:rPr lang="de-DE" sz="2400" b="1" u="sng" dirty="0"/>
              <a:t>Verweise</a:t>
            </a:r>
          </a:p>
          <a:p>
            <a:r>
              <a:rPr lang="de-DE" dirty="0"/>
              <a:t>GEFAHREN DURCH INERTGASE UND SAUERSTOFFMANGEL</a:t>
            </a:r>
          </a:p>
          <a:p>
            <a:pPr lvl="1"/>
            <a:r>
              <a:rPr lang="de-DE" dirty="0"/>
              <a:t>IGC-Dokument 44/09/E</a:t>
            </a:r>
          </a:p>
          <a:p>
            <a:pPr lvl="1"/>
            <a:r>
              <a:rPr lang="de-DE" dirty="0"/>
              <a:t>Überarbeitete Ausgabe von IGC-Dokument 44/00/E</a:t>
            </a:r>
          </a:p>
          <a:p>
            <a:r>
              <a:rPr lang="de-DE" dirty="0">
                <a:hlinkClick r:id="rId2"/>
              </a:rPr>
              <a:t>http://www.eiga.eu</a:t>
            </a:r>
            <a:r>
              <a:rPr lang="de-DE" dirty="0"/>
              <a:t> </a:t>
            </a:r>
          </a:p>
          <a:p>
            <a:pPr marL="0" indent="0">
              <a:spcBef>
                <a:spcPts val="500"/>
              </a:spcBef>
              <a:buNone/>
            </a:pPr>
            <a:r>
              <a:rPr lang="de-DE" b="1" dirty="0"/>
              <a:t/>
            </a:r>
            <a:br>
              <a:rPr lang="de-DE" b="1" dirty="0"/>
            </a:br>
            <a:endParaRPr lang="de-DE" b="1" dirty="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3</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spTree>
    <p:extLst>
      <p:ext uri="{BB962C8B-B14F-4D97-AF65-F5344CB8AC3E}">
        <p14:creationId xmlns:p14="http://schemas.microsoft.com/office/powerpoint/2010/main" val="2800002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INTERTGASE UND SAUERSTOFFMANGEL </a:t>
            </a:r>
          </a:p>
        </p:txBody>
      </p:sp>
      <p:sp>
        <p:nvSpPr>
          <p:cNvPr id="3" name="Content Placeholder 2"/>
          <p:cNvSpPr>
            <a:spLocks noGrp="1"/>
          </p:cNvSpPr>
          <p:nvPr>
            <p:ph idx="1"/>
          </p:nvPr>
        </p:nvSpPr>
        <p:spPr>
          <a:xfrm>
            <a:off x="463084" y="1587500"/>
            <a:ext cx="8262938" cy="4834565"/>
          </a:xfrm>
        </p:spPr>
        <p:txBody>
          <a:bodyPr/>
          <a:lstStyle/>
          <a:p>
            <a:r>
              <a:rPr lang="de-DE" sz="2400" b="1" u="sng" dirty="0"/>
              <a:t>Geltungsbereich und Zweck</a:t>
            </a:r>
            <a:br>
              <a:rPr lang="de-DE" sz="2400" b="1" u="sng" dirty="0"/>
            </a:br>
            <a:endParaRPr lang="de-DE" sz="1000" b="1" u="sng" dirty="0"/>
          </a:p>
          <a:p>
            <a:r>
              <a:rPr lang="de-DE" dirty="0"/>
              <a:t>Dieses Dokument soll als Schulungspaket für Vorgesetzte, Linienmanager sowie Arbeiter und Benutzer direkt an Standorten dienen, an denen Inertgase erzeugt, gelagert, oder eingesetzt werden oder auf anderem Wege Sauerstoffmangel auftreten könnte</a:t>
            </a:r>
            <a:r>
              <a:rPr lang="de-DE" dirty="0" smtClean="0"/>
              <a:t>.</a:t>
            </a:r>
            <a:br>
              <a:rPr lang="de-DE" dirty="0" smtClean="0"/>
            </a:br>
            <a:r>
              <a:rPr lang="de-DE" sz="1000" dirty="0" smtClean="0"/>
              <a:t> </a:t>
            </a:r>
            <a:r>
              <a:rPr lang="de-DE" dirty="0"/>
              <a:t/>
            </a:r>
            <a:br>
              <a:rPr lang="de-DE" dirty="0"/>
            </a:br>
            <a:r>
              <a:rPr lang="de-DE" dirty="0" smtClean="0"/>
              <a:t>Liste </a:t>
            </a:r>
            <a:r>
              <a:rPr lang="de-DE" dirty="0"/>
              <a:t>der bei MTS Test üblicherweise verwendeten </a:t>
            </a:r>
            <a:r>
              <a:rPr lang="de-DE" dirty="0" smtClean="0"/>
              <a:t>Stellenbezeichnungen, </a:t>
            </a:r>
            <a:r>
              <a:rPr lang="de-DE" dirty="0"/>
              <a:t>an die sich </a:t>
            </a:r>
            <a:r>
              <a:rPr lang="de-DE" dirty="0" smtClean="0"/>
              <a:t>diese </a:t>
            </a:r>
            <a:r>
              <a:rPr lang="de-DE" dirty="0"/>
              <a:t>Schulung richtet:</a:t>
            </a:r>
          </a:p>
          <a:p>
            <a:pPr lvl="1"/>
            <a:r>
              <a:rPr lang="de-DE" sz="1600" b="1" dirty="0"/>
              <a:t>Field Service Engineer/Technician (FSE/FST)</a:t>
            </a:r>
          </a:p>
          <a:p>
            <a:pPr lvl="1"/>
            <a:r>
              <a:rPr lang="de-DE" sz="1600" b="1" dirty="0"/>
              <a:t>Principal Field Service Engineer PFSE</a:t>
            </a:r>
          </a:p>
          <a:p>
            <a:pPr lvl="1"/>
            <a:r>
              <a:rPr lang="de-DE" sz="1600" b="1" dirty="0"/>
              <a:t>Technical Service Coordinator (TSC)</a:t>
            </a:r>
          </a:p>
          <a:p>
            <a:pPr lvl="1"/>
            <a:r>
              <a:rPr lang="de-DE" sz="1600" b="1" dirty="0"/>
              <a:t>Service Manager</a:t>
            </a:r>
          </a:p>
          <a:p>
            <a:pPr lvl="1"/>
            <a:r>
              <a:rPr lang="de-DE" sz="1600" b="1" dirty="0"/>
              <a:t>Simulation Test Consultant (STC)</a:t>
            </a:r>
          </a:p>
          <a:p>
            <a:pPr lvl="1"/>
            <a:r>
              <a:rPr lang="de-DE" sz="1600" b="1" dirty="0"/>
              <a:t>System Integration Engineer (SIE)</a:t>
            </a:r>
          </a:p>
          <a:p>
            <a:pPr lvl="1"/>
            <a:r>
              <a:rPr lang="de-DE" sz="1600" b="1" dirty="0"/>
              <a:t>Project Engineer (PE)</a:t>
            </a:r>
          </a:p>
          <a:p>
            <a:pPr marL="457200" lvl="1" indent="0">
              <a:buNone/>
            </a:pPr>
            <a:r>
              <a:rPr lang="de-DE" b="1" dirty="0"/>
              <a:t/>
            </a:r>
            <a:br>
              <a:rPr lang="de-DE" b="1" dirty="0"/>
            </a:br>
            <a:endParaRPr lang="de-DE" b="1" dirty="0"/>
          </a:p>
          <a:p>
            <a:pPr>
              <a:spcBef>
                <a:spcPts val="500"/>
              </a:spcBef>
            </a:pPr>
            <a:endParaRPr lang="de-DE" b="1" dirty="0" smtClean="0"/>
          </a:p>
          <a:p>
            <a:pPr marL="0" indent="0">
              <a:spcBef>
                <a:spcPts val="500"/>
              </a:spcBef>
              <a:buNone/>
            </a:pPr>
            <a:r>
              <a:rPr lang="de-DE" b="1" dirty="0"/>
              <a:t/>
            </a:r>
            <a:br>
              <a:rPr lang="de-DE" b="1" dirty="0"/>
            </a:br>
            <a:endParaRPr lang="de-DE" b="1" dirty="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4</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spTree>
    <p:extLst>
      <p:ext uri="{BB962C8B-B14F-4D97-AF65-F5344CB8AC3E}">
        <p14:creationId xmlns:p14="http://schemas.microsoft.com/office/powerpoint/2010/main" val="256067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INTERTGASE UND SAUERSTOFFMANGEL </a:t>
            </a:r>
          </a:p>
        </p:txBody>
      </p:sp>
      <p:sp>
        <p:nvSpPr>
          <p:cNvPr id="3" name="Content Placeholder 2"/>
          <p:cNvSpPr>
            <a:spLocks noGrp="1"/>
          </p:cNvSpPr>
          <p:nvPr>
            <p:ph idx="1"/>
          </p:nvPr>
        </p:nvSpPr>
        <p:spPr>
          <a:xfrm>
            <a:off x="463084" y="1587500"/>
            <a:ext cx="8262938" cy="4834565"/>
          </a:xfrm>
        </p:spPr>
        <p:txBody>
          <a:bodyPr/>
          <a:lstStyle/>
          <a:p>
            <a:r>
              <a:rPr lang="de-DE" sz="2400" b="1" u="sng" dirty="0"/>
              <a:t>Definitionen</a:t>
            </a:r>
            <a:br>
              <a:rPr lang="de-DE" sz="2400" b="1" u="sng" dirty="0"/>
            </a:br>
            <a:r>
              <a:rPr lang="de-DE" sz="800" b="1" u="sng" dirty="0" smtClean="0"/>
              <a:t> </a:t>
            </a:r>
            <a:endParaRPr lang="de-DE" sz="800" b="1" u="sng" dirty="0"/>
          </a:p>
          <a:p>
            <a:r>
              <a:rPr lang="de-DE" b="1" dirty="0"/>
              <a:t>Erstickung: </a:t>
            </a:r>
            <a:r>
              <a:rPr lang="de-DE" dirty="0"/>
              <a:t>Die Wirkung einer nicht ausreichenden Versorgung des Körpers mit Sauerstoff, die üblicherweise zu Bewusstlosigkeit und/oder zum Tod führt. Auch als Suffokation oder Anoxie bekannt.</a:t>
            </a:r>
          </a:p>
          <a:p>
            <a:r>
              <a:rPr lang="de-DE" b="1" dirty="0"/>
              <a:t>Stickgas: </a:t>
            </a:r>
            <a:r>
              <a:rPr lang="de-DE" dirty="0"/>
              <a:t>Jeder Stoff, der die Menge des verfügbaren Sauerstoffs im Wege von Verdünnung oder Reaktion vermindert.</a:t>
            </a:r>
          </a:p>
          <a:p>
            <a:r>
              <a:rPr lang="de-DE" b="1" dirty="0"/>
              <a:t>Inertgas: </a:t>
            </a:r>
            <a:r>
              <a:rPr lang="de-DE" dirty="0"/>
              <a:t>Ein ungiftiges Gas, das die menschliche Atmung nicht unterstützt und wenig oder überhaupt nicht mit anderen Stoffen reagiert. Bekannte Inertgase sind Stickstoff und die seltenen Gase Helium, Argon, Neon, Xenon und Krypton.</a:t>
            </a:r>
          </a:p>
          <a:p>
            <a:r>
              <a:rPr lang="de-DE" b="1" dirty="0"/>
              <a:t>Brennbares Gas: </a:t>
            </a:r>
            <a:r>
              <a:rPr lang="de-DE" dirty="0"/>
              <a:t>Ein Gas, bei dem die größte Gefährdung in der Verbrennung besteht. Alle brennbaren Gase sind auch Stickgase.</a:t>
            </a:r>
          </a:p>
          <a:p>
            <a:r>
              <a:rPr lang="de-DE" b="1" dirty="0"/>
              <a:t>Benutzer: </a:t>
            </a:r>
            <a:r>
              <a:rPr lang="de-DE" dirty="0"/>
              <a:t>In diesem Dokument bezeichnet dieser Begriff alle Personen, Unternehmen oder andere Organisationen, die von Industriegasfirmen verkaufte Produkte verwenden. Benutzer können unter Umständen auch </a:t>
            </a:r>
            <a:r>
              <a:rPr lang="de-DE" dirty="0" smtClean="0"/>
              <a:t>MTS-Kunden </a:t>
            </a:r>
            <a:r>
              <a:rPr lang="de-DE" dirty="0"/>
              <a:t>sein.</a:t>
            </a:r>
            <a:r>
              <a:rPr lang="de-DE" b="1" dirty="0"/>
              <a:t/>
            </a:r>
            <a:br>
              <a:rPr lang="de-DE" b="1" dirty="0"/>
            </a:br>
            <a:endParaRPr lang="de-DE" b="1" dirty="0"/>
          </a:p>
          <a:p>
            <a:pPr>
              <a:spcBef>
                <a:spcPts val="500"/>
              </a:spcBef>
            </a:pPr>
            <a:endParaRPr lang="de-DE" b="1" dirty="0" smtClean="0"/>
          </a:p>
          <a:p>
            <a:pPr marL="0" indent="0">
              <a:spcBef>
                <a:spcPts val="500"/>
              </a:spcBef>
              <a:buNone/>
            </a:pPr>
            <a:r>
              <a:rPr lang="de-DE" b="1" dirty="0"/>
              <a:t> </a:t>
            </a:r>
            <a:br>
              <a:rPr lang="de-DE" b="1" dirty="0"/>
            </a:br>
            <a:endParaRPr lang="de-DE" b="1" dirty="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5</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spTree>
    <p:extLst>
      <p:ext uri="{BB962C8B-B14F-4D97-AF65-F5344CB8AC3E}">
        <p14:creationId xmlns:p14="http://schemas.microsoft.com/office/powerpoint/2010/main" val="3080214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800" b="1" u="sng" dirty="0" smtClean="0"/>
          </a:p>
          <a:p>
            <a:pPr marL="0" indent="0">
              <a:buNone/>
            </a:pPr>
            <a:r>
              <a:rPr lang="de-DE" b="1" u="sng" dirty="0"/>
              <a:t>1. Warum brauchen wir Sauerstoff?</a:t>
            </a:r>
            <a:br>
              <a:rPr lang="de-DE" b="1" u="sng" dirty="0"/>
            </a:br>
            <a:endParaRPr lang="de-DE" b="1" u="sng" dirty="0"/>
          </a:p>
          <a:p>
            <a:r>
              <a:rPr lang="de-DE" b="1" dirty="0"/>
              <a:t>SAUERSTOFF IST LEBENSWICHTIG</a:t>
            </a:r>
          </a:p>
          <a:p>
            <a:r>
              <a:rPr lang="de-DE" b="1" dirty="0"/>
              <a:t>OHNE GENÜGEND SAUERSTOFF KÖNNEN WIR NICHT LEBEN</a:t>
            </a:r>
            <a:br>
              <a:rPr lang="de-DE" b="1" dirty="0"/>
            </a:br>
            <a:endParaRPr lang="de-DE" b="1" dirty="0"/>
          </a:p>
          <a:p>
            <a:r>
              <a:rPr lang="de-DE" dirty="0"/>
              <a:t>Der menschliche Körper kann durch eine Änderung der natürlichen Zusammensetzung der Luft beeinträchtigt oder sogar schwer geschädigt werden.</a:t>
            </a:r>
          </a:p>
          <a:p>
            <a:r>
              <a:rPr lang="de-DE" dirty="0"/>
              <a:t>Werden der Atemluft andere Gase als Sauerstoff zugesetzt, verringert sich die Sauerstoffkonzentration (Verdünnung) und Sauerstoffmangel tritt auf.</a:t>
            </a:r>
          </a:p>
          <a:p>
            <a:pPr marL="0" indent="0">
              <a:buNone/>
            </a:pPr>
            <a:r>
              <a:rPr lang="de-DE" b="1" dirty="0"/>
              <a:t/>
            </a:r>
            <a:br>
              <a:rPr lang="de-DE" b="1" dirty="0"/>
            </a:br>
            <a:endParaRPr lang="de-DE" b="1" dirty="0"/>
          </a:p>
          <a:p>
            <a:pPr>
              <a:spcBef>
                <a:spcPts val="500"/>
              </a:spcBef>
            </a:pPr>
            <a:endParaRPr lang="de-DE" b="1" dirty="0" smtClean="0"/>
          </a:p>
          <a:p>
            <a:pPr marL="0" indent="0">
              <a:spcBef>
                <a:spcPts val="500"/>
              </a:spcBef>
              <a:buNone/>
            </a:pPr>
            <a:r>
              <a:rPr lang="de-DE" b="1" dirty="0"/>
              <a:t> </a:t>
            </a:r>
            <a:br>
              <a:rPr lang="de-DE" b="1" dirty="0"/>
            </a:br>
            <a:endParaRPr lang="de-DE" b="1" dirty="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6</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885" y="4820492"/>
            <a:ext cx="16573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624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b="1" u="sng" dirty="0" smtClean="0"/>
          </a:p>
          <a:p>
            <a:pPr marL="0" indent="0">
              <a:buNone/>
            </a:pPr>
            <a:r>
              <a:rPr lang="de-DE" b="1" u="sng" dirty="0"/>
              <a:t>1. Warum brauchen wir Sauerstoff?</a:t>
            </a:r>
            <a:br>
              <a:rPr lang="de-DE" b="1" u="sng" dirty="0"/>
            </a:br>
            <a:endParaRPr lang="de-DE" b="1" u="sng" dirty="0"/>
          </a:p>
          <a:p>
            <a:r>
              <a:rPr lang="de-DE" dirty="0"/>
              <a:t>Bei Sauerstoffmangel aufgrund von Inertgasen (z. B. Stickstoff, Helium, Argon usw.) sinkt die körperliche/geistige Effizienz, ohne vom Betroffenen bemerkt zu werden; bei einer Luftsauerstoffkonzentration von etwa 11 % (anstelle der üblichen 21 %) schwindet das Bewusstsein ohne vorherige Warnung.</a:t>
            </a:r>
            <a:br>
              <a:rPr lang="de-DE" dirty="0"/>
            </a:br>
            <a:endParaRPr lang="de-DE" dirty="0"/>
          </a:p>
          <a:p>
            <a:r>
              <a:rPr lang="de-DE" b="1" dirty="0">
                <a:solidFill>
                  <a:srgbClr val="FF0000"/>
                </a:solidFill>
              </a:rPr>
              <a:t>Unterhalb der Konzentration von 11 % besteht ein sehr hohes Risiko für Tod durch Ersticken innerhalb weniger Minuten, wenn nicht sofort eine Wiederbelebung durchgeführt wird!</a:t>
            </a:r>
          </a:p>
          <a:p>
            <a:endParaRPr lang="en-US" b="1" dirty="0" smtClean="0"/>
          </a:p>
          <a:p>
            <a:pPr marL="0" indent="0">
              <a:buNone/>
            </a:pPr>
            <a:r>
              <a:rPr lang="de-DE" b="1" dirty="0"/>
              <a:t/>
            </a:r>
            <a:br>
              <a:rPr lang="de-DE" b="1" dirty="0"/>
            </a:br>
            <a:endParaRPr lang="de-DE" b="1" dirty="0"/>
          </a:p>
          <a:p>
            <a:pPr>
              <a:spcBef>
                <a:spcPts val="500"/>
              </a:spcBef>
            </a:pPr>
            <a:endParaRPr lang="de-DE" b="1" dirty="0" smtClean="0"/>
          </a:p>
          <a:p>
            <a:pPr marL="0" indent="0">
              <a:spcBef>
                <a:spcPts val="500"/>
              </a:spcBef>
              <a:buNone/>
            </a:pPr>
            <a:r>
              <a:rPr lang="de-DE" b="1" dirty="0"/>
              <a:t> </a:t>
            </a:r>
            <a:br>
              <a:rPr lang="de-DE" b="1" dirty="0"/>
            </a:br>
            <a:endParaRPr lang="de-DE" b="1" dirty="0"/>
          </a:p>
          <a:p>
            <a:pPr>
              <a:spcBef>
                <a:spcPts val="500"/>
              </a:spcBef>
            </a:pPr>
            <a:endParaRPr lang="en-US" b="1" dirty="0" smtClean="0"/>
          </a:p>
          <a:p>
            <a:pPr>
              <a:spcBef>
                <a:spcPts val="500"/>
              </a:spcBef>
            </a:pPr>
            <a:endParaRPr lang="en-US" b="1" dirty="0" smtClean="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7</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spTree>
    <p:extLst>
      <p:ext uri="{BB962C8B-B14F-4D97-AF65-F5344CB8AC3E}">
        <p14:creationId xmlns:p14="http://schemas.microsoft.com/office/powerpoint/2010/main" val="1893079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sz="500" b="1" u="sng" dirty="0" smtClean="0"/>
          </a:p>
          <a:p>
            <a:pPr marL="0" indent="0">
              <a:buNone/>
            </a:pPr>
            <a:r>
              <a:rPr lang="de-DE" b="1" u="sng" dirty="0"/>
              <a:t>Erstickung – Wirkung der O</a:t>
            </a:r>
            <a:r>
              <a:rPr lang="de-DE" b="1" u="sng" baseline="-25000" dirty="0"/>
              <a:t>2</a:t>
            </a:r>
            <a:r>
              <a:rPr lang="de-DE" b="1" u="sng" dirty="0"/>
              <a:t>-Konzentration</a:t>
            </a:r>
            <a:br>
              <a:rPr lang="de-DE" b="1" u="sng" dirty="0"/>
            </a:br>
            <a:endParaRPr lang="de-DE" b="1" u="sng" dirty="0"/>
          </a:p>
          <a:p>
            <a:endParaRPr lang="en-US" b="1" dirty="0" smtClean="0"/>
          </a:p>
          <a:p>
            <a:pPr marL="0" indent="0">
              <a:buNone/>
            </a:pPr>
            <a:r>
              <a:rPr lang="de-DE" b="1" dirty="0"/>
              <a:t/>
            </a:r>
            <a:br>
              <a:rPr lang="de-DE" b="1" dirty="0"/>
            </a:br>
            <a:endParaRPr lang="de-DE" b="1" dirty="0"/>
          </a:p>
          <a:p>
            <a:pPr>
              <a:spcBef>
                <a:spcPts val="500"/>
              </a:spcBef>
            </a:pPr>
            <a:endParaRPr lang="de-DE" b="1" dirty="0" smtClean="0"/>
          </a:p>
          <a:p>
            <a:pPr marL="0" indent="0">
              <a:spcBef>
                <a:spcPts val="500"/>
              </a:spcBef>
              <a:buNone/>
            </a:pPr>
            <a:r>
              <a:rPr lang="de-DE" b="1" dirty="0"/>
              <a:t> </a:t>
            </a:r>
            <a:br>
              <a:rPr lang="de-DE" b="1" dirty="0"/>
            </a:br>
            <a:endParaRPr lang="de-DE" b="1" dirty="0"/>
          </a:p>
          <a:p>
            <a:pPr>
              <a:spcBef>
                <a:spcPts val="500"/>
              </a:spcBef>
            </a:pPr>
            <a:endParaRPr lang="en-US" sz="1000" b="1" dirty="0" smtClean="0"/>
          </a:p>
          <a:p>
            <a:r>
              <a:rPr lang="de-DE" b="1" i="1" dirty="0"/>
              <a:t>WARNUNG: Die Situation ist gefährlich, sobald die Sauerstoffkonzentration der eingeatmeten Luft unter 18 % liegt.</a:t>
            </a:r>
          </a:p>
          <a:p>
            <a:r>
              <a:rPr lang="de-DE" b="1" dirty="0"/>
              <a:t>Ohne Sauerstoff verursachen nur 1-2 Atemzüge Stickstoff oder eines anderen Inertgases eine plötzliche Bewusstlosigkeit und können tödlich sein.</a:t>
            </a:r>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8</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pic>
        <p:nvPicPr>
          <p:cNvPr id="1047"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570" y="2138363"/>
            <a:ext cx="69437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063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84" y="1101538"/>
            <a:ext cx="8250238" cy="485962"/>
          </a:xfrm>
        </p:spPr>
        <p:txBody>
          <a:bodyPr/>
          <a:lstStyle/>
          <a:p>
            <a:r>
              <a:rPr lang="de-DE" sz="2400" b="1" dirty="0"/>
              <a:t>GEFAHREN DURCH INERTGASE UND SAUERSTOFFMANGEL </a:t>
            </a:r>
          </a:p>
        </p:txBody>
      </p:sp>
      <p:sp>
        <p:nvSpPr>
          <p:cNvPr id="3" name="Content Placeholder 2"/>
          <p:cNvSpPr>
            <a:spLocks noGrp="1"/>
          </p:cNvSpPr>
          <p:nvPr>
            <p:ph idx="1"/>
          </p:nvPr>
        </p:nvSpPr>
        <p:spPr>
          <a:xfrm>
            <a:off x="463084" y="1587500"/>
            <a:ext cx="8262938" cy="4834565"/>
          </a:xfrm>
        </p:spPr>
        <p:txBody>
          <a:bodyPr/>
          <a:lstStyle/>
          <a:p>
            <a:pPr marL="0" indent="0">
              <a:buNone/>
            </a:pPr>
            <a:endParaRPr lang="en-US" b="1" u="sng" dirty="0" smtClean="0"/>
          </a:p>
          <a:p>
            <a:pPr marL="0" indent="0">
              <a:buNone/>
            </a:pPr>
            <a:r>
              <a:rPr lang="de-DE" b="1" u="sng" dirty="0"/>
              <a:t>2. Ursachen von Sauerstoffmangel</a:t>
            </a:r>
            <a:br>
              <a:rPr lang="de-DE" b="1" u="sng" dirty="0"/>
            </a:br>
            <a:endParaRPr lang="de-DE" b="1" u="sng" dirty="0"/>
          </a:p>
          <a:p>
            <a:r>
              <a:rPr lang="de-DE" dirty="0"/>
              <a:t>a) Wenn Flüssiggase (wie Flüssigstickstoff, Flüssigargon oder Flüssighelium) verdampfen, erzeugt ein Liter Flüssigkeit ungefähr 600 bis 850 Liter Gas.</a:t>
            </a:r>
            <a:r>
              <a:rPr lang="de-DE" b="1" dirty="0"/>
              <a:t> </a:t>
            </a:r>
            <a:r>
              <a:rPr lang="de-DE" dirty="0"/>
              <a:t>Diese enorme Gasmenge kann schnell zu einem Sauerstoffmangel führen, wenn keine angemessene Lüftung vorhanden ist.</a:t>
            </a:r>
          </a:p>
          <a:p>
            <a:pPr marL="0" indent="0">
              <a:buNone/>
            </a:pPr>
            <a:r>
              <a:rPr lang="de-DE" b="1" dirty="0"/>
              <a:t/>
            </a:r>
            <a:br>
              <a:rPr lang="de-DE" b="1" dirty="0"/>
            </a:br>
            <a:endParaRPr lang="de-DE" b="1" dirty="0"/>
          </a:p>
          <a:p>
            <a:pPr>
              <a:spcBef>
                <a:spcPts val="500"/>
              </a:spcBef>
            </a:pPr>
            <a:endParaRPr lang="de-DE" b="1" dirty="0" smtClean="0"/>
          </a:p>
          <a:p>
            <a:pPr marL="0" indent="0">
              <a:spcBef>
                <a:spcPts val="500"/>
              </a:spcBef>
              <a:buNone/>
            </a:pPr>
            <a:r>
              <a:rPr lang="de-DE" b="1" dirty="0"/>
              <a:t> </a:t>
            </a:r>
            <a:br>
              <a:rPr lang="de-DE" b="1" dirty="0"/>
            </a:br>
            <a:endParaRPr lang="de-DE" b="1" dirty="0"/>
          </a:p>
          <a:p>
            <a:pPr marL="0" indent="0">
              <a:spcBef>
                <a:spcPts val="500"/>
              </a:spcBef>
              <a:buNone/>
            </a:pPr>
            <a:endParaRPr lang="en-US" b="1" dirty="0" smtClean="0"/>
          </a:p>
        </p:txBody>
      </p:sp>
      <p:sp>
        <p:nvSpPr>
          <p:cNvPr id="6" name="Footer Placeholder 3"/>
          <p:cNvSpPr txBox="1">
            <a:spLocks/>
          </p:cNvSpPr>
          <p:nvPr/>
        </p:nvSpPr>
        <p:spPr bwMode="auto">
          <a:xfrm>
            <a:off x="3124200" y="6564313"/>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1">
                    <a:lumMod val="50000"/>
                    <a:lumOff val="50000"/>
                  </a:schemeClr>
                </a:solidFill>
                <a:latin typeface="Arial Narrow"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defRPr/>
            </a:pPr>
            <a:r>
              <a:rPr lang="de-DE" dirty="0"/>
              <a:t>MTS Vertraulich</a:t>
            </a:r>
          </a:p>
        </p:txBody>
      </p:sp>
      <p:sp>
        <p:nvSpPr>
          <p:cNvPr id="4" name="Foliennummernplatzhalter 3"/>
          <p:cNvSpPr>
            <a:spLocks noGrp="1"/>
          </p:cNvSpPr>
          <p:nvPr>
            <p:ph type="sldNum" sz="quarter" idx="4"/>
          </p:nvPr>
        </p:nvSpPr>
        <p:spPr>
          <a:xfrm>
            <a:off x="6579722" y="6540468"/>
            <a:ext cx="2133600" cy="244475"/>
          </a:xfrm>
        </p:spPr>
        <p:txBody>
          <a:bodyPr/>
          <a:lstStyle/>
          <a:p>
            <a:r>
              <a:rPr lang="de-DE" dirty="0"/>
              <a:t>Seite </a:t>
            </a:r>
            <a:fld id="{49FBB2A1-E2DA-354C-95C6-1DF4F7A3088F}" type="slidenum">
              <a:rPr lang="en-US" smtClean="0"/>
              <a:pPr/>
              <a:t>9</a:t>
            </a:fld>
            <a:r>
              <a:rPr lang="de-DE" dirty="0"/>
              <a:t>; C. Gust</a:t>
            </a:r>
          </a:p>
          <a:p>
            <a:endParaRPr lang="en-US" dirty="0"/>
          </a:p>
        </p:txBody>
      </p:sp>
      <p:sp>
        <p:nvSpPr>
          <p:cNvPr id="5" name="Datumsplatzhalter 4"/>
          <p:cNvSpPr>
            <a:spLocks noGrp="1"/>
          </p:cNvSpPr>
          <p:nvPr>
            <p:ph type="dt" sz="half" idx="10"/>
          </p:nvPr>
        </p:nvSpPr>
        <p:spPr/>
        <p:txBody>
          <a:bodyPr/>
          <a:lstStyle/>
          <a:p>
            <a:r>
              <a:rPr lang="de-DE" dirty="0"/>
              <a:t>26.10.2017</a:t>
            </a:r>
          </a:p>
          <a:p>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994" y="4370374"/>
            <a:ext cx="14478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175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FY14growthTemplate">
  <a:themeElements>
    <a:clrScheme name="Custom 6">
      <a:dk1>
        <a:sysClr val="windowText" lastClr="000000"/>
      </a:dk1>
      <a:lt1>
        <a:sysClr val="window" lastClr="FFFFFF"/>
      </a:lt1>
      <a:dk2>
        <a:srgbClr val="212121"/>
      </a:dk2>
      <a:lt2>
        <a:srgbClr val="CDD4D7"/>
      </a:lt2>
      <a:accent1>
        <a:srgbClr val="0F5181"/>
      </a:accent1>
      <a:accent2>
        <a:srgbClr val="732E9A"/>
      </a:accent2>
      <a:accent3>
        <a:srgbClr val="A20012"/>
      </a:accent3>
      <a:accent4>
        <a:srgbClr val="B86900"/>
      </a:accent4>
      <a:accent5>
        <a:srgbClr val="447923"/>
      </a:accent5>
      <a:accent6>
        <a:srgbClr val="2C9C89"/>
      </a:accent6>
      <a:hlink>
        <a:srgbClr val="EC4000"/>
      </a:hlink>
      <a:folHlink>
        <a:srgbClr val="F8CE8A"/>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FY14growthTemplate</Template>
  <TotalTime>0</TotalTime>
  <Words>364</Words>
  <Application>Microsoft Office PowerPoint</Application>
  <PresentationFormat>Bildschirmpräsentation (4:3)</PresentationFormat>
  <Paragraphs>232</Paragraphs>
  <Slides>20</Slides>
  <Notes>0</Notes>
  <HiddenSlides>0</HiddenSlides>
  <MMClips>0</MMClips>
  <ScaleCrop>false</ScaleCrop>
  <HeadingPairs>
    <vt:vector size="4" baseType="variant">
      <vt:variant>
        <vt:lpstr>Design</vt:lpstr>
      </vt:variant>
      <vt:variant>
        <vt:i4>2</vt:i4>
      </vt:variant>
      <vt:variant>
        <vt:lpstr>Folientitel</vt:lpstr>
      </vt:variant>
      <vt:variant>
        <vt:i4>20</vt:i4>
      </vt:variant>
    </vt:vector>
  </HeadingPairs>
  <TitlesOfParts>
    <vt:vector size="22" baseType="lpstr">
      <vt:lpstr>FY14growthTemplate</vt:lpstr>
      <vt:lpstr>20_Blank Presentation</vt:lpstr>
      <vt:lpstr>MTS Test Division EU Qualitäts- und Umwelt-, Arbeitsschutzmanagement  Quality &amp; EHS - Europe </vt:lpstr>
      <vt:lpstr>GEFAHREN DURCH INERTGASE UND SAUERSTOFFMANGEL </vt:lpstr>
      <vt:lpstr>GEFAHREN DURCH INERTGASE UND SAUERSTOFFMANGEL </vt:lpstr>
      <vt:lpstr>GEFAHREN DURCH INTERTGASE UND SAUERSTOFFMANGEL </vt:lpstr>
      <vt:lpstr>GEFAHREN DURCH INTERTGASE UND SAUERSTOFFMANGEL </vt:lpstr>
      <vt:lpstr>GEFAHREN DURCH INERTGASE UND SAUERSTOFFMANGEL </vt:lpstr>
      <vt:lpstr>GEFAHREN DURCH INERTGASE UND SAUERSTOFFMANGEL </vt:lpstr>
      <vt:lpstr>GEFAHREN DURCH INERTGASE UND SAUERSTOFFMANGEL </vt:lpstr>
      <vt:lpstr>GEFAHREN DURCH INERTGASE UND SAUERSTOFFMANGEL </vt:lpstr>
      <vt:lpstr>GEFAHREN DURCH INERTGASE UND SAUERSTOFFMANGEL </vt:lpstr>
      <vt:lpstr>GEFAHREN DURCH INERTGASE UND SAUERSTOFFMANGEL </vt:lpstr>
      <vt:lpstr>GEFAHREN DURCH INERTGASE UND SAUERSTOFFMANGEL </vt:lpstr>
      <vt:lpstr>GEFAHREN DURCH INERTGASE UND SAUERSTOFFMANGEL </vt:lpstr>
      <vt:lpstr>GEFAHREN DURCH INERTGASE UND SAUERSTOFFMANGEL </vt:lpstr>
      <vt:lpstr>GEFAHREN DURCH INERTGASE UND SAUERSTOFFMANGEL </vt:lpstr>
      <vt:lpstr>GEFAHREN DURCH INERTGASE UND SAUERSTOFFMANGEL </vt:lpstr>
      <vt:lpstr>GEFAHREN DURCH INERTGASE UND SAUERSTOFFMANGEL </vt:lpstr>
      <vt:lpstr>GEFAHREN DURCH INERTGASE UND SAUERSTOFFMANGEL </vt:lpstr>
      <vt:lpstr>GEFAHREN DURCH INERTGASE UND SAUERSTOFFMANGEL </vt:lpstr>
      <vt:lpstr>GEFAHREN DURCH INERTGASE UND SAUERSTOFFMANGEL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FY14 Initiatives</dc:title>
  <dc:creator>coburnm</dc:creator>
  <cp:lastModifiedBy>Gust, Christian</cp:lastModifiedBy>
  <cp:revision>643</cp:revision>
  <cp:lastPrinted>2016-12-02T10:02:49Z</cp:lastPrinted>
  <dcterms:created xsi:type="dcterms:W3CDTF">2013-08-29T19:43:38Z</dcterms:created>
  <dcterms:modified xsi:type="dcterms:W3CDTF">2018-06-26T14:04:30Z</dcterms:modified>
</cp:coreProperties>
</file>