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23"/>
  </p:notesMasterIdLst>
  <p:handoutMasterIdLst>
    <p:handoutMasterId r:id="rId24"/>
  </p:handoutMasterIdLst>
  <p:sldIdLst>
    <p:sldId id="261" r:id="rId3"/>
    <p:sldId id="545" r:id="rId4"/>
    <p:sldId id="547" r:id="rId5"/>
    <p:sldId id="548" r:id="rId6"/>
    <p:sldId id="549" r:id="rId7"/>
    <p:sldId id="550" r:id="rId8"/>
    <p:sldId id="551" r:id="rId9"/>
    <p:sldId id="565" r:id="rId10"/>
    <p:sldId id="553" r:id="rId11"/>
    <p:sldId id="554" r:id="rId12"/>
    <p:sldId id="556" r:id="rId13"/>
    <p:sldId id="557" r:id="rId14"/>
    <p:sldId id="558" r:id="rId15"/>
    <p:sldId id="560" r:id="rId16"/>
    <p:sldId id="559" r:id="rId17"/>
    <p:sldId id="561" r:id="rId18"/>
    <p:sldId id="562" r:id="rId19"/>
    <p:sldId id="563" r:id="rId20"/>
    <p:sldId id="564" r:id="rId21"/>
    <p:sldId id="54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543"/>
    <a:srgbClr val="9BD5FF"/>
    <a:srgbClr val="E2F3FF"/>
    <a:srgbClr val="D6F3FF"/>
    <a:srgbClr val="A0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77" autoAdjust="0"/>
    <p:restoredTop sz="91543" autoAdjust="0"/>
  </p:normalViewPr>
  <p:slideViewPr>
    <p:cSldViewPr snapToGrid="0" snapToObjects="1">
      <p:cViewPr>
        <p:scale>
          <a:sx n="90" d="100"/>
          <a:sy n="90" d="100"/>
        </p:scale>
        <p:origin x="-2148" y="-41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78" cy="496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26" y="0"/>
            <a:ext cx="2946078" cy="496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D206-E350-4A5A-9E32-FD8E3A96E856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493"/>
            <a:ext cx="2946078" cy="496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26" y="9428493"/>
            <a:ext cx="2946078" cy="496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E3B2-9BE5-40B9-95D9-711854C2D5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7688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75" cy="49667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2"/>
            <a:ext cx="2946275" cy="49667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F8136566-ABC4-427B-8133-7B48FE3D98C8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15833"/>
            <a:ext cx="5436909" cy="4466649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272"/>
            <a:ext cx="2946275" cy="49667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8272"/>
            <a:ext cx="2946275" cy="49667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4234B7C7-603A-4E1F-981A-0D616DED7C1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380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771505"/>
          </a:xfrm>
          <a:prstGeom prst="rect">
            <a:avLst/>
          </a:prstGeom>
        </p:spPr>
      </p:pic>
      <p:pic>
        <p:nvPicPr>
          <p:cNvPr id="7" name="Picture 6" descr="becerta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0800"/>
            <a:ext cx="899160" cy="216408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6482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083" y="6496892"/>
            <a:ext cx="876829" cy="24447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03.Feb.15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8867" y="649060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 smtClean="0"/>
              <a:t>|    Page </a:t>
            </a:r>
            <a:fld id="{49FBB2A1-E2DA-354C-95C6-1DF4F7A3088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084" y="6496892"/>
            <a:ext cx="650034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03.Feb.15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072" y="649060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 smtClean="0"/>
              <a:t>|    Page </a:t>
            </a:r>
            <a:fld id="{49FBB2A1-E2DA-354C-95C6-1DF4F7A3088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083" y="6496892"/>
            <a:ext cx="876829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03.Feb.15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8867" y="649060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 smtClean="0"/>
              <a:t>|    Page </a:t>
            </a:r>
            <a:fld id="{49FBB2A1-E2DA-354C-95C6-1DF4F7A3088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483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2927" y="1864159"/>
            <a:ext cx="8262938" cy="45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2927" y="6494970"/>
            <a:ext cx="904146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defRPr>
            </a:lvl1pPr>
          </a:lstStyle>
          <a:p>
            <a:r>
              <a:rPr lang="de-DE" smtClean="0"/>
              <a:t>03.Feb.15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920" y="649060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 smtClean="0"/>
              <a:t>|    Page </a:t>
            </a:r>
            <a:fld id="{49FBB2A1-E2DA-354C-95C6-1DF4F7A3088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927" y="1104225"/>
            <a:ext cx="82502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401" y="123825"/>
            <a:ext cx="698367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96" y="1049627"/>
            <a:ext cx="8595622" cy="491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8272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eaLnBrk="0" hangingPunct="0">
              <a:defRPr/>
            </a:pPr>
            <a:endParaRPr lang="en-US" altLang="en-US" b="1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64313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 altLang="en-US" dirty="0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  </a:t>
            </a:r>
            <a:fld id="{17F2916C-253F-4815-A599-29E8438402D4}" type="slidenum">
              <a:rPr lang="en-US" altLang="en-US" smtClean="0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pPr eaLnBrk="0" hangingPunct="0">
                <a:defRPr/>
              </a:pPr>
              <a:t>‹Nr.›</a:t>
            </a:fld>
            <a:endParaRPr lang="en-US" altLang="en-US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1031" name="Picture 18" descr="MTS_re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92075"/>
            <a:ext cx="8143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52400" y="65659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altLang="en-US" sz="1000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154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154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154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154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1543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A5002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A5002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A5002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50000"/>
        <a:buFont typeface="Zapf Dingbats" charset="2"/>
        <a:buChar char="n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.schwan@mts.com" TargetMode="External"/><Relationship Id="rId2" Type="http://schemas.openxmlformats.org/officeDocument/2006/relationships/hyperlink" Target="mailto:christian.gust@mt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ga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4648200"/>
            <a:ext cx="8039100" cy="1085850"/>
          </a:xfrm>
        </p:spPr>
        <p:txBody>
          <a:bodyPr/>
          <a:lstStyle/>
          <a:p>
            <a:r>
              <a:rPr lang="it-IT" sz="2000"/>
              <a:t>Divisione EU MTS Test Gestione Qualità e Ambiente, Salute e Sicurezza (EHS) </a:t>
            </a:r>
            <a:r>
              <a:rPr lang="it-IT"/>
              <a:t/>
            </a:r>
            <a:br>
              <a:rPr lang="it-IT"/>
            </a:br>
            <a:r>
              <a:rPr lang="it-IT" b="1"/>
              <a:t>Qualità e EHS - Europa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953000" y="5734050"/>
            <a:ext cx="3810000" cy="304800"/>
          </a:xfrm>
        </p:spPr>
        <p:txBody>
          <a:bodyPr/>
          <a:lstStyle/>
          <a:p>
            <a:r>
              <a:rPr lang="it-IT" b="1" dirty="0" smtClean="0">
                <a:solidFill>
                  <a:srgbClr val="CC1543"/>
                </a:solidFill>
              </a:rPr>
              <a:t>Preparato </a:t>
            </a:r>
            <a:r>
              <a:rPr lang="it-IT" b="1" dirty="0">
                <a:solidFill>
                  <a:srgbClr val="CC1543"/>
                </a:solidFill>
              </a:rPr>
              <a:t>-  Ottobre 2017</a:t>
            </a:r>
          </a:p>
        </p:txBody>
      </p:sp>
    </p:spTree>
    <p:extLst>
      <p:ext uri="{BB962C8B-B14F-4D97-AF65-F5344CB8AC3E}">
        <p14:creationId xmlns:p14="http://schemas.microsoft.com/office/powerpoint/2010/main" val="38674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it-IT" b="1" u="sng"/>
              <a:t>2. Cause della mancanza di ossigeno</a:t>
            </a:r>
            <a:br>
              <a:rPr lang="it-IT" b="1" u="sng"/>
            </a:br>
            <a:endParaRPr lang="it-IT" b="1" u="sng"/>
          </a:p>
          <a:p>
            <a:r>
              <a:rPr lang="it-IT"/>
              <a:t>A) Quando l’azoto pressurizzato viene rilasciato a pressione atmosferica, il volume pressurizzato X pressione = volume depressurizzato. Ad esempio, un accumulatore da 10 litri, precaricato con 70 bar produce 700 litri di gas alla pressione atmosferica (1 bar).</a:t>
            </a:r>
            <a:br>
              <a:rPr lang="it-IT"/>
            </a:br>
            <a:endParaRPr lang="it-IT"/>
          </a:p>
          <a:p>
            <a:r>
              <a:rPr lang="it-IT"/>
              <a:t>B) Nel caso in cui accumulatori, tubazioni, bombole, serbatoi, ecc... perdano gas diversi dall’ossigeno, occorre prevedere sempre una mancanza di ossigeno. È necessario verificare periodicamente la presenza di eventuali perdite.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Accedere a spazi con una ventilazione limitata o inadeguata (ad es. serbatoi) solo dopo aver effettuato un’analisi dell’aria, aver confermato la sicurezza delle condizioni e aver ottenuto un'autorizzazione specifica.</a:t>
            </a: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 marL="0" indent="0"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> </a:t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10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1000" b="1" u="sng" dirty="0" smtClean="0"/>
          </a:p>
          <a:p>
            <a:pPr marL="0" indent="0">
              <a:buNone/>
            </a:pPr>
            <a:r>
              <a:rPr lang="it-IT" b="1" u="sng" dirty="0"/>
              <a:t>2. Cause della mancanza di ossigeno</a:t>
            </a:r>
            <a:br>
              <a:rPr lang="it-IT" b="1" u="sng" dirty="0"/>
            </a:br>
            <a:endParaRPr lang="it-IT" b="1" u="sng" dirty="0"/>
          </a:p>
          <a:p>
            <a:r>
              <a:rPr lang="it-IT" dirty="0"/>
              <a:t>C) Se il lavoro deve essere eseguito, ad esempio, nei pressi di aperture di ventilazione, condotti di ventilazione o passi d’uomo di serbatoi, il personale deve sapere che da tali aperture possono uscire gas con ridotta concentrazione di ossigeno o in totale assenza di ossigeno.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/>
              <a:t>D</a:t>
            </a:r>
            <a:r>
              <a:rPr lang="it-IT" dirty="0" smtClean="0"/>
              <a:t>) </a:t>
            </a:r>
            <a:r>
              <a:rPr lang="it-IT" dirty="0"/>
              <a:t>La mancanza di ossigeno si verifica sempre quando l’impianto e i serbatoi vengono lavati con azoto o altri gas inerti.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 dirty="0"/>
              <a:t> </a:t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11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95" y="3804057"/>
            <a:ext cx="1666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 dirty="0"/>
              <a:t>3. Rilevamento della mancanza di ossigeno</a:t>
            </a:r>
            <a:br>
              <a:rPr lang="it-IT" b="1" u="sng" dirty="0"/>
            </a:br>
            <a:endParaRPr lang="it-IT" b="1" u="sng" dirty="0"/>
          </a:p>
          <a:p>
            <a:r>
              <a:rPr lang="it-IT" b="1" dirty="0">
                <a:solidFill>
                  <a:srgbClr val="FF0000"/>
                </a:solidFill>
              </a:rPr>
              <a:t>I SENSI DELL’UOMO NON SONO IN GRADO DI RILEVARE LA MANCANZA DI </a:t>
            </a:r>
            <a:r>
              <a:rPr lang="it-IT" b="1" dirty="0" smtClean="0">
                <a:solidFill>
                  <a:srgbClr val="FF0000"/>
                </a:solidFill>
              </a:rPr>
              <a:t>OSSIGENO</a:t>
            </a:r>
            <a:endParaRPr lang="it-IT" b="1" dirty="0"/>
          </a:p>
          <a:p>
            <a:r>
              <a:rPr lang="it-IT" dirty="0"/>
              <a:t>Gli strumenti di misurazione attivano un allarme sonoro o visivo e possono indicare il livello di concentrazione di ossigeno.</a:t>
            </a:r>
          </a:p>
          <a:p>
            <a:r>
              <a:rPr lang="it-IT" dirty="0"/>
              <a:t>Questi strumenti devono essere sempre testati all’aria aperta prima dell’uso.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it-IT" dirty="0"/>
              <a:t>Se è probabile la presenza di gas tossici o infiammabili, è necessario utilizzare strumenti idonei.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 dirty="0"/>
              <a:t> </a:t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12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47" y="4135068"/>
            <a:ext cx="1123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3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/>
              <a:t>4. Respiratori</a:t>
            </a:r>
            <a:br>
              <a:rPr lang="it-IT" b="1" u="sng"/>
            </a:br>
            <a:endParaRPr lang="it-IT" b="1" u="sng"/>
          </a:p>
          <a:p>
            <a:r>
              <a:rPr lang="it-IT"/>
              <a:t>È necessario utilizzare sempre i respiratori in situazioni in cui si prevede una mancanza di ossigeno a cui non è possibile rimediare tramite un’adeguata ventilazione.</a:t>
            </a:r>
            <a:br>
              <a:rPr lang="it-IT"/>
            </a:br>
            <a:endParaRPr lang="it-IT"/>
          </a:p>
          <a:p>
            <a:r>
              <a:rPr lang="it-IT"/>
              <a:t>Le maschere antigas con cartucce da utilizzare in presenza di gas tossici (come ammoniaca, cloro, ecc...), sono inutili a questo scopo.</a:t>
            </a:r>
            <a:br>
              <a:rPr lang="it-IT"/>
            </a:br>
            <a:endParaRPr lang="it-IT"/>
          </a:p>
          <a:p>
            <a:r>
              <a:rPr lang="it-IT"/>
              <a:t>Tipi consigliati di respiratori sono:</a:t>
            </a:r>
          </a:p>
          <a:p>
            <a:pPr lvl="1"/>
            <a:r>
              <a:rPr lang="it-IT"/>
              <a:t> Autorespiratori con bombole di aria compressa;</a:t>
            </a:r>
          </a:p>
          <a:p>
            <a:pPr lvl="1"/>
            <a:r>
              <a:rPr lang="it-IT"/>
              <a:t> Maschere facciali integrali dotate di respiratore collegato tramite manicotto a una fonte d’aria pulita.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13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84" y="1502439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 dirty="0"/>
              <a:t>4. Respiratori</a:t>
            </a:r>
            <a:br>
              <a:rPr lang="it-IT" b="1" u="sng" dirty="0"/>
            </a:br>
            <a:endParaRPr lang="it-IT" b="1" u="sng" dirty="0"/>
          </a:p>
          <a:p>
            <a:pPr marL="0" indent="0">
              <a:buNone/>
            </a:pPr>
            <a:r>
              <a:rPr lang="it-IT" b="1" dirty="0"/>
              <a:t>NOTA: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In caso l’ambiente di lavoro richieda di indossare un respiratore, è necessaria una formazione adeguata il cui contenuto varia in base alla legislazione vigente in materia di sicurezza, a livello locale.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Ricordare che quando si indossano questi apparecchi, in particolare bombole, potrebbe essere difficile entrare nei passi d’uomo.</a:t>
            </a:r>
            <a:br>
              <a:rPr lang="it-IT" dirty="0"/>
            </a:b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È necessario effettuare ispezioni periodiche delle attrezzature in base a quanto previsto dalle leggi locali vigenti.</a:t>
            </a:r>
            <a:br>
              <a:rPr lang="it-IT" dirty="0"/>
            </a:b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Gli utenti devono essere adeguatamente formati e dovranno fare regolarmente pratica per l’utilizzo e la movimentazione delle attrezzature.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14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/>
              <a:t>5. Spazi confinati, serbatoi, ecc...</a:t>
            </a:r>
            <a:br>
              <a:rPr lang="it-IT" b="1" u="sng"/>
            </a:br>
            <a:endParaRPr lang="it-IT" b="1" u="sng"/>
          </a:p>
          <a:p>
            <a:r>
              <a:rPr lang="it-IT"/>
              <a:t>Qualsiasi tipo di serbatoio o spazio confinato in cui si prevede la mancanza di ossigeno e collegato a una fonte di gas, dovrà essere scollegato da tale fonte:</a:t>
            </a:r>
          </a:p>
          <a:p>
            <a:pPr lvl="1"/>
            <a:r>
              <a:rPr lang="it-IT"/>
              <a:t>rimuovendo una sezione del tubo oppure inserendovi una piastra di otturazione prima e durante il periodo di accesso e permanenza.</a:t>
            </a:r>
            <a:br>
              <a:rPr lang="it-IT"/>
            </a:br>
            <a:endParaRPr lang="it-IT"/>
          </a:p>
          <a:p>
            <a:r>
              <a:rPr lang="it-IT"/>
              <a:t>Affidarsi alla chiusura delle sole valvole potrebbe rivelarsi fatale.</a:t>
            </a:r>
            <a:br>
              <a:rPr lang="it-IT"/>
            </a:br>
            <a:endParaRPr lang="it-IT"/>
          </a:p>
          <a:p>
            <a:r>
              <a:rPr lang="it-IT"/>
              <a:t>Lo spazio o il serbatoio deve essere adeguatamente ventilato e il contenuto dell’ossigeno periodicamente misurato prima e durante il periodo di permanenza al suo interno.</a:t>
            </a:r>
            <a:br>
              <a:rPr lang="it-IT"/>
            </a:br>
            <a:endParaRPr lang="it-IT"/>
          </a:p>
          <a:p>
            <a:r>
              <a:rPr lang="it-IT"/>
              <a:t>Se l’atmosfera nel serbatoio o nello spazio non è respirabile, è necessario che la persona qualificata utilizzi il respiratore.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15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/>
              <a:t>5. Spazi confinati, serbatoi, ecc...</a:t>
            </a:r>
            <a:br>
              <a:rPr lang="it-IT" b="1" u="sng"/>
            </a:br>
            <a:endParaRPr lang="it-IT" b="1" u="sng"/>
          </a:p>
          <a:p>
            <a:r>
              <a:rPr lang="it-IT"/>
              <a:t>Il </a:t>
            </a:r>
            <a:r>
              <a:rPr lang="it-IT" b="1"/>
              <a:t>permesso</a:t>
            </a:r>
            <a:r>
              <a:rPr lang="it-IT"/>
              <a:t> per accedere a questi spazi dovrà essere dato </a:t>
            </a:r>
            <a:r>
              <a:rPr lang="it-IT" b="1"/>
              <a:t>solamente dopo</a:t>
            </a:r>
            <a:r>
              <a:rPr lang="it-IT"/>
              <a:t> l’emissione di un'</a:t>
            </a:r>
            <a:r>
              <a:rPr lang="it-IT" b="1"/>
              <a:t>autorizzazione all'ingresso</a:t>
            </a:r>
            <a:r>
              <a:rPr lang="it-IT"/>
              <a:t> firmata da un </a:t>
            </a:r>
            <a:r>
              <a:rPr lang="it-IT" b="1"/>
              <a:t>responsabile</a:t>
            </a:r>
            <a:r>
              <a:rPr lang="it-IT"/>
              <a:t>.</a:t>
            </a:r>
          </a:p>
          <a:p>
            <a:endParaRPr lang="en-US" dirty="0" smtClean="0"/>
          </a:p>
          <a:p>
            <a:r>
              <a:rPr lang="it-IT"/>
              <a:t>Per l'intera permanenza di un operatore nel serbatoio o in uno spazio confinato, un sorvegliante dovrà stazionare vicino al suo ingresso.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16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 dirty="0"/>
              <a:t>5. Spazi confinati, serbatoi, ecc...</a:t>
            </a:r>
            <a:br>
              <a:rPr lang="it-IT" b="1" u="sng" dirty="0"/>
            </a:br>
            <a:endParaRPr lang="it-IT" b="1" u="sng" dirty="0"/>
          </a:p>
          <a:p>
            <a:r>
              <a:rPr lang="it-IT" dirty="0"/>
              <a:t>Il sorvegliante dovrà avere a disposizione un autorespiratore immediatamente utilizzabile. </a:t>
            </a:r>
            <a:br>
              <a:rPr lang="it-IT" dirty="0"/>
            </a:br>
            <a:endParaRPr lang="it-IT" dirty="0"/>
          </a:p>
          <a:p>
            <a:r>
              <a:rPr lang="it-IT" dirty="0"/>
              <a:t>L’operatore nello spazio confinato dovrà indossare un’imbracatura provvista di fune di recupero per agevolare le operazioni di salvataggio. I compiti del sorvegliante dovranno essere definiti con chiarezza. Potrebbe essere necessario un verricello per sollevare la persona in difficoltà.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17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36" y="4821865"/>
            <a:ext cx="194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 dirty="0"/>
              <a:t>6. Misure di emergenza</a:t>
            </a:r>
            <a:br>
              <a:rPr lang="it-IT" b="1" u="sng" dirty="0"/>
            </a:br>
            <a:endParaRPr lang="it-IT" b="1" u="sng" dirty="0"/>
          </a:p>
          <a:p>
            <a:r>
              <a:rPr lang="it-IT" dirty="0"/>
              <a:t>Una persona priva di sensi a causa dell’assenza di ossigeno può essere soccorsa solo se il personale addetto è dotato dei respiratori necessari ad accedere senza rischi in spazi poveri di ossigeno.</a:t>
            </a:r>
            <a:br>
              <a:rPr lang="it-IT" dirty="0"/>
            </a:br>
            <a:endParaRPr lang="it-IT" dirty="0"/>
          </a:p>
          <a:p>
            <a:r>
              <a:rPr lang="it-IT" dirty="0"/>
              <a:t>Spostare il paziente all’aria aperta e somministrare immediatamente ossigeno tramite un apparecchio di ventilazione automatico, se disponibile, o eseguire la respirazione artificiale. Le linee guida e le istruzioni per l’esecuzione delle manovre di rianimazione sono disponibili sul sito dell'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Resuscitation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://www.erc.edu/</a:t>
            </a:r>
            <a:r>
              <a:rPr lang="it-IT" dirty="0"/>
              <a:t>).</a:t>
            </a:r>
            <a:br>
              <a:rPr lang="it-IT" dirty="0"/>
            </a:br>
            <a:r>
              <a:rPr lang="it-IT" dirty="0"/>
              <a:t>Continuare fino alla ripresa del paziente o allo stop dato da personale medico qualificato.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18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/>
              <a:t>7.  Conclusioni</a:t>
            </a:r>
            <a:br>
              <a:rPr lang="it-IT" b="1"/>
            </a:br>
            <a:endParaRPr lang="it-IT" b="1"/>
          </a:p>
          <a:p>
            <a:r>
              <a:rPr lang="it-IT"/>
              <a:t>Due sono i punti fondamentali da ricordare in merito agli incidenti correlati alla mancanza di ossigeno in presenza di gas inerti:</a:t>
            </a:r>
            <a:br>
              <a:rPr lang="it-IT"/>
            </a:br>
            <a:endParaRPr lang="it-IT"/>
          </a:p>
          <a:p>
            <a:pPr marL="457200" indent="-457200">
              <a:buFont typeface="+mj-lt"/>
              <a:buAutoNum type="arabicPeriod"/>
            </a:pPr>
            <a:r>
              <a:rPr lang="it-IT"/>
              <a:t> Questo tipo di incidenti capita in maniera improvvisa e inaspettata e il personale potrebbe reagire in modo sbagliato. Per evitare queste situazioni, tutto il personale che potrebbe lavorare con i gas inerti o esservi esposto deve frequentare periodicamente corsi formativi di sensibilizzazione sui pericoli di questi gas.</a:t>
            </a:r>
            <a:br>
              <a:rPr lang="it-IT"/>
            </a:br>
            <a:endParaRPr lang="it-IT"/>
          </a:p>
          <a:p>
            <a:pPr marL="457200" indent="-457200">
              <a:buFont typeface="+mj-lt"/>
              <a:buAutoNum type="arabicPeriod"/>
            </a:pPr>
            <a:r>
              <a:rPr lang="it-IT"/>
              <a:t> Gli incidenti correlati ad atmosfere asfissianti sono sempre gravi, se non fatali. È assolutamente necessario organizzare periodicamente corsi formativi di sensibilizzazione ed esercitazioni di soccorso per tutto il personale.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19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>
              <a:spcBef>
                <a:spcPts val="500"/>
              </a:spcBef>
            </a:pPr>
            <a:endParaRPr lang="en-US" b="1" dirty="0" smtClean="0"/>
          </a:p>
          <a:p>
            <a:r>
              <a:rPr lang="it-IT" b="1" u="sng"/>
              <a:t> </a:t>
            </a:r>
            <a:r>
              <a:rPr lang="it-IT" sz="2400" b="1" u="sng"/>
              <a:t>Introduzione</a:t>
            </a:r>
            <a:r>
              <a:rPr lang="it-IT" b="1" u="sng"/>
              <a:t/>
            </a:r>
            <a:br>
              <a:rPr lang="it-IT" b="1" u="sng"/>
            </a:br>
            <a:endParaRPr lang="it-IT" b="1" u="sng"/>
          </a:p>
          <a:p>
            <a:r>
              <a:rPr lang="it-IT"/>
              <a:t>MTS è seriamente preoccupata per gli incidenti in cui possono essere coinvolti gli utenti che utilizzano gas inerti, quando la causa diretta è imputabile alla mancanza di ossigeno con conseguente asfissia.</a:t>
            </a:r>
            <a:br>
              <a:rPr lang="it-IT"/>
            </a:br>
            <a:endParaRPr lang="it-IT"/>
          </a:p>
          <a:p>
            <a:r>
              <a:rPr lang="it-IT"/>
              <a:t>MTS ritiene che i pericoli dei gas inerti debbano essere illustrati agli utenti attraverso una formazione periodica.</a:t>
            </a:r>
            <a:br>
              <a:rPr lang="it-IT"/>
            </a:br>
            <a:endParaRPr lang="it-IT"/>
          </a:p>
          <a:p>
            <a:r>
              <a:rPr lang="it-IT"/>
              <a:t>Il seguente documento formativo di sensibilizzazione riporta tutte le informazioni necessarie a prevenire casi di asfissia causati da gas inerti.</a:t>
            </a:r>
          </a:p>
          <a:p>
            <a:pPr marL="0" indent="0">
              <a:buNone/>
            </a:pPr>
            <a:r>
              <a:rPr lang="it-IT"/>
              <a:t/>
            </a:r>
            <a:br>
              <a:rPr lang="it-IT"/>
            </a:br>
            <a:endParaRPr lang="it-IT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2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349187"/>
            <a:ext cx="8250238" cy="47961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2" y="1939738"/>
            <a:ext cx="7861767" cy="4512235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CC1543"/>
                </a:solidFill>
                <a:latin typeface="+mj-lt"/>
              </a:rPr>
              <a:t/>
            </a:r>
            <a:br>
              <a:rPr lang="it-IT" sz="2800" b="1" dirty="0">
                <a:solidFill>
                  <a:srgbClr val="CC1543"/>
                </a:solidFill>
                <a:latin typeface="+mj-lt"/>
              </a:rPr>
            </a:br>
            <a:r>
              <a:rPr lang="it-IT" sz="2800" b="1" dirty="0">
                <a:solidFill>
                  <a:srgbClr val="CC1543"/>
                </a:solidFill>
                <a:latin typeface="+mj-lt"/>
              </a:rPr>
              <a:t>MTS Test Divisione Europa </a:t>
            </a:r>
            <a:br>
              <a:rPr lang="it-IT" sz="2800" b="1" dirty="0">
                <a:solidFill>
                  <a:srgbClr val="CC1543"/>
                </a:solidFill>
                <a:latin typeface="+mj-lt"/>
              </a:rPr>
            </a:br>
            <a:r>
              <a:rPr lang="it-IT" sz="2800" b="1" dirty="0">
                <a:solidFill>
                  <a:srgbClr val="CC1543"/>
                </a:solidFill>
                <a:latin typeface="+mj-lt"/>
              </a:rPr>
              <a:t>Qualità ed EHS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CC1543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sz="4800" dirty="0">
                <a:solidFill>
                  <a:srgbClr val="CC1543"/>
                </a:solidFill>
                <a:latin typeface="+mj-lt"/>
              </a:rPr>
              <a:t>Grazie!</a:t>
            </a:r>
          </a:p>
          <a:p>
            <a:pPr marL="0" indent="0" algn="ctr">
              <a:buNone/>
            </a:pPr>
            <a:endParaRPr lang="en-US" sz="4800" dirty="0">
              <a:solidFill>
                <a:srgbClr val="CC1543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it-IT" dirty="0" smtClean="0"/>
              <a:t>Referenti principali: </a:t>
            </a:r>
            <a:r>
              <a:rPr lang="de-DE">
                <a:hlinkClick r:id="rId2"/>
              </a:rPr>
              <a:t>christian.gust@mts.com</a:t>
            </a:r>
            <a:r>
              <a:rPr lang="de-DE"/>
              <a:t> </a:t>
            </a:r>
            <a:r>
              <a:rPr lang="de-DE" smtClean="0"/>
              <a:t>+ </a:t>
            </a:r>
            <a:r>
              <a:rPr lang="de-DE">
                <a:hlinkClick r:id="rId3"/>
              </a:rPr>
              <a:t>t.schwan@mts.com</a:t>
            </a:r>
            <a:r>
              <a:rPr lang="de-DE"/>
              <a:t>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	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spcBef>
                <a:spcPts val="500"/>
              </a:spcBef>
            </a:pPr>
            <a:endParaRPr lang="en-US" dirty="0"/>
          </a:p>
          <a:p>
            <a:pPr marL="457200" lvl="1" indent="0">
              <a:spcBef>
                <a:spcPts val="500"/>
              </a:spcBef>
              <a:buSzPct val="100000"/>
              <a:buNone/>
            </a:pPr>
            <a:endParaRPr lang="en-US" sz="1600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2895600" y="6497638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681593" y="6502385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20</a:t>
            </a:fld>
            <a:r>
              <a:rPr lang="it-IT"/>
              <a:t>; C. Gust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>
              <a:spcBef>
                <a:spcPts val="500"/>
              </a:spcBef>
            </a:pPr>
            <a:endParaRPr lang="en-US" b="1" dirty="0" smtClean="0"/>
          </a:p>
          <a:p>
            <a:pPr marL="361950" indent="-361950">
              <a:buNone/>
            </a:pPr>
            <a:r>
              <a:rPr lang="it-IT" sz="2400" b="1"/>
              <a:t>	</a:t>
            </a:r>
            <a:r>
              <a:rPr lang="it-IT" sz="2400" b="1" u="sng"/>
              <a:t>Dichiarazione di non responsabilità</a:t>
            </a:r>
          </a:p>
          <a:p>
            <a:r>
              <a:rPr lang="it-IT"/>
              <a:t>Tutti i contenuti tecnici del presente documento sono stati reperiti da fonti ritenute affidabili e sono basati sulle informazioni e sull’esperienza attualmente disponibile.</a:t>
            </a:r>
            <a:br>
              <a:rPr lang="it-IT"/>
            </a:br>
            <a:r>
              <a:rPr lang="it-IT"/>
              <a:t>L’autore non fornisce alcuna garanzia in merito ai risultati e non si assume alcuna responsabilità in relazione all’utilizzo delle informazioni o dei consigli riportati nel presente documento.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 sz="2400" b="1" u="sng"/>
              <a:t>Riferimenti</a:t>
            </a:r>
          </a:p>
          <a:p>
            <a:r>
              <a:rPr lang="it-IT"/>
              <a:t>PERICOLI DEI GAS INERTI E DELLA RIDUZIONE DI OSSIGENO</a:t>
            </a:r>
          </a:p>
          <a:p>
            <a:pPr lvl="1"/>
            <a:r>
              <a:rPr lang="it-IT"/>
              <a:t>Documento IGC 44/09/E</a:t>
            </a:r>
          </a:p>
          <a:p>
            <a:pPr lvl="1"/>
            <a:r>
              <a:rPr lang="it-IT"/>
              <a:t>Revisione del doc. IGC 44/00/E</a:t>
            </a:r>
          </a:p>
          <a:p>
            <a:r>
              <a:rPr lang="it-IT">
                <a:hlinkClick r:id="rId2"/>
              </a:rPr>
              <a:t>http://www.eiga.eu</a:t>
            </a:r>
            <a:r>
              <a:rPr lang="it-IT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3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r>
              <a:rPr lang="it-IT" sz="2400" b="1" u="sng"/>
              <a:t>Ambito e scopo</a:t>
            </a:r>
            <a:br>
              <a:rPr lang="it-IT" sz="2400" b="1" u="sng"/>
            </a:br>
            <a:endParaRPr lang="it-IT" sz="2400" b="1" u="sng"/>
          </a:p>
          <a:p>
            <a:r>
              <a:rPr lang="it-IT"/>
              <a:t>Il presente documento è stato concepito come supporto formativo, dedicato ai supervisori, ai responsabili di linea, ai lavoratori e agli utenti impiegati in contesti in cui vengono prodotti, stoccati, utilizzati gas inerti o dov’è possibile che si verifichi una riduzione dell’ossigeno.</a:t>
            </a:r>
            <a:br>
              <a:rPr lang="it-IT"/>
            </a:br>
            <a:endParaRPr lang="it-IT"/>
          </a:p>
          <a:p>
            <a:r>
              <a:rPr lang="it-IT"/>
              <a:t>Elenco delle qualifiche professionali comunemente utilizzate presso MTS Test e pubblico target di questa formazione:</a:t>
            </a:r>
          </a:p>
          <a:p>
            <a:pPr lvl="1"/>
            <a:r>
              <a:rPr lang="it-IT" sz="1600" b="1"/>
              <a:t>Tecnici/Ingegneri addetti all’assistenza sul campo (FSE/FST)</a:t>
            </a:r>
          </a:p>
          <a:p>
            <a:pPr lvl="1"/>
            <a:r>
              <a:rPr lang="it-IT" sz="1600" b="1"/>
              <a:t>Ingegnere capo addetto all’assistenza sul campo PFSE</a:t>
            </a:r>
          </a:p>
          <a:p>
            <a:pPr lvl="1"/>
            <a:r>
              <a:rPr lang="it-IT" sz="1600" b="1"/>
              <a:t>Coordinatore del servizio tecnico (TSC)</a:t>
            </a:r>
          </a:p>
          <a:p>
            <a:pPr lvl="1"/>
            <a:r>
              <a:rPr lang="it-IT" sz="1600" b="1"/>
              <a:t>Responsabile dell’assistenza</a:t>
            </a:r>
          </a:p>
          <a:p>
            <a:pPr lvl="1"/>
            <a:r>
              <a:rPr lang="it-IT" sz="1600" b="1"/>
              <a:t>Consulente test simulazione (STC)</a:t>
            </a:r>
          </a:p>
          <a:p>
            <a:pPr lvl="1"/>
            <a:r>
              <a:rPr lang="it-IT" sz="1600" b="1"/>
              <a:t>Ingegnere dell’integrazione del sistema (SIE)</a:t>
            </a:r>
          </a:p>
          <a:p>
            <a:pPr lvl="1"/>
            <a:r>
              <a:rPr lang="it-IT" sz="1600" b="1"/>
              <a:t>Ingegnere di progetto (PE)</a:t>
            </a:r>
          </a:p>
          <a:p>
            <a:pPr marL="457200" lvl="1" indent="0"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4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r>
              <a:rPr lang="it-IT" sz="2400" b="1" u="sng"/>
              <a:t>Definizioni</a:t>
            </a:r>
            <a:br>
              <a:rPr lang="it-IT" sz="2400" b="1" u="sng"/>
            </a:br>
            <a:endParaRPr lang="it-IT" sz="2400" b="1" u="sng"/>
          </a:p>
          <a:p>
            <a:r>
              <a:rPr lang="it-IT" b="1"/>
              <a:t>Asfissia: </a:t>
            </a:r>
            <a:r>
              <a:rPr lang="it-IT"/>
              <a:t>Effetto di un livello di ossigeno insufficiente, il quale provoca solitamente perdita di coscienza e/o morte. Nota anche come soffocamento o anossia.</a:t>
            </a:r>
          </a:p>
          <a:p>
            <a:r>
              <a:rPr lang="it-IT" b="1"/>
              <a:t>Asfissiante: </a:t>
            </a:r>
            <a:r>
              <a:rPr lang="it-IT"/>
              <a:t>Qualsiasi materiale in grado di ridurre la quantità di ossigeno disponibile, tramite semplice diluizione o per reazione.</a:t>
            </a:r>
          </a:p>
          <a:p>
            <a:r>
              <a:rPr lang="it-IT" b="1"/>
              <a:t>Gas inerte: </a:t>
            </a:r>
            <a:r>
              <a:rPr lang="it-IT"/>
              <a:t>Un gas non tossico che non supporta la respirazione umana e che reagisce in maniera limitata o non reagisce con altre sostanze. I più comuni gas inerti sono l’azoto e i gas rari come l’elio, l’argon, il neon, lo xeno e il kripton.</a:t>
            </a:r>
          </a:p>
          <a:p>
            <a:r>
              <a:rPr lang="it-IT" b="1"/>
              <a:t>Gas infiammabile: </a:t>
            </a:r>
            <a:r>
              <a:rPr lang="it-IT"/>
              <a:t>Un gas il cui pericolo maggiore è costituito dall’infiammabilità. Tutti i gas infiammabili sono anche asfissianti.</a:t>
            </a:r>
          </a:p>
          <a:p>
            <a:r>
              <a:rPr lang="it-IT" b="1"/>
              <a:t>Utente: </a:t>
            </a:r>
            <a:r>
              <a:rPr lang="it-IT"/>
              <a:t>In questo documento il termine utente indica qualsiasi individuo, azienda od organizzazione che utilizza i prodotti venduti da imprese di gas tecnici. Gli utenti possono essere, anche se non necessariamente, i clienti.</a:t>
            </a: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> </a:t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5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it-IT" b="1" u="sng" dirty="0"/>
              <a:t>1. Perché abbiamo bisogno dell’ossigeno?</a:t>
            </a:r>
            <a:br>
              <a:rPr lang="it-IT" b="1" u="sng" dirty="0"/>
            </a:br>
            <a:endParaRPr lang="it-IT" b="1" u="sng" dirty="0"/>
          </a:p>
          <a:p>
            <a:r>
              <a:rPr lang="it-IT" b="1" dirty="0"/>
              <a:t>L’OSSIGENO È ESSENZIALE PER LA VITA</a:t>
            </a:r>
          </a:p>
          <a:p>
            <a:r>
              <a:rPr lang="it-IT" b="1" dirty="0"/>
              <a:t>SENZA UN SUFFICIENTE LIVELLO DI OSSIGENO NON È POSSIBILE VIVERE</a:t>
            </a:r>
            <a:br>
              <a:rPr lang="it-IT" b="1" dirty="0"/>
            </a:br>
            <a:endParaRPr lang="it-IT" b="1" dirty="0"/>
          </a:p>
          <a:p>
            <a:r>
              <a:rPr lang="it-IT" dirty="0"/>
              <a:t>Quando la naturale composizione dell’aria viene modificata, l’organismo umano può risentirne o persino subire gravi danni.</a:t>
            </a:r>
          </a:p>
          <a:p>
            <a:r>
              <a:rPr lang="it-IT" dirty="0"/>
              <a:t>Se all’aria che respiriamo vengono aggiunti o miscelati gas diversi dall’ossigeno, la sua concentrazione si riduce (diluizione) e l'atmosfera si impoverisce.</a:t>
            </a:r>
          </a:p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 dirty="0"/>
              <a:t> </a:t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6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858833"/>
            <a:ext cx="1657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it-IT" b="1" u="sng"/>
              <a:t>1. Perché abbiamo bisogno dell’ossigeno?</a:t>
            </a:r>
            <a:br>
              <a:rPr lang="it-IT" b="1" u="sng"/>
            </a:br>
            <a:endParaRPr lang="it-IT" b="1" u="sng"/>
          </a:p>
          <a:p>
            <a:r>
              <a:rPr lang="it-IT"/>
              <a:t>Se manca ossigeno per la presenza di gas inerti (ad. es azoto, elio, argon, ecc...) si verifica un calo dell'efficienza fisica e mentale senza che il soggetto colpito se ne renda conto; con una concentrazione di ossigeno nell'aria pari all’11% (invece del normale 21%), una persona perde i sensi senza alcun preavviso.</a:t>
            </a:r>
            <a:br>
              <a:rPr lang="it-IT"/>
            </a:br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Sotto una concentrazione dell’11% il rischio di morte per asfissia diventa altissimo in pochissimi minuti, a meno di non effettuare immediate manovre di rianimazione.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> </a:t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7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sz="500" b="1" u="sng" dirty="0" smtClean="0"/>
          </a:p>
          <a:p>
            <a:pPr marL="0" indent="0">
              <a:buNone/>
            </a:pPr>
            <a:r>
              <a:rPr lang="it-IT" b="1" u="sng" dirty="0"/>
              <a:t>Asfissia - Effetto della concentrazione di O2</a:t>
            </a:r>
            <a:br>
              <a:rPr lang="it-IT" b="1" u="sng" dirty="0"/>
            </a:br>
            <a:endParaRPr lang="it-IT" b="1" u="sng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 dirty="0"/>
              <a:t> </a:t>
            </a:r>
            <a:br>
              <a:rPr lang="it-IT" b="1" dirty="0"/>
            </a:br>
            <a:endParaRPr lang="it-IT" b="1" dirty="0"/>
          </a:p>
          <a:p>
            <a:pPr>
              <a:spcBef>
                <a:spcPts val="500"/>
              </a:spcBef>
            </a:pPr>
            <a:endParaRPr lang="en-US" b="1" dirty="0" smtClean="0"/>
          </a:p>
          <a:p>
            <a:pPr>
              <a:spcBef>
                <a:spcPts val="500"/>
              </a:spcBef>
            </a:pPr>
            <a:endParaRPr lang="en-US" sz="1000" b="1" dirty="0" smtClean="0"/>
          </a:p>
          <a:p>
            <a:r>
              <a:rPr lang="it-IT" sz="1800" b="1" i="1" dirty="0"/>
              <a:t>ATTENZIONE: La situazione diventa pericolosa non appena la concentrazione di ossigeno inalato scende sotto al 18%.</a:t>
            </a:r>
          </a:p>
          <a:p>
            <a:r>
              <a:rPr lang="it-IT" sz="1800" b="1" dirty="0"/>
              <a:t>In assenza di ossigeno, è sufficiente inalare azoto o altri gas inerti appena 1 o 2 volte perché si verifichi un’improvvisa perdita di coscienza in grado di causare la morte.</a:t>
            </a:r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8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126408"/>
            <a:ext cx="67722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485962"/>
          </a:xfrm>
        </p:spPr>
        <p:txBody>
          <a:bodyPr/>
          <a:lstStyle/>
          <a:p>
            <a:r>
              <a:rPr lang="it-IT" b="1"/>
              <a:t>PERICOLI DEI GAS INERTI E DELLA RIDUZIONE DI OSSIGENO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587500"/>
            <a:ext cx="8262938" cy="4834565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it-IT" b="1" u="sng"/>
              <a:t>2. Cause della mancanza di ossigeno</a:t>
            </a:r>
            <a:br>
              <a:rPr lang="it-IT" b="1" u="sng"/>
            </a:br>
            <a:endParaRPr lang="it-IT" b="1" u="sng"/>
          </a:p>
          <a:p>
            <a:r>
              <a:rPr lang="it-IT"/>
              <a:t>A) Quando i gas liquefatti (come azoto liquido, argon liquido o elio liquido) evaporano, </a:t>
            </a:r>
            <a:r>
              <a:rPr lang="it-IT" b="1"/>
              <a:t>un litro di liquido produce da 600 a 850 litri circa di gas</a:t>
            </a:r>
            <a:r>
              <a:rPr lang="it-IT"/>
              <a:t>.</a:t>
            </a:r>
            <a:r>
              <a:rPr lang="it-IT" b="1"/>
              <a:t> </a:t>
            </a:r>
            <a:r>
              <a:rPr lang="it-IT"/>
              <a:t>In assenza di adeguata ventilazione, questo enorme volume può portare velocemente a una mancanza di ossigeno.</a:t>
            </a:r>
          </a:p>
          <a:p>
            <a:pPr marL="0" indent="0">
              <a:buNone/>
            </a:pPr>
            <a:r>
              <a:rPr lang="it-IT" b="1"/>
              <a:t/>
            </a:r>
            <a:br>
              <a:rPr lang="it-IT" b="1"/>
            </a:br>
            <a:endParaRPr lang="it-IT" b="1"/>
          </a:p>
          <a:p>
            <a:pPr>
              <a:spcBef>
                <a:spcPts val="500"/>
              </a:spcBef>
            </a:pPr>
            <a:endParaRPr lang="de-DE" b="1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it-IT" b="1"/>
              <a:t> </a:t>
            </a:r>
            <a:br>
              <a:rPr lang="it-IT" b="1"/>
            </a:br>
            <a:endParaRPr lang="it-IT" b="1"/>
          </a:p>
          <a:p>
            <a:pPr marL="0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124200" y="65643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it-IT"/>
              <a:t>Strettamente riservato MTS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79722" y="6540468"/>
            <a:ext cx="2133600" cy="244475"/>
          </a:xfrm>
        </p:spPr>
        <p:txBody>
          <a:bodyPr/>
          <a:lstStyle/>
          <a:p>
            <a:r>
              <a:rPr lang="it-IT"/>
              <a:t>Pagina </a:t>
            </a:r>
            <a:fld id="{49FBB2A1-E2DA-354C-95C6-1DF4F7A3088F}" type="slidenum">
              <a:rPr lang="en-US" smtClean="0"/>
              <a:pPr/>
              <a:t>9</a:t>
            </a:fld>
            <a:r>
              <a:rPr lang="it-IT"/>
              <a:t>; C. Gust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26/10/2017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94" y="4370374"/>
            <a:ext cx="1447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Y14growthTemplate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F5181"/>
      </a:accent1>
      <a:accent2>
        <a:srgbClr val="732E9A"/>
      </a:accent2>
      <a:accent3>
        <a:srgbClr val="A20012"/>
      </a:accent3>
      <a:accent4>
        <a:srgbClr val="B86900"/>
      </a:accent4>
      <a:accent5>
        <a:srgbClr val="447923"/>
      </a:accent5>
      <a:accent6>
        <a:srgbClr val="2C9C89"/>
      </a:accent6>
      <a:hlink>
        <a:srgbClr val="EC4000"/>
      </a:hlink>
      <a:folHlink>
        <a:srgbClr val="F8CE8A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FY14growthTemplate</Template>
  <TotalTime>0</TotalTime>
  <Words>476</Words>
  <Application>Microsoft Office PowerPoint</Application>
  <PresentationFormat>Bildschirmpräsentation (4:3)</PresentationFormat>
  <Paragraphs>234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FY14growthTemplate</vt:lpstr>
      <vt:lpstr>20_Blank Presentation</vt:lpstr>
      <vt:lpstr>Divisione EU MTS Test Gestione Qualità e Ambiente, Salute e Sicurezza (EHS)  Qualità e EHS - Europa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  <vt:lpstr>PERICOLI DEI GAS INERTI E DELLA RIDUZIONE DI OSSIGENO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FY14 Initiatives</dc:title>
  <dc:creator>coburnm</dc:creator>
  <cp:lastModifiedBy>Gust, Christian</cp:lastModifiedBy>
  <cp:revision>620</cp:revision>
  <cp:lastPrinted>2016-12-02T10:02:49Z</cp:lastPrinted>
  <dcterms:created xsi:type="dcterms:W3CDTF">2013-08-29T19:43:38Z</dcterms:created>
  <dcterms:modified xsi:type="dcterms:W3CDTF">2018-06-26T14:47:43Z</dcterms:modified>
</cp:coreProperties>
</file>