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0" r:id="rId2"/>
  </p:sldMasterIdLst>
  <p:notesMasterIdLst>
    <p:notesMasterId r:id="rId23"/>
  </p:notesMasterIdLst>
  <p:handoutMasterIdLst>
    <p:handoutMasterId r:id="rId24"/>
  </p:handoutMasterIdLst>
  <p:sldIdLst>
    <p:sldId id="261" r:id="rId3"/>
    <p:sldId id="545" r:id="rId4"/>
    <p:sldId id="547" r:id="rId5"/>
    <p:sldId id="548" r:id="rId6"/>
    <p:sldId id="549" r:id="rId7"/>
    <p:sldId id="550" r:id="rId8"/>
    <p:sldId id="551" r:id="rId9"/>
    <p:sldId id="565" r:id="rId10"/>
    <p:sldId id="553" r:id="rId11"/>
    <p:sldId id="554" r:id="rId12"/>
    <p:sldId id="556" r:id="rId13"/>
    <p:sldId id="557" r:id="rId14"/>
    <p:sldId id="558" r:id="rId15"/>
    <p:sldId id="560" r:id="rId16"/>
    <p:sldId id="559" r:id="rId17"/>
    <p:sldId id="561" r:id="rId18"/>
    <p:sldId id="562" r:id="rId19"/>
    <p:sldId id="563" r:id="rId20"/>
    <p:sldId id="564" r:id="rId21"/>
    <p:sldId id="543" r:id="rId22"/>
  </p:sldIdLst>
  <p:sldSz cx="9144000" cy="6858000" type="screen4x3"/>
  <p:notesSz cx="6797675" cy="9926638"/>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1543"/>
    <a:srgbClr val="9BD5FF"/>
    <a:srgbClr val="E2F3FF"/>
    <a:srgbClr val="D6F3FF"/>
    <a:srgbClr val="A0D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877" autoAdjust="0"/>
    <p:restoredTop sz="91543" autoAdjust="0"/>
  </p:normalViewPr>
  <p:slideViewPr>
    <p:cSldViewPr snapToGrid="0" snapToObjects="1">
      <p:cViewPr varScale="1">
        <p:scale>
          <a:sx n="104" d="100"/>
          <a:sy n="104" d="100"/>
        </p:scale>
        <p:origin x="-1728" y="-96"/>
      </p:cViewPr>
      <p:guideLst>
        <p:guide orient="horz" pos="4319"/>
        <p:guide/>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elott Broke" userId="79fc956b490591b7" providerId="LiveId" clId="{FE4F84DE-5A9F-4C1A-902E-1CB755161E3C}"/>
    <pc:docChg chg="modSld">
      <pc:chgData name="Liselott Broke" userId="79fc956b490591b7" providerId="LiveId" clId="{FE4F84DE-5A9F-4C1A-902E-1CB755161E3C}" dt="2017-11-15T16:59:55.344" v="8" actId="20577"/>
      <pc:docMkLst>
        <pc:docMk/>
      </pc:docMkLst>
      <pc:sldChg chg="modSp">
        <pc:chgData name="Liselott Broke" userId="79fc956b490591b7" providerId="LiveId" clId="{FE4F84DE-5A9F-4C1A-902E-1CB755161E3C}" dt="2017-11-15T16:39:01.033" v="1" actId="1076"/>
        <pc:sldMkLst>
          <pc:docMk/>
          <pc:sldMk cId="1125624994" sldId="550"/>
        </pc:sldMkLst>
        <pc:picChg chg="mod">
          <ac:chgData name="Liselott Broke" userId="79fc956b490591b7" providerId="LiveId" clId="{FE4F84DE-5A9F-4C1A-902E-1CB755161E3C}" dt="2017-11-15T16:39:01.033" v="1" actId="1076"/>
          <ac:picMkLst>
            <pc:docMk/>
            <pc:sldMk cId="1125624994" sldId="550"/>
            <ac:picMk id="1026" creationId="{00000000-0000-0000-0000-000000000000}"/>
          </ac:picMkLst>
        </pc:picChg>
      </pc:sldChg>
      <pc:sldChg chg="modSp">
        <pc:chgData name="Liselott Broke" userId="79fc956b490591b7" providerId="LiveId" clId="{FE4F84DE-5A9F-4C1A-902E-1CB755161E3C}" dt="2017-11-15T16:50:41.550" v="2" actId="1076"/>
        <pc:sldMkLst>
          <pc:docMk/>
          <pc:sldMk cId="1862333455" sldId="557"/>
        </pc:sldMkLst>
        <pc:picChg chg="mod">
          <ac:chgData name="Liselott Broke" userId="79fc956b490591b7" providerId="LiveId" clId="{FE4F84DE-5A9F-4C1A-902E-1CB755161E3C}" dt="2017-11-15T16:50:41.550" v="2" actId="1076"/>
          <ac:picMkLst>
            <pc:docMk/>
            <pc:sldMk cId="1862333455" sldId="557"/>
            <ac:picMk id="4098" creationId="{00000000-0000-0000-0000-000000000000}"/>
          </ac:picMkLst>
        </pc:picChg>
      </pc:sldChg>
      <pc:sldChg chg="modSp">
        <pc:chgData name="Liselott Broke" userId="79fc956b490591b7" providerId="LiveId" clId="{FE4F84DE-5A9F-4C1A-902E-1CB755161E3C}" dt="2017-11-15T16:57:58.346" v="4" actId="20577"/>
        <pc:sldMkLst>
          <pc:docMk/>
          <pc:sldMk cId="543172603" sldId="560"/>
        </pc:sldMkLst>
        <pc:spChg chg="mod">
          <ac:chgData name="Liselott Broke" userId="79fc956b490591b7" providerId="LiveId" clId="{FE4F84DE-5A9F-4C1A-902E-1CB755161E3C}" dt="2017-11-15T16:57:58.346" v="4" actId="20577"/>
          <ac:spMkLst>
            <pc:docMk/>
            <pc:sldMk cId="543172603" sldId="560"/>
            <ac:spMk id="3" creationId="{00000000-0000-0000-0000-000000000000}"/>
          </ac:spMkLst>
        </pc:spChg>
      </pc:sldChg>
      <pc:sldChg chg="modSp">
        <pc:chgData name="Liselott Broke" userId="79fc956b490591b7" providerId="LiveId" clId="{FE4F84DE-5A9F-4C1A-902E-1CB755161E3C}" dt="2017-11-15T16:59:55.344" v="8" actId="20577"/>
        <pc:sldMkLst>
          <pc:docMk/>
          <pc:sldMk cId="2129224991" sldId="561"/>
        </pc:sldMkLst>
        <pc:spChg chg="mod">
          <ac:chgData name="Liselott Broke" userId="79fc956b490591b7" providerId="LiveId" clId="{FE4F84DE-5A9F-4C1A-902E-1CB755161E3C}" dt="2017-11-15T16:59:55.344" v="8" actId="20577"/>
          <ac:spMkLst>
            <pc:docMk/>
            <pc:sldMk cId="2129224991" sldId="56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078" cy="496569"/>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026" y="0"/>
            <a:ext cx="2946078" cy="496569"/>
          </a:xfrm>
          <a:prstGeom prst="rect">
            <a:avLst/>
          </a:prstGeom>
        </p:spPr>
        <p:txBody>
          <a:bodyPr vert="horz" lIns="91440" tIns="45720" rIns="91440" bIns="45720" rtlCol="0"/>
          <a:lstStyle>
            <a:lvl1pPr algn="r">
              <a:defRPr sz="1200"/>
            </a:lvl1pPr>
          </a:lstStyle>
          <a:p>
            <a:fld id="{D32AD206-E350-4A5A-9E32-FD8E3A96E856}" type="datetimeFigureOut">
              <a:rPr lang="de-DE" smtClean="0"/>
              <a:t>26.06.2018</a:t>
            </a:fld>
            <a:endParaRPr lang="de-DE"/>
          </a:p>
        </p:txBody>
      </p:sp>
      <p:sp>
        <p:nvSpPr>
          <p:cNvPr id="4" name="Fußzeilenplatzhalter 3"/>
          <p:cNvSpPr>
            <a:spLocks noGrp="1"/>
          </p:cNvSpPr>
          <p:nvPr>
            <p:ph type="ftr" sz="quarter" idx="2"/>
          </p:nvPr>
        </p:nvSpPr>
        <p:spPr>
          <a:xfrm>
            <a:off x="1" y="9428493"/>
            <a:ext cx="2946078" cy="49656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026" y="9428493"/>
            <a:ext cx="2946078" cy="496568"/>
          </a:xfrm>
          <a:prstGeom prst="rect">
            <a:avLst/>
          </a:prstGeom>
        </p:spPr>
        <p:txBody>
          <a:bodyPr vert="horz" lIns="91440" tIns="45720" rIns="91440" bIns="45720" rtlCol="0" anchor="b"/>
          <a:lstStyle>
            <a:lvl1pPr algn="r">
              <a:defRPr sz="1200"/>
            </a:lvl1pPr>
          </a:lstStyle>
          <a:p>
            <a:fld id="{4FE4E3B2-9BE5-40B9-95D9-711854C2D547}" type="slidenum">
              <a:rPr lang="de-DE" smtClean="0"/>
              <a:t>‹Nr.›</a:t>
            </a:fld>
            <a:endParaRPr lang="de-DE"/>
          </a:p>
        </p:txBody>
      </p:sp>
    </p:spTree>
    <p:extLst>
      <p:ext uri="{BB962C8B-B14F-4D97-AF65-F5344CB8AC3E}">
        <p14:creationId xmlns:p14="http://schemas.microsoft.com/office/powerpoint/2010/main" val="41407688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6275" cy="496671"/>
          </a:xfrm>
          <a:prstGeom prst="rect">
            <a:avLst/>
          </a:prstGeom>
        </p:spPr>
        <p:txBody>
          <a:bodyPr vert="horz" lIns="91422" tIns="45710" rIns="91422" bIns="45710" rtlCol="0"/>
          <a:lstStyle>
            <a:lvl1pPr algn="l">
              <a:defRPr sz="1200"/>
            </a:lvl1pPr>
          </a:lstStyle>
          <a:p>
            <a:endParaRPr lang="en-US" dirty="0"/>
          </a:p>
        </p:txBody>
      </p:sp>
      <p:sp>
        <p:nvSpPr>
          <p:cNvPr id="3" name="Date Placeholder 2"/>
          <p:cNvSpPr>
            <a:spLocks noGrp="1"/>
          </p:cNvSpPr>
          <p:nvPr>
            <p:ph type="dt" idx="1"/>
          </p:nvPr>
        </p:nvSpPr>
        <p:spPr>
          <a:xfrm>
            <a:off x="3849863" y="2"/>
            <a:ext cx="2946275" cy="496671"/>
          </a:xfrm>
          <a:prstGeom prst="rect">
            <a:avLst/>
          </a:prstGeom>
        </p:spPr>
        <p:txBody>
          <a:bodyPr vert="horz" lIns="91422" tIns="45710" rIns="91422" bIns="45710" rtlCol="0"/>
          <a:lstStyle>
            <a:lvl1pPr algn="r">
              <a:defRPr sz="1200"/>
            </a:lvl1pPr>
          </a:lstStyle>
          <a:p>
            <a:fld id="{F8136566-ABC4-427B-8133-7B48FE3D98C8}" type="datetimeFigureOut">
              <a:rPr lang="en-US" smtClean="0"/>
              <a:pPr/>
              <a:t>6/26/2018</a:t>
            </a:fld>
            <a:endParaRPr lang="en-US" dirty="0"/>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422" tIns="45710" rIns="91422" bIns="45710" rtlCol="0" anchor="ctr"/>
          <a:lstStyle/>
          <a:p>
            <a:endParaRPr lang="en-US" dirty="0"/>
          </a:p>
        </p:txBody>
      </p:sp>
      <p:sp>
        <p:nvSpPr>
          <p:cNvPr id="5" name="Notes Placeholder 4"/>
          <p:cNvSpPr>
            <a:spLocks noGrp="1"/>
          </p:cNvSpPr>
          <p:nvPr>
            <p:ph type="body" sz="quarter" idx="3"/>
          </p:nvPr>
        </p:nvSpPr>
        <p:spPr>
          <a:xfrm>
            <a:off x="680384" y="4715833"/>
            <a:ext cx="5436909" cy="4466649"/>
          </a:xfrm>
          <a:prstGeom prst="rect">
            <a:avLst/>
          </a:prstGeom>
        </p:spPr>
        <p:txBody>
          <a:bodyPr vert="horz" lIns="91422" tIns="45710" rIns="91422" bIns="457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428272"/>
            <a:ext cx="2946275" cy="496671"/>
          </a:xfrm>
          <a:prstGeom prst="rect">
            <a:avLst/>
          </a:prstGeom>
        </p:spPr>
        <p:txBody>
          <a:bodyPr vert="horz" lIns="91422" tIns="45710" rIns="91422" bIns="457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863" y="9428272"/>
            <a:ext cx="2946275" cy="496671"/>
          </a:xfrm>
          <a:prstGeom prst="rect">
            <a:avLst/>
          </a:prstGeom>
        </p:spPr>
        <p:txBody>
          <a:bodyPr vert="horz" lIns="91422" tIns="45710" rIns="91422" bIns="45710" rtlCol="0" anchor="b"/>
          <a:lstStyle>
            <a:lvl1pPr algn="r">
              <a:defRPr sz="1200"/>
            </a:lvl1pPr>
          </a:lstStyle>
          <a:p>
            <a:fld id="{4234B7C7-603A-4E1F-981A-0D616DED7C13}" type="slidenum">
              <a:rPr lang="en-US" smtClean="0"/>
              <a:pPr/>
              <a:t>‹Nr.›</a:t>
            </a:fld>
            <a:endParaRPr lang="en-US" dirty="0"/>
          </a:p>
        </p:txBody>
      </p:sp>
    </p:spTree>
    <p:extLst>
      <p:ext uri="{BB962C8B-B14F-4D97-AF65-F5344CB8AC3E}">
        <p14:creationId xmlns:p14="http://schemas.microsoft.com/office/powerpoint/2010/main" val="22657380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771505"/>
          </a:xfrm>
          <a:prstGeom prst="rect">
            <a:avLst/>
          </a:prstGeom>
        </p:spPr>
      </p:pic>
      <p:pic>
        <p:nvPicPr>
          <p:cNvPr id="7" name="Picture 6" descr="becertai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8600" y="6400800"/>
            <a:ext cx="899160" cy="216408"/>
          </a:xfrm>
          <a:prstGeom prst="rect">
            <a:avLst/>
          </a:prstGeom>
        </p:spPr>
      </p:pic>
      <p:sp>
        <p:nvSpPr>
          <p:cNvPr id="7170" name="Rectangle 2"/>
          <p:cNvSpPr>
            <a:spLocks noGrp="1" noChangeArrowheads="1"/>
          </p:cNvSpPr>
          <p:nvPr>
            <p:ph type="ctrTitle"/>
          </p:nvPr>
        </p:nvSpPr>
        <p:spPr>
          <a:xfrm>
            <a:off x="2209800" y="4648200"/>
            <a:ext cx="6553200" cy="533400"/>
          </a:xfrm>
        </p:spPr>
        <p:txBody>
          <a:bodyPr/>
          <a:lstStyle>
            <a:lvl1pPr algn="r">
              <a:defRPr sz="2400"/>
            </a:lvl1pPr>
          </a:lstStyle>
          <a:p>
            <a:r>
              <a:rPr lang="en-US"/>
              <a:t>Click to edit Master title style</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en-US"/>
              <a:t>Click to edit Master subtitle style</a:t>
            </a:r>
            <a:endParaRPr lang="en-US" dirty="0"/>
          </a:p>
        </p:txBody>
      </p:sp>
    </p:spTree>
    <p:extLst>
      <p:ext uri="{BB962C8B-B14F-4D97-AF65-F5344CB8AC3E}">
        <p14:creationId xmlns:p14="http://schemas.microsoft.com/office/powerpoint/2010/main" val="360834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3" y="6496892"/>
            <a:ext cx="876829" cy="244475"/>
          </a:xfrm>
          <a:ln/>
        </p:spPr>
        <p:txBody>
          <a:bodyPr/>
          <a:lstStyle>
            <a:lvl1pPr>
              <a:defRPr/>
            </a:lvl1pPr>
          </a:lstStyle>
          <a:p>
            <a:r>
              <a:rPr lang="de-DE"/>
              <a:t>03.Feb.15</a:t>
            </a:r>
            <a:endParaRPr lang="en-US" dirty="0"/>
          </a:p>
        </p:txBody>
      </p:sp>
      <p:sp>
        <p:nvSpPr>
          <p:cNvPr id="6" name="Rectangle 6"/>
          <p:cNvSpPr>
            <a:spLocks noGrp="1" noChangeArrowheads="1"/>
          </p:cNvSpPr>
          <p:nvPr>
            <p:ph type="sldNum" sz="quarter" idx="4"/>
          </p:nvPr>
        </p:nvSpPr>
        <p:spPr bwMode="auto">
          <a:xfrm>
            <a:off x="1088867"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a:t>|    Page </a:t>
            </a:r>
            <a:fld id="{49FBB2A1-E2DA-354C-95C6-1DF4F7A3088F}" type="slidenum">
              <a:rPr lang="en-US" smtClean="0"/>
              <a:pPr/>
              <a:t>‹Nr.›</a:t>
            </a:fld>
            <a:endParaRPr lang="en-US" dirty="0"/>
          </a:p>
        </p:txBody>
      </p:sp>
    </p:spTree>
    <p:extLst>
      <p:ext uri="{BB962C8B-B14F-4D97-AF65-F5344CB8AC3E}">
        <p14:creationId xmlns:p14="http://schemas.microsoft.com/office/powerpoint/2010/main" val="218346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4" y="6496892"/>
            <a:ext cx="650034" cy="244475"/>
          </a:xfrm>
          <a:prstGeom prst="rect">
            <a:avLst/>
          </a:prstGeom>
          <a:ln/>
        </p:spPr>
        <p:txBody>
          <a:bodyPr/>
          <a:lstStyle>
            <a:lvl1pPr>
              <a:defRPr/>
            </a:lvl1pPr>
          </a:lstStyle>
          <a:p>
            <a:r>
              <a:rPr lang="de-DE"/>
              <a:t>03.Feb.15</a:t>
            </a:r>
            <a:endParaRPr lang="en-US" dirty="0"/>
          </a:p>
        </p:txBody>
      </p:sp>
      <p:sp>
        <p:nvSpPr>
          <p:cNvPr id="6" name="Rectangle 6"/>
          <p:cNvSpPr>
            <a:spLocks noGrp="1" noChangeArrowheads="1"/>
          </p:cNvSpPr>
          <p:nvPr>
            <p:ph type="sldNum" sz="quarter" idx="4"/>
          </p:nvPr>
        </p:nvSpPr>
        <p:spPr bwMode="auto">
          <a:xfrm>
            <a:off x="953072"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a:t>|    Page </a:t>
            </a:r>
            <a:fld id="{49FBB2A1-E2DA-354C-95C6-1DF4F7A3088F}" type="slidenum">
              <a:rPr lang="en-US" smtClean="0"/>
              <a:pPr/>
              <a:t>‹Nr.›</a:t>
            </a:fld>
            <a:endParaRPr lang="en-US" dirty="0"/>
          </a:p>
        </p:txBody>
      </p:sp>
    </p:spTree>
    <p:extLst>
      <p:ext uri="{BB962C8B-B14F-4D97-AF65-F5344CB8AC3E}">
        <p14:creationId xmlns:p14="http://schemas.microsoft.com/office/powerpoint/2010/main" val="199888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63083" y="6496892"/>
            <a:ext cx="876829" cy="244475"/>
          </a:xfrm>
          <a:prstGeom prst="rect">
            <a:avLst/>
          </a:prstGeom>
          <a:ln/>
        </p:spPr>
        <p:txBody>
          <a:bodyPr/>
          <a:lstStyle>
            <a:lvl1pPr>
              <a:defRPr/>
            </a:lvl1pPr>
          </a:lstStyle>
          <a:p>
            <a:r>
              <a:rPr lang="de-DE"/>
              <a:t>03.Feb.15</a:t>
            </a:r>
            <a:endParaRPr lang="en-US" dirty="0"/>
          </a:p>
        </p:txBody>
      </p:sp>
      <p:sp>
        <p:nvSpPr>
          <p:cNvPr id="6" name="Rectangle 6"/>
          <p:cNvSpPr>
            <a:spLocks noGrp="1" noChangeArrowheads="1"/>
          </p:cNvSpPr>
          <p:nvPr>
            <p:ph type="sldNum" sz="quarter" idx="4"/>
          </p:nvPr>
        </p:nvSpPr>
        <p:spPr bwMode="auto">
          <a:xfrm>
            <a:off x="1088867"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a:t>|    Page </a:t>
            </a:r>
            <a:fld id="{49FBB2A1-E2DA-354C-95C6-1DF4F7A3088F}" type="slidenum">
              <a:rPr lang="en-US" smtClean="0"/>
              <a:pPr/>
              <a:t>‹Nr.›</a:t>
            </a:fld>
            <a:endParaRPr lang="en-US" dirty="0"/>
          </a:p>
        </p:txBody>
      </p:sp>
    </p:spTree>
    <p:extLst>
      <p:ext uri="{BB962C8B-B14F-4D97-AF65-F5344CB8AC3E}">
        <p14:creationId xmlns:p14="http://schemas.microsoft.com/office/powerpoint/2010/main" val="3078871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1027" name="Rectangle 3"/>
          <p:cNvSpPr>
            <a:spLocks noGrp="1" noChangeArrowheads="1"/>
          </p:cNvSpPr>
          <p:nvPr>
            <p:ph type="body" idx="1"/>
          </p:nvPr>
        </p:nvSpPr>
        <p:spPr bwMode="auto">
          <a:xfrm>
            <a:off x="462927" y="1864159"/>
            <a:ext cx="8262938" cy="453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462927" y="6494970"/>
            <a:ext cx="904146"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de-DE"/>
              <a:t>03.Feb.15</a:t>
            </a:r>
            <a:endParaRPr lang="en-US" dirty="0"/>
          </a:p>
        </p:txBody>
      </p:sp>
      <p:sp>
        <p:nvSpPr>
          <p:cNvPr id="1030" name="Rectangle 6"/>
          <p:cNvSpPr>
            <a:spLocks noGrp="1" noChangeArrowheads="1"/>
          </p:cNvSpPr>
          <p:nvPr>
            <p:ph type="sldNum" sz="quarter" idx="4"/>
          </p:nvPr>
        </p:nvSpPr>
        <p:spPr bwMode="auto">
          <a:xfrm>
            <a:off x="1097920"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a:t>|    Page </a:t>
            </a:r>
            <a:fld id="{49FBB2A1-E2DA-354C-95C6-1DF4F7A3088F}" type="slidenum">
              <a:rPr lang="en-US" smtClean="0"/>
              <a:pPr/>
              <a:t>‹Nr.›</a:t>
            </a:fld>
            <a:endParaRPr lang="en-US" dirty="0"/>
          </a:p>
        </p:txBody>
      </p:sp>
      <p:sp>
        <p:nvSpPr>
          <p:cNvPr id="1026" name="Rectangle 2"/>
          <p:cNvSpPr>
            <a:spLocks noGrp="1" noChangeArrowheads="1"/>
          </p:cNvSpPr>
          <p:nvPr>
            <p:ph type="title"/>
          </p:nvPr>
        </p:nvSpPr>
        <p:spPr bwMode="auto">
          <a:xfrm>
            <a:off x="462927" y="1104225"/>
            <a:ext cx="82502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Lst>
  <p:hf hdr="0" ftr="0"/>
  <p:txStyles>
    <p:titleStyle>
      <a:lvl1pPr algn="l" rtl="0" eaLnBrk="1" fontAlgn="base" hangingPunct="1">
        <a:spcBef>
          <a:spcPct val="0"/>
        </a:spcBef>
        <a:spcAft>
          <a:spcPct val="0"/>
        </a:spcAft>
        <a:defRPr sz="2800">
          <a:solidFill>
            <a:srgbClr val="CC1543"/>
          </a:solidFill>
          <a:latin typeface="+mj-lt"/>
          <a:ea typeface="ＭＳ Ｐゴシック" charset="0"/>
          <a:cs typeface="ＭＳ Ｐゴシック"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1543"/>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generic"/>
          <p:cNvPicPr>
            <a:picLocks noChangeAspect="1" noChangeArrowheads="1"/>
          </p:cNvPicPr>
          <p:nvPr/>
        </p:nvPicPr>
        <p:blipFill>
          <a:blip r:embed="rId4" cstate="print"/>
          <a:srcRect/>
          <a:stretch>
            <a:fillRect/>
          </a:stretch>
        </p:blipFill>
        <p:spPr bwMode="auto">
          <a:xfrm>
            <a:off x="0" y="0"/>
            <a:ext cx="9144000" cy="9318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0401" y="123825"/>
            <a:ext cx="6983674"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8" name="Rectangle 3"/>
          <p:cNvSpPr>
            <a:spLocks noGrp="1" noChangeArrowheads="1"/>
          </p:cNvSpPr>
          <p:nvPr>
            <p:ph type="body" idx="1"/>
          </p:nvPr>
        </p:nvSpPr>
        <p:spPr bwMode="auto">
          <a:xfrm>
            <a:off x="230896" y="1049627"/>
            <a:ext cx="8595622" cy="49122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p:cNvSpPr>
            <a:spLocks noGrp="1" noChangeArrowheads="1"/>
          </p:cNvSpPr>
          <p:nvPr>
            <p:ph type="ftr" sz="quarter" idx="3"/>
          </p:nvPr>
        </p:nvSpPr>
        <p:spPr bwMode="auto">
          <a:xfrm>
            <a:off x="5488272"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lumMod val="50000"/>
                  </a:schemeClr>
                </a:solidFill>
                <a:latin typeface="+mj-lt"/>
              </a:defRPr>
            </a:lvl1pPr>
          </a:lstStyle>
          <a:p>
            <a:pPr eaLnBrk="0" hangingPunct="0">
              <a:defRPr/>
            </a:pPr>
            <a:endParaRPr lang="en-US" altLang="en-US" b="1" dirty="0">
              <a:solidFill>
                <a:srgbClr val="FFFFFF">
                  <a:lumMod val="50000"/>
                </a:srgbClr>
              </a:solidFill>
              <a:ea typeface="ＭＳ Ｐゴシック" pitchFamily="34" charset="-128"/>
            </a:endParaRPr>
          </a:p>
        </p:txBody>
      </p:sp>
      <p:sp>
        <p:nvSpPr>
          <p:cNvPr id="1030" name="Rectangle 6"/>
          <p:cNvSpPr>
            <a:spLocks noGrp="1" noChangeArrowheads="1"/>
          </p:cNvSpPr>
          <p:nvPr>
            <p:ph type="sldNum" sz="quarter" idx="4"/>
          </p:nvPr>
        </p:nvSpPr>
        <p:spPr bwMode="auto">
          <a:xfrm>
            <a:off x="6858000" y="6564313"/>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latin typeface="+mj-lt"/>
              </a:defRPr>
            </a:lvl1pPr>
          </a:lstStyle>
          <a:p>
            <a:pPr eaLnBrk="0" hangingPunct="0">
              <a:defRPr/>
            </a:pPr>
            <a:r>
              <a:rPr lang="en-US" altLang="en-US" dirty="0">
                <a:solidFill>
                  <a:srgbClr val="FFFFFF">
                    <a:lumMod val="50000"/>
                  </a:srgbClr>
                </a:solidFill>
                <a:ea typeface="ＭＳ Ｐゴシック" pitchFamily="34" charset="-128"/>
              </a:rPr>
              <a:t>  </a:t>
            </a:r>
            <a:fld id="{17F2916C-253F-4815-A599-29E8438402D4}" type="slidenum">
              <a:rPr lang="en-US" altLang="en-US" smtClean="0">
                <a:solidFill>
                  <a:srgbClr val="FFFFFF">
                    <a:lumMod val="50000"/>
                  </a:srgbClr>
                </a:solidFill>
                <a:ea typeface="ＭＳ Ｐゴシック" pitchFamily="34" charset="-128"/>
              </a:rPr>
              <a:pPr eaLnBrk="0" hangingPunct="0">
                <a:defRPr/>
              </a:pPr>
              <a:t>‹Nr.›</a:t>
            </a:fld>
            <a:endParaRPr lang="en-US" altLang="en-US" dirty="0">
              <a:solidFill>
                <a:srgbClr val="FFFFFF">
                  <a:lumMod val="50000"/>
                </a:srgbClr>
              </a:solidFill>
              <a:ea typeface="ＭＳ Ｐゴシック" pitchFamily="34" charset="-128"/>
            </a:endParaRPr>
          </a:p>
        </p:txBody>
      </p:sp>
      <p:pic>
        <p:nvPicPr>
          <p:cNvPr id="1031" name="Picture 18" descr="MTS_red3"/>
          <p:cNvPicPr>
            <a:picLocks noChangeAspect="1" noChangeArrowheads="1"/>
          </p:cNvPicPr>
          <p:nvPr/>
        </p:nvPicPr>
        <p:blipFill>
          <a:blip r:embed="rId5" cstate="print"/>
          <a:srcRect/>
          <a:stretch>
            <a:fillRect/>
          </a:stretch>
        </p:blipFill>
        <p:spPr bwMode="auto">
          <a:xfrm>
            <a:off x="8153400" y="92075"/>
            <a:ext cx="814388" cy="528638"/>
          </a:xfrm>
          <a:prstGeom prst="rect">
            <a:avLst/>
          </a:prstGeom>
          <a:noFill/>
          <a:ln w="9525">
            <a:noFill/>
            <a:miter lim="800000"/>
            <a:headEnd/>
            <a:tailEnd/>
          </a:ln>
        </p:spPr>
      </p:pic>
      <p:sp>
        <p:nvSpPr>
          <p:cNvPr id="1043" name="Rectangle 19"/>
          <p:cNvSpPr>
            <a:spLocks noChangeArrowheads="1"/>
          </p:cNvSpPr>
          <p:nvPr/>
        </p:nvSpPr>
        <p:spPr bwMode="auto">
          <a:xfrm>
            <a:off x="152400" y="6565900"/>
            <a:ext cx="2895600" cy="228600"/>
          </a:xfrm>
          <a:prstGeom prst="rect">
            <a:avLst/>
          </a:prstGeom>
          <a:noFill/>
          <a:ln w="9525">
            <a:noFill/>
            <a:miter lim="800000"/>
            <a:headEnd/>
            <a:tailEnd/>
          </a:ln>
          <a:effectLst/>
        </p:spPr>
        <p:txBody>
          <a:bodyPr/>
          <a:lstStyle/>
          <a:p>
            <a:pPr algn="ctr" eaLnBrk="0" hangingPunct="0">
              <a:defRPr/>
            </a:pPr>
            <a:endParaRPr lang="en-US" altLang="en-US" sz="1000" dirty="0">
              <a:solidFill>
                <a:srgbClr val="000000"/>
              </a:solidFill>
              <a:latin typeface="Arial Narrow"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83" r:id="rId1"/>
    <p:sldLayoutId id="2147483686" r:id="rId2"/>
  </p:sldLayoutIdLst>
  <p:hf hdr="0" ftr="0"/>
  <p:txStyles>
    <p:titleStyle>
      <a:lvl1pPr algn="l" rtl="0" eaLnBrk="0" fontAlgn="base" hangingPunct="0">
        <a:spcBef>
          <a:spcPct val="0"/>
        </a:spcBef>
        <a:spcAft>
          <a:spcPct val="0"/>
        </a:spcAft>
        <a:defRPr sz="2800" i="1">
          <a:solidFill>
            <a:srgbClr val="CC1543"/>
          </a:solidFill>
          <a:latin typeface="+mj-lt"/>
          <a:ea typeface="+mj-ea"/>
          <a:cs typeface="+mj-cs"/>
        </a:defRPr>
      </a:lvl1pPr>
      <a:lvl2pPr algn="l" rtl="0" eaLnBrk="0" fontAlgn="base" hangingPunct="0">
        <a:spcBef>
          <a:spcPct val="0"/>
        </a:spcBef>
        <a:spcAft>
          <a:spcPct val="0"/>
        </a:spcAft>
        <a:defRPr sz="2800" i="1">
          <a:solidFill>
            <a:srgbClr val="CC1543"/>
          </a:solidFill>
          <a:latin typeface="Arial Narrow" pitchFamily="34" charset="0"/>
        </a:defRPr>
      </a:lvl2pPr>
      <a:lvl3pPr algn="l" rtl="0" eaLnBrk="0" fontAlgn="base" hangingPunct="0">
        <a:spcBef>
          <a:spcPct val="0"/>
        </a:spcBef>
        <a:spcAft>
          <a:spcPct val="0"/>
        </a:spcAft>
        <a:defRPr sz="2800" i="1">
          <a:solidFill>
            <a:srgbClr val="CC1543"/>
          </a:solidFill>
          <a:latin typeface="Arial Narrow" pitchFamily="34" charset="0"/>
        </a:defRPr>
      </a:lvl3pPr>
      <a:lvl4pPr algn="l" rtl="0" eaLnBrk="0" fontAlgn="base" hangingPunct="0">
        <a:spcBef>
          <a:spcPct val="0"/>
        </a:spcBef>
        <a:spcAft>
          <a:spcPct val="0"/>
        </a:spcAft>
        <a:defRPr sz="2800" i="1">
          <a:solidFill>
            <a:srgbClr val="CC1543"/>
          </a:solidFill>
          <a:latin typeface="Arial Narrow" pitchFamily="34" charset="0"/>
        </a:defRPr>
      </a:lvl4pPr>
      <a:lvl5pPr algn="l" rtl="0" eaLnBrk="0" fontAlgn="base" hangingPunct="0">
        <a:spcBef>
          <a:spcPct val="0"/>
        </a:spcBef>
        <a:spcAft>
          <a:spcPct val="0"/>
        </a:spcAft>
        <a:defRPr sz="2800" i="1">
          <a:solidFill>
            <a:srgbClr val="CC1543"/>
          </a:solidFill>
          <a:latin typeface="Arial Narrow" pitchFamily="34" charset="0"/>
        </a:defRPr>
      </a:lvl5pPr>
      <a:lvl6pPr marL="457200" algn="l" rtl="0" eaLnBrk="0" fontAlgn="base" hangingPunct="0">
        <a:spcBef>
          <a:spcPct val="0"/>
        </a:spcBef>
        <a:spcAft>
          <a:spcPct val="0"/>
        </a:spcAft>
        <a:defRPr sz="2800" b="1" i="1">
          <a:solidFill>
            <a:srgbClr val="A50021"/>
          </a:solidFill>
          <a:latin typeface="Arial Narrow" pitchFamily="34" charset="0"/>
        </a:defRPr>
      </a:lvl6pPr>
      <a:lvl7pPr marL="914400" algn="l" rtl="0" eaLnBrk="0" fontAlgn="base" hangingPunct="0">
        <a:spcBef>
          <a:spcPct val="0"/>
        </a:spcBef>
        <a:spcAft>
          <a:spcPct val="0"/>
        </a:spcAft>
        <a:defRPr sz="2800" b="1" i="1">
          <a:solidFill>
            <a:srgbClr val="A50021"/>
          </a:solidFill>
          <a:latin typeface="Arial Narrow" pitchFamily="34" charset="0"/>
        </a:defRPr>
      </a:lvl7pPr>
      <a:lvl8pPr marL="1371600" algn="l" rtl="0" eaLnBrk="0" fontAlgn="base" hangingPunct="0">
        <a:spcBef>
          <a:spcPct val="0"/>
        </a:spcBef>
        <a:spcAft>
          <a:spcPct val="0"/>
        </a:spcAft>
        <a:defRPr sz="2800" b="1" i="1">
          <a:solidFill>
            <a:srgbClr val="A50021"/>
          </a:solidFill>
          <a:latin typeface="Arial Narrow" pitchFamily="34" charset="0"/>
        </a:defRPr>
      </a:lvl8pPr>
      <a:lvl9pPr marL="1828800" algn="l" rtl="0" eaLnBrk="0" fontAlgn="base" hangingPunct="0">
        <a:spcBef>
          <a:spcPct val="0"/>
        </a:spcBef>
        <a:spcAft>
          <a:spcPct val="0"/>
        </a:spcAft>
        <a:defRPr sz="2800" b="1" i="1">
          <a:solidFill>
            <a:srgbClr val="A50021"/>
          </a:solidFill>
          <a:latin typeface="Arial Narrow" pitchFamily="34" charset="0"/>
        </a:defRPr>
      </a:lvl9pPr>
    </p:titleStyle>
    <p:bodyStyle>
      <a:lvl1pPr marL="342900" indent="-342900" algn="l" rtl="0" eaLnBrk="0" fontAlgn="base" hangingPunct="0">
        <a:spcBef>
          <a:spcPct val="50000"/>
        </a:spcBef>
        <a:spcAft>
          <a:spcPct val="0"/>
        </a:spcAft>
        <a:buClr>
          <a:schemeClr val="tx1"/>
        </a:buClr>
        <a:buSzPct val="50000"/>
        <a:buFont typeface="Zapf Dingbats" charset="2"/>
        <a:buChar char="n"/>
        <a:defRPr sz="2400">
          <a:solidFill>
            <a:schemeClr val="tx1"/>
          </a:solidFill>
          <a:latin typeface="+mj-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j-lt"/>
        </a:defRPr>
      </a:lvl2pPr>
      <a:lvl3pPr marL="1143000" indent="-228600" algn="l" rtl="0" eaLnBrk="0" fontAlgn="base" hangingPunct="0">
        <a:spcBef>
          <a:spcPct val="50000"/>
        </a:spcBef>
        <a:spcAft>
          <a:spcPct val="0"/>
        </a:spcAft>
        <a:buChar char="•"/>
        <a:defRPr>
          <a:solidFill>
            <a:schemeClr val="tx1"/>
          </a:solidFill>
          <a:latin typeface="+mj-lt"/>
        </a:defRPr>
      </a:lvl3pPr>
      <a:lvl4pPr marL="1600200" indent="-228600" algn="l" rtl="0" eaLnBrk="0" fontAlgn="base" hangingPunct="0">
        <a:spcBef>
          <a:spcPct val="50000"/>
        </a:spcBef>
        <a:spcAft>
          <a:spcPct val="0"/>
        </a:spcAft>
        <a:buChar char="–"/>
        <a:defRPr sz="1600">
          <a:solidFill>
            <a:schemeClr val="tx1"/>
          </a:solidFill>
          <a:latin typeface="+mj-lt"/>
        </a:defRPr>
      </a:lvl4pPr>
      <a:lvl5pPr marL="2057400" indent="-228600" algn="l" rtl="0" eaLnBrk="0" fontAlgn="base" hangingPunct="0">
        <a:spcBef>
          <a:spcPct val="50000"/>
        </a:spcBef>
        <a:spcAft>
          <a:spcPct val="0"/>
        </a:spcAft>
        <a:buChar char="»"/>
        <a:defRPr sz="1400">
          <a:solidFill>
            <a:schemeClr val="tx1"/>
          </a:solidFill>
          <a:latin typeface="+mj-lt"/>
        </a:defRPr>
      </a:lvl5pPr>
      <a:lvl6pPr marL="2514600" indent="-228600" algn="l" rtl="0" eaLnBrk="0" fontAlgn="base" hangingPunct="0">
        <a:spcBef>
          <a:spcPct val="50000"/>
        </a:spcBef>
        <a:spcAft>
          <a:spcPct val="0"/>
        </a:spcAft>
        <a:buChar char="»"/>
        <a:defRPr sz="2000">
          <a:solidFill>
            <a:schemeClr val="tx1"/>
          </a:solidFill>
          <a:latin typeface="+mn-lt"/>
        </a:defRPr>
      </a:lvl6pPr>
      <a:lvl7pPr marL="2971800" indent="-228600" algn="l" rtl="0" eaLnBrk="0" fontAlgn="base" hangingPunct="0">
        <a:spcBef>
          <a:spcPct val="50000"/>
        </a:spcBef>
        <a:spcAft>
          <a:spcPct val="0"/>
        </a:spcAft>
        <a:buChar char="»"/>
        <a:defRPr sz="2000">
          <a:solidFill>
            <a:schemeClr val="tx1"/>
          </a:solidFill>
          <a:latin typeface="+mn-lt"/>
        </a:defRPr>
      </a:lvl7pPr>
      <a:lvl8pPr marL="3429000" indent="-228600" algn="l" rtl="0" eaLnBrk="0" fontAlgn="base" hangingPunct="0">
        <a:spcBef>
          <a:spcPct val="50000"/>
        </a:spcBef>
        <a:spcAft>
          <a:spcPct val="0"/>
        </a:spcAft>
        <a:buChar char="»"/>
        <a:defRPr sz="2000">
          <a:solidFill>
            <a:schemeClr val="tx1"/>
          </a:solidFill>
          <a:latin typeface="+mn-lt"/>
        </a:defRPr>
      </a:lvl8pPr>
      <a:lvl9pPr marL="3886200" indent="-228600" algn="l" rtl="0" eaLnBrk="0" fontAlgn="base" hangingPunct="0">
        <a:spcBef>
          <a:spcPct val="5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rc.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t.schwan@mts.com" TargetMode="External"/><Relationship Id="rId2" Type="http://schemas.openxmlformats.org/officeDocument/2006/relationships/hyperlink" Target="mailto:christian.gust@mt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eiga.e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4648200"/>
            <a:ext cx="8039100" cy="1085850"/>
          </a:xfrm>
        </p:spPr>
        <p:txBody>
          <a:bodyPr/>
          <a:lstStyle/>
          <a:p>
            <a:r>
              <a:rPr lang="sv-SE"/>
              <a:t>MTS testavdelning i EU – kvalitetshantering och arbetsmiljö</a:t>
            </a:r>
            <a:br>
              <a:rPr lang="sv-SE"/>
            </a:br>
            <a:r>
              <a:rPr lang="sv-SE" b="1"/>
              <a:t>Kvalitet, miljö, hälsa och säkerhet – Europa </a:t>
            </a:r>
          </a:p>
        </p:txBody>
      </p:sp>
      <p:sp>
        <p:nvSpPr>
          <p:cNvPr id="7" name="Subtitle 6"/>
          <p:cNvSpPr>
            <a:spLocks noGrp="1"/>
          </p:cNvSpPr>
          <p:nvPr>
            <p:ph type="subTitle" idx="1"/>
          </p:nvPr>
        </p:nvSpPr>
        <p:spPr>
          <a:xfrm>
            <a:off x="4953000" y="5734050"/>
            <a:ext cx="3810000" cy="304800"/>
          </a:xfrm>
        </p:spPr>
        <p:txBody>
          <a:bodyPr/>
          <a:lstStyle/>
          <a:p>
            <a:r>
              <a:rPr lang="sv-SE" b="1" dirty="0">
                <a:solidFill>
                  <a:srgbClr val="CC1543"/>
                </a:solidFill>
              </a:rPr>
              <a:t>Framtaget </a:t>
            </a:r>
            <a:r>
              <a:rPr lang="sv-SE" b="1" dirty="0" smtClean="0">
                <a:solidFill>
                  <a:srgbClr val="CC1543"/>
                </a:solidFill>
              </a:rPr>
              <a:t> </a:t>
            </a:r>
            <a:r>
              <a:rPr lang="sv-SE" b="1" dirty="0">
                <a:solidFill>
                  <a:srgbClr val="CC1543"/>
                </a:solidFill>
              </a:rPr>
              <a:t>– oktober </a:t>
            </a:r>
            <a:r>
              <a:rPr lang="sv-SE" b="1" dirty="0" smtClean="0">
                <a:solidFill>
                  <a:srgbClr val="CC1543"/>
                </a:solidFill>
              </a:rPr>
              <a:t>2017</a:t>
            </a:r>
            <a:endParaRPr lang="sv-SE" b="1" dirty="0">
              <a:solidFill>
                <a:srgbClr val="CC1543"/>
              </a:solidFill>
            </a:endParaRPr>
          </a:p>
        </p:txBody>
      </p:sp>
    </p:spTree>
    <p:extLst>
      <p:ext uri="{BB962C8B-B14F-4D97-AF65-F5344CB8AC3E}">
        <p14:creationId xmlns:p14="http://schemas.microsoft.com/office/powerpoint/2010/main" val="386749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b="1" u="sng" dirty="0"/>
          </a:p>
          <a:p>
            <a:pPr marL="0" indent="0">
              <a:buNone/>
            </a:pPr>
            <a:r>
              <a:rPr lang="sv-SE" b="1" u="sng" dirty="0"/>
              <a:t>2. Orsaker till syrebrist</a:t>
            </a:r>
            <a:br>
              <a:rPr lang="sv-SE" b="1" u="sng" dirty="0"/>
            </a:br>
            <a:endParaRPr lang="sv-SE" b="1" u="sng" dirty="0"/>
          </a:p>
          <a:p>
            <a:r>
              <a:rPr lang="sv-SE" dirty="0"/>
              <a:t>a) När trycksatt kväve släpps ut i luft med atmosfäriskt tryck, är den trycksatta volymen multiplicerat med trycket lika med den ej trycksatta volymen. Till exempel så producerar en 10 liters ackumulator som är förladdad med 70 bar, 700 liter gas vid atmosfäriskt tryck (1 bar).</a:t>
            </a:r>
            <a:br>
              <a:rPr lang="sv-SE" dirty="0"/>
            </a:br>
            <a:endParaRPr lang="sv-SE" sz="1000" dirty="0"/>
          </a:p>
          <a:p>
            <a:r>
              <a:rPr lang="sv-SE" dirty="0"/>
              <a:t>b) Om andra gaser än syre läcker ut ur ackumulatorer, rörnät, cylindrar, kärl osv., måste man alltid räkna med syrebrist. Kontroller med avseende på läckage bör genomföras med jämna mellanrum.</a:t>
            </a:r>
            <a:br>
              <a:rPr lang="sv-SE" dirty="0"/>
            </a:br>
            <a:r>
              <a:rPr lang="sv-SE" sz="1000" dirty="0"/>
              <a:t/>
            </a:r>
            <a:br>
              <a:rPr lang="sv-SE" sz="1000" dirty="0"/>
            </a:br>
            <a:r>
              <a:rPr lang="sv-SE" dirty="0"/>
              <a:t>Utrymmen med begränsad eller otillräcklig ventilation (t.ex. kärl) får inte beträdas utan att det har gjorts en luftanalys, säkra förhållanden har bekräftats och ett arbetstillstånd har utfärdats.</a:t>
            </a:r>
            <a:r>
              <a:rPr lang="sv-SE" b="1" dirty="0"/>
              <a:t/>
            </a:r>
            <a:br>
              <a:rPr lang="sv-SE" b="1" dirty="0"/>
            </a:br>
            <a:endParaRPr lang="sv-SE" b="1" dirty="0"/>
          </a:p>
          <a:p>
            <a:pPr marL="0" indent="0">
              <a:buNone/>
            </a:pPr>
            <a:r>
              <a:rPr lang="sv-SE" b="1" dirty="0"/>
              <a:t/>
            </a:r>
            <a:br>
              <a:rPr lang="sv-SE" b="1" dirty="0"/>
            </a:br>
            <a:endParaRPr lang="sv-SE" b="1" dirty="0"/>
          </a:p>
          <a:p>
            <a:pPr>
              <a:spcBef>
                <a:spcPts val="500"/>
              </a:spcBef>
            </a:pPr>
            <a:endParaRPr lang="de-DE" b="1" dirty="0"/>
          </a:p>
          <a:p>
            <a:pPr marL="0" indent="0">
              <a:spcBef>
                <a:spcPts val="500"/>
              </a:spcBef>
              <a:buNone/>
            </a:pPr>
            <a:r>
              <a:rPr lang="sv-SE" b="1" dirty="0"/>
              <a:t> </a:t>
            </a:r>
            <a:br>
              <a:rPr lang="sv-SE" b="1" dirty="0"/>
            </a:br>
            <a:endParaRPr lang="sv-SE" b="1" dirty="0"/>
          </a:p>
          <a:p>
            <a:pPr>
              <a:spcBef>
                <a:spcPts val="500"/>
              </a:spcBef>
            </a:pPr>
            <a:endParaRPr lang="en-US" b="1" dirty="0"/>
          </a:p>
          <a:p>
            <a:pPr>
              <a:spcBef>
                <a:spcPts val="500"/>
              </a:spcBef>
            </a:pPr>
            <a:endParaRPr lang="en-US" b="1" dirty="0"/>
          </a:p>
          <a:p>
            <a:pPr marL="0" indent="0">
              <a:spcBef>
                <a:spcPts val="500"/>
              </a:spcBef>
              <a:buNone/>
            </a:pPr>
            <a:endParaRPr lang="en-US" b="1"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10</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spTree>
    <p:extLst>
      <p:ext uri="{BB962C8B-B14F-4D97-AF65-F5344CB8AC3E}">
        <p14:creationId xmlns:p14="http://schemas.microsoft.com/office/powerpoint/2010/main" val="1955307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1000" b="1" u="sng" dirty="0"/>
          </a:p>
          <a:p>
            <a:pPr marL="0" indent="0">
              <a:buNone/>
            </a:pPr>
            <a:r>
              <a:rPr lang="sv-SE" b="1" u="sng"/>
              <a:t>2. Orsaker till syrebrist</a:t>
            </a:r>
            <a:br>
              <a:rPr lang="sv-SE" b="1" u="sng"/>
            </a:br>
            <a:endParaRPr lang="sv-SE" b="1" u="sng"/>
          </a:p>
          <a:p>
            <a:r>
              <a:rPr lang="sv-SE"/>
              <a:t>c) Om arbete måste utföras i närheten av till exempel ventilationsöppningar, ventilationsrör eller stegvägar i kärl, måste personalen vara förberedd på att det kan komma ut gaser med låg syrehalt eller utan något syre alls ur sådana öppningar.</a:t>
            </a:r>
            <a:br>
              <a:rPr lang="sv-SE"/>
            </a:br>
            <a:r>
              <a:rPr lang="sv-SE"/>
              <a:t/>
            </a:r>
            <a:br>
              <a:rPr lang="sv-SE"/>
            </a:br>
            <a:r>
              <a:rPr lang="sv-SE"/>
              <a:t/>
            </a:r>
            <a:br>
              <a:rPr lang="sv-SE"/>
            </a:br>
            <a:r>
              <a:rPr lang="sv-SE"/>
              <a:t/>
            </a:r>
            <a:br>
              <a:rPr lang="sv-SE"/>
            </a:br>
            <a:r>
              <a:rPr lang="sv-SE"/>
              <a:t/>
            </a:r>
            <a:br>
              <a:rPr lang="sv-SE"/>
            </a:br>
            <a:r>
              <a:rPr lang="sv-SE"/>
              <a:t/>
            </a:r>
            <a:br>
              <a:rPr lang="sv-SE"/>
            </a:br>
            <a:endParaRPr lang="sv-SE"/>
          </a:p>
          <a:p>
            <a:r>
              <a:rPr lang="sv-SE"/>
              <a:t>d) Syrebrist uppkommer alltid när en anläggning eller ett kärl renas med kväve eller andra inerta gaser.</a:t>
            </a:r>
            <a:br>
              <a:rPr lang="sv-SE"/>
            </a:br>
            <a:endParaRPr lang="sv-SE"/>
          </a:p>
          <a:p>
            <a:pPr marL="0" indent="0">
              <a:buNone/>
            </a:pPr>
            <a:r>
              <a:rPr lang="sv-SE" b="1"/>
              <a:t/>
            </a:r>
            <a:br>
              <a:rPr lang="sv-SE" b="1"/>
            </a:br>
            <a:endParaRPr lang="sv-SE" b="1"/>
          </a:p>
          <a:p>
            <a:pPr marL="0" indent="0">
              <a:buNone/>
            </a:pPr>
            <a:r>
              <a:rPr lang="sv-SE" b="1"/>
              <a:t/>
            </a:r>
            <a:br>
              <a:rPr lang="sv-SE" b="1"/>
            </a:br>
            <a:endParaRPr lang="sv-SE" b="1"/>
          </a:p>
          <a:p>
            <a:pPr>
              <a:spcBef>
                <a:spcPts val="500"/>
              </a:spcBef>
            </a:pPr>
            <a:endParaRPr lang="de-DE" b="1" dirty="0"/>
          </a:p>
          <a:p>
            <a:pPr marL="0" indent="0">
              <a:spcBef>
                <a:spcPts val="500"/>
              </a:spcBef>
              <a:buNone/>
            </a:pPr>
            <a:r>
              <a:rPr lang="sv-SE" b="1"/>
              <a:t> </a:t>
            </a:r>
            <a:br>
              <a:rPr lang="sv-SE" b="1"/>
            </a:br>
            <a:endParaRPr lang="sv-SE" b="1"/>
          </a:p>
          <a:p>
            <a:pPr>
              <a:spcBef>
                <a:spcPts val="500"/>
              </a:spcBef>
            </a:pPr>
            <a:endParaRPr lang="en-US" b="1" dirty="0"/>
          </a:p>
          <a:p>
            <a:pPr>
              <a:spcBef>
                <a:spcPts val="500"/>
              </a:spcBef>
            </a:pPr>
            <a:endParaRPr lang="en-US" b="1" dirty="0"/>
          </a:p>
          <a:p>
            <a:pPr marL="0" indent="0">
              <a:spcBef>
                <a:spcPts val="500"/>
              </a:spcBef>
              <a:buNone/>
            </a:pPr>
            <a:endParaRPr lang="en-US" b="1"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11</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879" y="3495713"/>
            <a:ext cx="16668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54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a:p>
          <a:p>
            <a:pPr marL="0" indent="0">
              <a:buNone/>
            </a:pPr>
            <a:r>
              <a:rPr lang="sv-SE" b="1" u="sng" dirty="0"/>
              <a:t>3. Upptäckt av syrebrist</a:t>
            </a:r>
            <a:br>
              <a:rPr lang="sv-SE" b="1" u="sng" dirty="0"/>
            </a:br>
            <a:endParaRPr lang="sv-SE" b="1" u="sng" dirty="0"/>
          </a:p>
          <a:p>
            <a:r>
              <a:rPr lang="sv-SE" b="1" dirty="0">
                <a:solidFill>
                  <a:srgbClr val="FF0000"/>
                </a:solidFill>
              </a:rPr>
              <a:t>MÄNNISKANS SINNEN KAN INTE UPPTÄCKA SYREBRIST</a:t>
            </a:r>
            <a:r>
              <a:rPr lang="sv-SE" b="1" dirty="0"/>
              <a:t/>
            </a:r>
            <a:br>
              <a:rPr lang="sv-SE" b="1" dirty="0"/>
            </a:br>
            <a:endParaRPr lang="sv-SE" b="1" dirty="0"/>
          </a:p>
          <a:p>
            <a:r>
              <a:rPr lang="sv-SE" dirty="0"/>
              <a:t>Mätinstrument avger ett akustiskt eller visuellt larm vid en viss syrehalt och kan indikera syreinnehållet.</a:t>
            </a:r>
          </a:p>
          <a:p>
            <a:r>
              <a:rPr lang="sv-SE" dirty="0"/>
              <a:t>Dessa instrument bör alltid testas ute i fria luften innan de används.</a:t>
            </a:r>
          </a:p>
          <a:p>
            <a:endParaRPr lang="en-US" dirty="0"/>
          </a:p>
          <a:p>
            <a:endParaRPr lang="en-US" dirty="0"/>
          </a:p>
          <a:p>
            <a:endParaRPr lang="en-US" dirty="0"/>
          </a:p>
          <a:p>
            <a:endParaRPr lang="en-US" dirty="0"/>
          </a:p>
          <a:p>
            <a:endParaRPr lang="en-US" dirty="0"/>
          </a:p>
          <a:p>
            <a:r>
              <a:rPr lang="sv-SE" dirty="0"/>
              <a:t>Om det är möjligt att giftiga eller brandfarliga gaser är närvarande, ska särskilda instrument användas.</a:t>
            </a:r>
            <a:r>
              <a:rPr lang="sv-SE" b="1" dirty="0"/>
              <a:t/>
            </a:r>
            <a:br>
              <a:rPr lang="sv-SE" b="1" dirty="0"/>
            </a:br>
            <a:endParaRPr lang="sv-SE" b="1" dirty="0"/>
          </a:p>
          <a:p>
            <a:pPr marL="0" indent="0">
              <a:buNone/>
            </a:pPr>
            <a:r>
              <a:rPr lang="sv-SE" b="1" dirty="0"/>
              <a:t/>
            </a:r>
            <a:br>
              <a:rPr lang="sv-SE" b="1" dirty="0"/>
            </a:br>
            <a:endParaRPr lang="sv-SE" b="1" dirty="0"/>
          </a:p>
          <a:p>
            <a:pPr>
              <a:spcBef>
                <a:spcPts val="500"/>
              </a:spcBef>
            </a:pPr>
            <a:endParaRPr lang="de-DE" b="1" dirty="0"/>
          </a:p>
          <a:p>
            <a:pPr marL="0" indent="0">
              <a:spcBef>
                <a:spcPts val="500"/>
              </a:spcBef>
              <a:buNone/>
            </a:pPr>
            <a:r>
              <a:rPr lang="sv-SE" b="1" dirty="0"/>
              <a:t> </a:t>
            </a:r>
            <a:br>
              <a:rPr lang="sv-SE" b="1" dirty="0"/>
            </a:br>
            <a:endParaRPr lang="sv-SE" b="1" dirty="0"/>
          </a:p>
          <a:p>
            <a:pPr>
              <a:spcBef>
                <a:spcPts val="500"/>
              </a:spcBef>
            </a:pPr>
            <a:endParaRPr lang="en-US" b="1" dirty="0"/>
          </a:p>
          <a:p>
            <a:pPr>
              <a:spcBef>
                <a:spcPts val="500"/>
              </a:spcBef>
            </a:pPr>
            <a:endParaRPr lang="en-US" b="1" dirty="0"/>
          </a:p>
          <a:p>
            <a:pPr marL="0" indent="0">
              <a:spcBef>
                <a:spcPts val="500"/>
              </a:spcBef>
              <a:buNone/>
            </a:pPr>
            <a:endParaRPr lang="en-US" b="1"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12</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254" y="3841937"/>
            <a:ext cx="112395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33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a:p>
          <a:p>
            <a:pPr marL="0" indent="0">
              <a:buNone/>
            </a:pPr>
            <a:r>
              <a:rPr lang="sv-SE" b="1" u="sng"/>
              <a:t>4. Andningsutrustning</a:t>
            </a:r>
            <a:br>
              <a:rPr lang="sv-SE" b="1" u="sng"/>
            </a:br>
            <a:endParaRPr lang="sv-SE" b="1" u="sng"/>
          </a:p>
          <a:p>
            <a:r>
              <a:rPr lang="sv-SE"/>
              <a:t>Andningsutrustning ska användas i situationer där man måste räkna med syrebrist av sådant slag som inte kan avhjälpas med tillräcklig ventilation.</a:t>
            </a:r>
            <a:br>
              <a:rPr lang="sv-SE"/>
            </a:br>
            <a:endParaRPr lang="sv-SE"/>
          </a:p>
          <a:p>
            <a:r>
              <a:rPr lang="sv-SE"/>
              <a:t>Gasmasker med filter av den typ som används vid närvaro av giftiga gaser (som till exempel ammoniak, klor osv.) är odugliga för det här ändamålet.</a:t>
            </a:r>
            <a:br>
              <a:rPr lang="sv-SE"/>
            </a:br>
            <a:endParaRPr lang="sv-SE"/>
          </a:p>
          <a:p>
            <a:r>
              <a:rPr lang="sv-SE"/>
              <a:t>Rekommenderade typer av andningsutrustning är</a:t>
            </a:r>
          </a:p>
          <a:p>
            <a:pPr lvl="1"/>
            <a:r>
              <a:rPr lang="sv-SE"/>
              <a:t> bärbar andningsapparat med tuber med komprimerad luft på ryggen</a:t>
            </a:r>
          </a:p>
          <a:p>
            <a:pPr lvl="1"/>
            <a:r>
              <a:rPr lang="sv-SE"/>
              <a:t> helmasker med andningsapparat med slang som är ansluten till en luftförsörjningsenhet.</a:t>
            </a:r>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13</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spTree>
    <p:extLst>
      <p:ext uri="{BB962C8B-B14F-4D97-AF65-F5344CB8AC3E}">
        <p14:creationId xmlns:p14="http://schemas.microsoft.com/office/powerpoint/2010/main" val="321983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a:p>
          <a:p>
            <a:pPr marL="0" indent="0">
              <a:buNone/>
            </a:pPr>
            <a:r>
              <a:rPr lang="sv-SE" b="1" u="sng" dirty="0"/>
              <a:t>4. Andningsutrustning</a:t>
            </a:r>
            <a:br>
              <a:rPr lang="sv-SE" b="1" u="sng" dirty="0"/>
            </a:br>
            <a:endParaRPr lang="sv-SE" b="1" u="sng" dirty="0"/>
          </a:p>
          <a:p>
            <a:pPr marL="0" indent="0">
              <a:buNone/>
            </a:pPr>
            <a:r>
              <a:rPr lang="sv-SE" b="1" dirty="0"/>
              <a:t>OBS:</a:t>
            </a:r>
          </a:p>
          <a:p>
            <a:pPr>
              <a:buFont typeface="Wingdings" panose="05000000000000000000" pitchFamily="2" charset="2"/>
              <a:buChar char="Ø"/>
            </a:pPr>
            <a:endParaRPr lang="en-US" sz="800" dirty="0"/>
          </a:p>
          <a:p>
            <a:pPr>
              <a:buFont typeface="Wingdings" panose="05000000000000000000" pitchFamily="2" charset="2"/>
              <a:buChar char="Ø"/>
            </a:pPr>
            <a:r>
              <a:rPr lang="sv-SE" dirty="0"/>
              <a:t>Om arbetsmiljön kräver att andningsutrustning används, krävs särskild utbildning. Utbildningens innehåll följer av lokal säkerhetslagstiftning.</a:t>
            </a:r>
          </a:p>
          <a:p>
            <a:pPr>
              <a:buFont typeface="Wingdings" panose="05000000000000000000" pitchFamily="2" charset="2"/>
              <a:buChar char="Ø"/>
            </a:pPr>
            <a:endParaRPr lang="en-US" dirty="0"/>
          </a:p>
          <a:p>
            <a:pPr>
              <a:buFont typeface="Wingdings" panose="05000000000000000000" pitchFamily="2" charset="2"/>
              <a:buChar char="Ø"/>
            </a:pPr>
            <a:r>
              <a:rPr lang="sv-SE" dirty="0"/>
              <a:t>Man bör hålla i åtanke att när man bär dessa apparater, i synnerhet tuber som är fyllda med luft, kan det ibland vara svårt att gå in i nedstigningsbrunnar.</a:t>
            </a:r>
            <a:br>
              <a:rPr lang="sv-SE" dirty="0"/>
            </a:br>
            <a:endParaRPr lang="sv-SE" dirty="0"/>
          </a:p>
          <a:p>
            <a:pPr>
              <a:buFont typeface="Wingdings" panose="05000000000000000000" pitchFamily="2" charset="2"/>
              <a:buChar char="Ø"/>
            </a:pPr>
            <a:r>
              <a:rPr lang="sv-SE" dirty="0"/>
              <a:t>Periodiska kontroller med avseende på utrustningens korrekta funktion måste genomföras i enlighet med lokala bestämmelser.</a:t>
            </a:r>
            <a:br>
              <a:rPr lang="sv-SE" dirty="0"/>
            </a:br>
            <a:endParaRPr lang="sv-SE" dirty="0"/>
          </a:p>
          <a:p>
            <a:pPr>
              <a:buFont typeface="Wingdings" panose="05000000000000000000" pitchFamily="2" charset="2"/>
              <a:buChar char="Ø"/>
            </a:pPr>
            <a:r>
              <a:rPr lang="sv-SE" dirty="0"/>
              <a:t>Användare ska utbildas i och regelbundet öva hanteringen av utrustningen.</a:t>
            </a:r>
          </a:p>
          <a:p>
            <a:pPr>
              <a:buFont typeface="Wingdings" panose="05000000000000000000" pitchFamily="2" charset="2"/>
              <a:buChar char="Ø"/>
            </a:pPr>
            <a:endParaRPr lang="en-US" dirty="0"/>
          </a:p>
          <a:p>
            <a:endParaRPr lang="en-US"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14</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spTree>
    <p:extLst>
      <p:ext uri="{BB962C8B-B14F-4D97-AF65-F5344CB8AC3E}">
        <p14:creationId xmlns:p14="http://schemas.microsoft.com/office/powerpoint/2010/main" val="54317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a:p>
          <a:p>
            <a:pPr marL="0" indent="0">
              <a:buNone/>
            </a:pPr>
            <a:r>
              <a:rPr lang="sv-SE" b="1" u="sng" dirty="0"/>
              <a:t>5. Slutna utrymmen, kärl osv.</a:t>
            </a:r>
            <a:br>
              <a:rPr lang="sv-SE" b="1" u="sng" dirty="0"/>
            </a:br>
            <a:endParaRPr lang="sv-SE" b="1" u="sng" dirty="0"/>
          </a:p>
          <a:p>
            <a:r>
              <a:rPr lang="sv-SE" dirty="0"/>
              <a:t>Ett kärl eller ett slutet utrymme där syrebrist kan förväntas och som är anslutet till en gaskälla, ska kopplas bort från en sådan källa</a:t>
            </a:r>
          </a:p>
          <a:p>
            <a:pPr lvl="1"/>
            <a:r>
              <a:rPr lang="sv-SE" dirty="0"/>
              <a:t>genom att antingen ta bort ett avsnitt av röret eller sätta in en blindfläns innan någon går in i utrymmet.</a:t>
            </a:r>
            <a:br>
              <a:rPr lang="sv-SE" dirty="0"/>
            </a:br>
            <a:endParaRPr lang="sv-SE" sz="1000" dirty="0"/>
          </a:p>
          <a:p>
            <a:r>
              <a:rPr lang="sv-SE" dirty="0"/>
              <a:t>Att bara förlita sig på stängda ventiler kan vara livsfarligt.</a:t>
            </a:r>
            <a:br>
              <a:rPr lang="sv-SE" dirty="0"/>
            </a:br>
            <a:endParaRPr lang="sv-SE" sz="1400" dirty="0"/>
          </a:p>
          <a:p>
            <a:r>
              <a:rPr lang="sv-SE" dirty="0"/>
              <a:t>Ett utrymme eller kärl ska ventileras grundligt, och syrehalten ska mätas med jämna mellanrum innan någon går in och under hela tiden som någon är inne.</a:t>
            </a:r>
            <a:br>
              <a:rPr lang="sv-SE" dirty="0"/>
            </a:br>
            <a:endParaRPr lang="sv-SE" sz="1400" dirty="0"/>
          </a:p>
          <a:p>
            <a:r>
              <a:rPr lang="sv-SE" dirty="0"/>
              <a:t>Om luften i ett sådant kärl eller utrymme inte är andningsbar, ska en kompetent person använda andningsutrustning.</a:t>
            </a:r>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15</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spTree>
    <p:extLst>
      <p:ext uri="{BB962C8B-B14F-4D97-AF65-F5344CB8AC3E}">
        <p14:creationId xmlns:p14="http://schemas.microsoft.com/office/powerpoint/2010/main" val="2572948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a:p>
          <a:p>
            <a:pPr marL="0" indent="0">
              <a:buNone/>
            </a:pPr>
            <a:r>
              <a:rPr lang="sv-SE" b="1" u="sng" dirty="0"/>
              <a:t>5. Slutna utrymmen, kärl osv.</a:t>
            </a:r>
            <a:br>
              <a:rPr lang="sv-SE" b="1" u="sng" dirty="0"/>
            </a:br>
            <a:endParaRPr lang="sv-SE" b="1" u="sng" dirty="0"/>
          </a:p>
          <a:p>
            <a:r>
              <a:rPr lang="sv-SE" b="1" dirty="0"/>
              <a:t>En person ska</a:t>
            </a:r>
            <a:r>
              <a:rPr lang="sv-SE" dirty="0"/>
              <a:t> </a:t>
            </a:r>
            <a:r>
              <a:rPr lang="sv-SE" b="1" dirty="0"/>
              <a:t>inte</a:t>
            </a:r>
            <a:r>
              <a:rPr lang="sv-SE" dirty="0"/>
              <a:t> </a:t>
            </a:r>
            <a:r>
              <a:rPr lang="sv-SE" b="1" dirty="0"/>
              <a:t>tillåtas</a:t>
            </a:r>
            <a:r>
              <a:rPr lang="sv-SE" dirty="0"/>
              <a:t> gå in i ett sådant utrymme </a:t>
            </a:r>
            <a:r>
              <a:rPr lang="sv-SE" b="1" dirty="0"/>
              <a:t>förrän</a:t>
            </a:r>
            <a:r>
              <a:rPr lang="sv-SE" dirty="0"/>
              <a:t> ett </a:t>
            </a:r>
            <a:r>
              <a:rPr lang="sv-SE" b="1" dirty="0"/>
              <a:t>inträdestillstånd</a:t>
            </a:r>
            <a:r>
              <a:rPr lang="sv-SE" dirty="0"/>
              <a:t> har utfärdats och undertecknats av en </a:t>
            </a:r>
            <a:r>
              <a:rPr lang="sv-SE" b="1" dirty="0"/>
              <a:t>ansvarig</a:t>
            </a:r>
            <a:r>
              <a:rPr lang="sv-SE" dirty="0"/>
              <a:t> person.</a:t>
            </a:r>
          </a:p>
          <a:p>
            <a:endParaRPr lang="en-US" dirty="0"/>
          </a:p>
          <a:p>
            <a:r>
              <a:rPr lang="sv-SE"/>
              <a:t>Så länge någon är inne i ett kärl eller ett slutet utrymme, ska det finnas en vakt närvarande som är posterad direkt utanför ingången till det slutna utrymmet.</a:t>
            </a:r>
          </a:p>
          <a:p>
            <a:endParaRPr lang="en-US" dirty="0"/>
          </a:p>
          <a:p>
            <a:endParaRPr lang="en-US"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16</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spTree>
    <p:extLst>
      <p:ext uri="{BB962C8B-B14F-4D97-AF65-F5344CB8AC3E}">
        <p14:creationId xmlns:p14="http://schemas.microsoft.com/office/powerpoint/2010/main" val="2129224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a:p>
          <a:p>
            <a:pPr marL="0" indent="0">
              <a:buNone/>
            </a:pPr>
            <a:r>
              <a:rPr lang="sv-SE" b="1" u="sng"/>
              <a:t>5. Slutna utrymmen, kärl osv.</a:t>
            </a:r>
            <a:br>
              <a:rPr lang="sv-SE" b="1" u="sng"/>
            </a:br>
            <a:endParaRPr lang="sv-SE" b="1" u="sng"/>
          </a:p>
          <a:p>
            <a:r>
              <a:rPr lang="sv-SE"/>
              <a:t>Den personen måste ha en bärbar andningsapparat lätt tillgänglig. </a:t>
            </a:r>
            <a:br>
              <a:rPr lang="sv-SE"/>
            </a:br>
            <a:endParaRPr lang="sv-SE"/>
          </a:p>
          <a:p>
            <a:r>
              <a:rPr lang="sv-SE"/>
              <a:t>För att underlätta räddning ska personen som befinner sig i det slutna utrymmet ha på sig sele och rep. Vaktens uppgift ska vara tydligt definierad. Det kan behövas en lyftanordning för att lyfta en oförmögen person.</a:t>
            </a:r>
          </a:p>
          <a:p>
            <a:endParaRPr lang="en-US" dirty="0"/>
          </a:p>
          <a:p>
            <a:endParaRPr lang="en-US" dirty="0"/>
          </a:p>
          <a:p>
            <a:endParaRPr lang="en-US"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17</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948" y="4404611"/>
            <a:ext cx="19431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92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a:p>
          <a:p>
            <a:pPr marL="0" indent="0">
              <a:buNone/>
            </a:pPr>
            <a:r>
              <a:rPr lang="sv-SE" b="1" u="sng"/>
              <a:t>6. Åtgärder i nödsituationer</a:t>
            </a:r>
            <a:br>
              <a:rPr lang="sv-SE" b="1" u="sng"/>
            </a:br>
            <a:endParaRPr lang="sv-SE" b="1" u="sng"/>
          </a:p>
          <a:p>
            <a:r>
              <a:rPr lang="sv-SE"/>
              <a:t>Om en person har svimmat på grund av syrebrist, kan han eller hon räddas endast om räddningspersonalen är utrustad med andningsapparater som gör det möjligt för dem att utan risk gå in i det syrefattiga utrymmet.</a:t>
            </a:r>
            <a:br>
              <a:rPr lang="sv-SE"/>
            </a:br>
            <a:endParaRPr lang="sv-SE"/>
          </a:p>
          <a:p>
            <a:r>
              <a:rPr lang="sv-SE"/>
              <a:t>Flytta ut patienten i fria luften och ge omedelbart syre från en automatisk återupplivningsenhet om en sådan finns till hands, eller ge konstgjord andning. Anvisningar och upplysning om återupplivning kan fås av det europeiska återupplivningsrådet (webbplats: </a:t>
            </a:r>
            <a:r>
              <a:rPr lang="sv-SE">
                <a:hlinkClick r:id="rId2"/>
              </a:rPr>
              <a:t>https://www.erc.edu/</a:t>
            </a:r>
            <a:r>
              <a:rPr lang="sv-SE"/>
              <a:t>).</a:t>
            </a:r>
            <a:br>
              <a:rPr lang="sv-SE"/>
            </a:br>
            <a:r>
              <a:rPr lang="sv-SE"/>
              <a:t>Fortsätt tills patienten kvicknar till eller kompetent sjukvårdspersonal råder till att sluta.</a:t>
            </a:r>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18</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spTree>
    <p:extLst>
      <p:ext uri="{BB962C8B-B14F-4D97-AF65-F5344CB8AC3E}">
        <p14:creationId xmlns:p14="http://schemas.microsoft.com/office/powerpoint/2010/main" val="2822438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a:p>
          <a:p>
            <a:pPr marL="0" indent="0">
              <a:buNone/>
            </a:pPr>
            <a:r>
              <a:rPr lang="sv-SE" b="1"/>
              <a:t>7.  Slutsatser</a:t>
            </a:r>
            <a:br>
              <a:rPr lang="sv-SE" b="1"/>
            </a:br>
            <a:endParaRPr lang="sv-SE" b="1"/>
          </a:p>
          <a:p>
            <a:r>
              <a:rPr lang="sv-SE"/>
              <a:t>Det är två viktiga saker som man måste komma ihåg när det handlar om olyckor kopplade till syrebrist och inerta gaser:</a:t>
            </a:r>
            <a:br>
              <a:rPr lang="sv-SE"/>
            </a:br>
            <a:endParaRPr lang="sv-SE"/>
          </a:p>
          <a:p>
            <a:pPr marL="457200" indent="-457200">
              <a:buFont typeface="+mj-lt"/>
              <a:buAutoNum type="arabicPeriod"/>
            </a:pPr>
            <a:r>
              <a:rPr lang="sv-SE"/>
              <a:t> Olyckor till följd av syrebrist på grund av inerta gaser händer oväntat, och personalen kan reagera på fel sätt. För att undvika detta, måste all personal som kan komma att arbeta med eller utsättas för inerta gaser, få fortlöpande utbildning i medvetenhet om riskerna med dessa gaser.</a:t>
            </a:r>
            <a:br>
              <a:rPr lang="sv-SE"/>
            </a:br>
            <a:endParaRPr lang="sv-SE"/>
          </a:p>
          <a:p>
            <a:pPr marL="457200" indent="-457200">
              <a:buFont typeface="+mj-lt"/>
              <a:buAutoNum type="arabicPeriod"/>
            </a:pPr>
            <a:r>
              <a:rPr lang="sv-SE"/>
              <a:t> Olyckor i kvävningsframkallande miljöer är alltid allvarliga, om inte dödliga. Det är absolut nödvändigt att hålla både regelbundna och periodiska utbildningsmöten med all personal, och att genomföra räddningsövningar.</a:t>
            </a:r>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19</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spTree>
    <p:extLst>
      <p:ext uri="{BB962C8B-B14F-4D97-AF65-F5344CB8AC3E}">
        <p14:creationId xmlns:p14="http://schemas.microsoft.com/office/powerpoint/2010/main" val="279917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a:spcBef>
                <a:spcPts val="500"/>
              </a:spcBef>
            </a:pPr>
            <a:endParaRPr lang="en-US" b="1" dirty="0"/>
          </a:p>
          <a:p>
            <a:r>
              <a:rPr lang="sv-SE" b="1" u="sng"/>
              <a:t> </a:t>
            </a:r>
            <a:r>
              <a:rPr lang="sv-SE" sz="2400" b="1" u="sng"/>
              <a:t>Inledning</a:t>
            </a:r>
            <a:r>
              <a:rPr lang="sv-SE" b="1" u="sng"/>
              <a:t/>
            </a:r>
            <a:br>
              <a:rPr lang="sv-SE" b="1" u="sng"/>
            </a:br>
            <a:endParaRPr lang="sv-SE" b="1" u="sng"/>
          </a:p>
          <a:p>
            <a:r>
              <a:rPr lang="sv-SE"/>
              <a:t>MTS är mycket oroad över de olyckor som användare av inerta gaser kan råka ut för och vars direkta orsak är brist på syre med kvävning som följd.</a:t>
            </a:r>
            <a:br>
              <a:rPr lang="sv-SE"/>
            </a:br>
            <a:endParaRPr lang="sv-SE"/>
          </a:p>
          <a:p>
            <a:r>
              <a:rPr lang="sv-SE"/>
              <a:t>MTS har kommit fram till att det är av stor vikt att användare informeras regelbundet om riskerna med inerta gaser.</a:t>
            </a:r>
            <a:br>
              <a:rPr lang="sv-SE"/>
            </a:br>
            <a:endParaRPr lang="sv-SE"/>
          </a:p>
          <a:p>
            <a:r>
              <a:rPr lang="sv-SE"/>
              <a:t>Följande utbildningsdokument syftar till att öka medvetenheten genom att framföra den väsentliga information som krävs för att förebygga kvävningsolyckor i samband med inerta gaser.</a:t>
            </a:r>
          </a:p>
          <a:p>
            <a:pPr marL="0" indent="0">
              <a:buNone/>
            </a:pPr>
            <a:r>
              <a:rPr lang="sv-SE"/>
              <a:t/>
            </a:r>
            <a:br>
              <a:rPr lang="sv-SE"/>
            </a:br>
            <a:endParaRPr lang="sv-SE"/>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2</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spTree>
    <p:extLst>
      <p:ext uri="{BB962C8B-B14F-4D97-AF65-F5344CB8AC3E}">
        <p14:creationId xmlns:p14="http://schemas.microsoft.com/office/powerpoint/2010/main" val="2072714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349187"/>
            <a:ext cx="8250238" cy="479613"/>
          </a:xfrm>
        </p:spPr>
        <p:txBody>
          <a:bodyPr/>
          <a:lstStyle/>
          <a:p>
            <a:pPr>
              <a:spcBef>
                <a:spcPts val="500"/>
              </a:spcBef>
            </a:pPr>
            <a:r>
              <a:rPr lang="sv-SE" b="1"/>
              <a:t>RISKER MED INERTA GASER OCH MINSKAD SYREHALT </a:t>
            </a:r>
          </a:p>
        </p:txBody>
      </p:sp>
      <p:sp>
        <p:nvSpPr>
          <p:cNvPr id="3" name="Content Placeholder 2"/>
          <p:cNvSpPr>
            <a:spLocks noGrp="1"/>
          </p:cNvSpPr>
          <p:nvPr>
            <p:ph idx="1"/>
          </p:nvPr>
        </p:nvSpPr>
        <p:spPr>
          <a:xfrm>
            <a:off x="497542" y="1939738"/>
            <a:ext cx="7861767" cy="4512235"/>
          </a:xfrm>
        </p:spPr>
        <p:txBody>
          <a:bodyPr/>
          <a:lstStyle/>
          <a:p>
            <a:pPr marL="0" indent="0" algn="ctr">
              <a:buNone/>
            </a:pPr>
            <a:r>
              <a:rPr lang="sv-SE" sz="2800" b="1" dirty="0">
                <a:solidFill>
                  <a:srgbClr val="CC1543"/>
                </a:solidFill>
                <a:latin typeface="+mj-lt"/>
              </a:rPr>
              <a:t/>
            </a:r>
            <a:br>
              <a:rPr lang="sv-SE" sz="2800" b="1" dirty="0">
                <a:solidFill>
                  <a:srgbClr val="CC1543"/>
                </a:solidFill>
                <a:latin typeface="+mj-lt"/>
              </a:rPr>
            </a:br>
            <a:r>
              <a:rPr lang="sv-SE" sz="2800" b="1" dirty="0">
                <a:solidFill>
                  <a:srgbClr val="CC1543"/>
                </a:solidFill>
                <a:latin typeface="+mj-lt"/>
              </a:rPr>
              <a:t>MTS testavdelning i Europa </a:t>
            </a:r>
            <a:br>
              <a:rPr lang="sv-SE" sz="2800" b="1" dirty="0">
                <a:solidFill>
                  <a:srgbClr val="CC1543"/>
                </a:solidFill>
                <a:latin typeface="+mj-lt"/>
              </a:rPr>
            </a:br>
            <a:r>
              <a:rPr lang="sv-SE" sz="2800" b="1" dirty="0">
                <a:solidFill>
                  <a:srgbClr val="CC1543"/>
                </a:solidFill>
                <a:latin typeface="+mj-lt"/>
              </a:rPr>
              <a:t>Kvalitet, miljö, hälsa och säkerhet</a:t>
            </a:r>
          </a:p>
          <a:p>
            <a:pPr marL="0" indent="0" algn="ctr">
              <a:buNone/>
            </a:pPr>
            <a:endParaRPr lang="en-US" sz="2400" dirty="0">
              <a:solidFill>
                <a:srgbClr val="CC1543"/>
              </a:solidFill>
              <a:latin typeface="+mj-lt"/>
            </a:endParaRPr>
          </a:p>
          <a:p>
            <a:pPr marL="0" indent="0" algn="ctr">
              <a:buNone/>
            </a:pPr>
            <a:r>
              <a:rPr lang="sv-SE" sz="4800" dirty="0">
                <a:solidFill>
                  <a:srgbClr val="CC1543"/>
                </a:solidFill>
                <a:latin typeface="+mj-lt"/>
              </a:rPr>
              <a:t>Tack!</a:t>
            </a:r>
          </a:p>
          <a:p>
            <a:pPr marL="0" indent="0" algn="ctr">
              <a:buNone/>
            </a:pPr>
            <a:endParaRPr lang="en-US" sz="4800" dirty="0">
              <a:solidFill>
                <a:srgbClr val="CC1543"/>
              </a:solidFill>
              <a:latin typeface="+mj-lt"/>
            </a:endParaRPr>
          </a:p>
          <a:p>
            <a:pPr marL="0" indent="0" algn="ctr">
              <a:buNone/>
            </a:pPr>
            <a:r>
              <a:rPr lang="sv-SE" dirty="0"/>
              <a:t>Förstahandskontakter: </a:t>
            </a:r>
            <a:r>
              <a:rPr lang="de-DE" dirty="0">
                <a:hlinkClick r:id="rId2"/>
              </a:rPr>
              <a:t>christian.gust@mts.com</a:t>
            </a:r>
            <a:r>
              <a:rPr lang="de-DE" dirty="0"/>
              <a:t> +</a:t>
            </a:r>
            <a:r>
              <a:rPr lang="de-DE" dirty="0" smtClean="0"/>
              <a:t> </a:t>
            </a:r>
            <a:r>
              <a:rPr lang="de-DE" dirty="0">
                <a:hlinkClick r:id="rId3"/>
              </a:rPr>
              <a:t>t.schwan@mts.com</a:t>
            </a:r>
            <a:r>
              <a:rPr lang="de-DE" dirty="0"/>
              <a:t> </a:t>
            </a:r>
            <a:endParaRPr lang="sv-SE" dirty="0"/>
          </a:p>
          <a:p>
            <a:pPr marL="0" indent="0" algn="ctr">
              <a:buNone/>
            </a:pPr>
            <a:r>
              <a:rPr lang="sv-SE" dirty="0"/>
              <a:t/>
            </a:r>
            <a:br>
              <a:rPr lang="sv-SE" dirty="0"/>
            </a:br>
            <a:r>
              <a:rPr lang="sv-SE" dirty="0"/>
              <a:t>	</a:t>
            </a:r>
            <a:br>
              <a:rPr lang="sv-SE" dirty="0"/>
            </a:br>
            <a:r>
              <a:rPr lang="sv-SE" dirty="0"/>
              <a:t/>
            </a:r>
            <a:br>
              <a:rPr lang="sv-SE" dirty="0"/>
            </a:br>
            <a:endParaRPr lang="sv-SE" dirty="0"/>
          </a:p>
          <a:p>
            <a:pPr marL="0" indent="0">
              <a:buNone/>
            </a:pPr>
            <a:r>
              <a:rPr lang="sv-SE" dirty="0"/>
              <a:t/>
            </a:r>
            <a:br>
              <a:rPr lang="sv-SE" dirty="0"/>
            </a:br>
            <a:endParaRPr lang="sv-SE" dirty="0"/>
          </a:p>
          <a:p>
            <a:pPr marL="0" indent="0">
              <a:buNone/>
            </a:pPr>
            <a:endParaRPr lang="de-DE" dirty="0"/>
          </a:p>
          <a:p>
            <a:pPr marL="0" indent="0">
              <a:buNone/>
            </a:pPr>
            <a:endParaRPr lang="de-DE" dirty="0"/>
          </a:p>
          <a:p>
            <a:pPr>
              <a:spcBef>
                <a:spcPts val="500"/>
              </a:spcBef>
            </a:pPr>
            <a:endParaRPr lang="en-US" dirty="0"/>
          </a:p>
          <a:p>
            <a:pPr marL="457200" lvl="1" indent="0">
              <a:spcBef>
                <a:spcPts val="500"/>
              </a:spcBef>
              <a:buSzPct val="100000"/>
              <a:buNone/>
            </a:pPr>
            <a:endParaRPr lang="en-US" sz="1600" dirty="0"/>
          </a:p>
        </p:txBody>
      </p:sp>
      <p:sp>
        <p:nvSpPr>
          <p:cNvPr id="8" name="Footer Placeholder 3"/>
          <p:cNvSpPr txBox="1">
            <a:spLocks/>
          </p:cNvSpPr>
          <p:nvPr/>
        </p:nvSpPr>
        <p:spPr bwMode="auto">
          <a:xfrm>
            <a:off x="2895600" y="6497638"/>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681593" y="6502385"/>
            <a:ext cx="2133600" cy="244475"/>
          </a:xfrm>
        </p:spPr>
        <p:txBody>
          <a:bodyPr/>
          <a:lstStyle/>
          <a:p>
            <a:r>
              <a:rPr lang="sv-SE"/>
              <a:t>Sidan </a:t>
            </a:r>
            <a:fld id="{49FBB2A1-E2DA-354C-95C6-1DF4F7A3088F}" type="slidenum">
              <a:rPr lang="en-US" smtClean="0"/>
              <a:pPr/>
              <a:t>20</a:t>
            </a:fld>
            <a:r>
              <a:rPr lang="sv-SE"/>
              <a:t> – C. Gust</a:t>
            </a:r>
          </a:p>
        </p:txBody>
      </p:sp>
      <p:sp>
        <p:nvSpPr>
          <p:cNvPr id="5" name="Datumsplatzhalter 4"/>
          <p:cNvSpPr>
            <a:spLocks noGrp="1"/>
          </p:cNvSpPr>
          <p:nvPr>
            <p:ph type="dt" sz="half" idx="10"/>
          </p:nvPr>
        </p:nvSpPr>
        <p:spPr/>
        <p:txBody>
          <a:bodyPr/>
          <a:lstStyle/>
          <a:p>
            <a:r>
              <a:rPr lang="sv-SE"/>
              <a:t>26.10.2017</a:t>
            </a:r>
          </a:p>
          <a:p>
            <a:endParaRPr lang="en-US" dirty="0"/>
          </a:p>
        </p:txBody>
      </p:sp>
    </p:spTree>
    <p:extLst>
      <p:ext uri="{BB962C8B-B14F-4D97-AF65-F5344CB8AC3E}">
        <p14:creationId xmlns:p14="http://schemas.microsoft.com/office/powerpoint/2010/main" val="28757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a:spcBef>
                <a:spcPts val="500"/>
              </a:spcBef>
            </a:pPr>
            <a:endParaRPr lang="en-US" b="1" dirty="0"/>
          </a:p>
          <a:p>
            <a:pPr marL="361950" indent="-361950">
              <a:buNone/>
            </a:pPr>
            <a:r>
              <a:rPr lang="sv-SE" sz="2400" b="1"/>
              <a:t>	</a:t>
            </a:r>
            <a:r>
              <a:rPr lang="sv-SE" sz="2400" b="1" u="sng"/>
              <a:t>Friskrivningsklausul</a:t>
            </a:r>
          </a:p>
          <a:p>
            <a:r>
              <a:rPr lang="sv-SE"/>
              <a:t>Allt tekniskt innehåll i det här dokumentet har hämtats från källor som tros vara pålitliga och grundar sig på den tekniska information och erfarenhet som för närvarande är tillgänglig.</a:t>
            </a:r>
            <a:br>
              <a:rPr lang="sv-SE"/>
            </a:br>
            <a:r>
              <a:rPr lang="sv-SE"/>
              <a:t>Upphovsmannen ger ingen garanti för resultaten och påtar sig inget skadeståndsansvar eller annat ansvar i samband med hänvisning till eller användning av informationen eller förslagen i det här dokumentet.</a:t>
            </a:r>
            <a:br>
              <a:rPr lang="sv-SE"/>
            </a:br>
            <a:r>
              <a:rPr lang="sv-SE"/>
              <a:t/>
            </a:r>
            <a:br>
              <a:rPr lang="sv-SE"/>
            </a:br>
            <a:r>
              <a:rPr lang="sv-SE" sz="2400" b="1" u="sng"/>
              <a:t>Referenser</a:t>
            </a:r>
          </a:p>
          <a:p>
            <a:r>
              <a:rPr lang="sv-SE"/>
              <a:t>RISKER MED INERTA GASER OCH MINSKAD SYREHALT</a:t>
            </a:r>
          </a:p>
          <a:p>
            <a:pPr lvl="1"/>
            <a:r>
              <a:rPr lang="sv-SE"/>
              <a:t>Dokument 44/09/E från rådet för industrigaser</a:t>
            </a:r>
          </a:p>
          <a:p>
            <a:pPr lvl="1"/>
            <a:r>
              <a:rPr lang="sv-SE"/>
              <a:t>Reviderad version av dokument 44/00/E från rådet för industrigaser</a:t>
            </a:r>
          </a:p>
          <a:p>
            <a:r>
              <a:rPr lang="sv-SE">
                <a:hlinkClick r:id="rId2"/>
              </a:rPr>
              <a:t>http://www.eiga.eu</a:t>
            </a:r>
            <a:r>
              <a:rPr lang="sv-SE"/>
              <a:t> </a:t>
            </a:r>
          </a:p>
          <a:p>
            <a:pPr marL="0" indent="0">
              <a:spcBef>
                <a:spcPts val="500"/>
              </a:spcBef>
              <a:buNone/>
            </a:pPr>
            <a:r>
              <a:rPr lang="sv-SE" b="1"/>
              <a:t/>
            </a:r>
            <a:br>
              <a:rPr lang="sv-SE" b="1"/>
            </a:br>
            <a:endParaRPr lang="sv-SE" b="1"/>
          </a:p>
          <a:p>
            <a:pPr>
              <a:spcBef>
                <a:spcPts val="500"/>
              </a:spcBef>
            </a:pPr>
            <a:endParaRPr lang="en-US" b="1" dirty="0"/>
          </a:p>
          <a:p>
            <a:pPr>
              <a:spcBef>
                <a:spcPts val="500"/>
              </a:spcBef>
            </a:pPr>
            <a:endParaRPr lang="en-US" b="1" dirty="0"/>
          </a:p>
          <a:p>
            <a:pPr marL="0" indent="0">
              <a:spcBef>
                <a:spcPts val="500"/>
              </a:spcBef>
              <a:buNone/>
            </a:pPr>
            <a:endParaRPr lang="en-US" b="1"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3</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spTree>
    <p:extLst>
      <p:ext uri="{BB962C8B-B14F-4D97-AF65-F5344CB8AC3E}">
        <p14:creationId xmlns:p14="http://schemas.microsoft.com/office/powerpoint/2010/main" val="280000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r>
              <a:rPr lang="sv-SE" sz="2400" b="1" u="sng" dirty="0"/>
              <a:t>Omfattning och syfte</a:t>
            </a:r>
            <a:br>
              <a:rPr lang="sv-SE" sz="2400" b="1" u="sng" dirty="0"/>
            </a:br>
            <a:endParaRPr lang="sv-SE" sz="2400" b="1" u="sng" dirty="0"/>
          </a:p>
          <a:p>
            <a:r>
              <a:rPr lang="sv-SE" dirty="0"/>
              <a:t>Meningen är att det här dokumentet ska användas som utbildningspaket som lämpar sig för arbetsledare, linjechefer, anställda och användare överallt där inerta gaser framställs, lagras och används eller där syrebrist kan inträffa på annat sätt.</a:t>
            </a:r>
            <a:br>
              <a:rPr lang="sv-SE" dirty="0"/>
            </a:br>
            <a:endParaRPr lang="sv-SE" sz="1000" dirty="0"/>
          </a:p>
          <a:p>
            <a:r>
              <a:rPr lang="sv-SE" dirty="0"/>
              <a:t>Lista med befattningar som vanligen används vid MTS testavdelning och utgör målgruppen för den här utbildningen:</a:t>
            </a:r>
          </a:p>
          <a:p>
            <a:pPr lvl="1"/>
            <a:r>
              <a:rPr lang="sv-SE" sz="1600" b="1" dirty="0"/>
              <a:t>Serviceingenjör/servicetekniker på fältet</a:t>
            </a:r>
          </a:p>
          <a:p>
            <a:pPr lvl="1"/>
            <a:r>
              <a:rPr lang="sv-SE" sz="1600" b="1" dirty="0"/>
              <a:t>Första serviceingenjör på fältet</a:t>
            </a:r>
          </a:p>
          <a:p>
            <a:pPr lvl="1"/>
            <a:r>
              <a:rPr lang="sv-SE" sz="1600" b="1" dirty="0"/>
              <a:t>Teknisk servicesamordnare</a:t>
            </a:r>
          </a:p>
          <a:p>
            <a:pPr lvl="1"/>
            <a:r>
              <a:rPr lang="sv-SE" sz="1600" b="1" dirty="0"/>
              <a:t>Servicechef</a:t>
            </a:r>
          </a:p>
          <a:p>
            <a:pPr lvl="1"/>
            <a:r>
              <a:rPr lang="sv-SE" sz="1600" b="1" dirty="0"/>
              <a:t>Konsult avseende simuleringstester</a:t>
            </a:r>
          </a:p>
          <a:p>
            <a:pPr lvl="1"/>
            <a:r>
              <a:rPr lang="sv-SE" sz="1600" b="1" dirty="0"/>
              <a:t>Systemintegrationsingenjör</a:t>
            </a:r>
          </a:p>
          <a:p>
            <a:pPr lvl="1"/>
            <a:r>
              <a:rPr lang="sv-SE" sz="1600" b="1" dirty="0"/>
              <a:t>Projektingenjör</a:t>
            </a:r>
          </a:p>
          <a:p>
            <a:pPr marL="457200" lvl="1" indent="0">
              <a:buNone/>
            </a:pPr>
            <a:r>
              <a:rPr lang="sv-SE" b="1" dirty="0"/>
              <a:t/>
            </a:r>
            <a:br>
              <a:rPr lang="sv-SE" b="1" dirty="0"/>
            </a:br>
            <a:endParaRPr lang="sv-SE" b="1" dirty="0"/>
          </a:p>
          <a:p>
            <a:pPr>
              <a:spcBef>
                <a:spcPts val="500"/>
              </a:spcBef>
            </a:pPr>
            <a:endParaRPr lang="de-DE" b="1" dirty="0"/>
          </a:p>
          <a:p>
            <a:pPr marL="0" indent="0">
              <a:spcBef>
                <a:spcPts val="500"/>
              </a:spcBef>
              <a:buNone/>
            </a:pPr>
            <a:r>
              <a:rPr lang="sv-SE" b="1" dirty="0"/>
              <a:t/>
            </a:r>
            <a:br>
              <a:rPr lang="sv-SE" b="1" dirty="0"/>
            </a:br>
            <a:endParaRPr lang="sv-SE" b="1" dirty="0"/>
          </a:p>
          <a:p>
            <a:pPr>
              <a:spcBef>
                <a:spcPts val="500"/>
              </a:spcBef>
            </a:pPr>
            <a:endParaRPr lang="en-US" b="1" dirty="0"/>
          </a:p>
          <a:p>
            <a:pPr>
              <a:spcBef>
                <a:spcPts val="500"/>
              </a:spcBef>
            </a:pPr>
            <a:endParaRPr lang="en-US" b="1" dirty="0"/>
          </a:p>
          <a:p>
            <a:pPr marL="0" indent="0">
              <a:spcBef>
                <a:spcPts val="500"/>
              </a:spcBef>
              <a:buNone/>
            </a:pPr>
            <a:endParaRPr lang="en-US" b="1"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4</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spTree>
    <p:extLst>
      <p:ext uri="{BB962C8B-B14F-4D97-AF65-F5344CB8AC3E}">
        <p14:creationId xmlns:p14="http://schemas.microsoft.com/office/powerpoint/2010/main" val="256067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r>
              <a:rPr lang="sv-SE" sz="2400" b="1" u="sng"/>
              <a:t>Definitioner</a:t>
            </a:r>
            <a:br>
              <a:rPr lang="sv-SE" sz="2400" b="1" u="sng"/>
            </a:br>
            <a:endParaRPr lang="sv-SE" sz="2400" b="1" u="sng"/>
          </a:p>
          <a:p>
            <a:r>
              <a:rPr lang="sv-SE" b="1"/>
              <a:t>Kvävning: </a:t>
            </a:r>
            <a:r>
              <a:rPr lang="sv-SE"/>
              <a:t>Effekten av att kroppen inte får tillräckligt med syre, vilket vanligtvis leder till förlust av medvetandet och/eller döden. Detta kallas även för anoxi.</a:t>
            </a:r>
          </a:p>
          <a:p>
            <a:r>
              <a:rPr lang="sv-SE" b="1"/>
              <a:t>Kvävningsframkallande ämne: </a:t>
            </a:r>
            <a:r>
              <a:rPr lang="sv-SE"/>
              <a:t>Alla sådana material som antingen genom utspädning eller reaktion minskar mängden tillgängligt syre.</a:t>
            </a:r>
          </a:p>
          <a:p>
            <a:r>
              <a:rPr lang="sv-SE" b="1"/>
              <a:t>Inert gas: </a:t>
            </a:r>
            <a:r>
              <a:rPr lang="sv-SE"/>
              <a:t>En ogiftig gas som inte stödjer människans andning och som i ringa grad eller inte alls reagerar med andra ämnen. Vanliga inerta gaser är kväve och ädelgaser som helium, argon, neon, xenon och krypton.</a:t>
            </a:r>
          </a:p>
          <a:p>
            <a:r>
              <a:rPr lang="sv-SE" b="1"/>
              <a:t>Brandfarlig gas: </a:t>
            </a:r>
            <a:r>
              <a:rPr lang="sv-SE"/>
              <a:t>En gas vars största risk är brandfarlighet. Observera att alla brandfarliga gaser också är kvävningsframkallande.</a:t>
            </a:r>
          </a:p>
          <a:p>
            <a:r>
              <a:rPr lang="sv-SE" b="1"/>
              <a:t>Användare: </a:t>
            </a:r>
            <a:r>
              <a:rPr lang="sv-SE"/>
              <a:t>Med användare avses i det här dokumentet alla enskilda människor, företag eller andra organisationer som använder de produkter som säljs av industrigasföretag. Användare kan, men behöver inte nödvändigtvis vara kunder.</a:t>
            </a:r>
            <a:r>
              <a:rPr lang="sv-SE" b="1"/>
              <a:t/>
            </a:r>
            <a:br>
              <a:rPr lang="sv-SE" b="1"/>
            </a:br>
            <a:endParaRPr lang="sv-SE" b="1"/>
          </a:p>
          <a:p>
            <a:pPr>
              <a:spcBef>
                <a:spcPts val="500"/>
              </a:spcBef>
            </a:pPr>
            <a:endParaRPr lang="de-DE" b="1" dirty="0"/>
          </a:p>
          <a:p>
            <a:pPr marL="0" indent="0">
              <a:spcBef>
                <a:spcPts val="500"/>
              </a:spcBef>
              <a:buNone/>
            </a:pPr>
            <a:r>
              <a:rPr lang="sv-SE" b="1"/>
              <a:t> </a:t>
            </a:r>
            <a:br>
              <a:rPr lang="sv-SE" b="1"/>
            </a:br>
            <a:endParaRPr lang="sv-SE" b="1"/>
          </a:p>
          <a:p>
            <a:pPr>
              <a:spcBef>
                <a:spcPts val="500"/>
              </a:spcBef>
            </a:pPr>
            <a:endParaRPr lang="en-US" b="1" dirty="0"/>
          </a:p>
          <a:p>
            <a:pPr>
              <a:spcBef>
                <a:spcPts val="500"/>
              </a:spcBef>
            </a:pPr>
            <a:endParaRPr lang="en-US" b="1" dirty="0"/>
          </a:p>
          <a:p>
            <a:pPr marL="0" indent="0">
              <a:spcBef>
                <a:spcPts val="500"/>
              </a:spcBef>
              <a:buNone/>
            </a:pPr>
            <a:endParaRPr lang="en-US" b="1"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5</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spTree>
    <p:extLst>
      <p:ext uri="{BB962C8B-B14F-4D97-AF65-F5344CB8AC3E}">
        <p14:creationId xmlns:p14="http://schemas.microsoft.com/office/powerpoint/2010/main" val="308021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a:p>
          <a:p>
            <a:pPr marL="0" indent="0">
              <a:buNone/>
            </a:pPr>
            <a:r>
              <a:rPr lang="sv-SE" b="1" u="sng" dirty="0"/>
              <a:t>1. Varför behöver vi syre?</a:t>
            </a:r>
            <a:br>
              <a:rPr lang="sv-SE" b="1" u="sng" dirty="0"/>
            </a:br>
            <a:endParaRPr lang="sv-SE" b="1" u="sng" dirty="0"/>
          </a:p>
          <a:p>
            <a:r>
              <a:rPr lang="sv-SE" b="1" dirty="0"/>
              <a:t>SYRE ÄR LIVSVIKTIGT FÖR LIVET.</a:t>
            </a:r>
          </a:p>
          <a:p>
            <a:r>
              <a:rPr lang="sv-SE" b="1" dirty="0"/>
              <a:t>UTAN TILLRÄCKLIGT MED SYRE KAN VI INTE LEVA.</a:t>
            </a:r>
            <a:br>
              <a:rPr lang="sv-SE" b="1" dirty="0"/>
            </a:br>
            <a:endParaRPr lang="sv-SE" b="1" dirty="0"/>
          </a:p>
          <a:p>
            <a:r>
              <a:rPr lang="sv-SE" dirty="0"/>
              <a:t>När luftens naturliga sammansättning ändras, kan den mänskliga organismen påverkas eller till och med skadas allvarligt.</a:t>
            </a:r>
          </a:p>
          <a:p>
            <a:r>
              <a:rPr lang="sv-SE" dirty="0"/>
              <a:t>Om andra gaser än syre tillsätts i eller blandas med inandningsluften, minskas syrekoncentrationen (späds ut) och syrebrist inträffar.</a:t>
            </a:r>
          </a:p>
          <a:p>
            <a:pPr marL="0" indent="0">
              <a:buNone/>
            </a:pPr>
            <a:r>
              <a:rPr lang="sv-SE" b="1" dirty="0"/>
              <a:t/>
            </a:r>
            <a:br>
              <a:rPr lang="sv-SE" b="1" dirty="0"/>
            </a:br>
            <a:endParaRPr lang="sv-SE" b="1" dirty="0"/>
          </a:p>
          <a:p>
            <a:pPr>
              <a:spcBef>
                <a:spcPts val="500"/>
              </a:spcBef>
            </a:pPr>
            <a:endParaRPr lang="de-DE" b="1" dirty="0"/>
          </a:p>
          <a:p>
            <a:pPr marL="0" indent="0">
              <a:spcBef>
                <a:spcPts val="500"/>
              </a:spcBef>
              <a:buNone/>
            </a:pPr>
            <a:r>
              <a:rPr lang="sv-SE" b="1" dirty="0"/>
              <a:t> </a:t>
            </a:r>
            <a:br>
              <a:rPr lang="sv-SE" b="1" dirty="0"/>
            </a:br>
            <a:endParaRPr lang="sv-SE" b="1" dirty="0"/>
          </a:p>
          <a:p>
            <a:pPr>
              <a:spcBef>
                <a:spcPts val="500"/>
              </a:spcBef>
            </a:pPr>
            <a:endParaRPr lang="en-US" b="1" dirty="0"/>
          </a:p>
          <a:p>
            <a:pPr>
              <a:spcBef>
                <a:spcPts val="500"/>
              </a:spcBef>
            </a:pPr>
            <a:endParaRPr lang="en-US" b="1" dirty="0"/>
          </a:p>
          <a:p>
            <a:pPr marL="0" indent="0">
              <a:spcBef>
                <a:spcPts val="500"/>
              </a:spcBef>
              <a:buNone/>
            </a:pPr>
            <a:endParaRPr lang="en-US" b="1"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6</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833" y="4847859"/>
            <a:ext cx="16573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62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b="1" u="sng" dirty="0"/>
          </a:p>
          <a:p>
            <a:pPr marL="0" indent="0">
              <a:buNone/>
            </a:pPr>
            <a:r>
              <a:rPr lang="sv-SE" b="1" u="sng"/>
              <a:t>1. Varför behöver vi syre?</a:t>
            </a:r>
            <a:br>
              <a:rPr lang="sv-SE" b="1" u="sng"/>
            </a:br>
            <a:endParaRPr lang="sv-SE" b="1" u="sng"/>
          </a:p>
          <a:p>
            <a:r>
              <a:rPr lang="sv-SE"/>
              <a:t>Om syrebrist inträffar på grund av närvaro av inerta gaser (t.ex. kväve, helium, argon osv.), sjunker den fysiska/mentala prestationsförmågan utan att personen märker det. Vid en syrehalt på ungefär 11 procent i luften (i stället för den normala syrehalten på 12 procent) svimmar personen utan föregående varningstecken.</a:t>
            </a:r>
            <a:br>
              <a:rPr lang="sv-SE"/>
            </a:br>
            <a:endParaRPr lang="sv-SE"/>
          </a:p>
          <a:p>
            <a:r>
              <a:rPr lang="sv-SE" b="1">
                <a:solidFill>
                  <a:srgbClr val="FF0000"/>
                </a:solidFill>
              </a:rPr>
              <a:t>Om halten ligger under 11 procent, finns en mycket hög risk för att personen dör på grund av kvävning på några få minuter, om inte återupplivningen utförs omedelbart!</a:t>
            </a:r>
          </a:p>
          <a:p>
            <a:endParaRPr lang="en-US" b="1" dirty="0"/>
          </a:p>
          <a:p>
            <a:pPr marL="0" indent="0">
              <a:buNone/>
            </a:pPr>
            <a:r>
              <a:rPr lang="sv-SE" b="1"/>
              <a:t/>
            </a:r>
            <a:br>
              <a:rPr lang="sv-SE" b="1"/>
            </a:br>
            <a:endParaRPr lang="sv-SE" b="1"/>
          </a:p>
          <a:p>
            <a:pPr>
              <a:spcBef>
                <a:spcPts val="500"/>
              </a:spcBef>
            </a:pPr>
            <a:endParaRPr lang="de-DE" b="1" dirty="0"/>
          </a:p>
          <a:p>
            <a:pPr marL="0" indent="0">
              <a:spcBef>
                <a:spcPts val="500"/>
              </a:spcBef>
              <a:buNone/>
            </a:pPr>
            <a:r>
              <a:rPr lang="sv-SE" b="1"/>
              <a:t> </a:t>
            </a:r>
            <a:br>
              <a:rPr lang="sv-SE" b="1"/>
            </a:br>
            <a:endParaRPr lang="sv-SE" b="1"/>
          </a:p>
          <a:p>
            <a:pPr>
              <a:spcBef>
                <a:spcPts val="500"/>
              </a:spcBef>
            </a:pPr>
            <a:endParaRPr lang="en-US" b="1" dirty="0"/>
          </a:p>
          <a:p>
            <a:pPr>
              <a:spcBef>
                <a:spcPts val="500"/>
              </a:spcBef>
            </a:pPr>
            <a:endParaRPr lang="en-US" b="1" dirty="0"/>
          </a:p>
          <a:p>
            <a:pPr marL="0" indent="0">
              <a:spcBef>
                <a:spcPts val="500"/>
              </a:spcBef>
              <a:buNone/>
            </a:pPr>
            <a:endParaRPr lang="en-US" b="1"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7</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spTree>
    <p:extLst>
      <p:ext uri="{BB962C8B-B14F-4D97-AF65-F5344CB8AC3E}">
        <p14:creationId xmlns:p14="http://schemas.microsoft.com/office/powerpoint/2010/main" val="189307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500" b="1" u="sng" dirty="0"/>
          </a:p>
          <a:p>
            <a:pPr marL="0" indent="0">
              <a:buNone/>
            </a:pPr>
            <a:r>
              <a:rPr lang="sv-SE" b="1" u="sng" dirty="0"/>
              <a:t>Kvävning – syrgashaltens effekt</a:t>
            </a:r>
            <a:br>
              <a:rPr lang="sv-SE" b="1" u="sng" dirty="0"/>
            </a:br>
            <a:endParaRPr lang="sv-SE" b="1" u="sng" dirty="0"/>
          </a:p>
          <a:p>
            <a:endParaRPr lang="en-US" b="1" dirty="0"/>
          </a:p>
          <a:p>
            <a:pPr marL="0" indent="0">
              <a:buNone/>
            </a:pPr>
            <a:r>
              <a:rPr lang="sv-SE" b="1" dirty="0"/>
              <a:t/>
            </a:r>
            <a:br>
              <a:rPr lang="sv-SE" b="1" dirty="0"/>
            </a:br>
            <a:endParaRPr lang="sv-SE" b="1" dirty="0"/>
          </a:p>
          <a:p>
            <a:pPr>
              <a:spcBef>
                <a:spcPts val="500"/>
              </a:spcBef>
            </a:pPr>
            <a:endParaRPr lang="de-DE" b="1" dirty="0"/>
          </a:p>
          <a:p>
            <a:pPr marL="0" indent="0">
              <a:spcBef>
                <a:spcPts val="500"/>
              </a:spcBef>
              <a:buNone/>
            </a:pPr>
            <a:r>
              <a:rPr lang="sv-SE" b="1" dirty="0"/>
              <a:t> </a:t>
            </a:r>
            <a:br>
              <a:rPr lang="sv-SE" b="1" dirty="0"/>
            </a:br>
            <a:endParaRPr lang="sv-SE" b="1" dirty="0"/>
          </a:p>
          <a:p>
            <a:pPr>
              <a:spcBef>
                <a:spcPts val="500"/>
              </a:spcBef>
            </a:pPr>
            <a:endParaRPr lang="en-US" b="1" dirty="0"/>
          </a:p>
          <a:p>
            <a:pPr>
              <a:spcBef>
                <a:spcPts val="500"/>
              </a:spcBef>
            </a:pPr>
            <a:endParaRPr lang="en-US" b="1" dirty="0"/>
          </a:p>
          <a:p>
            <a:r>
              <a:rPr lang="sv-SE" sz="1800" b="1" i="1" dirty="0"/>
              <a:t>VARNING: Situationen är farlig så snart luften som andas in har en lägre syrehalt än 18 procent.</a:t>
            </a:r>
          </a:p>
          <a:p>
            <a:r>
              <a:rPr lang="sv-SE" sz="1800" b="1" dirty="0"/>
              <a:t>Om inget syre är närvarande, kan ett till två andetag av kväve eller någon annan inert gas orsaka en plötslig förlust av medvetandet och leda till döden.</a:t>
            </a:r>
          </a:p>
          <a:p>
            <a:pPr marL="0" indent="0">
              <a:spcBef>
                <a:spcPts val="500"/>
              </a:spcBef>
              <a:buNone/>
            </a:pPr>
            <a:endParaRPr lang="en-US" b="1"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8</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79" y="2222945"/>
            <a:ext cx="67722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06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sv-SE" b="1"/>
              <a:t>RISKER MED INERTA GASER OCH MINSKAD SYREHALT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b="1" u="sng" dirty="0"/>
          </a:p>
          <a:p>
            <a:pPr marL="0" indent="0">
              <a:buNone/>
            </a:pPr>
            <a:r>
              <a:rPr lang="sv-SE" b="1" u="sng"/>
              <a:t>2. Orsaker till syrebrist</a:t>
            </a:r>
            <a:br>
              <a:rPr lang="sv-SE" b="1" u="sng"/>
            </a:br>
            <a:endParaRPr lang="sv-SE" b="1" u="sng"/>
          </a:p>
          <a:p>
            <a:r>
              <a:rPr lang="sv-SE"/>
              <a:t>a) När flytande gaser (som till exempel flytande kväve, flytande argon eller flytande helium) avdunstar, </a:t>
            </a:r>
            <a:r>
              <a:rPr lang="sv-SE" b="1"/>
              <a:t>bildas ungefär 600 till 850 liter gas av en liter vätska</a:t>
            </a:r>
            <a:r>
              <a:rPr lang="sv-SE"/>
              <a:t>.</a:t>
            </a:r>
            <a:r>
              <a:rPr lang="sv-SE" b="1"/>
              <a:t> </a:t>
            </a:r>
            <a:r>
              <a:rPr lang="sv-SE"/>
              <a:t>Den här enorma mängden gas kan mycket snabbt leda till syrebrist om det inte finns tillräcklig ventilation.</a:t>
            </a:r>
          </a:p>
          <a:p>
            <a:pPr marL="0" indent="0">
              <a:buNone/>
            </a:pPr>
            <a:r>
              <a:rPr lang="sv-SE" b="1"/>
              <a:t/>
            </a:r>
            <a:br>
              <a:rPr lang="sv-SE" b="1"/>
            </a:br>
            <a:endParaRPr lang="sv-SE" b="1"/>
          </a:p>
          <a:p>
            <a:pPr>
              <a:spcBef>
                <a:spcPts val="500"/>
              </a:spcBef>
            </a:pPr>
            <a:endParaRPr lang="de-DE" b="1" dirty="0"/>
          </a:p>
          <a:p>
            <a:pPr marL="0" indent="0">
              <a:spcBef>
                <a:spcPts val="500"/>
              </a:spcBef>
              <a:buNone/>
            </a:pPr>
            <a:r>
              <a:rPr lang="sv-SE" b="1"/>
              <a:t> </a:t>
            </a:r>
            <a:br>
              <a:rPr lang="sv-SE" b="1"/>
            </a:br>
            <a:endParaRPr lang="sv-SE" b="1"/>
          </a:p>
          <a:p>
            <a:pPr marL="0" indent="0">
              <a:spcBef>
                <a:spcPts val="500"/>
              </a:spcBef>
              <a:buNone/>
            </a:pPr>
            <a:endParaRPr lang="en-US" b="1"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sv-SE"/>
              <a:t>MTS konfidentiellt material</a:t>
            </a:r>
          </a:p>
        </p:txBody>
      </p:sp>
      <p:sp>
        <p:nvSpPr>
          <p:cNvPr id="4" name="Foliennummernplatzhalter 3"/>
          <p:cNvSpPr>
            <a:spLocks noGrp="1"/>
          </p:cNvSpPr>
          <p:nvPr>
            <p:ph type="sldNum" sz="quarter" idx="4"/>
          </p:nvPr>
        </p:nvSpPr>
        <p:spPr>
          <a:xfrm>
            <a:off x="6579722" y="6540468"/>
            <a:ext cx="2133600" cy="244475"/>
          </a:xfrm>
        </p:spPr>
        <p:txBody>
          <a:bodyPr/>
          <a:lstStyle/>
          <a:p>
            <a:r>
              <a:rPr lang="sv-SE"/>
              <a:t>Sidan </a:t>
            </a:r>
            <a:fld id="{49FBB2A1-E2DA-354C-95C6-1DF4F7A3088F}" type="slidenum">
              <a:rPr lang="en-US" smtClean="0"/>
              <a:pPr/>
              <a:t>9</a:t>
            </a:fld>
            <a:r>
              <a:rPr lang="sv-SE"/>
              <a:t> – C. Gust</a:t>
            </a:r>
          </a:p>
          <a:p>
            <a:endParaRPr lang="en-US" dirty="0"/>
          </a:p>
        </p:txBody>
      </p:sp>
      <p:sp>
        <p:nvSpPr>
          <p:cNvPr id="5" name="Datumsplatzhalter 4"/>
          <p:cNvSpPr>
            <a:spLocks noGrp="1"/>
          </p:cNvSpPr>
          <p:nvPr>
            <p:ph type="dt" sz="half" idx="10"/>
          </p:nvPr>
        </p:nvSpPr>
        <p:spPr/>
        <p:txBody>
          <a:bodyPr/>
          <a:lstStyle/>
          <a:p>
            <a:r>
              <a:rPr lang="sv-SE"/>
              <a:t>26.10.2017</a:t>
            </a: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994" y="4370374"/>
            <a:ext cx="14478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175902"/>
      </p:ext>
    </p:extLst>
  </p:cSld>
  <p:clrMapOvr>
    <a:masterClrMapping/>
  </p:clrMapOvr>
</p:sld>
</file>

<file path=ppt/theme/theme1.xml><?xml version="1.0" encoding="utf-8"?>
<a:theme xmlns:a="http://schemas.openxmlformats.org/drawingml/2006/main" name="FY14growthTemplate">
  <a:themeElements>
    <a:clrScheme name="Custom 6">
      <a:dk1>
        <a:sysClr val="windowText" lastClr="000000"/>
      </a:dk1>
      <a:lt1>
        <a:sysClr val="window" lastClr="FFFFFF"/>
      </a:lt1>
      <a:dk2>
        <a:srgbClr val="212121"/>
      </a:dk2>
      <a:lt2>
        <a:srgbClr val="CDD4D7"/>
      </a:lt2>
      <a:accent1>
        <a:srgbClr val="0F5181"/>
      </a:accent1>
      <a:accent2>
        <a:srgbClr val="732E9A"/>
      </a:accent2>
      <a:accent3>
        <a:srgbClr val="A20012"/>
      </a:accent3>
      <a:accent4>
        <a:srgbClr val="B86900"/>
      </a:accent4>
      <a:accent5>
        <a:srgbClr val="447923"/>
      </a:accent5>
      <a:accent6>
        <a:srgbClr val="2C9C89"/>
      </a:accent6>
      <a:hlink>
        <a:srgbClr val="EC4000"/>
      </a:hlink>
      <a:folHlink>
        <a:srgbClr val="F8CE8A"/>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FY14growthTemplate</Template>
  <TotalTime>0</TotalTime>
  <Words>417</Words>
  <Application>Microsoft Office PowerPoint</Application>
  <PresentationFormat>Bildschirmpräsentation (4:3)</PresentationFormat>
  <Paragraphs>234</Paragraphs>
  <Slides>20</Slides>
  <Notes>0</Notes>
  <HiddenSlides>0</HiddenSlides>
  <MMClips>0</MMClips>
  <ScaleCrop>false</ScaleCrop>
  <HeadingPairs>
    <vt:vector size="4" baseType="variant">
      <vt:variant>
        <vt:lpstr>Design</vt:lpstr>
      </vt:variant>
      <vt:variant>
        <vt:i4>2</vt:i4>
      </vt:variant>
      <vt:variant>
        <vt:lpstr>Folientitel</vt:lpstr>
      </vt:variant>
      <vt:variant>
        <vt:i4>20</vt:i4>
      </vt:variant>
    </vt:vector>
  </HeadingPairs>
  <TitlesOfParts>
    <vt:vector size="22" baseType="lpstr">
      <vt:lpstr>FY14growthTemplate</vt:lpstr>
      <vt:lpstr>20_Blank Presentation</vt:lpstr>
      <vt:lpstr>MTS testavdelning i EU – kvalitetshantering och arbetsmiljö Kvalitet, miljö, hälsa och säkerhet – Europa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lpstr>RISKER MED INERTA GASER OCH MINSKAD SYREHALT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Initiatives</dc:title>
  <dc:creator>coburnm</dc:creator>
  <cp:lastModifiedBy>Gust, Christian</cp:lastModifiedBy>
  <cp:revision>620</cp:revision>
  <cp:lastPrinted>2016-12-02T10:02:49Z</cp:lastPrinted>
  <dcterms:created xsi:type="dcterms:W3CDTF">2013-08-29T19:43:38Z</dcterms:created>
  <dcterms:modified xsi:type="dcterms:W3CDTF">2018-06-26T14:55:22Z</dcterms:modified>
</cp:coreProperties>
</file>