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F6727-E4A6-456D-86F5-3E1D46D22920}" v="25" dt="2024-01-15T18:49:37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ecert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6400800"/>
            <a:ext cx="119803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or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46400" y="4724400"/>
            <a:ext cx="87376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04000" y="5257800"/>
            <a:ext cx="508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38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401C-DDC6-44E3-A641-B167BD7C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7C518-F9AA-442A-BA6D-189E799F5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26D0F-9425-44EB-BCC1-BBD1F407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F74-BC8E-40EA-B224-0A7E060F94F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BADE4-723C-461F-ADD8-683C83DC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C5035-8245-4A43-8E2C-0148695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A841-4219-40AC-B8DD-C54A25670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3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Header 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314" y="0"/>
            <a:ext cx="9929535" cy="836712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88" y="1"/>
            <a:ext cx="1655440" cy="836712"/>
          </a:xfrm>
        </p:spPr>
        <p:txBody>
          <a:bodyPr lIns="91440" rIns="91440" anchor="ctr" anchorCtr="0"/>
          <a:lstStyle>
            <a:lvl1pPr marL="0" indent="0">
              <a:buNone/>
              <a:defRPr lang="en-US" sz="1200" b="1" dirty="0">
                <a:solidFill>
                  <a:schemeClr val="accent2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pPr marL="0" lvl="0" indent="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0849D"/>
              </a:buClr>
              <a:buFont typeface="Wingdings" panose="05000000000000000000" pitchFamily="2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23581" y="6527761"/>
            <a:ext cx="477075" cy="202627"/>
          </a:xfrm>
          <a:prstGeom prst="rect">
            <a:avLst/>
          </a:prstGeom>
        </p:spPr>
        <p:txBody>
          <a:bodyPr vert="horz" lIns="91427" tIns="45714" rIns="91427" bIns="45714" rtlCol="0" anchor="ctr" anchorCtr="0"/>
          <a:lstStyle>
            <a:lvl1pPr algn="l">
              <a:defRPr sz="75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5B2036F-FD55-45A3-BEE4-87A8EFAB4E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5762" y="1005842"/>
            <a:ext cx="11556087" cy="5311157"/>
          </a:xfrm>
        </p:spPr>
        <p:txBody>
          <a:bodyPr/>
          <a:lstStyle>
            <a:lvl1pPr marL="137160" indent="-137160">
              <a:spcBef>
                <a:spcPts val="900"/>
              </a:spcBef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 sz="1500"/>
            </a:lvl1pPr>
            <a:lvl2pPr>
              <a:spcBef>
                <a:spcPts val="900"/>
              </a:spcBef>
              <a:defRPr sz="1350"/>
            </a:lvl2pPr>
            <a:lvl3pPr indent="-137160">
              <a:spcBef>
                <a:spcPts val="900"/>
              </a:spcBef>
              <a:defRPr sz="1200"/>
            </a:lvl3pPr>
            <a:lvl4pPr marL="822960" indent="-137160">
              <a:spcBef>
                <a:spcPts val="900"/>
              </a:spcBef>
              <a:defRPr sz="1050"/>
            </a:lvl4pPr>
            <a:lvl5pPr indent="-137160">
              <a:spcBef>
                <a:spcPts val="900"/>
              </a:spcBef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4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10AF-7EF5-49CE-8D41-0D6C0CB64FBA}" type="datetimeFigureOut">
              <a:rPr lang="en-US" smtClean="0"/>
              <a:t>1/17/2024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8D6E-9891-44CB-A180-213F2C8FA1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9" y="1219200"/>
            <a:ext cx="11017251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55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9" y="1219200"/>
            <a:ext cx="11017251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13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648200"/>
            <a:ext cx="11074400" cy="1524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66752" y="4648201"/>
            <a:ext cx="6750049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CC1543"/>
                </a:solidFill>
                <a:latin typeface="Arial" pitchFamily="34" charset="0"/>
                <a:cs typeface="Arial" pitchFamily="34" charset="0"/>
              </a:rPr>
              <a:t>CONCLUSIONS &amp;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9" y="1219200"/>
            <a:ext cx="11017251" cy="3352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66749" y="5029200"/>
            <a:ext cx="10871200" cy="1143000"/>
          </a:xfrm>
        </p:spPr>
        <p:txBody>
          <a:bodyPr/>
          <a:lstStyle>
            <a:lvl1pPr marL="182880" indent="-182880">
              <a:spcBef>
                <a:spcPts val="0"/>
              </a:spcBef>
              <a:buClr>
                <a:srgbClr val="CC1543"/>
              </a:buClr>
              <a:defRPr sz="1600">
                <a:ln>
                  <a:noFill/>
                </a:ln>
                <a:latin typeface="Arial" pitchFamily="34" charset="0"/>
                <a:cs typeface="Arial" pitchFamily="34" charset="0"/>
              </a:defRPr>
            </a:lvl1pPr>
            <a:lvl2pPr>
              <a:defRPr sz="1600">
                <a:ln>
                  <a:noFill/>
                </a:ln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06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823200" y="1219200"/>
            <a:ext cx="4038600" cy="50292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TextBox 8"/>
          <p:cNvSpPr txBox="1">
            <a:spLocks noChangeArrowheads="1"/>
          </p:cNvSpPr>
          <p:nvPr userDrawn="1"/>
        </p:nvSpPr>
        <p:spPr bwMode="auto">
          <a:xfrm>
            <a:off x="7747000" y="1219201"/>
            <a:ext cx="4216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CC1543"/>
                </a:solidFill>
                <a:latin typeface="Arial" pitchFamily="34" charset="0"/>
                <a:cs typeface="Arial" pitchFamily="34" charset="0"/>
              </a:rPr>
              <a:t>CONCLUSIONS &amp; RECOMMENDATIONS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7924800" y="1600200"/>
            <a:ext cx="3556000" cy="3810000"/>
          </a:xfrm>
        </p:spPr>
        <p:txBody>
          <a:bodyPr/>
          <a:lstStyle>
            <a:lvl1pPr marL="182880" indent="-182880">
              <a:spcBef>
                <a:spcPts val="0"/>
              </a:spcBef>
              <a:defRPr sz="1600">
                <a:ln>
                  <a:noFill/>
                </a:ln>
                <a:latin typeface="Arial" pitchFamily="34" charset="0"/>
                <a:cs typeface="Arial" pitchFamily="34" charset="0"/>
              </a:defRPr>
            </a:lvl1pPr>
            <a:lvl2pPr>
              <a:defRPr sz="1600">
                <a:ln>
                  <a:noFill/>
                </a:ln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66749" y="1219200"/>
            <a:ext cx="6953251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7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hart Placeholder 16"/>
          <p:cNvSpPr>
            <a:spLocks noGrp="1"/>
          </p:cNvSpPr>
          <p:nvPr>
            <p:ph type="chart" sz="quarter" idx="13" hasCustomPrompt="1"/>
          </p:nvPr>
        </p:nvSpPr>
        <p:spPr>
          <a:xfrm>
            <a:off x="753533" y="1219200"/>
            <a:ext cx="6944784" cy="5029200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on icon to insert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823200" y="1219200"/>
            <a:ext cx="4038600" cy="50292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7747000" y="1219201"/>
            <a:ext cx="4216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CC1543"/>
                </a:solidFill>
                <a:latin typeface="Arial" pitchFamily="34" charset="0"/>
                <a:cs typeface="Arial" pitchFamily="34" charset="0"/>
              </a:rPr>
              <a:t>CONCLUSIONS &amp; RECOMMENDATIONS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7924800" y="1600200"/>
            <a:ext cx="3556000" cy="3810000"/>
          </a:xfrm>
        </p:spPr>
        <p:txBody>
          <a:bodyPr/>
          <a:lstStyle>
            <a:lvl1pPr marL="182880" indent="-182880">
              <a:spcBef>
                <a:spcPts val="0"/>
              </a:spcBef>
              <a:defRPr sz="1600">
                <a:ln>
                  <a:noFill/>
                </a:ln>
                <a:latin typeface="Arial" pitchFamily="34" charset="0"/>
                <a:cs typeface="Arial" pitchFamily="34" charset="0"/>
              </a:defRPr>
            </a:lvl1pPr>
            <a:lvl2pPr>
              <a:defRPr sz="1600">
                <a:ln>
                  <a:noFill/>
                </a:ln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45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79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9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D07D-1233-4310-93D9-A8AFA9531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ü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341DEA-9D00-4343-AA23-5D216AAB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007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967" y="308002"/>
            <a:ext cx="937045" cy="422910"/>
          </a:xfrm>
          <a:prstGeom prst="rect">
            <a:avLst/>
          </a:prstGeom>
        </p:spPr>
      </p:pic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50"/>
            <a:ext cx="12192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2" y="1219200"/>
            <a:ext cx="1101724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711202" y="76200"/>
            <a:ext cx="9083821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>
            <a:spLocks noGrp="1" noChangeArrowheads="1"/>
          </p:cNvSpPr>
          <p:nvPr userDrawn="1"/>
        </p:nvSpPr>
        <p:spPr bwMode="auto">
          <a:xfrm>
            <a:off x="8044047" y="6450014"/>
            <a:ext cx="374369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Page </a:t>
            </a:r>
            <a:fld id="{CDAE13CE-31CE-A44C-9F86-F7B4B1D61468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 userDrawn="1"/>
        </p:nvSpPr>
        <p:spPr>
          <a:xfrm>
            <a:off x="601512" y="6450014"/>
            <a:ext cx="1982661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sp>
        <p:nvSpPr>
          <p:cNvPr id="16" name="TextBox 17"/>
          <p:cNvSpPr txBox="1"/>
          <p:nvPr userDrawn="1"/>
        </p:nvSpPr>
        <p:spPr>
          <a:xfrm>
            <a:off x="3268626" y="6481129"/>
            <a:ext cx="565474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cap="all" spc="470" baseline="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TEST OPERATIONS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106265" y="6471603"/>
            <a:ext cx="3852672" cy="251460"/>
            <a:chOff x="3177500" y="4909503"/>
            <a:chExt cx="3394037" cy="25146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3177500" y="5160963"/>
              <a:ext cx="3394037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177500" y="4909503"/>
              <a:ext cx="3394037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1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AEE8-3994-4A8D-BB54-69BD5B490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51" y="5369910"/>
            <a:ext cx="8772099" cy="110681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Scaffold Inspection Training -</a:t>
            </a:r>
            <a:br>
              <a:rPr lang="en-US" sz="3200" b="1" dirty="0"/>
            </a:br>
            <a:r>
              <a:rPr lang="en-US" sz="3200" b="1" dirty="0"/>
              <a:t>Competent Person Qualification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5750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07298D-4255-7741-34BD-915F4E92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3602597" cy="4953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From the Ground Up – Start your inspection from the ground and work your way up.</a:t>
            </a:r>
          </a:p>
          <a:p>
            <a:pPr lvl="2" indent="-342900"/>
            <a:r>
              <a:rPr lang="en-US" dirty="0"/>
              <a:t>Base plate must be secured and flat on the ground.</a:t>
            </a:r>
          </a:p>
          <a:p>
            <a:pPr lvl="2" indent="-342900"/>
            <a:r>
              <a:rPr lang="en-US" dirty="0"/>
              <a:t>Base plate must not be propped up on items such as: bricks, wood, stone blocks, machinery,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42137F-8EE8-BFD8-FDCB-E02C951E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Inspections – Competent Person Training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545CE-12B5-AF20-1177-4A20AC99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97" y="1600199"/>
            <a:ext cx="4723265" cy="40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6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4303F6-4C65-99D1-94C5-B36387C77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219200"/>
            <a:ext cx="3758668" cy="4953000"/>
          </a:xfrm>
        </p:spPr>
        <p:txBody>
          <a:bodyPr/>
          <a:lstStyle/>
          <a:p>
            <a:r>
              <a:rPr lang="en-US" sz="1800" dirty="0"/>
              <a:t>2. Supports - </a:t>
            </a:r>
          </a:p>
          <a:p>
            <a:pPr lvl="1"/>
            <a:r>
              <a:rPr lang="en-US" sz="1800" dirty="0"/>
              <a:t>Ensure that the supports connecting the base plates to the scaffolding structure are:</a:t>
            </a:r>
          </a:p>
          <a:p>
            <a:pPr lvl="2"/>
            <a:r>
              <a:rPr lang="en-US" sz="1800" dirty="0"/>
              <a:t>Straight.</a:t>
            </a:r>
          </a:p>
          <a:p>
            <a:pPr lvl="2"/>
            <a:r>
              <a:rPr lang="en-US" sz="1800" dirty="0"/>
              <a:t>Undamaged, no signs of corrosion (rust).</a:t>
            </a:r>
          </a:p>
          <a:p>
            <a:pPr lvl="2"/>
            <a:r>
              <a:rPr lang="en-US" sz="1800" dirty="0"/>
              <a:t>No signs of tampering or influence.</a:t>
            </a:r>
          </a:p>
          <a:p>
            <a:pPr lvl="3"/>
            <a:r>
              <a:rPr lang="en-US" sz="1800" dirty="0"/>
              <a:t>Most common causes of damage would be struck by heavy machinery (Cranes or forklifts).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3FC46F-2F9E-838D-E591-AB960100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Inspections – Competent Person Training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65ED3-63A7-5EBA-9159-9E29E7111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1219200"/>
            <a:ext cx="2514600" cy="181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F07CD-6BE7-9F9C-5A09-6CD776E7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225920"/>
            <a:ext cx="5495489" cy="3053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8025E-4757-EC9C-FE55-72D2FD5E9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281" y="1215503"/>
            <a:ext cx="2473908" cy="18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DB075A-CFB0-723A-A4A4-4E2B20202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4365941" cy="4953000"/>
          </a:xfrm>
        </p:spPr>
        <p:txBody>
          <a:bodyPr/>
          <a:lstStyle/>
          <a:p>
            <a:r>
              <a:rPr lang="en-US" dirty="0"/>
              <a:t>3. Couplings/Anchors – </a:t>
            </a:r>
          </a:p>
          <a:p>
            <a:pPr lvl="1"/>
            <a:r>
              <a:rPr lang="en-US" dirty="0"/>
              <a:t>Most scaffolds are interconnected through the use of couplings, anchors and brackets.	Check for:</a:t>
            </a:r>
          </a:p>
          <a:p>
            <a:pPr lvl="2"/>
            <a:r>
              <a:rPr lang="en-US" dirty="0"/>
              <a:t>Obvious damage.</a:t>
            </a:r>
          </a:p>
          <a:p>
            <a:pPr lvl="2"/>
            <a:r>
              <a:rPr lang="en-US" dirty="0"/>
              <a:t>Missing devices. </a:t>
            </a:r>
          </a:p>
          <a:p>
            <a:pPr lvl="2"/>
            <a:r>
              <a:rPr lang="en-US" dirty="0"/>
              <a:t>Damaged/loose devices. </a:t>
            </a:r>
          </a:p>
          <a:p>
            <a:pPr lvl="2"/>
            <a:r>
              <a:rPr lang="en-US" dirty="0"/>
              <a:t>Inappropriate Materials being used. (Duct Tape and zip ties)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E08629-FB5C-6D1E-5266-BBE3E52E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Inspections – Competent Person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9349D-A8C6-5842-C3FE-2F677EC4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667" y="1312268"/>
            <a:ext cx="3222480" cy="236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5750F-EF7C-4DE6-C8B9-3731ED41B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29" y="1312267"/>
            <a:ext cx="3222478" cy="2369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A39C2-A4DF-4938-ED3B-E4E15A56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78" y="3875228"/>
            <a:ext cx="1751631" cy="28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BC7A8B-31D7-7D9B-2C2C-B90127E1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3807529" cy="4953000"/>
          </a:xfrm>
        </p:spPr>
        <p:txBody>
          <a:bodyPr/>
          <a:lstStyle/>
          <a:p>
            <a:r>
              <a:rPr lang="en-US" dirty="0"/>
              <a:t>4. Ladders/Walkways – </a:t>
            </a:r>
          </a:p>
          <a:p>
            <a:pPr lvl="1"/>
            <a:r>
              <a:rPr lang="en-US" dirty="0"/>
              <a:t>Ladders must follow the OSHA Standard 1910.23 which includes:</a:t>
            </a:r>
          </a:p>
          <a:p>
            <a:pPr lvl="2"/>
            <a:r>
              <a:rPr lang="en-US" dirty="0"/>
              <a:t>Rungs must be spaced not more than 18” apart.</a:t>
            </a:r>
          </a:p>
          <a:p>
            <a:pPr lvl="2"/>
            <a:r>
              <a:rPr lang="en-US" dirty="0"/>
              <a:t>Ladder must extend 3ft above the threshold level where ladder leads to.</a:t>
            </a:r>
          </a:p>
          <a:p>
            <a:pPr lvl="2"/>
            <a:r>
              <a:rPr lang="en-US" dirty="0"/>
              <a:t>Rated to support at least 300lbs.</a:t>
            </a:r>
          </a:p>
          <a:p>
            <a:pPr lvl="2"/>
            <a:r>
              <a:rPr lang="en-US" dirty="0"/>
              <a:t>Secured to the structure through proper anchorage. 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2CCA4-F48A-3367-23B1-F7587181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Inspections – Competent Person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7AED7-94AA-E8F7-7B6C-46A4D7BC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916" y="1219200"/>
            <a:ext cx="3505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8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EAEFFB-7630-C88B-90C4-BFC730328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4798711" cy="4953000"/>
          </a:xfrm>
        </p:spPr>
        <p:txBody>
          <a:bodyPr/>
          <a:lstStyle/>
          <a:p>
            <a:r>
              <a:rPr lang="en-US" sz="1600" dirty="0"/>
              <a:t>4. Ladders/Walkways continued</a:t>
            </a:r>
          </a:p>
          <a:p>
            <a:pPr lvl="1"/>
            <a:r>
              <a:rPr lang="en-US" sz="1600" dirty="0"/>
              <a:t>Walkways must follow the OSHA Standard 1926.451 requirements.</a:t>
            </a:r>
          </a:p>
          <a:p>
            <a:pPr lvl="2"/>
            <a:r>
              <a:rPr lang="en-US" sz="1600" dirty="0"/>
              <a:t>Walkways must be at least 18” wide. 	</a:t>
            </a:r>
          </a:p>
          <a:p>
            <a:pPr lvl="3"/>
            <a:r>
              <a:rPr lang="en-US" sz="1600" dirty="0"/>
              <a:t>If not possible, they shall be as wide as feasible, and employees on those platforms and walkways shall be protected by the use of guardrails and/or personal fall arrest systems. </a:t>
            </a:r>
          </a:p>
          <a:p>
            <a:pPr lvl="2"/>
            <a:r>
              <a:rPr lang="en-US" sz="1600" dirty="0"/>
              <a:t>When scaffold platforms are more than 2ft above/below a point of access, access should be made with use of ladders, stairways, ramps, or walkways. Cross braces shall NOT be used as a means of access.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55B2FA-4F81-B0A3-7901-8D05B8F8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– Competent Person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04FDD-0E02-BB49-D1B6-D5BC26B5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56" y="1337317"/>
            <a:ext cx="5497562" cy="2430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32130-483F-B8D1-3B3C-151343CBC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12" y="3705225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3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AF6562-FD45-E376-0077-A3C05A640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219200"/>
            <a:ext cx="5276850" cy="4953000"/>
          </a:xfrm>
        </p:spPr>
        <p:txBody>
          <a:bodyPr/>
          <a:lstStyle/>
          <a:p>
            <a:r>
              <a:rPr lang="en-US" dirty="0"/>
              <a:t>5. Working Platforms</a:t>
            </a:r>
          </a:p>
          <a:p>
            <a:pPr lvl="1"/>
            <a:r>
              <a:rPr lang="en-US" dirty="0"/>
              <a:t>Ensure that the working platforms are level and clear of debris.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If scaffold is taller than 10’, a 3.5” toe board is required around all edges of the platform to prevent falling material from striking the ground.</a:t>
            </a:r>
          </a:p>
          <a:p>
            <a:pPr lvl="3"/>
            <a:r>
              <a:rPr lang="en-US" dirty="0"/>
              <a:t>Hard hats would be required for all employees working on/around &gt;10’ scaffold platforms.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3E486D-714F-EDB6-074A-2B73F6F9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– Competent Person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9F697-EC5F-2F6E-38BC-CF907C53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085" y="1120701"/>
            <a:ext cx="2398860" cy="2398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2FDF6B-ADD1-C822-A741-DC2585F76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085" y="369570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1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89CF02-4584-0A2D-1010-E4B679E84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219200"/>
            <a:ext cx="4238626" cy="4953000"/>
          </a:xfrm>
        </p:spPr>
        <p:txBody>
          <a:bodyPr/>
          <a:lstStyle/>
          <a:p>
            <a:r>
              <a:rPr lang="en-US" sz="1800" dirty="0"/>
              <a:t>6. Inspection Tag</a:t>
            </a:r>
          </a:p>
          <a:p>
            <a:pPr lvl="1"/>
            <a:r>
              <a:rPr lang="en-US" sz="1800" dirty="0"/>
              <a:t>Required by OSHA to be present on every scaffold structure at the main entrance for easy visibility.</a:t>
            </a:r>
          </a:p>
          <a:p>
            <a:pPr lvl="2"/>
            <a:r>
              <a:rPr lang="en-US" sz="1800" dirty="0"/>
              <a:t>Tag </a:t>
            </a:r>
            <a:r>
              <a:rPr lang="en-US" sz="1800" b="1" u="sng" dirty="0"/>
              <a:t>MUST</a:t>
            </a:r>
            <a:r>
              <a:rPr lang="en-US" sz="1800" dirty="0"/>
              <a:t> be present and initialed for every day that work is being conducted on the structure.</a:t>
            </a:r>
          </a:p>
          <a:p>
            <a:pPr lvl="2"/>
            <a:r>
              <a:rPr lang="en-US" sz="1800" dirty="0"/>
              <a:t>Responsibility of the competent person (You) to inspect these structures.</a:t>
            </a:r>
          </a:p>
          <a:p>
            <a:pPr lvl="2"/>
            <a:r>
              <a:rPr lang="en-US" sz="1800" dirty="0"/>
              <a:t>Communicate with management of when structures will be needed and requirements of daily inspections. </a:t>
            </a: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94429-4152-61B5-460D-301424B3E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– Competent Person Training</a:t>
            </a:r>
          </a:p>
        </p:txBody>
      </p:sp>
      <p:pic>
        <p:nvPicPr>
          <p:cNvPr id="1026" name="Picture 2" descr="GP – Green Laminated Scaffolding Tag – NGL-102-0 (QTY 25) | Scaffolding Tags  | GLADTAGS">
            <a:extLst>
              <a:ext uri="{FF2B5EF4-FFF2-40B4-BE49-F238E27FC236}">
                <a16:creationId xmlns:a16="http://schemas.microsoft.com/office/drawing/2014/main" id="{49CFEC9D-81EB-71AD-6E2F-5B8EA42B8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2" y="137864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Warning Scaffold Not Complete Inspection | Safety Tags">
            <a:extLst>
              <a:ext uri="{FF2B5EF4-FFF2-40B4-BE49-F238E27FC236}">
                <a16:creationId xmlns:a16="http://schemas.microsoft.com/office/drawing/2014/main" id="{7B5378C2-FEB6-59DC-8A66-91E55923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42" y="3784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4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7E012A-9767-FE71-941A-F3F465960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Scaffolding Types</a:t>
            </a:r>
          </a:p>
          <a:p>
            <a:r>
              <a:rPr lang="en-US" dirty="0"/>
              <a:t>Scaffolding Terminology</a:t>
            </a:r>
          </a:p>
          <a:p>
            <a:pPr lvl="1"/>
            <a:r>
              <a:rPr lang="en-US" dirty="0"/>
              <a:t>Components</a:t>
            </a:r>
          </a:p>
          <a:p>
            <a:pPr lvl="1"/>
            <a:r>
              <a:rPr lang="en-US" dirty="0"/>
              <a:t>Requirements</a:t>
            </a:r>
          </a:p>
          <a:p>
            <a:pPr lvl="1"/>
            <a:r>
              <a:rPr lang="en-US" dirty="0"/>
              <a:t>Types of Scaffolding Classification</a:t>
            </a:r>
          </a:p>
          <a:p>
            <a:r>
              <a:rPr lang="en-US" dirty="0"/>
              <a:t>Scaffolding Basics</a:t>
            </a:r>
          </a:p>
          <a:p>
            <a:pPr lvl="1"/>
            <a:r>
              <a:rPr lang="en-US" dirty="0"/>
              <a:t>Competent Person Responsibilities (MTS Specific)</a:t>
            </a:r>
          </a:p>
          <a:p>
            <a:r>
              <a:rPr lang="en-US" dirty="0"/>
              <a:t>Inspection Requirements</a:t>
            </a:r>
          </a:p>
          <a:p>
            <a:r>
              <a:rPr lang="en-US" dirty="0"/>
              <a:t>Locations within MTS</a:t>
            </a:r>
          </a:p>
          <a:p>
            <a:r>
              <a:rPr lang="en-US" dirty="0"/>
              <a:t>Knowledge Checks</a:t>
            </a:r>
          </a:p>
          <a:p>
            <a:r>
              <a:rPr lang="en-US" dirty="0"/>
              <a:t>Conclusion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246B9-F55D-9282-19BB-70789AC8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93115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E85DB7-4B01-7E1A-7C36-3FA6C11C0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6013257" cy="4953000"/>
          </a:xfrm>
        </p:spPr>
        <p:txBody>
          <a:bodyPr/>
          <a:lstStyle/>
          <a:p>
            <a:r>
              <a:rPr lang="en-US" dirty="0"/>
              <a:t>Supported Scaffolds (1) – consists of one or more platforms supported by rigid, load-bearing members, such as poles, legs, frames, outriggers, etc.</a:t>
            </a:r>
          </a:p>
          <a:p>
            <a:endParaRPr lang="en-US" dirty="0"/>
          </a:p>
          <a:p>
            <a:r>
              <a:rPr lang="en-US" dirty="0"/>
              <a:t>Suspended Scaffolds (2) – which are one or more platforms suspended by ropes or other non-rigid, overhead support.</a:t>
            </a:r>
          </a:p>
          <a:p>
            <a:endParaRPr lang="en-US" dirty="0"/>
          </a:p>
          <a:p>
            <a:r>
              <a:rPr lang="en-US" dirty="0"/>
              <a:t>Other types (3) – such as scissor lifts and aerial lift can be regarded as other types of supported scaffolds.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034D26-EE64-1CCB-8BA3-50C54F60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56731-CA77-AF1E-0557-EF62C4E2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680" y="1572570"/>
            <a:ext cx="4771079" cy="4246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884CB8-876E-1C54-0CA3-A553C85BFBF0}"/>
              </a:ext>
            </a:extLst>
          </p:cNvPr>
          <p:cNvSpPr/>
          <p:nvPr/>
        </p:nvSpPr>
        <p:spPr>
          <a:xfrm>
            <a:off x="7556970" y="3646343"/>
            <a:ext cx="216385" cy="2495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C631D-D047-00A6-DD11-53A986B70403}"/>
              </a:ext>
            </a:extLst>
          </p:cNvPr>
          <p:cNvSpPr/>
          <p:nvPr/>
        </p:nvSpPr>
        <p:spPr>
          <a:xfrm>
            <a:off x="9109026" y="2459340"/>
            <a:ext cx="216385" cy="2495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D2D7F-6367-2EC8-4A0E-F507EBC8F249}"/>
              </a:ext>
            </a:extLst>
          </p:cNvPr>
          <p:cNvSpPr/>
          <p:nvPr/>
        </p:nvSpPr>
        <p:spPr>
          <a:xfrm>
            <a:off x="9924536" y="5447239"/>
            <a:ext cx="216385" cy="2495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55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2C7066-1ADE-0192-CD56-5CB613C30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4009953" cy="4953000"/>
          </a:xfrm>
        </p:spPr>
        <p:txBody>
          <a:bodyPr/>
          <a:lstStyle/>
          <a:p>
            <a:r>
              <a:rPr lang="en-US" dirty="0"/>
              <a:t>Guard Rail – a vertical barrier, consisting of, but not limited to, </a:t>
            </a:r>
            <a:r>
              <a:rPr lang="en-US" dirty="0" err="1"/>
              <a:t>toprails</a:t>
            </a:r>
            <a:r>
              <a:rPr lang="en-US" dirty="0"/>
              <a:t>, </a:t>
            </a:r>
            <a:r>
              <a:rPr lang="en-US" dirty="0" err="1"/>
              <a:t>midrails</a:t>
            </a:r>
            <a:r>
              <a:rPr lang="en-US" dirty="0"/>
              <a:t>, and posts, erected to prevent employees from falling off a scaffold platform or walkway to lower levels.</a:t>
            </a:r>
          </a:p>
          <a:p>
            <a:r>
              <a:rPr lang="en-US" dirty="0"/>
              <a:t>Toe Boards – a piece of metal that surrounds the working platform to prevent material from falling off the work/walkway onto lower levels. Must be 3.5” tall minimum, per OSHA requirements.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EC7E4-71F1-52BC-FD21-554409C9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 Terminology</a:t>
            </a:r>
          </a:p>
        </p:txBody>
      </p:sp>
      <p:pic>
        <p:nvPicPr>
          <p:cNvPr id="2050" name="Picture 2" descr="&lt;h2&gt;Basic Scaffold Terminology&lt;/h2&gt;">
            <a:extLst>
              <a:ext uri="{FF2B5EF4-FFF2-40B4-BE49-F238E27FC236}">
                <a16:creationId xmlns:a16="http://schemas.microsoft.com/office/drawing/2014/main" id="{0FEC67A0-1DCD-DAB7-4FE7-6CAEAFB8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44" y="1651515"/>
            <a:ext cx="6477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5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2C7066-1ADE-0192-CD56-5CB613C30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4009953" cy="4953000"/>
          </a:xfrm>
        </p:spPr>
        <p:txBody>
          <a:bodyPr/>
          <a:lstStyle/>
          <a:p>
            <a:r>
              <a:rPr lang="en-US" sz="1800" dirty="0"/>
              <a:t>Diagonal Braces – a scaffold tube placed diagonally with respect to the vertical and horizontal members of a scaffold and fixed to them to give the scaffold stability.</a:t>
            </a:r>
          </a:p>
          <a:p>
            <a:r>
              <a:rPr lang="en-US" sz="1800" dirty="0"/>
              <a:t>End Frames – a system of fabricated tubular metal frames (panels) that are connected in the field with bracing members.</a:t>
            </a:r>
          </a:p>
          <a:p>
            <a:r>
              <a:rPr lang="en-US" sz="1800" dirty="0"/>
              <a:t>Outriggers – The structural member of a supported scaffold used to increase the base width of a scaffold in order to provide support for and increased stability of the scaffold.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EC7E4-71F1-52BC-FD21-554409C9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 Terminology cont.</a:t>
            </a:r>
          </a:p>
        </p:txBody>
      </p:sp>
      <p:pic>
        <p:nvPicPr>
          <p:cNvPr id="2050" name="Picture 2" descr="&lt;h2&gt;Basic Scaffold Terminology&lt;/h2&gt;">
            <a:extLst>
              <a:ext uri="{FF2B5EF4-FFF2-40B4-BE49-F238E27FC236}">
                <a16:creationId xmlns:a16="http://schemas.microsoft.com/office/drawing/2014/main" id="{0FEC67A0-1DCD-DAB7-4FE7-6CAEAFB8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44" y="1651515"/>
            <a:ext cx="6477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95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0664ED-85A3-1C81-D463-951153A82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19200"/>
            <a:ext cx="4452603" cy="4953000"/>
          </a:xfrm>
        </p:spPr>
        <p:txBody>
          <a:bodyPr/>
          <a:lstStyle/>
          <a:p>
            <a:r>
              <a:rPr lang="en-US" dirty="0"/>
              <a:t>Base plate – a flat supporting plate or frame at the base of a column, designed to distribute the column’s weight over a greater area and provide increased stability. </a:t>
            </a:r>
          </a:p>
          <a:p>
            <a:r>
              <a:rPr lang="en-US" dirty="0"/>
              <a:t>Working Platform – the platform where the majority of foot-traffic is expected to be.</a:t>
            </a:r>
          </a:p>
          <a:p>
            <a:r>
              <a:rPr lang="en-US" dirty="0"/>
              <a:t>Ladder – must be industry-rated.</a:t>
            </a:r>
          </a:p>
          <a:p>
            <a:r>
              <a:rPr lang="en-US" dirty="0"/>
              <a:t>Anchor Bolt – The type of </a:t>
            </a:r>
            <a:r>
              <a:rPr lang="en-US" b="1" dirty="0"/>
              <a:t>approved</a:t>
            </a:r>
            <a:r>
              <a:rPr lang="en-US" dirty="0"/>
              <a:t> anchor to secure a wall or anchor tie.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B4247-06D8-7458-8E89-475FF53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 Terminology cont.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E8B0F9-92E8-7C21-1FAE-46D568FE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45" y="1219200"/>
            <a:ext cx="4348138" cy="47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78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6AD0C-F90B-7EA5-C93F-893210E6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Scaffolding Classification	</a:t>
            </a:r>
          </a:p>
        </p:txBody>
      </p:sp>
      <p:sp>
        <p:nvSpPr>
          <p:cNvPr id="4" name="Rectangle 1032">
            <a:extLst>
              <a:ext uri="{FF2B5EF4-FFF2-40B4-BE49-F238E27FC236}">
                <a16:creationId xmlns:a16="http://schemas.microsoft.com/office/drawing/2014/main" id="{EF77BD5E-015B-F461-1DA7-B3211AEA0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11" y="1297545"/>
            <a:ext cx="3324896" cy="4884313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endParaRPr lang="en-US" sz="2400" b="1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Light Duty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800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Not to exceed 25 pounds per square foot</a:t>
            </a: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10 foot longitudinal post spacing</a:t>
            </a: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6 foot traverse post space</a:t>
            </a:r>
          </a:p>
          <a:p>
            <a:pPr>
              <a:lnSpc>
                <a:spcPct val="80000"/>
              </a:lnSpc>
              <a:defRPr/>
            </a:pPr>
            <a:r>
              <a:rPr lang="en-US" sz="1800" b="1" u="sng" kern="0" dirty="0"/>
              <a:t>1 work level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8 additional planked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125 feet maximum height</a:t>
            </a:r>
          </a:p>
          <a:p>
            <a:pPr>
              <a:lnSpc>
                <a:spcPct val="80000"/>
              </a:lnSpc>
              <a:defRPr/>
            </a:pPr>
            <a:r>
              <a:rPr lang="en-US" sz="1800" b="1" u="sng" kern="0" dirty="0"/>
              <a:t>2 work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4 additional planked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125 feet maximum height</a:t>
            </a:r>
          </a:p>
          <a:p>
            <a:pPr>
              <a:lnSpc>
                <a:spcPct val="80000"/>
              </a:lnSpc>
              <a:defRPr/>
            </a:pPr>
            <a:r>
              <a:rPr lang="en-US" sz="1800" b="1" u="sng" kern="0" dirty="0"/>
              <a:t>3 work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0 additional planked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kern="0" dirty="0"/>
              <a:t>91 feet maximum height</a:t>
            </a:r>
          </a:p>
        </p:txBody>
      </p:sp>
      <p:sp>
        <p:nvSpPr>
          <p:cNvPr id="6" name="Rectangle 1033">
            <a:extLst>
              <a:ext uri="{FF2B5EF4-FFF2-40B4-BE49-F238E27FC236}">
                <a16:creationId xmlns:a16="http://schemas.microsoft.com/office/drawing/2014/main" id="{35EDFC6E-205D-1A0B-64A7-E7141B1F0E0D}"/>
              </a:ext>
            </a:extLst>
          </p:cNvPr>
          <p:cNvSpPr txBox="1">
            <a:spLocks noChangeArrowheads="1"/>
          </p:cNvSpPr>
          <p:nvPr/>
        </p:nvSpPr>
        <p:spPr>
          <a:xfrm>
            <a:off x="4000500" y="1297545"/>
            <a:ext cx="3694627" cy="4884312"/>
          </a:xfrm>
          <a:prstGeom prst="rect">
            <a:avLst/>
          </a:prstGeom>
          <a:solidFill>
            <a:srgbClr val="00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endParaRPr lang="en-US" sz="2400" b="1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400" b="1" kern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Medium Duty</a:t>
            </a:r>
          </a:p>
          <a:p>
            <a:pPr>
              <a:lnSpc>
                <a:spcPct val="80000"/>
              </a:lnSpc>
              <a:defRPr/>
            </a:pPr>
            <a:endParaRPr lang="en-US" sz="2400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Not to exceed 50 pounds per square foot</a:t>
            </a: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8 foot longitudinal post spacing</a:t>
            </a:r>
          </a:p>
          <a:p>
            <a:pPr>
              <a:lnSpc>
                <a:spcPct val="80000"/>
              </a:lnSpc>
              <a:defRPr/>
            </a:pPr>
            <a:r>
              <a:rPr lang="en-US" sz="1600" kern="0" dirty="0"/>
              <a:t>6 foot traverse post space</a:t>
            </a:r>
          </a:p>
          <a:p>
            <a:pPr>
              <a:lnSpc>
                <a:spcPct val="80000"/>
              </a:lnSpc>
              <a:defRPr/>
            </a:pPr>
            <a:r>
              <a:rPr lang="en-US" sz="1600" b="1" u="sng" kern="0" dirty="0"/>
              <a:t>1 work level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400" kern="0" dirty="0"/>
              <a:t>6 additional planked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400" kern="0" dirty="0"/>
              <a:t>125 feet maximum height</a:t>
            </a:r>
          </a:p>
          <a:p>
            <a:pPr>
              <a:lnSpc>
                <a:spcPct val="80000"/>
              </a:lnSpc>
              <a:defRPr/>
            </a:pPr>
            <a:r>
              <a:rPr lang="en-US" sz="1600" b="1" u="sng" kern="0" dirty="0"/>
              <a:t>2 work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400" kern="0" dirty="0"/>
              <a:t>0 additional planked levels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400" kern="0" dirty="0"/>
              <a:t>78 feet maximum height</a:t>
            </a:r>
          </a:p>
          <a:p>
            <a:pPr lvl="1">
              <a:lnSpc>
                <a:spcPct val="80000"/>
              </a:lnSpc>
              <a:defRPr/>
            </a:pPr>
            <a:endParaRPr lang="en-US" sz="1400" kern="0" dirty="0"/>
          </a:p>
          <a:p>
            <a:pPr>
              <a:lnSpc>
                <a:spcPct val="80000"/>
              </a:lnSpc>
              <a:defRPr/>
            </a:pPr>
            <a:endParaRPr lang="en-US" sz="900" kern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1034">
            <a:extLst>
              <a:ext uri="{FF2B5EF4-FFF2-40B4-BE49-F238E27FC236}">
                <a16:creationId xmlns:a16="http://schemas.microsoft.com/office/drawing/2014/main" id="{B918ED37-E8B5-00C2-4D1B-27064F3C2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920" y="1297545"/>
            <a:ext cx="4191000" cy="4884312"/>
          </a:xfrm>
          <a:prstGeom prst="rect">
            <a:avLst/>
          </a:prstGeom>
          <a:solidFill>
            <a:srgbClr val="33CCFF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1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b="1" dirty="0"/>
              <a:t>Heavy Duty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effectLst/>
              </a:rPr>
              <a:t>Not to exceed 75 pounds per square foot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effectLst/>
              </a:rPr>
              <a:t>6’ 6” foot longitudinal post spacing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>
                <a:effectLst/>
              </a:rPr>
              <a:t>6 foot traverse post spacing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b="1" u="sng" dirty="0">
                <a:effectLst/>
              </a:rPr>
              <a:t>1 work level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400" dirty="0">
                <a:effectLst/>
              </a:rPr>
              <a:t>6 additional planked levels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400" dirty="0">
                <a:effectLst/>
              </a:rPr>
              <a:t>125 feet maximum height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221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6175A7-511A-7879-6875-086AABCC7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– Employers must train each employee who works on a scaffold on the procedures to control or minimize the hazards.</a:t>
            </a:r>
          </a:p>
          <a:p>
            <a:r>
              <a:rPr lang="en-US" dirty="0"/>
              <a:t>Inspections – Before each work shift and after any occurrence that could affect the structural integrity, a competent person must inspect the scaffold and scaffold components for visible defects. </a:t>
            </a:r>
          </a:p>
          <a:p>
            <a:pPr lvl="1"/>
            <a:r>
              <a:rPr lang="en-US" dirty="0"/>
              <a:t>All equipment must be inspected to see that it is in good condition and serviceable.</a:t>
            </a:r>
          </a:p>
          <a:p>
            <a:pPr lvl="1"/>
            <a:r>
              <a:rPr lang="en-US" dirty="0"/>
              <a:t>Damaged or deteriorated equipment must not be used. </a:t>
            </a:r>
          </a:p>
          <a:p>
            <a:r>
              <a:rPr lang="en-US" dirty="0"/>
              <a:t>Fall Protection – required at a 10ft height above a lower level.</a:t>
            </a:r>
          </a:p>
          <a:p>
            <a:r>
              <a:rPr lang="en-US" dirty="0"/>
              <a:t>Safe Access – When erecting and dismantling supported scaffolds, a competent person must determine the feasibility of providing a safe means of access and fall protection for these operations.</a:t>
            </a:r>
          </a:p>
          <a:p>
            <a:r>
              <a:rPr lang="en-US" dirty="0"/>
              <a:t>Level Ground – Inspect job site to determine ground conditions, strength of (if any) supporting structure and any overhead obstructions. </a:t>
            </a:r>
          </a:p>
          <a:p>
            <a:pPr lvl="1"/>
            <a:r>
              <a:rPr lang="en-US" dirty="0"/>
              <a:t>Compensate for uneven ground by using screw jacks and base plates. </a:t>
            </a:r>
          </a:p>
          <a:p>
            <a:pPr lvl="1"/>
            <a:r>
              <a:rPr lang="en-US" dirty="0"/>
              <a:t>Do not use unstable objects such as blocks, loose bricks or similar objects.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591332-6DE1-3F1E-C78B-AFC6A715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Scaffolding Basics</a:t>
            </a:r>
          </a:p>
        </p:txBody>
      </p:sp>
    </p:spTree>
    <p:extLst>
      <p:ext uri="{BB962C8B-B14F-4D97-AF65-F5344CB8AC3E}">
        <p14:creationId xmlns:p14="http://schemas.microsoft.com/office/powerpoint/2010/main" val="61395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04B624-9C7A-DA02-BEC9-3EC506E8A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Construction:</a:t>
            </a:r>
          </a:p>
          <a:p>
            <a:pPr lvl="1"/>
            <a:r>
              <a:rPr lang="en-US" dirty="0"/>
              <a:t>Overall construction is usually conducted through a 3</a:t>
            </a:r>
            <a:r>
              <a:rPr lang="en-US" baseline="30000" dirty="0"/>
              <a:t>rd</a:t>
            </a:r>
            <a:r>
              <a:rPr lang="en-US" dirty="0"/>
              <a:t> party contractor. At the time of generating this training, this training does </a:t>
            </a:r>
            <a:r>
              <a:rPr lang="en-US" b="1" i="1" u="sng" dirty="0">
                <a:highlight>
                  <a:srgbClr val="FF0000"/>
                </a:highlight>
              </a:rPr>
              <a:t>NOT</a:t>
            </a:r>
            <a:r>
              <a:rPr lang="en-US" dirty="0"/>
              <a:t> </a:t>
            </a:r>
            <a:r>
              <a:rPr lang="en-US" i="1" dirty="0"/>
              <a:t>cover</a:t>
            </a:r>
            <a:r>
              <a:rPr lang="en-US" dirty="0"/>
              <a:t> the training requirements needed for MTS employees to build, modify, or dismantle scaffolding structures.</a:t>
            </a:r>
          </a:p>
          <a:p>
            <a:r>
              <a:rPr lang="en-US" dirty="0"/>
              <a:t>Inspections: </a:t>
            </a:r>
          </a:p>
          <a:p>
            <a:pPr lvl="1"/>
            <a:r>
              <a:rPr lang="en-US" dirty="0"/>
              <a:t>An inspection of the entirety of the scaffold structure must be completed every day there is work being conducted on the structure. </a:t>
            </a:r>
          </a:p>
          <a:p>
            <a:pPr lvl="1"/>
            <a:r>
              <a:rPr lang="en-US" dirty="0"/>
              <a:t>Signatures (Initials) must be present on the inspection tag located at the main entrance of the scaffold structure.</a:t>
            </a:r>
          </a:p>
          <a:p>
            <a:pPr lvl="2"/>
            <a:r>
              <a:rPr lang="en-US" dirty="0"/>
              <a:t>Green Tag – Indicates that the structure is safe and ready to use.</a:t>
            </a:r>
          </a:p>
          <a:p>
            <a:pPr lvl="2"/>
            <a:r>
              <a:rPr lang="en-US" dirty="0"/>
              <a:t>Red Tag – Indicates that the structure is either: Incomplete or Unsafe to use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CFB58B-FA4E-E908-67EE-B5900EA4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Competent Person Responsibilities (MTS Specific)		</a:t>
            </a:r>
          </a:p>
        </p:txBody>
      </p:sp>
    </p:spTree>
    <p:extLst>
      <p:ext uri="{BB962C8B-B14F-4D97-AF65-F5344CB8AC3E}">
        <p14:creationId xmlns:p14="http://schemas.microsoft.com/office/powerpoint/2010/main" val="1846009040"/>
      </p:ext>
    </p:extLst>
  </p:cSld>
  <p:clrMapOvr>
    <a:masterClrMapping/>
  </p:clrMapOvr>
</p:sld>
</file>

<file path=ppt/theme/theme1.xml><?xml version="1.0" encoding="utf-8"?>
<a:theme xmlns:a="http://schemas.openxmlformats.org/drawingml/2006/main" name="BoardTemplate_corporate2">
  <a:themeElements>
    <a:clrScheme name="seismic_template 15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A9A9A9"/>
      </a:accent1>
      <a:accent2>
        <a:srgbClr val="5F9CD3"/>
      </a:accent2>
      <a:accent3>
        <a:srgbClr val="FFFFFF"/>
      </a:accent3>
      <a:accent4>
        <a:srgbClr val="000000"/>
      </a:accent4>
      <a:accent5>
        <a:srgbClr val="D1D1D1"/>
      </a:accent5>
      <a:accent6>
        <a:srgbClr val="558DBF"/>
      </a:accent6>
      <a:hlink>
        <a:srgbClr val="537779"/>
      </a:hlink>
      <a:folHlink>
        <a:srgbClr val="85A5A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13138</TotalTime>
  <Words>1267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Lucida Grande</vt:lpstr>
      <vt:lpstr>Wingdings</vt:lpstr>
      <vt:lpstr>BoardTemplate_corporate2</vt:lpstr>
      <vt:lpstr>Scaffold Inspection Training - Competent Person Qualification </vt:lpstr>
      <vt:lpstr>Agenda </vt:lpstr>
      <vt:lpstr>Scaffolding Types</vt:lpstr>
      <vt:lpstr>Scaffolding Terminology</vt:lpstr>
      <vt:lpstr>Scaffolding Terminology cont.</vt:lpstr>
      <vt:lpstr>Scaffolding Terminology cont. </vt:lpstr>
      <vt:lpstr>Types of Scaffolding Classification </vt:lpstr>
      <vt:lpstr>Scaffolding Basics</vt:lpstr>
      <vt:lpstr>Competent Person Responsibilities (MTS Specific)  </vt:lpstr>
      <vt:lpstr>Inspections – Competent Person Training </vt:lpstr>
      <vt:lpstr>Inspections – Competent Person Training </vt:lpstr>
      <vt:lpstr>Inspections – Competent Person Training</vt:lpstr>
      <vt:lpstr>Inspections – Competent Person Training</vt:lpstr>
      <vt:lpstr>Inspection – Competent Person Training</vt:lpstr>
      <vt:lpstr>Inspection – Competent Person Training</vt:lpstr>
      <vt:lpstr>Inspection – Competent Person Training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Scaffold Inspection Training - Competent Person Qualification</dc:title>
  <dc:creator>Cronister, James</dc:creator>
  <cp:lastModifiedBy>Nava, Steven</cp:lastModifiedBy>
  <cp:revision>3</cp:revision>
  <dcterms:created xsi:type="dcterms:W3CDTF">2023-12-14T15:15:31Z</dcterms:created>
  <dcterms:modified xsi:type="dcterms:W3CDTF">2024-01-17T11:15:26Z</dcterms:modified>
</cp:coreProperties>
</file>