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20" r:id="rId4"/>
  </p:sldMasterIdLst>
  <p:notesMasterIdLst>
    <p:notesMasterId r:id="rId70"/>
  </p:notesMasterIdLst>
  <p:handoutMasterIdLst>
    <p:handoutMasterId r:id="rId71"/>
  </p:handoutMasterIdLst>
  <p:sldIdLst>
    <p:sldId id="775" r:id="rId5"/>
    <p:sldId id="778" r:id="rId6"/>
    <p:sldId id="779" r:id="rId7"/>
    <p:sldId id="792" r:id="rId8"/>
    <p:sldId id="815" r:id="rId9"/>
    <p:sldId id="817" r:id="rId10"/>
    <p:sldId id="818" r:id="rId11"/>
    <p:sldId id="819" r:id="rId12"/>
    <p:sldId id="848" r:id="rId13"/>
    <p:sldId id="849" r:id="rId14"/>
    <p:sldId id="850" r:id="rId15"/>
    <p:sldId id="789" r:id="rId16"/>
    <p:sldId id="781" r:id="rId17"/>
    <p:sldId id="783" r:id="rId18"/>
    <p:sldId id="801" r:id="rId19"/>
    <p:sldId id="802" r:id="rId20"/>
    <p:sldId id="794" r:id="rId21"/>
    <p:sldId id="805" r:id="rId22"/>
    <p:sldId id="806" r:id="rId23"/>
    <p:sldId id="803" r:id="rId24"/>
    <p:sldId id="795" r:id="rId25"/>
    <p:sldId id="808" r:id="rId26"/>
    <p:sldId id="809" r:id="rId27"/>
    <p:sldId id="810" r:id="rId28"/>
    <p:sldId id="811" r:id="rId29"/>
    <p:sldId id="812" r:id="rId30"/>
    <p:sldId id="813" r:id="rId31"/>
    <p:sldId id="796" r:id="rId32"/>
    <p:sldId id="816" r:id="rId33"/>
    <p:sldId id="820" r:id="rId34"/>
    <p:sldId id="821" r:id="rId35"/>
    <p:sldId id="822" r:id="rId36"/>
    <p:sldId id="823" r:id="rId37"/>
    <p:sldId id="824" r:id="rId38"/>
    <p:sldId id="825" r:id="rId39"/>
    <p:sldId id="797" r:id="rId40"/>
    <p:sldId id="826" r:id="rId41"/>
    <p:sldId id="827" r:id="rId42"/>
    <p:sldId id="828" r:id="rId43"/>
    <p:sldId id="829" r:id="rId44"/>
    <p:sldId id="830" r:id="rId45"/>
    <p:sldId id="831" r:id="rId46"/>
    <p:sldId id="832" r:id="rId47"/>
    <p:sldId id="833" r:id="rId48"/>
    <p:sldId id="834" r:id="rId49"/>
    <p:sldId id="835" r:id="rId50"/>
    <p:sldId id="841" r:id="rId51"/>
    <p:sldId id="798" r:id="rId52"/>
    <p:sldId id="851" r:id="rId53"/>
    <p:sldId id="837" r:id="rId54"/>
    <p:sldId id="838" r:id="rId55"/>
    <p:sldId id="799" r:id="rId56"/>
    <p:sldId id="839" r:id="rId57"/>
    <p:sldId id="840" r:id="rId58"/>
    <p:sldId id="842" r:id="rId59"/>
    <p:sldId id="786" r:id="rId60"/>
    <p:sldId id="843" r:id="rId61"/>
    <p:sldId id="855" r:id="rId62"/>
    <p:sldId id="800" r:id="rId63"/>
    <p:sldId id="852" r:id="rId64"/>
    <p:sldId id="853" r:id="rId65"/>
    <p:sldId id="854" r:id="rId66"/>
    <p:sldId id="844" r:id="rId67"/>
    <p:sldId id="790" r:id="rId68"/>
    <p:sldId id="845" r:id="rId69"/>
  </p:sldIdLst>
  <p:sldSz cx="9144000" cy="6858000" type="screen4x3"/>
  <p:notesSz cx="7010400" cy="9296400"/>
  <p:custDataLst>
    <p:tags r:id="rId72"/>
  </p:custDataLst>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319">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guide id="3" orient="horz" pos="2928">
          <p15:clr>
            <a:srgbClr val="A4A3A4"/>
          </p15:clr>
        </p15:guide>
        <p15:guide id="4"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ns, Sherrie" initials="MS" lastIdx="23" clrIdx="0">
    <p:extLst>
      <p:ext uri="{19B8F6BF-5375-455C-9EA6-DF929625EA0E}">
        <p15:presenceInfo xmlns:p15="http://schemas.microsoft.com/office/powerpoint/2012/main" userId="S-1-5-21-1214440339-1677128483-839522115-2600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5050"/>
    <a:srgbClr val="008000"/>
    <a:srgbClr val="009900"/>
    <a:srgbClr val="00CC00"/>
    <a:srgbClr val="006600"/>
    <a:srgbClr val="61D71F"/>
    <a:srgbClr val="003399"/>
    <a:srgbClr val="333399"/>
    <a:srgbClr val="50B2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2084" autoAdjust="0"/>
  </p:normalViewPr>
  <p:slideViewPr>
    <p:cSldViewPr snapToGrid="0" snapToObjects="1">
      <p:cViewPr varScale="1">
        <p:scale>
          <a:sx n="103" d="100"/>
          <a:sy n="103" d="100"/>
        </p:scale>
        <p:origin x="1950" y="114"/>
      </p:cViewPr>
      <p:guideLst>
        <p:guide orient="horz" pos="4319"/>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p:scale>
          <a:sx n="50" d="100"/>
          <a:sy n="50" d="100"/>
        </p:scale>
        <p:origin x="-4572" y="-1092"/>
      </p:cViewPr>
      <p:guideLst>
        <p:guide orient="horz" pos="2932"/>
        <p:guide pos="2191"/>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25T13:08:05.583" idx="18">
    <p:pos x="10" y="10"/>
    <p:text>REQUIRE A SME TO HELP IDENTIFY AND SCREEN CAPTURE DETAILED EXAMPLES THAT FOLLOW USE CASES</p:text>
    <p:extLst>
      <p:ext uri="{C676402C-5697-4E1C-873F-D02D1690AC5C}">
        <p15:threadingInfo xmlns:p15="http://schemas.microsoft.com/office/powerpoint/2012/main" timeZoneBias="300"/>
      </p:ext>
    </p:extLst>
  </p:cm>
  <p:cm authorId="1" dt="2018-09-25T13:08:57.125" idx="19">
    <p:pos x="10" y="106"/>
    <p:text>GOAL HERE IS TO SHOW HOW DECISIONS ARE MADE AND HOW YOU UTILIZE SUPPORTING INFORMATION TO COMPLETE YOUR ANALYSIS</p:text>
    <p:extLst>
      <p:ext uri="{C676402C-5697-4E1C-873F-D02D1690AC5C}">
        <p15:threadingInfo xmlns:p15="http://schemas.microsoft.com/office/powerpoint/2012/main" timeZoneBias="300">
          <p15:parentCm authorId="1" idx="18"/>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146" cy="46450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1654" y="0"/>
            <a:ext cx="3037146" cy="464503"/>
          </a:xfrm>
          <a:prstGeom prst="rect">
            <a:avLst/>
          </a:prstGeom>
        </p:spPr>
        <p:txBody>
          <a:bodyPr vert="horz" lIns="91440" tIns="45720" rIns="91440" bIns="45720" rtlCol="0"/>
          <a:lstStyle>
            <a:lvl1pPr algn="r">
              <a:defRPr sz="1200"/>
            </a:lvl1pPr>
          </a:lstStyle>
          <a:p>
            <a:fld id="{4C9730F3-6842-4E23-ADA3-E4EF10B8203F}" type="datetimeFigureOut">
              <a:rPr lang="en-US" smtClean="0"/>
              <a:t>1/31/2019</a:t>
            </a:fld>
            <a:endParaRPr lang="en-US" dirty="0"/>
          </a:p>
        </p:txBody>
      </p:sp>
      <p:sp>
        <p:nvSpPr>
          <p:cNvPr id="4" name="Footer Placeholder 3"/>
          <p:cNvSpPr>
            <a:spLocks noGrp="1"/>
          </p:cNvSpPr>
          <p:nvPr>
            <p:ph type="ftr" sz="quarter" idx="2"/>
          </p:nvPr>
        </p:nvSpPr>
        <p:spPr>
          <a:xfrm>
            <a:off x="1" y="8830312"/>
            <a:ext cx="3037146" cy="46450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654" y="8830312"/>
            <a:ext cx="3037146" cy="464503"/>
          </a:xfrm>
          <a:prstGeom prst="rect">
            <a:avLst/>
          </a:prstGeom>
        </p:spPr>
        <p:txBody>
          <a:bodyPr vert="horz" lIns="91440" tIns="45720" rIns="91440" bIns="45720" rtlCol="0" anchor="b"/>
          <a:lstStyle>
            <a:lvl1pPr algn="r">
              <a:defRPr sz="1200"/>
            </a:lvl1pPr>
          </a:lstStyle>
          <a:p>
            <a:fld id="{65C9F32B-4573-4CD6-86A2-9DB114F778C6}" type="slidenum">
              <a:rPr lang="en-US" smtClean="0"/>
              <a:t>‹#›</a:t>
            </a:fld>
            <a:endParaRPr lang="en-US" dirty="0"/>
          </a:p>
        </p:txBody>
      </p:sp>
    </p:spTree>
    <p:extLst>
      <p:ext uri="{BB962C8B-B14F-4D97-AF65-F5344CB8AC3E}">
        <p14:creationId xmlns:p14="http://schemas.microsoft.com/office/powerpoint/2010/main" val="3719337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1"/>
            <a:ext cx="3038475" cy="466725"/>
          </a:xfrm>
          <a:prstGeom prst="rect">
            <a:avLst/>
          </a:prstGeom>
        </p:spPr>
        <p:txBody>
          <a:bodyPr vert="horz" lIns="91440" tIns="45720" rIns="91440" bIns="45720" rtlCol="0"/>
          <a:lstStyle>
            <a:lvl1pPr algn="r">
              <a:defRPr sz="1200"/>
            </a:lvl1pPr>
          </a:lstStyle>
          <a:p>
            <a:fld id="{47A9E9CD-366A-4784-82C5-B20CF19C480D}" type="datetimeFigureOut">
              <a:rPr lang="en-US" smtClean="0"/>
              <a:t>1/31/2019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6"/>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40" tIns="45720" rIns="91440" bIns="45720" rtlCol="0" anchor="b"/>
          <a:lstStyle>
            <a:lvl1pPr algn="r">
              <a:defRPr sz="1200"/>
            </a:lvl1pPr>
          </a:lstStyle>
          <a:p>
            <a:fld id="{A0F4B84D-2287-4BB5-A4F0-97488497136C}" type="slidenum">
              <a:rPr lang="en-US" smtClean="0"/>
              <a:t>‹#›</a:t>
            </a:fld>
            <a:endParaRPr lang="en-US" dirty="0"/>
          </a:p>
        </p:txBody>
      </p:sp>
    </p:spTree>
    <p:extLst>
      <p:ext uri="{BB962C8B-B14F-4D97-AF65-F5344CB8AC3E}">
        <p14:creationId xmlns:p14="http://schemas.microsoft.com/office/powerpoint/2010/main" val="456083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ibmtb-app.stibo.com/help/#web_user_interfaces/advancedsearch/using_advanced_search.html?Highlight=Advanced Search "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msp02-stibo-q/"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msp02-stibo-p/"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49123059-AD18-2644-A422-F81F304BF9AD}"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2407699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click on the Advanced Search in the Corner Bar, you are directed to the advanced search page. Here you can build your own customized searches. You can also save our searches for future use.</a:t>
            </a:r>
          </a:p>
          <a:p>
            <a:r>
              <a:rPr lang="en-US" sz="1200" kern="1200" dirty="0">
                <a:solidFill>
                  <a:schemeClr val="tx1"/>
                </a:solidFill>
                <a:effectLst/>
                <a:latin typeface="+mn-lt"/>
                <a:ea typeface="+mn-ea"/>
                <a:cs typeface="+mn-cs"/>
              </a:rPr>
              <a:t>Here are detailed instructions on how to build an advanced search: </a:t>
            </a:r>
            <a:r>
              <a:rPr lang="en-US" sz="1200" u="sng" kern="1200" dirty="0">
                <a:solidFill>
                  <a:schemeClr val="tx1"/>
                </a:solidFill>
                <a:effectLst/>
                <a:latin typeface="+mn-lt"/>
                <a:ea typeface="+mn-ea"/>
                <a:cs typeface="+mn-cs"/>
                <a:hlinkClick r:id="rId3"/>
              </a:rPr>
              <a:t>http://ibmtb-app.stibo.com/help/#web_user_interfaces/advancedsearch/using_advanced_search.html?Highlight=Advanced Search</a:t>
            </a:r>
            <a:r>
              <a:rPr lang="en-US" sz="1200" kern="1200" dirty="0">
                <a:solidFill>
                  <a:schemeClr val="tx1"/>
                </a:solidFill>
                <a:effectLst/>
                <a:latin typeface="+mn-lt"/>
                <a:ea typeface="+mn-ea"/>
                <a:cs typeface="+mn-cs"/>
              </a:rPr>
              <a:t> </a:t>
            </a:r>
          </a:p>
          <a:p>
            <a:endParaRPr lang="en-US" dirty="0"/>
          </a:p>
          <a:p>
            <a:endParaRPr lang="en-US" dirty="0"/>
          </a:p>
          <a:p>
            <a:r>
              <a:rPr lang="en-US" dirty="0"/>
              <a:t>The second screenshot  is</a:t>
            </a:r>
            <a:r>
              <a:rPr lang="en-US" sz="1200" kern="1200" dirty="0">
                <a:solidFill>
                  <a:schemeClr val="tx1"/>
                </a:solidFill>
                <a:effectLst/>
                <a:latin typeface="+mn-lt"/>
                <a:ea typeface="+mn-ea"/>
                <a:cs typeface="+mn-cs"/>
              </a:rPr>
              <a:t> an example of an Advanced search for all Customers that have been deactivated (duplicates)</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20</a:t>
            </a:fld>
            <a:endParaRPr lang="en-US" dirty="0"/>
          </a:p>
        </p:txBody>
      </p:sp>
    </p:spTree>
    <p:extLst>
      <p:ext uri="{BB962C8B-B14F-4D97-AF65-F5344CB8AC3E}">
        <p14:creationId xmlns:p14="http://schemas.microsoft.com/office/powerpoint/2010/main" val="3092153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21</a:t>
            </a:fld>
            <a:endParaRPr lang="en-US" dirty="0"/>
          </a:p>
        </p:txBody>
      </p:sp>
    </p:spTree>
    <p:extLst>
      <p:ext uri="{BB962C8B-B14F-4D97-AF65-F5344CB8AC3E}">
        <p14:creationId xmlns:p14="http://schemas.microsoft.com/office/powerpoint/2010/main" val="607122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Customer detail page is organized into several tabs which separate data elements related to specific business functions. Each tab is explained below:</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Customer Record</a:t>
            </a:r>
          </a:p>
          <a:p>
            <a:r>
              <a:rPr lang="en-US" sz="1200" kern="1200" dirty="0">
                <a:solidFill>
                  <a:schemeClr val="tx1"/>
                </a:solidFill>
                <a:effectLst/>
                <a:latin typeface="+mn-lt"/>
                <a:ea typeface="+mn-ea"/>
                <a:cs typeface="+mn-cs"/>
              </a:rPr>
              <a:t>The Customer Record tab allows you to see subpages of: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Customer Master Data – all master data attributes that are globally shared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Company Code Data – All master data attributes that are unique for different company codes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Sales Org Data – All master data attributes that are unique for different sales organizations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Hangul – Korean translation of name and address fields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Mandarin – Chinese translation of name and address fields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When clicking on any one of the tabs you may need to switch from Single Edit View to Multi Edit View to be able to better see your data. </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22</a:t>
            </a:fld>
            <a:endParaRPr lang="en-US" dirty="0"/>
          </a:p>
        </p:txBody>
      </p:sp>
    </p:spTree>
    <p:extLst>
      <p:ext uri="{BB962C8B-B14F-4D97-AF65-F5344CB8AC3E}">
        <p14:creationId xmlns:p14="http://schemas.microsoft.com/office/powerpoint/2010/main" val="1437708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24</a:t>
            </a:fld>
            <a:endParaRPr lang="en-US" dirty="0"/>
          </a:p>
        </p:txBody>
      </p:sp>
    </p:spTree>
    <p:extLst>
      <p:ext uri="{BB962C8B-B14F-4D97-AF65-F5344CB8AC3E}">
        <p14:creationId xmlns:p14="http://schemas.microsoft.com/office/powerpoint/2010/main" val="291803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a:solidFill>
                  <a:schemeClr val="tx1"/>
                </a:solidFill>
                <a:effectLst/>
                <a:latin typeface="+mn-lt"/>
                <a:ea typeface="+mn-ea"/>
                <a:cs typeface="+mn-cs"/>
              </a:rPr>
              <a:t>Merged Record and Rejected Duplicates</a:t>
            </a:r>
          </a:p>
          <a:p>
            <a:r>
              <a:rPr lang="en-US" sz="1200" kern="1200" dirty="0">
                <a:solidFill>
                  <a:schemeClr val="tx1"/>
                </a:solidFill>
                <a:effectLst/>
                <a:latin typeface="+mn-lt"/>
                <a:ea typeface="+mn-ea"/>
                <a:cs typeface="+mn-cs"/>
              </a:rPr>
              <a:t>Merged Record = A record that is an identified duplicate. The Merged Record can either be the “deactivated” record or the “survivor” record.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Rejected Duplicates = Any record(s) that you said during clerical review were NOT duplicates of each other.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merged record or Rejected Duplicates tab, you will see two sections on the pages. This is because in STEP a record can be Referenced or Referenced By.</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Reference</a:t>
            </a:r>
            <a:r>
              <a:rPr lang="en-US" sz="1200" kern="1200" dirty="0">
                <a:solidFill>
                  <a:schemeClr val="tx1"/>
                </a:solidFill>
                <a:effectLst/>
                <a:latin typeface="+mn-lt"/>
                <a:ea typeface="+mn-ea"/>
                <a:cs typeface="+mn-cs"/>
              </a:rPr>
              <a:t> = Where you can see references from the selected entity to other objects. Here the entity is the Source and it references other Targets (Referenced By)</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Referenced By</a:t>
            </a:r>
            <a:r>
              <a:rPr lang="en-US" sz="1200" kern="1200" dirty="0">
                <a:solidFill>
                  <a:schemeClr val="tx1"/>
                </a:solidFill>
                <a:effectLst/>
                <a:latin typeface="+mn-lt"/>
                <a:ea typeface="+mn-ea"/>
                <a:cs typeface="+mn-cs"/>
              </a:rPr>
              <a:t> = Where all references of which the selected object is the target (e.g., all the objects that the selected object is referenced by) can be viewed </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25</a:t>
            </a:fld>
            <a:endParaRPr lang="en-US" dirty="0"/>
          </a:p>
        </p:txBody>
      </p:sp>
    </p:spTree>
    <p:extLst>
      <p:ext uri="{BB962C8B-B14F-4D97-AF65-F5344CB8AC3E}">
        <p14:creationId xmlns:p14="http://schemas.microsoft.com/office/powerpoint/2010/main" val="1660838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525228 is the survivor</a:t>
            </a:r>
          </a:p>
        </p:txBody>
      </p:sp>
      <p:sp>
        <p:nvSpPr>
          <p:cNvPr id="4" name="Slide Number Placeholder 3"/>
          <p:cNvSpPr>
            <a:spLocks noGrp="1"/>
          </p:cNvSpPr>
          <p:nvPr>
            <p:ph type="sldNum" sz="quarter" idx="10"/>
          </p:nvPr>
        </p:nvSpPr>
        <p:spPr/>
        <p:txBody>
          <a:bodyPr/>
          <a:lstStyle/>
          <a:p>
            <a:fld id="{A0F4B84D-2287-4BB5-A4F0-97488497136C}" type="slidenum">
              <a:rPr lang="en-US" smtClean="0"/>
              <a:t>26</a:t>
            </a:fld>
            <a:endParaRPr lang="en-US" dirty="0"/>
          </a:p>
        </p:txBody>
      </p:sp>
    </p:spTree>
    <p:extLst>
      <p:ext uri="{BB962C8B-B14F-4D97-AF65-F5344CB8AC3E}">
        <p14:creationId xmlns:p14="http://schemas.microsoft.com/office/powerpoint/2010/main" val="1899971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any of these tabs you can also submit a record into the maintenance workflow by selecting the action button at the bottom of the screen. If the action button is grayed out, this means your record is already in the maintain state and waiting to be cleansed.</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27</a:t>
            </a:fld>
            <a:endParaRPr lang="en-US" dirty="0"/>
          </a:p>
        </p:txBody>
      </p:sp>
    </p:spTree>
    <p:extLst>
      <p:ext uri="{BB962C8B-B14F-4D97-AF65-F5344CB8AC3E}">
        <p14:creationId xmlns:p14="http://schemas.microsoft.com/office/powerpoint/2010/main" val="166347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records when loaded into STEP will be assessed and sent through clerical review. If a Customer is new to STEP it will be compared against all other existing Customer records to determine if it is a duplicate. If it has no matches it will move to Maintain Customer. If it has a match it will go into Clerical Review.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Customer that has previously been loaded to STEP comes in again, it will be compared against all records and if any new potential duplicates are found it will go to Clerical Review. If it is only matched with already identified duplicates or non-duplicate records, it will go directly to the Maintain Customer workflow.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access the potential duplicate review task, list the user will click on Clerical Review state from Customer Clerical Review widget from their homepage. Or use the Side Panel Tasks</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29</a:t>
            </a:fld>
            <a:endParaRPr lang="en-US" dirty="0"/>
          </a:p>
        </p:txBody>
      </p:sp>
    </p:spTree>
    <p:extLst>
      <p:ext uri="{BB962C8B-B14F-4D97-AF65-F5344CB8AC3E}">
        <p14:creationId xmlns:p14="http://schemas.microsoft.com/office/powerpoint/2010/main" val="3252106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Duplicate Review Task List</a:t>
            </a:r>
          </a:p>
          <a:p>
            <a:r>
              <a:rPr lang="en-US" sz="1200" kern="1200" dirty="0">
                <a:solidFill>
                  <a:schemeClr val="tx1"/>
                </a:solidFill>
                <a:effectLst/>
                <a:latin typeface="+mn-lt"/>
                <a:ea typeface="+mn-ea"/>
                <a:cs typeface="+mn-cs"/>
              </a:rPr>
              <a:t>On this screen, you will see a high-level task list that allows you to select your potential duplicate grouping to begin to review. </a:t>
            </a:r>
          </a:p>
          <a:p>
            <a:r>
              <a:rPr lang="en-US" sz="1200" kern="1200" dirty="0">
                <a:solidFill>
                  <a:schemeClr val="tx1"/>
                </a:solidFill>
                <a:effectLst/>
                <a:latin typeface="+mn-lt"/>
                <a:ea typeface="+mn-ea"/>
                <a:cs typeface="+mn-cs"/>
              </a:rPr>
              <a:t>This initial task list displays STEP ID, STEP Name, Source Information, Customer Acct Group, Name 1, Street, Postal Code, Country, and if the record is marked for delete.</a:t>
            </a:r>
          </a:p>
          <a:p>
            <a:endParaRPr lang="en-US" dirty="0"/>
          </a:p>
          <a:p>
            <a:r>
              <a:rPr lang="en-US" sz="1200" kern="1200" dirty="0">
                <a:solidFill>
                  <a:schemeClr val="tx1"/>
                </a:solidFill>
                <a:effectLst/>
                <a:latin typeface="+mn-lt"/>
                <a:ea typeface="+mn-ea"/>
                <a:cs typeface="+mn-cs"/>
              </a:rPr>
              <a:t>From this screen you have 3 options: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Advanced Merge</a:t>
            </a:r>
            <a:r>
              <a:rPr lang="en-US" sz="1200" kern="1200" dirty="0">
                <a:solidFill>
                  <a:schemeClr val="tx1"/>
                </a:solidFill>
                <a:effectLst/>
                <a:latin typeface="+mn-lt"/>
                <a:ea typeface="+mn-ea"/>
                <a:cs typeface="+mn-cs"/>
              </a:rPr>
              <a:t>: Open the selected grouping and review additional columns in detail to determine if the records are duplicates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Reassign</a:t>
            </a:r>
            <a:r>
              <a:rPr lang="en-US" sz="1200" kern="1200" dirty="0">
                <a:solidFill>
                  <a:schemeClr val="tx1"/>
                </a:solidFill>
                <a:effectLst/>
                <a:latin typeface="+mn-lt"/>
                <a:ea typeface="+mn-ea"/>
                <a:cs typeface="+mn-cs"/>
              </a:rPr>
              <a:t>: Reassign the task list item to another user</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Reject</a:t>
            </a:r>
            <a:r>
              <a:rPr lang="en-US" sz="1200" kern="1200" dirty="0">
                <a:solidFill>
                  <a:schemeClr val="tx1"/>
                </a:solidFill>
                <a:effectLst/>
                <a:latin typeface="+mn-lt"/>
                <a:ea typeface="+mn-ea"/>
                <a:cs typeface="+mn-cs"/>
              </a:rPr>
              <a:t>: Reject all items of the grouping resulting in them being set as non-duplicates</a:t>
            </a:r>
          </a:p>
          <a:p>
            <a:r>
              <a:rPr lang="en-US" sz="1200" kern="1200" dirty="0">
                <a:solidFill>
                  <a:schemeClr val="tx1"/>
                </a:solidFill>
                <a:effectLst/>
                <a:latin typeface="+mn-lt"/>
                <a:ea typeface="+mn-ea"/>
                <a:cs typeface="+mn-cs"/>
              </a:rPr>
              <a:t>Clear all simply clears any check box selections you have made</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30</a:t>
            </a:fld>
            <a:endParaRPr lang="en-US" dirty="0"/>
          </a:p>
        </p:txBody>
      </p:sp>
    </p:spTree>
    <p:extLst>
      <p:ext uri="{BB962C8B-B14F-4D97-AF65-F5344CB8AC3E}">
        <p14:creationId xmlns:p14="http://schemas.microsoft.com/office/powerpoint/2010/main" val="2771908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takes you to the Advanced Merge Screen. On this screen, you can review key master data columns as well as some high-level information related to company code and sales organization to aid in selecting the appropriate survivor record.  </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31</a:t>
            </a:fld>
            <a:endParaRPr lang="en-US" dirty="0"/>
          </a:p>
        </p:txBody>
      </p:sp>
    </p:spTree>
    <p:extLst>
      <p:ext uri="{BB962C8B-B14F-4D97-AF65-F5344CB8AC3E}">
        <p14:creationId xmlns:p14="http://schemas.microsoft.com/office/powerpoint/2010/main" val="4228329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2</a:t>
            </a:fld>
            <a:endParaRPr lang="en-US" dirty="0"/>
          </a:p>
        </p:txBody>
      </p:sp>
    </p:spTree>
    <p:extLst>
      <p:ext uri="{BB962C8B-B14F-4D97-AF65-F5344CB8AC3E}">
        <p14:creationId xmlns:p14="http://schemas.microsoft.com/office/powerpoint/2010/main" val="45483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this screen, STEP has pre-selected which record it wants to make as the survivor as well as what attributes to use to build the Merge Preview. You can however during your review determine if you want to:</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Exclude a Record</a:t>
            </a:r>
            <a:r>
              <a:rPr lang="en-US" sz="1200" kern="1200" dirty="0">
                <a:solidFill>
                  <a:schemeClr val="tx1"/>
                </a:solidFill>
                <a:effectLst/>
                <a:latin typeface="+mn-lt"/>
                <a:ea typeface="+mn-ea"/>
                <a:cs typeface="+mn-cs"/>
              </a:rPr>
              <a:t>: Consider it a non- duplicate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Include a Record</a:t>
            </a:r>
            <a:r>
              <a:rPr lang="en-US" sz="1200" kern="1200" dirty="0">
                <a:solidFill>
                  <a:schemeClr val="tx1"/>
                </a:solidFill>
                <a:effectLst/>
                <a:latin typeface="+mn-lt"/>
                <a:ea typeface="+mn-ea"/>
                <a:cs typeface="+mn-cs"/>
              </a:rPr>
              <a:t>: Add back in a record if you Excluded it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Set as Survivor</a:t>
            </a:r>
            <a:r>
              <a:rPr lang="en-US" sz="1200" kern="1200" dirty="0">
                <a:solidFill>
                  <a:schemeClr val="tx1"/>
                </a:solidFill>
                <a:effectLst/>
                <a:latin typeface="+mn-lt"/>
                <a:ea typeface="+mn-ea"/>
                <a:cs typeface="+mn-cs"/>
              </a:rPr>
              <a:t>: Change which record is considered the survivor.</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Merge Preview</a:t>
            </a:r>
            <a:r>
              <a:rPr lang="en-US" sz="1200" kern="1200" dirty="0">
                <a:solidFill>
                  <a:schemeClr val="tx1"/>
                </a:solidFill>
                <a:effectLst/>
                <a:latin typeface="+mn-lt"/>
                <a:ea typeface="+mn-ea"/>
                <a:cs typeface="+mn-cs"/>
              </a:rPr>
              <a:t>: pick and choose what attributes from the potential duplicates you want to keep. </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32</a:t>
            </a:fld>
            <a:endParaRPr lang="en-US" dirty="0"/>
          </a:p>
        </p:txBody>
      </p:sp>
    </p:spTree>
    <p:extLst>
      <p:ext uri="{BB962C8B-B14F-4D97-AF65-F5344CB8AC3E}">
        <p14:creationId xmlns:p14="http://schemas.microsoft.com/office/powerpoint/2010/main" val="2561878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you have excluded any non-duplicates as well as selected your survivor you can begin to build you merged record.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do so you can select values from either record. The value you have selected will show in Blue and it will also show in the Merge Preview.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here you will select merge at the bottom of your screen and the potential duplicate records will be identified as a duplicate of the survivor.  This will then systematically mark all potential duplicate records with a Marked for Delete, a Block Function of 98, and a Purchasing Block of Yes.  All survivor records (if not already marked for delete) will go to the Maintain Customer workflow for further editing and approval.</a:t>
            </a:r>
          </a:p>
          <a:p>
            <a:endParaRPr lang="en-US" dirty="0"/>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Merge</a:t>
            </a:r>
            <a:r>
              <a:rPr lang="en-US" sz="1200" kern="1200" dirty="0">
                <a:solidFill>
                  <a:schemeClr val="tx1"/>
                </a:solidFill>
                <a:effectLst/>
                <a:latin typeface="+mn-lt"/>
                <a:ea typeface="+mn-ea"/>
                <a:cs typeface="+mn-cs"/>
              </a:rPr>
              <a:t>: Once you are complete with building your Merged record you will click Merge.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Reassign</a:t>
            </a:r>
            <a:r>
              <a:rPr lang="en-US" sz="1200" kern="1200" dirty="0">
                <a:solidFill>
                  <a:schemeClr val="tx1"/>
                </a:solidFill>
                <a:effectLst/>
                <a:latin typeface="+mn-lt"/>
                <a:ea typeface="+mn-ea"/>
                <a:cs typeface="+mn-cs"/>
              </a:rPr>
              <a:t>: Here you can choose again to reassign to another user</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Reject</a:t>
            </a:r>
            <a:r>
              <a:rPr lang="en-US" sz="1200" kern="1200" dirty="0">
                <a:solidFill>
                  <a:schemeClr val="tx1"/>
                </a:solidFill>
                <a:effectLst/>
                <a:latin typeface="+mn-lt"/>
                <a:ea typeface="+mn-ea"/>
                <a:cs typeface="+mn-cs"/>
              </a:rPr>
              <a:t>: you can reject all the records here and they become confirmed non-duplicates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Cancel</a:t>
            </a:r>
            <a:r>
              <a:rPr lang="en-US" sz="1200" kern="1200" dirty="0">
                <a:solidFill>
                  <a:schemeClr val="tx1"/>
                </a:solidFill>
                <a:effectLst/>
                <a:latin typeface="+mn-lt"/>
                <a:ea typeface="+mn-ea"/>
                <a:cs typeface="+mn-cs"/>
              </a:rPr>
              <a:t>: You can cancel what you have done and the grouping remains in clerical review</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35</a:t>
            </a:fld>
            <a:endParaRPr lang="en-US" dirty="0"/>
          </a:p>
        </p:txBody>
      </p:sp>
    </p:spTree>
    <p:extLst>
      <p:ext uri="{BB962C8B-B14F-4D97-AF65-F5344CB8AC3E}">
        <p14:creationId xmlns:p14="http://schemas.microsoft.com/office/powerpoint/2010/main" val="3260142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41</a:t>
            </a:fld>
            <a:endParaRPr lang="en-US" dirty="0"/>
          </a:p>
        </p:txBody>
      </p:sp>
    </p:spTree>
    <p:extLst>
      <p:ext uri="{BB962C8B-B14F-4D97-AF65-F5344CB8AC3E}">
        <p14:creationId xmlns:p14="http://schemas.microsoft.com/office/powerpoint/2010/main" val="3911480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Maintain Customer workflow contains only records that have met the following criteria: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are a survivor and not marked for delete from the Clerical Review workflow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have no identified potential duplicate and are not marked for delete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were submitted manually from the Start Maintain Customer Workflow action button on a Customer Detail screen</a:t>
            </a:r>
          </a:p>
          <a:p>
            <a:r>
              <a:rPr lang="en-US" sz="1200" kern="1200" dirty="0">
                <a:solidFill>
                  <a:schemeClr val="tx1"/>
                </a:solidFill>
                <a:effectLst/>
                <a:latin typeface="+mn-lt"/>
                <a:ea typeface="+mn-ea"/>
                <a:cs typeface="+mn-cs"/>
              </a:rPr>
              <a:t>To enter the Maintain Customer workflow, using the Maintain Customer Widget click on the Enrich Customer Record state or use the Side Panel and click the Tasks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Remember to select the appropriate “person” icon to get the appropriate list of Customer.</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43</a:t>
            </a:fld>
            <a:endParaRPr lang="en-US" dirty="0"/>
          </a:p>
        </p:txBody>
      </p:sp>
    </p:spTree>
    <p:extLst>
      <p:ext uri="{BB962C8B-B14F-4D97-AF65-F5344CB8AC3E}">
        <p14:creationId xmlns:p14="http://schemas.microsoft.com/office/powerpoint/2010/main" val="1185206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Maintain Customer Task List</a:t>
            </a:r>
          </a:p>
          <a:p>
            <a:r>
              <a:rPr lang="en-US" sz="1200" kern="1200" dirty="0">
                <a:solidFill>
                  <a:schemeClr val="tx1"/>
                </a:solidFill>
                <a:effectLst/>
                <a:latin typeface="+mn-lt"/>
                <a:ea typeface="+mn-ea"/>
                <a:cs typeface="+mn-cs"/>
              </a:rPr>
              <a:t>Once you click on the Enrich Customer Record state, you will be taken to the Maintain Customer – Enrich Customer Record Task List. This task list allows you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Check the Customer you would like to maintain and assign it to yourself or the Customer Stewards user group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click directly on the name link and enter the Enrich Customer Details screen</a:t>
            </a:r>
          </a:p>
          <a:p>
            <a:r>
              <a:rPr lang="en-US" sz="1200" kern="1200" dirty="0">
                <a:solidFill>
                  <a:schemeClr val="tx1"/>
                </a:solidFill>
                <a:effectLst/>
                <a:latin typeface="+mn-lt"/>
                <a:ea typeface="+mn-ea"/>
                <a:cs typeface="+mn-cs"/>
              </a:rPr>
              <a:t>NOTE: If you select multiple customer at one time you also have a clear all button to clear your selection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make it easier to find the records you would like to maintain, you can use a sort or filter the task list. This is accessed by clicking on the header of the column you want to filter on. Be sure to click Apply Filter</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44</a:t>
            </a:fld>
            <a:endParaRPr lang="en-US" dirty="0"/>
          </a:p>
        </p:txBody>
      </p:sp>
    </p:spTree>
    <p:extLst>
      <p:ext uri="{BB962C8B-B14F-4D97-AF65-F5344CB8AC3E}">
        <p14:creationId xmlns:p14="http://schemas.microsoft.com/office/powerpoint/2010/main" val="1314278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Enrich Customer Record</a:t>
            </a:r>
          </a:p>
          <a:p>
            <a:r>
              <a:rPr lang="en-US" sz="1200" kern="1200" dirty="0">
                <a:solidFill>
                  <a:schemeClr val="tx1"/>
                </a:solidFill>
                <a:effectLst/>
                <a:latin typeface="+mn-lt"/>
                <a:ea typeface="+mn-ea"/>
                <a:cs typeface="+mn-cs"/>
              </a:rPr>
              <a:t>To enter the Enrich Customer Record screen you click on the Name of the customer you want to maintain and that will take you into the Enrich Customer Screen. This screen looks and behaves just like the Details Screen </a:t>
            </a:r>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45</a:t>
            </a:fld>
            <a:endParaRPr lang="en-US" dirty="0"/>
          </a:p>
        </p:txBody>
      </p:sp>
    </p:spTree>
    <p:extLst>
      <p:ext uri="{BB962C8B-B14F-4D97-AF65-F5344CB8AC3E}">
        <p14:creationId xmlns:p14="http://schemas.microsoft.com/office/powerpoint/2010/main" val="1432596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a:solidFill>
                  <a:schemeClr val="tx1"/>
                </a:solidFill>
                <a:effectLst/>
                <a:latin typeface="+mn-lt"/>
                <a:ea typeface="+mn-ea"/>
                <a:cs typeface="+mn-cs"/>
              </a:rPr>
              <a:t>Submitting your Changes</a:t>
            </a:r>
          </a:p>
          <a:p>
            <a:r>
              <a:rPr lang="en-US" sz="1200" kern="1200" dirty="0">
                <a:solidFill>
                  <a:schemeClr val="tx1"/>
                </a:solidFill>
                <a:effectLst/>
                <a:latin typeface="+mn-lt"/>
                <a:ea typeface="+mn-ea"/>
                <a:cs typeface="+mn-cs"/>
              </a:rPr>
              <a:t>To submit the changes, you have made to the customer record, click submit at the bottom of the page. If a required field does not have data, a warning message will come up letting you know what was missed or you will see a warning symbol and the submit button will be grayed out.</a:t>
            </a:r>
          </a:p>
          <a:p>
            <a:pPr lvl="0"/>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47</a:t>
            </a:fld>
            <a:endParaRPr lang="en-US" dirty="0"/>
          </a:p>
        </p:txBody>
      </p:sp>
    </p:spTree>
    <p:extLst>
      <p:ext uri="{BB962C8B-B14F-4D97-AF65-F5344CB8AC3E}">
        <p14:creationId xmlns:p14="http://schemas.microsoft.com/office/powerpoint/2010/main" val="4184223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48</a:t>
            </a:fld>
            <a:endParaRPr lang="en-US" dirty="0"/>
          </a:p>
        </p:txBody>
      </p:sp>
    </p:spTree>
    <p:extLst>
      <p:ext uri="{BB962C8B-B14F-4D97-AF65-F5344CB8AC3E}">
        <p14:creationId xmlns:p14="http://schemas.microsoft.com/office/powerpoint/2010/main" val="2208938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do a bulk assign by selecting multiple customers on the task list screen and running the bulk update action</a:t>
            </a:r>
          </a:p>
        </p:txBody>
      </p:sp>
      <p:sp>
        <p:nvSpPr>
          <p:cNvPr id="4" name="Slide Number Placeholder 3"/>
          <p:cNvSpPr>
            <a:spLocks noGrp="1"/>
          </p:cNvSpPr>
          <p:nvPr>
            <p:ph type="sldNum" sz="quarter" idx="10"/>
          </p:nvPr>
        </p:nvSpPr>
        <p:spPr/>
        <p:txBody>
          <a:bodyPr/>
          <a:lstStyle/>
          <a:p>
            <a:fld id="{A0F4B84D-2287-4BB5-A4F0-97488497136C}" type="slidenum">
              <a:rPr lang="en-US" smtClean="0"/>
              <a:t>49</a:t>
            </a:fld>
            <a:endParaRPr lang="en-US" dirty="0"/>
          </a:p>
        </p:txBody>
      </p:sp>
    </p:spTree>
    <p:extLst>
      <p:ext uri="{BB962C8B-B14F-4D97-AF65-F5344CB8AC3E}">
        <p14:creationId xmlns:p14="http://schemas.microsoft.com/office/powerpoint/2010/main" val="3039981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Maintain Workflow, the user has the opportunity to “undo” a merge if they determine the records were merged mistakenly in Clerical Review. To do this, double click on the Merged Records tab and select yes in the Unmerged Record column. Upon submit and approval of this record, the merge will be removed and the central delete and order block function code reset. The “unmerged” record will then enter the Maintain Workflow.</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50</a:t>
            </a:fld>
            <a:endParaRPr lang="en-US" dirty="0"/>
          </a:p>
        </p:txBody>
      </p:sp>
    </p:spTree>
    <p:extLst>
      <p:ext uri="{BB962C8B-B14F-4D97-AF65-F5344CB8AC3E}">
        <p14:creationId xmlns:p14="http://schemas.microsoft.com/office/powerpoint/2010/main" val="95948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start by navigating to Attribute Groups then Party Data, and then MTS CMDM Group</a:t>
            </a:r>
          </a:p>
          <a:p>
            <a:endParaRPr lang="en-US" dirty="0"/>
          </a:p>
          <a:p>
            <a:r>
              <a:rPr lang="en-US" dirty="0"/>
              <a:t>The middle screen shot shows you the two folders your General Data attributes will fall under.</a:t>
            </a:r>
          </a:p>
          <a:p>
            <a:endParaRPr lang="en-US" dirty="0"/>
          </a:p>
          <a:p>
            <a:r>
              <a:rPr lang="en-US" dirty="0"/>
              <a:t>The 3</a:t>
            </a:r>
            <a:r>
              <a:rPr lang="en-US" baseline="30000" dirty="0"/>
              <a:t>rd</a:t>
            </a:r>
            <a:r>
              <a:rPr lang="en-US" dirty="0"/>
              <a:t> screen shot shows you your data container folders.</a:t>
            </a:r>
          </a:p>
        </p:txBody>
      </p:sp>
      <p:sp>
        <p:nvSpPr>
          <p:cNvPr id="4" name="Slide Number Placeholder 3"/>
          <p:cNvSpPr>
            <a:spLocks noGrp="1"/>
          </p:cNvSpPr>
          <p:nvPr>
            <p:ph type="sldNum" sz="quarter" idx="10"/>
          </p:nvPr>
        </p:nvSpPr>
        <p:spPr/>
        <p:txBody>
          <a:bodyPr/>
          <a:lstStyle/>
          <a:p>
            <a:fld id="{A0F4B84D-2287-4BB5-A4F0-97488497136C}" type="slidenum">
              <a:rPr lang="en-US" smtClean="0"/>
              <a:t>7</a:t>
            </a:fld>
            <a:endParaRPr lang="en-US" dirty="0"/>
          </a:p>
        </p:txBody>
      </p:sp>
    </p:spTree>
    <p:extLst>
      <p:ext uri="{BB962C8B-B14F-4D97-AF65-F5344CB8AC3E}">
        <p14:creationId xmlns:p14="http://schemas.microsoft.com/office/powerpoint/2010/main" val="2251772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maintain workflow the end user can Reset an identified non-duplicate if they feel it was marked as a non-duplicate by mistake.  This is done from the Rejected Duplicates tab by double clicking the Reset Confirmed Non-Duplicate cell and selecting yes. Once the record is submitted and approved, the rejected duplicate will be approved as a standalone account and the survivor will go back through the maintenance review without the rejected duplicate reference.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Both the Record you are Maintaining AND the Confirmed non duplicate (Rejected Duplicates) are in the Maintain workflow as separate records</a:t>
            </a:r>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51</a:t>
            </a:fld>
            <a:endParaRPr lang="en-US" dirty="0"/>
          </a:p>
        </p:txBody>
      </p:sp>
    </p:spTree>
    <p:extLst>
      <p:ext uri="{BB962C8B-B14F-4D97-AF65-F5344CB8AC3E}">
        <p14:creationId xmlns:p14="http://schemas.microsoft.com/office/powerpoint/2010/main" val="2745337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DnB Match Select Candidate</a:t>
            </a:r>
          </a:p>
          <a:p>
            <a:r>
              <a:rPr lang="en-US" sz="1200" kern="1200" dirty="0">
                <a:solidFill>
                  <a:schemeClr val="tx1"/>
                </a:solidFill>
                <a:effectLst/>
                <a:latin typeface="+mn-lt"/>
                <a:ea typeface="+mn-ea"/>
                <a:cs typeface="+mn-cs"/>
              </a:rPr>
              <a:t>The task list D&amp;B Match will display a list of customer records. Upon selecting one or more customer records, the </a:t>
            </a:r>
            <a:r>
              <a:rPr lang="en-US" sz="1200" b="1" kern="1200" dirty="0">
                <a:solidFill>
                  <a:schemeClr val="tx1"/>
                </a:solidFill>
                <a:effectLst/>
                <a:latin typeface="+mn-lt"/>
                <a:ea typeface="+mn-ea"/>
                <a:cs typeface="+mn-cs"/>
              </a:rPr>
              <a:t>“Remove from DnB due to No Candidate</a:t>
            </a:r>
            <a:r>
              <a:rPr lang="en-US" sz="1200" kern="1200" dirty="0">
                <a:solidFill>
                  <a:schemeClr val="tx1"/>
                </a:solidFill>
                <a:effectLst/>
                <a:latin typeface="+mn-lt"/>
                <a:ea typeface="+mn-ea"/>
                <a:cs typeface="+mn-cs"/>
              </a:rPr>
              <a:t>” we be made available so the user can remove from the workflow state if they choose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customer Name column displayed with will take you to the D&amp;B Match candidates screen. There number of D&amp;B attributes are listed as header on top.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Select Candidate</a:t>
            </a:r>
          </a:p>
          <a:p>
            <a:r>
              <a:rPr lang="en-US" sz="1200" kern="1200" dirty="0">
                <a:solidFill>
                  <a:schemeClr val="tx1"/>
                </a:solidFill>
                <a:effectLst/>
                <a:latin typeface="+mn-lt"/>
                <a:ea typeface="+mn-ea"/>
                <a:cs typeface="+mn-cs"/>
              </a:rPr>
              <a:t>After drilling into the customer record, you can see all the potential candidates that were returned from DnB. The Select candidate on top of the screen will be active once a Customer record is selected.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narrow down the big list the </a:t>
            </a:r>
            <a:r>
              <a:rPr lang="en-US" sz="1200" b="1" kern="1200" dirty="0">
                <a:solidFill>
                  <a:schemeClr val="tx1"/>
                </a:solidFill>
                <a:effectLst/>
                <a:latin typeface="+mn-lt"/>
                <a:ea typeface="+mn-ea"/>
                <a:cs typeface="+mn-cs"/>
              </a:rPr>
              <a:t>Modify search</a:t>
            </a:r>
            <a:r>
              <a:rPr lang="en-US" sz="1200" kern="1200" dirty="0">
                <a:solidFill>
                  <a:schemeClr val="tx1"/>
                </a:solidFill>
                <a:effectLst/>
                <a:latin typeface="+mn-lt"/>
                <a:ea typeface="+mn-ea"/>
                <a:cs typeface="+mn-cs"/>
              </a:rPr>
              <a:t> can be used to narrow down the records in display.</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53</a:t>
            </a:fld>
            <a:endParaRPr lang="en-US" dirty="0"/>
          </a:p>
        </p:txBody>
      </p:sp>
    </p:spTree>
    <p:extLst>
      <p:ext uri="{BB962C8B-B14F-4D97-AF65-F5344CB8AC3E}">
        <p14:creationId xmlns:p14="http://schemas.microsoft.com/office/powerpoint/2010/main" val="3382664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left-hand side is the Data to send to DnB. The DnB customer record enrichment attributes are displayed and on the right-hand side.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filling out this information on the right side, you will click the send to DnB button on the bottom of the screen.</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54</a:t>
            </a:fld>
            <a:endParaRPr lang="en-US" dirty="0"/>
          </a:p>
        </p:txBody>
      </p:sp>
    </p:spTree>
    <p:extLst>
      <p:ext uri="{BB962C8B-B14F-4D97-AF65-F5344CB8AC3E}">
        <p14:creationId xmlns:p14="http://schemas.microsoft.com/office/powerpoint/2010/main" val="892810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Approve Customer Record</a:t>
            </a:r>
          </a:p>
          <a:p>
            <a:r>
              <a:rPr lang="en-US" sz="1200" kern="1200" dirty="0">
                <a:solidFill>
                  <a:schemeClr val="tx1"/>
                </a:solidFill>
                <a:effectLst/>
                <a:latin typeface="+mn-lt"/>
                <a:ea typeface="+mn-ea"/>
                <a:cs typeface="+mn-cs"/>
              </a:rPr>
              <a:t>Once the Data Steward has completed the maintenance of the record and submitted it, it will be sent to the Approve Customer Record state of the maintain workflow.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Only Power Users can approve the changes.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Power users will enter this state by clicking on the Approve Customer Record state in the Maintain Customer workflow widget or from the Task list on the side panel</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56</a:t>
            </a:fld>
            <a:endParaRPr lang="en-US" dirty="0"/>
          </a:p>
        </p:txBody>
      </p:sp>
    </p:spTree>
    <p:extLst>
      <p:ext uri="{BB962C8B-B14F-4D97-AF65-F5344CB8AC3E}">
        <p14:creationId xmlns:p14="http://schemas.microsoft.com/office/powerpoint/2010/main" val="764533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a:solidFill>
                  <a:schemeClr val="tx1"/>
                </a:solidFill>
                <a:effectLst/>
                <a:latin typeface="+mn-lt"/>
                <a:ea typeface="+mn-ea"/>
                <a:cs typeface="+mn-cs"/>
              </a:rPr>
              <a:t>Maintain Customer Approval</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clicking into the Approve Customer Record state, the power user will be taken to a task list screen. Here the power user can approve the record without reviewing all the details or they can click on the name and view the details of the record.</a:t>
            </a:r>
          </a:p>
          <a:p>
            <a:r>
              <a:rPr lang="en-US" sz="1200" kern="1200" dirty="0">
                <a:solidFill>
                  <a:schemeClr val="tx1"/>
                </a:solidFill>
                <a:effectLst/>
                <a:latin typeface="+mn-lt"/>
                <a:ea typeface="+mn-ea"/>
                <a:cs typeface="+mn-cs"/>
              </a:rPr>
              <a:t>The detail screens look exactly like the Maintain details screens and give a power user all the same opportunities to edit the record..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reviewing the changes, the Power user has the ability to either submit or reject the changes.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submit is chosen the record will go into an approved state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Merged Records will be auto approved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Rejected Duplicates will flow into the maintain workflow (unless marked for delete)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Survivor Records will be approved</a:t>
            </a:r>
          </a:p>
          <a:p>
            <a:r>
              <a:rPr lang="en-US" sz="1200" kern="1200" dirty="0">
                <a:solidFill>
                  <a:schemeClr val="tx1"/>
                </a:solidFill>
                <a:effectLst/>
                <a:latin typeface="+mn-lt"/>
                <a:ea typeface="+mn-ea"/>
                <a:cs typeface="+mn-cs"/>
              </a:rPr>
              <a:t>If Reject is chosen, the power user will have an opportunity to apply a reject reason and the record will go back to the maintain workflow and the data steward who originally made the edits.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57</a:t>
            </a:fld>
            <a:endParaRPr lang="en-US" dirty="0"/>
          </a:p>
        </p:txBody>
      </p:sp>
    </p:spTree>
    <p:extLst>
      <p:ext uri="{BB962C8B-B14F-4D97-AF65-F5344CB8AC3E}">
        <p14:creationId xmlns:p14="http://schemas.microsoft.com/office/powerpoint/2010/main" val="3221688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Approve Linked Deletes workflow is only available to power users. To access it you can use the widget or use the task list from the side panel</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60</a:t>
            </a:fld>
            <a:endParaRPr lang="en-US" dirty="0"/>
          </a:p>
        </p:txBody>
      </p:sp>
    </p:spTree>
    <p:extLst>
      <p:ext uri="{BB962C8B-B14F-4D97-AF65-F5344CB8AC3E}">
        <p14:creationId xmlns:p14="http://schemas.microsoft.com/office/powerpoint/2010/main" val="590600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Approve deletes state show available customer records in a task list screen and it contains Name and Customer Account Group.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a user selects a customer record it will then take to Partner Function tab with Reference type, Name, Customer Account Group and Partner Functions as header on top so that you can see what accounts are related to the record you are going to delete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61</a:t>
            </a:fld>
            <a:endParaRPr lang="en-US" dirty="0"/>
          </a:p>
        </p:txBody>
      </p:sp>
    </p:spTree>
    <p:extLst>
      <p:ext uri="{BB962C8B-B14F-4D97-AF65-F5344CB8AC3E}">
        <p14:creationId xmlns:p14="http://schemas.microsoft.com/office/powerpoint/2010/main" val="982833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you finished reviewing the record for delete, you go to the Set Delete tab and set the central delete flag and order block.  Once you have set the confirmation that you have finished reviewing the record the Submit button is activated otherwise Set Delete tab will show with yellow triangle to flag the user.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Customer Master Data tab shows read only General data on left hand side. Other side Data set of sales data and customer company code.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Customer Master Data tab shows read only General data on left hand side. Other side Data set of sales data and customer company code. </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62</a:t>
            </a:fld>
            <a:endParaRPr lang="en-US" dirty="0"/>
          </a:p>
        </p:txBody>
      </p:sp>
    </p:spTree>
    <p:extLst>
      <p:ext uri="{BB962C8B-B14F-4D97-AF65-F5344CB8AC3E}">
        <p14:creationId xmlns:p14="http://schemas.microsoft.com/office/powerpoint/2010/main" val="2105252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11</a:t>
            </a:fld>
            <a:endParaRPr lang="en-US" dirty="0"/>
          </a:p>
        </p:txBody>
      </p:sp>
    </p:spTree>
    <p:extLst>
      <p:ext uri="{BB962C8B-B14F-4D97-AF65-F5344CB8AC3E}">
        <p14:creationId xmlns:p14="http://schemas.microsoft.com/office/powerpoint/2010/main" val="360735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log in you can choose from either the Quality Assurance Environment or from Production. To do so please follow the appropriate link below:</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QA: </a:t>
            </a:r>
            <a:r>
              <a:rPr lang="en-US" sz="1200" u="sng" kern="1200" dirty="0">
                <a:solidFill>
                  <a:schemeClr val="tx1"/>
                </a:solidFill>
                <a:effectLst/>
                <a:latin typeface="+mn-lt"/>
                <a:ea typeface="+mn-ea"/>
                <a:cs typeface="+mn-cs"/>
                <a:hlinkClick r:id="rId3"/>
              </a:rPr>
              <a:t>http://msp02-stibo-q/</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PROD: </a:t>
            </a:r>
            <a:r>
              <a:rPr lang="en-US" sz="1200" u="sng" kern="1200" dirty="0">
                <a:solidFill>
                  <a:schemeClr val="tx1"/>
                </a:solidFill>
                <a:effectLst/>
                <a:latin typeface="+mn-lt"/>
                <a:ea typeface="+mn-ea"/>
                <a:cs typeface="+mn-cs"/>
                <a:hlinkClick r:id="rId4"/>
              </a:rPr>
              <a:t>http://msp02-stibo-p/</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you have navigated to the appropriate link, you will see the following screen. The screen will indicate which environment you are logged into.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Area of this login screen that end users will be using is the Launch Web UI area. The end user will pick the appropriate Web UI – Customer or Vendor.  Permissions are set so that you can only log into the Master Data Area you have permissions to maintain.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you have selected the Web UI you would like to log into, you will be prompted with a log in box. Your user name and password are the same as your windows log in credentials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NOTE: The first time you log in you may get a pop up. Once you click OK it takes you to the release notes. To avoid this, click the do not show this screen button before clicking ok.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13</a:t>
            </a:fld>
            <a:endParaRPr lang="en-US" dirty="0"/>
          </a:p>
        </p:txBody>
      </p:sp>
    </p:spTree>
    <p:extLst>
      <p:ext uri="{BB962C8B-B14F-4D97-AF65-F5344CB8AC3E}">
        <p14:creationId xmlns:p14="http://schemas.microsoft.com/office/powerpoint/2010/main" val="1953413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Your top right corner bar will allow you to perform your basic functions such as:</a:t>
            </a:r>
          </a:p>
          <a:p>
            <a:pPr marL="228600" lvl="0" indent="-228600">
              <a:buFont typeface="+mj-lt"/>
              <a:buAutoNum type="arabicPeriod"/>
            </a:pPr>
            <a:r>
              <a:rPr lang="en-US" sz="1200" kern="1200" dirty="0">
                <a:solidFill>
                  <a:schemeClr val="tx1"/>
                </a:solidFill>
                <a:effectLst/>
                <a:latin typeface="+mn-lt"/>
                <a:ea typeface="+mn-ea"/>
                <a:cs typeface="+mn-cs"/>
              </a:rPr>
              <a:t>Perform a basic Search or an Advanced Search</a:t>
            </a:r>
          </a:p>
          <a:p>
            <a:pPr marL="685800" lvl="1" indent="-228600">
              <a:buFont typeface="Arial" panose="020B0604020202020204" pitchFamily="34" charset="0"/>
              <a:buChar char="•"/>
            </a:pPr>
            <a:r>
              <a:rPr lang="en-US" sz="1200" i="1" kern="1200" dirty="0">
                <a:solidFill>
                  <a:schemeClr val="tx1"/>
                </a:solidFill>
                <a:effectLst/>
                <a:latin typeface="+mn-lt"/>
                <a:ea typeface="+mn-ea"/>
                <a:cs typeface="+mn-cs"/>
              </a:rPr>
              <a:t>*Please note. Search will need to be done using the name not the SAP number. Use *&lt;name&gt;* to help with the search. </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Log out</a:t>
            </a:r>
          </a:p>
          <a:p>
            <a:pPr marL="228600" indent="-228600">
              <a:buFont typeface="+mj-lt"/>
              <a:buAutoNum type="arabicPeriod"/>
            </a:pPr>
            <a:r>
              <a:rPr lang="en-US" sz="1200" kern="1200" dirty="0">
                <a:solidFill>
                  <a:schemeClr val="tx1"/>
                </a:solidFill>
                <a:effectLst/>
                <a:latin typeface="+mn-lt"/>
                <a:ea typeface="+mn-ea"/>
                <a:cs typeface="+mn-cs"/>
              </a:rPr>
              <a:t>Navigate back to Home page</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15</a:t>
            </a:fld>
            <a:endParaRPr lang="en-US" dirty="0"/>
          </a:p>
        </p:txBody>
      </p:sp>
    </p:spTree>
    <p:extLst>
      <p:ext uri="{BB962C8B-B14F-4D97-AF65-F5344CB8AC3E}">
        <p14:creationId xmlns:p14="http://schemas.microsoft.com/office/powerpoint/2010/main" val="1264378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Navigation Pane</a:t>
            </a:r>
          </a:p>
          <a:p>
            <a:r>
              <a:rPr lang="en-US" sz="1200" kern="1200" dirty="0">
                <a:solidFill>
                  <a:schemeClr val="tx1"/>
                </a:solidFill>
                <a:effectLst/>
                <a:latin typeface="+mn-lt"/>
                <a:ea typeface="+mn-ea"/>
                <a:cs typeface="+mn-cs"/>
              </a:rPr>
              <a:t>On the left-hand side, you will see your Navigation Pane. This is used for searching for a Customer or Vendor via a tree structure if you do not know the vendor name or number. From here you can also navigate to workflow tasks.</a:t>
            </a:r>
          </a:p>
          <a:p>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Dashboard</a:t>
            </a:r>
          </a:p>
          <a:p>
            <a:r>
              <a:rPr lang="en-US" sz="1200" kern="1200" dirty="0">
                <a:solidFill>
                  <a:schemeClr val="tx1"/>
                </a:solidFill>
                <a:effectLst/>
                <a:latin typeface="+mn-lt"/>
                <a:ea typeface="+mn-ea"/>
                <a:cs typeface="+mn-cs"/>
              </a:rPr>
              <a:t>The middle section of your main page is your dashboard. Here you will have application widgets help guide you through your workflow as well as provide some metrics about your Data.</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16</a:t>
            </a:fld>
            <a:endParaRPr lang="en-US" dirty="0"/>
          </a:p>
        </p:txBody>
      </p:sp>
    </p:spTree>
    <p:extLst>
      <p:ext uri="{BB962C8B-B14F-4D97-AF65-F5344CB8AC3E}">
        <p14:creationId xmlns:p14="http://schemas.microsoft.com/office/powerpoint/2010/main" val="404997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cap="small" dirty="0">
                <a:solidFill>
                  <a:schemeClr val="tx1"/>
                </a:solidFill>
                <a:effectLst/>
                <a:latin typeface="+mn-lt"/>
                <a:ea typeface="+mn-ea"/>
                <a:cs typeface="+mn-cs"/>
              </a:rPr>
              <a:t>Search Wild Cards</a:t>
            </a:r>
          </a:p>
          <a:p>
            <a:r>
              <a:rPr lang="en-US" sz="1200" kern="1200" dirty="0">
                <a:solidFill>
                  <a:schemeClr val="tx1"/>
                </a:solidFill>
                <a:effectLst/>
                <a:latin typeface="+mn-lt"/>
                <a:ea typeface="+mn-ea"/>
                <a:cs typeface="+mn-cs"/>
              </a:rPr>
              <a:t>When performing searches, it is useful to understand STEPS search Options: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Asterisk (*) means select all or is used as a wild card for multiple characters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means not equal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is a wild card to represent 1 character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Advanced search has additional search values that are found by using the drop-down selector. </a:t>
            </a:r>
          </a:p>
          <a:p>
            <a:endParaRPr lang="en-US" sz="1200" b="0" kern="1200" cap="none" dirty="0">
              <a:solidFill>
                <a:schemeClr val="tx1"/>
              </a:solidFill>
              <a:effectLst/>
              <a:latin typeface="+mn-lt"/>
              <a:ea typeface="+mn-ea"/>
              <a:cs typeface="+mn-cs"/>
            </a:endParaRPr>
          </a:p>
          <a:p>
            <a:pPr lvl="1"/>
            <a:endParaRPr lang="en-US" sz="1200" b="0" kern="1200" cap="none" dirty="0">
              <a:solidFill>
                <a:schemeClr val="tx1"/>
              </a:solidFill>
              <a:effectLst/>
              <a:latin typeface="+mn-lt"/>
              <a:ea typeface="+mn-ea"/>
              <a:cs typeface="+mn-cs"/>
            </a:endParaRPr>
          </a:p>
          <a:p>
            <a:pPr lvl="0"/>
            <a:r>
              <a:rPr lang="en-US" sz="1200" b="1" kern="1200" cap="small" dirty="0">
                <a:solidFill>
                  <a:schemeClr val="tx1"/>
                </a:solidFill>
                <a:effectLst/>
                <a:latin typeface="+mn-lt"/>
                <a:ea typeface="+mn-ea"/>
                <a:cs typeface="+mn-cs"/>
              </a:rPr>
              <a:t>Corner Bar Search and Search Widget</a:t>
            </a:r>
          </a:p>
          <a:p>
            <a:r>
              <a:rPr lang="en-US" sz="1200" kern="1200" dirty="0">
                <a:solidFill>
                  <a:schemeClr val="tx1"/>
                </a:solidFill>
                <a:effectLst/>
                <a:latin typeface="+mn-lt"/>
                <a:ea typeface="+mn-ea"/>
                <a:cs typeface="+mn-cs"/>
              </a:rPr>
              <a:t>Place your cursor in the search box on the corner bar and begin to type the Customer number. A drop down of options will begin to appear.  You may see customers here as well depending on your access level.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type in the full customer number and do not see the customer in the drop down type a dash “-” after the number. This is how the names are formatted.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18</a:t>
            </a:fld>
            <a:endParaRPr lang="en-US" dirty="0"/>
          </a:p>
        </p:txBody>
      </p:sp>
    </p:spTree>
    <p:extLst>
      <p:ext uri="{BB962C8B-B14F-4D97-AF65-F5344CB8AC3E}">
        <p14:creationId xmlns:p14="http://schemas.microsoft.com/office/powerpoint/2010/main" val="3884899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19</a:t>
            </a:fld>
            <a:endParaRPr lang="en-US" dirty="0"/>
          </a:p>
        </p:txBody>
      </p:sp>
    </p:spTree>
    <p:extLst>
      <p:ext uri="{BB962C8B-B14F-4D97-AF65-F5344CB8AC3E}">
        <p14:creationId xmlns:p14="http://schemas.microsoft.com/office/powerpoint/2010/main" val="1218226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r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mj-lt"/>
              </a:defRPr>
            </a:lvl1pPr>
          </a:lstStyle>
          <a:p>
            <a:r>
              <a:rPr lang="en-US"/>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mj-lt"/>
              </a:defRPr>
            </a:lvl1pPr>
          </a:lstStyle>
          <a:p>
            <a:r>
              <a:rPr lang="en-US"/>
              <a:t>Click to edit Master subtitle style</a:t>
            </a:r>
            <a:endParaRPr lang="en-US" dirty="0"/>
          </a:p>
        </p:txBody>
      </p:sp>
    </p:spTree>
    <p:extLst>
      <p:ext uri="{BB962C8B-B14F-4D97-AF65-F5344CB8AC3E}">
        <p14:creationId xmlns:p14="http://schemas.microsoft.com/office/powerpoint/2010/main" val="400764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p:nvSpPr>
        <p:spPr>
          <a:xfrm>
            <a:off x="457200" y="4399472"/>
            <a:ext cx="8305800" cy="1841736"/>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solidFill>
                <a:prstClr val="black"/>
              </a:solidFill>
            </a:endParaRPr>
          </a:p>
        </p:txBody>
      </p:sp>
      <p:sp>
        <p:nvSpPr>
          <p:cNvPr id="6" name="TextBox 8"/>
          <p:cNvSpPr txBox="1">
            <a:spLocks noChangeArrowheads="1"/>
          </p:cNvSpPr>
          <p:nvPr/>
        </p:nvSpPr>
        <p:spPr bwMode="auto">
          <a:xfrm>
            <a:off x="500063" y="4708582"/>
            <a:ext cx="5062537" cy="307975"/>
          </a:xfrm>
          <a:prstGeom prst="rect">
            <a:avLst/>
          </a:prstGeom>
          <a:solidFill>
            <a:schemeClr val="bg1">
              <a:lumMod val="95000"/>
            </a:schemeClr>
          </a:solidFill>
          <a:ln>
            <a:noFill/>
          </a:ln>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US" sz="1400" b="1" dirty="0">
              <a:solidFill>
                <a:srgbClr val="CC1543"/>
              </a:solidFill>
              <a:latin typeface="Arial Narrow" charset="0"/>
            </a:endParaRPr>
          </a:p>
        </p:txBody>
      </p:sp>
      <p:sp>
        <p:nvSpPr>
          <p:cNvPr id="3" name="Content Placeholder 2"/>
          <p:cNvSpPr>
            <a:spLocks noGrp="1"/>
          </p:cNvSpPr>
          <p:nvPr>
            <p:ph idx="1"/>
          </p:nvPr>
        </p:nvSpPr>
        <p:spPr>
          <a:xfrm>
            <a:off x="500062" y="1219200"/>
            <a:ext cx="8262938" cy="30508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2"/>
          </p:nvPr>
        </p:nvSpPr>
        <p:spPr>
          <a:xfrm>
            <a:off x="457200" y="4748840"/>
            <a:ext cx="8153400" cy="1492368"/>
          </a:xfrm>
        </p:spPr>
        <p:txBody>
          <a:bodyPr/>
          <a:lstStyle>
            <a:lvl1pPr marL="182880" indent="-182880">
              <a:spcBef>
                <a:spcPts val="0"/>
              </a:spcBef>
              <a:buClr>
                <a:srgbClr val="CC1543"/>
              </a:buClr>
              <a:defRPr sz="1600">
                <a:ln>
                  <a:noFill/>
                </a:ln>
                <a:latin typeface="+mj-lt"/>
                <a:cs typeface="Arial"/>
              </a:defRPr>
            </a:lvl1pPr>
            <a:lvl2pPr marL="457200" indent="-114300">
              <a:defRPr sz="1600">
                <a:ln>
                  <a:noFill/>
                </a:ln>
              </a:defRPr>
            </a:lvl2pPr>
            <a:lvl3pPr marL="685800" indent="-114300">
              <a:defRPr sz="1800"/>
            </a:lvl3pPr>
            <a:lvl4pPr marL="914400" indent="-114300">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892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96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Chart 7"/>
          <p:cNvGraphicFramePr>
            <a:graphicFrameLocks/>
          </p:cNvGraphicFramePr>
          <p:nvPr>
            <p:extLst/>
          </p:nvPr>
        </p:nvGraphicFramePr>
        <p:xfrm>
          <a:off x="406400" y="2006600"/>
          <a:ext cx="5435600" cy="3911600"/>
        </p:xfrm>
        <a:graphic>
          <a:graphicData uri="http://schemas.openxmlformats.org/presentationml/2006/ole">
            <mc:AlternateContent xmlns:mc="http://schemas.openxmlformats.org/markup-compatibility/2006">
              <mc:Choice xmlns:v="urn:schemas-microsoft-com:vml" Requires="v">
                <p:oleObj spid="_x0000_s2180" r:id="rId3" imgW="5431087" imgH="3913308" progId="Excel.Sheet.8">
                  <p:embed/>
                </p:oleObj>
              </mc:Choice>
              <mc:Fallback>
                <p:oleObj r:id="rId3" imgW="5431087" imgH="3913308" progId="Excel.Sheet.8">
                  <p:embed/>
                  <p:pic>
                    <p:nvPicPr>
                      <p:cNvPr id="4" name="Char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2006600"/>
                        <a:ext cx="5435600"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userDrawn="1"/>
        </p:nvSpPr>
        <p:spPr>
          <a:xfrm>
            <a:off x="5867400" y="1219200"/>
            <a:ext cx="28956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solidFill>
                <a:prstClr val="black"/>
              </a:solidFill>
            </a:endParaRPr>
          </a:p>
        </p:txBody>
      </p:sp>
      <p:sp>
        <p:nvSpPr>
          <p:cNvPr id="11" name="TextBox 8"/>
          <p:cNvSpPr txBox="1">
            <a:spLocks noChangeArrowheads="1"/>
          </p:cNvSpPr>
          <p:nvPr userDrawn="1"/>
        </p:nvSpPr>
        <p:spPr bwMode="auto">
          <a:xfrm>
            <a:off x="5867400" y="1219200"/>
            <a:ext cx="2895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300" b="1" dirty="0">
                <a:solidFill>
                  <a:srgbClr val="CC1543"/>
                </a:solidFill>
                <a:latin typeface="Arial Narrow" charset="0"/>
              </a:rPr>
              <a:t>CONCLUSIONS &amp; RECOMMENDATIONS</a:t>
            </a:r>
          </a:p>
        </p:txBody>
      </p:sp>
      <p:sp>
        <p:nvSpPr>
          <p:cNvPr id="12"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mj-lt"/>
                <a:cs typeface="Arial"/>
              </a:defRPr>
            </a:lvl1pPr>
            <a:lvl2pPr marL="457200" indent="-114300">
              <a:defRPr sz="1600">
                <a:ln>
                  <a:noFill/>
                </a:ln>
              </a:defRPr>
            </a:lvl2pPr>
            <a:lvl3pPr marL="685800" indent="-114300">
              <a:defRPr sz="1800"/>
            </a:lvl3pPr>
            <a:lvl4pPr marL="914400" indent="-114300">
              <a:defRPr sz="1800"/>
            </a:lvl4pPr>
            <a:lvl5pPr marL="1143000" indent="-1143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545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16" name="Content Placeholder 2"/>
          <p:cNvSpPr>
            <a:spLocks noGrp="1"/>
          </p:cNvSpPr>
          <p:nvPr>
            <p:ph idx="1"/>
          </p:nvPr>
        </p:nvSpPr>
        <p:spPr>
          <a:xfrm>
            <a:off x="500062" y="1219200"/>
            <a:ext cx="5214938" cy="4953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5867400" y="1219200"/>
            <a:ext cx="2895600" cy="5029200"/>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solidFill>
                <a:prstClr val="black"/>
              </a:solidFill>
            </a:endParaRPr>
          </a:p>
        </p:txBody>
      </p:sp>
      <p:sp>
        <p:nvSpPr>
          <p:cNvPr id="12" name="TextBox 8"/>
          <p:cNvSpPr txBox="1">
            <a:spLocks noChangeArrowheads="1"/>
          </p:cNvSpPr>
          <p:nvPr userDrawn="1"/>
        </p:nvSpPr>
        <p:spPr bwMode="auto">
          <a:xfrm>
            <a:off x="5867400" y="1219200"/>
            <a:ext cx="2895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300" b="1" dirty="0">
                <a:solidFill>
                  <a:srgbClr val="CC1543"/>
                </a:solidFill>
                <a:latin typeface="Arial Narrow" charset="0"/>
              </a:rPr>
              <a:t>COMMENTARY</a:t>
            </a:r>
          </a:p>
        </p:txBody>
      </p:sp>
      <p:sp>
        <p:nvSpPr>
          <p:cNvPr id="13"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mj-lt"/>
                <a:cs typeface="Arial"/>
              </a:defRPr>
            </a:lvl1pPr>
            <a:lvl2pPr marL="457200" indent="-114300">
              <a:defRPr sz="1600">
                <a:ln>
                  <a:noFill/>
                </a:ln>
              </a:defRPr>
            </a:lvl2pPr>
            <a:lvl3pPr marL="685800" indent="-114300">
              <a:defRPr sz="1800"/>
            </a:lvl3pPr>
            <a:lvl4pPr marL="914400" indent="-114300">
              <a:defRPr sz="1800"/>
            </a:lvl4pPr>
            <a:lvl5pPr marL="1143000" indent="-1143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170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8"/>
            </p:custDataLst>
            <p:extLst>
              <p:ext uri="{D42A27DB-BD31-4B8C-83A1-F6EECF244321}">
                <p14:modId xmlns:p14="http://schemas.microsoft.com/office/powerpoint/2010/main" val="6557804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6" name="think-cell Slide" r:id="rId9" imgW="270" imgH="270" progId="TCLayout.ActiveDocument.1">
                  <p:embed/>
                </p:oleObj>
              </mc:Choice>
              <mc:Fallback>
                <p:oleObj name="think-cell Slide" r:id="rId9" imgW="270" imgH="270" progId="TCLayout.ActiveDocument.1">
                  <p:embed/>
                  <p:pic>
                    <p:nvPicPr>
                      <p:cNvPr id="5" name="Object 4" hidden="1"/>
                      <p:cNvPicPr/>
                      <p:nvPr/>
                    </p:nvPicPr>
                    <p:blipFill>
                      <a:blip r:embed="rId10"/>
                      <a:stretch>
                        <a:fillRect/>
                      </a:stretch>
                    </p:blipFill>
                    <p:spPr>
                      <a:xfrm>
                        <a:off x="1588" y="1588"/>
                        <a:ext cx="1587" cy="1587"/>
                      </a:xfrm>
                      <a:prstGeom prst="rect">
                        <a:avLst/>
                      </a:prstGeom>
                    </p:spPr>
                  </p:pic>
                </p:oleObj>
              </mc:Fallback>
            </mc:AlternateContent>
          </a:graphicData>
        </a:graphic>
      </p:graphicFrame>
      <p:pic>
        <p:nvPicPr>
          <p:cNvPr id="4" name="Picture 3" descr="Corp2.jpg"/>
          <p:cNvPicPr>
            <a:picLocks noChangeAspect="1"/>
          </p:cNvPicPr>
          <p:nvPr/>
        </p:nvPicPr>
        <p:blipFill rotWithShape="1">
          <a:blip r:embed="rId11">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262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533401" y="76200"/>
            <a:ext cx="6812866" cy="868362"/>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1"/>
          <p:cNvPicPr>
            <a:picLocks noChangeAspect="1"/>
          </p:cNvPicPr>
          <p:nvPr/>
        </p:nvPicPr>
        <p:blipFill>
          <a:blip r:embed="rId12"/>
          <a:stretch>
            <a:fillRect/>
          </a:stretch>
        </p:blipFill>
        <p:spPr>
          <a:xfrm>
            <a:off x="8229600" y="304800"/>
            <a:ext cx="685800" cy="400050"/>
          </a:xfrm>
          <a:prstGeom prst="rect">
            <a:avLst/>
          </a:prstGeom>
        </p:spPr>
      </p:pic>
      <p:sp>
        <p:nvSpPr>
          <p:cNvPr id="8" name="Rectangle 7"/>
          <p:cNvSpPr>
            <a:spLocks noGrp="1" noChangeArrowheads="1"/>
          </p:cNvSpPr>
          <p:nvPr userDrawn="1"/>
        </p:nvSpPr>
        <p:spPr bwMode="auto">
          <a:xfrm>
            <a:off x="6065146" y="6605281"/>
            <a:ext cx="2755015" cy="246888"/>
          </a:xfrm>
          <a:prstGeom prst="rect">
            <a:avLst/>
          </a:prstGeom>
          <a:noFill/>
          <a:ln w="9525">
            <a:noFill/>
            <a:miter lim="800000"/>
            <a:headEnd/>
            <a:tailEnd/>
          </a:ln>
          <a:effectLst/>
        </p:spPr>
        <p:txBody>
          <a:bodyPr vert="horz" wrap="square" lIns="91311" tIns="45657" rIns="91311" bIns="45657"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a:solidFill>
                  <a:schemeClr val="bg1">
                    <a:lumMod val="50000"/>
                  </a:schemeClr>
                </a:solidFill>
                <a:latin typeface="Arial" pitchFamily="34" charset="0"/>
                <a:cs typeface="Arial" pitchFamily="34" charset="0"/>
              </a:rPr>
              <a:t>Page </a:t>
            </a:r>
            <a:fld id="{CDAE13CE-31CE-A44C-9F86-F7B4B1D61468}"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9" name="Footer Placeholder 4"/>
          <p:cNvSpPr>
            <a:spLocks noGrp="1"/>
          </p:cNvSpPr>
          <p:nvPr userDrawn="1"/>
        </p:nvSpPr>
        <p:spPr>
          <a:xfrm>
            <a:off x="451134" y="6607696"/>
            <a:ext cx="1486996" cy="244475"/>
          </a:xfrm>
          <a:prstGeom prst="rect">
            <a:avLst/>
          </a:prstGeom>
        </p:spPr>
        <p:txBody>
          <a:bodyPr vert="horz" lIns="91311" tIns="45657" rIns="91311" bIns="45657"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1000" dirty="0">
                <a:solidFill>
                  <a:schemeClr val="bg1">
                    <a:lumMod val="50000"/>
                  </a:schemeClr>
                </a:solidFill>
                <a:latin typeface="Arial" pitchFamily="34" charset="0"/>
                <a:cs typeface="Arial" pitchFamily="34" charset="0"/>
              </a:rPr>
              <a:t>MTS CONFIDENTIAL</a:t>
            </a:r>
          </a:p>
        </p:txBody>
      </p:sp>
    </p:spTree>
    <p:extLst>
      <p:ext uri="{BB962C8B-B14F-4D97-AF65-F5344CB8AC3E}">
        <p14:creationId xmlns:p14="http://schemas.microsoft.com/office/powerpoint/2010/main" val="1347871589"/>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Lst>
  <p:hf hdr="0"/>
  <p:txStyles>
    <p:titleStyle>
      <a:lvl1pPr algn="l" rtl="0" eaLnBrk="1" fontAlgn="base" hangingPunct="1">
        <a:spcBef>
          <a:spcPct val="0"/>
        </a:spcBef>
        <a:spcAft>
          <a:spcPct val="0"/>
        </a:spcAft>
        <a:defRPr sz="2400">
          <a:solidFill>
            <a:srgbClr val="CC1543"/>
          </a:solidFill>
          <a:latin typeface="Arial" panose="020B0604020202020204" pitchFamily="34" charset="0"/>
          <a:ea typeface="ＭＳ Ｐゴシック" charset="0"/>
          <a:cs typeface="Arial" panose="020B0604020202020204"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ct val="0"/>
        </a:spcAft>
        <a:buClr>
          <a:srgbClr val="CC1543"/>
        </a:buClr>
        <a:buFont typeface="Arial Narrow" charset="0"/>
        <a:buChar char="»"/>
        <a:defRPr sz="20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eaLnBrk="1" fontAlgn="base" hangingPunct="1">
        <a:spcBef>
          <a:spcPts val="0"/>
        </a:spcBef>
        <a:spcAft>
          <a:spcPct val="0"/>
        </a:spcAft>
        <a:buClr>
          <a:srgbClr val="CC1543"/>
        </a:buClr>
        <a:buChar char="–"/>
        <a:defRPr sz="1800">
          <a:solidFill>
            <a:schemeClr val="tx1"/>
          </a:solidFill>
          <a:latin typeface="Arial" panose="020B0604020202020204" pitchFamily="34" charset="0"/>
          <a:ea typeface="ＭＳ Ｐゴシック" pitchFamily="-107" charset="-128"/>
          <a:cs typeface="Arial" panose="020B0604020202020204" pitchFamily="34" charset="0"/>
        </a:defRPr>
      </a:lvl2pPr>
      <a:lvl3pPr marL="1143000" indent="-228600" algn="l" rtl="0" eaLnBrk="1" fontAlgn="base" hangingPunct="1">
        <a:spcBef>
          <a:spcPts val="0"/>
        </a:spcBef>
        <a:spcAft>
          <a:spcPct val="0"/>
        </a:spcAft>
        <a:buClr>
          <a:srgbClr val="CC1543"/>
        </a:buClr>
        <a:buFont typeface="Arial"/>
        <a:buChar char="•"/>
        <a:defRPr sz="1600">
          <a:solidFill>
            <a:schemeClr val="tx1"/>
          </a:solidFill>
          <a:latin typeface="Arial" panose="020B0604020202020204" pitchFamily="34" charset="0"/>
          <a:ea typeface="ＭＳ Ｐゴシック" pitchFamily="-107" charset="-128"/>
          <a:cs typeface="Arial" panose="020B0604020202020204" pitchFamily="34" charset="0"/>
        </a:defRPr>
      </a:lvl3pPr>
      <a:lvl4pPr marL="1600200" indent="-228600" algn="l" rtl="0" eaLnBrk="1" fontAlgn="base" hangingPunct="1">
        <a:spcBef>
          <a:spcPts val="0"/>
        </a:spcBef>
        <a:spcAft>
          <a:spcPct val="0"/>
        </a:spcAft>
        <a:buClr>
          <a:srgbClr val="CC1543"/>
        </a:buClr>
        <a:buFont typeface="Lucida Grande"/>
        <a:buChar char="›"/>
        <a:defRPr sz="1600">
          <a:solidFill>
            <a:schemeClr val="tx1"/>
          </a:solidFill>
          <a:latin typeface="Arial" panose="020B0604020202020204" pitchFamily="34" charset="0"/>
          <a:ea typeface="ＭＳ Ｐゴシック" pitchFamily="-107" charset="-128"/>
          <a:cs typeface="Arial" panose="020B0604020202020204" pitchFamily="34" charset="0"/>
        </a:defRPr>
      </a:lvl4pPr>
      <a:lvl5pPr marL="2057400" indent="-228600" algn="l" rtl="0" eaLnBrk="1" fontAlgn="base" hangingPunct="1">
        <a:spcBef>
          <a:spcPts val="0"/>
        </a:spcBef>
        <a:spcAft>
          <a:spcPct val="0"/>
        </a:spcAft>
        <a:buClr>
          <a:srgbClr val="CC1543"/>
        </a:buClr>
        <a:buFont typeface="Wingdings" charset="2"/>
        <a:buChar char="§"/>
        <a:defRPr sz="1600">
          <a:solidFill>
            <a:schemeClr val="tx1"/>
          </a:solidFill>
          <a:latin typeface="Arial" panose="020B0604020202020204" pitchFamily="34" charset="0"/>
          <a:ea typeface="ＭＳ Ｐゴシック" pitchFamily="-107" charset="-128"/>
          <a:cs typeface="Arial" panose="020B0604020202020204"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msp02-stibo-p/" TargetMode="External"/><Relationship Id="rId5" Type="http://schemas.openxmlformats.org/officeDocument/2006/relationships/hyperlink" Target="http://msp02-stibo-q/"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msp02-stibo-q/" TargetMode="Externa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6.png"/><Relationship Id="rId1" Type="http://schemas.openxmlformats.org/officeDocument/2006/relationships/slideLayout" Target="../slideLayouts/slideLayout5.xml"/><Relationship Id="rId5" Type="http://schemas.openxmlformats.org/officeDocument/2006/relationships/image" Target="../media/image70.png"/><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1.png"/><Relationship Id="rId1" Type="http://schemas.openxmlformats.org/officeDocument/2006/relationships/slideLayout" Target="../slideLayouts/slideLayout5.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6.png"/><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6.png"/><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3.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89.png"/></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91.png"/><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91.png"/><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5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8.png"/><Relationship Id="rId1" Type="http://schemas.openxmlformats.org/officeDocument/2006/relationships/slideLayout" Target="../slideLayouts/slideLayout5.xml"/><Relationship Id="rId4" Type="http://schemas.openxmlformats.org/officeDocument/2006/relationships/image" Target="../media/image99.png"/></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02.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01.png"/><Relationship Id="rId5" Type="http://schemas.openxmlformats.org/officeDocument/2006/relationships/image" Target="../media/image53.png"/><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05.png"/><Relationship Id="rId4" Type="http://schemas.openxmlformats.org/officeDocument/2006/relationships/image" Target="../media/image104.png"/></Relationships>
</file>

<file path=ppt/slides/_rels/slide5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3.png"/><Relationship Id="rId1" Type="http://schemas.openxmlformats.org/officeDocument/2006/relationships/slideLayout" Target="../slideLayouts/slideLayout5.xml"/><Relationship Id="rId4" Type="http://schemas.openxmlformats.org/officeDocument/2006/relationships/image" Target="../media/image10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09.png"/></Relationships>
</file>

<file path=ppt/slides/_rels/slide6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11.jpeg"/></Relationships>
</file>

<file path=ppt/slides/_rels/slide6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1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1995545" y="4856930"/>
            <a:ext cx="6787551" cy="729953"/>
          </a:xfrm>
        </p:spPr>
        <p:txBody>
          <a:bodyPr>
            <a:normAutofit fontScale="90000"/>
          </a:bodyPr>
          <a:lstStyle/>
          <a:p>
            <a:r>
              <a:rPr lang="en-US" b="1" dirty="0">
                <a:latin typeface="Arial" panose="020B0604020202020204" pitchFamily="34" charset="0"/>
              </a:rPr>
              <a:t>STEP Training</a:t>
            </a:r>
            <a:br>
              <a:rPr lang="en-US" b="1" dirty="0">
                <a:latin typeface="Arial" panose="020B0604020202020204" pitchFamily="34" charset="0"/>
              </a:rPr>
            </a:br>
            <a:r>
              <a:rPr lang="en-US" b="1" dirty="0">
                <a:latin typeface="Arial" panose="020B0604020202020204" pitchFamily="34" charset="0"/>
              </a:rPr>
              <a:t>Customer</a:t>
            </a:r>
            <a:endParaRPr lang="en-US" b="1" i="1" dirty="0">
              <a:latin typeface="Arial" panose="020B0604020202020204" pitchFamily="34" charset="0"/>
            </a:endParaRPr>
          </a:p>
        </p:txBody>
      </p:sp>
      <p:sp>
        <p:nvSpPr>
          <p:cNvPr id="2" name="Subtitle 1"/>
          <p:cNvSpPr>
            <a:spLocks noGrp="1"/>
          </p:cNvSpPr>
          <p:nvPr>
            <p:ph type="subTitle" idx="1"/>
          </p:nvPr>
        </p:nvSpPr>
        <p:spPr>
          <a:xfrm>
            <a:off x="4953000" y="5581246"/>
            <a:ext cx="3810000" cy="381000"/>
          </a:xfrm>
        </p:spPr>
        <p:txBody>
          <a:bodyPr/>
          <a:lstStyle/>
          <a:p>
            <a:r>
              <a:rPr lang="en-US" b="1" dirty="0">
                <a:latin typeface="Arial" panose="020B0604020202020204" pitchFamily="34" charset="0"/>
              </a:rPr>
              <a:t>9/25/2018</a:t>
            </a:r>
          </a:p>
        </p:txBody>
      </p:sp>
    </p:spTree>
    <p:extLst>
      <p:ext uri="{BB962C8B-B14F-4D97-AF65-F5344CB8AC3E}">
        <p14:creationId xmlns:p14="http://schemas.microsoft.com/office/powerpoint/2010/main" val="360460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D47DD2-33F1-4567-A4EE-EFFCDB7134B2}"/>
              </a:ext>
            </a:extLst>
          </p:cNvPr>
          <p:cNvSpPr>
            <a:spLocks noGrp="1"/>
          </p:cNvSpPr>
          <p:nvPr>
            <p:ph idx="1"/>
          </p:nvPr>
        </p:nvSpPr>
        <p:spPr/>
        <p:txBody>
          <a:bodyPr/>
          <a:lstStyle/>
          <a:p>
            <a:r>
              <a:rPr lang="en-US" dirty="0"/>
              <a:t>How are Potential Duplicates Identified within an Account Group and across</a:t>
            </a:r>
          </a:p>
          <a:p>
            <a:pPr lvl="1"/>
            <a:endParaRPr lang="en-US" dirty="0"/>
          </a:p>
          <a:p>
            <a:endParaRPr lang="en-US" dirty="0"/>
          </a:p>
        </p:txBody>
      </p:sp>
      <p:sp>
        <p:nvSpPr>
          <p:cNvPr id="3" name="Title 2">
            <a:extLst>
              <a:ext uri="{FF2B5EF4-FFF2-40B4-BE49-F238E27FC236}">
                <a16:creationId xmlns:a16="http://schemas.microsoft.com/office/drawing/2014/main" id="{1502F49E-A843-4D96-B03C-62EB30E16900}"/>
              </a:ext>
            </a:extLst>
          </p:cNvPr>
          <p:cNvSpPr>
            <a:spLocks noGrp="1"/>
          </p:cNvSpPr>
          <p:nvPr>
            <p:ph type="title"/>
          </p:nvPr>
        </p:nvSpPr>
        <p:spPr/>
        <p:txBody>
          <a:bodyPr/>
          <a:lstStyle/>
          <a:p>
            <a:r>
              <a:rPr lang="en-US" dirty="0"/>
              <a:t>Match Criteria</a:t>
            </a:r>
          </a:p>
        </p:txBody>
      </p:sp>
      <p:graphicFrame>
        <p:nvGraphicFramePr>
          <p:cNvPr id="5" name="Table 4">
            <a:extLst>
              <a:ext uri="{FF2B5EF4-FFF2-40B4-BE49-F238E27FC236}">
                <a16:creationId xmlns:a16="http://schemas.microsoft.com/office/drawing/2014/main" id="{3B81EDE1-AFD0-4256-9450-5D426AAD5079}"/>
              </a:ext>
            </a:extLst>
          </p:cNvPr>
          <p:cNvGraphicFramePr>
            <a:graphicFrameLocks noGrp="1"/>
          </p:cNvGraphicFramePr>
          <p:nvPr>
            <p:extLst>
              <p:ext uri="{D42A27DB-BD31-4B8C-83A1-F6EECF244321}">
                <p14:modId xmlns:p14="http://schemas.microsoft.com/office/powerpoint/2010/main" val="276796489"/>
              </p:ext>
            </p:extLst>
          </p:nvPr>
        </p:nvGraphicFramePr>
        <p:xfrm>
          <a:off x="233310" y="1824583"/>
          <a:ext cx="8643562" cy="2743200"/>
        </p:xfrm>
        <a:graphic>
          <a:graphicData uri="http://schemas.openxmlformats.org/drawingml/2006/table">
            <a:tbl>
              <a:tblPr firstRow="1" bandRow="1">
                <a:tableStyleId>{5C22544A-7EE6-4342-B048-85BDC9FD1C3A}</a:tableStyleId>
              </a:tblPr>
              <a:tblGrid>
                <a:gridCol w="1924264">
                  <a:extLst>
                    <a:ext uri="{9D8B030D-6E8A-4147-A177-3AD203B41FA5}">
                      <a16:colId xmlns:a16="http://schemas.microsoft.com/office/drawing/2014/main" val="2866235445"/>
                    </a:ext>
                  </a:extLst>
                </a:gridCol>
                <a:gridCol w="1140431">
                  <a:extLst>
                    <a:ext uri="{9D8B030D-6E8A-4147-A177-3AD203B41FA5}">
                      <a16:colId xmlns:a16="http://schemas.microsoft.com/office/drawing/2014/main" val="638108322"/>
                    </a:ext>
                  </a:extLst>
                </a:gridCol>
                <a:gridCol w="5578867">
                  <a:extLst>
                    <a:ext uri="{9D8B030D-6E8A-4147-A177-3AD203B41FA5}">
                      <a16:colId xmlns:a16="http://schemas.microsoft.com/office/drawing/2014/main" val="1943476900"/>
                    </a:ext>
                  </a:extLst>
                </a:gridCol>
              </a:tblGrid>
              <a:tr h="91440">
                <a:tc>
                  <a:txBody>
                    <a:bodyPr/>
                    <a:lstStyle/>
                    <a:p>
                      <a:pPr>
                        <a:buNone/>
                      </a:pPr>
                      <a:r>
                        <a:rPr lang="en-US" sz="1200" dirty="0">
                          <a:effectLst/>
                        </a:rPr>
                        <a:t>Account Group</a:t>
                      </a:r>
                    </a:p>
                  </a:txBody>
                  <a:tcPr marL="0" marR="0" marT="0" marB="0" anchor="ctr"/>
                </a:tc>
                <a:tc>
                  <a:txBody>
                    <a:bodyPr/>
                    <a:lstStyle/>
                    <a:p>
                      <a:pPr>
                        <a:buNone/>
                      </a:pPr>
                      <a:r>
                        <a:rPr lang="en-US" sz="1200" dirty="0">
                          <a:effectLst/>
                        </a:rPr>
                        <a:t>Domestic vs International</a:t>
                      </a:r>
                    </a:p>
                  </a:txBody>
                  <a:tcPr marL="0" marR="0" marT="0" marB="0" anchor="ctr"/>
                </a:tc>
                <a:tc>
                  <a:txBody>
                    <a:bodyPr/>
                    <a:lstStyle/>
                    <a:p>
                      <a:pPr>
                        <a:buNone/>
                      </a:pPr>
                      <a:r>
                        <a:rPr lang="en-US" sz="1200" dirty="0">
                          <a:effectLst/>
                        </a:rPr>
                        <a:t>Duplicate Rule</a:t>
                      </a:r>
                    </a:p>
                  </a:txBody>
                  <a:tcPr marL="0" marR="0" marT="0" marB="0" anchor="ctr"/>
                </a:tc>
                <a:extLst>
                  <a:ext uri="{0D108BD9-81ED-4DB2-BD59-A6C34878D82A}">
                    <a16:rowId xmlns:a16="http://schemas.microsoft.com/office/drawing/2014/main" val="3433726809"/>
                  </a:ext>
                </a:extLst>
              </a:tr>
              <a:tr h="90274">
                <a:tc>
                  <a:txBody>
                    <a:bodyPr/>
                    <a:lstStyle/>
                    <a:p>
                      <a:pPr>
                        <a:buNone/>
                      </a:pPr>
                      <a:r>
                        <a:rPr lang="en-US" sz="1200" dirty="0">
                          <a:effectLst/>
                        </a:rPr>
                        <a:t>0002 Ship-To</a:t>
                      </a:r>
                    </a:p>
                  </a:txBody>
                  <a:tcPr marL="0" marR="0" marT="0" marB="0" anchor="ctr"/>
                </a:tc>
                <a:tc>
                  <a:txBody>
                    <a:bodyPr/>
                    <a:lstStyle/>
                    <a:p>
                      <a:pPr>
                        <a:buNone/>
                      </a:pPr>
                      <a:r>
                        <a:rPr lang="en-US" sz="1200" dirty="0">
                          <a:effectLst/>
                        </a:rPr>
                        <a:t>Domestic</a:t>
                      </a:r>
                    </a:p>
                  </a:txBody>
                  <a:tcPr marL="0" marR="0" marT="0" marB="0" anchor="ctr"/>
                </a:tc>
                <a:tc>
                  <a:txBody>
                    <a:bodyPr/>
                    <a:lstStyle/>
                    <a:p>
                      <a:pPr>
                        <a:buNone/>
                      </a:pPr>
                      <a:r>
                        <a:rPr lang="en-US" sz="1200" dirty="0">
                          <a:effectLst/>
                        </a:rPr>
                        <a:t>5 digit Postal Code + Street make each Ship-To Customer unique</a:t>
                      </a:r>
                    </a:p>
                  </a:txBody>
                  <a:tcPr marL="0" marR="0" marT="0" marB="0" anchor="ctr"/>
                </a:tc>
                <a:extLst>
                  <a:ext uri="{0D108BD9-81ED-4DB2-BD59-A6C34878D82A}">
                    <a16:rowId xmlns:a16="http://schemas.microsoft.com/office/drawing/2014/main" val="3230350829"/>
                  </a:ext>
                </a:extLst>
              </a:tr>
              <a:tr h="91440">
                <a:tc>
                  <a:txBody>
                    <a:bodyPr/>
                    <a:lstStyle/>
                    <a:p>
                      <a:pPr>
                        <a:buNone/>
                      </a:pPr>
                      <a:r>
                        <a:rPr lang="en-US" sz="1200" dirty="0">
                          <a:effectLst/>
                        </a:rPr>
                        <a:t>0002 Ship-To</a:t>
                      </a:r>
                    </a:p>
                  </a:txBody>
                  <a:tcPr marL="0" marR="0" marT="0" marB="0" anchor="ctr"/>
                </a:tc>
                <a:tc>
                  <a:txBody>
                    <a:bodyPr/>
                    <a:lstStyle/>
                    <a:p>
                      <a:pPr>
                        <a:buNone/>
                      </a:pPr>
                      <a:r>
                        <a:rPr lang="en-US" sz="1200" dirty="0">
                          <a:effectLst/>
                        </a:rPr>
                        <a:t>International</a:t>
                      </a:r>
                    </a:p>
                  </a:txBody>
                  <a:tcPr marL="0" marR="0" marT="0" marB="0" anchor="ctr"/>
                </a:tc>
                <a:tc>
                  <a:txBody>
                    <a:bodyPr/>
                    <a:lstStyle/>
                    <a:p>
                      <a:pPr>
                        <a:buNone/>
                      </a:pPr>
                      <a:r>
                        <a:rPr lang="en-US" sz="1200" dirty="0">
                          <a:effectLst/>
                        </a:rPr>
                        <a:t>Postal Code + Name + Country make each international Ship-To Customer Unique</a:t>
                      </a:r>
                    </a:p>
                  </a:txBody>
                  <a:tcPr marL="0" marR="0" marT="0" marB="0" anchor="ctr"/>
                </a:tc>
                <a:extLst>
                  <a:ext uri="{0D108BD9-81ED-4DB2-BD59-A6C34878D82A}">
                    <a16:rowId xmlns:a16="http://schemas.microsoft.com/office/drawing/2014/main" val="4002134619"/>
                  </a:ext>
                </a:extLst>
              </a:tr>
              <a:tr h="91440">
                <a:tc>
                  <a:txBody>
                    <a:bodyPr/>
                    <a:lstStyle/>
                    <a:p>
                      <a:pPr>
                        <a:buNone/>
                      </a:pPr>
                      <a:r>
                        <a:rPr lang="en-US" sz="1200" dirty="0">
                          <a:effectLst/>
                        </a:rPr>
                        <a:t>0003 Payer &amp; 0004 Bill to</a:t>
                      </a:r>
                    </a:p>
                  </a:txBody>
                  <a:tcPr marL="0" marR="0" marT="0" marB="0" anchor="ctr"/>
                </a:tc>
                <a:tc>
                  <a:txBody>
                    <a:bodyPr/>
                    <a:lstStyle/>
                    <a:p>
                      <a:pPr>
                        <a:buNone/>
                      </a:pPr>
                      <a:r>
                        <a:rPr lang="en-US" sz="1200" dirty="0">
                          <a:effectLst/>
                        </a:rPr>
                        <a:t>Domestic</a:t>
                      </a:r>
                    </a:p>
                  </a:txBody>
                  <a:tcPr marL="0" marR="0" marT="0" marB="0" anchor="ctr"/>
                </a:tc>
                <a:tc>
                  <a:txBody>
                    <a:bodyPr/>
                    <a:lstStyle/>
                    <a:p>
                      <a:pPr>
                        <a:buNone/>
                      </a:pPr>
                      <a:r>
                        <a:rPr lang="en-US" sz="1200" dirty="0">
                          <a:effectLst/>
                        </a:rPr>
                        <a:t>5 digit Postal Code + Street make each Payer and Bill to unique for customers that do not use a PO Box</a:t>
                      </a:r>
                    </a:p>
                  </a:txBody>
                  <a:tcPr marL="0" marR="0" marT="0" marB="0" anchor="ctr"/>
                </a:tc>
                <a:extLst>
                  <a:ext uri="{0D108BD9-81ED-4DB2-BD59-A6C34878D82A}">
                    <a16:rowId xmlns:a16="http://schemas.microsoft.com/office/drawing/2014/main" val="1292324689"/>
                  </a:ext>
                </a:extLst>
              </a:tr>
              <a:tr h="91440">
                <a:tc>
                  <a:txBody>
                    <a:bodyPr/>
                    <a:lstStyle/>
                    <a:p>
                      <a:pPr>
                        <a:buNone/>
                      </a:pPr>
                      <a:r>
                        <a:rPr lang="en-US" sz="1200" dirty="0">
                          <a:effectLst/>
                        </a:rPr>
                        <a:t>0003 Payer &amp; 0004 Bill to</a:t>
                      </a:r>
                    </a:p>
                  </a:txBody>
                  <a:tcPr marL="0" marR="0" marT="0" marB="0" anchor="ctr"/>
                </a:tc>
                <a:tc>
                  <a:txBody>
                    <a:bodyPr/>
                    <a:lstStyle/>
                    <a:p>
                      <a:pPr>
                        <a:buNone/>
                      </a:pPr>
                      <a:r>
                        <a:rPr lang="en-US" sz="1200" dirty="0">
                          <a:effectLst/>
                        </a:rPr>
                        <a:t>Domestic</a:t>
                      </a:r>
                    </a:p>
                  </a:txBody>
                  <a:tcPr marL="0" marR="0" marT="0" marB="0" anchor="ctr"/>
                </a:tc>
                <a:tc>
                  <a:txBody>
                    <a:bodyPr/>
                    <a:lstStyle/>
                    <a:p>
                      <a:pPr>
                        <a:buNone/>
                      </a:pPr>
                      <a:r>
                        <a:rPr lang="en-US" sz="1200" dirty="0">
                          <a:effectLst/>
                        </a:rPr>
                        <a:t>5 digit Postal Code + PO Box make each Payer and Bill to unique for customers that use a PO Box</a:t>
                      </a:r>
                    </a:p>
                  </a:txBody>
                  <a:tcPr marL="0" marR="0" marT="0" marB="0" anchor="ctr"/>
                </a:tc>
                <a:extLst>
                  <a:ext uri="{0D108BD9-81ED-4DB2-BD59-A6C34878D82A}">
                    <a16:rowId xmlns:a16="http://schemas.microsoft.com/office/drawing/2014/main" val="2250726386"/>
                  </a:ext>
                </a:extLst>
              </a:tr>
              <a:tr h="91440">
                <a:tc>
                  <a:txBody>
                    <a:bodyPr/>
                    <a:lstStyle/>
                    <a:p>
                      <a:pPr>
                        <a:buNone/>
                      </a:pPr>
                      <a:r>
                        <a:rPr lang="en-US" sz="1200" dirty="0">
                          <a:effectLst/>
                        </a:rPr>
                        <a:t>0003 Payer &amp; 0004 Bill to</a:t>
                      </a:r>
                    </a:p>
                  </a:txBody>
                  <a:tcPr marL="0" marR="0" marT="0" marB="0" anchor="ctr"/>
                </a:tc>
                <a:tc>
                  <a:txBody>
                    <a:bodyPr/>
                    <a:lstStyle/>
                    <a:p>
                      <a:pPr>
                        <a:buNone/>
                      </a:pPr>
                      <a:r>
                        <a:rPr lang="en-US" sz="1200" dirty="0">
                          <a:effectLst/>
                        </a:rPr>
                        <a:t>International</a:t>
                      </a:r>
                    </a:p>
                  </a:txBody>
                  <a:tcPr marL="0" marR="0" marT="0" marB="0" anchor="ctr"/>
                </a:tc>
                <a:tc>
                  <a:txBody>
                    <a:bodyPr/>
                    <a:lstStyle/>
                    <a:p>
                      <a:pPr>
                        <a:buNone/>
                      </a:pPr>
                      <a:r>
                        <a:rPr lang="en-US" sz="1200" dirty="0">
                          <a:effectLst/>
                        </a:rPr>
                        <a:t>Postal Code + Name + Country make each international Payer and Bill to Unique</a:t>
                      </a:r>
                    </a:p>
                  </a:txBody>
                  <a:tcPr marL="0" marR="0" marT="0" marB="0" anchor="ctr"/>
                </a:tc>
                <a:extLst>
                  <a:ext uri="{0D108BD9-81ED-4DB2-BD59-A6C34878D82A}">
                    <a16:rowId xmlns:a16="http://schemas.microsoft.com/office/drawing/2014/main" val="944769153"/>
                  </a:ext>
                </a:extLst>
              </a:tr>
              <a:tr h="91440">
                <a:tc>
                  <a:txBody>
                    <a:bodyPr/>
                    <a:lstStyle/>
                    <a:p>
                      <a:pPr>
                        <a:buNone/>
                      </a:pPr>
                      <a:r>
                        <a:rPr lang="en-US" sz="1200" dirty="0">
                          <a:effectLst/>
                        </a:rPr>
                        <a:t>0001 Sold To</a:t>
                      </a:r>
                    </a:p>
                  </a:txBody>
                  <a:tcPr marL="0" marR="0" marT="0" marB="0" anchor="ctr"/>
                </a:tc>
                <a:tc>
                  <a:txBody>
                    <a:bodyPr/>
                    <a:lstStyle/>
                    <a:p>
                      <a:pPr>
                        <a:buNone/>
                      </a:pPr>
                      <a:r>
                        <a:rPr lang="en-US" sz="1200" dirty="0">
                          <a:effectLst/>
                        </a:rPr>
                        <a:t>Domestic</a:t>
                      </a:r>
                    </a:p>
                  </a:txBody>
                  <a:tcPr marL="0" marR="0" marT="0" marB="0" anchor="ctr"/>
                </a:tc>
                <a:tc>
                  <a:txBody>
                    <a:bodyPr/>
                    <a:lstStyle/>
                    <a:p>
                      <a:pPr>
                        <a:buNone/>
                      </a:pPr>
                      <a:r>
                        <a:rPr lang="en-US" sz="1200" dirty="0">
                          <a:effectLst/>
                        </a:rPr>
                        <a:t>5 digit Postal Code + Street make each Sold To unique for customers that do not use a PO Box</a:t>
                      </a:r>
                    </a:p>
                  </a:txBody>
                  <a:tcPr marL="0" marR="0" marT="0" marB="0" anchor="ctr"/>
                </a:tc>
                <a:extLst>
                  <a:ext uri="{0D108BD9-81ED-4DB2-BD59-A6C34878D82A}">
                    <a16:rowId xmlns:a16="http://schemas.microsoft.com/office/drawing/2014/main" val="859662736"/>
                  </a:ext>
                </a:extLst>
              </a:tr>
              <a:tr h="91440">
                <a:tc>
                  <a:txBody>
                    <a:bodyPr/>
                    <a:lstStyle/>
                    <a:p>
                      <a:pPr>
                        <a:buNone/>
                      </a:pPr>
                      <a:r>
                        <a:rPr lang="en-US" sz="1200" dirty="0">
                          <a:effectLst/>
                        </a:rPr>
                        <a:t>0001 Sold To</a:t>
                      </a:r>
                    </a:p>
                  </a:txBody>
                  <a:tcPr marL="0" marR="0" marT="0" marB="0" anchor="ctr"/>
                </a:tc>
                <a:tc>
                  <a:txBody>
                    <a:bodyPr/>
                    <a:lstStyle/>
                    <a:p>
                      <a:pPr>
                        <a:buNone/>
                      </a:pPr>
                      <a:r>
                        <a:rPr lang="en-US" sz="1200" dirty="0">
                          <a:effectLst/>
                        </a:rPr>
                        <a:t>Domestic</a:t>
                      </a:r>
                    </a:p>
                  </a:txBody>
                  <a:tcPr marL="0" marR="0" marT="0" marB="0" anchor="ctr"/>
                </a:tc>
                <a:tc>
                  <a:txBody>
                    <a:bodyPr/>
                    <a:lstStyle/>
                    <a:p>
                      <a:pPr>
                        <a:buNone/>
                      </a:pPr>
                      <a:r>
                        <a:rPr lang="en-US" sz="1200" dirty="0">
                          <a:effectLst/>
                        </a:rPr>
                        <a:t>5 digit Postal Code + PO Box make each Sold To unique for customers that use a PO Box</a:t>
                      </a:r>
                    </a:p>
                  </a:txBody>
                  <a:tcPr marL="0" marR="0" marT="0" marB="0" anchor="ctr"/>
                </a:tc>
                <a:extLst>
                  <a:ext uri="{0D108BD9-81ED-4DB2-BD59-A6C34878D82A}">
                    <a16:rowId xmlns:a16="http://schemas.microsoft.com/office/drawing/2014/main" val="2967233641"/>
                  </a:ext>
                </a:extLst>
              </a:tr>
              <a:tr h="91440">
                <a:tc>
                  <a:txBody>
                    <a:bodyPr/>
                    <a:lstStyle/>
                    <a:p>
                      <a:pPr>
                        <a:buNone/>
                      </a:pPr>
                      <a:r>
                        <a:rPr lang="en-US" sz="1200" dirty="0">
                          <a:effectLst/>
                        </a:rPr>
                        <a:t>0001 Sold To</a:t>
                      </a:r>
                    </a:p>
                  </a:txBody>
                  <a:tcPr marL="0" marR="0" marT="0" marB="0" anchor="ctr"/>
                </a:tc>
                <a:tc>
                  <a:txBody>
                    <a:bodyPr/>
                    <a:lstStyle/>
                    <a:p>
                      <a:pPr>
                        <a:buNone/>
                      </a:pPr>
                      <a:r>
                        <a:rPr lang="en-US" sz="1200" dirty="0">
                          <a:effectLst/>
                        </a:rPr>
                        <a:t>International</a:t>
                      </a:r>
                    </a:p>
                  </a:txBody>
                  <a:tcPr marL="0" marR="0" marT="0" marB="0" anchor="ctr"/>
                </a:tc>
                <a:tc>
                  <a:txBody>
                    <a:bodyPr/>
                    <a:lstStyle/>
                    <a:p>
                      <a:pPr>
                        <a:buNone/>
                      </a:pPr>
                      <a:r>
                        <a:rPr lang="en-US" sz="1200" dirty="0">
                          <a:effectLst/>
                        </a:rPr>
                        <a:t>Postal Code + Name + Country make each international Payer and Bill to Unique</a:t>
                      </a:r>
                    </a:p>
                  </a:txBody>
                  <a:tcPr marL="0" marR="0" marT="0" marB="0" anchor="ctr"/>
                </a:tc>
                <a:extLst>
                  <a:ext uri="{0D108BD9-81ED-4DB2-BD59-A6C34878D82A}">
                    <a16:rowId xmlns:a16="http://schemas.microsoft.com/office/drawing/2014/main" val="3684507633"/>
                  </a:ext>
                </a:extLst>
              </a:tr>
              <a:tr h="91440">
                <a:tc>
                  <a:txBody>
                    <a:bodyPr/>
                    <a:lstStyle/>
                    <a:p>
                      <a:pPr>
                        <a:buNone/>
                      </a:pPr>
                      <a:r>
                        <a:rPr lang="en-US" sz="1200" dirty="0">
                          <a:effectLst/>
                        </a:rPr>
                        <a:t>Z001 Site</a:t>
                      </a:r>
                    </a:p>
                  </a:txBody>
                  <a:tcPr marL="0" marR="0" marT="0" marB="0" anchor="ctr"/>
                </a:tc>
                <a:tc>
                  <a:txBody>
                    <a:bodyPr/>
                    <a:lstStyle/>
                    <a:p>
                      <a:pPr>
                        <a:buNone/>
                      </a:pPr>
                      <a:r>
                        <a:rPr lang="en-US" sz="1200" dirty="0">
                          <a:effectLst/>
                        </a:rPr>
                        <a:t>Domestic</a:t>
                      </a:r>
                    </a:p>
                  </a:txBody>
                  <a:tcPr marL="0" marR="0" marT="0" marB="0" anchor="ctr"/>
                </a:tc>
                <a:tc>
                  <a:txBody>
                    <a:bodyPr/>
                    <a:lstStyle/>
                    <a:p>
                      <a:pPr>
                        <a:buNone/>
                      </a:pPr>
                      <a:r>
                        <a:rPr lang="en-US" sz="1200" dirty="0">
                          <a:effectLst/>
                        </a:rPr>
                        <a:t>5 digit Postal Code + Street + Industry make each Site Customer unique</a:t>
                      </a:r>
                    </a:p>
                  </a:txBody>
                  <a:tcPr marL="0" marR="0" marT="0" marB="0" anchor="ctr"/>
                </a:tc>
                <a:extLst>
                  <a:ext uri="{0D108BD9-81ED-4DB2-BD59-A6C34878D82A}">
                    <a16:rowId xmlns:a16="http://schemas.microsoft.com/office/drawing/2014/main" val="2490674894"/>
                  </a:ext>
                </a:extLst>
              </a:tr>
              <a:tr h="91440">
                <a:tc>
                  <a:txBody>
                    <a:bodyPr/>
                    <a:lstStyle/>
                    <a:p>
                      <a:pPr>
                        <a:buNone/>
                      </a:pPr>
                      <a:r>
                        <a:rPr lang="en-US" sz="1200" dirty="0">
                          <a:effectLst/>
                        </a:rPr>
                        <a:t>Z001 Site</a:t>
                      </a:r>
                    </a:p>
                  </a:txBody>
                  <a:tcPr marL="0" marR="0" marT="0" marB="0" anchor="ctr"/>
                </a:tc>
                <a:tc>
                  <a:txBody>
                    <a:bodyPr/>
                    <a:lstStyle/>
                    <a:p>
                      <a:pPr>
                        <a:buNone/>
                      </a:pPr>
                      <a:r>
                        <a:rPr lang="en-US" sz="1200" dirty="0">
                          <a:effectLst/>
                        </a:rPr>
                        <a:t>International</a:t>
                      </a:r>
                    </a:p>
                  </a:txBody>
                  <a:tcPr marL="0" marR="0" marT="0" marB="0" anchor="ctr"/>
                </a:tc>
                <a:tc>
                  <a:txBody>
                    <a:bodyPr/>
                    <a:lstStyle/>
                    <a:p>
                      <a:pPr>
                        <a:buNone/>
                      </a:pPr>
                      <a:r>
                        <a:rPr lang="en-US" sz="1200" dirty="0">
                          <a:effectLst/>
                        </a:rPr>
                        <a:t>Postal Code + Name + Country + Industry make each international Site Customer Unique</a:t>
                      </a:r>
                    </a:p>
                  </a:txBody>
                  <a:tcPr marL="0" marR="0" marT="0" marB="0" anchor="ctr"/>
                </a:tc>
                <a:extLst>
                  <a:ext uri="{0D108BD9-81ED-4DB2-BD59-A6C34878D82A}">
                    <a16:rowId xmlns:a16="http://schemas.microsoft.com/office/drawing/2014/main" val="2188789431"/>
                  </a:ext>
                </a:extLst>
              </a:tr>
              <a:tr h="91440">
                <a:tc>
                  <a:txBody>
                    <a:bodyPr/>
                    <a:lstStyle/>
                    <a:p>
                      <a:pPr>
                        <a:buNone/>
                      </a:pPr>
                      <a:r>
                        <a:rPr lang="en-US" sz="1200" b="0" i="0" u="none" strike="noStrike" dirty="0">
                          <a:solidFill>
                            <a:srgbClr val="000000"/>
                          </a:solidFill>
                          <a:effectLst/>
                          <a:latin typeface="+mn-lt"/>
                        </a:rPr>
                        <a:t>ZNOT, ZINT, ZRET</a:t>
                      </a:r>
                      <a:endParaRPr lang="en-US" sz="1200" b="0" dirty="0">
                        <a:effectLst/>
                      </a:endParaRPr>
                    </a:p>
                  </a:txBody>
                  <a:tcPr marL="0" marR="0" marT="0" marB="0" anchor="ctr"/>
                </a:tc>
                <a:tc>
                  <a:txBody>
                    <a:bodyPr/>
                    <a:lstStyle/>
                    <a:p>
                      <a:pPr>
                        <a:buNone/>
                      </a:pPr>
                      <a:r>
                        <a:rPr lang="en-US" sz="1200" b="0" dirty="0">
                          <a:effectLst/>
                        </a:rPr>
                        <a:t>Domestic</a:t>
                      </a:r>
                    </a:p>
                  </a:txBody>
                  <a:tcPr marL="0" marR="0" marT="0" marB="0" anchor="ctr"/>
                </a:tc>
                <a:tc>
                  <a:txBody>
                    <a:bodyPr/>
                    <a:lstStyle/>
                    <a:p>
                      <a:pPr>
                        <a:buNone/>
                      </a:pPr>
                      <a:r>
                        <a:rPr lang="en-US" sz="1200" b="0" dirty="0">
                          <a:effectLst/>
                        </a:rPr>
                        <a:t>5 Digit Postal Code + Street</a:t>
                      </a:r>
                    </a:p>
                  </a:txBody>
                  <a:tcPr marL="0" marR="0" marT="0" marB="0" anchor="ctr"/>
                </a:tc>
                <a:extLst>
                  <a:ext uri="{0D108BD9-81ED-4DB2-BD59-A6C34878D82A}">
                    <a16:rowId xmlns:a16="http://schemas.microsoft.com/office/drawing/2014/main" val="815196026"/>
                  </a:ext>
                </a:extLst>
              </a:tr>
              <a:tr h="91440">
                <a:tc>
                  <a:txBody>
                    <a:bodyPr/>
                    <a:lstStyle/>
                    <a:p>
                      <a:pPr>
                        <a:buNone/>
                      </a:pPr>
                      <a:r>
                        <a:rPr lang="en-US" sz="1200" b="0" i="0" u="none" strike="noStrike" dirty="0">
                          <a:solidFill>
                            <a:srgbClr val="000000"/>
                          </a:solidFill>
                          <a:effectLst/>
                          <a:latin typeface="+mn-lt"/>
                        </a:rPr>
                        <a:t>ZNOT, ZINT, ZRET</a:t>
                      </a:r>
                      <a:endParaRPr lang="en-US" sz="1200" b="0" dirty="0">
                        <a:effectLst/>
                      </a:endParaRPr>
                    </a:p>
                  </a:txBody>
                  <a:tcPr marL="0" marR="0" marT="0" marB="0" anchor="ctr"/>
                </a:tc>
                <a:tc>
                  <a:txBody>
                    <a:bodyPr/>
                    <a:lstStyle/>
                    <a:p>
                      <a:pPr>
                        <a:buNone/>
                      </a:pPr>
                      <a:r>
                        <a:rPr lang="en-US" sz="1200" b="0" dirty="0">
                          <a:effectLst/>
                        </a:rPr>
                        <a:t>International</a:t>
                      </a:r>
                    </a:p>
                  </a:txBody>
                  <a:tcPr marL="0" marR="0" marT="0" marB="0" anchor="ctr"/>
                </a:tc>
                <a:tc>
                  <a:txBody>
                    <a:bodyPr/>
                    <a:lstStyle/>
                    <a:p>
                      <a:pPr>
                        <a:buNone/>
                      </a:pPr>
                      <a:r>
                        <a:rPr lang="en-US" sz="1200" b="0" dirty="0">
                          <a:effectLst/>
                        </a:rPr>
                        <a:t>County + Postal Code + Street</a:t>
                      </a:r>
                    </a:p>
                  </a:txBody>
                  <a:tcPr marL="0" marR="0" marT="0" marB="0" anchor="ctr"/>
                </a:tc>
                <a:extLst>
                  <a:ext uri="{0D108BD9-81ED-4DB2-BD59-A6C34878D82A}">
                    <a16:rowId xmlns:a16="http://schemas.microsoft.com/office/drawing/2014/main" val="2549381378"/>
                  </a:ext>
                </a:extLst>
              </a:tr>
            </a:tbl>
          </a:graphicData>
        </a:graphic>
      </p:graphicFrame>
      <p:graphicFrame>
        <p:nvGraphicFramePr>
          <p:cNvPr id="7" name="Table 6">
            <a:extLst>
              <a:ext uri="{FF2B5EF4-FFF2-40B4-BE49-F238E27FC236}">
                <a16:creationId xmlns:a16="http://schemas.microsoft.com/office/drawing/2014/main" id="{D4BA0B89-F017-4D4F-AF0B-104C5635D6BA}"/>
              </a:ext>
            </a:extLst>
          </p:cNvPr>
          <p:cNvGraphicFramePr>
            <a:graphicFrameLocks noGrp="1"/>
          </p:cNvGraphicFramePr>
          <p:nvPr>
            <p:extLst>
              <p:ext uri="{D42A27DB-BD31-4B8C-83A1-F6EECF244321}">
                <p14:modId xmlns:p14="http://schemas.microsoft.com/office/powerpoint/2010/main" val="2971476880"/>
              </p:ext>
            </p:extLst>
          </p:nvPr>
        </p:nvGraphicFramePr>
        <p:xfrm>
          <a:off x="1997994" y="4801215"/>
          <a:ext cx="4741854" cy="1645623"/>
        </p:xfrm>
        <a:graphic>
          <a:graphicData uri="http://schemas.openxmlformats.org/drawingml/2006/table">
            <a:tbl>
              <a:tblPr firstRow="1" bandRow="1">
                <a:tableStyleId>{5C22544A-7EE6-4342-B048-85BDC9FD1C3A}</a:tableStyleId>
              </a:tblPr>
              <a:tblGrid>
                <a:gridCol w="893566">
                  <a:extLst>
                    <a:ext uri="{9D8B030D-6E8A-4147-A177-3AD203B41FA5}">
                      <a16:colId xmlns:a16="http://schemas.microsoft.com/office/drawing/2014/main" val="1516692999"/>
                    </a:ext>
                  </a:extLst>
                </a:gridCol>
                <a:gridCol w="832206">
                  <a:extLst>
                    <a:ext uri="{9D8B030D-6E8A-4147-A177-3AD203B41FA5}">
                      <a16:colId xmlns:a16="http://schemas.microsoft.com/office/drawing/2014/main" val="459454173"/>
                    </a:ext>
                  </a:extLst>
                </a:gridCol>
                <a:gridCol w="1037690">
                  <a:extLst>
                    <a:ext uri="{9D8B030D-6E8A-4147-A177-3AD203B41FA5}">
                      <a16:colId xmlns:a16="http://schemas.microsoft.com/office/drawing/2014/main" val="1189683894"/>
                    </a:ext>
                  </a:extLst>
                </a:gridCol>
                <a:gridCol w="1978392">
                  <a:extLst>
                    <a:ext uri="{9D8B030D-6E8A-4147-A177-3AD203B41FA5}">
                      <a16:colId xmlns:a16="http://schemas.microsoft.com/office/drawing/2014/main" val="1387801772"/>
                    </a:ext>
                  </a:extLst>
                </a:gridCol>
              </a:tblGrid>
              <a:tr h="252710">
                <a:tc>
                  <a:txBody>
                    <a:bodyPr/>
                    <a:lstStyle/>
                    <a:p>
                      <a:pPr>
                        <a:buNone/>
                      </a:pPr>
                      <a:r>
                        <a:rPr lang="en-US" sz="1200" dirty="0">
                          <a:effectLst/>
                        </a:rPr>
                        <a:t>Acct Grp 1</a:t>
                      </a:r>
                    </a:p>
                  </a:txBody>
                  <a:tcPr marL="0" marR="0" marT="0" marB="0" anchor="ctr"/>
                </a:tc>
                <a:tc>
                  <a:txBody>
                    <a:bodyPr/>
                    <a:lstStyle/>
                    <a:p>
                      <a:pPr>
                        <a:buNone/>
                      </a:pPr>
                      <a:r>
                        <a:rPr lang="en-US" sz="1200" dirty="0">
                          <a:effectLst/>
                        </a:rPr>
                        <a:t>Acct Grp 2</a:t>
                      </a:r>
                    </a:p>
                  </a:txBody>
                  <a:tcPr marL="0" marR="0" marT="0" marB="0" anchor="ctr"/>
                </a:tc>
                <a:tc>
                  <a:txBody>
                    <a:bodyPr/>
                    <a:lstStyle/>
                    <a:p>
                      <a:pPr>
                        <a:buNone/>
                      </a:pPr>
                      <a:r>
                        <a:rPr lang="en-US" sz="1200" dirty="0">
                          <a:effectLst/>
                        </a:rPr>
                        <a:t>Domestic vs International</a:t>
                      </a:r>
                    </a:p>
                  </a:txBody>
                  <a:tcPr marL="0" marR="0" marT="0" marB="0" anchor="ctr"/>
                </a:tc>
                <a:tc>
                  <a:txBody>
                    <a:bodyPr/>
                    <a:lstStyle/>
                    <a:p>
                      <a:pPr>
                        <a:buNone/>
                      </a:pPr>
                      <a:r>
                        <a:rPr lang="en-US" sz="1200" dirty="0">
                          <a:effectLst/>
                        </a:rPr>
                        <a:t>Duplicate Rule</a:t>
                      </a:r>
                    </a:p>
                  </a:txBody>
                  <a:tcPr marL="0" marR="0" marT="0" marB="0" anchor="ctr"/>
                </a:tc>
                <a:extLst>
                  <a:ext uri="{0D108BD9-81ED-4DB2-BD59-A6C34878D82A}">
                    <a16:rowId xmlns:a16="http://schemas.microsoft.com/office/drawing/2014/main" val="937648729"/>
                  </a:ext>
                </a:extLst>
              </a:tr>
              <a:tr h="293437">
                <a:tc>
                  <a:txBody>
                    <a:bodyPr/>
                    <a:lstStyle/>
                    <a:p>
                      <a:pPr>
                        <a:buNone/>
                      </a:pPr>
                      <a:r>
                        <a:rPr lang="en-US" sz="1200" dirty="0">
                          <a:effectLst/>
                        </a:rPr>
                        <a:t>Sold To</a:t>
                      </a:r>
                    </a:p>
                  </a:txBody>
                  <a:tcPr marL="0" marR="0" marT="0" marB="0" anchor="ctr"/>
                </a:tc>
                <a:tc>
                  <a:txBody>
                    <a:bodyPr/>
                    <a:lstStyle/>
                    <a:p>
                      <a:pPr>
                        <a:buNone/>
                      </a:pPr>
                      <a:r>
                        <a:rPr lang="en-US" sz="1200" dirty="0">
                          <a:effectLst/>
                        </a:rPr>
                        <a:t>Payer</a:t>
                      </a:r>
                    </a:p>
                  </a:txBody>
                  <a:tcPr marL="0" marR="0" marT="0" marB="0" anchor="ctr"/>
                </a:tc>
                <a:tc>
                  <a:txBody>
                    <a:bodyPr/>
                    <a:lstStyle/>
                    <a:p>
                      <a:pPr>
                        <a:buNone/>
                      </a:pPr>
                      <a:r>
                        <a:rPr lang="en-US" sz="1200" dirty="0">
                          <a:effectLst/>
                        </a:rPr>
                        <a:t>Domestic</a:t>
                      </a:r>
                    </a:p>
                  </a:txBody>
                  <a:tcPr marL="0" marR="0" marT="0" marB="0" anchor="ctr"/>
                </a:tc>
                <a:tc>
                  <a:txBody>
                    <a:bodyPr/>
                    <a:lstStyle/>
                    <a:p>
                      <a:pPr>
                        <a:buNone/>
                      </a:pPr>
                      <a:r>
                        <a:rPr lang="en-US" sz="1200" dirty="0">
                          <a:effectLst/>
                        </a:rPr>
                        <a:t>5 digit Postal Code + Street</a:t>
                      </a:r>
                    </a:p>
                  </a:txBody>
                  <a:tcPr marL="0" marR="0" marT="0" marB="0" anchor="ctr"/>
                </a:tc>
                <a:extLst>
                  <a:ext uri="{0D108BD9-81ED-4DB2-BD59-A6C34878D82A}">
                    <a16:rowId xmlns:a16="http://schemas.microsoft.com/office/drawing/2014/main" val="2053072323"/>
                  </a:ext>
                </a:extLst>
              </a:tr>
              <a:tr h="328773">
                <a:tc>
                  <a:txBody>
                    <a:bodyPr/>
                    <a:lstStyle/>
                    <a:p>
                      <a:pPr>
                        <a:buNone/>
                      </a:pPr>
                      <a:r>
                        <a:rPr lang="en-US" sz="1200" dirty="0">
                          <a:effectLst/>
                        </a:rPr>
                        <a:t>Sold To</a:t>
                      </a:r>
                    </a:p>
                  </a:txBody>
                  <a:tcPr marL="0" marR="0" marT="0" marB="0" anchor="ctr"/>
                </a:tc>
                <a:tc>
                  <a:txBody>
                    <a:bodyPr/>
                    <a:lstStyle/>
                    <a:p>
                      <a:pPr>
                        <a:buNone/>
                      </a:pPr>
                      <a:r>
                        <a:rPr lang="en-US" sz="1200" dirty="0">
                          <a:effectLst/>
                        </a:rPr>
                        <a:t>Payer</a:t>
                      </a:r>
                    </a:p>
                  </a:txBody>
                  <a:tcPr marL="0" marR="0" marT="0" marB="0" anchor="ctr"/>
                </a:tc>
                <a:tc>
                  <a:txBody>
                    <a:bodyPr/>
                    <a:lstStyle/>
                    <a:p>
                      <a:pPr>
                        <a:buNone/>
                      </a:pPr>
                      <a:r>
                        <a:rPr lang="en-US" sz="1200" dirty="0">
                          <a:effectLst/>
                        </a:rPr>
                        <a:t>International</a:t>
                      </a:r>
                    </a:p>
                  </a:txBody>
                  <a:tcPr marL="0" marR="0" marT="0" marB="0" anchor="ctr"/>
                </a:tc>
                <a:tc>
                  <a:txBody>
                    <a:bodyPr/>
                    <a:lstStyle/>
                    <a:p>
                      <a:pPr>
                        <a:buNone/>
                      </a:pPr>
                      <a:r>
                        <a:rPr lang="en-US" sz="1200" dirty="0">
                          <a:effectLst/>
                        </a:rPr>
                        <a:t>Postal Code + Name + Country</a:t>
                      </a:r>
                    </a:p>
                  </a:txBody>
                  <a:tcPr marL="0" marR="0" marT="0" marB="0" anchor="ctr"/>
                </a:tc>
                <a:extLst>
                  <a:ext uri="{0D108BD9-81ED-4DB2-BD59-A6C34878D82A}">
                    <a16:rowId xmlns:a16="http://schemas.microsoft.com/office/drawing/2014/main" val="81268182"/>
                  </a:ext>
                </a:extLst>
              </a:tr>
              <a:tr h="267128">
                <a:tc>
                  <a:txBody>
                    <a:bodyPr/>
                    <a:lstStyle/>
                    <a:p>
                      <a:pPr>
                        <a:buNone/>
                      </a:pPr>
                      <a:r>
                        <a:rPr lang="en-US" sz="1200" dirty="0">
                          <a:effectLst/>
                        </a:rPr>
                        <a:t>Site</a:t>
                      </a:r>
                    </a:p>
                  </a:txBody>
                  <a:tcPr marL="0" marR="0" marT="0" marB="0" anchor="ctr"/>
                </a:tc>
                <a:tc>
                  <a:txBody>
                    <a:bodyPr/>
                    <a:lstStyle/>
                    <a:p>
                      <a:pPr>
                        <a:buNone/>
                      </a:pPr>
                      <a:r>
                        <a:rPr lang="en-US" sz="1200" dirty="0">
                          <a:effectLst/>
                        </a:rPr>
                        <a:t>Ship To</a:t>
                      </a:r>
                    </a:p>
                  </a:txBody>
                  <a:tcPr marL="0" marR="0" marT="0" marB="0" anchor="ctr"/>
                </a:tc>
                <a:tc>
                  <a:txBody>
                    <a:bodyPr/>
                    <a:lstStyle/>
                    <a:p>
                      <a:pPr>
                        <a:buNone/>
                      </a:pPr>
                      <a:r>
                        <a:rPr lang="en-US" sz="1200" dirty="0">
                          <a:effectLst/>
                        </a:rPr>
                        <a:t>Domestic</a:t>
                      </a:r>
                    </a:p>
                  </a:txBody>
                  <a:tcPr marL="0" marR="0" marT="0" marB="0" anchor="ctr"/>
                </a:tc>
                <a:tc>
                  <a:txBody>
                    <a:bodyPr/>
                    <a:lstStyle/>
                    <a:p>
                      <a:pPr>
                        <a:buNone/>
                      </a:pPr>
                      <a:r>
                        <a:rPr lang="en-US" sz="1200" dirty="0">
                          <a:effectLst/>
                        </a:rPr>
                        <a:t>5 digit Postal Code + Street</a:t>
                      </a:r>
                    </a:p>
                  </a:txBody>
                  <a:tcPr marL="0" marR="0" marT="0" marB="0" anchor="ctr"/>
                </a:tc>
                <a:extLst>
                  <a:ext uri="{0D108BD9-81ED-4DB2-BD59-A6C34878D82A}">
                    <a16:rowId xmlns:a16="http://schemas.microsoft.com/office/drawing/2014/main" val="2974431821"/>
                  </a:ext>
                </a:extLst>
              </a:tr>
              <a:tr h="390525">
                <a:tc>
                  <a:txBody>
                    <a:bodyPr/>
                    <a:lstStyle/>
                    <a:p>
                      <a:pPr>
                        <a:buNone/>
                      </a:pPr>
                      <a:r>
                        <a:rPr lang="en-US" sz="1200" dirty="0">
                          <a:effectLst/>
                        </a:rPr>
                        <a:t>Site</a:t>
                      </a:r>
                    </a:p>
                  </a:txBody>
                  <a:tcPr marL="0" marR="0" marT="0" marB="0" anchor="ctr"/>
                </a:tc>
                <a:tc>
                  <a:txBody>
                    <a:bodyPr/>
                    <a:lstStyle/>
                    <a:p>
                      <a:pPr>
                        <a:buNone/>
                      </a:pPr>
                      <a:r>
                        <a:rPr lang="en-US" sz="1200" dirty="0">
                          <a:effectLst/>
                        </a:rPr>
                        <a:t>Ship To</a:t>
                      </a:r>
                    </a:p>
                  </a:txBody>
                  <a:tcPr marL="0" marR="0" marT="0" marB="0" anchor="ctr"/>
                </a:tc>
                <a:tc>
                  <a:txBody>
                    <a:bodyPr/>
                    <a:lstStyle/>
                    <a:p>
                      <a:pPr>
                        <a:buNone/>
                      </a:pPr>
                      <a:r>
                        <a:rPr lang="en-US" sz="1200" dirty="0">
                          <a:effectLst/>
                        </a:rPr>
                        <a:t>International</a:t>
                      </a:r>
                    </a:p>
                  </a:txBody>
                  <a:tcPr marL="0" marR="0" marT="0" marB="0" anchor="ctr"/>
                </a:tc>
                <a:tc>
                  <a:txBody>
                    <a:bodyPr/>
                    <a:lstStyle/>
                    <a:p>
                      <a:pPr>
                        <a:buNone/>
                      </a:pPr>
                      <a:r>
                        <a:rPr lang="en-US" sz="1200" dirty="0">
                          <a:effectLst/>
                        </a:rPr>
                        <a:t>Postal Code + Name + Country</a:t>
                      </a:r>
                    </a:p>
                  </a:txBody>
                  <a:tcPr marL="0" marR="0" marT="0" marB="0" anchor="ctr"/>
                </a:tc>
                <a:extLst>
                  <a:ext uri="{0D108BD9-81ED-4DB2-BD59-A6C34878D82A}">
                    <a16:rowId xmlns:a16="http://schemas.microsoft.com/office/drawing/2014/main" val="3508708140"/>
                  </a:ext>
                </a:extLst>
              </a:tr>
            </a:tbl>
          </a:graphicData>
        </a:graphic>
      </p:graphicFrame>
    </p:spTree>
    <p:extLst>
      <p:ext uri="{BB962C8B-B14F-4D97-AF65-F5344CB8AC3E}">
        <p14:creationId xmlns:p14="http://schemas.microsoft.com/office/powerpoint/2010/main" val="524732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7DDAB-1988-4971-9BF4-23C1808EC873}"/>
              </a:ext>
            </a:extLst>
          </p:cNvPr>
          <p:cNvSpPr>
            <a:spLocks noGrp="1"/>
          </p:cNvSpPr>
          <p:nvPr>
            <p:ph type="title"/>
          </p:nvPr>
        </p:nvSpPr>
        <p:spPr/>
        <p:txBody>
          <a:bodyPr/>
          <a:lstStyle/>
          <a:p>
            <a:r>
              <a:rPr lang="en-US" dirty="0"/>
              <a:t>Data Flow – STEP to SAP</a:t>
            </a:r>
          </a:p>
        </p:txBody>
      </p:sp>
      <p:sp>
        <p:nvSpPr>
          <p:cNvPr id="5" name="Cylinder 4">
            <a:extLst>
              <a:ext uri="{FF2B5EF4-FFF2-40B4-BE49-F238E27FC236}">
                <a16:creationId xmlns:a16="http://schemas.microsoft.com/office/drawing/2014/main" id="{D183C2F1-A48B-47CB-85FA-546FAD653CFB}"/>
              </a:ext>
            </a:extLst>
          </p:cNvPr>
          <p:cNvSpPr/>
          <p:nvPr/>
        </p:nvSpPr>
        <p:spPr>
          <a:xfrm>
            <a:off x="1944286" y="5850201"/>
            <a:ext cx="1191801" cy="86728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SAP-ECC</a:t>
            </a:r>
          </a:p>
        </p:txBody>
      </p:sp>
      <p:sp>
        <p:nvSpPr>
          <p:cNvPr id="17" name="Rectangle 16">
            <a:extLst>
              <a:ext uri="{FF2B5EF4-FFF2-40B4-BE49-F238E27FC236}">
                <a16:creationId xmlns:a16="http://schemas.microsoft.com/office/drawing/2014/main" id="{4BE19E6C-9855-4D70-A19E-B34F96C7356E}"/>
              </a:ext>
            </a:extLst>
          </p:cNvPr>
          <p:cNvSpPr/>
          <p:nvPr/>
        </p:nvSpPr>
        <p:spPr>
          <a:xfrm>
            <a:off x="384726" y="1635968"/>
            <a:ext cx="8260420" cy="403057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C1DD95B-873E-4DF3-B3A8-AA9BFE735121}"/>
              </a:ext>
            </a:extLst>
          </p:cNvPr>
          <p:cNvPicPr>
            <a:picLocks noChangeAspect="1"/>
          </p:cNvPicPr>
          <p:nvPr/>
        </p:nvPicPr>
        <p:blipFill>
          <a:blip r:embed="rId3"/>
          <a:stretch>
            <a:fillRect/>
          </a:stretch>
        </p:blipFill>
        <p:spPr>
          <a:xfrm>
            <a:off x="1817462" y="1635968"/>
            <a:ext cx="1214332" cy="1282215"/>
          </a:xfrm>
          <a:prstGeom prst="rect">
            <a:avLst/>
          </a:prstGeom>
        </p:spPr>
      </p:pic>
      <p:sp>
        <p:nvSpPr>
          <p:cNvPr id="21" name="TextBox 20">
            <a:extLst>
              <a:ext uri="{FF2B5EF4-FFF2-40B4-BE49-F238E27FC236}">
                <a16:creationId xmlns:a16="http://schemas.microsoft.com/office/drawing/2014/main" id="{160A5E22-5204-4FC2-9838-9C700F11FF24}"/>
              </a:ext>
            </a:extLst>
          </p:cNvPr>
          <p:cNvSpPr txBox="1"/>
          <p:nvPr/>
        </p:nvSpPr>
        <p:spPr>
          <a:xfrm>
            <a:off x="999462" y="1266048"/>
            <a:ext cx="3515474" cy="338554"/>
          </a:xfrm>
          <a:prstGeom prst="rect">
            <a:avLst/>
          </a:prstGeom>
          <a:noFill/>
        </p:spPr>
        <p:txBody>
          <a:bodyPr wrap="square" rtlCol="0">
            <a:spAutoFit/>
          </a:bodyPr>
          <a:lstStyle/>
          <a:p>
            <a:r>
              <a:rPr lang="en-US" sz="1600" dirty="0"/>
              <a:t>Maintain Customer – Approval State</a:t>
            </a:r>
          </a:p>
        </p:txBody>
      </p:sp>
      <p:sp>
        <p:nvSpPr>
          <p:cNvPr id="26" name="Flowchart: Document 25">
            <a:extLst>
              <a:ext uri="{FF2B5EF4-FFF2-40B4-BE49-F238E27FC236}">
                <a16:creationId xmlns:a16="http://schemas.microsoft.com/office/drawing/2014/main" id="{0BF4AC61-0E36-46A7-8513-99CBB3F9E459}"/>
              </a:ext>
            </a:extLst>
          </p:cNvPr>
          <p:cNvSpPr/>
          <p:nvPr/>
        </p:nvSpPr>
        <p:spPr>
          <a:xfrm>
            <a:off x="643198" y="4951776"/>
            <a:ext cx="953028" cy="625011"/>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XML File</a:t>
            </a:r>
          </a:p>
        </p:txBody>
      </p:sp>
      <p:sp>
        <p:nvSpPr>
          <p:cNvPr id="28" name="Flowchart: Document 27">
            <a:extLst>
              <a:ext uri="{FF2B5EF4-FFF2-40B4-BE49-F238E27FC236}">
                <a16:creationId xmlns:a16="http://schemas.microsoft.com/office/drawing/2014/main" id="{91ACFF79-86B2-487E-A67C-FAC7A1D1014B}"/>
              </a:ext>
            </a:extLst>
          </p:cNvPr>
          <p:cNvSpPr/>
          <p:nvPr/>
        </p:nvSpPr>
        <p:spPr>
          <a:xfrm>
            <a:off x="3629244" y="4951775"/>
            <a:ext cx="953028" cy="625011"/>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CSV File</a:t>
            </a:r>
          </a:p>
        </p:txBody>
      </p:sp>
      <p:sp>
        <p:nvSpPr>
          <p:cNvPr id="29" name="Flowchart: Document 28">
            <a:extLst>
              <a:ext uri="{FF2B5EF4-FFF2-40B4-BE49-F238E27FC236}">
                <a16:creationId xmlns:a16="http://schemas.microsoft.com/office/drawing/2014/main" id="{3812B395-EAD4-4025-94D5-A769B54B0D63}"/>
              </a:ext>
            </a:extLst>
          </p:cNvPr>
          <p:cNvSpPr/>
          <p:nvPr/>
        </p:nvSpPr>
        <p:spPr>
          <a:xfrm>
            <a:off x="6058580" y="4976184"/>
            <a:ext cx="953028" cy="625011"/>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Excel File</a:t>
            </a:r>
          </a:p>
        </p:txBody>
      </p:sp>
      <p:pic>
        <p:nvPicPr>
          <p:cNvPr id="12" name="Picture 11">
            <a:extLst>
              <a:ext uri="{FF2B5EF4-FFF2-40B4-BE49-F238E27FC236}">
                <a16:creationId xmlns:a16="http://schemas.microsoft.com/office/drawing/2014/main" id="{2B9F4A8E-A763-4C90-B4A3-8C59F9FE95FF}"/>
              </a:ext>
            </a:extLst>
          </p:cNvPr>
          <p:cNvPicPr>
            <a:picLocks noChangeAspect="1"/>
          </p:cNvPicPr>
          <p:nvPr/>
        </p:nvPicPr>
        <p:blipFill>
          <a:blip r:embed="rId4"/>
          <a:stretch>
            <a:fillRect/>
          </a:stretch>
        </p:blipFill>
        <p:spPr>
          <a:xfrm>
            <a:off x="4686044" y="5850202"/>
            <a:ext cx="907860" cy="748255"/>
          </a:xfrm>
          <a:prstGeom prst="rect">
            <a:avLst/>
          </a:prstGeom>
        </p:spPr>
      </p:pic>
      <p:sp>
        <p:nvSpPr>
          <p:cNvPr id="32" name="Cylinder 31">
            <a:extLst>
              <a:ext uri="{FF2B5EF4-FFF2-40B4-BE49-F238E27FC236}">
                <a16:creationId xmlns:a16="http://schemas.microsoft.com/office/drawing/2014/main" id="{25D0FEB8-D57E-472F-B075-2BCAC74FBB4D}"/>
              </a:ext>
            </a:extLst>
          </p:cNvPr>
          <p:cNvSpPr/>
          <p:nvPr/>
        </p:nvSpPr>
        <p:spPr>
          <a:xfrm>
            <a:off x="7291827" y="5876819"/>
            <a:ext cx="998829" cy="696833"/>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SFDC</a:t>
            </a:r>
          </a:p>
        </p:txBody>
      </p:sp>
      <p:cxnSp>
        <p:nvCxnSpPr>
          <p:cNvPr id="14" name="Straight Arrow Connector 13">
            <a:extLst>
              <a:ext uri="{FF2B5EF4-FFF2-40B4-BE49-F238E27FC236}">
                <a16:creationId xmlns:a16="http://schemas.microsoft.com/office/drawing/2014/main" id="{E7F343DD-9708-4EBC-B2B2-1D209B4C47C8}"/>
              </a:ext>
            </a:extLst>
          </p:cNvPr>
          <p:cNvCxnSpPr>
            <a:cxnSpLocks/>
            <a:stCxn id="12" idx="3"/>
            <a:endCxn id="32" idx="2"/>
          </p:cNvCxnSpPr>
          <p:nvPr/>
        </p:nvCxnSpPr>
        <p:spPr>
          <a:xfrm>
            <a:off x="5593904" y="6224330"/>
            <a:ext cx="1697923" cy="9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85D44B14-3675-4F81-9D8D-F510BCF7A243}"/>
              </a:ext>
            </a:extLst>
          </p:cNvPr>
          <p:cNvCxnSpPr>
            <a:cxnSpLocks/>
            <a:stCxn id="26" idx="2"/>
            <a:endCxn id="5" idx="2"/>
          </p:cNvCxnSpPr>
          <p:nvPr/>
        </p:nvCxnSpPr>
        <p:spPr>
          <a:xfrm rot="16200000" flipH="1">
            <a:off x="1157810" y="5497369"/>
            <a:ext cx="748378" cy="82457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5" name="Connector: Elbow 24">
            <a:extLst>
              <a:ext uri="{FF2B5EF4-FFF2-40B4-BE49-F238E27FC236}">
                <a16:creationId xmlns:a16="http://schemas.microsoft.com/office/drawing/2014/main" id="{61E98AC7-7471-43EA-AFAC-B0C3A24334A7}"/>
              </a:ext>
            </a:extLst>
          </p:cNvPr>
          <p:cNvCxnSpPr>
            <a:cxnSpLocks/>
            <a:stCxn id="28" idx="2"/>
            <a:endCxn id="5" idx="4"/>
          </p:cNvCxnSpPr>
          <p:nvPr/>
        </p:nvCxnSpPr>
        <p:spPr>
          <a:xfrm rot="5400000">
            <a:off x="3246734" y="5424820"/>
            <a:ext cx="748379" cy="969671"/>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4" name="Connector: Elbow 33">
            <a:extLst>
              <a:ext uri="{FF2B5EF4-FFF2-40B4-BE49-F238E27FC236}">
                <a16:creationId xmlns:a16="http://schemas.microsoft.com/office/drawing/2014/main" id="{48FCA40D-53E7-40AB-89B2-DE9EB3CA0EE8}"/>
              </a:ext>
            </a:extLst>
          </p:cNvPr>
          <p:cNvCxnSpPr>
            <a:stCxn id="19" idx="1"/>
            <a:endCxn id="26" idx="0"/>
          </p:cNvCxnSpPr>
          <p:nvPr/>
        </p:nvCxnSpPr>
        <p:spPr>
          <a:xfrm rot="10800000" flipV="1">
            <a:off x="1119712" y="2277076"/>
            <a:ext cx="697750" cy="267470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9E860CD4-9094-407D-BE75-AC5DA0DA642B}"/>
              </a:ext>
            </a:extLst>
          </p:cNvPr>
          <p:cNvCxnSpPr>
            <a:stCxn id="19" idx="3"/>
            <a:endCxn id="28" idx="0"/>
          </p:cNvCxnSpPr>
          <p:nvPr/>
        </p:nvCxnSpPr>
        <p:spPr>
          <a:xfrm>
            <a:off x="3031794" y="2277076"/>
            <a:ext cx="1073964" cy="2674699"/>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1991BF21-5C36-4942-A137-0B483B1405BB}"/>
              </a:ext>
            </a:extLst>
          </p:cNvPr>
          <p:cNvCxnSpPr>
            <a:cxnSpLocks/>
            <a:endCxn id="29" idx="0"/>
          </p:cNvCxnSpPr>
          <p:nvPr/>
        </p:nvCxnSpPr>
        <p:spPr>
          <a:xfrm>
            <a:off x="2852435" y="1952113"/>
            <a:ext cx="3682659" cy="3024071"/>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B2969410-956D-4BF8-85C5-36576811CD07}"/>
              </a:ext>
            </a:extLst>
          </p:cNvPr>
          <p:cNvSpPr txBox="1"/>
          <p:nvPr/>
        </p:nvSpPr>
        <p:spPr>
          <a:xfrm>
            <a:off x="451613" y="2784618"/>
            <a:ext cx="1525155" cy="1815882"/>
          </a:xfrm>
          <a:prstGeom prst="rect">
            <a:avLst/>
          </a:prstGeom>
          <a:noFill/>
        </p:spPr>
        <p:txBody>
          <a:bodyPr wrap="square" rtlCol="0">
            <a:spAutoFit/>
          </a:bodyPr>
          <a:lstStyle/>
          <a:p>
            <a:r>
              <a:rPr lang="en-US" sz="1400" dirty="0"/>
              <a:t>Any change to an SAP sources attribute in STEP</a:t>
            </a:r>
          </a:p>
          <a:p>
            <a:endParaRPr lang="en-US" sz="1400" dirty="0"/>
          </a:p>
          <a:p>
            <a:r>
              <a:rPr lang="en-US" sz="1400" dirty="0"/>
              <a:t>Record must be reviewed and approved by a power user</a:t>
            </a:r>
          </a:p>
        </p:txBody>
      </p:sp>
      <p:sp>
        <p:nvSpPr>
          <p:cNvPr id="8" name="TextBox 7">
            <a:extLst>
              <a:ext uri="{FF2B5EF4-FFF2-40B4-BE49-F238E27FC236}">
                <a16:creationId xmlns:a16="http://schemas.microsoft.com/office/drawing/2014/main" id="{3E12087E-54F3-4C50-B521-65E81781C8C6}"/>
              </a:ext>
            </a:extLst>
          </p:cNvPr>
          <p:cNvSpPr txBox="1"/>
          <p:nvPr/>
        </p:nvSpPr>
        <p:spPr>
          <a:xfrm>
            <a:off x="3011740" y="2526175"/>
            <a:ext cx="2361644" cy="2462213"/>
          </a:xfrm>
          <a:prstGeom prst="rect">
            <a:avLst/>
          </a:prstGeom>
          <a:noFill/>
        </p:spPr>
        <p:txBody>
          <a:bodyPr wrap="square" rtlCol="0">
            <a:spAutoFit/>
          </a:bodyPr>
          <a:lstStyle/>
          <a:p>
            <a:r>
              <a:rPr lang="en-US" sz="1400" dirty="0"/>
              <a:t>Any record marked as deactivated in in Clerical Review, and the identified  survivor record approved by power user </a:t>
            </a:r>
          </a:p>
          <a:p>
            <a:endParaRPr lang="en-US" sz="1400" dirty="0"/>
          </a:p>
          <a:p>
            <a:r>
              <a:rPr lang="en-US" sz="1400" dirty="0"/>
              <a:t>Sends SAP Customer Number of deactivated record. SAP marks the record for delete and applies an Order Block</a:t>
            </a:r>
          </a:p>
        </p:txBody>
      </p:sp>
      <p:sp>
        <p:nvSpPr>
          <p:cNvPr id="9" name="TextBox 8">
            <a:extLst>
              <a:ext uri="{FF2B5EF4-FFF2-40B4-BE49-F238E27FC236}">
                <a16:creationId xmlns:a16="http://schemas.microsoft.com/office/drawing/2014/main" id="{CA3766F9-E572-4061-B3B7-BDE1E3008E4D}"/>
              </a:ext>
            </a:extLst>
          </p:cNvPr>
          <p:cNvSpPr txBox="1"/>
          <p:nvPr/>
        </p:nvSpPr>
        <p:spPr>
          <a:xfrm>
            <a:off x="5545598" y="2526175"/>
            <a:ext cx="2487487" cy="2246769"/>
          </a:xfrm>
          <a:prstGeom prst="rect">
            <a:avLst/>
          </a:prstGeom>
          <a:noFill/>
        </p:spPr>
        <p:txBody>
          <a:bodyPr wrap="square" rtlCol="0">
            <a:spAutoFit/>
          </a:bodyPr>
          <a:lstStyle/>
          <a:p>
            <a:r>
              <a:rPr lang="en-US" sz="1400" dirty="0"/>
              <a:t>Any Site that has been identified as a duplicate during Clerical Review and the Survivor approved by the Power User</a:t>
            </a:r>
          </a:p>
          <a:p>
            <a:endParaRPr lang="en-US" sz="1400" dirty="0"/>
          </a:p>
          <a:p>
            <a:r>
              <a:rPr lang="en-US" sz="1400" dirty="0"/>
              <a:t>Sends Survivor SAP Customer Number and Duplicate SAP Customer Number</a:t>
            </a:r>
          </a:p>
        </p:txBody>
      </p:sp>
      <p:cxnSp>
        <p:nvCxnSpPr>
          <p:cNvPr id="15" name="Connector: Elbow 14">
            <a:extLst>
              <a:ext uri="{FF2B5EF4-FFF2-40B4-BE49-F238E27FC236}">
                <a16:creationId xmlns:a16="http://schemas.microsoft.com/office/drawing/2014/main" id="{767E3ABC-F8CA-4B9C-A866-60478E7312EC}"/>
              </a:ext>
            </a:extLst>
          </p:cNvPr>
          <p:cNvCxnSpPr>
            <a:stCxn id="29" idx="1"/>
            <a:endCxn id="12" idx="0"/>
          </p:cNvCxnSpPr>
          <p:nvPr/>
        </p:nvCxnSpPr>
        <p:spPr>
          <a:xfrm rot="10800000" flipV="1">
            <a:off x="5139974" y="5288690"/>
            <a:ext cx="918606" cy="56151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3D3D0D46-F256-4BFB-BED4-5D83CA5404D0}"/>
              </a:ext>
            </a:extLst>
          </p:cNvPr>
          <p:cNvSpPr txBox="1"/>
          <p:nvPr/>
        </p:nvSpPr>
        <p:spPr>
          <a:xfrm>
            <a:off x="5105552" y="5350311"/>
            <a:ext cx="750272" cy="307777"/>
          </a:xfrm>
          <a:prstGeom prst="rect">
            <a:avLst/>
          </a:prstGeom>
          <a:noFill/>
        </p:spPr>
        <p:txBody>
          <a:bodyPr wrap="square" rtlCol="0">
            <a:spAutoFit/>
          </a:bodyPr>
          <a:lstStyle/>
          <a:p>
            <a:r>
              <a:rPr lang="en-US" sz="1400" dirty="0"/>
              <a:t>Email</a:t>
            </a:r>
          </a:p>
        </p:txBody>
      </p:sp>
    </p:spTree>
    <p:extLst>
      <p:ext uri="{BB962C8B-B14F-4D97-AF65-F5344CB8AC3E}">
        <p14:creationId xmlns:p14="http://schemas.microsoft.com/office/powerpoint/2010/main" val="42504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F75D0F-EE6C-4178-819E-69FF04975804}"/>
              </a:ext>
            </a:extLst>
          </p:cNvPr>
          <p:cNvSpPr>
            <a:spLocks noGrp="1"/>
          </p:cNvSpPr>
          <p:nvPr>
            <p:ph idx="1"/>
          </p:nvPr>
        </p:nvSpPr>
        <p:spPr/>
        <p:txBody>
          <a:bodyPr/>
          <a:lstStyle/>
          <a:p>
            <a:r>
              <a:rPr lang="en-US" dirty="0"/>
              <a:t>How to Log In</a:t>
            </a:r>
          </a:p>
          <a:p>
            <a:r>
              <a:rPr lang="en-US" dirty="0"/>
              <a:t>How to read your home screen</a:t>
            </a:r>
          </a:p>
          <a:p>
            <a:r>
              <a:rPr lang="en-US" dirty="0"/>
              <a:t>How to Search and View Accounts</a:t>
            </a:r>
          </a:p>
          <a:p>
            <a:r>
              <a:rPr lang="en-US" dirty="0"/>
              <a:t>How to Resolve Potential Duplicates</a:t>
            </a:r>
          </a:p>
          <a:p>
            <a:r>
              <a:rPr lang="en-US" dirty="0"/>
              <a:t>How to Maintain and Enrich an Account record</a:t>
            </a:r>
          </a:p>
          <a:p>
            <a:pPr lvl="1"/>
            <a:r>
              <a:rPr lang="en-US" dirty="0"/>
              <a:t>Cleanse, Complete, Send to DnB</a:t>
            </a:r>
          </a:p>
          <a:p>
            <a:r>
              <a:rPr lang="en-US" dirty="0"/>
              <a:t>How to Approve changes to go back to SAP</a:t>
            </a:r>
          </a:p>
          <a:p>
            <a:endParaRPr lang="en-US" dirty="0"/>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4CD4E13C-7222-4570-AC62-C211438F3130}"/>
              </a:ext>
            </a:extLst>
          </p:cNvPr>
          <p:cNvSpPr>
            <a:spLocks noGrp="1"/>
          </p:cNvSpPr>
          <p:nvPr>
            <p:ph type="title"/>
          </p:nvPr>
        </p:nvSpPr>
        <p:spPr/>
        <p:txBody>
          <a:bodyPr/>
          <a:lstStyle/>
          <a:p>
            <a:r>
              <a:rPr lang="en-US" dirty="0"/>
              <a:t>How to Use STEP</a:t>
            </a:r>
          </a:p>
        </p:txBody>
      </p:sp>
    </p:spTree>
    <p:extLst>
      <p:ext uri="{BB962C8B-B14F-4D97-AF65-F5344CB8AC3E}">
        <p14:creationId xmlns:p14="http://schemas.microsoft.com/office/powerpoint/2010/main" val="3565080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3D619C-DA47-4352-8D05-7E77B07CF6A1}"/>
              </a:ext>
            </a:extLst>
          </p:cNvPr>
          <p:cNvSpPr>
            <a:spLocks noGrp="1"/>
          </p:cNvSpPr>
          <p:nvPr>
            <p:ph type="title"/>
          </p:nvPr>
        </p:nvSpPr>
        <p:spPr/>
        <p:txBody>
          <a:bodyPr/>
          <a:lstStyle/>
          <a:p>
            <a:r>
              <a:rPr lang="en-US" dirty="0"/>
              <a:t>How to Log In</a:t>
            </a:r>
          </a:p>
        </p:txBody>
      </p:sp>
      <p:pic>
        <p:nvPicPr>
          <p:cNvPr id="5" name="Picture 4">
            <a:extLst>
              <a:ext uri="{FF2B5EF4-FFF2-40B4-BE49-F238E27FC236}">
                <a16:creationId xmlns:a16="http://schemas.microsoft.com/office/drawing/2014/main" id="{140B0B8B-0BD8-4483-A319-6613DCCBD1E6}"/>
              </a:ext>
            </a:extLst>
          </p:cNvPr>
          <p:cNvPicPr>
            <a:picLocks noChangeAspect="1"/>
          </p:cNvPicPr>
          <p:nvPr/>
        </p:nvPicPr>
        <p:blipFill>
          <a:blip r:embed="rId3"/>
          <a:stretch>
            <a:fillRect/>
          </a:stretch>
        </p:blipFill>
        <p:spPr>
          <a:xfrm>
            <a:off x="196727" y="1115524"/>
            <a:ext cx="6733066" cy="3843338"/>
          </a:xfrm>
          <a:prstGeom prst="rect">
            <a:avLst/>
          </a:prstGeom>
        </p:spPr>
      </p:pic>
      <p:pic>
        <p:nvPicPr>
          <p:cNvPr id="6" name="Picture 5">
            <a:extLst>
              <a:ext uri="{FF2B5EF4-FFF2-40B4-BE49-F238E27FC236}">
                <a16:creationId xmlns:a16="http://schemas.microsoft.com/office/drawing/2014/main" id="{7FD6FA5A-9A50-4CD9-B5B3-B44F06F0FAA4}"/>
              </a:ext>
            </a:extLst>
          </p:cNvPr>
          <p:cNvPicPr/>
          <p:nvPr/>
        </p:nvPicPr>
        <p:blipFill>
          <a:blip r:embed="rId4"/>
          <a:stretch>
            <a:fillRect/>
          </a:stretch>
        </p:blipFill>
        <p:spPr>
          <a:xfrm>
            <a:off x="5441706" y="5035623"/>
            <a:ext cx="2762250" cy="1517015"/>
          </a:xfrm>
          <a:prstGeom prst="rect">
            <a:avLst/>
          </a:prstGeom>
        </p:spPr>
      </p:pic>
      <p:sp>
        <p:nvSpPr>
          <p:cNvPr id="2" name="Rectangle 1">
            <a:extLst>
              <a:ext uri="{FF2B5EF4-FFF2-40B4-BE49-F238E27FC236}">
                <a16:creationId xmlns:a16="http://schemas.microsoft.com/office/drawing/2014/main" id="{0A21B18F-A47E-496B-9584-160C06DF24F9}"/>
              </a:ext>
            </a:extLst>
          </p:cNvPr>
          <p:cNvSpPr/>
          <p:nvPr/>
        </p:nvSpPr>
        <p:spPr>
          <a:xfrm>
            <a:off x="3235569" y="90995"/>
            <a:ext cx="4572000" cy="853567"/>
          </a:xfrm>
          <a:prstGeom prst="rect">
            <a:avLst/>
          </a:prstGeom>
        </p:spPr>
        <p:txBody>
          <a:bodyPr>
            <a:spAutoFit/>
          </a:bodyPr>
          <a:lstStyle/>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QA: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http://msp02-stibo-q/</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PROD: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http://msp02-stibo-p/</a:t>
            </a: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34571A7A-E253-4349-A38A-5A14CAF9C7C3}"/>
              </a:ext>
            </a:extLst>
          </p:cNvPr>
          <p:cNvSpPr txBox="1"/>
          <p:nvPr/>
        </p:nvSpPr>
        <p:spPr>
          <a:xfrm>
            <a:off x="6039254" y="5579707"/>
            <a:ext cx="2164702" cy="584775"/>
          </a:xfrm>
          <a:prstGeom prst="rect">
            <a:avLst/>
          </a:prstGeom>
          <a:noFill/>
        </p:spPr>
        <p:txBody>
          <a:bodyPr wrap="square" rtlCol="0">
            <a:spAutoFit/>
          </a:bodyPr>
          <a:lstStyle/>
          <a:p>
            <a:r>
              <a:rPr lang="en-US" sz="1600" dirty="0">
                <a:solidFill>
                  <a:srgbClr val="0070C0"/>
                </a:solidFill>
              </a:rPr>
              <a:t>Windows ID and Password</a:t>
            </a:r>
          </a:p>
        </p:txBody>
      </p:sp>
    </p:spTree>
    <p:extLst>
      <p:ext uri="{BB962C8B-B14F-4D97-AF65-F5344CB8AC3E}">
        <p14:creationId xmlns:p14="http://schemas.microsoft.com/office/powerpoint/2010/main" val="128232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B8F4B3-555D-43B2-8451-BE7A0410D111}"/>
              </a:ext>
            </a:extLst>
          </p:cNvPr>
          <p:cNvSpPr>
            <a:spLocks noGrp="1"/>
          </p:cNvSpPr>
          <p:nvPr>
            <p:ph type="title"/>
          </p:nvPr>
        </p:nvSpPr>
        <p:spPr/>
        <p:txBody>
          <a:bodyPr/>
          <a:lstStyle/>
          <a:p>
            <a:r>
              <a:rPr lang="en-US" dirty="0"/>
              <a:t>How to Read your Home Screen</a:t>
            </a:r>
          </a:p>
        </p:txBody>
      </p:sp>
      <p:pic>
        <p:nvPicPr>
          <p:cNvPr id="5" name="Picture 4">
            <a:extLst>
              <a:ext uri="{FF2B5EF4-FFF2-40B4-BE49-F238E27FC236}">
                <a16:creationId xmlns:a16="http://schemas.microsoft.com/office/drawing/2014/main" id="{F9FE0D2E-54CD-48A6-82A7-3A1C5AE98698}"/>
              </a:ext>
            </a:extLst>
          </p:cNvPr>
          <p:cNvPicPr/>
          <p:nvPr/>
        </p:nvPicPr>
        <p:blipFill>
          <a:blip r:embed="rId2"/>
          <a:stretch>
            <a:fillRect/>
          </a:stretch>
        </p:blipFill>
        <p:spPr>
          <a:xfrm>
            <a:off x="172091" y="1081276"/>
            <a:ext cx="8786973" cy="5401717"/>
          </a:xfrm>
          <a:prstGeom prst="rect">
            <a:avLst/>
          </a:prstGeom>
        </p:spPr>
      </p:pic>
    </p:spTree>
    <p:extLst>
      <p:ext uri="{BB962C8B-B14F-4D97-AF65-F5344CB8AC3E}">
        <p14:creationId xmlns:p14="http://schemas.microsoft.com/office/powerpoint/2010/main" val="1456139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B28612-0EDD-4D89-8749-8A9349D68C63}"/>
              </a:ext>
            </a:extLst>
          </p:cNvPr>
          <p:cNvSpPr>
            <a:spLocks noGrp="1"/>
          </p:cNvSpPr>
          <p:nvPr>
            <p:ph idx="1"/>
          </p:nvPr>
        </p:nvSpPr>
        <p:spPr/>
        <p:txBody>
          <a:bodyPr/>
          <a:lstStyle/>
          <a:p>
            <a:r>
              <a:rPr lang="en-US" dirty="0"/>
              <a:t>Corner Bar</a:t>
            </a:r>
          </a:p>
          <a:p>
            <a:endParaRPr lang="en-US" dirty="0"/>
          </a:p>
          <a:p>
            <a:endParaRPr lang="en-US" dirty="0"/>
          </a:p>
          <a:p>
            <a:endParaRPr lang="en-US" dirty="0"/>
          </a:p>
          <a:p>
            <a:pPr lvl="1"/>
            <a:r>
              <a:rPr lang="en-US" dirty="0"/>
              <a:t>Advanced Search</a:t>
            </a:r>
          </a:p>
          <a:p>
            <a:endParaRPr lang="en-US" dirty="0"/>
          </a:p>
          <a:p>
            <a:endParaRPr lang="en-US" dirty="0"/>
          </a:p>
          <a:p>
            <a:pPr lvl="1"/>
            <a:r>
              <a:rPr lang="en-US" dirty="0"/>
              <a:t>Log Out</a:t>
            </a:r>
          </a:p>
          <a:p>
            <a:endParaRPr lang="en-US" dirty="0"/>
          </a:p>
          <a:p>
            <a:endParaRPr lang="en-US" dirty="0"/>
          </a:p>
          <a:p>
            <a:pPr lvl="1"/>
            <a:r>
              <a:rPr lang="en-US" dirty="0"/>
              <a:t>Home Page</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0B76633E-9185-4716-B394-C76E35A11FF1}"/>
              </a:ext>
            </a:extLst>
          </p:cNvPr>
          <p:cNvSpPr>
            <a:spLocks noGrp="1"/>
          </p:cNvSpPr>
          <p:nvPr>
            <p:ph type="title"/>
          </p:nvPr>
        </p:nvSpPr>
        <p:spPr/>
        <p:txBody>
          <a:bodyPr/>
          <a:lstStyle/>
          <a:p>
            <a:r>
              <a:rPr lang="en-US" dirty="0"/>
              <a:t>How to Read your Home Screen - Continued</a:t>
            </a:r>
          </a:p>
        </p:txBody>
      </p:sp>
      <p:pic>
        <p:nvPicPr>
          <p:cNvPr id="4" name="Picture 3">
            <a:extLst>
              <a:ext uri="{FF2B5EF4-FFF2-40B4-BE49-F238E27FC236}">
                <a16:creationId xmlns:a16="http://schemas.microsoft.com/office/drawing/2014/main" id="{7D9D9AD4-2F92-44D8-AD4E-85008F2C78D7}"/>
              </a:ext>
            </a:extLst>
          </p:cNvPr>
          <p:cNvPicPr/>
          <p:nvPr/>
        </p:nvPicPr>
        <p:blipFill>
          <a:blip r:embed="rId3"/>
          <a:stretch>
            <a:fillRect/>
          </a:stretch>
        </p:blipFill>
        <p:spPr>
          <a:xfrm>
            <a:off x="1095935" y="1583251"/>
            <a:ext cx="6736977" cy="554726"/>
          </a:xfrm>
          <a:prstGeom prst="rect">
            <a:avLst/>
          </a:prstGeom>
        </p:spPr>
      </p:pic>
      <p:pic>
        <p:nvPicPr>
          <p:cNvPr id="5" name="Picture 4">
            <a:extLst>
              <a:ext uri="{FF2B5EF4-FFF2-40B4-BE49-F238E27FC236}">
                <a16:creationId xmlns:a16="http://schemas.microsoft.com/office/drawing/2014/main" id="{89AC044D-F238-4E79-B54F-4CFDEBAE6FBF}"/>
              </a:ext>
            </a:extLst>
          </p:cNvPr>
          <p:cNvPicPr/>
          <p:nvPr/>
        </p:nvPicPr>
        <p:blipFill>
          <a:blip r:embed="rId4"/>
          <a:stretch>
            <a:fillRect/>
          </a:stretch>
        </p:blipFill>
        <p:spPr>
          <a:xfrm>
            <a:off x="1531563" y="2764943"/>
            <a:ext cx="2932861" cy="641621"/>
          </a:xfrm>
          <a:prstGeom prst="rect">
            <a:avLst/>
          </a:prstGeom>
        </p:spPr>
      </p:pic>
      <p:pic>
        <p:nvPicPr>
          <p:cNvPr id="6" name="Picture 5">
            <a:extLst>
              <a:ext uri="{FF2B5EF4-FFF2-40B4-BE49-F238E27FC236}">
                <a16:creationId xmlns:a16="http://schemas.microsoft.com/office/drawing/2014/main" id="{522F8392-5F2E-40C4-A0D6-7D9408EAF59F}"/>
              </a:ext>
            </a:extLst>
          </p:cNvPr>
          <p:cNvPicPr/>
          <p:nvPr/>
        </p:nvPicPr>
        <p:blipFill>
          <a:blip r:embed="rId5"/>
          <a:stretch>
            <a:fillRect/>
          </a:stretch>
        </p:blipFill>
        <p:spPr>
          <a:xfrm>
            <a:off x="1561831" y="3698062"/>
            <a:ext cx="741073" cy="565121"/>
          </a:xfrm>
          <a:prstGeom prst="rect">
            <a:avLst/>
          </a:prstGeom>
        </p:spPr>
      </p:pic>
      <p:pic>
        <p:nvPicPr>
          <p:cNvPr id="7" name="Picture 6">
            <a:extLst>
              <a:ext uri="{FF2B5EF4-FFF2-40B4-BE49-F238E27FC236}">
                <a16:creationId xmlns:a16="http://schemas.microsoft.com/office/drawing/2014/main" id="{72BDB8BE-6BF1-46A9-8554-44F685AC65F1}"/>
              </a:ext>
            </a:extLst>
          </p:cNvPr>
          <p:cNvPicPr/>
          <p:nvPr/>
        </p:nvPicPr>
        <p:blipFill>
          <a:blip r:embed="rId6"/>
          <a:stretch>
            <a:fillRect/>
          </a:stretch>
        </p:blipFill>
        <p:spPr>
          <a:xfrm>
            <a:off x="1644668" y="4694535"/>
            <a:ext cx="662997" cy="513211"/>
          </a:xfrm>
          <a:prstGeom prst="rect">
            <a:avLst/>
          </a:prstGeom>
        </p:spPr>
      </p:pic>
    </p:spTree>
    <p:extLst>
      <p:ext uri="{BB962C8B-B14F-4D97-AF65-F5344CB8AC3E}">
        <p14:creationId xmlns:p14="http://schemas.microsoft.com/office/powerpoint/2010/main" val="843117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710952-4B0A-445B-A8B4-3F36569866E5}"/>
              </a:ext>
            </a:extLst>
          </p:cNvPr>
          <p:cNvSpPr>
            <a:spLocks noGrp="1"/>
          </p:cNvSpPr>
          <p:nvPr>
            <p:ph idx="1"/>
          </p:nvPr>
        </p:nvSpPr>
        <p:spPr/>
        <p:txBody>
          <a:bodyPr/>
          <a:lstStyle/>
          <a:p>
            <a:r>
              <a:rPr lang="en-US" dirty="0"/>
              <a:t>Navigation Pane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Dashboard</a:t>
            </a:r>
          </a:p>
        </p:txBody>
      </p:sp>
      <p:sp>
        <p:nvSpPr>
          <p:cNvPr id="3" name="Title 2">
            <a:extLst>
              <a:ext uri="{FF2B5EF4-FFF2-40B4-BE49-F238E27FC236}">
                <a16:creationId xmlns:a16="http://schemas.microsoft.com/office/drawing/2014/main" id="{9F051FCC-CF7F-4C37-994A-340B0A88332E}"/>
              </a:ext>
            </a:extLst>
          </p:cNvPr>
          <p:cNvSpPr>
            <a:spLocks noGrp="1"/>
          </p:cNvSpPr>
          <p:nvPr>
            <p:ph type="title"/>
          </p:nvPr>
        </p:nvSpPr>
        <p:spPr/>
        <p:txBody>
          <a:bodyPr/>
          <a:lstStyle/>
          <a:p>
            <a:r>
              <a:rPr lang="en-US" dirty="0"/>
              <a:t>How to Read your Home Screen - Continued</a:t>
            </a:r>
          </a:p>
        </p:txBody>
      </p:sp>
      <p:pic>
        <p:nvPicPr>
          <p:cNvPr id="5" name="Picture 4">
            <a:extLst>
              <a:ext uri="{FF2B5EF4-FFF2-40B4-BE49-F238E27FC236}">
                <a16:creationId xmlns:a16="http://schemas.microsoft.com/office/drawing/2014/main" id="{10E976AF-78F0-4066-802A-91FB88E126A8}"/>
              </a:ext>
            </a:extLst>
          </p:cNvPr>
          <p:cNvPicPr/>
          <p:nvPr/>
        </p:nvPicPr>
        <p:blipFill>
          <a:blip r:embed="rId3"/>
          <a:stretch>
            <a:fillRect/>
          </a:stretch>
        </p:blipFill>
        <p:spPr>
          <a:xfrm>
            <a:off x="701349" y="1601524"/>
            <a:ext cx="981075" cy="2219325"/>
          </a:xfrm>
          <a:prstGeom prst="rect">
            <a:avLst/>
          </a:prstGeom>
        </p:spPr>
      </p:pic>
      <p:pic>
        <p:nvPicPr>
          <p:cNvPr id="8" name="Picture 7">
            <a:extLst>
              <a:ext uri="{FF2B5EF4-FFF2-40B4-BE49-F238E27FC236}">
                <a16:creationId xmlns:a16="http://schemas.microsoft.com/office/drawing/2014/main" id="{CA660F04-EFE9-48BF-9848-56611EEFD9AC}"/>
              </a:ext>
            </a:extLst>
          </p:cNvPr>
          <p:cNvPicPr/>
          <p:nvPr/>
        </p:nvPicPr>
        <p:blipFill>
          <a:blip r:embed="rId4"/>
          <a:stretch>
            <a:fillRect/>
          </a:stretch>
        </p:blipFill>
        <p:spPr>
          <a:xfrm>
            <a:off x="2138826" y="1643614"/>
            <a:ext cx="1794269" cy="2052086"/>
          </a:xfrm>
          <a:prstGeom prst="rect">
            <a:avLst/>
          </a:prstGeom>
        </p:spPr>
      </p:pic>
      <p:pic>
        <p:nvPicPr>
          <p:cNvPr id="9" name="Picture 8">
            <a:extLst>
              <a:ext uri="{FF2B5EF4-FFF2-40B4-BE49-F238E27FC236}">
                <a16:creationId xmlns:a16="http://schemas.microsoft.com/office/drawing/2014/main" id="{A9F4BAA9-3A9E-4760-B872-E702A9D9EC86}"/>
              </a:ext>
            </a:extLst>
          </p:cNvPr>
          <p:cNvPicPr/>
          <p:nvPr/>
        </p:nvPicPr>
        <p:blipFill>
          <a:blip r:embed="rId5"/>
          <a:stretch>
            <a:fillRect/>
          </a:stretch>
        </p:blipFill>
        <p:spPr>
          <a:xfrm>
            <a:off x="4389497" y="1586066"/>
            <a:ext cx="1950292" cy="2015019"/>
          </a:xfrm>
          <a:prstGeom prst="rect">
            <a:avLst/>
          </a:prstGeom>
        </p:spPr>
      </p:pic>
      <p:pic>
        <p:nvPicPr>
          <p:cNvPr id="10" name="Picture 9">
            <a:extLst>
              <a:ext uri="{FF2B5EF4-FFF2-40B4-BE49-F238E27FC236}">
                <a16:creationId xmlns:a16="http://schemas.microsoft.com/office/drawing/2014/main" id="{8D67BE39-AA3E-4384-B340-D568CDB56C8F}"/>
              </a:ext>
            </a:extLst>
          </p:cNvPr>
          <p:cNvPicPr/>
          <p:nvPr/>
        </p:nvPicPr>
        <p:blipFill>
          <a:blip r:embed="rId6"/>
          <a:stretch>
            <a:fillRect/>
          </a:stretch>
        </p:blipFill>
        <p:spPr>
          <a:xfrm>
            <a:off x="2037991" y="3601085"/>
            <a:ext cx="5943600" cy="3256915"/>
          </a:xfrm>
          <a:prstGeom prst="rect">
            <a:avLst/>
          </a:prstGeom>
        </p:spPr>
      </p:pic>
    </p:spTree>
    <p:extLst>
      <p:ext uri="{BB962C8B-B14F-4D97-AF65-F5344CB8AC3E}">
        <p14:creationId xmlns:p14="http://schemas.microsoft.com/office/powerpoint/2010/main" val="4144729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hlinkClick r:id="rId2"/>
              </a:rPr>
              <a:t>http://msp02-stibo-q/</a:t>
            </a:r>
            <a:endParaRPr lang="en-US" dirty="0"/>
          </a:p>
          <a:p>
            <a:endParaRPr lang="en-US" dirty="0"/>
          </a:p>
          <a:p>
            <a:r>
              <a:rPr lang="en-US" dirty="0"/>
              <a:t>Select Customer Web UI</a:t>
            </a:r>
          </a:p>
          <a:p>
            <a:endParaRPr lang="en-US" dirty="0"/>
          </a:p>
          <a:p>
            <a:r>
              <a:rPr lang="en-US" dirty="0"/>
              <a:t>Enter your Windows User ID and Password</a:t>
            </a:r>
          </a:p>
          <a:p>
            <a:endParaRPr lang="en-US" dirty="0"/>
          </a:p>
          <a:p>
            <a:r>
              <a:rPr lang="en-US" dirty="0"/>
              <a:t>Familiarize yourself with the Corner Bar,  Navigation Pane, and Dashboard</a:t>
            </a:r>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7" name="Picture 6">
            <a:extLst>
              <a:ext uri="{FF2B5EF4-FFF2-40B4-BE49-F238E27FC236}">
                <a16:creationId xmlns:a16="http://schemas.microsoft.com/office/drawing/2014/main" id="{30C440C9-9877-4154-8169-65774FA9137E}"/>
              </a:ext>
            </a:extLst>
          </p:cNvPr>
          <p:cNvPicPr/>
          <p:nvPr/>
        </p:nvPicPr>
        <p:blipFill>
          <a:blip r:embed="rId3"/>
          <a:stretch>
            <a:fillRect/>
          </a:stretch>
        </p:blipFill>
        <p:spPr>
          <a:xfrm>
            <a:off x="2003913" y="4651692"/>
            <a:ext cx="2762250" cy="1517015"/>
          </a:xfrm>
          <a:prstGeom prst="rect">
            <a:avLst/>
          </a:prstGeom>
        </p:spPr>
      </p:pic>
      <p:sp>
        <p:nvSpPr>
          <p:cNvPr id="8" name="Rectangle 7">
            <a:extLst>
              <a:ext uri="{FF2B5EF4-FFF2-40B4-BE49-F238E27FC236}">
                <a16:creationId xmlns:a16="http://schemas.microsoft.com/office/drawing/2014/main" id="{98B6A6AF-4E1A-4DE0-9CFC-32C9A041DEC4}"/>
              </a:ext>
            </a:extLst>
          </p:cNvPr>
          <p:cNvSpPr/>
          <p:nvPr/>
        </p:nvSpPr>
        <p:spPr>
          <a:xfrm>
            <a:off x="1670538" y="3103685"/>
            <a:ext cx="738554" cy="553915"/>
          </a:xfrm>
          <a:prstGeom prst="rect">
            <a:avLst/>
          </a:prstGeom>
          <a:noFill/>
          <a:ln w="38100">
            <a:solidFill>
              <a:srgbClr val="FF5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noFill/>
            </a:endParaRPr>
          </a:p>
        </p:txBody>
      </p:sp>
      <p:pic>
        <p:nvPicPr>
          <p:cNvPr id="9" name="Picture 8">
            <a:extLst>
              <a:ext uri="{FF2B5EF4-FFF2-40B4-BE49-F238E27FC236}">
                <a16:creationId xmlns:a16="http://schemas.microsoft.com/office/drawing/2014/main" id="{2133C268-71BB-4528-9ACD-7EF210C7C9A2}"/>
              </a:ext>
            </a:extLst>
          </p:cNvPr>
          <p:cNvPicPr>
            <a:picLocks noChangeAspect="1"/>
          </p:cNvPicPr>
          <p:nvPr/>
        </p:nvPicPr>
        <p:blipFill>
          <a:blip r:embed="rId4"/>
          <a:stretch>
            <a:fillRect/>
          </a:stretch>
        </p:blipFill>
        <p:spPr>
          <a:xfrm>
            <a:off x="124388" y="1160980"/>
            <a:ext cx="4846778" cy="3073216"/>
          </a:xfrm>
          <a:prstGeom prst="rect">
            <a:avLst/>
          </a:prstGeom>
        </p:spPr>
      </p:pic>
    </p:spTree>
    <p:extLst>
      <p:ext uri="{BB962C8B-B14F-4D97-AF65-F5344CB8AC3E}">
        <p14:creationId xmlns:p14="http://schemas.microsoft.com/office/powerpoint/2010/main" val="2319224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86F8A3-9C82-4147-9AE2-FE4C4D7660F2}"/>
              </a:ext>
            </a:extLst>
          </p:cNvPr>
          <p:cNvSpPr>
            <a:spLocks noGrp="1"/>
          </p:cNvSpPr>
          <p:nvPr>
            <p:ph idx="1"/>
          </p:nvPr>
        </p:nvSpPr>
        <p:spPr/>
        <p:txBody>
          <a:bodyPr/>
          <a:lstStyle/>
          <a:p>
            <a:r>
              <a:rPr lang="en-US" dirty="0"/>
              <a:t>4 ways to search</a:t>
            </a:r>
          </a:p>
          <a:p>
            <a:pPr lvl="1"/>
            <a:r>
              <a:rPr lang="en-US" dirty="0"/>
              <a:t>Corner Bar</a:t>
            </a:r>
          </a:p>
          <a:p>
            <a:pPr lvl="1"/>
            <a:endParaRPr lang="en-US" dirty="0"/>
          </a:p>
          <a:p>
            <a:pPr lvl="1"/>
            <a:r>
              <a:rPr lang="en-US" dirty="0"/>
              <a:t>Advanced Search</a:t>
            </a:r>
          </a:p>
          <a:p>
            <a:pPr lvl="1"/>
            <a:endParaRPr lang="en-US" dirty="0"/>
          </a:p>
          <a:p>
            <a:pPr lvl="1"/>
            <a:endParaRPr lang="en-US" dirty="0"/>
          </a:p>
          <a:p>
            <a:pPr lvl="1"/>
            <a:r>
              <a:rPr lang="en-US" dirty="0"/>
              <a:t>Search Widget</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Navigation Pane</a:t>
            </a:r>
          </a:p>
        </p:txBody>
      </p:sp>
      <p:sp>
        <p:nvSpPr>
          <p:cNvPr id="3" name="Title 2">
            <a:extLst>
              <a:ext uri="{FF2B5EF4-FFF2-40B4-BE49-F238E27FC236}">
                <a16:creationId xmlns:a16="http://schemas.microsoft.com/office/drawing/2014/main" id="{A770A7D7-2507-4DA0-8148-8D3BD3E70480}"/>
              </a:ext>
            </a:extLst>
          </p:cNvPr>
          <p:cNvSpPr>
            <a:spLocks noGrp="1"/>
          </p:cNvSpPr>
          <p:nvPr>
            <p:ph type="title"/>
          </p:nvPr>
        </p:nvSpPr>
        <p:spPr/>
        <p:txBody>
          <a:bodyPr/>
          <a:lstStyle/>
          <a:p>
            <a:r>
              <a:rPr lang="en-US" dirty="0"/>
              <a:t>How to Search and View Accounts</a:t>
            </a:r>
          </a:p>
        </p:txBody>
      </p:sp>
      <p:pic>
        <p:nvPicPr>
          <p:cNvPr id="4" name="Picture 3">
            <a:extLst>
              <a:ext uri="{FF2B5EF4-FFF2-40B4-BE49-F238E27FC236}">
                <a16:creationId xmlns:a16="http://schemas.microsoft.com/office/drawing/2014/main" id="{66202C01-7D3A-4B12-B528-B59121683376}"/>
              </a:ext>
            </a:extLst>
          </p:cNvPr>
          <p:cNvPicPr/>
          <p:nvPr/>
        </p:nvPicPr>
        <p:blipFill>
          <a:blip r:embed="rId3"/>
          <a:stretch>
            <a:fillRect/>
          </a:stretch>
        </p:blipFill>
        <p:spPr>
          <a:xfrm>
            <a:off x="2490786" y="1559466"/>
            <a:ext cx="1743075" cy="409575"/>
          </a:xfrm>
          <a:prstGeom prst="rect">
            <a:avLst/>
          </a:prstGeom>
        </p:spPr>
      </p:pic>
      <p:pic>
        <p:nvPicPr>
          <p:cNvPr id="5" name="Picture 4">
            <a:extLst>
              <a:ext uri="{FF2B5EF4-FFF2-40B4-BE49-F238E27FC236}">
                <a16:creationId xmlns:a16="http://schemas.microsoft.com/office/drawing/2014/main" id="{1DD4EDC6-BD9B-463B-BF3F-480C58627560}"/>
              </a:ext>
            </a:extLst>
          </p:cNvPr>
          <p:cNvPicPr/>
          <p:nvPr/>
        </p:nvPicPr>
        <p:blipFill>
          <a:blip r:embed="rId4"/>
          <a:stretch>
            <a:fillRect/>
          </a:stretch>
        </p:blipFill>
        <p:spPr>
          <a:xfrm>
            <a:off x="2490786" y="2342591"/>
            <a:ext cx="2543175" cy="438150"/>
          </a:xfrm>
          <a:prstGeom prst="rect">
            <a:avLst/>
          </a:prstGeom>
        </p:spPr>
      </p:pic>
      <p:sp>
        <p:nvSpPr>
          <p:cNvPr id="6" name="Rectangle 5">
            <a:extLst>
              <a:ext uri="{FF2B5EF4-FFF2-40B4-BE49-F238E27FC236}">
                <a16:creationId xmlns:a16="http://schemas.microsoft.com/office/drawing/2014/main" id="{7256CF44-3B07-4E41-9E32-4CCFAC9A53A0}"/>
              </a:ext>
            </a:extLst>
          </p:cNvPr>
          <p:cNvSpPr/>
          <p:nvPr/>
        </p:nvSpPr>
        <p:spPr>
          <a:xfrm>
            <a:off x="4092009" y="2331793"/>
            <a:ext cx="1016232" cy="43815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6BF9756-211D-4F15-B42F-1604E5F4DDCC}"/>
              </a:ext>
            </a:extLst>
          </p:cNvPr>
          <p:cNvPicPr/>
          <p:nvPr/>
        </p:nvPicPr>
        <p:blipFill>
          <a:blip r:embed="rId5"/>
          <a:stretch>
            <a:fillRect/>
          </a:stretch>
        </p:blipFill>
        <p:spPr>
          <a:xfrm>
            <a:off x="2695573" y="2931617"/>
            <a:ext cx="1333500" cy="1748790"/>
          </a:xfrm>
          <a:prstGeom prst="rect">
            <a:avLst/>
          </a:prstGeom>
        </p:spPr>
      </p:pic>
      <p:pic>
        <p:nvPicPr>
          <p:cNvPr id="9" name="Picture 8">
            <a:extLst>
              <a:ext uri="{FF2B5EF4-FFF2-40B4-BE49-F238E27FC236}">
                <a16:creationId xmlns:a16="http://schemas.microsoft.com/office/drawing/2014/main" id="{A631A6E9-D08C-40AD-9F77-72C37524C86E}"/>
              </a:ext>
            </a:extLst>
          </p:cNvPr>
          <p:cNvPicPr>
            <a:picLocks noChangeAspect="1"/>
          </p:cNvPicPr>
          <p:nvPr/>
        </p:nvPicPr>
        <p:blipFill>
          <a:blip r:embed="rId6"/>
          <a:stretch>
            <a:fillRect/>
          </a:stretch>
        </p:blipFill>
        <p:spPr>
          <a:xfrm>
            <a:off x="280396" y="5667571"/>
            <a:ext cx="1847957" cy="724399"/>
          </a:xfrm>
          <a:prstGeom prst="rect">
            <a:avLst/>
          </a:prstGeom>
        </p:spPr>
      </p:pic>
      <p:cxnSp>
        <p:nvCxnSpPr>
          <p:cNvPr id="14" name="Straight Arrow Connector 13">
            <a:extLst>
              <a:ext uri="{FF2B5EF4-FFF2-40B4-BE49-F238E27FC236}">
                <a16:creationId xmlns:a16="http://schemas.microsoft.com/office/drawing/2014/main" id="{553CB775-E51A-4AB7-B41E-486EE90EEF0C}"/>
              </a:ext>
            </a:extLst>
          </p:cNvPr>
          <p:cNvCxnSpPr>
            <a:cxnSpLocks/>
            <a:stCxn id="4" idx="3"/>
          </p:cNvCxnSpPr>
          <p:nvPr/>
        </p:nvCxnSpPr>
        <p:spPr>
          <a:xfrm flipV="1">
            <a:off x="4233861" y="1450639"/>
            <a:ext cx="1359613" cy="3136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85F6677-0634-4E45-8EED-40105DB813F4}"/>
              </a:ext>
            </a:extLst>
          </p:cNvPr>
          <p:cNvCxnSpPr>
            <a:cxnSpLocks/>
            <a:stCxn id="7" idx="3"/>
          </p:cNvCxnSpPr>
          <p:nvPr/>
        </p:nvCxnSpPr>
        <p:spPr>
          <a:xfrm>
            <a:off x="4029073" y="3806012"/>
            <a:ext cx="1248807"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59461A2-4F21-47C0-9DDC-D99676109DF9}"/>
              </a:ext>
            </a:extLst>
          </p:cNvPr>
          <p:cNvCxnSpPr/>
          <p:nvPr/>
        </p:nvCxnSpPr>
        <p:spPr>
          <a:xfrm flipV="1">
            <a:off x="10929769" y="1559466"/>
            <a:ext cx="0" cy="2047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7177B042-CE71-4E03-9F20-AFE0A5FEB074}"/>
              </a:ext>
            </a:extLst>
          </p:cNvPr>
          <p:cNvPicPr>
            <a:picLocks noChangeAspect="1"/>
          </p:cNvPicPr>
          <p:nvPr/>
        </p:nvPicPr>
        <p:blipFill>
          <a:blip r:embed="rId7"/>
          <a:stretch>
            <a:fillRect/>
          </a:stretch>
        </p:blipFill>
        <p:spPr>
          <a:xfrm>
            <a:off x="5593474" y="730522"/>
            <a:ext cx="2512836" cy="906693"/>
          </a:xfrm>
          <a:prstGeom prst="rect">
            <a:avLst/>
          </a:prstGeom>
        </p:spPr>
      </p:pic>
      <p:pic>
        <p:nvPicPr>
          <p:cNvPr id="11" name="Picture 10">
            <a:extLst>
              <a:ext uri="{FF2B5EF4-FFF2-40B4-BE49-F238E27FC236}">
                <a16:creationId xmlns:a16="http://schemas.microsoft.com/office/drawing/2014/main" id="{8B22D910-B25D-48BC-907E-23F2A4C70CA6}"/>
              </a:ext>
            </a:extLst>
          </p:cNvPr>
          <p:cNvPicPr>
            <a:picLocks noChangeAspect="1"/>
          </p:cNvPicPr>
          <p:nvPr/>
        </p:nvPicPr>
        <p:blipFill>
          <a:blip r:embed="rId8"/>
          <a:stretch>
            <a:fillRect/>
          </a:stretch>
        </p:blipFill>
        <p:spPr>
          <a:xfrm>
            <a:off x="5974854" y="1310176"/>
            <a:ext cx="2549587" cy="1097210"/>
          </a:xfrm>
          <a:prstGeom prst="rect">
            <a:avLst/>
          </a:prstGeom>
        </p:spPr>
      </p:pic>
      <p:pic>
        <p:nvPicPr>
          <p:cNvPr id="13" name="Picture 12">
            <a:extLst>
              <a:ext uri="{FF2B5EF4-FFF2-40B4-BE49-F238E27FC236}">
                <a16:creationId xmlns:a16="http://schemas.microsoft.com/office/drawing/2014/main" id="{5B37B8B3-4A77-4FC8-93FE-C29A6012DBE1}"/>
              </a:ext>
            </a:extLst>
          </p:cNvPr>
          <p:cNvPicPr>
            <a:picLocks noChangeAspect="1"/>
          </p:cNvPicPr>
          <p:nvPr/>
        </p:nvPicPr>
        <p:blipFill>
          <a:blip r:embed="rId9"/>
          <a:stretch>
            <a:fillRect/>
          </a:stretch>
        </p:blipFill>
        <p:spPr>
          <a:xfrm>
            <a:off x="2979093" y="4971599"/>
            <a:ext cx="1934574" cy="1750566"/>
          </a:xfrm>
          <a:prstGeom prst="rect">
            <a:avLst/>
          </a:prstGeom>
        </p:spPr>
      </p:pic>
      <p:pic>
        <p:nvPicPr>
          <p:cNvPr id="15" name="Picture 14">
            <a:extLst>
              <a:ext uri="{FF2B5EF4-FFF2-40B4-BE49-F238E27FC236}">
                <a16:creationId xmlns:a16="http://schemas.microsoft.com/office/drawing/2014/main" id="{DF49F1E8-8FDF-4FC9-A266-97C419A7107D}"/>
              </a:ext>
            </a:extLst>
          </p:cNvPr>
          <p:cNvPicPr>
            <a:picLocks noChangeAspect="1"/>
          </p:cNvPicPr>
          <p:nvPr/>
        </p:nvPicPr>
        <p:blipFill>
          <a:blip r:embed="rId10"/>
          <a:stretch>
            <a:fillRect/>
          </a:stretch>
        </p:blipFill>
        <p:spPr>
          <a:xfrm>
            <a:off x="5277880" y="3161072"/>
            <a:ext cx="3586949" cy="1487271"/>
          </a:xfrm>
          <a:prstGeom prst="rect">
            <a:avLst/>
          </a:prstGeom>
        </p:spPr>
      </p:pic>
    </p:spTree>
    <p:extLst>
      <p:ext uri="{BB962C8B-B14F-4D97-AF65-F5344CB8AC3E}">
        <p14:creationId xmlns:p14="http://schemas.microsoft.com/office/powerpoint/2010/main" val="2447172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a:xfrm>
            <a:off x="5943600" y="1600200"/>
            <a:ext cx="2667000" cy="3440222"/>
          </a:xfrm>
        </p:spPr>
        <p:txBody>
          <a:bodyPr/>
          <a:lstStyle/>
          <a:p>
            <a:r>
              <a:rPr lang="en-US" dirty="0"/>
              <a:t>Click in the Search Box on the corner bar</a:t>
            </a:r>
          </a:p>
          <a:p>
            <a:r>
              <a:rPr lang="en-US" dirty="0"/>
              <a:t>Type in *Rolls</a:t>
            </a:r>
          </a:p>
          <a:p>
            <a:endParaRPr lang="en-US" dirty="0"/>
          </a:p>
          <a:p>
            <a:endParaRPr lang="en-US" dirty="0"/>
          </a:p>
          <a:p>
            <a:r>
              <a:rPr lang="en-US" dirty="0"/>
              <a:t>Click in the Search Box on the corner bar</a:t>
            </a:r>
          </a:p>
          <a:p>
            <a:r>
              <a:rPr lang="en-US" dirty="0"/>
              <a:t>Type in 100000-</a:t>
            </a:r>
          </a:p>
          <a:p>
            <a:endParaRPr lang="en-US" dirty="0"/>
          </a:p>
          <a:p>
            <a:pPr marL="0" indent="0">
              <a:buNone/>
            </a:pPr>
            <a:endParaRPr lang="en-US" dirty="0"/>
          </a:p>
          <a:p>
            <a:r>
              <a:rPr lang="en-US" dirty="0"/>
              <a:t>Click on the Search Widget and type </a:t>
            </a:r>
          </a:p>
          <a:p>
            <a:r>
              <a:rPr lang="en-US" dirty="0"/>
              <a:t>Type in 9101</a:t>
            </a:r>
          </a:p>
          <a:p>
            <a:endParaRPr lang="en-US" dirty="0"/>
          </a:p>
          <a:p>
            <a:endParaRPr lang="en-US" dirty="0"/>
          </a:p>
          <a:p>
            <a:r>
              <a:rPr lang="en-US" dirty="0"/>
              <a:t>Click on the Navigation Pane</a:t>
            </a:r>
          </a:p>
          <a:p>
            <a:r>
              <a:rPr lang="en-US" dirty="0"/>
              <a:t>Navigate to find Rolls Royce LTD</a:t>
            </a:r>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sp>
        <p:nvSpPr>
          <p:cNvPr id="9" name="TextBox 8">
            <a:extLst>
              <a:ext uri="{FF2B5EF4-FFF2-40B4-BE49-F238E27FC236}">
                <a16:creationId xmlns:a16="http://schemas.microsoft.com/office/drawing/2014/main" id="{6DA4F968-C150-4FBD-ACD5-0A885AEA5CF6}"/>
              </a:ext>
            </a:extLst>
          </p:cNvPr>
          <p:cNvSpPr txBox="1"/>
          <p:nvPr/>
        </p:nvSpPr>
        <p:spPr>
          <a:xfrm>
            <a:off x="2954481" y="53673"/>
            <a:ext cx="2861099" cy="1446550"/>
          </a:xfrm>
          <a:prstGeom prst="rect">
            <a:avLst/>
          </a:prstGeom>
          <a:solidFill>
            <a:schemeClr val="bg1">
              <a:lumMod val="95000"/>
            </a:schemeClr>
          </a:solidFill>
          <a:ln w="6350">
            <a:solidFill>
              <a:schemeClr val="bg2"/>
            </a:solidFill>
          </a:ln>
          <a:effectLst>
            <a:outerShdw blurRad="50800" dist="38100" dir="2700000" algn="tl" rotWithShape="0">
              <a:prstClr val="black">
                <a:alpha val="40000"/>
              </a:prstClr>
            </a:outerShdw>
          </a:effectLst>
        </p:spPr>
        <p:txBody>
          <a:bodyPr wrap="square" rtlCol="0">
            <a:spAutoFit/>
          </a:bodyPr>
          <a:lstStyle/>
          <a:p>
            <a:r>
              <a:rPr lang="en-US" sz="1100" dirty="0">
                <a:solidFill>
                  <a:schemeClr val="tx1">
                    <a:lumMod val="65000"/>
                    <a:lumOff val="35000"/>
                  </a:schemeClr>
                </a:solidFill>
              </a:rPr>
              <a:t>Tips:</a:t>
            </a:r>
          </a:p>
          <a:p>
            <a:pPr marL="457200" indent="-457200">
              <a:buAutoNum type="arabicPeriod"/>
            </a:pPr>
            <a:r>
              <a:rPr lang="en-US" sz="1100" dirty="0">
                <a:solidFill>
                  <a:schemeClr val="tx1">
                    <a:lumMod val="65000"/>
                    <a:lumOff val="35000"/>
                  </a:schemeClr>
                </a:solidFill>
              </a:rPr>
              <a:t>Only the corner bar allows * as a wild card</a:t>
            </a:r>
          </a:p>
          <a:p>
            <a:pPr marL="457200" indent="-457200">
              <a:buAutoNum type="arabicPeriod"/>
            </a:pPr>
            <a:r>
              <a:rPr lang="en-US" sz="1100" dirty="0">
                <a:solidFill>
                  <a:schemeClr val="tx1">
                    <a:lumMod val="65000"/>
                    <a:lumOff val="35000"/>
                  </a:schemeClr>
                </a:solidFill>
              </a:rPr>
              <a:t>On corner bar if you don’t see the customer you are looking for after typing the number add a “-”</a:t>
            </a:r>
          </a:p>
          <a:p>
            <a:pPr marL="457200" indent="-457200">
              <a:buAutoNum type="arabicPeriod"/>
            </a:pPr>
            <a:r>
              <a:rPr lang="en-US" sz="1100" dirty="0">
                <a:solidFill>
                  <a:schemeClr val="tx1">
                    <a:lumMod val="65000"/>
                    <a:lumOff val="35000"/>
                  </a:schemeClr>
                </a:solidFill>
              </a:rPr>
              <a:t>Search Widget you must start with the Customer Number</a:t>
            </a:r>
          </a:p>
        </p:txBody>
      </p:sp>
      <p:pic>
        <p:nvPicPr>
          <p:cNvPr id="11" name="Picture 10">
            <a:extLst>
              <a:ext uri="{FF2B5EF4-FFF2-40B4-BE49-F238E27FC236}">
                <a16:creationId xmlns:a16="http://schemas.microsoft.com/office/drawing/2014/main" id="{EC9BC6F8-478E-4927-B523-17D741C3609C}"/>
              </a:ext>
            </a:extLst>
          </p:cNvPr>
          <p:cNvPicPr>
            <a:picLocks noChangeAspect="1"/>
          </p:cNvPicPr>
          <p:nvPr/>
        </p:nvPicPr>
        <p:blipFill>
          <a:blip r:embed="rId3"/>
          <a:stretch>
            <a:fillRect/>
          </a:stretch>
        </p:blipFill>
        <p:spPr>
          <a:xfrm>
            <a:off x="217859" y="1051595"/>
            <a:ext cx="2549587" cy="1097210"/>
          </a:xfrm>
          <a:prstGeom prst="rect">
            <a:avLst/>
          </a:prstGeom>
        </p:spPr>
      </p:pic>
      <p:pic>
        <p:nvPicPr>
          <p:cNvPr id="12" name="Picture 11">
            <a:extLst>
              <a:ext uri="{FF2B5EF4-FFF2-40B4-BE49-F238E27FC236}">
                <a16:creationId xmlns:a16="http://schemas.microsoft.com/office/drawing/2014/main" id="{5A4EFD4C-E64A-47AD-87DE-2FCC28280E44}"/>
              </a:ext>
            </a:extLst>
          </p:cNvPr>
          <p:cNvPicPr>
            <a:picLocks noChangeAspect="1"/>
          </p:cNvPicPr>
          <p:nvPr/>
        </p:nvPicPr>
        <p:blipFill>
          <a:blip r:embed="rId4"/>
          <a:stretch>
            <a:fillRect/>
          </a:stretch>
        </p:blipFill>
        <p:spPr>
          <a:xfrm>
            <a:off x="3048141" y="1840131"/>
            <a:ext cx="2512836" cy="906693"/>
          </a:xfrm>
          <a:prstGeom prst="rect">
            <a:avLst/>
          </a:prstGeom>
        </p:spPr>
      </p:pic>
      <p:pic>
        <p:nvPicPr>
          <p:cNvPr id="13" name="Picture 12">
            <a:extLst>
              <a:ext uri="{FF2B5EF4-FFF2-40B4-BE49-F238E27FC236}">
                <a16:creationId xmlns:a16="http://schemas.microsoft.com/office/drawing/2014/main" id="{8EBCBEA1-68A9-4BD9-9050-775AC95838BC}"/>
              </a:ext>
            </a:extLst>
          </p:cNvPr>
          <p:cNvPicPr>
            <a:picLocks noChangeAspect="1"/>
          </p:cNvPicPr>
          <p:nvPr/>
        </p:nvPicPr>
        <p:blipFill>
          <a:blip r:embed="rId5"/>
          <a:stretch>
            <a:fillRect/>
          </a:stretch>
        </p:blipFill>
        <p:spPr>
          <a:xfrm>
            <a:off x="2962471" y="4293297"/>
            <a:ext cx="2684175" cy="2428868"/>
          </a:xfrm>
          <a:prstGeom prst="rect">
            <a:avLst/>
          </a:prstGeom>
        </p:spPr>
      </p:pic>
      <p:pic>
        <p:nvPicPr>
          <p:cNvPr id="2" name="Picture 1">
            <a:extLst>
              <a:ext uri="{FF2B5EF4-FFF2-40B4-BE49-F238E27FC236}">
                <a16:creationId xmlns:a16="http://schemas.microsoft.com/office/drawing/2014/main" id="{1120197E-98B0-4F3C-AEFC-4C3F2173ED15}"/>
              </a:ext>
            </a:extLst>
          </p:cNvPr>
          <p:cNvPicPr>
            <a:picLocks noChangeAspect="1"/>
          </p:cNvPicPr>
          <p:nvPr/>
        </p:nvPicPr>
        <p:blipFill>
          <a:blip r:embed="rId6"/>
          <a:stretch>
            <a:fillRect/>
          </a:stretch>
        </p:blipFill>
        <p:spPr>
          <a:xfrm>
            <a:off x="82193" y="2785135"/>
            <a:ext cx="3544933" cy="1469850"/>
          </a:xfrm>
          <a:prstGeom prst="rect">
            <a:avLst/>
          </a:prstGeom>
        </p:spPr>
      </p:pic>
    </p:spTree>
    <p:extLst>
      <p:ext uri="{BB962C8B-B14F-4D97-AF65-F5344CB8AC3E}">
        <p14:creationId xmlns:p14="http://schemas.microsoft.com/office/powerpoint/2010/main" val="3327052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113692"/>
            <a:ext cx="8262938" cy="4953000"/>
          </a:xfrm>
        </p:spPr>
        <p:txBody>
          <a:bodyPr/>
          <a:lstStyle/>
          <a:p>
            <a:pPr marL="457200" lvl="1" indent="0">
              <a:buNone/>
            </a:pPr>
            <a:r>
              <a:rPr lang="en-US" sz="3200" b="1" dirty="0"/>
              <a:t>Part 1</a:t>
            </a:r>
          </a:p>
          <a:p>
            <a:pPr lvl="1">
              <a:buFont typeface="Wingdings" panose="05000000000000000000" pitchFamily="2" charset="2"/>
              <a:buChar char="Ø"/>
            </a:pPr>
            <a:r>
              <a:rPr lang="en-US" sz="2800" dirty="0"/>
              <a:t>What is STEP</a:t>
            </a:r>
          </a:p>
          <a:p>
            <a:pPr lvl="1">
              <a:buFont typeface="Wingdings" panose="05000000000000000000" pitchFamily="2" charset="2"/>
              <a:buChar char="Ø"/>
            </a:pPr>
            <a:r>
              <a:rPr lang="en-US" sz="2800" dirty="0"/>
              <a:t>High Level Overview</a:t>
            </a:r>
          </a:p>
          <a:p>
            <a:pPr marL="457200" lvl="1" indent="0">
              <a:buNone/>
            </a:pPr>
            <a:endParaRPr lang="en-US" sz="3200" dirty="0"/>
          </a:p>
          <a:p>
            <a:pPr marL="457200" lvl="1" indent="0">
              <a:buNone/>
            </a:pPr>
            <a:r>
              <a:rPr lang="en-US" sz="3200" b="1" dirty="0"/>
              <a:t>Part 2</a:t>
            </a:r>
          </a:p>
          <a:p>
            <a:pPr lvl="1">
              <a:buFont typeface="Wingdings" panose="05000000000000000000" pitchFamily="2" charset="2"/>
              <a:buChar char="Ø"/>
            </a:pPr>
            <a:r>
              <a:rPr lang="en-US" sz="2800" dirty="0"/>
              <a:t>How to Use Step: Functional Training</a:t>
            </a:r>
          </a:p>
          <a:p>
            <a:pPr lvl="2">
              <a:buFont typeface="Wingdings" panose="05000000000000000000" pitchFamily="2" charset="2"/>
              <a:buChar char="Ø"/>
            </a:pPr>
            <a:r>
              <a:rPr lang="en-US" sz="2400" dirty="0"/>
              <a:t>Hands on Training</a:t>
            </a:r>
          </a:p>
          <a:p>
            <a:pPr lvl="1">
              <a:buFont typeface="Wingdings" panose="05000000000000000000" pitchFamily="2" charset="2"/>
              <a:buChar char="Ø"/>
            </a:pPr>
            <a:r>
              <a:rPr lang="en-US" sz="2800" dirty="0"/>
              <a:t>Appendix: Structured Scenario: Maintain and De-Duplication</a:t>
            </a:r>
          </a:p>
        </p:txBody>
      </p:sp>
      <p:sp>
        <p:nvSpPr>
          <p:cNvPr id="2" name="Title 1"/>
          <p:cNvSpPr>
            <a:spLocks noGrp="1"/>
          </p:cNvSpPr>
          <p:nvPr>
            <p:ph type="title"/>
          </p:nvPr>
        </p:nvSpPr>
        <p:spPr/>
        <p:txBody>
          <a:bodyPr/>
          <a:lstStyle/>
          <a:p>
            <a:r>
              <a:rPr lang="en-US" sz="2800" b="1" dirty="0">
                <a:latin typeface="+mj-lt"/>
              </a:rPr>
              <a:t>Agenda</a:t>
            </a:r>
          </a:p>
        </p:txBody>
      </p:sp>
    </p:spTree>
    <p:extLst>
      <p:ext uri="{BB962C8B-B14F-4D97-AF65-F5344CB8AC3E}">
        <p14:creationId xmlns:p14="http://schemas.microsoft.com/office/powerpoint/2010/main" val="1630244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C5DC99-4298-4D44-9C17-142091F3B4D6}"/>
              </a:ext>
            </a:extLst>
          </p:cNvPr>
          <p:cNvSpPr>
            <a:spLocks noGrp="1"/>
          </p:cNvSpPr>
          <p:nvPr>
            <p:ph type="title"/>
          </p:nvPr>
        </p:nvSpPr>
        <p:spPr/>
        <p:txBody>
          <a:bodyPr/>
          <a:lstStyle/>
          <a:p>
            <a:r>
              <a:rPr lang="en-US" dirty="0"/>
              <a:t>How to Search and View Accounts – Advanced Search</a:t>
            </a:r>
          </a:p>
        </p:txBody>
      </p:sp>
      <p:pic>
        <p:nvPicPr>
          <p:cNvPr id="4" name="Picture 3">
            <a:extLst>
              <a:ext uri="{FF2B5EF4-FFF2-40B4-BE49-F238E27FC236}">
                <a16:creationId xmlns:a16="http://schemas.microsoft.com/office/drawing/2014/main" id="{C84BE4E3-5BC2-47D6-BAF9-DDCFB9D6F6C6}"/>
              </a:ext>
            </a:extLst>
          </p:cNvPr>
          <p:cNvPicPr/>
          <p:nvPr/>
        </p:nvPicPr>
        <p:blipFill>
          <a:blip r:embed="rId3"/>
          <a:stretch>
            <a:fillRect/>
          </a:stretch>
        </p:blipFill>
        <p:spPr>
          <a:xfrm>
            <a:off x="204993" y="1206649"/>
            <a:ext cx="5506720" cy="3627120"/>
          </a:xfrm>
          <a:prstGeom prst="rect">
            <a:avLst/>
          </a:prstGeom>
        </p:spPr>
      </p:pic>
      <p:pic>
        <p:nvPicPr>
          <p:cNvPr id="6" name="Picture 5">
            <a:extLst>
              <a:ext uri="{FF2B5EF4-FFF2-40B4-BE49-F238E27FC236}">
                <a16:creationId xmlns:a16="http://schemas.microsoft.com/office/drawing/2014/main" id="{2A84326C-798D-4C9F-9E33-6B199E6A7F74}"/>
              </a:ext>
            </a:extLst>
          </p:cNvPr>
          <p:cNvPicPr/>
          <p:nvPr/>
        </p:nvPicPr>
        <p:blipFill>
          <a:blip r:embed="rId4"/>
          <a:stretch>
            <a:fillRect/>
          </a:stretch>
        </p:blipFill>
        <p:spPr>
          <a:xfrm>
            <a:off x="1887876" y="4293131"/>
            <a:ext cx="5943600" cy="2196465"/>
          </a:xfrm>
          <a:prstGeom prst="rect">
            <a:avLst/>
          </a:prstGeom>
        </p:spPr>
      </p:pic>
    </p:spTree>
    <p:extLst>
      <p:ext uri="{BB962C8B-B14F-4D97-AF65-F5344CB8AC3E}">
        <p14:creationId xmlns:p14="http://schemas.microsoft.com/office/powerpoint/2010/main" val="1329067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a:xfrm>
            <a:off x="6040422" y="1600200"/>
            <a:ext cx="2667000" cy="3810000"/>
          </a:xfrm>
        </p:spPr>
        <p:txBody>
          <a:bodyPr/>
          <a:lstStyle/>
          <a:p>
            <a:r>
              <a:rPr lang="en-US" dirty="0"/>
              <a:t>From your home page, click on Advanced Search in the corner bar</a:t>
            </a:r>
          </a:p>
          <a:p>
            <a:endParaRPr lang="en-US" dirty="0"/>
          </a:p>
          <a:p>
            <a:r>
              <a:rPr lang="en-US" dirty="0"/>
              <a:t>Build a Query to bring back the following Customers:</a:t>
            </a:r>
          </a:p>
          <a:p>
            <a:pPr lvl="1"/>
            <a:r>
              <a:rPr lang="en-US" dirty="0">
                <a:latin typeface="+mj-lt"/>
                <a:ea typeface="ＭＳ Ｐゴシック" charset="0"/>
                <a:cs typeface="Arial"/>
              </a:rPr>
              <a:t>Payer (0003)</a:t>
            </a:r>
          </a:p>
          <a:p>
            <a:pPr lvl="1"/>
            <a:r>
              <a:rPr lang="en-US" dirty="0">
                <a:latin typeface="+mj-lt"/>
                <a:ea typeface="ＭＳ Ｐゴシック" charset="0"/>
                <a:cs typeface="Arial"/>
              </a:rPr>
              <a:t>Country is USA</a:t>
            </a:r>
          </a:p>
          <a:p>
            <a:pPr lvl="1"/>
            <a:r>
              <a:rPr lang="en-US" dirty="0">
                <a:latin typeface="+mj-lt"/>
                <a:ea typeface="ＭＳ Ｐゴシック" charset="0"/>
                <a:cs typeface="Arial"/>
              </a:rPr>
              <a:t>Active Customer</a:t>
            </a:r>
          </a:p>
          <a:p>
            <a:endParaRPr lang="en-US" dirty="0"/>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5" name="Content Placeholder 4">
            <a:extLst>
              <a:ext uri="{FF2B5EF4-FFF2-40B4-BE49-F238E27FC236}">
                <a16:creationId xmlns:a16="http://schemas.microsoft.com/office/drawing/2014/main" id="{39BC21EB-967C-4D20-B4DD-EA6ED7F7AD43}"/>
              </a:ext>
            </a:extLst>
          </p:cNvPr>
          <p:cNvPicPr>
            <a:picLocks noGrp="1"/>
          </p:cNvPicPr>
          <p:nvPr>
            <p:ph idx="1"/>
          </p:nvPr>
        </p:nvPicPr>
        <p:blipFill>
          <a:blip r:embed="rId3"/>
          <a:stretch>
            <a:fillRect/>
          </a:stretch>
        </p:blipFill>
        <p:spPr>
          <a:xfrm>
            <a:off x="1548834" y="1576068"/>
            <a:ext cx="2543175" cy="438150"/>
          </a:xfrm>
          <a:prstGeom prst="rect">
            <a:avLst/>
          </a:prstGeom>
        </p:spPr>
      </p:pic>
      <p:sp>
        <p:nvSpPr>
          <p:cNvPr id="6" name="Rectangle 5">
            <a:extLst>
              <a:ext uri="{FF2B5EF4-FFF2-40B4-BE49-F238E27FC236}">
                <a16:creationId xmlns:a16="http://schemas.microsoft.com/office/drawing/2014/main" id="{4775FC79-46C8-46EC-8E49-95F8A2D0389A}"/>
              </a:ext>
            </a:extLst>
          </p:cNvPr>
          <p:cNvSpPr/>
          <p:nvPr/>
        </p:nvSpPr>
        <p:spPr>
          <a:xfrm>
            <a:off x="3075777" y="1576068"/>
            <a:ext cx="1016232" cy="43815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ACB19EB-9210-4B47-AD6E-FEF1E6FBADDF}"/>
              </a:ext>
            </a:extLst>
          </p:cNvPr>
          <p:cNvPicPr>
            <a:picLocks noChangeAspect="1"/>
          </p:cNvPicPr>
          <p:nvPr/>
        </p:nvPicPr>
        <p:blipFill>
          <a:blip r:embed="rId4"/>
          <a:stretch>
            <a:fillRect/>
          </a:stretch>
        </p:blipFill>
        <p:spPr>
          <a:xfrm>
            <a:off x="322266" y="2442604"/>
            <a:ext cx="5507021" cy="3520492"/>
          </a:xfrm>
          <a:prstGeom prst="rect">
            <a:avLst/>
          </a:prstGeom>
        </p:spPr>
      </p:pic>
    </p:spTree>
    <p:extLst>
      <p:ext uri="{BB962C8B-B14F-4D97-AF65-F5344CB8AC3E}">
        <p14:creationId xmlns:p14="http://schemas.microsoft.com/office/powerpoint/2010/main" val="2333235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BB50CB-7160-44BE-A836-60F5DA4CA2D9}"/>
              </a:ext>
            </a:extLst>
          </p:cNvPr>
          <p:cNvSpPr>
            <a:spLocks noGrp="1"/>
          </p:cNvSpPr>
          <p:nvPr>
            <p:ph idx="1"/>
          </p:nvPr>
        </p:nvSpPr>
        <p:spPr/>
        <p:txBody>
          <a:bodyPr/>
          <a:lstStyle/>
          <a:p>
            <a:r>
              <a:rPr lang="en-US" dirty="0"/>
              <a:t>After you have found the Customer you are looking for in your search. You can open the Customer Details screen and view all information about that Customer.</a:t>
            </a:r>
          </a:p>
          <a:p>
            <a:pPr lvl="1"/>
            <a:r>
              <a:rPr lang="en-US" dirty="0"/>
              <a:t>Customer Master Data</a:t>
            </a:r>
          </a:p>
          <a:p>
            <a:pPr lvl="1"/>
            <a:r>
              <a:rPr lang="en-US" dirty="0"/>
              <a:t>Company Code Data</a:t>
            </a:r>
          </a:p>
          <a:p>
            <a:pPr lvl="1"/>
            <a:r>
              <a:rPr lang="en-US" dirty="0"/>
              <a:t>Sales Data</a:t>
            </a:r>
          </a:p>
          <a:p>
            <a:pPr lvl="1"/>
            <a:r>
              <a:rPr lang="en-US" dirty="0"/>
              <a:t>Hangul</a:t>
            </a:r>
          </a:p>
          <a:p>
            <a:pPr lvl="1"/>
            <a:r>
              <a:rPr lang="en-US" dirty="0"/>
              <a:t>Mandarin</a:t>
            </a:r>
          </a:p>
          <a:p>
            <a:pPr lvl="1"/>
            <a:endParaRPr lang="en-US" dirty="0"/>
          </a:p>
          <a:p>
            <a:pPr lvl="1"/>
            <a:endParaRPr lang="en-US" dirty="0"/>
          </a:p>
          <a:p>
            <a:pPr marL="0" indent="0">
              <a:buNone/>
            </a:pPr>
            <a:r>
              <a:rPr lang="en-US" dirty="0">
                <a:solidFill>
                  <a:srgbClr val="FF0000"/>
                </a:solidFill>
              </a:rPr>
              <a:t>*On the Customer Details</a:t>
            </a:r>
          </a:p>
          <a:p>
            <a:pPr marL="0" indent="0">
              <a:buNone/>
            </a:pPr>
            <a:r>
              <a:rPr lang="en-US" dirty="0">
                <a:solidFill>
                  <a:srgbClr val="FF0000"/>
                </a:solidFill>
              </a:rPr>
              <a:t>screen you should only</a:t>
            </a:r>
          </a:p>
          <a:p>
            <a:pPr marL="0" indent="0">
              <a:buNone/>
            </a:pPr>
            <a:r>
              <a:rPr lang="en-US" dirty="0">
                <a:solidFill>
                  <a:srgbClr val="FF0000"/>
                </a:solidFill>
              </a:rPr>
              <a:t>“view” your data. Do not</a:t>
            </a:r>
          </a:p>
          <a:p>
            <a:pPr marL="0" indent="0">
              <a:buNone/>
            </a:pPr>
            <a:r>
              <a:rPr lang="en-US" dirty="0">
                <a:solidFill>
                  <a:srgbClr val="FF0000"/>
                </a:solidFill>
              </a:rPr>
              <a:t>edit it.</a:t>
            </a:r>
          </a:p>
        </p:txBody>
      </p:sp>
      <p:sp>
        <p:nvSpPr>
          <p:cNvPr id="3" name="Title 2">
            <a:extLst>
              <a:ext uri="{FF2B5EF4-FFF2-40B4-BE49-F238E27FC236}">
                <a16:creationId xmlns:a16="http://schemas.microsoft.com/office/drawing/2014/main" id="{B3A78F72-1C01-42EB-BE5A-F6E1A97C475C}"/>
              </a:ext>
            </a:extLst>
          </p:cNvPr>
          <p:cNvSpPr>
            <a:spLocks noGrp="1"/>
          </p:cNvSpPr>
          <p:nvPr>
            <p:ph type="title"/>
          </p:nvPr>
        </p:nvSpPr>
        <p:spPr/>
        <p:txBody>
          <a:bodyPr/>
          <a:lstStyle/>
          <a:p>
            <a:r>
              <a:rPr lang="en-US" dirty="0"/>
              <a:t>How to Search and View Accounts</a:t>
            </a:r>
          </a:p>
        </p:txBody>
      </p:sp>
      <p:pic>
        <p:nvPicPr>
          <p:cNvPr id="5" name="Picture 4">
            <a:extLst>
              <a:ext uri="{FF2B5EF4-FFF2-40B4-BE49-F238E27FC236}">
                <a16:creationId xmlns:a16="http://schemas.microsoft.com/office/drawing/2014/main" id="{AE7BC7D2-BA9B-49A5-80CE-CFD8CAC64E88}"/>
              </a:ext>
            </a:extLst>
          </p:cNvPr>
          <p:cNvPicPr/>
          <p:nvPr/>
        </p:nvPicPr>
        <p:blipFill>
          <a:blip r:embed="rId3"/>
          <a:stretch>
            <a:fillRect/>
          </a:stretch>
        </p:blipFill>
        <p:spPr>
          <a:xfrm>
            <a:off x="4417888" y="1849348"/>
            <a:ext cx="3493897" cy="5008652"/>
          </a:xfrm>
          <a:prstGeom prst="rect">
            <a:avLst/>
          </a:prstGeom>
        </p:spPr>
      </p:pic>
    </p:spTree>
    <p:extLst>
      <p:ext uri="{BB962C8B-B14F-4D97-AF65-F5344CB8AC3E}">
        <p14:creationId xmlns:p14="http://schemas.microsoft.com/office/powerpoint/2010/main" val="1307666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F6B9CC-137E-4196-A21C-658D22333D62}"/>
              </a:ext>
            </a:extLst>
          </p:cNvPr>
          <p:cNvSpPr>
            <a:spLocks noGrp="1"/>
          </p:cNvSpPr>
          <p:nvPr>
            <p:ph idx="1"/>
          </p:nvPr>
        </p:nvSpPr>
        <p:spPr/>
        <p:txBody>
          <a:bodyPr/>
          <a:lstStyle/>
          <a:p>
            <a:r>
              <a:rPr lang="en-US" dirty="0"/>
              <a:t>The Data in the following tabs are organized by what is called Data Containers. A data container is a way of organizing the data to allow for one Customer to have multiple instances of the associated data.</a:t>
            </a:r>
          </a:p>
          <a:p>
            <a:pPr lvl="1"/>
            <a:r>
              <a:rPr lang="en-US" dirty="0"/>
              <a:t>Company Code Data</a:t>
            </a:r>
          </a:p>
          <a:p>
            <a:pPr lvl="1"/>
            <a:r>
              <a:rPr lang="en-US" dirty="0"/>
              <a:t>Sales Data</a:t>
            </a:r>
          </a:p>
          <a:p>
            <a:pPr lvl="1"/>
            <a:r>
              <a:rPr lang="en-US" dirty="0"/>
              <a:t>Hangul &amp; Mandarin</a:t>
            </a:r>
          </a:p>
          <a:p>
            <a:r>
              <a:rPr lang="en-US" dirty="0"/>
              <a:t>When Viewing this data you may need to switch from a Single Edit view to a Multi Edit view</a:t>
            </a:r>
          </a:p>
          <a:p>
            <a:pPr marL="0" indent="0">
              <a:buNone/>
            </a:pPr>
            <a:endParaRPr lang="en-US" dirty="0"/>
          </a:p>
        </p:txBody>
      </p:sp>
      <p:sp>
        <p:nvSpPr>
          <p:cNvPr id="3" name="Title 2">
            <a:extLst>
              <a:ext uri="{FF2B5EF4-FFF2-40B4-BE49-F238E27FC236}">
                <a16:creationId xmlns:a16="http://schemas.microsoft.com/office/drawing/2014/main" id="{04650FE9-4268-472A-88A3-639F17125A89}"/>
              </a:ext>
            </a:extLst>
          </p:cNvPr>
          <p:cNvSpPr>
            <a:spLocks noGrp="1"/>
          </p:cNvSpPr>
          <p:nvPr>
            <p:ph type="title"/>
          </p:nvPr>
        </p:nvSpPr>
        <p:spPr/>
        <p:txBody>
          <a:bodyPr/>
          <a:lstStyle/>
          <a:p>
            <a:r>
              <a:rPr lang="en-US" dirty="0"/>
              <a:t>How to Search and View Accounts</a:t>
            </a:r>
          </a:p>
        </p:txBody>
      </p:sp>
      <p:pic>
        <p:nvPicPr>
          <p:cNvPr id="6" name="Picture 5">
            <a:extLst>
              <a:ext uri="{FF2B5EF4-FFF2-40B4-BE49-F238E27FC236}">
                <a16:creationId xmlns:a16="http://schemas.microsoft.com/office/drawing/2014/main" id="{C5C96389-30B3-4491-92E2-21F5EB6DB667}"/>
              </a:ext>
            </a:extLst>
          </p:cNvPr>
          <p:cNvPicPr/>
          <p:nvPr/>
        </p:nvPicPr>
        <p:blipFill>
          <a:blip r:embed="rId2"/>
          <a:stretch>
            <a:fillRect/>
          </a:stretch>
        </p:blipFill>
        <p:spPr>
          <a:xfrm>
            <a:off x="307145" y="3787140"/>
            <a:ext cx="5364480" cy="2385060"/>
          </a:xfrm>
          <a:prstGeom prst="rect">
            <a:avLst/>
          </a:prstGeom>
        </p:spPr>
      </p:pic>
      <p:pic>
        <p:nvPicPr>
          <p:cNvPr id="7" name="Picture 6">
            <a:extLst>
              <a:ext uri="{FF2B5EF4-FFF2-40B4-BE49-F238E27FC236}">
                <a16:creationId xmlns:a16="http://schemas.microsoft.com/office/drawing/2014/main" id="{46ADA021-0F6F-4B40-B03F-E2D1BDB1930F}"/>
              </a:ext>
            </a:extLst>
          </p:cNvPr>
          <p:cNvPicPr/>
          <p:nvPr/>
        </p:nvPicPr>
        <p:blipFill>
          <a:blip r:embed="rId3"/>
          <a:stretch>
            <a:fillRect/>
          </a:stretch>
        </p:blipFill>
        <p:spPr>
          <a:xfrm>
            <a:off x="4631531" y="3313088"/>
            <a:ext cx="4317902" cy="3333164"/>
          </a:xfrm>
          <a:prstGeom prst="rect">
            <a:avLst/>
          </a:prstGeom>
        </p:spPr>
      </p:pic>
    </p:spTree>
    <p:extLst>
      <p:ext uri="{BB962C8B-B14F-4D97-AF65-F5344CB8AC3E}">
        <p14:creationId xmlns:p14="http://schemas.microsoft.com/office/powerpoint/2010/main" val="3467674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B65EE0-76C2-4E82-8B85-32FE273C2AB9}"/>
              </a:ext>
            </a:extLst>
          </p:cNvPr>
          <p:cNvSpPr>
            <a:spLocks noGrp="1"/>
          </p:cNvSpPr>
          <p:nvPr>
            <p:ph type="title"/>
          </p:nvPr>
        </p:nvSpPr>
        <p:spPr/>
        <p:txBody>
          <a:bodyPr/>
          <a:lstStyle/>
          <a:p>
            <a:r>
              <a:rPr lang="en-US" dirty="0"/>
              <a:t>How to Search and View Accounts – Partner Relationships</a:t>
            </a:r>
          </a:p>
        </p:txBody>
      </p:sp>
      <p:sp>
        <p:nvSpPr>
          <p:cNvPr id="5" name="TextBox 4">
            <a:extLst>
              <a:ext uri="{FF2B5EF4-FFF2-40B4-BE49-F238E27FC236}">
                <a16:creationId xmlns:a16="http://schemas.microsoft.com/office/drawing/2014/main" id="{77749F42-38F2-4C21-BE8D-20B1B97AC113}"/>
              </a:ext>
            </a:extLst>
          </p:cNvPr>
          <p:cNvSpPr txBox="1"/>
          <p:nvPr/>
        </p:nvSpPr>
        <p:spPr>
          <a:xfrm>
            <a:off x="585480" y="1151068"/>
            <a:ext cx="8158778" cy="1077218"/>
          </a:xfrm>
          <a:prstGeom prst="rect">
            <a:avLst/>
          </a:prstGeom>
          <a:noFill/>
        </p:spPr>
        <p:txBody>
          <a:bodyPr wrap="square" rtlCol="0">
            <a:spAutoFit/>
          </a:bodyPr>
          <a:lstStyle/>
          <a:p>
            <a:r>
              <a:rPr lang="en-US" sz="1600" dirty="0"/>
              <a:t>From the Partner relationships tab, you can see all partner functions of the record you are viewing.  By hovering over the Partner function box, you can get an additional popup that will allow you to navigate to that partner function record.</a:t>
            </a:r>
          </a:p>
          <a:p>
            <a:endParaRPr lang="en-US" sz="1600" dirty="0"/>
          </a:p>
        </p:txBody>
      </p:sp>
      <p:pic>
        <p:nvPicPr>
          <p:cNvPr id="8" name="Picture 7">
            <a:extLst>
              <a:ext uri="{FF2B5EF4-FFF2-40B4-BE49-F238E27FC236}">
                <a16:creationId xmlns:a16="http://schemas.microsoft.com/office/drawing/2014/main" id="{CF06E7F0-9369-4ACB-94BD-0F921C382BA6}"/>
              </a:ext>
            </a:extLst>
          </p:cNvPr>
          <p:cNvPicPr/>
          <p:nvPr/>
        </p:nvPicPr>
        <p:blipFill>
          <a:blip r:embed="rId3"/>
          <a:stretch>
            <a:fillRect/>
          </a:stretch>
        </p:blipFill>
        <p:spPr>
          <a:xfrm>
            <a:off x="1060939" y="2228286"/>
            <a:ext cx="6594230" cy="4090452"/>
          </a:xfrm>
          <a:prstGeom prst="rect">
            <a:avLst/>
          </a:prstGeom>
        </p:spPr>
      </p:pic>
    </p:spTree>
    <p:extLst>
      <p:ext uri="{BB962C8B-B14F-4D97-AF65-F5344CB8AC3E}">
        <p14:creationId xmlns:p14="http://schemas.microsoft.com/office/powerpoint/2010/main" val="2275523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C35C21-456D-4EB1-980F-1CBBC3021D21}"/>
              </a:ext>
            </a:extLst>
          </p:cNvPr>
          <p:cNvSpPr>
            <a:spLocks noGrp="1"/>
          </p:cNvSpPr>
          <p:nvPr>
            <p:ph idx="1"/>
          </p:nvPr>
        </p:nvSpPr>
        <p:spPr/>
        <p:txBody>
          <a:bodyPr/>
          <a:lstStyle/>
          <a:p>
            <a:r>
              <a:rPr lang="en-US" dirty="0"/>
              <a:t>Merged: </a:t>
            </a:r>
            <a:r>
              <a:rPr lang="en-US" kern="1200" dirty="0"/>
              <a:t>A record that is an identified duplicate. The Merged Record can either be the “deactivated” record or the “survivor” record.</a:t>
            </a:r>
          </a:p>
          <a:p>
            <a:r>
              <a:rPr lang="en-US" dirty="0"/>
              <a:t>On the “Deactivated” record the Survivor will be displayed on the top section. On the “Survivor” record the duplicate will be displayed on the bottom section.</a:t>
            </a:r>
          </a:p>
        </p:txBody>
      </p:sp>
      <p:sp>
        <p:nvSpPr>
          <p:cNvPr id="3" name="Title 2">
            <a:extLst>
              <a:ext uri="{FF2B5EF4-FFF2-40B4-BE49-F238E27FC236}">
                <a16:creationId xmlns:a16="http://schemas.microsoft.com/office/drawing/2014/main" id="{6C37B415-8F64-4348-B3CC-65E868550177}"/>
              </a:ext>
            </a:extLst>
          </p:cNvPr>
          <p:cNvSpPr>
            <a:spLocks noGrp="1"/>
          </p:cNvSpPr>
          <p:nvPr>
            <p:ph type="title"/>
          </p:nvPr>
        </p:nvSpPr>
        <p:spPr/>
        <p:txBody>
          <a:bodyPr/>
          <a:lstStyle/>
          <a:p>
            <a:r>
              <a:rPr lang="en-US" dirty="0"/>
              <a:t>How to Search and View Accounts – Merged Record</a:t>
            </a:r>
          </a:p>
        </p:txBody>
      </p:sp>
      <p:pic>
        <p:nvPicPr>
          <p:cNvPr id="7" name="Picture 6">
            <a:extLst>
              <a:ext uri="{FF2B5EF4-FFF2-40B4-BE49-F238E27FC236}">
                <a16:creationId xmlns:a16="http://schemas.microsoft.com/office/drawing/2014/main" id="{D81E5A83-0F23-4C51-9667-29F1E1DCDBCA}"/>
              </a:ext>
            </a:extLst>
          </p:cNvPr>
          <p:cNvPicPr>
            <a:picLocks noChangeAspect="1"/>
          </p:cNvPicPr>
          <p:nvPr/>
        </p:nvPicPr>
        <p:blipFill>
          <a:blip r:embed="rId3"/>
          <a:stretch>
            <a:fillRect/>
          </a:stretch>
        </p:blipFill>
        <p:spPr>
          <a:xfrm>
            <a:off x="227597" y="2640431"/>
            <a:ext cx="5918855" cy="3345711"/>
          </a:xfrm>
          <a:prstGeom prst="rect">
            <a:avLst/>
          </a:prstGeom>
        </p:spPr>
      </p:pic>
      <p:pic>
        <p:nvPicPr>
          <p:cNvPr id="8" name="Picture 7">
            <a:extLst>
              <a:ext uri="{FF2B5EF4-FFF2-40B4-BE49-F238E27FC236}">
                <a16:creationId xmlns:a16="http://schemas.microsoft.com/office/drawing/2014/main" id="{27D12C73-DA2C-42DB-9495-925D3E30676A}"/>
              </a:ext>
            </a:extLst>
          </p:cNvPr>
          <p:cNvPicPr>
            <a:picLocks noChangeAspect="1"/>
          </p:cNvPicPr>
          <p:nvPr/>
        </p:nvPicPr>
        <p:blipFill>
          <a:blip r:embed="rId4"/>
          <a:stretch>
            <a:fillRect/>
          </a:stretch>
        </p:blipFill>
        <p:spPr>
          <a:xfrm>
            <a:off x="4325815" y="3294706"/>
            <a:ext cx="4604876" cy="3273918"/>
          </a:xfrm>
          <a:prstGeom prst="rect">
            <a:avLst/>
          </a:prstGeom>
        </p:spPr>
      </p:pic>
    </p:spTree>
    <p:extLst>
      <p:ext uri="{BB962C8B-B14F-4D97-AF65-F5344CB8AC3E}">
        <p14:creationId xmlns:p14="http://schemas.microsoft.com/office/powerpoint/2010/main" val="2938515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46E38E-0D40-4357-AFA6-786AD4F82479}"/>
              </a:ext>
            </a:extLst>
          </p:cNvPr>
          <p:cNvSpPr>
            <a:spLocks noGrp="1"/>
          </p:cNvSpPr>
          <p:nvPr>
            <p:ph idx="1"/>
          </p:nvPr>
        </p:nvSpPr>
        <p:spPr/>
        <p:txBody>
          <a:bodyPr/>
          <a:lstStyle/>
          <a:p>
            <a:r>
              <a:rPr lang="en-US" kern="1200" dirty="0"/>
              <a:t>Rejected Duplicates are any record(s) that you said during clerical review were NOT duplicates of each other.</a:t>
            </a:r>
          </a:p>
          <a:p>
            <a:endParaRPr lang="en-US" kern="1200" dirty="0"/>
          </a:p>
          <a:p>
            <a:endParaRPr lang="en-US" dirty="0"/>
          </a:p>
        </p:txBody>
      </p:sp>
      <p:sp>
        <p:nvSpPr>
          <p:cNvPr id="3" name="Title 2">
            <a:extLst>
              <a:ext uri="{FF2B5EF4-FFF2-40B4-BE49-F238E27FC236}">
                <a16:creationId xmlns:a16="http://schemas.microsoft.com/office/drawing/2014/main" id="{A71F1CEB-3C39-4F06-A7CB-CDD6A200A269}"/>
              </a:ext>
            </a:extLst>
          </p:cNvPr>
          <p:cNvSpPr>
            <a:spLocks noGrp="1"/>
          </p:cNvSpPr>
          <p:nvPr>
            <p:ph type="title"/>
          </p:nvPr>
        </p:nvSpPr>
        <p:spPr/>
        <p:txBody>
          <a:bodyPr/>
          <a:lstStyle/>
          <a:p>
            <a:r>
              <a:rPr lang="en-US" dirty="0"/>
              <a:t>How to Search and View Accounts – Rejected Duplicate</a:t>
            </a:r>
          </a:p>
        </p:txBody>
      </p:sp>
      <p:pic>
        <p:nvPicPr>
          <p:cNvPr id="6" name="Picture 5">
            <a:extLst>
              <a:ext uri="{FF2B5EF4-FFF2-40B4-BE49-F238E27FC236}">
                <a16:creationId xmlns:a16="http://schemas.microsoft.com/office/drawing/2014/main" id="{28C1777C-0940-41A3-9A55-C8B398EEB513}"/>
              </a:ext>
            </a:extLst>
          </p:cNvPr>
          <p:cNvPicPr>
            <a:picLocks noChangeAspect="1"/>
          </p:cNvPicPr>
          <p:nvPr/>
        </p:nvPicPr>
        <p:blipFill>
          <a:blip r:embed="rId3"/>
          <a:stretch>
            <a:fillRect/>
          </a:stretch>
        </p:blipFill>
        <p:spPr>
          <a:xfrm>
            <a:off x="159303" y="2159134"/>
            <a:ext cx="5092635" cy="4287704"/>
          </a:xfrm>
          <a:prstGeom prst="rect">
            <a:avLst/>
          </a:prstGeom>
        </p:spPr>
      </p:pic>
      <p:pic>
        <p:nvPicPr>
          <p:cNvPr id="7" name="Picture 6">
            <a:extLst>
              <a:ext uri="{FF2B5EF4-FFF2-40B4-BE49-F238E27FC236}">
                <a16:creationId xmlns:a16="http://schemas.microsoft.com/office/drawing/2014/main" id="{F1B8E622-8500-4CEF-882F-0531DF9A939C}"/>
              </a:ext>
            </a:extLst>
          </p:cNvPr>
          <p:cNvPicPr>
            <a:picLocks noChangeAspect="1"/>
          </p:cNvPicPr>
          <p:nvPr/>
        </p:nvPicPr>
        <p:blipFill>
          <a:blip r:embed="rId4"/>
          <a:stretch>
            <a:fillRect/>
          </a:stretch>
        </p:blipFill>
        <p:spPr>
          <a:xfrm>
            <a:off x="4059059" y="1884496"/>
            <a:ext cx="4703941" cy="3928291"/>
          </a:xfrm>
          <a:prstGeom prst="rect">
            <a:avLst/>
          </a:prstGeom>
        </p:spPr>
      </p:pic>
    </p:spTree>
    <p:extLst>
      <p:ext uri="{BB962C8B-B14F-4D97-AF65-F5344CB8AC3E}">
        <p14:creationId xmlns:p14="http://schemas.microsoft.com/office/powerpoint/2010/main" val="3486464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C5E54-AC1C-4270-A46F-DD2F99CA0952}"/>
              </a:ext>
            </a:extLst>
          </p:cNvPr>
          <p:cNvSpPr>
            <a:spLocks noGrp="1"/>
          </p:cNvSpPr>
          <p:nvPr>
            <p:ph idx="1"/>
          </p:nvPr>
        </p:nvSpPr>
        <p:spPr/>
        <p:txBody>
          <a:bodyPr/>
          <a:lstStyle/>
          <a:p>
            <a:r>
              <a:rPr lang="en-US" dirty="0"/>
              <a:t>From any tab you can submit a record into the Maintain Workflow by clicking the Start Maintain Customer Workflow button</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84CA525A-580F-49AA-9072-F514722051A0}"/>
              </a:ext>
            </a:extLst>
          </p:cNvPr>
          <p:cNvSpPr>
            <a:spLocks noGrp="1"/>
          </p:cNvSpPr>
          <p:nvPr>
            <p:ph type="title"/>
          </p:nvPr>
        </p:nvSpPr>
        <p:spPr/>
        <p:txBody>
          <a:bodyPr/>
          <a:lstStyle/>
          <a:p>
            <a:r>
              <a:rPr lang="en-US" dirty="0"/>
              <a:t>How to Search and View Accounts</a:t>
            </a:r>
          </a:p>
        </p:txBody>
      </p:sp>
      <p:pic>
        <p:nvPicPr>
          <p:cNvPr id="5" name="Picture 4">
            <a:extLst>
              <a:ext uri="{FF2B5EF4-FFF2-40B4-BE49-F238E27FC236}">
                <a16:creationId xmlns:a16="http://schemas.microsoft.com/office/drawing/2014/main" id="{83A7AEAD-9299-4DF5-A6EE-D977E3E0CFDD}"/>
              </a:ext>
            </a:extLst>
          </p:cNvPr>
          <p:cNvPicPr/>
          <p:nvPr/>
        </p:nvPicPr>
        <p:blipFill>
          <a:blip r:embed="rId3"/>
          <a:stretch>
            <a:fillRect/>
          </a:stretch>
        </p:blipFill>
        <p:spPr>
          <a:xfrm>
            <a:off x="2119312" y="2698750"/>
            <a:ext cx="4573588" cy="1746250"/>
          </a:xfrm>
          <a:prstGeom prst="rect">
            <a:avLst/>
          </a:prstGeom>
        </p:spPr>
      </p:pic>
    </p:spTree>
    <p:extLst>
      <p:ext uri="{BB962C8B-B14F-4D97-AF65-F5344CB8AC3E}">
        <p14:creationId xmlns:p14="http://schemas.microsoft.com/office/powerpoint/2010/main" val="2905253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Search and Select any Customer</a:t>
            </a:r>
          </a:p>
          <a:p>
            <a:endParaRPr lang="en-US" dirty="0"/>
          </a:p>
          <a:p>
            <a:r>
              <a:rPr lang="en-US" dirty="0"/>
              <a:t>Practice navigating the different tabs and understanding how the data is displayed and organized.</a:t>
            </a:r>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2" name="Picture 1">
            <a:extLst>
              <a:ext uri="{FF2B5EF4-FFF2-40B4-BE49-F238E27FC236}">
                <a16:creationId xmlns:a16="http://schemas.microsoft.com/office/drawing/2014/main" id="{90DCD09F-8D21-4A10-9689-1EA8605E82D3}"/>
              </a:ext>
            </a:extLst>
          </p:cNvPr>
          <p:cNvPicPr>
            <a:picLocks noChangeAspect="1"/>
          </p:cNvPicPr>
          <p:nvPr/>
        </p:nvPicPr>
        <p:blipFill>
          <a:blip r:embed="rId2"/>
          <a:stretch>
            <a:fillRect/>
          </a:stretch>
        </p:blipFill>
        <p:spPr>
          <a:xfrm rot="1644070">
            <a:off x="168187" y="2971801"/>
            <a:ext cx="7543295" cy="1761288"/>
          </a:xfrm>
          <a:prstGeom prst="rect">
            <a:avLst/>
          </a:prstGeom>
        </p:spPr>
      </p:pic>
    </p:spTree>
    <p:extLst>
      <p:ext uri="{BB962C8B-B14F-4D97-AF65-F5344CB8AC3E}">
        <p14:creationId xmlns:p14="http://schemas.microsoft.com/office/powerpoint/2010/main" val="2606915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044FE63-EF38-4F17-8DCB-C7BCCEE9464A}"/>
              </a:ext>
            </a:extLst>
          </p:cNvPr>
          <p:cNvSpPr>
            <a:spLocks noGrp="1"/>
          </p:cNvSpPr>
          <p:nvPr>
            <p:ph idx="1"/>
          </p:nvPr>
        </p:nvSpPr>
        <p:spPr>
          <a:xfrm>
            <a:off x="500062" y="1219200"/>
            <a:ext cx="8262938" cy="776711"/>
          </a:xfrm>
        </p:spPr>
        <p:txBody>
          <a:bodyPr/>
          <a:lstStyle/>
          <a:p>
            <a:r>
              <a:rPr lang="en-US" dirty="0"/>
              <a:t>Clerical Review Workflow is where the user reviews and resolves potential duplicate records.</a:t>
            </a:r>
          </a:p>
          <a:p>
            <a:pPr marL="0" indent="0">
              <a:buNone/>
            </a:pPr>
            <a:endParaRPr lang="en-US" dirty="0"/>
          </a:p>
        </p:txBody>
      </p:sp>
      <p:sp>
        <p:nvSpPr>
          <p:cNvPr id="5" name="Title 4">
            <a:extLst>
              <a:ext uri="{FF2B5EF4-FFF2-40B4-BE49-F238E27FC236}">
                <a16:creationId xmlns:a16="http://schemas.microsoft.com/office/drawing/2014/main" id="{EE444019-E0EB-44BB-9880-AE5DC8147275}"/>
              </a:ext>
            </a:extLst>
          </p:cNvPr>
          <p:cNvSpPr>
            <a:spLocks noGrp="1"/>
          </p:cNvSpPr>
          <p:nvPr>
            <p:ph type="title"/>
          </p:nvPr>
        </p:nvSpPr>
        <p:spPr/>
        <p:txBody>
          <a:bodyPr/>
          <a:lstStyle/>
          <a:p>
            <a:r>
              <a:rPr lang="en-US" dirty="0"/>
              <a:t>Clerical Review (Potential Duplicates)</a:t>
            </a:r>
          </a:p>
        </p:txBody>
      </p:sp>
      <p:sp>
        <p:nvSpPr>
          <p:cNvPr id="10" name="Content Placeholder 5">
            <a:extLst>
              <a:ext uri="{FF2B5EF4-FFF2-40B4-BE49-F238E27FC236}">
                <a16:creationId xmlns:a16="http://schemas.microsoft.com/office/drawing/2014/main" id="{906AFA0D-6543-4600-A512-251144548BF5}"/>
              </a:ext>
            </a:extLst>
          </p:cNvPr>
          <p:cNvSpPr txBox="1">
            <a:spLocks/>
          </p:cNvSpPr>
          <p:nvPr/>
        </p:nvSpPr>
        <p:spPr bwMode="auto">
          <a:xfrm>
            <a:off x="4171308" y="1995910"/>
            <a:ext cx="4744092" cy="440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lr>
                <a:srgbClr val="CC1543"/>
              </a:buClr>
              <a:buFont typeface="Arial Narrow" charset="0"/>
              <a:buChar char="»"/>
              <a:defRPr sz="2000">
                <a:solidFill>
                  <a:schemeClr val="tx1"/>
                </a:solidFill>
                <a:latin typeface="+mj-lt"/>
                <a:ea typeface="ＭＳ Ｐゴシック" charset="0"/>
                <a:cs typeface="Arial" panose="020B0604020202020204" pitchFamily="34" charset="0"/>
              </a:defRPr>
            </a:lvl1pPr>
            <a:lvl2pPr marL="742950" indent="-285750" algn="l" rtl="0" eaLnBrk="1" fontAlgn="base" hangingPunct="1">
              <a:spcBef>
                <a:spcPts val="0"/>
              </a:spcBef>
              <a:spcAft>
                <a:spcPct val="0"/>
              </a:spcAft>
              <a:buClr>
                <a:srgbClr val="CC1543"/>
              </a:buClr>
              <a:buChar char="–"/>
              <a:defRPr sz="1800">
                <a:solidFill>
                  <a:schemeClr val="tx1"/>
                </a:solidFill>
                <a:latin typeface="+mj-lt"/>
                <a:ea typeface="ＭＳ Ｐゴシック" pitchFamily="-107" charset="-128"/>
                <a:cs typeface="Arial" panose="020B0604020202020204" pitchFamily="34" charset="0"/>
              </a:defRPr>
            </a:lvl2pPr>
            <a:lvl3pPr marL="1143000" indent="-228600" algn="l" rtl="0" eaLnBrk="1" fontAlgn="base" hangingPunct="1">
              <a:spcBef>
                <a:spcPts val="0"/>
              </a:spcBef>
              <a:spcAft>
                <a:spcPct val="0"/>
              </a:spcAft>
              <a:buClr>
                <a:srgbClr val="CC1543"/>
              </a:buClr>
              <a:buFont typeface="Arial"/>
              <a:buChar char="•"/>
              <a:defRPr sz="1600">
                <a:solidFill>
                  <a:schemeClr val="tx1"/>
                </a:solidFill>
                <a:latin typeface="+mj-lt"/>
                <a:ea typeface="ＭＳ Ｐゴシック" pitchFamily="-107" charset="-128"/>
                <a:cs typeface="Arial" panose="020B0604020202020204" pitchFamily="34" charset="0"/>
              </a:defRPr>
            </a:lvl3pPr>
            <a:lvl4pPr marL="1600200" indent="-228600" algn="l" rtl="0" eaLnBrk="1" fontAlgn="base" hangingPunct="1">
              <a:spcBef>
                <a:spcPts val="0"/>
              </a:spcBef>
              <a:spcAft>
                <a:spcPct val="0"/>
              </a:spcAft>
              <a:buClr>
                <a:srgbClr val="CC1543"/>
              </a:buClr>
              <a:buFont typeface="Lucida Grande"/>
              <a:buChar char="›"/>
              <a:defRPr sz="1600">
                <a:solidFill>
                  <a:schemeClr val="tx1"/>
                </a:solidFill>
                <a:latin typeface="+mj-lt"/>
                <a:ea typeface="ＭＳ Ｐゴシック" pitchFamily="-107" charset="-128"/>
                <a:cs typeface="Arial" panose="020B0604020202020204" pitchFamily="34" charset="0"/>
              </a:defRPr>
            </a:lvl4pPr>
            <a:lvl5pPr marL="2057400" indent="-228600" algn="l" rtl="0" eaLnBrk="1" fontAlgn="base" hangingPunct="1">
              <a:spcBef>
                <a:spcPts val="0"/>
              </a:spcBef>
              <a:spcAft>
                <a:spcPct val="0"/>
              </a:spcAft>
              <a:buClr>
                <a:srgbClr val="CC1543"/>
              </a:buClr>
              <a:buFont typeface="Wingdings" charset="2"/>
              <a:buChar char="§"/>
              <a:defRPr sz="1600">
                <a:solidFill>
                  <a:schemeClr val="tx1"/>
                </a:solidFill>
                <a:latin typeface="+mj-lt"/>
                <a:ea typeface="ＭＳ Ｐゴシック" pitchFamily="-107" charset="-128"/>
                <a:cs typeface="Arial" panose="020B0604020202020204"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en-US" kern="0" dirty="0"/>
              <a:t>How do you see your assigned tasks?</a:t>
            </a:r>
          </a:p>
          <a:p>
            <a:pPr lvl="1"/>
            <a:r>
              <a:rPr lang="en-US" b="1" kern="0" dirty="0"/>
              <a:t>Lone Ranger: </a:t>
            </a:r>
            <a:r>
              <a:rPr lang="en-US" kern="0" dirty="0"/>
              <a:t>Shows items assigned directly to your user id</a:t>
            </a:r>
          </a:p>
          <a:p>
            <a:pPr lvl="1"/>
            <a:endParaRPr lang="en-US" b="1" kern="0" dirty="0"/>
          </a:p>
          <a:p>
            <a:pPr lvl="1"/>
            <a:endParaRPr lang="en-US" kern="0" dirty="0"/>
          </a:p>
          <a:p>
            <a:pPr lvl="1"/>
            <a:r>
              <a:rPr lang="en-US" b="1" kern="0" dirty="0"/>
              <a:t>Twins</a:t>
            </a:r>
            <a:r>
              <a:rPr lang="en-US" kern="0" dirty="0"/>
              <a:t>: Shows all items assigned to your user id or anyone in your same user group</a:t>
            </a:r>
          </a:p>
          <a:p>
            <a:pPr lvl="1"/>
            <a:endParaRPr lang="en-US" kern="0" dirty="0"/>
          </a:p>
          <a:p>
            <a:pPr lvl="1"/>
            <a:endParaRPr lang="en-US" kern="0" dirty="0"/>
          </a:p>
          <a:p>
            <a:pPr lvl="1"/>
            <a:endParaRPr lang="en-US" kern="0" dirty="0"/>
          </a:p>
          <a:p>
            <a:pPr lvl="1"/>
            <a:r>
              <a:rPr lang="en-US" b="1" kern="0" dirty="0"/>
              <a:t>Three Amigos</a:t>
            </a:r>
            <a:r>
              <a:rPr lang="en-US" kern="0" dirty="0"/>
              <a:t>: Show all items assigned to any user in that workflow. Note: depending on access level you may not see this option.</a:t>
            </a:r>
          </a:p>
          <a:p>
            <a:pPr marL="0" indent="0">
              <a:buFont typeface="Arial Narrow" charset="0"/>
              <a:buNone/>
            </a:pPr>
            <a:endParaRPr lang="en-US" kern="0" dirty="0"/>
          </a:p>
        </p:txBody>
      </p:sp>
      <p:pic>
        <p:nvPicPr>
          <p:cNvPr id="13" name="Picture 12">
            <a:extLst>
              <a:ext uri="{FF2B5EF4-FFF2-40B4-BE49-F238E27FC236}">
                <a16:creationId xmlns:a16="http://schemas.microsoft.com/office/drawing/2014/main" id="{24558E53-8276-43A9-9C01-8E099AF2AFBA}"/>
              </a:ext>
            </a:extLst>
          </p:cNvPr>
          <p:cNvPicPr/>
          <p:nvPr/>
        </p:nvPicPr>
        <p:blipFill>
          <a:blip r:embed="rId3"/>
          <a:stretch>
            <a:fillRect/>
          </a:stretch>
        </p:blipFill>
        <p:spPr>
          <a:xfrm>
            <a:off x="6425144" y="2792417"/>
            <a:ext cx="664024" cy="513230"/>
          </a:xfrm>
          <a:prstGeom prst="rect">
            <a:avLst/>
          </a:prstGeom>
        </p:spPr>
      </p:pic>
      <p:pic>
        <p:nvPicPr>
          <p:cNvPr id="14" name="Picture 13">
            <a:extLst>
              <a:ext uri="{FF2B5EF4-FFF2-40B4-BE49-F238E27FC236}">
                <a16:creationId xmlns:a16="http://schemas.microsoft.com/office/drawing/2014/main" id="{6FD6F55F-FCF5-428C-BA55-7BF6E7D3C7A7}"/>
              </a:ext>
            </a:extLst>
          </p:cNvPr>
          <p:cNvPicPr/>
          <p:nvPr/>
        </p:nvPicPr>
        <p:blipFill>
          <a:blip r:embed="rId4"/>
          <a:stretch>
            <a:fillRect/>
          </a:stretch>
        </p:blipFill>
        <p:spPr>
          <a:xfrm>
            <a:off x="6396571" y="4056561"/>
            <a:ext cx="969253" cy="796661"/>
          </a:xfrm>
          <a:prstGeom prst="rect">
            <a:avLst/>
          </a:prstGeom>
        </p:spPr>
      </p:pic>
      <p:pic>
        <p:nvPicPr>
          <p:cNvPr id="15" name="Picture 14">
            <a:extLst>
              <a:ext uri="{FF2B5EF4-FFF2-40B4-BE49-F238E27FC236}">
                <a16:creationId xmlns:a16="http://schemas.microsoft.com/office/drawing/2014/main" id="{712891DB-5E6B-4DA6-9F4A-AC52D8B42A17}"/>
              </a:ext>
            </a:extLst>
          </p:cNvPr>
          <p:cNvPicPr/>
          <p:nvPr/>
        </p:nvPicPr>
        <p:blipFill>
          <a:blip r:embed="rId5"/>
          <a:stretch>
            <a:fillRect/>
          </a:stretch>
        </p:blipFill>
        <p:spPr>
          <a:xfrm>
            <a:off x="6555471" y="5796466"/>
            <a:ext cx="868758" cy="615222"/>
          </a:xfrm>
          <a:prstGeom prst="rect">
            <a:avLst/>
          </a:prstGeom>
        </p:spPr>
      </p:pic>
      <p:pic>
        <p:nvPicPr>
          <p:cNvPr id="11" name="Picture 10">
            <a:extLst>
              <a:ext uri="{FF2B5EF4-FFF2-40B4-BE49-F238E27FC236}">
                <a16:creationId xmlns:a16="http://schemas.microsoft.com/office/drawing/2014/main" id="{DDAFE337-4B69-49E2-9819-63D1D3B2B80A}"/>
              </a:ext>
            </a:extLst>
          </p:cNvPr>
          <p:cNvPicPr/>
          <p:nvPr/>
        </p:nvPicPr>
        <p:blipFill>
          <a:blip r:embed="rId6"/>
          <a:stretch>
            <a:fillRect/>
          </a:stretch>
        </p:blipFill>
        <p:spPr>
          <a:xfrm>
            <a:off x="500062" y="2081737"/>
            <a:ext cx="2356154" cy="1388293"/>
          </a:xfrm>
          <a:prstGeom prst="rect">
            <a:avLst/>
          </a:prstGeom>
        </p:spPr>
      </p:pic>
      <p:pic>
        <p:nvPicPr>
          <p:cNvPr id="12" name="Picture 11">
            <a:extLst>
              <a:ext uri="{FF2B5EF4-FFF2-40B4-BE49-F238E27FC236}">
                <a16:creationId xmlns:a16="http://schemas.microsoft.com/office/drawing/2014/main" id="{048F80EC-6BB2-433B-A655-D597AE8FA8A3}"/>
              </a:ext>
            </a:extLst>
          </p:cNvPr>
          <p:cNvPicPr/>
          <p:nvPr/>
        </p:nvPicPr>
        <p:blipFill>
          <a:blip r:embed="rId7"/>
          <a:stretch>
            <a:fillRect/>
          </a:stretch>
        </p:blipFill>
        <p:spPr>
          <a:xfrm>
            <a:off x="533400" y="3682413"/>
            <a:ext cx="2795953" cy="2114053"/>
          </a:xfrm>
          <a:prstGeom prst="rect">
            <a:avLst/>
          </a:prstGeom>
        </p:spPr>
      </p:pic>
    </p:spTree>
    <p:extLst>
      <p:ext uri="{BB962C8B-B14F-4D97-AF65-F5344CB8AC3E}">
        <p14:creationId xmlns:p14="http://schemas.microsoft.com/office/powerpoint/2010/main" val="1186528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03B613-C052-48CF-921D-7B398483BCF8}"/>
              </a:ext>
            </a:extLst>
          </p:cNvPr>
          <p:cNvSpPr>
            <a:spLocks noGrp="1"/>
          </p:cNvSpPr>
          <p:nvPr>
            <p:ph type="title"/>
          </p:nvPr>
        </p:nvSpPr>
        <p:spPr/>
        <p:txBody>
          <a:bodyPr/>
          <a:lstStyle/>
          <a:p>
            <a:r>
              <a:rPr lang="en-US" dirty="0"/>
              <a:t>What is STEP – Master Data Management Tool</a:t>
            </a:r>
          </a:p>
        </p:txBody>
      </p:sp>
      <p:sp>
        <p:nvSpPr>
          <p:cNvPr id="4" name="Content Placeholder 2">
            <a:extLst>
              <a:ext uri="{FF2B5EF4-FFF2-40B4-BE49-F238E27FC236}">
                <a16:creationId xmlns:a16="http://schemas.microsoft.com/office/drawing/2014/main" id="{F4F050F7-289A-4456-8E3E-641F266C73BC}"/>
              </a:ext>
            </a:extLst>
          </p:cNvPr>
          <p:cNvSpPr txBox="1">
            <a:spLocks/>
          </p:cNvSpPr>
          <p:nvPr/>
        </p:nvSpPr>
        <p:spPr bwMode="auto">
          <a:xfrm>
            <a:off x="228497" y="3820892"/>
            <a:ext cx="3112844" cy="26462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lr>
                <a:srgbClr val="CC1543"/>
              </a:buClr>
              <a:buFont typeface="Arial Narrow" charset="0"/>
              <a:buChar char="»"/>
              <a:defRPr sz="2000">
                <a:solidFill>
                  <a:schemeClr val="tx1"/>
                </a:solidFill>
                <a:latin typeface="+mj-lt"/>
                <a:ea typeface="ＭＳ Ｐゴシック" charset="0"/>
                <a:cs typeface="Arial" panose="020B0604020202020204" pitchFamily="34" charset="0"/>
              </a:defRPr>
            </a:lvl1pPr>
            <a:lvl2pPr marL="742950" indent="-285750" algn="l" rtl="0" eaLnBrk="1" fontAlgn="base" hangingPunct="1">
              <a:spcBef>
                <a:spcPts val="0"/>
              </a:spcBef>
              <a:spcAft>
                <a:spcPct val="0"/>
              </a:spcAft>
              <a:buClr>
                <a:srgbClr val="CC1543"/>
              </a:buClr>
              <a:buChar char="–"/>
              <a:defRPr sz="1800">
                <a:solidFill>
                  <a:schemeClr val="tx1"/>
                </a:solidFill>
                <a:latin typeface="+mj-lt"/>
                <a:ea typeface="ＭＳ Ｐゴシック" pitchFamily="-107" charset="-128"/>
                <a:cs typeface="Arial" panose="020B0604020202020204" pitchFamily="34" charset="0"/>
              </a:defRPr>
            </a:lvl2pPr>
            <a:lvl3pPr marL="1143000" indent="-228600" algn="l" rtl="0" eaLnBrk="1" fontAlgn="base" hangingPunct="1">
              <a:spcBef>
                <a:spcPts val="0"/>
              </a:spcBef>
              <a:spcAft>
                <a:spcPct val="0"/>
              </a:spcAft>
              <a:buClr>
                <a:srgbClr val="CC1543"/>
              </a:buClr>
              <a:buFont typeface="Arial"/>
              <a:buChar char="•"/>
              <a:defRPr sz="1600">
                <a:solidFill>
                  <a:schemeClr val="tx1"/>
                </a:solidFill>
                <a:latin typeface="+mj-lt"/>
                <a:ea typeface="ＭＳ Ｐゴシック" pitchFamily="-107" charset="-128"/>
                <a:cs typeface="Arial" panose="020B0604020202020204" pitchFamily="34" charset="0"/>
              </a:defRPr>
            </a:lvl3pPr>
            <a:lvl4pPr marL="1600200" indent="-228600" algn="l" rtl="0" eaLnBrk="1" fontAlgn="base" hangingPunct="1">
              <a:spcBef>
                <a:spcPts val="0"/>
              </a:spcBef>
              <a:spcAft>
                <a:spcPct val="0"/>
              </a:spcAft>
              <a:buClr>
                <a:srgbClr val="CC1543"/>
              </a:buClr>
              <a:buFont typeface="Lucida Grande"/>
              <a:buChar char="›"/>
              <a:defRPr sz="1600">
                <a:solidFill>
                  <a:schemeClr val="tx1"/>
                </a:solidFill>
                <a:latin typeface="+mj-lt"/>
                <a:ea typeface="ＭＳ Ｐゴシック" pitchFamily="-107" charset="-128"/>
                <a:cs typeface="Arial" panose="020B0604020202020204" pitchFamily="34" charset="0"/>
              </a:defRPr>
            </a:lvl4pPr>
            <a:lvl5pPr marL="2057400" indent="-228600" algn="l" rtl="0" eaLnBrk="1" fontAlgn="base" hangingPunct="1">
              <a:spcBef>
                <a:spcPts val="0"/>
              </a:spcBef>
              <a:spcAft>
                <a:spcPct val="0"/>
              </a:spcAft>
              <a:buClr>
                <a:srgbClr val="CC1543"/>
              </a:buClr>
              <a:buFont typeface="Wingdings" charset="2"/>
              <a:buChar char="§"/>
              <a:defRPr sz="1600">
                <a:solidFill>
                  <a:schemeClr val="tx1"/>
                </a:solidFill>
                <a:latin typeface="+mj-lt"/>
                <a:ea typeface="ＭＳ Ｐゴシック" pitchFamily="-107" charset="-128"/>
                <a:cs typeface="Arial" panose="020B0604020202020204"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a:buFont typeface="Arial Narrow" charset="0"/>
              <a:buNone/>
            </a:pPr>
            <a:r>
              <a:rPr lang="en-US" sz="1400" b="1" kern="0" dirty="0"/>
              <a:t>Today</a:t>
            </a:r>
          </a:p>
          <a:p>
            <a:r>
              <a:rPr lang="en-US" sz="1400" kern="0" dirty="0"/>
              <a:t>Limited integration between systems resulting in data re-entry</a:t>
            </a:r>
          </a:p>
          <a:p>
            <a:r>
              <a:rPr lang="en-US" sz="1400" kern="0" dirty="0"/>
              <a:t>Unreliable master data &amp; lack of data governance process and policy</a:t>
            </a:r>
          </a:p>
          <a:p>
            <a:r>
              <a:rPr lang="en-US" sz="1400" kern="0" dirty="0"/>
              <a:t>Core data not trusted and managed</a:t>
            </a:r>
          </a:p>
          <a:p>
            <a:r>
              <a:rPr lang="en-US" sz="1400" kern="0" dirty="0"/>
              <a:t>Inaccurate/out of date data within system</a:t>
            </a:r>
          </a:p>
          <a:p>
            <a:endParaRPr lang="en-US" sz="1400" kern="0" dirty="0"/>
          </a:p>
          <a:p>
            <a:endParaRPr lang="en-US" sz="1400" kern="0" dirty="0"/>
          </a:p>
        </p:txBody>
      </p:sp>
      <p:sp>
        <p:nvSpPr>
          <p:cNvPr id="5" name="Content Placeholder 2">
            <a:extLst>
              <a:ext uri="{FF2B5EF4-FFF2-40B4-BE49-F238E27FC236}">
                <a16:creationId xmlns:a16="http://schemas.microsoft.com/office/drawing/2014/main" id="{98113C3A-A168-4C02-B291-E9988374AD22}"/>
              </a:ext>
            </a:extLst>
          </p:cNvPr>
          <p:cNvSpPr txBox="1">
            <a:spLocks/>
          </p:cNvSpPr>
          <p:nvPr/>
        </p:nvSpPr>
        <p:spPr bwMode="auto">
          <a:xfrm>
            <a:off x="5813839" y="3820892"/>
            <a:ext cx="2928944" cy="26462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lr>
                <a:srgbClr val="CC1543"/>
              </a:buClr>
              <a:buFont typeface="Arial Narrow" charset="0"/>
              <a:buChar char="»"/>
              <a:defRPr sz="20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eaLnBrk="1" fontAlgn="base" hangingPunct="1">
              <a:spcBef>
                <a:spcPts val="0"/>
              </a:spcBef>
              <a:spcAft>
                <a:spcPct val="0"/>
              </a:spcAft>
              <a:buClr>
                <a:srgbClr val="CC1543"/>
              </a:buClr>
              <a:buChar char="–"/>
              <a:defRPr sz="1800">
                <a:solidFill>
                  <a:schemeClr val="tx1"/>
                </a:solidFill>
                <a:latin typeface="Arial" panose="020B0604020202020204" pitchFamily="34" charset="0"/>
                <a:ea typeface="ＭＳ Ｐゴシック" pitchFamily="-107" charset="-128"/>
                <a:cs typeface="Arial" panose="020B0604020202020204" pitchFamily="34" charset="0"/>
              </a:defRPr>
            </a:lvl2pPr>
            <a:lvl3pPr marL="1143000" indent="-228600" algn="l" rtl="0" eaLnBrk="1" fontAlgn="base" hangingPunct="1">
              <a:spcBef>
                <a:spcPts val="0"/>
              </a:spcBef>
              <a:spcAft>
                <a:spcPct val="0"/>
              </a:spcAft>
              <a:buClr>
                <a:srgbClr val="CC1543"/>
              </a:buClr>
              <a:buFont typeface="Arial"/>
              <a:buChar char="•"/>
              <a:defRPr sz="1600">
                <a:solidFill>
                  <a:schemeClr val="tx1"/>
                </a:solidFill>
                <a:latin typeface="Arial" panose="020B0604020202020204" pitchFamily="34" charset="0"/>
                <a:ea typeface="ＭＳ Ｐゴシック" pitchFamily="-107" charset="-128"/>
                <a:cs typeface="Arial" panose="020B0604020202020204" pitchFamily="34" charset="0"/>
              </a:defRPr>
            </a:lvl3pPr>
            <a:lvl4pPr marL="1600200" indent="-228600" algn="l" rtl="0" eaLnBrk="1" fontAlgn="base" hangingPunct="1">
              <a:spcBef>
                <a:spcPts val="0"/>
              </a:spcBef>
              <a:spcAft>
                <a:spcPct val="0"/>
              </a:spcAft>
              <a:buClr>
                <a:srgbClr val="CC1543"/>
              </a:buClr>
              <a:buFont typeface="Lucida Grande"/>
              <a:buChar char="›"/>
              <a:defRPr sz="1600">
                <a:solidFill>
                  <a:schemeClr val="tx1"/>
                </a:solidFill>
                <a:latin typeface="Arial" panose="020B0604020202020204" pitchFamily="34" charset="0"/>
                <a:ea typeface="ＭＳ Ｐゴシック" pitchFamily="-107" charset="-128"/>
                <a:cs typeface="Arial" panose="020B0604020202020204" pitchFamily="34" charset="0"/>
              </a:defRPr>
            </a:lvl4pPr>
            <a:lvl5pPr marL="2057400" indent="-228600" algn="l" rtl="0" eaLnBrk="1" fontAlgn="base" hangingPunct="1">
              <a:spcBef>
                <a:spcPts val="0"/>
              </a:spcBef>
              <a:spcAft>
                <a:spcPct val="0"/>
              </a:spcAft>
              <a:buClr>
                <a:srgbClr val="CC1543"/>
              </a:buClr>
              <a:buFont typeface="Wingdings" charset="2"/>
              <a:buChar char="§"/>
              <a:defRPr sz="1600">
                <a:solidFill>
                  <a:schemeClr val="tx1"/>
                </a:solidFill>
                <a:latin typeface="Arial" panose="020B0604020202020204" pitchFamily="34" charset="0"/>
                <a:ea typeface="ＭＳ Ｐゴシック" pitchFamily="-107" charset="-128"/>
                <a:cs typeface="Arial" panose="020B0604020202020204"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a:buNone/>
            </a:pPr>
            <a:r>
              <a:rPr lang="en-US" sz="1400" b="1" kern="0" dirty="0"/>
              <a:t>Future</a:t>
            </a:r>
          </a:p>
          <a:p>
            <a:r>
              <a:rPr lang="en-US" sz="1400" kern="0" dirty="0"/>
              <a:t>Centralized and standard processes for Master Data Management</a:t>
            </a:r>
          </a:p>
          <a:p>
            <a:r>
              <a:rPr lang="en-US" sz="1400" kern="0" dirty="0"/>
              <a:t>Clean up legacy Material, Customer, and Vendor Master Data</a:t>
            </a:r>
          </a:p>
          <a:p>
            <a:r>
              <a:rPr lang="en-US" sz="1400" kern="0" dirty="0"/>
              <a:t>Develop Master Data governance policy &amp; oversight</a:t>
            </a:r>
          </a:p>
          <a:p>
            <a:endParaRPr lang="en-US" sz="1400" kern="0" dirty="0"/>
          </a:p>
          <a:p>
            <a:pPr marL="0" indent="0">
              <a:buNone/>
            </a:pPr>
            <a:endParaRPr lang="en-US" sz="1400" kern="0" dirty="0"/>
          </a:p>
          <a:p>
            <a:endParaRPr lang="en-US" sz="1400" kern="0" dirty="0"/>
          </a:p>
        </p:txBody>
      </p:sp>
      <p:sp>
        <p:nvSpPr>
          <p:cNvPr id="6" name="TextBox 5">
            <a:extLst>
              <a:ext uri="{FF2B5EF4-FFF2-40B4-BE49-F238E27FC236}">
                <a16:creationId xmlns:a16="http://schemas.microsoft.com/office/drawing/2014/main" id="{8826DF36-9892-4AF2-A0BF-86A7E1180C8A}"/>
              </a:ext>
            </a:extLst>
          </p:cNvPr>
          <p:cNvSpPr txBox="1"/>
          <p:nvPr/>
        </p:nvSpPr>
        <p:spPr>
          <a:xfrm>
            <a:off x="3753703" y="4328903"/>
            <a:ext cx="1759745" cy="1631216"/>
          </a:xfrm>
          <a:prstGeom prst="rect">
            <a:avLst/>
          </a:prstGeom>
          <a:noFill/>
        </p:spPr>
        <p:txBody>
          <a:bodyPr wrap="square" rtlCol="0">
            <a:spAutoFit/>
          </a:bodyPr>
          <a:lstStyle/>
          <a:p>
            <a:r>
              <a:rPr lang="en-US" sz="1000" b="1" u="sng" dirty="0"/>
              <a:t>Get Clean/Stay Clean</a:t>
            </a:r>
          </a:p>
          <a:p>
            <a:pPr marL="171450" indent="-171450">
              <a:buFont typeface="Wingdings" panose="05000000000000000000" pitchFamily="2" charset="2"/>
              <a:buChar char="ü"/>
            </a:pPr>
            <a:r>
              <a:rPr lang="en-US" sz="1000" dirty="0"/>
              <a:t>StiboSystems</a:t>
            </a:r>
          </a:p>
          <a:p>
            <a:pPr marL="171450" indent="-171450">
              <a:buFont typeface="Wingdings" panose="05000000000000000000" pitchFamily="2" charset="2"/>
              <a:buChar char="ü"/>
            </a:pPr>
            <a:r>
              <a:rPr lang="en-US" sz="1000" dirty="0"/>
              <a:t>Identify Master Data Requirements</a:t>
            </a:r>
          </a:p>
          <a:p>
            <a:pPr marL="171450" indent="-171450">
              <a:buFont typeface="Wingdings" panose="05000000000000000000" pitchFamily="2" charset="2"/>
              <a:buChar char="ü"/>
            </a:pPr>
            <a:r>
              <a:rPr lang="en-US" sz="1000" dirty="0"/>
              <a:t>Data Cleansing</a:t>
            </a:r>
          </a:p>
          <a:p>
            <a:pPr marL="171450" indent="-171450">
              <a:buFont typeface="Wingdings" panose="05000000000000000000" pitchFamily="2" charset="2"/>
              <a:buChar char="ü"/>
            </a:pPr>
            <a:r>
              <a:rPr lang="en-US" sz="1000" dirty="0"/>
              <a:t>Develop processes, standards, and best practices for prevention</a:t>
            </a:r>
          </a:p>
          <a:p>
            <a:pPr marL="171450" indent="-171450">
              <a:buFont typeface="Wingdings" panose="05000000000000000000" pitchFamily="2" charset="2"/>
              <a:buChar char="ü"/>
            </a:pPr>
            <a:r>
              <a:rPr lang="en-US" sz="1000" dirty="0"/>
              <a:t>Establish ongoing metrics and monitors</a:t>
            </a:r>
          </a:p>
        </p:txBody>
      </p:sp>
      <p:sp>
        <p:nvSpPr>
          <p:cNvPr id="7" name="Arrow: Right 6">
            <a:extLst>
              <a:ext uri="{FF2B5EF4-FFF2-40B4-BE49-F238E27FC236}">
                <a16:creationId xmlns:a16="http://schemas.microsoft.com/office/drawing/2014/main" id="{A4907256-4472-46D8-9AC8-FB11B17BAA00}"/>
              </a:ext>
            </a:extLst>
          </p:cNvPr>
          <p:cNvSpPr/>
          <p:nvPr/>
        </p:nvSpPr>
        <p:spPr>
          <a:xfrm>
            <a:off x="3387503" y="4968010"/>
            <a:ext cx="400726" cy="39188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8A80A6D0-0EBE-4ABD-8D1D-A0362BC2101B}"/>
              </a:ext>
            </a:extLst>
          </p:cNvPr>
          <p:cNvSpPr/>
          <p:nvPr/>
        </p:nvSpPr>
        <p:spPr>
          <a:xfrm>
            <a:off x="5413113" y="4968010"/>
            <a:ext cx="400726" cy="39188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29404AB-CDDB-4636-BDF3-83F839318838}"/>
              </a:ext>
            </a:extLst>
          </p:cNvPr>
          <p:cNvPicPr>
            <a:picLocks noChangeAspect="1"/>
          </p:cNvPicPr>
          <p:nvPr/>
        </p:nvPicPr>
        <p:blipFill>
          <a:blip r:embed="rId2"/>
          <a:stretch>
            <a:fillRect/>
          </a:stretch>
        </p:blipFill>
        <p:spPr>
          <a:xfrm>
            <a:off x="94314" y="1203957"/>
            <a:ext cx="6018245" cy="1178770"/>
          </a:xfrm>
          <a:prstGeom prst="rect">
            <a:avLst/>
          </a:prstGeom>
        </p:spPr>
      </p:pic>
      <p:sp>
        <p:nvSpPr>
          <p:cNvPr id="11" name="Oval 10">
            <a:extLst>
              <a:ext uri="{FF2B5EF4-FFF2-40B4-BE49-F238E27FC236}">
                <a16:creationId xmlns:a16="http://schemas.microsoft.com/office/drawing/2014/main" id="{93A67E4C-E79C-4B71-B824-E11C9D286613}"/>
              </a:ext>
            </a:extLst>
          </p:cNvPr>
          <p:cNvSpPr/>
          <p:nvPr/>
        </p:nvSpPr>
        <p:spPr>
          <a:xfrm>
            <a:off x="224377" y="1153733"/>
            <a:ext cx="1046624" cy="989174"/>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7ED6C98D-6DA4-4140-8A05-6FA1F415A3CE}"/>
              </a:ext>
            </a:extLst>
          </p:cNvPr>
          <p:cNvSpPr/>
          <p:nvPr/>
        </p:nvSpPr>
        <p:spPr>
          <a:xfrm>
            <a:off x="1784919" y="1173215"/>
            <a:ext cx="1046624" cy="989174"/>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13FEB39-2A3E-4FBC-8508-4F91E3F9F078}"/>
              </a:ext>
            </a:extLst>
          </p:cNvPr>
          <p:cNvSpPr/>
          <p:nvPr/>
        </p:nvSpPr>
        <p:spPr>
          <a:xfrm>
            <a:off x="4889801" y="1153733"/>
            <a:ext cx="1046624" cy="989174"/>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4AC3569-84FE-40DE-8E6C-E249D8C7BE47}"/>
              </a:ext>
            </a:extLst>
          </p:cNvPr>
          <p:cNvPicPr>
            <a:picLocks noChangeAspect="1"/>
          </p:cNvPicPr>
          <p:nvPr/>
        </p:nvPicPr>
        <p:blipFill>
          <a:blip r:embed="rId3"/>
          <a:stretch>
            <a:fillRect/>
          </a:stretch>
        </p:blipFill>
        <p:spPr>
          <a:xfrm>
            <a:off x="1448711" y="2363567"/>
            <a:ext cx="2047875" cy="1457325"/>
          </a:xfrm>
          <a:prstGeom prst="rect">
            <a:avLst/>
          </a:prstGeom>
        </p:spPr>
      </p:pic>
      <p:pic>
        <p:nvPicPr>
          <p:cNvPr id="15" name="Picture 14">
            <a:extLst>
              <a:ext uri="{FF2B5EF4-FFF2-40B4-BE49-F238E27FC236}">
                <a16:creationId xmlns:a16="http://schemas.microsoft.com/office/drawing/2014/main" id="{F4C599DC-95D1-4F07-8991-1FCCD7069680}"/>
              </a:ext>
            </a:extLst>
          </p:cNvPr>
          <p:cNvPicPr>
            <a:picLocks noChangeAspect="1"/>
          </p:cNvPicPr>
          <p:nvPr/>
        </p:nvPicPr>
        <p:blipFill>
          <a:blip r:embed="rId4"/>
          <a:stretch>
            <a:fillRect/>
          </a:stretch>
        </p:blipFill>
        <p:spPr>
          <a:xfrm>
            <a:off x="4134420" y="2340796"/>
            <a:ext cx="2190750" cy="1362075"/>
          </a:xfrm>
          <a:prstGeom prst="rect">
            <a:avLst/>
          </a:prstGeom>
        </p:spPr>
      </p:pic>
    </p:spTree>
    <p:extLst>
      <p:ext uri="{BB962C8B-B14F-4D97-AF65-F5344CB8AC3E}">
        <p14:creationId xmlns:p14="http://schemas.microsoft.com/office/powerpoint/2010/main" val="3142791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5E3AAE-53E5-4592-B203-EA2E3C94EF26}"/>
              </a:ext>
            </a:extLst>
          </p:cNvPr>
          <p:cNvPicPr/>
          <p:nvPr/>
        </p:nvPicPr>
        <p:blipFill>
          <a:blip r:embed="rId3"/>
          <a:stretch>
            <a:fillRect/>
          </a:stretch>
        </p:blipFill>
        <p:spPr>
          <a:xfrm>
            <a:off x="136646" y="2626263"/>
            <a:ext cx="7297615" cy="2644653"/>
          </a:xfrm>
          <a:prstGeom prst="rect">
            <a:avLst/>
          </a:prstGeom>
        </p:spPr>
      </p:pic>
      <p:sp>
        <p:nvSpPr>
          <p:cNvPr id="2" name="Content Placeholder 1">
            <a:extLst>
              <a:ext uri="{FF2B5EF4-FFF2-40B4-BE49-F238E27FC236}">
                <a16:creationId xmlns:a16="http://schemas.microsoft.com/office/drawing/2014/main" id="{C2F24A0A-99E7-40C8-B4D8-54C93EF58DDC}"/>
              </a:ext>
            </a:extLst>
          </p:cNvPr>
          <p:cNvSpPr>
            <a:spLocks noGrp="1"/>
          </p:cNvSpPr>
          <p:nvPr>
            <p:ph idx="1"/>
          </p:nvPr>
        </p:nvSpPr>
        <p:spPr/>
        <p:txBody>
          <a:bodyPr/>
          <a:lstStyle/>
          <a:p>
            <a:r>
              <a:rPr lang="en-US" dirty="0"/>
              <a:t>Golden Record Clerical Review Task List</a:t>
            </a:r>
          </a:p>
          <a:p>
            <a:pPr lvl="1"/>
            <a:r>
              <a:rPr lang="en-US" dirty="0"/>
              <a:t>Lists all potential duplicate groupings</a:t>
            </a:r>
          </a:p>
          <a:p>
            <a:pPr lvl="1"/>
            <a:endParaRPr lang="en-US" dirty="0"/>
          </a:p>
        </p:txBody>
      </p:sp>
      <p:sp>
        <p:nvSpPr>
          <p:cNvPr id="3" name="Title 2">
            <a:extLst>
              <a:ext uri="{FF2B5EF4-FFF2-40B4-BE49-F238E27FC236}">
                <a16:creationId xmlns:a16="http://schemas.microsoft.com/office/drawing/2014/main" id="{B210CE9F-A198-4F9A-92ED-DBBFB823767E}"/>
              </a:ext>
            </a:extLst>
          </p:cNvPr>
          <p:cNvSpPr>
            <a:spLocks noGrp="1"/>
          </p:cNvSpPr>
          <p:nvPr>
            <p:ph type="title"/>
          </p:nvPr>
        </p:nvSpPr>
        <p:spPr/>
        <p:txBody>
          <a:bodyPr/>
          <a:lstStyle/>
          <a:p>
            <a:r>
              <a:rPr lang="en-US" dirty="0"/>
              <a:t>Clerical Review (Potential Duplicates)</a:t>
            </a:r>
          </a:p>
        </p:txBody>
      </p:sp>
      <p:pic>
        <p:nvPicPr>
          <p:cNvPr id="5" name="Picture 4">
            <a:extLst>
              <a:ext uri="{FF2B5EF4-FFF2-40B4-BE49-F238E27FC236}">
                <a16:creationId xmlns:a16="http://schemas.microsoft.com/office/drawing/2014/main" id="{452E1650-7000-4B8B-85B4-A3E53F2F93C9}"/>
              </a:ext>
            </a:extLst>
          </p:cNvPr>
          <p:cNvPicPr/>
          <p:nvPr/>
        </p:nvPicPr>
        <p:blipFill>
          <a:blip r:embed="rId4"/>
          <a:stretch>
            <a:fillRect/>
          </a:stretch>
        </p:blipFill>
        <p:spPr>
          <a:xfrm>
            <a:off x="2853454" y="2160337"/>
            <a:ext cx="3218573" cy="949790"/>
          </a:xfrm>
          <a:prstGeom prst="rect">
            <a:avLst/>
          </a:prstGeom>
        </p:spPr>
      </p:pic>
      <p:sp>
        <p:nvSpPr>
          <p:cNvPr id="6" name="Rectangle 5">
            <a:extLst>
              <a:ext uri="{FF2B5EF4-FFF2-40B4-BE49-F238E27FC236}">
                <a16:creationId xmlns:a16="http://schemas.microsoft.com/office/drawing/2014/main" id="{E4781CC9-9ADF-4C03-8524-C629701C41E5}"/>
              </a:ext>
            </a:extLst>
          </p:cNvPr>
          <p:cNvSpPr/>
          <p:nvPr/>
        </p:nvSpPr>
        <p:spPr>
          <a:xfrm>
            <a:off x="500062" y="2969230"/>
            <a:ext cx="1431480" cy="256855"/>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9DD9FB04-E8ED-43AC-93ED-644478231DA6}"/>
              </a:ext>
            </a:extLst>
          </p:cNvPr>
          <p:cNvCxnSpPr>
            <a:stCxn id="6" idx="3"/>
          </p:cNvCxnSpPr>
          <p:nvPr/>
        </p:nvCxnSpPr>
        <p:spPr>
          <a:xfrm flipV="1">
            <a:off x="1931542" y="2743200"/>
            <a:ext cx="921912" cy="3544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0620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B61BFD-3663-4BA6-9BE4-AE6B88FB9E80}"/>
              </a:ext>
            </a:extLst>
          </p:cNvPr>
          <p:cNvSpPr>
            <a:spLocks noGrp="1"/>
          </p:cNvSpPr>
          <p:nvPr>
            <p:ph idx="1"/>
          </p:nvPr>
        </p:nvSpPr>
        <p:spPr/>
        <p:txBody>
          <a:bodyPr/>
          <a:lstStyle/>
          <a:p>
            <a:r>
              <a:rPr lang="en-US" dirty="0"/>
              <a:t>To enter advanced merge, select the grouping you want to review and then select the advanced merge button</a:t>
            </a:r>
          </a:p>
        </p:txBody>
      </p:sp>
      <p:sp>
        <p:nvSpPr>
          <p:cNvPr id="3" name="Title 2">
            <a:extLst>
              <a:ext uri="{FF2B5EF4-FFF2-40B4-BE49-F238E27FC236}">
                <a16:creationId xmlns:a16="http://schemas.microsoft.com/office/drawing/2014/main" id="{675B7340-15FE-4817-8AAB-6AC5C334F9C4}"/>
              </a:ext>
            </a:extLst>
          </p:cNvPr>
          <p:cNvSpPr>
            <a:spLocks noGrp="1"/>
          </p:cNvSpPr>
          <p:nvPr>
            <p:ph type="title"/>
          </p:nvPr>
        </p:nvSpPr>
        <p:spPr/>
        <p:txBody>
          <a:bodyPr/>
          <a:lstStyle/>
          <a:p>
            <a:r>
              <a:rPr lang="en-US" dirty="0"/>
              <a:t>Clerical Review (Potential Duplicates) – Advanced Merge</a:t>
            </a:r>
          </a:p>
        </p:txBody>
      </p:sp>
      <p:pic>
        <p:nvPicPr>
          <p:cNvPr id="5" name="Picture 4" descr="C:\Users\mannss\AppData\Local\Temp\SNAGHTML1309fe3.PNG">
            <a:extLst>
              <a:ext uri="{FF2B5EF4-FFF2-40B4-BE49-F238E27FC236}">
                <a16:creationId xmlns:a16="http://schemas.microsoft.com/office/drawing/2014/main" id="{00141D15-A804-4008-AC6F-ED94711CC45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66300" y="2086609"/>
            <a:ext cx="6559208" cy="3821821"/>
          </a:xfrm>
          <a:prstGeom prst="rect">
            <a:avLst/>
          </a:prstGeom>
          <a:noFill/>
          <a:ln>
            <a:noFill/>
          </a:ln>
        </p:spPr>
      </p:pic>
    </p:spTree>
    <p:extLst>
      <p:ext uri="{BB962C8B-B14F-4D97-AF65-F5344CB8AC3E}">
        <p14:creationId xmlns:p14="http://schemas.microsoft.com/office/powerpoint/2010/main" val="2552981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0C650-36BA-499E-93F3-CF32755F219C}"/>
              </a:ext>
            </a:extLst>
          </p:cNvPr>
          <p:cNvSpPr>
            <a:spLocks noGrp="1"/>
          </p:cNvSpPr>
          <p:nvPr>
            <p:ph type="title"/>
          </p:nvPr>
        </p:nvSpPr>
        <p:spPr/>
        <p:txBody>
          <a:bodyPr/>
          <a:lstStyle/>
          <a:p>
            <a:r>
              <a:rPr lang="en-US" dirty="0"/>
              <a:t>Clerical Review (Potential Duplicates) – Advanced Merge</a:t>
            </a:r>
          </a:p>
        </p:txBody>
      </p:sp>
      <p:pic>
        <p:nvPicPr>
          <p:cNvPr id="6" name="Picture 5">
            <a:extLst>
              <a:ext uri="{FF2B5EF4-FFF2-40B4-BE49-F238E27FC236}">
                <a16:creationId xmlns:a16="http://schemas.microsoft.com/office/drawing/2014/main" id="{65E11DB4-7862-43CD-B330-9FA1A56EE8E9}"/>
              </a:ext>
            </a:extLst>
          </p:cNvPr>
          <p:cNvPicPr/>
          <p:nvPr/>
        </p:nvPicPr>
        <p:blipFill>
          <a:blip r:embed="rId3"/>
          <a:stretch>
            <a:fillRect/>
          </a:stretch>
        </p:blipFill>
        <p:spPr>
          <a:xfrm>
            <a:off x="439616" y="1112128"/>
            <a:ext cx="8200292" cy="5323841"/>
          </a:xfrm>
          <a:prstGeom prst="rect">
            <a:avLst/>
          </a:prstGeom>
        </p:spPr>
      </p:pic>
    </p:spTree>
    <p:extLst>
      <p:ext uri="{BB962C8B-B14F-4D97-AF65-F5344CB8AC3E}">
        <p14:creationId xmlns:p14="http://schemas.microsoft.com/office/powerpoint/2010/main" val="1186669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5C7CE8-70F0-4B1D-987B-7289D0A5921B}"/>
              </a:ext>
            </a:extLst>
          </p:cNvPr>
          <p:cNvSpPr>
            <a:spLocks noGrp="1"/>
          </p:cNvSpPr>
          <p:nvPr>
            <p:ph idx="1"/>
          </p:nvPr>
        </p:nvSpPr>
        <p:spPr>
          <a:xfrm>
            <a:off x="500062" y="1127760"/>
            <a:ext cx="8262938" cy="4953000"/>
          </a:xfrm>
        </p:spPr>
        <p:txBody>
          <a:bodyPr/>
          <a:lstStyle/>
          <a:p>
            <a:r>
              <a:rPr lang="en-US" sz="1800" dirty="0"/>
              <a:t>To </a:t>
            </a:r>
            <a:r>
              <a:rPr lang="en-US" sz="1800" b="1" dirty="0"/>
              <a:t>exclude</a:t>
            </a:r>
            <a:r>
              <a:rPr lang="en-US" sz="1800" dirty="0"/>
              <a:t> a record, you simply check the record you want to exclude from being a potential duplicate and click the exclude button’</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To </a:t>
            </a:r>
            <a:r>
              <a:rPr lang="en-US" sz="1800" b="1" dirty="0"/>
              <a:t>include</a:t>
            </a:r>
            <a:r>
              <a:rPr lang="en-US" sz="1800" dirty="0"/>
              <a:t> an excluded record, you select the record you want to include back in as a potential duplicate and click the include record button</a:t>
            </a:r>
          </a:p>
          <a:p>
            <a:pPr marL="0" indent="0">
              <a:buNone/>
            </a:pPr>
            <a:endParaRPr lang="en-US" sz="1800" dirty="0"/>
          </a:p>
        </p:txBody>
      </p:sp>
      <p:sp>
        <p:nvSpPr>
          <p:cNvPr id="3" name="Title 2">
            <a:extLst>
              <a:ext uri="{FF2B5EF4-FFF2-40B4-BE49-F238E27FC236}">
                <a16:creationId xmlns:a16="http://schemas.microsoft.com/office/drawing/2014/main" id="{76447125-41B4-4F91-9591-ED648F83F84E}"/>
              </a:ext>
            </a:extLst>
          </p:cNvPr>
          <p:cNvSpPr>
            <a:spLocks noGrp="1"/>
          </p:cNvSpPr>
          <p:nvPr>
            <p:ph type="title"/>
          </p:nvPr>
        </p:nvSpPr>
        <p:spPr/>
        <p:txBody>
          <a:bodyPr/>
          <a:lstStyle/>
          <a:p>
            <a:r>
              <a:rPr lang="en-US" dirty="0"/>
              <a:t>Clerical Review (Potential Duplicates) – Advanced Merge</a:t>
            </a:r>
          </a:p>
        </p:txBody>
      </p:sp>
      <p:pic>
        <p:nvPicPr>
          <p:cNvPr id="6" name="Picture 5">
            <a:extLst>
              <a:ext uri="{FF2B5EF4-FFF2-40B4-BE49-F238E27FC236}">
                <a16:creationId xmlns:a16="http://schemas.microsoft.com/office/drawing/2014/main" id="{94922E22-C86F-4C08-B328-EB147E68CB65}"/>
              </a:ext>
            </a:extLst>
          </p:cNvPr>
          <p:cNvPicPr/>
          <p:nvPr/>
        </p:nvPicPr>
        <p:blipFill>
          <a:blip r:embed="rId2"/>
          <a:stretch>
            <a:fillRect/>
          </a:stretch>
        </p:blipFill>
        <p:spPr>
          <a:xfrm>
            <a:off x="826476" y="1832658"/>
            <a:ext cx="7473461" cy="2364203"/>
          </a:xfrm>
          <a:prstGeom prst="rect">
            <a:avLst/>
          </a:prstGeom>
        </p:spPr>
      </p:pic>
      <p:pic>
        <p:nvPicPr>
          <p:cNvPr id="7" name="Picture 6">
            <a:extLst>
              <a:ext uri="{FF2B5EF4-FFF2-40B4-BE49-F238E27FC236}">
                <a16:creationId xmlns:a16="http://schemas.microsoft.com/office/drawing/2014/main" id="{589AC602-6BDF-440C-A814-AD7F7383EB6E}"/>
              </a:ext>
            </a:extLst>
          </p:cNvPr>
          <p:cNvPicPr/>
          <p:nvPr/>
        </p:nvPicPr>
        <p:blipFill>
          <a:blip r:embed="rId3"/>
          <a:stretch>
            <a:fillRect/>
          </a:stretch>
        </p:blipFill>
        <p:spPr>
          <a:xfrm>
            <a:off x="1402667" y="5039824"/>
            <a:ext cx="5943600" cy="1514475"/>
          </a:xfrm>
          <a:prstGeom prst="rect">
            <a:avLst/>
          </a:prstGeom>
        </p:spPr>
      </p:pic>
    </p:spTree>
    <p:extLst>
      <p:ext uri="{BB962C8B-B14F-4D97-AF65-F5344CB8AC3E}">
        <p14:creationId xmlns:p14="http://schemas.microsoft.com/office/powerpoint/2010/main" val="2767499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386926-0E03-45CB-86D8-E3B6FB77E883}"/>
              </a:ext>
            </a:extLst>
          </p:cNvPr>
          <p:cNvSpPr>
            <a:spLocks noGrp="1"/>
          </p:cNvSpPr>
          <p:nvPr>
            <p:ph idx="1"/>
          </p:nvPr>
        </p:nvSpPr>
        <p:spPr/>
        <p:txBody>
          <a:bodyPr/>
          <a:lstStyle/>
          <a:p>
            <a:r>
              <a:rPr lang="en-US" dirty="0"/>
              <a:t>To change which record is set as the </a:t>
            </a:r>
            <a:r>
              <a:rPr lang="en-US" b="1" dirty="0"/>
              <a:t>survivor</a:t>
            </a:r>
            <a:r>
              <a:rPr lang="en-US" dirty="0"/>
              <a:t> you select the record you want to become the new survivor and click set survivor</a:t>
            </a:r>
          </a:p>
          <a:p>
            <a:pPr marL="0" indent="0">
              <a:buNone/>
            </a:pPr>
            <a:endParaRPr lang="en-US" dirty="0"/>
          </a:p>
        </p:txBody>
      </p:sp>
      <p:sp>
        <p:nvSpPr>
          <p:cNvPr id="3" name="Title 2">
            <a:extLst>
              <a:ext uri="{FF2B5EF4-FFF2-40B4-BE49-F238E27FC236}">
                <a16:creationId xmlns:a16="http://schemas.microsoft.com/office/drawing/2014/main" id="{F6EA46B8-7E0B-4C99-9DFD-D2B25C6D7AE8}"/>
              </a:ext>
            </a:extLst>
          </p:cNvPr>
          <p:cNvSpPr>
            <a:spLocks noGrp="1"/>
          </p:cNvSpPr>
          <p:nvPr>
            <p:ph type="title"/>
          </p:nvPr>
        </p:nvSpPr>
        <p:spPr/>
        <p:txBody>
          <a:bodyPr/>
          <a:lstStyle/>
          <a:p>
            <a:r>
              <a:rPr lang="en-US" dirty="0"/>
              <a:t>Clerical Review (Potential Duplicates) – Advanced Merge</a:t>
            </a:r>
          </a:p>
        </p:txBody>
      </p:sp>
      <p:pic>
        <p:nvPicPr>
          <p:cNvPr id="7" name="Picture 6">
            <a:extLst>
              <a:ext uri="{FF2B5EF4-FFF2-40B4-BE49-F238E27FC236}">
                <a16:creationId xmlns:a16="http://schemas.microsoft.com/office/drawing/2014/main" id="{94A84C91-10A6-458C-B7CD-EBC9A0443CF9}"/>
              </a:ext>
            </a:extLst>
          </p:cNvPr>
          <p:cNvPicPr/>
          <p:nvPr/>
        </p:nvPicPr>
        <p:blipFill>
          <a:blip r:embed="rId2"/>
          <a:stretch>
            <a:fillRect/>
          </a:stretch>
        </p:blipFill>
        <p:spPr>
          <a:xfrm>
            <a:off x="968034" y="1928641"/>
            <a:ext cx="7003658" cy="2174436"/>
          </a:xfrm>
          <a:prstGeom prst="rect">
            <a:avLst/>
          </a:prstGeom>
        </p:spPr>
      </p:pic>
    </p:spTree>
    <p:extLst>
      <p:ext uri="{BB962C8B-B14F-4D97-AF65-F5344CB8AC3E}">
        <p14:creationId xmlns:p14="http://schemas.microsoft.com/office/powerpoint/2010/main" val="1756289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985F64-035B-4C5F-B28A-E7AA7CBA9290}"/>
              </a:ext>
            </a:extLst>
          </p:cNvPr>
          <p:cNvPicPr/>
          <p:nvPr/>
        </p:nvPicPr>
        <p:blipFill>
          <a:blip r:embed="rId3"/>
          <a:stretch>
            <a:fillRect/>
          </a:stretch>
        </p:blipFill>
        <p:spPr>
          <a:xfrm>
            <a:off x="3090862" y="3053500"/>
            <a:ext cx="5943600" cy="2808605"/>
          </a:xfrm>
          <a:prstGeom prst="rect">
            <a:avLst/>
          </a:prstGeom>
        </p:spPr>
      </p:pic>
      <p:sp>
        <p:nvSpPr>
          <p:cNvPr id="2" name="Content Placeholder 1">
            <a:extLst>
              <a:ext uri="{FF2B5EF4-FFF2-40B4-BE49-F238E27FC236}">
                <a16:creationId xmlns:a16="http://schemas.microsoft.com/office/drawing/2014/main" id="{36FF6B54-6C46-442E-88B0-3CD0CF32E73C}"/>
              </a:ext>
            </a:extLst>
          </p:cNvPr>
          <p:cNvSpPr>
            <a:spLocks noGrp="1"/>
          </p:cNvSpPr>
          <p:nvPr>
            <p:ph idx="1"/>
          </p:nvPr>
        </p:nvSpPr>
        <p:spPr/>
        <p:txBody>
          <a:bodyPr/>
          <a:lstStyle/>
          <a:p>
            <a:r>
              <a:rPr lang="en-US" dirty="0"/>
              <a:t>Build your surviving record and Merge</a:t>
            </a:r>
          </a:p>
          <a:p>
            <a:pPr marL="0" indent="0">
              <a:buNone/>
            </a:pPr>
            <a:endParaRPr lang="en-US" dirty="0"/>
          </a:p>
        </p:txBody>
      </p:sp>
      <p:sp>
        <p:nvSpPr>
          <p:cNvPr id="3" name="Title 2">
            <a:extLst>
              <a:ext uri="{FF2B5EF4-FFF2-40B4-BE49-F238E27FC236}">
                <a16:creationId xmlns:a16="http://schemas.microsoft.com/office/drawing/2014/main" id="{02737E83-8D11-47F2-90AE-4ED836354CD9}"/>
              </a:ext>
            </a:extLst>
          </p:cNvPr>
          <p:cNvSpPr>
            <a:spLocks noGrp="1"/>
          </p:cNvSpPr>
          <p:nvPr>
            <p:ph type="title"/>
          </p:nvPr>
        </p:nvSpPr>
        <p:spPr/>
        <p:txBody>
          <a:bodyPr/>
          <a:lstStyle/>
          <a:p>
            <a:r>
              <a:rPr lang="en-US" dirty="0"/>
              <a:t>Clerical Review (Potential Duplicates) – Advanced Merge</a:t>
            </a:r>
          </a:p>
        </p:txBody>
      </p:sp>
      <p:pic>
        <p:nvPicPr>
          <p:cNvPr id="6" name="Picture 5">
            <a:extLst>
              <a:ext uri="{FF2B5EF4-FFF2-40B4-BE49-F238E27FC236}">
                <a16:creationId xmlns:a16="http://schemas.microsoft.com/office/drawing/2014/main" id="{59746931-F1E1-4334-AE70-44C39580944B}"/>
              </a:ext>
            </a:extLst>
          </p:cNvPr>
          <p:cNvPicPr/>
          <p:nvPr/>
        </p:nvPicPr>
        <p:blipFill>
          <a:blip r:embed="rId4"/>
          <a:stretch>
            <a:fillRect/>
          </a:stretch>
        </p:blipFill>
        <p:spPr>
          <a:xfrm>
            <a:off x="2800045" y="5981559"/>
            <a:ext cx="2889250" cy="732790"/>
          </a:xfrm>
          <a:prstGeom prst="rect">
            <a:avLst/>
          </a:prstGeom>
        </p:spPr>
      </p:pic>
      <p:pic>
        <p:nvPicPr>
          <p:cNvPr id="7" name="Picture 6" descr="C:\Users\mannss\AppData\Local\Temp\SNAGHTML1376057.PNG">
            <a:extLst>
              <a:ext uri="{FF2B5EF4-FFF2-40B4-BE49-F238E27FC236}">
                <a16:creationId xmlns:a16="http://schemas.microsoft.com/office/drawing/2014/main" id="{FAA5F1AC-59EF-43A0-80CD-DD488AD98FD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9062" y="1660599"/>
            <a:ext cx="5943600" cy="2486660"/>
          </a:xfrm>
          <a:prstGeom prst="rect">
            <a:avLst/>
          </a:prstGeom>
          <a:noFill/>
          <a:ln>
            <a:noFill/>
          </a:ln>
        </p:spPr>
      </p:pic>
    </p:spTree>
    <p:extLst>
      <p:ext uri="{BB962C8B-B14F-4D97-AF65-F5344CB8AC3E}">
        <p14:creationId xmlns:p14="http://schemas.microsoft.com/office/powerpoint/2010/main" val="1729783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From Home Page locate your Clerical Review Widget</a:t>
            </a:r>
          </a:p>
          <a:p>
            <a:r>
              <a:rPr lang="en-US" dirty="0"/>
              <a:t>Click on the “Twins” to find potential duplicates assigned to your user group</a:t>
            </a:r>
          </a:p>
          <a:p>
            <a:r>
              <a:rPr lang="en-US" dirty="0"/>
              <a:t>Select a handful of potential duplicate groupings by selecting the checkbox</a:t>
            </a:r>
          </a:p>
          <a:p>
            <a:pPr lvl="1"/>
            <a:r>
              <a:rPr lang="en-US" dirty="0">
                <a:latin typeface="+mj-lt"/>
                <a:ea typeface="ＭＳ Ｐゴシック" charset="0"/>
                <a:cs typeface="Arial"/>
              </a:rPr>
              <a:t>Try to get ones with more than 2 potential duplicates</a:t>
            </a:r>
          </a:p>
          <a:p>
            <a:pPr lvl="1"/>
            <a:r>
              <a:rPr lang="en-US" dirty="0">
                <a:latin typeface="+mj-lt"/>
                <a:ea typeface="ＭＳ Ｐゴシック" charset="0"/>
                <a:cs typeface="Arial"/>
              </a:rPr>
              <a:t>Pick at least 5 groupings</a:t>
            </a:r>
          </a:p>
          <a:p>
            <a:r>
              <a:rPr lang="en-US" dirty="0"/>
              <a:t>Reassign those potential duplicates to your user id.</a:t>
            </a:r>
          </a:p>
          <a:p>
            <a:endParaRPr lang="en-US" dirty="0"/>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7" name="Picture 6">
            <a:extLst>
              <a:ext uri="{FF2B5EF4-FFF2-40B4-BE49-F238E27FC236}">
                <a16:creationId xmlns:a16="http://schemas.microsoft.com/office/drawing/2014/main" id="{E77A849A-0896-4412-BE81-06347860BA54}"/>
              </a:ext>
            </a:extLst>
          </p:cNvPr>
          <p:cNvPicPr>
            <a:picLocks noChangeAspect="1"/>
          </p:cNvPicPr>
          <p:nvPr/>
        </p:nvPicPr>
        <p:blipFill>
          <a:blip r:embed="rId2"/>
          <a:stretch>
            <a:fillRect/>
          </a:stretch>
        </p:blipFill>
        <p:spPr>
          <a:xfrm>
            <a:off x="114365" y="1132462"/>
            <a:ext cx="2247619" cy="1380952"/>
          </a:xfrm>
          <a:prstGeom prst="rect">
            <a:avLst/>
          </a:prstGeom>
        </p:spPr>
      </p:pic>
      <p:pic>
        <p:nvPicPr>
          <p:cNvPr id="8" name="Picture 7">
            <a:extLst>
              <a:ext uri="{FF2B5EF4-FFF2-40B4-BE49-F238E27FC236}">
                <a16:creationId xmlns:a16="http://schemas.microsoft.com/office/drawing/2014/main" id="{62640F39-881D-4C58-BB28-5031F9CEFD73}"/>
              </a:ext>
            </a:extLst>
          </p:cNvPr>
          <p:cNvPicPr>
            <a:picLocks noChangeAspect="1"/>
          </p:cNvPicPr>
          <p:nvPr/>
        </p:nvPicPr>
        <p:blipFill>
          <a:blip r:embed="rId3"/>
          <a:stretch>
            <a:fillRect/>
          </a:stretch>
        </p:blipFill>
        <p:spPr>
          <a:xfrm>
            <a:off x="114365" y="2701314"/>
            <a:ext cx="5725460" cy="3322689"/>
          </a:xfrm>
          <a:prstGeom prst="rect">
            <a:avLst/>
          </a:prstGeom>
        </p:spPr>
      </p:pic>
    </p:spTree>
    <p:extLst>
      <p:ext uri="{BB962C8B-B14F-4D97-AF65-F5344CB8AC3E}">
        <p14:creationId xmlns:p14="http://schemas.microsoft.com/office/powerpoint/2010/main" val="943479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From Home Page locate your Clerical Review Widget</a:t>
            </a:r>
          </a:p>
          <a:p>
            <a:r>
              <a:rPr lang="en-US" dirty="0"/>
              <a:t>Click on the “Lone Ranger” to find potential duplicates assigned to your user id</a:t>
            </a:r>
          </a:p>
          <a:p>
            <a:r>
              <a:rPr lang="en-US" dirty="0"/>
              <a:t>Select 1 potential duplicate grouping and perform an Advanced Merge</a:t>
            </a:r>
          </a:p>
          <a:p>
            <a:r>
              <a:rPr lang="en-US" dirty="0"/>
              <a:t>Change the Survivor</a:t>
            </a:r>
          </a:p>
          <a:p>
            <a:r>
              <a:rPr lang="en-US" dirty="0"/>
              <a:t>Complete your Merge Preview</a:t>
            </a:r>
          </a:p>
          <a:p>
            <a:r>
              <a:rPr lang="en-US" dirty="0"/>
              <a:t>Merge your records</a:t>
            </a:r>
          </a:p>
          <a:p>
            <a:endParaRPr lang="en-US" dirty="0"/>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8" name="Picture 7">
            <a:extLst>
              <a:ext uri="{FF2B5EF4-FFF2-40B4-BE49-F238E27FC236}">
                <a16:creationId xmlns:a16="http://schemas.microsoft.com/office/drawing/2014/main" id="{3F67ACB9-4B60-4995-9701-C8C11C6B8794}"/>
              </a:ext>
            </a:extLst>
          </p:cNvPr>
          <p:cNvPicPr>
            <a:picLocks noChangeAspect="1"/>
          </p:cNvPicPr>
          <p:nvPr/>
        </p:nvPicPr>
        <p:blipFill>
          <a:blip r:embed="rId2"/>
          <a:stretch>
            <a:fillRect/>
          </a:stretch>
        </p:blipFill>
        <p:spPr>
          <a:xfrm>
            <a:off x="114365" y="1132462"/>
            <a:ext cx="2247619" cy="1380952"/>
          </a:xfrm>
          <a:prstGeom prst="rect">
            <a:avLst/>
          </a:prstGeom>
        </p:spPr>
      </p:pic>
      <p:pic>
        <p:nvPicPr>
          <p:cNvPr id="9" name="Picture 8">
            <a:extLst>
              <a:ext uri="{FF2B5EF4-FFF2-40B4-BE49-F238E27FC236}">
                <a16:creationId xmlns:a16="http://schemas.microsoft.com/office/drawing/2014/main" id="{2480F5F5-8ED2-4517-BFDA-5A020BC64FC9}"/>
              </a:ext>
            </a:extLst>
          </p:cNvPr>
          <p:cNvPicPr>
            <a:picLocks noChangeAspect="1"/>
          </p:cNvPicPr>
          <p:nvPr/>
        </p:nvPicPr>
        <p:blipFill>
          <a:blip r:embed="rId3"/>
          <a:stretch>
            <a:fillRect/>
          </a:stretch>
        </p:blipFill>
        <p:spPr>
          <a:xfrm>
            <a:off x="211015" y="2314784"/>
            <a:ext cx="5598714" cy="1580732"/>
          </a:xfrm>
          <a:prstGeom prst="rect">
            <a:avLst/>
          </a:prstGeom>
        </p:spPr>
      </p:pic>
      <p:pic>
        <p:nvPicPr>
          <p:cNvPr id="10" name="Picture 9">
            <a:extLst>
              <a:ext uri="{FF2B5EF4-FFF2-40B4-BE49-F238E27FC236}">
                <a16:creationId xmlns:a16="http://schemas.microsoft.com/office/drawing/2014/main" id="{436CD8E7-05D7-426C-9D2D-31D2A1C3C2E1}"/>
              </a:ext>
            </a:extLst>
          </p:cNvPr>
          <p:cNvPicPr>
            <a:picLocks noChangeAspect="1"/>
          </p:cNvPicPr>
          <p:nvPr/>
        </p:nvPicPr>
        <p:blipFill>
          <a:blip r:embed="rId4"/>
          <a:stretch>
            <a:fillRect/>
          </a:stretch>
        </p:blipFill>
        <p:spPr>
          <a:xfrm>
            <a:off x="114365" y="4333941"/>
            <a:ext cx="6231031" cy="1243258"/>
          </a:xfrm>
          <a:prstGeom prst="rect">
            <a:avLst/>
          </a:prstGeom>
        </p:spPr>
      </p:pic>
      <p:pic>
        <p:nvPicPr>
          <p:cNvPr id="11" name="Picture 10">
            <a:extLst>
              <a:ext uri="{FF2B5EF4-FFF2-40B4-BE49-F238E27FC236}">
                <a16:creationId xmlns:a16="http://schemas.microsoft.com/office/drawing/2014/main" id="{6344C6BC-2001-4C1B-B178-D67B7E1A837E}"/>
              </a:ext>
            </a:extLst>
          </p:cNvPr>
          <p:cNvPicPr>
            <a:picLocks noChangeAspect="1"/>
          </p:cNvPicPr>
          <p:nvPr/>
        </p:nvPicPr>
        <p:blipFill>
          <a:blip r:embed="rId5"/>
          <a:stretch>
            <a:fillRect/>
          </a:stretch>
        </p:blipFill>
        <p:spPr>
          <a:xfrm>
            <a:off x="1934307" y="5410200"/>
            <a:ext cx="6154615" cy="1422975"/>
          </a:xfrm>
          <a:prstGeom prst="rect">
            <a:avLst/>
          </a:prstGeom>
        </p:spPr>
      </p:pic>
    </p:spTree>
    <p:extLst>
      <p:ext uri="{BB962C8B-B14F-4D97-AF65-F5344CB8AC3E}">
        <p14:creationId xmlns:p14="http://schemas.microsoft.com/office/powerpoint/2010/main" val="1310063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From Home Page locate your Clerical Review Widget</a:t>
            </a:r>
          </a:p>
          <a:p>
            <a:r>
              <a:rPr lang="en-US" dirty="0"/>
              <a:t>Click on the “Lone Ranger” to find potential duplicates assigned to your user id</a:t>
            </a:r>
          </a:p>
          <a:p>
            <a:r>
              <a:rPr lang="en-US" dirty="0"/>
              <a:t>Select 1 potential duplicate grouping and perform an Advanced Merge</a:t>
            </a:r>
          </a:p>
          <a:p>
            <a:r>
              <a:rPr lang="en-US" dirty="0"/>
              <a:t>Exclude 1 or more records as “non duplicate”</a:t>
            </a:r>
          </a:p>
          <a:p>
            <a:r>
              <a:rPr lang="en-US" dirty="0"/>
              <a:t>Complete your Merge Preview</a:t>
            </a:r>
          </a:p>
          <a:p>
            <a:r>
              <a:rPr lang="en-US" dirty="0"/>
              <a:t>Merge your records</a:t>
            </a:r>
          </a:p>
          <a:p>
            <a:endParaRPr lang="en-US" dirty="0"/>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5" name="Picture 4">
            <a:extLst>
              <a:ext uri="{FF2B5EF4-FFF2-40B4-BE49-F238E27FC236}">
                <a16:creationId xmlns:a16="http://schemas.microsoft.com/office/drawing/2014/main" id="{1BE1CB89-29F0-44B1-A43A-0359EBE613EF}"/>
              </a:ext>
            </a:extLst>
          </p:cNvPr>
          <p:cNvPicPr>
            <a:picLocks noChangeAspect="1"/>
          </p:cNvPicPr>
          <p:nvPr/>
        </p:nvPicPr>
        <p:blipFill>
          <a:blip r:embed="rId2"/>
          <a:stretch>
            <a:fillRect/>
          </a:stretch>
        </p:blipFill>
        <p:spPr>
          <a:xfrm>
            <a:off x="0" y="1105241"/>
            <a:ext cx="2171429" cy="1361905"/>
          </a:xfrm>
          <a:prstGeom prst="rect">
            <a:avLst/>
          </a:prstGeom>
        </p:spPr>
      </p:pic>
      <p:pic>
        <p:nvPicPr>
          <p:cNvPr id="8" name="Picture 7">
            <a:extLst>
              <a:ext uri="{FF2B5EF4-FFF2-40B4-BE49-F238E27FC236}">
                <a16:creationId xmlns:a16="http://schemas.microsoft.com/office/drawing/2014/main" id="{0E65E779-B180-42CA-9948-99957453EB0D}"/>
              </a:ext>
            </a:extLst>
          </p:cNvPr>
          <p:cNvPicPr>
            <a:picLocks noChangeAspect="1"/>
          </p:cNvPicPr>
          <p:nvPr/>
        </p:nvPicPr>
        <p:blipFill>
          <a:blip r:embed="rId3"/>
          <a:stretch>
            <a:fillRect/>
          </a:stretch>
        </p:blipFill>
        <p:spPr>
          <a:xfrm>
            <a:off x="159427" y="2051599"/>
            <a:ext cx="5610479" cy="1584053"/>
          </a:xfrm>
          <a:prstGeom prst="rect">
            <a:avLst/>
          </a:prstGeom>
        </p:spPr>
      </p:pic>
      <p:pic>
        <p:nvPicPr>
          <p:cNvPr id="9" name="Picture 8">
            <a:extLst>
              <a:ext uri="{FF2B5EF4-FFF2-40B4-BE49-F238E27FC236}">
                <a16:creationId xmlns:a16="http://schemas.microsoft.com/office/drawing/2014/main" id="{2ADC5216-7E8C-4150-B238-78EF55D54810}"/>
              </a:ext>
            </a:extLst>
          </p:cNvPr>
          <p:cNvPicPr>
            <a:picLocks noChangeAspect="1"/>
          </p:cNvPicPr>
          <p:nvPr/>
        </p:nvPicPr>
        <p:blipFill>
          <a:blip r:embed="rId4"/>
          <a:stretch>
            <a:fillRect/>
          </a:stretch>
        </p:blipFill>
        <p:spPr>
          <a:xfrm>
            <a:off x="159427" y="4001213"/>
            <a:ext cx="5662246" cy="1161593"/>
          </a:xfrm>
          <a:prstGeom prst="rect">
            <a:avLst/>
          </a:prstGeom>
        </p:spPr>
      </p:pic>
      <p:pic>
        <p:nvPicPr>
          <p:cNvPr id="10" name="Picture 9">
            <a:extLst>
              <a:ext uri="{FF2B5EF4-FFF2-40B4-BE49-F238E27FC236}">
                <a16:creationId xmlns:a16="http://schemas.microsoft.com/office/drawing/2014/main" id="{14145351-806D-4B69-A4D9-A796714A2AE8}"/>
              </a:ext>
            </a:extLst>
          </p:cNvPr>
          <p:cNvPicPr>
            <a:picLocks noChangeAspect="1"/>
          </p:cNvPicPr>
          <p:nvPr/>
        </p:nvPicPr>
        <p:blipFill>
          <a:blip r:embed="rId5"/>
          <a:stretch>
            <a:fillRect/>
          </a:stretch>
        </p:blipFill>
        <p:spPr>
          <a:xfrm>
            <a:off x="1828799" y="5175735"/>
            <a:ext cx="5931877" cy="1341502"/>
          </a:xfrm>
          <a:prstGeom prst="rect">
            <a:avLst/>
          </a:prstGeom>
        </p:spPr>
      </p:pic>
    </p:spTree>
    <p:extLst>
      <p:ext uri="{BB962C8B-B14F-4D97-AF65-F5344CB8AC3E}">
        <p14:creationId xmlns:p14="http://schemas.microsoft.com/office/powerpoint/2010/main" val="2109175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From Home Page locate your Clerical Review Widget</a:t>
            </a:r>
          </a:p>
          <a:p>
            <a:r>
              <a:rPr lang="en-US" dirty="0"/>
              <a:t>Click on the “Lone Ranger” to find potential duplicates assigned to your user id</a:t>
            </a:r>
          </a:p>
          <a:p>
            <a:r>
              <a:rPr lang="en-US" dirty="0"/>
              <a:t>Select 1 potential duplicate grouping and perform an Advanced Merge</a:t>
            </a:r>
          </a:p>
          <a:p>
            <a:r>
              <a:rPr lang="en-US" dirty="0"/>
              <a:t>Exclude more than 1 record as “non duplicate”</a:t>
            </a:r>
          </a:p>
          <a:p>
            <a:r>
              <a:rPr lang="en-US" dirty="0"/>
              <a:t>Select one excluded and re-include it</a:t>
            </a:r>
          </a:p>
          <a:p>
            <a:r>
              <a:rPr lang="en-US" dirty="0"/>
              <a:t>Complete your Merge Preview</a:t>
            </a:r>
          </a:p>
          <a:p>
            <a:r>
              <a:rPr lang="en-US" dirty="0"/>
              <a:t>Merge your records</a:t>
            </a:r>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8" name="Picture 7">
            <a:extLst>
              <a:ext uri="{FF2B5EF4-FFF2-40B4-BE49-F238E27FC236}">
                <a16:creationId xmlns:a16="http://schemas.microsoft.com/office/drawing/2014/main" id="{8A845D46-E858-4F12-85A4-6E48D25BC216}"/>
              </a:ext>
            </a:extLst>
          </p:cNvPr>
          <p:cNvPicPr>
            <a:picLocks noChangeAspect="1"/>
          </p:cNvPicPr>
          <p:nvPr/>
        </p:nvPicPr>
        <p:blipFill>
          <a:blip r:embed="rId2"/>
          <a:stretch>
            <a:fillRect/>
          </a:stretch>
        </p:blipFill>
        <p:spPr>
          <a:xfrm>
            <a:off x="114365" y="1132462"/>
            <a:ext cx="2247619" cy="1380952"/>
          </a:xfrm>
          <a:prstGeom prst="rect">
            <a:avLst/>
          </a:prstGeom>
        </p:spPr>
      </p:pic>
      <p:pic>
        <p:nvPicPr>
          <p:cNvPr id="9" name="Picture 8">
            <a:extLst>
              <a:ext uri="{FF2B5EF4-FFF2-40B4-BE49-F238E27FC236}">
                <a16:creationId xmlns:a16="http://schemas.microsoft.com/office/drawing/2014/main" id="{107E36F0-8D84-452B-92A7-B7EB5516B40F}"/>
              </a:ext>
            </a:extLst>
          </p:cNvPr>
          <p:cNvPicPr>
            <a:picLocks noChangeAspect="1"/>
          </p:cNvPicPr>
          <p:nvPr/>
        </p:nvPicPr>
        <p:blipFill>
          <a:blip r:embed="rId3"/>
          <a:stretch>
            <a:fillRect/>
          </a:stretch>
        </p:blipFill>
        <p:spPr>
          <a:xfrm>
            <a:off x="159427" y="2344676"/>
            <a:ext cx="5610479" cy="1584053"/>
          </a:xfrm>
          <a:prstGeom prst="rect">
            <a:avLst/>
          </a:prstGeom>
        </p:spPr>
      </p:pic>
      <p:pic>
        <p:nvPicPr>
          <p:cNvPr id="10" name="Picture 9">
            <a:extLst>
              <a:ext uri="{FF2B5EF4-FFF2-40B4-BE49-F238E27FC236}">
                <a16:creationId xmlns:a16="http://schemas.microsoft.com/office/drawing/2014/main" id="{F4805D99-ACC0-4AFB-823F-A3DED8D1C1B3}"/>
              </a:ext>
            </a:extLst>
          </p:cNvPr>
          <p:cNvPicPr>
            <a:picLocks noChangeAspect="1"/>
          </p:cNvPicPr>
          <p:nvPr/>
        </p:nvPicPr>
        <p:blipFill>
          <a:blip r:embed="rId4"/>
          <a:stretch>
            <a:fillRect/>
          </a:stretch>
        </p:blipFill>
        <p:spPr>
          <a:xfrm>
            <a:off x="291805" y="4053279"/>
            <a:ext cx="5345722" cy="1356921"/>
          </a:xfrm>
          <a:prstGeom prst="rect">
            <a:avLst/>
          </a:prstGeom>
        </p:spPr>
      </p:pic>
    </p:spTree>
    <p:extLst>
      <p:ext uri="{BB962C8B-B14F-4D97-AF65-F5344CB8AC3E}">
        <p14:creationId xmlns:p14="http://schemas.microsoft.com/office/powerpoint/2010/main" val="3045522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E4537-D70A-4933-AC13-9A64F835FBDC}"/>
              </a:ext>
            </a:extLst>
          </p:cNvPr>
          <p:cNvSpPr>
            <a:spLocks noGrp="1"/>
          </p:cNvSpPr>
          <p:nvPr>
            <p:ph idx="1"/>
          </p:nvPr>
        </p:nvSpPr>
        <p:spPr/>
        <p:txBody>
          <a:bodyPr/>
          <a:lstStyle/>
          <a:p>
            <a:r>
              <a:rPr lang="en-US" sz="2800" dirty="0"/>
              <a:t>User Roles</a:t>
            </a:r>
          </a:p>
          <a:p>
            <a:endParaRPr lang="en-US" sz="2800" dirty="0"/>
          </a:p>
          <a:p>
            <a:r>
              <a:rPr lang="en-US" sz="2800" dirty="0"/>
              <a:t>What data is available</a:t>
            </a:r>
          </a:p>
          <a:p>
            <a:endParaRPr lang="en-US" sz="2800" dirty="0"/>
          </a:p>
          <a:p>
            <a:r>
              <a:rPr lang="en-US" sz="2800" dirty="0"/>
              <a:t>How is the data Structured</a:t>
            </a:r>
          </a:p>
          <a:p>
            <a:endParaRPr lang="en-US" sz="2800" dirty="0"/>
          </a:p>
          <a:p>
            <a:r>
              <a:rPr lang="en-US" sz="2800" dirty="0"/>
              <a:t>How data moves through STEP</a:t>
            </a:r>
          </a:p>
        </p:txBody>
      </p:sp>
      <p:sp>
        <p:nvSpPr>
          <p:cNvPr id="3" name="Title 2">
            <a:extLst>
              <a:ext uri="{FF2B5EF4-FFF2-40B4-BE49-F238E27FC236}">
                <a16:creationId xmlns:a16="http://schemas.microsoft.com/office/drawing/2014/main" id="{D2CBBB2B-1EAD-4833-9CC9-4F1877BC5580}"/>
              </a:ext>
            </a:extLst>
          </p:cNvPr>
          <p:cNvSpPr>
            <a:spLocks noGrp="1"/>
          </p:cNvSpPr>
          <p:nvPr>
            <p:ph type="title"/>
          </p:nvPr>
        </p:nvSpPr>
        <p:spPr/>
        <p:txBody>
          <a:bodyPr/>
          <a:lstStyle/>
          <a:p>
            <a:r>
              <a:rPr lang="en-US" dirty="0"/>
              <a:t>High Level Overview</a:t>
            </a:r>
          </a:p>
        </p:txBody>
      </p:sp>
    </p:spTree>
    <p:extLst>
      <p:ext uri="{BB962C8B-B14F-4D97-AF65-F5344CB8AC3E}">
        <p14:creationId xmlns:p14="http://schemas.microsoft.com/office/powerpoint/2010/main" val="1153006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From Home Page locate your Clerical Review Widget</a:t>
            </a:r>
          </a:p>
          <a:p>
            <a:r>
              <a:rPr lang="en-US" dirty="0"/>
              <a:t>Click on the “Lone Ranger” to find potential duplicates assigned to your user id</a:t>
            </a:r>
          </a:p>
          <a:p>
            <a:r>
              <a:rPr lang="en-US" dirty="0"/>
              <a:t>Select 1 potential duplicate grouping and reject it (make them all a non duplicate of each other)</a:t>
            </a:r>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8" name="Picture 7">
            <a:extLst>
              <a:ext uri="{FF2B5EF4-FFF2-40B4-BE49-F238E27FC236}">
                <a16:creationId xmlns:a16="http://schemas.microsoft.com/office/drawing/2014/main" id="{959ABA89-F686-4C01-8A82-56C4572EB1A6}"/>
              </a:ext>
            </a:extLst>
          </p:cNvPr>
          <p:cNvPicPr>
            <a:picLocks noChangeAspect="1"/>
          </p:cNvPicPr>
          <p:nvPr/>
        </p:nvPicPr>
        <p:blipFill>
          <a:blip r:embed="rId2"/>
          <a:stretch>
            <a:fillRect/>
          </a:stretch>
        </p:blipFill>
        <p:spPr>
          <a:xfrm>
            <a:off x="114365" y="1132462"/>
            <a:ext cx="2247619" cy="1380952"/>
          </a:xfrm>
          <a:prstGeom prst="rect">
            <a:avLst/>
          </a:prstGeom>
        </p:spPr>
      </p:pic>
      <p:pic>
        <p:nvPicPr>
          <p:cNvPr id="9" name="Picture 8">
            <a:extLst>
              <a:ext uri="{FF2B5EF4-FFF2-40B4-BE49-F238E27FC236}">
                <a16:creationId xmlns:a16="http://schemas.microsoft.com/office/drawing/2014/main" id="{5976D28C-73B6-4605-A952-83AD8DE48231}"/>
              </a:ext>
            </a:extLst>
          </p:cNvPr>
          <p:cNvPicPr>
            <a:picLocks noChangeAspect="1"/>
          </p:cNvPicPr>
          <p:nvPr/>
        </p:nvPicPr>
        <p:blipFill>
          <a:blip r:embed="rId3"/>
          <a:stretch>
            <a:fillRect/>
          </a:stretch>
        </p:blipFill>
        <p:spPr>
          <a:xfrm>
            <a:off x="171785" y="2513414"/>
            <a:ext cx="5610479" cy="1584053"/>
          </a:xfrm>
          <a:prstGeom prst="rect">
            <a:avLst/>
          </a:prstGeom>
        </p:spPr>
      </p:pic>
      <p:pic>
        <p:nvPicPr>
          <p:cNvPr id="10" name="Picture 9">
            <a:extLst>
              <a:ext uri="{FF2B5EF4-FFF2-40B4-BE49-F238E27FC236}">
                <a16:creationId xmlns:a16="http://schemas.microsoft.com/office/drawing/2014/main" id="{BC25C16C-17BB-4855-BB57-B36732E7E5A0}"/>
              </a:ext>
            </a:extLst>
          </p:cNvPr>
          <p:cNvPicPr>
            <a:picLocks noChangeAspect="1"/>
          </p:cNvPicPr>
          <p:nvPr/>
        </p:nvPicPr>
        <p:blipFill>
          <a:blip r:embed="rId4"/>
          <a:stretch>
            <a:fillRect/>
          </a:stretch>
        </p:blipFill>
        <p:spPr>
          <a:xfrm>
            <a:off x="231037" y="4509952"/>
            <a:ext cx="5446356" cy="1537715"/>
          </a:xfrm>
          <a:prstGeom prst="rect">
            <a:avLst/>
          </a:prstGeom>
        </p:spPr>
      </p:pic>
    </p:spTree>
    <p:extLst>
      <p:ext uri="{BB962C8B-B14F-4D97-AF65-F5344CB8AC3E}">
        <p14:creationId xmlns:p14="http://schemas.microsoft.com/office/powerpoint/2010/main" val="2246098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From Home Page locate your Clerical Review Widget</a:t>
            </a:r>
          </a:p>
          <a:p>
            <a:r>
              <a:rPr lang="en-US" dirty="0"/>
              <a:t>Click on the “Lone Ranger” to find potential duplicates assigned to your user id</a:t>
            </a:r>
          </a:p>
          <a:p>
            <a:r>
              <a:rPr lang="en-US" dirty="0"/>
              <a:t>Select 1 potential duplicate grouping and perform an Advanced Merge</a:t>
            </a:r>
          </a:p>
          <a:p>
            <a:r>
              <a:rPr lang="en-US" dirty="0"/>
              <a:t>Review the contents</a:t>
            </a:r>
          </a:p>
          <a:p>
            <a:r>
              <a:rPr lang="en-US" dirty="0"/>
              <a:t>Select Reject at the bottom of the screen</a:t>
            </a:r>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7" name="Picture 6">
            <a:extLst>
              <a:ext uri="{FF2B5EF4-FFF2-40B4-BE49-F238E27FC236}">
                <a16:creationId xmlns:a16="http://schemas.microsoft.com/office/drawing/2014/main" id="{C2AEEAE5-D3C4-4CD1-8DF8-587E7B6B31DA}"/>
              </a:ext>
            </a:extLst>
          </p:cNvPr>
          <p:cNvPicPr/>
          <p:nvPr/>
        </p:nvPicPr>
        <p:blipFill>
          <a:blip r:embed="rId3"/>
          <a:stretch>
            <a:fillRect/>
          </a:stretch>
        </p:blipFill>
        <p:spPr>
          <a:xfrm>
            <a:off x="1430025" y="5043805"/>
            <a:ext cx="2889250" cy="732790"/>
          </a:xfrm>
          <a:prstGeom prst="rect">
            <a:avLst/>
          </a:prstGeom>
        </p:spPr>
      </p:pic>
      <p:pic>
        <p:nvPicPr>
          <p:cNvPr id="8" name="Picture 7">
            <a:extLst>
              <a:ext uri="{FF2B5EF4-FFF2-40B4-BE49-F238E27FC236}">
                <a16:creationId xmlns:a16="http://schemas.microsoft.com/office/drawing/2014/main" id="{2AE35AAC-A6AC-4AF2-9044-68C819B4781C}"/>
              </a:ext>
            </a:extLst>
          </p:cNvPr>
          <p:cNvPicPr>
            <a:picLocks noChangeAspect="1"/>
          </p:cNvPicPr>
          <p:nvPr/>
        </p:nvPicPr>
        <p:blipFill>
          <a:blip r:embed="rId4"/>
          <a:stretch>
            <a:fillRect/>
          </a:stretch>
        </p:blipFill>
        <p:spPr>
          <a:xfrm>
            <a:off x="114365" y="1132462"/>
            <a:ext cx="2247619" cy="1380952"/>
          </a:xfrm>
          <a:prstGeom prst="rect">
            <a:avLst/>
          </a:prstGeom>
        </p:spPr>
      </p:pic>
      <p:pic>
        <p:nvPicPr>
          <p:cNvPr id="9" name="Picture 8">
            <a:extLst>
              <a:ext uri="{FF2B5EF4-FFF2-40B4-BE49-F238E27FC236}">
                <a16:creationId xmlns:a16="http://schemas.microsoft.com/office/drawing/2014/main" id="{12908035-B7EA-439F-87FE-07612E62DC08}"/>
              </a:ext>
            </a:extLst>
          </p:cNvPr>
          <p:cNvPicPr>
            <a:picLocks noChangeAspect="1"/>
          </p:cNvPicPr>
          <p:nvPr/>
        </p:nvPicPr>
        <p:blipFill>
          <a:blip r:embed="rId5"/>
          <a:stretch>
            <a:fillRect/>
          </a:stretch>
        </p:blipFill>
        <p:spPr>
          <a:xfrm>
            <a:off x="114365" y="2713173"/>
            <a:ext cx="5610479" cy="1584053"/>
          </a:xfrm>
          <a:prstGeom prst="rect">
            <a:avLst/>
          </a:prstGeom>
        </p:spPr>
      </p:pic>
    </p:spTree>
    <p:extLst>
      <p:ext uri="{BB962C8B-B14F-4D97-AF65-F5344CB8AC3E}">
        <p14:creationId xmlns:p14="http://schemas.microsoft.com/office/powerpoint/2010/main" val="3679113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From Home Page locate your Clerical Review Widget</a:t>
            </a:r>
          </a:p>
          <a:p>
            <a:endParaRPr lang="en-US" dirty="0"/>
          </a:p>
          <a:p>
            <a:r>
              <a:rPr lang="en-US" dirty="0"/>
              <a:t>Continue to play with resolving duplicates as time allows</a:t>
            </a:r>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spTree>
    <p:extLst>
      <p:ext uri="{BB962C8B-B14F-4D97-AF65-F5344CB8AC3E}">
        <p14:creationId xmlns:p14="http://schemas.microsoft.com/office/powerpoint/2010/main" val="179802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40A0E36-8033-4272-A73E-E8CB5F721A1A}"/>
              </a:ext>
            </a:extLst>
          </p:cNvPr>
          <p:cNvSpPr>
            <a:spLocks noGrp="1"/>
          </p:cNvSpPr>
          <p:nvPr>
            <p:ph idx="1"/>
          </p:nvPr>
        </p:nvSpPr>
        <p:spPr/>
        <p:txBody>
          <a:bodyPr/>
          <a:lstStyle/>
          <a:p>
            <a:r>
              <a:rPr lang="en-US" dirty="0"/>
              <a:t>The Maintain Customer workflow contains only records that have met the following criteria:</a:t>
            </a:r>
          </a:p>
          <a:p>
            <a:pPr lvl="1"/>
            <a:r>
              <a:rPr lang="en-US" dirty="0"/>
              <a:t>Survivor and not marked for delete</a:t>
            </a:r>
          </a:p>
          <a:p>
            <a:pPr lvl="1"/>
            <a:r>
              <a:rPr lang="en-US" dirty="0"/>
              <a:t>No identified potential duplicate and are not marked for delete</a:t>
            </a:r>
          </a:p>
          <a:p>
            <a:pPr lvl="1"/>
            <a:r>
              <a:rPr lang="en-US" dirty="0"/>
              <a:t>Submitted manually from the  Start Maintain Customer Workflow action button</a:t>
            </a:r>
          </a:p>
          <a:p>
            <a:pPr marL="0" indent="0">
              <a:buNone/>
            </a:pPr>
            <a:endParaRPr lang="en-US" dirty="0"/>
          </a:p>
        </p:txBody>
      </p:sp>
      <p:sp>
        <p:nvSpPr>
          <p:cNvPr id="5" name="Title 4">
            <a:extLst>
              <a:ext uri="{FF2B5EF4-FFF2-40B4-BE49-F238E27FC236}">
                <a16:creationId xmlns:a16="http://schemas.microsoft.com/office/drawing/2014/main" id="{4A7D811F-A560-4888-8053-8748B7B8F279}"/>
              </a:ext>
            </a:extLst>
          </p:cNvPr>
          <p:cNvSpPr>
            <a:spLocks noGrp="1"/>
          </p:cNvSpPr>
          <p:nvPr>
            <p:ph type="title"/>
          </p:nvPr>
        </p:nvSpPr>
        <p:spPr/>
        <p:txBody>
          <a:bodyPr/>
          <a:lstStyle/>
          <a:p>
            <a:r>
              <a:rPr lang="en-US" dirty="0"/>
              <a:t>Maintain Customer</a:t>
            </a:r>
          </a:p>
        </p:txBody>
      </p:sp>
      <p:sp>
        <p:nvSpPr>
          <p:cNvPr id="9" name="Content Placeholder 5">
            <a:extLst>
              <a:ext uri="{FF2B5EF4-FFF2-40B4-BE49-F238E27FC236}">
                <a16:creationId xmlns:a16="http://schemas.microsoft.com/office/drawing/2014/main" id="{11466930-7D0F-4597-BC20-1261BF04486E}"/>
              </a:ext>
            </a:extLst>
          </p:cNvPr>
          <p:cNvSpPr txBox="1">
            <a:spLocks/>
          </p:cNvSpPr>
          <p:nvPr/>
        </p:nvSpPr>
        <p:spPr bwMode="auto">
          <a:xfrm>
            <a:off x="3732208" y="2814470"/>
            <a:ext cx="4744092" cy="36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lr>
                <a:srgbClr val="CC1543"/>
              </a:buClr>
              <a:buFont typeface="Arial Narrow" charset="0"/>
              <a:buChar char="»"/>
              <a:defRPr sz="2000">
                <a:solidFill>
                  <a:schemeClr val="tx1"/>
                </a:solidFill>
                <a:latin typeface="+mj-lt"/>
                <a:ea typeface="ＭＳ Ｐゴシック" charset="0"/>
                <a:cs typeface="Arial" panose="020B0604020202020204" pitchFamily="34" charset="0"/>
              </a:defRPr>
            </a:lvl1pPr>
            <a:lvl2pPr marL="742950" indent="-285750" algn="l" rtl="0" eaLnBrk="1" fontAlgn="base" hangingPunct="1">
              <a:spcBef>
                <a:spcPts val="0"/>
              </a:spcBef>
              <a:spcAft>
                <a:spcPct val="0"/>
              </a:spcAft>
              <a:buClr>
                <a:srgbClr val="CC1543"/>
              </a:buClr>
              <a:buChar char="–"/>
              <a:defRPr sz="1800">
                <a:solidFill>
                  <a:schemeClr val="tx1"/>
                </a:solidFill>
                <a:latin typeface="+mj-lt"/>
                <a:ea typeface="ＭＳ Ｐゴシック" pitchFamily="-107" charset="-128"/>
                <a:cs typeface="Arial" panose="020B0604020202020204" pitchFamily="34" charset="0"/>
              </a:defRPr>
            </a:lvl2pPr>
            <a:lvl3pPr marL="1143000" indent="-228600" algn="l" rtl="0" eaLnBrk="1" fontAlgn="base" hangingPunct="1">
              <a:spcBef>
                <a:spcPts val="0"/>
              </a:spcBef>
              <a:spcAft>
                <a:spcPct val="0"/>
              </a:spcAft>
              <a:buClr>
                <a:srgbClr val="CC1543"/>
              </a:buClr>
              <a:buFont typeface="Arial"/>
              <a:buChar char="•"/>
              <a:defRPr sz="1600">
                <a:solidFill>
                  <a:schemeClr val="tx1"/>
                </a:solidFill>
                <a:latin typeface="+mj-lt"/>
                <a:ea typeface="ＭＳ Ｐゴシック" pitchFamily="-107" charset="-128"/>
                <a:cs typeface="Arial" panose="020B0604020202020204" pitchFamily="34" charset="0"/>
              </a:defRPr>
            </a:lvl3pPr>
            <a:lvl4pPr marL="1600200" indent="-228600" algn="l" rtl="0" eaLnBrk="1" fontAlgn="base" hangingPunct="1">
              <a:spcBef>
                <a:spcPts val="0"/>
              </a:spcBef>
              <a:spcAft>
                <a:spcPct val="0"/>
              </a:spcAft>
              <a:buClr>
                <a:srgbClr val="CC1543"/>
              </a:buClr>
              <a:buFont typeface="Lucida Grande"/>
              <a:buChar char="›"/>
              <a:defRPr sz="1600">
                <a:solidFill>
                  <a:schemeClr val="tx1"/>
                </a:solidFill>
                <a:latin typeface="+mj-lt"/>
                <a:ea typeface="ＭＳ Ｐゴシック" pitchFamily="-107" charset="-128"/>
                <a:cs typeface="Arial" panose="020B0604020202020204" pitchFamily="34" charset="0"/>
              </a:defRPr>
            </a:lvl4pPr>
            <a:lvl5pPr marL="2057400" indent="-228600" algn="l" rtl="0" eaLnBrk="1" fontAlgn="base" hangingPunct="1">
              <a:spcBef>
                <a:spcPts val="0"/>
              </a:spcBef>
              <a:spcAft>
                <a:spcPct val="0"/>
              </a:spcAft>
              <a:buClr>
                <a:srgbClr val="CC1543"/>
              </a:buClr>
              <a:buFont typeface="Wingdings" charset="2"/>
              <a:buChar char="§"/>
              <a:defRPr sz="1600">
                <a:solidFill>
                  <a:schemeClr val="tx1"/>
                </a:solidFill>
                <a:latin typeface="+mj-lt"/>
                <a:ea typeface="ＭＳ Ｐゴシック" pitchFamily="-107" charset="-128"/>
                <a:cs typeface="Arial" panose="020B0604020202020204"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en-US" kern="0" dirty="0"/>
              <a:t>How do you see your assigned tasks?</a:t>
            </a:r>
          </a:p>
          <a:p>
            <a:pPr lvl="1"/>
            <a:r>
              <a:rPr lang="en-US" b="1" kern="0" dirty="0"/>
              <a:t>Lone Ranger: </a:t>
            </a:r>
            <a:r>
              <a:rPr lang="en-US" kern="0" dirty="0"/>
              <a:t>Shows items assigned directly to your user id</a:t>
            </a:r>
          </a:p>
          <a:p>
            <a:pPr lvl="1"/>
            <a:endParaRPr lang="en-US" b="1" kern="0" dirty="0"/>
          </a:p>
          <a:p>
            <a:pPr lvl="1"/>
            <a:r>
              <a:rPr lang="en-US" b="1" kern="0" dirty="0"/>
              <a:t>Twins</a:t>
            </a:r>
            <a:r>
              <a:rPr lang="en-US" kern="0" dirty="0"/>
              <a:t>: Shows all items assigned to your user id or anyone in your same user group</a:t>
            </a:r>
          </a:p>
          <a:p>
            <a:pPr lvl="1"/>
            <a:endParaRPr lang="en-US" kern="0" dirty="0"/>
          </a:p>
          <a:p>
            <a:pPr lvl="1"/>
            <a:endParaRPr lang="en-US" kern="0" dirty="0"/>
          </a:p>
          <a:p>
            <a:pPr lvl="1"/>
            <a:r>
              <a:rPr lang="en-US" b="1" kern="0" dirty="0"/>
              <a:t>Three Amigos</a:t>
            </a:r>
            <a:r>
              <a:rPr lang="en-US" kern="0" dirty="0"/>
              <a:t>: Show all items assigned to any user in that workflow. Note: depending on access level you may not see this option.</a:t>
            </a:r>
          </a:p>
          <a:p>
            <a:pPr marL="0" indent="0">
              <a:buFont typeface="Arial Narrow" charset="0"/>
              <a:buNone/>
            </a:pPr>
            <a:endParaRPr lang="en-US" kern="0" dirty="0"/>
          </a:p>
        </p:txBody>
      </p:sp>
      <p:pic>
        <p:nvPicPr>
          <p:cNvPr id="10" name="Picture 9">
            <a:extLst>
              <a:ext uri="{FF2B5EF4-FFF2-40B4-BE49-F238E27FC236}">
                <a16:creationId xmlns:a16="http://schemas.microsoft.com/office/drawing/2014/main" id="{CE556C93-62F3-42CD-AFBA-AC999D2CB946}"/>
              </a:ext>
            </a:extLst>
          </p:cNvPr>
          <p:cNvPicPr/>
          <p:nvPr/>
        </p:nvPicPr>
        <p:blipFill>
          <a:blip r:embed="rId3"/>
          <a:stretch>
            <a:fillRect/>
          </a:stretch>
        </p:blipFill>
        <p:spPr>
          <a:xfrm>
            <a:off x="6013630" y="3543331"/>
            <a:ext cx="500186" cy="309478"/>
          </a:xfrm>
          <a:prstGeom prst="rect">
            <a:avLst/>
          </a:prstGeom>
        </p:spPr>
      </p:pic>
      <p:pic>
        <p:nvPicPr>
          <p:cNvPr id="11" name="Picture 10">
            <a:extLst>
              <a:ext uri="{FF2B5EF4-FFF2-40B4-BE49-F238E27FC236}">
                <a16:creationId xmlns:a16="http://schemas.microsoft.com/office/drawing/2014/main" id="{F12741FB-EBA0-414E-AE7F-479DC67013D1}"/>
              </a:ext>
            </a:extLst>
          </p:cNvPr>
          <p:cNvPicPr/>
          <p:nvPr/>
        </p:nvPicPr>
        <p:blipFill>
          <a:blip r:embed="rId4"/>
          <a:stretch>
            <a:fillRect/>
          </a:stretch>
        </p:blipFill>
        <p:spPr>
          <a:xfrm>
            <a:off x="6013630" y="4567281"/>
            <a:ext cx="730104" cy="480387"/>
          </a:xfrm>
          <a:prstGeom prst="rect">
            <a:avLst/>
          </a:prstGeom>
        </p:spPr>
      </p:pic>
      <p:pic>
        <p:nvPicPr>
          <p:cNvPr id="12" name="Picture 11">
            <a:extLst>
              <a:ext uri="{FF2B5EF4-FFF2-40B4-BE49-F238E27FC236}">
                <a16:creationId xmlns:a16="http://schemas.microsoft.com/office/drawing/2014/main" id="{1EBD40A9-4198-402D-9F2B-322D4E2E0AFD}"/>
              </a:ext>
            </a:extLst>
          </p:cNvPr>
          <p:cNvPicPr/>
          <p:nvPr/>
        </p:nvPicPr>
        <p:blipFill>
          <a:blip r:embed="rId5"/>
          <a:stretch>
            <a:fillRect/>
          </a:stretch>
        </p:blipFill>
        <p:spPr>
          <a:xfrm>
            <a:off x="6186613" y="6013678"/>
            <a:ext cx="654405" cy="370979"/>
          </a:xfrm>
          <a:prstGeom prst="rect">
            <a:avLst/>
          </a:prstGeom>
        </p:spPr>
      </p:pic>
      <p:pic>
        <p:nvPicPr>
          <p:cNvPr id="13" name="Picture 12">
            <a:extLst>
              <a:ext uri="{FF2B5EF4-FFF2-40B4-BE49-F238E27FC236}">
                <a16:creationId xmlns:a16="http://schemas.microsoft.com/office/drawing/2014/main" id="{8C87F1E0-F513-40E3-9F89-3B38A1DCE4B1}"/>
              </a:ext>
            </a:extLst>
          </p:cNvPr>
          <p:cNvPicPr/>
          <p:nvPr/>
        </p:nvPicPr>
        <p:blipFill>
          <a:blip r:embed="rId6"/>
          <a:stretch>
            <a:fillRect/>
          </a:stretch>
        </p:blipFill>
        <p:spPr>
          <a:xfrm>
            <a:off x="381321" y="2755539"/>
            <a:ext cx="1810894" cy="1300645"/>
          </a:xfrm>
          <a:prstGeom prst="rect">
            <a:avLst/>
          </a:prstGeom>
        </p:spPr>
      </p:pic>
      <p:pic>
        <p:nvPicPr>
          <p:cNvPr id="14" name="Picture 13">
            <a:extLst>
              <a:ext uri="{FF2B5EF4-FFF2-40B4-BE49-F238E27FC236}">
                <a16:creationId xmlns:a16="http://schemas.microsoft.com/office/drawing/2014/main" id="{836421F5-ED56-47F0-AFE2-E9C73C04A9CB}"/>
              </a:ext>
            </a:extLst>
          </p:cNvPr>
          <p:cNvPicPr/>
          <p:nvPr/>
        </p:nvPicPr>
        <p:blipFill>
          <a:blip r:embed="rId7"/>
          <a:stretch>
            <a:fillRect/>
          </a:stretch>
        </p:blipFill>
        <p:spPr>
          <a:xfrm>
            <a:off x="533401" y="4165343"/>
            <a:ext cx="2807356" cy="2113085"/>
          </a:xfrm>
          <a:prstGeom prst="rect">
            <a:avLst/>
          </a:prstGeom>
        </p:spPr>
      </p:pic>
    </p:spTree>
    <p:extLst>
      <p:ext uri="{BB962C8B-B14F-4D97-AF65-F5344CB8AC3E}">
        <p14:creationId xmlns:p14="http://schemas.microsoft.com/office/powerpoint/2010/main" val="4234906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0F53CA-A84C-49B7-832D-F21F5F9230A4}"/>
              </a:ext>
            </a:extLst>
          </p:cNvPr>
          <p:cNvPicPr/>
          <p:nvPr/>
        </p:nvPicPr>
        <p:blipFill>
          <a:blip r:embed="rId3"/>
          <a:stretch>
            <a:fillRect/>
          </a:stretch>
        </p:blipFill>
        <p:spPr>
          <a:xfrm>
            <a:off x="390928" y="2658404"/>
            <a:ext cx="7784123" cy="2491959"/>
          </a:xfrm>
          <a:prstGeom prst="rect">
            <a:avLst/>
          </a:prstGeom>
        </p:spPr>
      </p:pic>
      <p:sp>
        <p:nvSpPr>
          <p:cNvPr id="2" name="Content Placeholder 1">
            <a:extLst>
              <a:ext uri="{FF2B5EF4-FFF2-40B4-BE49-F238E27FC236}">
                <a16:creationId xmlns:a16="http://schemas.microsoft.com/office/drawing/2014/main" id="{5A688EA8-EC65-4F8A-BE0C-E3043095E770}"/>
              </a:ext>
            </a:extLst>
          </p:cNvPr>
          <p:cNvSpPr>
            <a:spLocks noGrp="1"/>
          </p:cNvSpPr>
          <p:nvPr>
            <p:ph idx="1"/>
          </p:nvPr>
        </p:nvSpPr>
        <p:spPr/>
        <p:txBody>
          <a:bodyPr/>
          <a:lstStyle/>
          <a:p>
            <a:r>
              <a:rPr lang="en-US" dirty="0"/>
              <a:t>Maintain Customer – Enrich Customer Record – Available</a:t>
            </a:r>
          </a:p>
          <a:p>
            <a:pPr lvl="1"/>
            <a:r>
              <a:rPr lang="en-US" dirty="0"/>
              <a:t>Select the Customer you would like to Enrich</a:t>
            </a:r>
          </a:p>
          <a:p>
            <a:pPr lvl="2"/>
            <a:r>
              <a:rPr lang="en-US" dirty="0"/>
              <a:t>You can select multiple and reassign to you</a:t>
            </a:r>
          </a:p>
          <a:p>
            <a:pPr lvl="2"/>
            <a:r>
              <a:rPr lang="en-US" dirty="0"/>
              <a:t>Or you can click and work one at a time</a:t>
            </a:r>
          </a:p>
          <a:p>
            <a:pPr lvl="1"/>
            <a:r>
              <a:rPr lang="en-US" dirty="0"/>
              <a:t>To further limit what you see in the task list, you can filter on the headers</a:t>
            </a:r>
          </a:p>
        </p:txBody>
      </p:sp>
      <p:sp>
        <p:nvSpPr>
          <p:cNvPr id="3" name="Title 2">
            <a:extLst>
              <a:ext uri="{FF2B5EF4-FFF2-40B4-BE49-F238E27FC236}">
                <a16:creationId xmlns:a16="http://schemas.microsoft.com/office/drawing/2014/main" id="{2E616C5A-BE53-4CB6-9AC4-C908C30F6FFF}"/>
              </a:ext>
            </a:extLst>
          </p:cNvPr>
          <p:cNvSpPr>
            <a:spLocks noGrp="1"/>
          </p:cNvSpPr>
          <p:nvPr>
            <p:ph type="title"/>
          </p:nvPr>
        </p:nvSpPr>
        <p:spPr/>
        <p:txBody>
          <a:bodyPr/>
          <a:lstStyle/>
          <a:p>
            <a:r>
              <a:rPr lang="en-US" dirty="0"/>
              <a:t>Maintain Customer</a:t>
            </a:r>
          </a:p>
        </p:txBody>
      </p:sp>
      <p:sp>
        <p:nvSpPr>
          <p:cNvPr id="6" name="Rectangle 5">
            <a:extLst>
              <a:ext uri="{FF2B5EF4-FFF2-40B4-BE49-F238E27FC236}">
                <a16:creationId xmlns:a16="http://schemas.microsoft.com/office/drawing/2014/main" id="{D2122006-C972-49C0-B286-1E7A0B125944}"/>
              </a:ext>
            </a:extLst>
          </p:cNvPr>
          <p:cNvSpPr/>
          <p:nvPr/>
        </p:nvSpPr>
        <p:spPr>
          <a:xfrm>
            <a:off x="963927" y="4082660"/>
            <a:ext cx="523982" cy="226031"/>
          </a:xfrm>
          <a:prstGeom prst="rect">
            <a:avLst/>
          </a:prstGeom>
          <a:noFill/>
          <a:ln w="28575">
            <a:solidFill>
              <a:srgbClr val="FF5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C12E398-CE12-4A32-B06F-8FA40D89EEA9}"/>
              </a:ext>
            </a:extLst>
          </p:cNvPr>
          <p:cNvPicPr/>
          <p:nvPr/>
        </p:nvPicPr>
        <p:blipFill>
          <a:blip r:embed="rId4"/>
          <a:stretch>
            <a:fillRect/>
          </a:stretch>
        </p:blipFill>
        <p:spPr>
          <a:xfrm>
            <a:off x="4317005" y="2658404"/>
            <a:ext cx="4411980" cy="3886200"/>
          </a:xfrm>
          <a:prstGeom prst="rect">
            <a:avLst/>
          </a:prstGeom>
        </p:spPr>
      </p:pic>
      <p:cxnSp>
        <p:nvCxnSpPr>
          <p:cNvPr id="8" name="Straight Arrow Connector 7">
            <a:extLst>
              <a:ext uri="{FF2B5EF4-FFF2-40B4-BE49-F238E27FC236}">
                <a16:creationId xmlns:a16="http://schemas.microsoft.com/office/drawing/2014/main" id="{CEDF5AFB-F5A2-4F41-AAB1-5F5535725B78}"/>
              </a:ext>
            </a:extLst>
          </p:cNvPr>
          <p:cNvCxnSpPr>
            <a:cxnSpLocks/>
            <a:stCxn id="6" idx="3"/>
          </p:cNvCxnSpPr>
          <p:nvPr/>
        </p:nvCxnSpPr>
        <p:spPr>
          <a:xfrm>
            <a:off x="1487909" y="4195676"/>
            <a:ext cx="5035086" cy="3876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50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592F4-6DFE-4A7E-82DA-B04C6E43AD0E}"/>
              </a:ext>
            </a:extLst>
          </p:cNvPr>
          <p:cNvSpPr>
            <a:spLocks noGrp="1"/>
          </p:cNvSpPr>
          <p:nvPr>
            <p:ph idx="1"/>
          </p:nvPr>
        </p:nvSpPr>
        <p:spPr>
          <a:xfrm>
            <a:off x="500062" y="1219200"/>
            <a:ext cx="8262938" cy="4953000"/>
          </a:xfrm>
        </p:spPr>
        <p:txBody>
          <a:bodyPr/>
          <a:lstStyle/>
          <a:p>
            <a:r>
              <a:rPr lang="en-US" dirty="0"/>
              <a:t>To begin to Enrich a customer record, click on the name from the task list. This will bring you to the Enrich Customer Record screen</a:t>
            </a:r>
          </a:p>
          <a:p>
            <a:endParaRPr lang="en-US" dirty="0"/>
          </a:p>
          <a:p>
            <a:r>
              <a:rPr lang="en-US" dirty="0"/>
              <a:t>Looks just like Customer Details screen</a:t>
            </a:r>
          </a:p>
          <a:p>
            <a:endParaRPr lang="en-US" dirty="0"/>
          </a:p>
          <a:p>
            <a:r>
              <a:rPr lang="en-US" dirty="0"/>
              <a:t>If you did not reassign it to you on the </a:t>
            </a:r>
          </a:p>
          <a:p>
            <a:pPr marL="0" indent="0">
              <a:buNone/>
            </a:pPr>
            <a:r>
              <a:rPr lang="en-US" dirty="0"/>
              <a:t>previous screen, click Assign to Me </a:t>
            </a:r>
          </a:p>
          <a:p>
            <a:pPr marL="0" indent="0">
              <a:buNone/>
            </a:pPr>
            <a:r>
              <a:rPr lang="en-US" dirty="0"/>
              <a:t>button at the bottom</a:t>
            </a:r>
          </a:p>
          <a:p>
            <a:pPr marL="0" indent="0">
              <a:buNone/>
            </a:pPr>
            <a:endParaRPr lang="en-US" dirty="0"/>
          </a:p>
          <a:p>
            <a:r>
              <a:rPr lang="en-US" dirty="0"/>
              <a:t>Always Save before Submit</a:t>
            </a:r>
          </a:p>
        </p:txBody>
      </p:sp>
      <p:sp>
        <p:nvSpPr>
          <p:cNvPr id="3" name="Title 2">
            <a:extLst>
              <a:ext uri="{FF2B5EF4-FFF2-40B4-BE49-F238E27FC236}">
                <a16:creationId xmlns:a16="http://schemas.microsoft.com/office/drawing/2014/main" id="{69E415F9-A567-49D2-92C2-6438C59E98A6}"/>
              </a:ext>
            </a:extLst>
          </p:cNvPr>
          <p:cNvSpPr>
            <a:spLocks noGrp="1"/>
          </p:cNvSpPr>
          <p:nvPr>
            <p:ph type="title"/>
          </p:nvPr>
        </p:nvSpPr>
        <p:spPr/>
        <p:txBody>
          <a:bodyPr/>
          <a:lstStyle/>
          <a:p>
            <a:r>
              <a:rPr lang="en-US" dirty="0"/>
              <a:t>Maintain Customer</a:t>
            </a:r>
          </a:p>
        </p:txBody>
      </p:sp>
      <p:pic>
        <p:nvPicPr>
          <p:cNvPr id="5" name="Picture 4">
            <a:extLst>
              <a:ext uri="{FF2B5EF4-FFF2-40B4-BE49-F238E27FC236}">
                <a16:creationId xmlns:a16="http://schemas.microsoft.com/office/drawing/2014/main" id="{BBFB518C-728C-4924-93C7-5818037ECC56}"/>
              </a:ext>
            </a:extLst>
          </p:cNvPr>
          <p:cNvPicPr/>
          <p:nvPr/>
        </p:nvPicPr>
        <p:blipFill>
          <a:blip r:embed="rId3"/>
          <a:stretch>
            <a:fillRect/>
          </a:stretch>
        </p:blipFill>
        <p:spPr>
          <a:xfrm>
            <a:off x="4677507" y="1975338"/>
            <a:ext cx="4296508" cy="4471500"/>
          </a:xfrm>
          <a:prstGeom prst="rect">
            <a:avLst/>
          </a:prstGeom>
        </p:spPr>
      </p:pic>
    </p:spTree>
    <p:extLst>
      <p:ext uri="{BB962C8B-B14F-4D97-AF65-F5344CB8AC3E}">
        <p14:creationId xmlns:p14="http://schemas.microsoft.com/office/powerpoint/2010/main" val="1665347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928129-B526-441C-A9C0-F2B1D4A079AB}"/>
              </a:ext>
            </a:extLst>
          </p:cNvPr>
          <p:cNvSpPr>
            <a:spLocks noGrp="1"/>
          </p:cNvSpPr>
          <p:nvPr>
            <p:ph idx="1"/>
          </p:nvPr>
        </p:nvSpPr>
        <p:spPr/>
        <p:txBody>
          <a:bodyPr/>
          <a:lstStyle/>
          <a:p>
            <a:r>
              <a:rPr lang="en-US" dirty="0"/>
              <a:t> Things to keep in mind when maintaining data:</a:t>
            </a:r>
          </a:p>
          <a:p>
            <a:pPr marL="800100" lvl="1" indent="-342900">
              <a:buFont typeface="+mj-lt"/>
              <a:buAutoNum type="arabicPeriod"/>
            </a:pPr>
            <a:r>
              <a:rPr lang="en-US" dirty="0"/>
              <a:t>* Means mandatory</a:t>
            </a:r>
          </a:p>
          <a:p>
            <a:pPr marL="800100" lvl="1" indent="-342900">
              <a:buFont typeface="+mj-lt"/>
              <a:buAutoNum type="arabicPeriod"/>
            </a:pPr>
            <a:r>
              <a:rPr lang="en-US" dirty="0"/>
              <a:t>Use drop downs</a:t>
            </a:r>
          </a:p>
          <a:p>
            <a:pPr marL="800100" lvl="1" indent="-342900">
              <a:buFont typeface="+mj-lt"/>
              <a:buAutoNum type="arabicPeriod"/>
            </a:pPr>
            <a:r>
              <a:rPr lang="en-US" dirty="0"/>
              <a:t>Use Completeness Meter</a:t>
            </a:r>
          </a:p>
          <a:p>
            <a:pPr marL="800100" lvl="1" indent="-342900">
              <a:buFont typeface="+mj-lt"/>
              <a:buAutoNum type="arabicPeriod"/>
            </a:pPr>
            <a:r>
              <a:rPr lang="en-US" dirty="0"/>
              <a:t>Non Editable fields are grayed out</a:t>
            </a:r>
          </a:p>
          <a:p>
            <a:pPr marL="800100" lvl="1" indent="-342900">
              <a:buFont typeface="+mj-lt"/>
              <a:buAutoNum type="arabicPeriod"/>
            </a:pPr>
            <a:r>
              <a:rPr lang="en-US" dirty="0"/>
              <a:t>Apply a Null Tag if you remove a value</a:t>
            </a:r>
          </a:p>
        </p:txBody>
      </p:sp>
      <p:sp>
        <p:nvSpPr>
          <p:cNvPr id="3" name="Title 2">
            <a:extLst>
              <a:ext uri="{FF2B5EF4-FFF2-40B4-BE49-F238E27FC236}">
                <a16:creationId xmlns:a16="http://schemas.microsoft.com/office/drawing/2014/main" id="{F6154CB6-5D21-40DA-8D11-D0C73F0C5028}"/>
              </a:ext>
            </a:extLst>
          </p:cNvPr>
          <p:cNvSpPr>
            <a:spLocks noGrp="1"/>
          </p:cNvSpPr>
          <p:nvPr>
            <p:ph type="title"/>
          </p:nvPr>
        </p:nvSpPr>
        <p:spPr/>
        <p:txBody>
          <a:bodyPr/>
          <a:lstStyle/>
          <a:p>
            <a:r>
              <a:rPr lang="en-US" dirty="0"/>
              <a:t>Maintain Customer</a:t>
            </a:r>
          </a:p>
        </p:txBody>
      </p:sp>
      <p:pic>
        <p:nvPicPr>
          <p:cNvPr id="4" name="Picture 3">
            <a:extLst>
              <a:ext uri="{FF2B5EF4-FFF2-40B4-BE49-F238E27FC236}">
                <a16:creationId xmlns:a16="http://schemas.microsoft.com/office/drawing/2014/main" id="{244F17D5-7722-49A9-BBF8-345280C1A9B8}"/>
              </a:ext>
            </a:extLst>
          </p:cNvPr>
          <p:cNvPicPr>
            <a:picLocks noChangeAspect="1"/>
          </p:cNvPicPr>
          <p:nvPr/>
        </p:nvPicPr>
        <p:blipFill>
          <a:blip r:embed="rId2"/>
          <a:stretch>
            <a:fillRect/>
          </a:stretch>
        </p:blipFill>
        <p:spPr>
          <a:xfrm>
            <a:off x="5528430" y="1188383"/>
            <a:ext cx="3504265" cy="868422"/>
          </a:xfrm>
          <a:prstGeom prst="rect">
            <a:avLst/>
          </a:prstGeom>
        </p:spPr>
      </p:pic>
      <p:pic>
        <p:nvPicPr>
          <p:cNvPr id="9" name="Picture 8">
            <a:extLst>
              <a:ext uri="{FF2B5EF4-FFF2-40B4-BE49-F238E27FC236}">
                <a16:creationId xmlns:a16="http://schemas.microsoft.com/office/drawing/2014/main" id="{D8DCEDA2-8646-4BD6-8C18-7369A3CCE7C7}"/>
              </a:ext>
            </a:extLst>
          </p:cNvPr>
          <p:cNvPicPr/>
          <p:nvPr/>
        </p:nvPicPr>
        <p:blipFill>
          <a:blip r:embed="rId3"/>
          <a:stretch>
            <a:fillRect/>
          </a:stretch>
        </p:blipFill>
        <p:spPr>
          <a:xfrm>
            <a:off x="5588384" y="2225609"/>
            <a:ext cx="3180715" cy="2727325"/>
          </a:xfrm>
          <a:prstGeom prst="rect">
            <a:avLst/>
          </a:prstGeom>
        </p:spPr>
      </p:pic>
      <p:pic>
        <p:nvPicPr>
          <p:cNvPr id="8" name="Picture 7">
            <a:extLst>
              <a:ext uri="{FF2B5EF4-FFF2-40B4-BE49-F238E27FC236}">
                <a16:creationId xmlns:a16="http://schemas.microsoft.com/office/drawing/2014/main" id="{87DE8CA0-D514-489D-8560-FA9E6FF21753}"/>
              </a:ext>
            </a:extLst>
          </p:cNvPr>
          <p:cNvPicPr>
            <a:picLocks noChangeAspect="1"/>
          </p:cNvPicPr>
          <p:nvPr/>
        </p:nvPicPr>
        <p:blipFill>
          <a:blip r:embed="rId4"/>
          <a:stretch>
            <a:fillRect/>
          </a:stretch>
        </p:blipFill>
        <p:spPr>
          <a:xfrm>
            <a:off x="230367" y="2955320"/>
            <a:ext cx="3667760" cy="1874316"/>
          </a:xfrm>
          <a:prstGeom prst="rect">
            <a:avLst/>
          </a:prstGeom>
        </p:spPr>
      </p:pic>
      <p:pic>
        <p:nvPicPr>
          <p:cNvPr id="11" name="Picture 10">
            <a:extLst>
              <a:ext uri="{FF2B5EF4-FFF2-40B4-BE49-F238E27FC236}">
                <a16:creationId xmlns:a16="http://schemas.microsoft.com/office/drawing/2014/main" id="{4B34438E-B4CE-41AA-AE18-27370BFAD0F7}"/>
              </a:ext>
            </a:extLst>
          </p:cNvPr>
          <p:cNvPicPr>
            <a:picLocks noChangeAspect="1"/>
          </p:cNvPicPr>
          <p:nvPr/>
        </p:nvPicPr>
        <p:blipFill>
          <a:blip r:embed="rId5"/>
          <a:stretch>
            <a:fillRect/>
          </a:stretch>
        </p:blipFill>
        <p:spPr>
          <a:xfrm>
            <a:off x="5153747" y="3974529"/>
            <a:ext cx="3062237" cy="2875664"/>
          </a:xfrm>
          <a:prstGeom prst="rect">
            <a:avLst/>
          </a:prstGeom>
        </p:spPr>
      </p:pic>
      <p:pic>
        <p:nvPicPr>
          <p:cNvPr id="3074" name="Picture 3" descr="image012">
            <a:extLst>
              <a:ext uri="{FF2B5EF4-FFF2-40B4-BE49-F238E27FC236}">
                <a16:creationId xmlns:a16="http://schemas.microsoft.com/office/drawing/2014/main" id="{DC2A59F7-8860-403B-9C20-8A4B78D9F3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952934"/>
            <a:ext cx="43243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0EF9990-78F8-401A-95B5-9406CC2F587F}"/>
              </a:ext>
            </a:extLst>
          </p:cNvPr>
          <p:cNvPicPr>
            <a:picLocks noChangeAspect="1"/>
          </p:cNvPicPr>
          <p:nvPr/>
        </p:nvPicPr>
        <p:blipFill>
          <a:blip r:embed="rId7"/>
          <a:stretch>
            <a:fillRect/>
          </a:stretch>
        </p:blipFill>
        <p:spPr>
          <a:xfrm>
            <a:off x="362196" y="5188162"/>
            <a:ext cx="3027680" cy="1233500"/>
          </a:xfrm>
          <a:prstGeom prst="rect">
            <a:avLst/>
          </a:prstGeom>
        </p:spPr>
      </p:pic>
      <p:pic>
        <p:nvPicPr>
          <p:cNvPr id="3076" name="Picture 6" descr="image016">
            <a:extLst>
              <a:ext uri="{FF2B5EF4-FFF2-40B4-BE49-F238E27FC236}">
                <a16:creationId xmlns:a16="http://schemas.microsoft.com/office/drawing/2014/main" id="{DEA871DE-2368-47C1-A4E2-873E9127B3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3160" y="6388621"/>
            <a:ext cx="3580448" cy="40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181C66-07E6-4D2C-876B-A5B9EBA23B6E}"/>
              </a:ext>
            </a:extLst>
          </p:cNvPr>
          <p:cNvSpPr txBox="1"/>
          <p:nvPr/>
        </p:nvSpPr>
        <p:spPr>
          <a:xfrm>
            <a:off x="7426960" y="5602953"/>
            <a:ext cx="314960" cy="403918"/>
          </a:xfrm>
          <a:prstGeom prst="rect">
            <a:avLst/>
          </a:prstGeom>
          <a:noFill/>
        </p:spPr>
        <p:txBody>
          <a:bodyPr wrap="square" rtlCol="0">
            <a:spAutoFit/>
          </a:bodyPr>
          <a:lstStyle/>
          <a:p>
            <a:r>
              <a:rPr lang="en-US" b="1" dirty="0">
                <a:solidFill>
                  <a:srgbClr val="7030A0"/>
                </a:solidFill>
              </a:rPr>
              <a:t>4</a:t>
            </a:r>
          </a:p>
        </p:txBody>
      </p:sp>
      <p:sp>
        <p:nvSpPr>
          <p:cNvPr id="13" name="TextBox 12">
            <a:extLst>
              <a:ext uri="{FF2B5EF4-FFF2-40B4-BE49-F238E27FC236}">
                <a16:creationId xmlns:a16="http://schemas.microsoft.com/office/drawing/2014/main" id="{B9867006-F4AA-42C8-87E9-30C6F34539EF}"/>
              </a:ext>
            </a:extLst>
          </p:cNvPr>
          <p:cNvSpPr txBox="1"/>
          <p:nvPr/>
        </p:nvSpPr>
        <p:spPr>
          <a:xfrm>
            <a:off x="6141720" y="3387312"/>
            <a:ext cx="314960" cy="400110"/>
          </a:xfrm>
          <a:prstGeom prst="rect">
            <a:avLst/>
          </a:prstGeom>
          <a:noFill/>
        </p:spPr>
        <p:txBody>
          <a:bodyPr wrap="square" rtlCol="0">
            <a:spAutoFit/>
          </a:bodyPr>
          <a:lstStyle/>
          <a:p>
            <a:r>
              <a:rPr lang="en-US" b="1" dirty="0">
                <a:solidFill>
                  <a:srgbClr val="7030A0"/>
                </a:solidFill>
              </a:rPr>
              <a:t>2</a:t>
            </a:r>
          </a:p>
        </p:txBody>
      </p:sp>
      <p:sp>
        <p:nvSpPr>
          <p:cNvPr id="14" name="TextBox 13">
            <a:extLst>
              <a:ext uri="{FF2B5EF4-FFF2-40B4-BE49-F238E27FC236}">
                <a16:creationId xmlns:a16="http://schemas.microsoft.com/office/drawing/2014/main" id="{3386019F-833C-45B7-A67B-0CC7B811185D}"/>
              </a:ext>
            </a:extLst>
          </p:cNvPr>
          <p:cNvSpPr txBox="1"/>
          <p:nvPr/>
        </p:nvSpPr>
        <p:spPr>
          <a:xfrm>
            <a:off x="3074916" y="3818793"/>
            <a:ext cx="314960" cy="403918"/>
          </a:xfrm>
          <a:prstGeom prst="rect">
            <a:avLst/>
          </a:prstGeom>
          <a:noFill/>
        </p:spPr>
        <p:txBody>
          <a:bodyPr wrap="square" rtlCol="0">
            <a:spAutoFit/>
          </a:bodyPr>
          <a:lstStyle/>
          <a:p>
            <a:r>
              <a:rPr lang="en-US" b="1" dirty="0">
                <a:solidFill>
                  <a:srgbClr val="7030A0"/>
                </a:solidFill>
              </a:rPr>
              <a:t>3</a:t>
            </a:r>
          </a:p>
        </p:txBody>
      </p:sp>
      <p:sp>
        <p:nvSpPr>
          <p:cNvPr id="15" name="TextBox 14">
            <a:extLst>
              <a:ext uri="{FF2B5EF4-FFF2-40B4-BE49-F238E27FC236}">
                <a16:creationId xmlns:a16="http://schemas.microsoft.com/office/drawing/2014/main" id="{C9096BC0-5D7C-4392-B3BB-5711F2B93311}"/>
              </a:ext>
            </a:extLst>
          </p:cNvPr>
          <p:cNvSpPr txBox="1"/>
          <p:nvPr/>
        </p:nvSpPr>
        <p:spPr>
          <a:xfrm>
            <a:off x="6299200" y="1282642"/>
            <a:ext cx="314960" cy="403918"/>
          </a:xfrm>
          <a:prstGeom prst="rect">
            <a:avLst/>
          </a:prstGeom>
          <a:noFill/>
        </p:spPr>
        <p:txBody>
          <a:bodyPr wrap="square" rtlCol="0">
            <a:spAutoFit/>
          </a:bodyPr>
          <a:lstStyle/>
          <a:p>
            <a:r>
              <a:rPr lang="en-US" b="1" dirty="0">
                <a:solidFill>
                  <a:srgbClr val="7030A0"/>
                </a:solidFill>
              </a:rPr>
              <a:t>1</a:t>
            </a:r>
          </a:p>
        </p:txBody>
      </p:sp>
      <p:sp>
        <p:nvSpPr>
          <p:cNvPr id="16" name="TextBox 15">
            <a:extLst>
              <a:ext uri="{FF2B5EF4-FFF2-40B4-BE49-F238E27FC236}">
                <a16:creationId xmlns:a16="http://schemas.microsoft.com/office/drawing/2014/main" id="{62709B4F-ED21-4CF4-BACC-B81A5F868EE4}"/>
              </a:ext>
            </a:extLst>
          </p:cNvPr>
          <p:cNvSpPr txBox="1"/>
          <p:nvPr/>
        </p:nvSpPr>
        <p:spPr>
          <a:xfrm>
            <a:off x="2759956" y="5524262"/>
            <a:ext cx="314960" cy="403918"/>
          </a:xfrm>
          <a:prstGeom prst="rect">
            <a:avLst/>
          </a:prstGeom>
          <a:noFill/>
        </p:spPr>
        <p:txBody>
          <a:bodyPr wrap="square" rtlCol="0">
            <a:spAutoFit/>
          </a:bodyPr>
          <a:lstStyle/>
          <a:p>
            <a:r>
              <a:rPr lang="en-US" b="1" dirty="0">
                <a:solidFill>
                  <a:srgbClr val="7030A0"/>
                </a:solidFill>
              </a:rPr>
              <a:t>5</a:t>
            </a:r>
          </a:p>
        </p:txBody>
      </p:sp>
    </p:spTree>
    <p:extLst>
      <p:ext uri="{BB962C8B-B14F-4D97-AF65-F5344CB8AC3E}">
        <p14:creationId xmlns:p14="http://schemas.microsoft.com/office/powerpoint/2010/main" val="3125636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592F4-6DFE-4A7E-82DA-B04C6E43AD0E}"/>
              </a:ext>
            </a:extLst>
          </p:cNvPr>
          <p:cNvSpPr>
            <a:spLocks noGrp="1"/>
          </p:cNvSpPr>
          <p:nvPr>
            <p:ph idx="1"/>
          </p:nvPr>
        </p:nvSpPr>
        <p:spPr/>
        <p:txBody>
          <a:bodyPr/>
          <a:lstStyle/>
          <a:p>
            <a:r>
              <a:rPr lang="en-US" dirty="0"/>
              <a:t>Submitting Changes</a:t>
            </a:r>
          </a:p>
          <a:p>
            <a:pPr lvl="1"/>
            <a:r>
              <a:rPr lang="en-US" dirty="0"/>
              <a:t>Save your changes</a:t>
            </a:r>
          </a:p>
          <a:p>
            <a:pPr lvl="2"/>
            <a:r>
              <a:rPr lang="en-US" dirty="0"/>
              <a:t>If there is missing mandatory data you will see a Warning Sign and your Submit button will be grayed out.</a:t>
            </a:r>
          </a:p>
          <a:p>
            <a:pPr lvl="1"/>
            <a:r>
              <a:rPr lang="en-US" dirty="0"/>
              <a:t>Click the submit button</a:t>
            </a:r>
          </a:p>
          <a:p>
            <a:pPr lvl="2"/>
            <a:r>
              <a:rPr lang="en-US" dirty="0"/>
              <a:t>If there are any required  data container fields missing you will get a pop up error and will not be able to submit</a:t>
            </a:r>
          </a:p>
        </p:txBody>
      </p:sp>
      <p:sp>
        <p:nvSpPr>
          <p:cNvPr id="3" name="Title 2">
            <a:extLst>
              <a:ext uri="{FF2B5EF4-FFF2-40B4-BE49-F238E27FC236}">
                <a16:creationId xmlns:a16="http://schemas.microsoft.com/office/drawing/2014/main" id="{69E415F9-A567-49D2-92C2-6438C59E98A6}"/>
              </a:ext>
            </a:extLst>
          </p:cNvPr>
          <p:cNvSpPr>
            <a:spLocks noGrp="1"/>
          </p:cNvSpPr>
          <p:nvPr>
            <p:ph type="title"/>
          </p:nvPr>
        </p:nvSpPr>
        <p:spPr/>
        <p:txBody>
          <a:bodyPr/>
          <a:lstStyle/>
          <a:p>
            <a:r>
              <a:rPr lang="en-US" dirty="0"/>
              <a:t>Maintain Customer</a:t>
            </a:r>
          </a:p>
        </p:txBody>
      </p:sp>
      <p:pic>
        <p:nvPicPr>
          <p:cNvPr id="4" name="Picture 3">
            <a:extLst>
              <a:ext uri="{FF2B5EF4-FFF2-40B4-BE49-F238E27FC236}">
                <a16:creationId xmlns:a16="http://schemas.microsoft.com/office/drawing/2014/main" id="{ED5297E9-B2A6-4DC5-8441-BB375FE2BA0B}"/>
              </a:ext>
            </a:extLst>
          </p:cNvPr>
          <p:cNvPicPr>
            <a:picLocks noChangeAspect="1"/>
          </p:cNvPicPr>
          <p:nvPr/>
        </p:nvPicPr>
        <p:blipFill>
          <a:blip r:embed="rId3"/>
          <a:stretch>
            <a:fillRect/>
          </a:stretch>
        </p:blipFill>
        <p:spPr>
          <a:xfrm>
            <a:off x="500062" y="3141784"/>
            <a:ext cx="4276588" cy="3475891"/>
          </a:xfrm>
          <a:prstGeom prst="rect">
            <a:avLst/>
          </a:prstGeom>
        </p:spPr>
      </p:pic>
      <p:pic>
        <p:nvPicPr>
          <p:cNvPr id="7" name="Picture 6">
            <a:extLst>
              <a:ext uri="{FF2B5EF4-FFF2-40B4-BE49-F238E27FC236}">
                <a16:creationId xmlns:a16="http://schemas.microsoft.com/office/drawing/2014/main" id="{B8C49D60-A5FF-499F-A560-288ED45A909A}"/>
              </a:ext>
            </a:extLst>
          </p:cNvPr>
          <p:cNvPicPr>
            <a:picLocks noChangeAspect="1"/>
          </p:cNvPicPr>
          <p:nvPr/>
        </p:nvPicPr>
        <p:blipFill>
          <a:blip r:embed="rId4"/>
          <a:stretch>
            <a:fillRect/>
          </a:stretch>
        </p:blipFill>
        <p:spPr>
          <a:xfrm>
            <a:off x="3939834" y="4609616"/>
            <a:ext cx="4665785" cy="1919557"/>
          </a:xfrm>
          <a:prstGeom prst="rect">
            <a:avLst/>
          </a:prstGeom>
        </p:spPr>
      </p:pic>
    </p:spTree>
    <p:extLst>
      <p:ext uri="{BB962C8B-B14F-4D97-AF65-F5344CB8AC3E}">
        <p14:creationId xmlns:p14="http://schemas.microsoft.com/office/powerpoint/2010/main" val="2305661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Select a record from the Maintain Customer Workflow: Enrich Customer Record task.</a:t>
            </a:r>
          </a:p>
          <a:p>
            <a:r>
              <a:rPr lang="en-US" dirty="0"/>
              <a:t>Practice Filtering Data</a:t>
            </a:r>
          </a:p>
          <a:p>
            <a:r>
              <a:rPr lang="en-US" dirty="0"/>
              <a:t>Select a record and click on the Name</a:t>
            </a:r>
          </a:p>
          <a:p>
            <a:r>
              <a:rPr lang="en-US" dirty="0"/>
              <a:t>Can you identify what is missing and would drive up completeness?</a:t>
            </a:r>
          </a:p>
          <a:p>
            <a:r>
              <a:rPr lang="en-US" dirty="0"/>
              <a:t>Look through the various tabs, can you identify mandatory fields and Editable/Not Editable fields</a:t>
            </a:r>
          </a:p>
          <a:p>
            <a:pPr marL="0" indent="0">
              <a:buNone/>
            </a:pPr>
            <a:endParaRPr lang="en-US" dirty="0"/>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10" name="Picture 9">
            <a:extLst>
              <a:ext uri="{FF2B5EF4-FFF2-40B4-BE49-F238E27FC236}">
                <a16:creationId xmlns:a16="http://schemas.microsoft.com/office/drawing/2014/main" id="{D818AEA4-1BFF-47B8-94E7-1980BA9F9ECF}"/>
              </a:ext>
            </a:extLst>
          </p:cNvPr>
          <p:cNvPicPr>
            <a:picLocks noChangeAspect="1"/>
          </p:cNvPicPr>
          <p:nvPr/>
        </p:nvPicPr>
        <p:blipFill>
          <a:blip r:embed="rId3"/>
          <a:stretch>
            <a:fillRect/>
          </a:stretch>
        </p:blipFill>
        <p:spPr>
          <a:xfrm>
            <a:off x="110828" y="1151170"/>
            <a:ext cx="2200000" cy="1666667"/>
          </a:xfrm>
          <a:prstGeom prst="rect">
            <a:avLst/>
          </a:prstGeom>
        </p:spPr>
      </p:pic>
      <p:pic>
        <p:nvPicPr>
          <p:cNvPr id="11" name="Picture 10">
            <a:extLst>
              <a:ext uri="{FF2B5EF4-FFF2-40B4-BE49-F238E27FC236}">
                <a16:creationId xmlns:a16="http://schemas.microsoft.com/office/drawing/2014/main" id="{3E1CC881-90C7-4011-8C5D-8C67535B8771}"/>
              </a:ext>
            </a:extLst>
          </p:cNvPr>
          <p:cNvPicPr/>
          <p:nvPr/>
        </p:nvPicPr>
        <p:blipFill>
          <a:blip r:embed="rId4"/>
          <a:stretch>
            <a:fillRect/>
          </a:stretch>
        </p:blipFill>
        <p:spPr>
          <a:xfrm>
            <a:off x="2195449" y="1709897"/>
            <a:ext cx="3488770" cy="2629096"/>
          </a:xfrm>
          <a:prstGeom prst="rect">
            <a:avLst/>
          </a:prstGeom>
        </p:spPr>
      </p:pic>
      <p:pic>
        <p:nvPicPr>
          <p:cNvPr id="12" name="Picture 11">
            <a:extLst>
              <a:ext uri="{FF2B5EF4-FFF2-40B4-BE49-F238E27FC236}">
                <a16:creationId xmlns:a16="http://schemas.microsoft.com/office/drawing/2014/main" id="{5B0155EF-8806-4CE2-91CA-D11242610206}"/>
              </a:ext>
            </a:extLst>
          </p:cNvPr>
          <p:cNvPicPr>
            <a:picLocks noChangeAspect="1"/>
          </p:cNvPicPr>
          <p:nvPr/>
        </p:nvPicPr>
        <p:blipFill>
          <a:blip r:embed="rId5"/>
          <a:stretch>
            <a:fillRect/>
          </a:stretch>
        </p:blipFill>
        <p:spPr>
          <a:xfrm>
            <a:off x="291279" y="4554641"/>
            <a:ext cx="5161750" cy="1711117"/>
          </a:xfrm>
          <a:prstGeom prst="rect">
            <a:avLst/>
          </a:prstGeom>
        </p:spPr>
      </p:pic>
    </p:spTree>
    <p:extLst>
      <p:ext uri="{BB962C8B-B14F-4D97-AF65-F5344CB8AC3E}">
        <p14:creationId xmlns:p14="http://schemas.microsoft.com/office/powerpoint/2010/main" val="3667246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7B99BC-20B1-4C68-A76C-AFF981E9BF01}"/>
              </a:ext>
            </a:extLst>
          </p:cNvPr>
          <p:cNvSpPr>
            <a:spLocks noGrp="1"/>
          </p:cNvSpPr>
          <p:nvPr>
            <p:ph type="body" sz="quarter" idx="12"/>
          </p:nvPr>
        </p:nvSpPr>
        <p:spPr/>
        <p:txBody>
          <a:bodyPr/>
          <a:lstStyle/>
          <a:p>
            <a:r>
              <a:rPr lang="en-US" dirty="0"/>
              <a:t>Select a record from the Maintain Customer Workflow: Enrich Customer Record task.</a:t>
            </a:r>
          </a:p>
          <a:p>
            <a:r>
              <a:rPr lang="en-US" dirty="0"/>
              <a:t>Select a record and click on the Name</a:t>
            </a:r>
          </a:p>
          <a:p>
            <a:r>
              <a:rPr lang="en-US" dirty="0"/>
              <a:t>Assign the work to you</a:t>
            </a:r>
          </a:p>
          <a:p>
            <a:r>
              <a:rPr lang="en-US" dirty="0"/>
              <a:t>Practice editing data on various tables.</a:t>
            </a:r>
          </a:p>
          <a:p>
            <a:r>
              <a:rPr lang="en-US" dirty="0"/>
              <a:t>Save and Submit</a:t>
            </a:r>
          </a:p>
          <a:p>
            <a:pPr marL="0" indent="0">
              <a:buNone/>
            </a:pPr>
            <a:endParaRPr lang="en-US" dirty="0"/>
          </a:p>
          <a:p>
            <a:pPr marL="0" indent="0">
              <a:buNone/>
            </a:pPr>
            <a:endParaRPr lang="en-US" dirty="0"/>
          </a:p>
          <a:p>
            <a:pPr marL="0" indent="0">
              <a:buNone/>
            </a:pPr>
            <a:r>
              <a:rPr lang="en-US" dirty="0"/>
              <a:t>Repeat this for multiple customers</a:t>
            </a:r>
          </a:p>
          <a:p>
            <a:pPr marL="0" indent="0">
              <a:buNone/>
            </a:pPr>
            <a:endParaRPr lang="en-US" dirty="0"/>
          </a:p>
          <a:p>
            <a:pPr marL="0" indent="0">
              <a:buNone/>
            </a:pPr>
            <a:r>
              <a:rPr lang="en-US" dirty="0"/>
              <a:t>At this time do not send to DnB</a:t>
            </a:r>
          </a:p>
          <a:p>
            <a:pPr marL="0" indent="0">
              <a:buNone/>
            </a:pPr>
            <a:endParaRPr lang="en-US" dirty="0"/>
          </a:p>
        </p:txBody>
      </p:sp>
      <p:sp>
        <p:nvSpPr>
          <p:cNvPr id="4" name="Title 3">
            <a:extLst>
              <a:ext uri="{FF2B5EF4-FFF2-40B4-BE49-F238E27FC236}">
                <a16:creationId xmlns:a16="http://schemas.microsoft.com/office/drawing/2014/main" id="{963B548E-FB9F-48C4-9E6A-F3323E1B4A67}"/>
              </a:ext>
            </a:extLst>
          </p:cNvPr>
          <p:cNvSpPr>
            <a:spLocks noGrp="1"/>
          </p:cNvSpPr>
          <p:nvPr>
            <p:ph type="title"/>
          </p:nvPr>
        </p:nvSpPr>
        <p:spPr/>
        <p:txBody>
          <a:bodyPr/>
          <a:lstStyle/>
          <a:p>
            <a:r>
              <a:rPr lang="en-US" dirty="0"/>
              <a:t>Activity</a:t>
            </a:r>
          </a:p>
        </p:txBody>
      </p:sp>
      <p:pic>
        <p:nvPicPr>
          <p:cNvPr id="7" name="Picture 6">
            <a:extLst>
              <a:ext uri="{FF2B5EF4-FFF2-40B4-BE49-F238E27FC236}">
                <a16:creationId xmlns:a16="http://schemas.microsoft.com/office/drawing/2014/main" id="{6B68FFE2-ED40-4889-981D-F0495DB2E0EB}"/>
              </a:ext>
            </a:extLst>
          </p:cNvPr>
          <p:cNvPicPr>
            <a:picLocks noChangeAspect="1"/>
          </p:cNvPicPr>
          <p:nvPr/>
        </p:nvPicPr>
        <p:blipFill>
          <a:blip r:embed="rId3"/>
          <a:stretch>
            <a:fillRect/>
          </a:stretch>
        </p:blipFill>
        <p:spPr>
          <a:xfrm>
            <a:off x="548335" y="5221875"/>
            <a:ext cx="4676190" cy="504762"/>
          </a:xfrm>
          <a:prstGeom prst="rect">
            <a:avLst/>
          </a:prstGeom>
        </p:spPr>
      </p:pic>
      <p:pic>
        <p:nvPicPr>
          <p:cNvPr id="9" name="Picture 8">
            <a:extLst>
              <a:ext uri="{FF2B5EF4-FFF2-40B4-BE49-F238E27FC236}">
                <a16:creationId xmlns:a16="http://schemas.microsoft.com/office/drawing/2014/main" id="{03A38CA8-0ED2-402B-9321-8F1FDC7BBE6E}"/>
              </a:ext>
            </a:extLst>
          </p:cNvPr>
          <p:cNvPicPr>
            <a:picLocks noChangeAspect="1"/>
          </p:cNvPicPr>
          <p:nvPr/>
        </p:nvPicPr>
        <p:blipFill>
          <a:blip r:embed="rId4"/>
          <a:stretch>
            <a:fillRect/>
          </a:stretch>
        </p:blipFill>
        <p:spPr>
          <a:xfrm>
            <a:off x="110828" y="1151170"/>
            <a:ext cx="2200000" cy="1666667"/>
          </a:xfrm>
          <a:prstGeom prst="rect">
            <a:avLst/>
          </a:prstGeom>
        </p:spPr>
      </p:pic>
      <p:pic>
        <p:nvPicPr>
          <p:cNvPr id="10" name="Picture 9">
            <a:extLst>
              <a:ext uri="{FF2B5EF4-FFF2-40B4-BE49-F238E27FC236}">
                <a16:creationId xmlns:a16="http://schemas.microsoft.com/office/drawing/2014/main" id="{500B2CB2-D2C4-4B25-B683-B5895757BAC2}"/>
              </a:ext>
            </a:extLst>
          </p:cNvPr>
          <p:cNvPicPr>
            <a:picLocks noChangeAspect="1"/>
          </p:cNvPicPr>
          <p:nvPr/>
        </p:nvPicPr>
        <p:blipFill>
          <a:blip r:embed="rId5"/>
          <a:stretch>
            <a:fillRect/>
          </a:stretch>
        </p:blipFill>
        <p:spPr>
          <a:xfrm>
            <a:off x="110828" y="3164297"/>
            <a:ext cx="5161750" cy="1711117"/>
          </a:xfrm>
          <a:prstGeom prst="rect">
            <a:avLst/>
          </a:prstGeom>
        </p:spPr>
      </p:pic>
    </p:spTree>
    <p:extLst>
      <p:ext uri="{BB962C8B-B14F-4D97-AF65-F5344CB8AC3E}">
        <p14:creationId xmlns:p14="http://schemas.microsoft.com/office/powerpoint/2010/main" val="198560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A9E45B8-47D6-41FF-BDD9-56C88F320592}"/>
              </a:ext>
            </a:extLst>
          </p:cNvPr>
          <p:cNvGraphicFramePr>
            <a:graphicFrameLocks noGrp="1"/>
          </p:cNvGraphicFramePr>
          <p:nvPr>
            <p:ph idx="1"/>
            <p:extLst>
              <p:ext uri="{D42A27DB-BD31-4B8C-83A1-F6EECF244321}">
                <p14:modId xmlns:p14="http://schemas.microsoft.com/office/powerpoint/2010/main" val="17227204"/>
              </p:ext>
            </p:extLst>
          </p:nvPr>
        </p:nvGraphicFramePr>
        <p:xfrm>
          <a:off x="500063" y="1219200"/>
          <a:ext cx="8262938" cy="3119120"/>
        </p:xfrm>
        <a:graphic>
          <a:graphicData uri="http://schemas.openxmlformats.org/drawingml/2006/table">
            <a:tbl>
              <a:tblPr firstRow="1" bandRow="1">
                <a:tableStyleId>{5C22544A-7EE6-4342-B048-85BDC9FD1C3A}</a:tableStyleId>
              </a:tblPr>
              <a:tblGrid>
                <a:gridCol w="2027380">
                  <a:extLst>
                    <a:ext uri="{9D8B030D-6E8A-4147-A177-3AD203B41FA5}">
                      <a16:colId xmlns:a16="http://schemas.microsoft.com/office/drawing/2014/main" val="302092317"/>
                    </a:ext>
                  </a:extLst>
                </a:gridCol>
                <a:gridCol w="6235558">
                  <a:extLst>
                    <a:ext uri="{9D8B030D-6E8A-4147-A177-3AD203B41FA5}">
                      <a16:colId xmlns:a16="http://schemas.microsoft.com/office/drawing/2014/main" val="1101070901"/>
                    </a:ext>
                  </a:extLst>
                </a:gridCol>
              </a:tblGrid>
              <a:tr h="370840">
                <a:tc>
                  <a:txBody>
                    <a:bodyPr/>
                    <a:lstStyle/>
                    <a:p>
                      <a:r>
                        <a:rPr lang="en-US" dirty="0"/>
                        <a:t>User Group</a:t>
                      </a:r>
                    </a:p>
                  </a:txBody>
                  <a:tcPr/>
                </a:tc>
                <a:tc>
                  <a:txBody>
                    <a:bodyPr/>
                    <a:lstStyle/>
                    <a:p>
                      <a:r>
                        <a:rPr lang="en-US" dirty="0"/>
                        <a:t>Description</a:t>
                      </a:r>
                    </a:p>
                  </a:txBody>
                  <a:tcPr/>
                </a:tc>
                <a:extLst>
                  <a:ext uri="{0D108BD9-81ED-4DB2-BD59-A6C34878D82A}">
                    <a16:rowId xmlns:a16="http://schemas.microsoft.com/office/drawing/2014/main" val="1069275364"/>
                  </a:ext>
                </a:extLst>
              </a:tr>
              <a:tr h="370840">
                <a:tc>
                  <a:txBody>
                    <a:bodyPr/>
                    <a:lstStyle/>
                    <a:p>
                      <a:r>
                        <a:rPr lang="en-US" dirty="0"/>
                        <a:t>Data Steward</a:t>
                      </a: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Search, View, and Modify master data</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Can submit a record to DnB to get full legal name and address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Perform Clerical Review (potential duplicates)</a:t>
                      </a:r>
                    </a:p>
                  </a:txBody>
                  <a:tcPr/>
                </a:tc>
                <a:extLst>
                  <a:ext uri="{0D108BD9-81ED-4DB2-BD59-A6C34878D82A}">
                    <a16:rowId xmlns:a16="http://schemas.microsoft.com/office/drawing/2014/main" val="957607129"/>
                  </a:ext>
                </a:extLst>
              </a:tr>
              <a:tr h="370840">
                <a:tc>
                  <a:txBody>
                    <a:bodyPr/>
                    <a:lstStyle/>
                    <a:p>
                      <a:r>
                        <a:rPr lang="en-US" dirty="0"/>
                        <a:t>Power User</a:t>
                      </a: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Search, View, and Modify master data</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Can submit a record to DnB to get full legal name and address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Perform Clerical Review (potential duplicates)</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Can approve changes made by Data Stewards triggering the record to be sent back to SAP for updates</a:t>
                      </a:r>
                      <a:endParaRPr lang="en-US" dirty="0"/>
                    </a:p>
                  </a:txBody>
                  <a:tcPr/>
                </a:tc>
                <a:extLst>
                  <a:ext uri="{0D108BD9-81ED-4DB2-BD59-A6C34878D82A}">
                    <a16:rowId xmlns:a16="http://schemas.microsoft.com/office/drawing/2014/main" val="1532037943"/>
                  </a:ext>
                </a:extLst>
              </a:tr>
              <a:tr h="370840">
                <a:tc>
                  <a:txBody>
                    <a:bodyPr/>
                    <a:lstStyle/>
                    <a:p>
                      <a:r>
                        <a:rPr lang="en-US" dirty="0"/>
                        <a:t>Data Viewer</a:t>
                      </a: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Search and View records. Cannot make any data changes</a:t>
                      </a:r>
                      <a:endParaRPr lang="en-US" dirty="0"/>
                    </a:p>
                  </a:txBody>
                  <a:tcPr/>
                </a:tc>
                <a:extLst>
                  <a:ext uri="{0D108BD9-81ED-4DB2-BD59-A6C34878D82A}">
                    <a16:rowId xmlns:a16="http://schemas.microsoft.com/office/drawing/2014/main" val="491278434"/>
                  </a:ext>
                </a:extLst>
              </a:tr>
            </a:tbl>
          </a:graphicData>
        </a:graphic>
      </p:graphicFrame>
      <p:sp>
        <p:nvSpPr>
          <p:cNvPr id="3" name="Title 2">
            <a:extLst>
              <a:ext uri="{FF2B5EF4-FFF2-40B4-BE49-F238E27FC236}">
                <a16:creationId xmlns:a16="http://schemas.microsoft.com/office/drawing/2014/main" id="{2197DDAB-1988-4971-9BF4-23C1808EC873}"/>
              </a:ext>
            </a:extLst>
          </p:cNvPr>
          <p:cNvSpPr>
            <a:spLocks noGrp="1"/>
          </p:cNvSpPr>
          <p:nvPr>
            <p:ph type="title"/>
          </p:nvPr>
        </p:nvSpPr>
        <p:spPr/>
        <p:txBody>
          <a:bodyPr/>
          <a:lstStyle/>
          <a:p>
            <a:r>
              <a:rPr lang="en-US" dirty="0"/>
              <a:t>User Roles</a:t>
            </a:r>
          </a:p>
        </p:txBody>
      </p:sp>
    </p:spTree>
    <p:extLst>
      <p:ext uri="{BB962C8B-B14F-4D97-AF65-F5344CB8AC3E}">
        <p14:creationId xmlns:p14="http://schemas.microsoft.com/office/powerpoint/2010/main" val="941049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247BC50-4452-4C3C-BE01-1945CBE9E2C2}"/>
              </a:ext>
            </a:extLst>
          </p:cNvPr>
          <p:cNvSpPr>
            <a:spLocks noGrp="1"/>
          </p:cNvSpPr>
          <p:nvPr>
            <p:ph idx="1"/>
          </p:nvPr>
        </p:nvSpPr>
        <p:spPr/>
        <p:txBody>
          <a:bodyPr/>
          <a:lstStyle/>
          <a:p>
            <a:r>
              <a:rPr lang="en-US" dirty="0"/>
              <a:t>User can determine a “merge” that took place in Clerical Review was done by mistake</a:t>
            </a:r>
          </a:p>
          <a:p>
            <a:pPr lvl="1"/>
            <a:r>
              <a:rPr lang="en-US" dirty="0"/>
              <a:t>On Merge Record Tab, in Unmerge Record column, select yes</a:t>
            </a:r>
          </a:p>
          <a:p>
            <a:pPr lvl="1"/>
            <a:r>
              <a:rPr lang="en-US" dirty="0"/>
              <a:t>The unmerged record will then enter the Maintain Workflow </a:t>
            </a:r>
          </a:p>
        </p:txBody>
      </p:sp>
      <p:sp>
        <p:nvSpPr>
          <p:cNvPr id="5" name="Title 4">
            <a:extLst>
              <a:ext uri="{FF2B5EF4-FFF2-40B4-BE49-F238E27FC236}">
                <a16:creationId xmlns:a16="http://schemas.microsoft.com/office/drawing/2014/main" id="{529A4E36-7EBF-4975-B3B7-F9805BAD2B8D}"/>
              </a:ext>
            </a:extLst>
          </p:cNvPr>
          <p:cNvSpPr>
            <a:spLocks noGrp="1"/>
          </p:cNvSpPr>
          <p:nvPr>
            <p:ph type="title"/>
          </p:nvPr>
        </p:nvSpPr>
        <p:spPr/>
        <p:txBody>
          <a:bodyPr/>
          <a:lstStyle/>
          <a:p>
            <a:r>
              <a:rPr lang="en-US" dirty="0"/>
              <a:t>Maintain Customer – Reject Merges</a:t>
            </a:r>
          </a:p>
        </p:txBody>
      </p:sp>
      <p:pic>
        <p:nvPicPr>
          <p:cNvPr id="7" name="Picture 6" descr="C:\Users\mannss\AppData\Local\Temp\SNAGHTML16439aa.PNG">
            <a:extLst>
              <a:ext uri="{FF2B5EF4-FFF2-40B4-BE49-F238E27FC236}">
                <a16:creationId xmlns:a16="http://schemas.microsoft.com/office/drawing/2014/main" id="{3CF5BC74-EE34-4366-AF8D-737C6E027F5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2" y="2718862"/>
            <a:ext cx="7543800" cy="1953676"/>
          </a:xfrm>
          <a:prstGeom prst="rect">
            <a:avLst/>
          </a:prstGeom>
          <a:noFill/>
          <a:ln>
            <a:noFill/>
          </a:ln>
        </p:spPr>
      </p:pic>
    </p:spTree>
    <p:extLst>
      <p:ext uri="{BB962C8B-B14F-4D97-AF65-F5344CB8AC3E}">
        <p14:creationId xmlns:p14="http://schemas.microsoft.com/office/powerpoint/2010/main" val="1260701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247BC50-4452-4C3C-BE01-1945CBE9E2C2}"/>
              </a:ext>
            </a:extLst>
          </p:cNvPr>
          <p:cNvSpPr>
            <a:spLocks noGrp="1"/>
          </p:cNvSpPr>
          <p:nvPr>
            <p:ph idx="1"/>
          </p:nvPr>
        </p:nvSpPr>
        <p:spPr/>
        <p:txBody>
          <a:bodyPr/>
          <a:lstStyle/>
          <a:p>
            <a:r>
              <a:rPr lang="en-US" dirty="0"/>
              <a:t>User can determine that records that were set as Non Duplicate in Clerical Review were set by mistake and remove them as a non duplicate</a:t>
            </a:r>
          </a:p>
          <a:p>
            <a:pPr lvl="1"/>
            <a:r>
              <a:rPr lang="en-US" dirty="0"/>
              <a:t>Reject Duplicates tab and in Reset Confirmed Non-Duplicate column select Yes</a:t>
            </a:r>
          </a:p>
          <a:p>
            <a:pPr lvl="1"/>
            <a:r>
              <a:rPr lang="en-US" dirty="0"/>
              <a:t>The “rejected non duplicate” will remain in the maintain workflow and available to Enrich</a:t>
            </a:r>
          </a:p>
          <a:p>
            <a:pPr lvl="1"/>
            <a:r>
              <a:rPr lang="en-US" dirty="0"/>
              <a:t>The reference between the two is removed</a:t>
            </a:r>
          </a:p>
        </p:txBody>
      </p:sp>
      <p:sp>
        <p:nvSpPr>
          <p:cNvPr id="5" name="Title 4">
            <a:extLst>
              <a:ext uri="{FF2B5EF4-FFF2-40B4-BE49-F238E27FC236}">
                <a16:creationId xmlns:a16="http://schemas.microsoft.com/office/drawing/2014/main" id="{529A4E36-7EBF-4975-B3B7-F9805BAD2B8D}"/>
              </a:ext>
            </a:extLst>
          </p:cNvPr>
          <p:cNvSpPr>
            <a:spLocks noGrp="1"/>
          </p:cNvSpPr>
          <p:nvPr>
            <p:ph type="title"/>
          </p:nvPr>
        </p:nvSpPr>
        <p:spPr/>
        <p:txBody>
          <a:bodyPr/>
          <a:lstStyle/>
          <a:p>
            <a:r>
              <a:rPr lang="en-US" dirty="0"/>
              <a:t>Maintain Customer – Reject Rejected Duplicates</a:t>
            </a:r>
          </a:p>
        </p:txBody>
      </p:sp>
      <p:pic>
        <p:nvPicPr>
          <p:cNvPr id="7" name="Picture 6">
            <a:extLst>
              <a:ext uri="{FF2B5EF4-FFF2-40B4-BE49-F238E27FC236}">
                <a16:creationId xmlns:a16="http://schemas.microsoft.com/office/drawing/2014/main" id="{ED004469-2AE2-4807-BAC3-89C40F18AA1C}"/>
              </a:ext>
            </a:extLst>
          </p:cNvPr>
          <p:cNvPicPr/>
          <p:nvPr/>
        </p:nvPicPr>
        <p:blipFill>
          <a:blip r:embed="rId3"/>
          <a:stretch>
            <a:fillRect/>
          </a:stretch>
        </p:blipFill>
        <p:spPr>
          <a:xfrm>
            <a:off x="638908" y="3695700"/>
            <a:ext cx="8229599" cy="2268367"/>
          </a:xfrm>
          <a:prstGeom prst="rect">
            <a:avLst/>
          </a:prstGeom>
        </p:spPr>
      </p:pic>
    </p:spTree>
    <p:extLst>
      <p:ext uri="{BB962C8B-B14F-4D97-AF65-F5344CB8AC3E}">
        <p14:creationId xmlns:p14="http://schemas.microsoft.com/office/powerpoint/2010/main" val="31889988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7C06DC-F4D7-4A98-B246-1FFDD72DAC32}"/>
              </a:ext>
            </a:extLst>
          </p:cNvPr>
          <p:cNvSpPr>
            <a:spLocks noGrp="1"/>
          </p:cNvSpPr>
          <p:nvPr>
            <p:ph idx="1"/>
          </p:nvPr>
        </p:nvSpPr>
        <p:spPr/>
        <p:txBody>
          <a:bodyPr/>
          <a:lstStyle/>
          <a:p>
            <a:r>
              <a:rPr lang="en-US" dirty="0"/>
              <a:t>Instructor will walk through examples as supporting data is difficult to find in Test Environment</a:t>
            </a:r>
          </a:p>
        </p:txBody>
      </p:sp>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endParaRPr lang="en-US" dirty="0"/>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spTree>
    <p:extLst>
      <p:ext uri="{BB962C8B-B14F-4D97-AF65-F5344CB8AC3E}">
        <p14:creationId xmlns:p14="http://schemas.microsoft.com/office/powerpoint/2010/main" val="2713548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658FA6-665B-48CD-8B0D-7DFC32AAF4B4}"/>
              </a:ext>
            </a:extLst>
          </p:cNvPr>
          <p:cNvSpPr>
            <a:spLocks noGrp="1"/>
          </p:cNvSpPr>
          <p:nvPr>
            <p:ph idx="1"/>
          </p:nvPr>
        </p:nvSpPr>
        <p:spPr/>
        <p:txBody>
          <a:bodyPr/>
          <a:lstStyle/>
          <a:p>
            <a:r>
              <a:rPr lang="en-US" dirty="0"/>
              <a:t>At any point during Enrichment you can send a record to DnB</a:t>
            </a:r>
          </a:p>
          <a:p>
            <a:pPr lvl="1"/>
            <a:r>
              <a:rPr lang="en-US" dirty="0"/>
              <a:t>Click the Send to DnB button </a:t>
            </a:r>
          </a:p>
          <a:p>
            <a:endParaRPr lang="en-US" dirty="0"/>
          </a:p>
          <a:p>
            <a:r>
              <a:rPr lang="en-US" dirty="0"/>
              <a:t>When your record “returns” from DnB  it will be in the DnB Workflow. From this workflow you will select the candidate</a:t>
            </a:r>
          </a:p>
          <a:p>
            <a:pPr lvl="1"/>
            <a:r>
              <a:rPr lang="en-US" dirty="0"/>
              <a:t>Returns a list of potential matches.</a:t>
            </a:r>
          </a:p>
          <a:p>
            <a:pPr lvl="2"/>
            <a:r>
              <a:rPr lang="en-US" dirty="0"/>
              <a:t>Can remove those that you know are not a match</a:t>
            </a:r>
          </a:p>
          <a:p>
            <a:pPr lvl="2"/>
            <a:endParaRPr lang="en-US" dirty="0"/>
          </a:p>
          <a:p>
            <a:pPr lvl="2"/>
            <a:endParaRPr lang="en-US" dirty="0"/>
          </a:p>
          <a:p>
            <a:pPr lvl="2"/>
            <a:endParaRPr lang="en-US" dirty="0"/>
          </a:p>
          <a:p>
            <a:pPr lvl="2"/>
            <a:endParaRPr lang="en-US" dirty="0"/>
          </a:p>
          <a:p>
            <a:pPr lvl="2"/>
            <a:endParaRPr lang="en-US" dirty="0"/>
          </a:p>
          <a:p>
            <a:pPr lvl="2"/>
            <a:r>
              <a:rPr lang="en-US" dirty="0"/>
              <a:t>Can click each and see more detail. Here is where you Select the candidate </a:t>
            </a:r>
          </a:p>
          <a:p>
            <a:pPr lvl="2"/>
            <a:endParaRPr lang="en-US" dirty="0"/>
          </a:p>
          <a:p>
            <a:pPr lvl="2"/>
            <a:endParaRPr lang="en-US" dirty="0"/>
          </a:p>
          <a:p>
            <a:pPr lvl="2"/>
            <a:endParaRPr lang="en-US" dirty="0"/>
          </a:p>
          <a:p>
            <a:pPr marL="914400" lvl="2" indent="0">
              <a:buNone/>
            </a:pPr>
            <a:endParaRPr lang="en-US" dirty="0"/>
          </a:p>
          <a:p>
            <a:pPr lvl="1"/>
            <a:r>
              <a:rPr lang="en-US" dirty="0"/>
              <a:t>You will then return to the Enrich Customer screens on the DnB tab and complete your enrichment</a:t>
            </a:r>
          </a:p>
        </p:txBody>
      </p:sp>
      <p:sp>
        <p:nvSpPr>
          <p:cNvPr id="3" name="Title 2">
            <a:extLst>
              <a:ext uri="{FF2B5EF4-FFF2-40B4-BE49-F238E27FC236}">
                <a16:creationId xmlns:a16="http://schemas.microsoft.com/office/drawing/2014/main" id="{D7017B25-AFAD-4DC1-9B7C-4D12DBD5C5D4}"/>
              </a:ext>
            </a:extLst>
          </p:cNvPr>
          <p:cNvSpPr>
            <a:spLocks noGrp="1"/>
          </p:cNvSpPr>
          <p:nvPr>
            <p:ph type="title"/>
          </p:nvPr>
        </p:nvSpPr>
        <p:spPr/>
        <p:txBody>
          <a:bodyPr/>
          <a:lstStyle/>
          <a:p>
            <a:r>
              <a:rPr lang="en-US" dirty="0"/>
              <a:t>Maintain Customer - How to Send to DnB</a:t>
            </a:r>
          </a:p>
        </p:txBody>
      </p:sp>
      <p:pic>
        <p:nvPicPr>
          <p:cNvPr id="4" name="Picture 3">
            <a:extLst>
              <a:ext uri="{FF2B5EF4-FFF2-40B4-BE49-F238E27FC236}">
                <a16:creationId xmlns:a16="http://schemas.microsoft.com/office/drawing/2014/main" id="{3DF0E041-5AB8-4C2F-AAFB-FB4E23ADA93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6152" y="3344705"/>
            <a:ext cx="5943600" cy="890905"/>
          </a:xfrm>
          <a:prstGeom prst="rect">
            <a:avLst/>
          </a:prstGeom>
          <a:noFill/>
          <a:ln w="3175" cmpd="sng">
            <a:solidFill>
              <a:srgbClr val="000000"/>
            </a:solidFill>
            <a:miter lim="800000"/>
            <a:headEnd/>
            <a:tailEnd/>
          </a:ln>
          <a:effectLst/>
        </p:spPr>
      </p:pic>
      <p:pic>
        <p:nvPicPr>
          <p:cNvPr id="5" name="Picture 4">
            <a:extLst>
              <a:ext uri="{FF2B5EF4-FFF2-40B4-BE49-F238E27FC236}">
                <a16:creationId xmlns:a16="http://schemas.microsoft.com/office/drawing/2014/main" id="{D4787DF8-C4FA-4238-BF1E-895811E283A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6152" y="4767630"/>
            <a:ext cx="5937885" cy="890905"/>
          </a:xfrm>
          <a:prstGeom prst="rect">
            <a:avLst/>
          </a:prstGeom>
          <a:noFill/>
          <a:ln w="3175" cmpd="sng">
            <a:solidFill>
              <a:srgbClr val="000000"/>
            </a:solidFill>
            <a:miter lim="800000"/>
            <a:headEnd/>
            <a:tailEnd/>
          </a:ln>
          <a:effectLst/>
        </p:spPr>
      </p:pic>
      <p:pic>
        <p:nvPicPr>
          <p:cNvPr id="7" name="Picture 6">
            <a:extLst>
              <a:ext uri="{FF2B5EF4-FFF2-40B4-BE49-F238E27FC236}">
                <a16:creationId xmlns:a16="http://schemas.microsoft.com/office/drawing/2014/main" id="{6953B90F-90BE-4178-9D5E-BF565749A6F9}"/>
              </a:ext>
            </a:extLst>
          </p:cNvPr>
          <p:cNvPicPr/>
          <p:nvPr/>
        </p:nvPicPr>
        <p:blipFill>
          <a:blip r:embed="rId5"/>
          <a:stretch>
            <a:fillRect/>
          </a:stretch>
        </p:blipFill>
        <p:spPr>
          <a:xfrm>
            <a:off x="4079964" y="1567558"/>
            <a:ext cx="1181100" cy="476250"/>
          </a:xfrm>
          <a:prstGeom prst="rect">
            <a:avLst/>
          </a:prstGeom>
        </p:spPr>
      </p:pic>
      <p:pic>
        <p:nvPicPr>
          <p:cNvPr id="6" name="Picture 5">
            <a:extLst>
              <a:ext uri="{FF2B5EF4-FFF2-40B4-BE49-F238E27FC236}">
                <a16:creationId xmlns:a16="http://schemas.microsoft.com/office/drawing/2014/main" id="{5DCC7133-BBB6-43A4-AF57-19F92D0F826F}"/>
              </a:ext>
            </a:extLst>
          </p:cNvPr>
          <p:cNvPicPr>
            <a:picLocks noChangeAspect="1"/>
          </p:cNvPicPr>
          <p:nvPr/>
        </p:nvPicPr>
        <p:blipFill>
          <a:blip r:embed="rId6"/>
          <a:stretch>
            <a:fillRect/>
          </a:stretch>
        </p:blipFill>
        <p:spPr>
          <a:xfrm>
            <a:off x="6151766" y="2433706"/>
            <a:ext cx="1194501" cy="794668"/>
          </a:xfrm>
          <a:prstGeom prst="rect">
            <a:avLst/>
          </a:prstGeom>
        </p:spPr>
      </p:pic>
    </p:spTree>
    <p:extLst>
      <p:ext uri="{BB962C8B-B14F-4D97-AF65-F5344CB8AC3E}">
        <p14:creationId xmlns:p14="http://schemas.microsoft.com/office/powerpoint/2010/main" val="18857437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59D730-154B-42F1-ADDC-760A69454D70}"/>
              </a:ext>
            </a:extLst>
          </p:cNvPr>
          <p:cNvSpPr>
            <a:spLocks noGrp="1"/>
          </p:cNvSpPr>
          <p:nvPr>
            <p:ph idx="1"/>
          </p:nvPr>
        </p:nvSpPr>
        <p:spPr/>
        <p:txBody>
          <a:bodyPr/>
          <a:lstStyle/>
          <a:p>
            <a:r>
              <a:rPr lang="en-US" dirty="0"/>
              <a:t>The Enrich Record, D&amp;B Match tab is where you will see the selected candidate from the DnB workflow</a:t>
            </a:r>
          </a:p>
          <a:p>
            <a:pPr lvl="1"/>
            <a:r>
              <a:rPr lang="en-US" dirty="0"/>
              <a:t>Data to Send to D&amp;B is what was sent to D&amp;B to match on</a:t>
            </a:r>
          </a:p>
          <a:p>
            <a:pPr lvl="1"/>
            <a:r>
              <a:rPr lang="en-US" dirty="0"/>
              <a:t>Left side is the Selected Candidate from the D&amp;B workflow</a:t>
            </a:r>
          </a:p>
          <a:p>
            <a:pPr lvl="1"/>
            <a:r>
              <a:rPr lang="en-US" dirty="0"/>
              <a:t>Customer Record Enrichment is where you can copy data from the Selected Candidate and paste into the Enrichment fields.  This data is what will be saved on your Customer Record.</a:t>
            </a:r>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91F684C8-3E22-4039-BB1E-D2F671BD6F7E}"/>
              </a:ext>
            </a:extLst>
          </p:cNvPr>
          <p:cNvSpPr>
            <a:spLocks noGrp="1"/>
          </p:cNvSpPr>
          <p:nvPr>
            <p:ph type="title"/>
          </p:nvPr>
        </p:nvSpPr>
        <p:spPr/>
        <p:txBody>
          <a:bodyPr/>
          <a:lstStyle/>
          <a:p>
            <a:r>
              <a:rPr lang="en-US" dirty="0"/>
              <a:t>Maintain Customer - How to Send to DnB</a:t>
            </a:r>
          </a:p>
        </p:txBody>
      </p:sp>
      <p:pic>
        <p:nvPicPr>
          <p:cNvPr id="4" name="Picture 3">
            <a:extLst>
              <a:ext uri="{FF2B5EF4-FFF2-40B4-BE49-F238E27FC236}">
                <a16:creationId xmlns:a16="http://schemas.microsoft.com/office/drawing/2014/main" id="{1D0CF7DB-0CDC-4E6E-BC12-ED8F279AEE7F}"/>
              </a:ext>
            </a:extLst>
          </p:cNvPr>
          <p:cNvPicPr/>
          <p:nvPr/>
        </p:nvPicPr>
        <p:blipFill>
          <a:blip r:embed="rId3">
            <a:extLst>
              <a:ext uri="{28A0092B-C50C-407E-A947-70E740481C1C}">
                <a14:useLocalDpi xmlns:a14="http://schemas.microsoft.com/office/drawing/2010/main" val="0"/>
              </a:ext>
            </a:extLst>
          </a:blip>
          <a:srcRect l="246" t="-613" r="-246" b="12279"/>
          <a:stretch>
            <a:fillRect/>
          </a:stretch>
        </p:blipFill>
        <p:spPr bwMode="auto">
          <a:xfrm>
            <a:off x="616738" y="3578880"/>
            <a:ext cx="8013554" cy="2719177"/>
          </a:xfrm>
          <a:prstGeom prst="rect">
            <a:avLst/>
          </a:prstGeom>
          <a:noFill/>
          <a:ln w="3175" cmpd="sng">
            <a:solidFill>
              <a:srgbClr val="000000"/>
            </a:solidFill>
            <a:miter lim="800000"/>
            <a:headEnd/>
            <a:tailEnd/>
          </a:ln>
          <a:effectLst/>
        </p:spPr>
      </p:pic>
    </p:spTree>
    <p:extLst>
      <p:ext uri="{BB962C8B-B14F-4D97-AF65-F5344CB8AC3E}">
        <p14:creationId xmlns:p14="http://schemas.microsoft.com/office/powerpoint/2010/main" val="36115304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a:xfrm>
            <a:off x="5943600" y="1600200"/>
            <a:ext cx="2667000" cy="4163602"/>
          </a:xfrm>
        </p:spPr>
        <p:txBody>
          <a:bodyPr/>
          <a:lstStyle/>
          <a:p>
            <a:r>
              <a:rPr lang="en-US" dirty="0"/>
              <a:t>Select a record from Maintain Workflow: Enrich Customer State</a:t>
            </a:r>
          </a:p>
          <a:p>
            <a:r>
              <a:rPr lang="en-US" dirty="0"/>
              <a:t>Select DnB Match Tab</a:t>
            </a:r>
          </a:p>
          <a:p>
            <a:r>
              <a:rPr lang="en-US" dirty="0"/>
              <a:t>Review what you are sending to DnB to match on</a:t>
            </a:r>
          </a:p>
          <a:p>
            <a:r>
              <a:rPr lang="en-US" dirty="0"/>
              <a:t>Click Send to DnB action button</a:t>
            </a:r>
          </a:p>
          <a:p>
            <a:r>
              <a:rPr lang="en-US" dirty="0"/>
              <a:t>When record returns review and select a candidate</a:t>
            </a:r>
          </a:p>
          <a:p>
            <a:r>
              <a:rPr lang="en-US" dirty="0"/>
              <a:t>Go back to your Enrich Record D&amp;B match screen and review the results.</a:t>
            </a:r>
          </a:p>
          <a:p>
            <a:endParaRPr lang="en-US" dirty="0"/>
          </a:p>
          <a:p>
            <a:pPr marL="0" indent="0">
              <a:buNone/>
            </a:pPr>
            <a:r>
              <a:rPr lang="en-US" dirty="0"/>
              <a:t>From here you can take data from your candidate and edit your Enrich Record.</a:t>
            </a:r>
          </a:p>
          <a:p>
            <a:endParaRPr lang="en-US" dirty="0"/>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6" name="Picture 5">
            <a:extLst>
              <a:ext uri="{FF2B5EF4-FFF2-40B4-BE49-F238E27FC236}">
                <a16:creationId xmlns:a16="http://schemas.microsoft.com/office/drawing/2014/main" id="{AC55958B-0272-4DB2-9141-05B8E46E3889}"/>
              </a:ext>
            </a:extLst>
          </p:cNvPr>
          <p:cNvPicPr>
            <a:picLocks noChangeAspect="1"/>
          </p:cNvPicPr>
          <p:nvPr/>
        </p:nvPicPr>
        <p:blipFill>
          <a:blip r:embed="rId2"/>
          <a:stretch>
            <a:fillRect/>
          </a:stretch>
        </p:blipFill>
        <p:spPr>
          <a:xfrm>
            <a:off x="1663644" y="3228453"/>
            <a:ext cx="2276190" cy="1514286"/>
          </a:xfrm>
          <a:prstGeom prst="rect">
            <a:avLst/>
          </a:prstGeom>
        </p:spPr>
      </p:pic>
      <p:pic>
        <p:nvPicPr>
          <p:cNvPr id="7" name="Picture 6">
            <a:extLst>
              <a:ext uri="{FF2B5EF4-FFF2-40B4-BE49-F238E27FC236}">
                <a16:creationId xmlns:a16="http://schemas.microsoft.com/office/drawing/2014/main" id="{17B3865C-DB73-46BF-9891-F9023732C6B3}"/>
              </a:ext>
            </a:extLst>
          </p:cNvPr>
          <p:cNvPicPr>
            <a:picLocks noChangeAspect="1"/>
          </p:cNvPicPr>
          <p:nvPr/>
        </p:nvPicPr>
        <p:blipFill>
          <a:blip r:embed="rId3"/>
          <a:stretch>
            <a:fillRect/>
          </a:stretch>
        </p:blipFill>
        <p:spPr>
          <a:xfrm>
            <a:off x="276217" y="4828652"/>
            <a:ext cx="5520622" cy="1522452"/>
          </a:xfrm>
          <a:prstGeom prst="rect">
            <a:avLst/>
          </a:prstGeom>
        </p:spPr>
      </p:pic>
      <p:pic>
        <p:nvPicPr>
          <p:cNvPr id="9" name="Picture 8">
            <a:extLst>
              <a:ext uri="{FF2B5EF4-FFF2-40B4-BE49-F238E27FC236}">
                <a16:creationId xmlns:a16="http://schemas.microsoft.com/office/drawing/2014/main" id="{5871400D-BFA8-4BEF-B2EC-F0C1FD430034}"/>
              </a:ext>
            </a:extLst>
          </p:cNvPr>
          <p:cNvPicPr/>
          <p:nvPr/>
        </p:nvPicPr>
        <p:blipFill>
          <a:blip r:embed="rId4">
            <a:extLst>
              <a:ext uri="{28A0092B-C50C-407E-A947-70E740481C1C}">
                <a14:useLocalDpi xmlns:a14="http://schemas.microsoft.com/office/drawing/2010/main" val="0"/>
              </a:ext>
            </a:extLst>
          </a:blip>
          <a:srcRect l="246" t="-613" r="-246" b="12279"/>
          <a:stretch>
            <a:fillRect/>
          </a:stretch>
        </p:blipFill>
        <p:spPr bwMode="auto">
          <a:xfrm>
            <a:off x="123290" y="1204410"/>
            <a:ext cx="5673549" cy="1938130"/>
          </a:xfrm>
          <a:prstGeom prst="rect">
            <a:avLst/>
          </a:prstGeom>
          <a:noFill/>
          <a:ln w="3175" cmpd="sng">
            <a:solidFill>
              <a:srgbClr val="000000"/>
            </a:solidFill>
            <a:miter lim="800000"/>
            <a:headEnd/>
            <a:tailEnd/>
          </a:ln>
          <a:effectLst/>
        </p:spPr>
      </p:pic>
    </p:spTree>
    <p:extLst>
      <p:ext uri="{BB962C8B-B14F-4D97-AF65-F5344CB8AC3E}">
        <p14:creationId xmlns:p14="http://schemas.microsoft.com/office/powerpoint/2010/main" val="637061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E5400F-51CB-4C60-9623-1486B2030DFC}"/>
              </a:ext>
            </a:extLst>
          </p:cNvPr>
          <p:cNvSpPr>
            <a:spLocks noGrp="1"/>
          </p:cNvSpPr>
          <p:nvPr>
            <p:ph idx="1"/>
          </p:nvPr>
        </p:nvSpPr>
        <p:spPr/>
        <p:txBody>
          <a:bodyPr/>
          <a:lstStyle/>
          <a:p>
            <a:r>
              <a:rPr lang="en-US" dirty="0"/>
              <a:t>After a user submits a record from the Enrich Customer record state, it enters the approval workflow.</a:t>
            </a:r>
          </a:p>
          <a:p>
            <a:pPr lvl="1"/>
            <a:r>
              <a:rPr lang="en-US" dirty="0"/>
              <a:t>Exception: if the user performing the Enrich is a Power User, the Submit will auto approve the record and the approval workflow is bypassed</a:t>
            </a:r>
          </a:p>
          <a:p>
            <a:r>
              <a:rPr lang="en-US" dirty="0"/>
              <a:t>The Approval state of the Maintain Workflow is only available to Power Users</a:t>
            </a:r>
          </a:p>
        </p:txBody>
      </p:sp>
      <p:sp>
        <p:nvSpPr>
          <p:cNvPr id="3" name="Title 2">
            <a:extLst>
              <a:ext uri="{FF2B5EF4-FFF2-40B4-BE49-F238E27FC236}">
                <a16:creationId xmlns:a16="http://schemas.microsoft.com/office/drawing/2014/main" id="{529B636D-6206-42D5-A86C-F440330E6CA7}"/>
              </a:ext>
            </a:extLst>
          </p:cNvPr>
          <p:cNvSpPr>
            <a:spLocks noGrp="1"/>
          </p:cNvSpPr>
          <p:nvPr>
            <p:ph type="title"/>
          </p:nvPr>
        </p:nvSpPr>
        <p:spPr/>
        <p:txBody>
          <a:bodyPr/>
          <a:lstStyle/>
          <a:p>
            <a:r>
              <a:rPr lang="en-US" dirty="0"/>
              <a:t>How to Approve changes to go back to SAP</a:t>
            </a:r>
          </a:p>
        </p:txBody>
      </p:sp>
      <p:sp>
        <p:nvSpPr>
          <p:cNvPr id="11" name="Content Placeholder 5">
            <a:extLst>
              <a:ext uri="{FF2B5EF4-FFF2-40B4-BE49-F238E27FC236}">
                <a16:creationId xmlns:a16="http://schemas.microsoft.com/office/drawing/2014/main" id="{FA8A8550-E7C5-44F5-BCB1-7907917530A1}"/>
              </a:ext>
            </a:extLst>
          </p:cNvPr>
          <p:cNvSpPr txBox="1">
            <a:spLocks/>
          </p:cNvSpPr>
          <p:nvPr/>
        </p:nvSpPr>
        <p:spPr bwMode="auto">
          <a:xfrm>
            <a:off x="3732208" y="2814470"/>
            <a:ext cx="4744092" cy="36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lr>
                <a:srgbClr val="CC1543"/>
              </a:buClr>
              <a:buFont typeface="Arial Narrow" charset="0"/>
              <a:buChar char="»"/>
              <a:defRPr sz="2000">
                <a:solidFill>
                  <a:schemeClr val="tx1"/>
                </a:solidFill>
                <a:latin typeface="+mj-lt"/>
                <a:ea typeface="ＭＳ Ｐゴシック" charset="0"/>
                <a:cs typeface="Arial" panose="020B0604020202020204" pitchFamily="34" charset="0"/>
              </a:defRPr>
            </a:lvl1pPr>
            <a:lvl2pPr marL="742950" indent="-285750" algn="l" rtl="0" eaLnBrk="1" fontAlgn="base" hangingPunct="1">
              <a:spcBef>
                <a:spcPts val="0"/>
              </a:spcBef>
              <a:spcAft>
                <a:spcPct val="0"/>
              </a:spcAft>
              <a:buClr>
                <a:srgbClr val="CC1543"/>
              </a:buClr>
              <a:buChar char="–"/>
              <a:defRPr sz="1800">
                <a:solidFill>
                  <a:schemeClr val="tx1"/>
                </a:solidFill>
                <a:latin typeface="+mj-lt"/>
                <a:ea typeface="ＭＳ Ｐゴシック" pitchFamily="-107" charset="-128"/>
                <a:cs typeface="Arial" panose="020B0604020202020204" pitchFamily="34" charset="0"/>
              </a:defRPr>
            </a:lvl2pPr>
            <a:lvl3pPr marL="1143000" indent="-228600" algn="l" rtl="0" eaLnBrk="1" fontAlgn="base" hangingPunct="1">
              <a:spcBef>
                <a:spcPts val="0"/>
              </a:spcBef>
              <a:spcAft>
                <a:spcPct val="0"/>
              </a:spcAft>
              <a:buClr>
                <a:srgbClr val="CC1543"/>
              </a:buClr>
              <a:buFont typeface="Arial"/>
              <a:buChar char="•"/>
              <a:defRPr sz="1600">
                <a:solidFill>
                  <a:schemeClr val="tx1"/>
                </a:solidFill>
                <a:latin typeface="+mj-lt"/>
                <a:ea typeface="ＭＳ Ｐゴシック" pitchFamily="-107" charset="-128"/>
                <a:cs typeface="Arial" panose="020B0604020202020204" pitchFamily="34" charset="0"/>
              </a:defRPr>
            </a:lvl3pPr>
            <a:lvl4pPr marL="1600200" indent="-228600" algn="l" rtl="0" eaLnBrk="1" fontAlgn="base" hangingPunct="1">
              <a:spcBef>
                <a:spcPts val="0"/>
              </a:spcBef>
              <a:spcAft>
                <a:spcPct val="0"/>
              </a:spcAft>
              <a:buClr>
                <a:srgbClr val="CC1543"/>
              </a:buClr>
              <a:buFont typeface="Lucida Grande"/>
              <a:buChar char="›"/>
              <a:defRPr sz="1600">
                <a:solidFill>
                  <a:schemeClr val="tx1"/>
                </a:solidFill>
                <a:latin typeface="+mj-lt"/>
                <a:ea typeface="ＭＳ Ｐゴシック" pitchFamily="-107" charset="-128"/>
                <a:cs typeface="Arial" panose="020B0604020202020204" pitchFamily="34" charset="0"/>
              </a:defRPr>
            </a:lvl4pPr>
            <a:lvl5pPr marL="2057400" indent="-228600" algn="l" rtl="0" eaLnBrk="1" fontAlgn="base" hangingPunct="1">
              <a:spcBef>
                <a:spcPts val="0"/>
              </a:spcBef>
              <a:spcAft>
                <a:spcPct val="0"/>
              </a:spcAft>
              <a:buClr>
                <a:srgbClr val="CC1543"/>
              </a:buClr>
              <a:buFont typeface="Wingdings" charset="2"/>
              <a:buChar char="§"/>
              <a:defRPr sz="1600">
                <a:solidFill>
                  <a:schemeClr val="tx1"/>
                </a:solidFill>
                <a:latin typeface="+mj-lt"/>
                <a:ea typeface="ＭＳ Ｐゴシック" pitchFamily="-107" charset="-128"/>
                <a:cs typeface="Arial" panose="020B0604020202020204"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en-US" kern="0" dirty="0"/>
              <a:t>How do you see your assigned tasks?</a:t>
            </a:r>
          </a:p>
          <a:p>
            <a:pPr lvl="1"/>
            <a:r>
              <a:rPr lang="en-US" b="1" kern="0" dirty="0"/>
              <a:t>Lone Ranger: </a:t>
            </a:r>
            <a:r>
              <a:rPr lang="en-US" kern="0" dirty="0"/>
              <a:t>Shows items assigned directly to your user id</a:t>
            </a:r>
          </a:p>
          <a:p>
            <a:pPr lvl="1"/>
            <a:endParaRPr lang="en-US" b="1" kern="0" dirty="0"/>
          </a:p>
          <a:p>
            <a:pPr lvl="1"/>
            <a:r>
              <a:rPr lang="en-US" b="1" kern="0" dirty="0"/>
              <a:t>Twins</a:t>
            </a:r>
            <a:r>
              <a:rPr lang="en-US" kern="0" dirty="0"/>
              <a:t>: Shows all items assigned to your user id or anyone in your same user group</a:t>
            </a:r>
          </a:p>
          <a:p>
            <a:pPr lvl="1"/>
            <a:endParaRPr lang="en-US" kern="0" dirty="0"/>
          </a:p>
          <a:p>
            <a:pPr lvl="1"/>
            <a:endParaRPr lang="en-US" kern="0" dirty="0"/>
          </a:p>
          <a:p>
            <a:pPr lvl="1"/>
            <a:r>
              <a:rPr lang="en-US" b="1" kern="0" dirty="0"/>
              <a:t>Three Amigos</a:t>
            </a:r>
            <a:r>
              <a:rPr lang="en-US" kern="0" dirty="0"/>
              <a:t>: Show all items assigned to any user in that workflow. Note: depending on access level you may not see this option.</a:t>
            </a:r>
          </a:p>
          <a:p>
            <a:pPr marL="0" indent="0">
              <a:buFont typeface="Arial Narrow" charset="0"/>
              <a:buNone/>
            </a:pPr>
            <a:endParaRPr lang="en-US" kern="0" dirty="0"/>
          </a:p>
        </p:txBody>
      </p:sp>
      <p:pic>
        <p:nvPicPr>
          <p:cNvPr id="12" name="Picture 11">
            <a:extLst>
              <a:ext uri="{FF2B5EF4-FFF2-40B4-BE49-F238E27FC236}">
                <a16:creationId xmlns:a16="http://schemas.microsoft.com/office/drawing/2014/main" id="{28C3E626-DB34-473B-AA93-77FB5BB5BBC4}"/>
              </a:ext>
            </a:extLst>
          </p:cNvPr>
          <p:cNvPicPr/>
          <p:nvPr/>
        </p:nvPicPr>
        <p:blipFill>
          <a:blip r:embed="rId3"/>
          <a:stretch>
            <a:fillRect/>
          </a:stretch>
        </p:blipFill>
        <p:spPr>
          <a:xfrm>
            <a:off x="6013630" y="3543331"/>
            <a:ext cx="500186" cy="309478"/>
          </a:xfrm>
          <a:prstGeom prst="rect">
            <a:avLst/>
          </a:prstGeom>
        </p:spPr>
      </p:pic>
      <p:pic>
        <p:nvPicPr>
          <p:cNvPr id="13" name="Picture 12">
            <a:extLst>
              <a:ext uri="{FF2B5EF4-FFF2-40B4-BE49-F238E27FC236}">
                <a16:creationId xmlns:a16="http://schemas.microsoft.com/office/drawing/2014/main" id="{8EF4127F-37A0-4BBD-8991-6A48CC4EAF72}"/>
              </a:ext>
            </a:extLst>
          </p:cNvPr>
          <p:cNvPicPr/>
          <p:nvPr/>
        </p:nvPicPr>
        <p:blipFill>
          <a:blip r:embed="rId4"/>
          <a:stretch>
            <a:fillRect/>
          </a:stretch>
        </p:blipFill>
        <p:spPr>
          <a:xfrm>
            <a:off x="6013630" y="4567281"/>
            <a:ext cx="730104" cy="480387"/>
          </a:xfrm>
          <a:prstGeom prst="rect">
            <a:avLst/>
          </a:prstGeom>
        </p:spPr>
      </p:pic>
      <p:pic>
        <p:nvPicPr>
          <p:cNvPr id="14" name="Picture 13">
            <a:extLst>
              <a:ext uri="{FF2B5EF4-FFF2-40B4-BE49-F238E27FC236}">
                <a16:creationId xmlns:a16="http://schemas.microsoft.com/office/drawing/2014/main" id="{517B337D-9EBF-4AE7-96F1-03E002BA8022}"/>
              </a:ext>
            </a:extLst>
          </p:cNvPr>
          <p:cNvPicPr/>
          <p:nvPr/>
        </p:nvPicPr>
        <p:blipFill>
          <a:blip r:embed="rId5"/>
          <a:stretch>
            <a:fillRect/>
          </a:stretch>
        </p:blipFill>
        <p:spPr>
          <a:xfrm>
            <a:off x="6186613" y="6013678"/>
            <a:ext cx="654405" cy="370979"/>
          </a:xfrm>
          <a:prstGeom prst="rect">
            <a:avLst/>
          </a:prstGeom>
        </p:spPr>
      </p:pic>
      <p:pic>
        <p:nvPicPr>
          <p:cNvPr id="3074" name="Picture 2" descr="C:\Users\mannss\AppData\Local\Temp\SNAGHTML2eebda8b.PNG">
            <a:extLst>
              <a:ext uri="{FF2B5EF4-FFF2-40B4-BE49-F238E27FC236}">
                <a16:creationId xmlns:a16="http://schemas.microsoft.com/office/drawing/2014/main" id="{5971E45F-DE3F-485D-8D4F-64C75CCFAC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030" y="2814470"/>
            <a:ext cx="1973715" cy="14697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5B10B9E-050F-4273-8A8E-0A1476F99452}"/>
              </a:ext>
            </a:extLst>
          </p:cNvPr>
          <p:cNvPicPr>
            <a:picLocks noChangeAspect="1"/>
          </p:cNvPicPr>
          <p:nvPr/>
        </p:nvPicPr>
        <p:blipFill>
          <a:blip r:embed="rId7"/>
          <a:stretch>
            <a:fillRect/>
          </a:stretch>
        </p:blipFill>
        <p:spPr>
          <a:xfrm>
            <a:off x="1482877" y="4390354"/>
            <a:ext cx="2721375" cy="2114299"/>
          </a:xfrm>
          <a:prstGeom prst="rect">
            <a:avLst/>
          </a:prstGeom>
        </p:spPr>
      </p:pic>
    </p:spTree>
    <p:extLst>
      <p:ext uri="{BB962C8B-B14F-4D97-AF65-F5344CB8AC3E}">
        <p14:creationId xmlns:p14="http://schemas.microsoft.com/office/powerpoint/2010/main" val="1590353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4BD054-31FB-448D-B0F0-4AAD92F5DAED}"/>
              </a:ext>
            </a:extLst>
          </p:cNvPr>
          <p:cNvSpPr>
            <a:spLocks noGrp="1"/>
          </p:cNvSpPr>
          <p:nvPr>
            <p:ph idx="1"/>
          </p:nvPr>
        </p:nvSpPr>
        <p:spPr/>
        <p:txBody>
          <a:bodyPr/>
          <a:lstStyle/>
          <a:p>
            <a:r>
              <a:rPr lang="en-US" dirty="0"/>
              <a:t>Two ways to approve/reject:</a:t>
            </a:r>
          </a:p>
          <a:p>
            <a:pPr lvl="1"/>
            <a:r>
              <a:rPr lang="en-US" dirty="0"/>
              <a:t>Straight from Task List screen without reviewing record in detail</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From Detailed Review screens</a:t>
            </a:r>
          </a:p>
          <a:p>
            <a:pPr lvl="1"/>
            <a:endParaRPr lang="en-US" dirty="0"/>
          </a:p>
          <a:p>
            <a:pPr lvl="1"/>
            <a:endParaRPr lang="en-US" dirty="0"/>
          </a:p>
          <a:p>
            <a:pPr lvl="1"/>
            <a:endParaRPr lang="en-US" dirty="0"/>
          </a:p>
          <a:p>
            <a:pPr lvl="1"/>
            <a:r>
              <a:rPr lang="en-US" dirty="0"/>
              <a:t>If Reject is choose you can put in a reject reason and this will show when the record is sent back to the user who performed the “Enrich”</a:t>
            </a:r>
          </a:p>
          <a:p>
            <a:pPr lvl="1"/>
            <a:endParaRPr lang="en-US" dirty="0"/>
          </a:p>
        </p:txBody>
      </p:sp>
      <p:sp>
        <p:nvSpPr>
          <p:cNvPr id="3" name="Title 2">
            <a:extLst>
              <a:ext uri="{FF2B5EF4-FFF2-40B4-BE49-F238E27FC236}">
                <a16:creationId xmlns:a16="http://schemas.microsoft.com/office/drawing/2014/main" id="{4D930618-C134-4672-B388-BC4BE6E1D4E5}"/>
              </a:ext>
            </a:extLst>
          </p:cNvPr>
          <p:cNvSpPr>
            <a:spLocks noGrp="1"/>
          </p:cNvSpPr>
          <p:nvPr>
            <p:ph type="title"/>
          </p:nvPr>
        </p:nvSpPr>
        <p:spPr/>
        <p:txBody>
          <a:bodyPr/>
          <a:lstStyle/>
          <a:p>
            <a:r>
              <a:rPr lang="en-US" dirty="0"/>
              <a:t>How to Approve changes to go back to SAP</a:t>
            </a:r>
          </a:p>
        </p:txBody>
      </p:sp>
      <p:pic>
        <p:nvPicPr>
          <p:cNvPr id="5" name="Picture 4">
            <a:extLst>
              <a:ext uri="{FF2B5EF4-FFF2-40B4-BE49-F238E27FC236}">
                <a16:creationId xmlns:a16="http://schemas.microsoft.com/office/drawing/2014/main" id="{E56B2585-64B3-43D2-BE03-D4B892937DA5}"/>
              </a:ext>
            </a:extLst>
          </p:cNvPr>
          <p:cNvPicPr/>
          <p:nvPr/>
        </p:nvPicPr>
        <p:blipFill>
          <a:blip r:embed="rId3"/>
          <a:stretch>
            <a:fillRect/>
          </a:stretch>
        </p:blipFill>
        <p:spPr>
          <a:xfrm>
            <a:off x="1649162" y="3809829"/>
            <a:ext cx="3400425" cy="600075"/>
          </a:xfrm>
          <a:prstGeom prst="rect">
            <a:avLst/>
          </a:prstGeom>
        </p:spPr>
      </p:pic>
      <p:pic>
        <p:nvPicPr>
          <p:cNvPr id="6" name="Picture 5">
            <a:extLst>
              <a:ext uri="{FF2B5EF4-FFF2-40B4-BE49-F238E27FC236}">
                <a16:creationId xmlns:a16="http://schemas.microsoft.com/office/drawing/2014/main" id="{B8A21CFC-9AEF-4AC7-AFF7-75159AE7D055}"/>
              </a:ext>
            </a:extLst>
          </p:cNvPr>
          <p:cNvPicPr/>
          <p:nvPr/>
        </p:nvPicPr>
        <p:blipFill>
          <a:blip r:embed="rId4"/>
          <a:stretch>
            <a:fillRect/>
          </a:stretch>
        </p:blipFill>
        <p:spPr>
          <a:xfrm>
            <a:off x="2405062" y="5200607"/>
            <a:ext cx="4217669" cy="1246231"/>
          </a:xfrm>
          <a:prstGeom prst="rect">
            <a:avLst/>
          </a:prstGeom>
        </p:spPr>
      </p:pic>
      <p:pic>
        <p:nvPicPr>
          <p:cNvPr id="10" name="Picture 9">
            <a:extLst>
              <a:ext uri="{FF2B5EF4-FFF2-40B4-BE49-F238E27FC236}">
                <a16:creationId xmlns:a16="http://schemas.microsoft.com/office/drawing/2014/main" id="{3C011E2C-1A3D-442B-A5D1-277C30C6CE70}"/>
              </a:ext>
            </a:extLst>
          </p:cNvPr>
          <p:cNvPicPr>
            <a:picLocks noChangeAspect="1"/>
          </p:cNvPicPr>
          <p:nvPr/>
        </p:nvPicPr>
        <p:blipFill>
          <a:blip r:embed="rId5"/>
          <a:stretch>
            <a:fillRect/>
          </a:stretch>
        </p:blipFill>
        <p:spPr>
          <a:xfrm>
            <a:off x="1371600" y="1839448"/>
            <a:ext cx="4793566" cy="1575029"/>
          </a:xfrm>
          <a:prstGeom prst="rect">
            <a:avLst/>
          </a:prstGeom>
        </p:spPr>
      </p:pic>
    </p:spTree>
    <p:extLst>
      <p:ext uri="{BB962C8B-B14F-4D97-AF65-F5344CB8AC3E}">
        <p14:creationId xmlns:p14="http://schemas.microsoft.com/office/powerpoint/2010/main" val="866980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5BF25C-F9CA-445F-BEF7-0DF1CCFEBC5C}"/>
              </a:ext>
            </a:extLst>
          </p:cNvPr>
          <p:cNvSpPr>
            <a:spLocks noGrp="1"/>
          </p:cNvSpPr>
          <p:nvPr>
            <p:ph idx="1"/>
          </p:nvPr>
        </p:nvSpPr>
        <p:spPr/>
        <p:txBody>
          <a:bodyPr/>
          <a:lstStyle/>
          <a:p>
            <a:r>
              <a:rPr lang="en-US" dirty="0"/>
              <a:t>Revision screen to make changes made to the record easy to see</a:t>
            </a:r>
          </a:p>
          <a:p>
            <a:pPr lvl="1"/>
            <a:r>
              <a:rPr lang="en-US" dirty="0"/>
              <a:t>Detailed Review Screen </a:t>
            </a:r>
          </a:p>
          <a:p>
            <a:pPr lvl="1"/>
            <a:r>
              <a:rPr lang="en-US" dirty="0"/>
              <a:t>Revisions Screen</a:t>
            </a:r>
          </a:p>
        </p:txBody>
      </p:sp>
      <p:sp>
        <p:nvSpPr>
          <p:cNvPr id="3" name="Title 2">
            <a:extLst>
              <a:ext uri="{FF2B5EF4-FFF2-40B4-BE49-F238E27FC236}">
                <a16:creationId xmlns:a16="http://schemas.microsoft.com/office/drawing/2014/main" id="{25E08E58-3362-4F47-B686-035FFFD97BFF}"/>
              </a:ext>
            </a:extLst>
          </p:cNvPr>
          <p:cNvSpPr>
            <a:spLocks noGrp="1"/>
          </p:cNvSpPr>
          <p:nvPr>
            <p:ph type="title"/>
          </p:nvPr>
        </p:nvSpPr>
        <p:spPr/>
        <p:txBody>
          <a:bodyPr/>
          <a:lstStyle/>
          <a:p>
            <a:r>
              <a:rPr lang="en-US" dirty="0"/>
              <a:t>How to Approve changes to go back to SAP</a:t>
            </a:r>
          </a:p>
        </p:txBody>
      </p:sp>
      <p:pic>
        <p:nvPicPr>
          <p:cNvPr id="4" name="Picture 3">
            <a:extLst>
              <a:ext uri="{FF2B5EF4-FFF2-40B4-BE49-F238E27FC236}">
                <a16:creationId xmlns:a16="http://schemas.microsoft.com/office/drawing/2014/main" id="{C02440D9-4B29-4DA2-8EA5-8621715BAF29}"/>
              </a:ext>
            </a:extLst>
          </p:cNvPr>
          <p:cNvPicPr>
            <a:picLocks noChangeAspect="1"/>
          </p:cNvPicPr>
          <p:nvPr/>
        </p:nvPicPr>
        <p:blipFill>
          <a:blip r:embed="rId2"/>
          <a:stretch>
            <a:fillRect/>
          </a:stretch>
        </p:blipFill>
        <p:spPr>
          <a:xfrm>
            <a:off x="677069" y="2606887"/>
            <a:ext cx="8085931" cy="3342111"/>
          </a:xfrm>
          <a:prstGeom prst="rect">
            <a:avLst/>
          </a:prstGeom>
        </p:spPr>
      </p:pic>
    </p:spTree>
    <p:extLst>
      <p:ext uri="{BB962C8B-B14F-4D97-AF65-F5344CB8AC3E}">
        <p14:creationId xmlns:p14="http://schemas.microsoft.com/office/powerpoint/2010/main" val="32545383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Navigate to your list of records that are ready to approve using your Maintain Customer Widget</a:t>
            </a:r>
          </a:p>
          <a:p>
            <a:r>
              <a:rPr lang="en-US" dirty="0"/>
              <a:t>Select a Customer and Approve Directly from the task list</a:t>
            </a:r>
          </a:p>
          <a:p>
            <a:r>
              <a:rPr lang="en-US" dirty="0"/>
              <a:t>Select a Customer and Reject directly from the task list</a:t>
            </a:r>
          </a:p>
          <a:p>
            <a:r>
              <a:rPr lang="en-US" dirty="0"/>
              <a:t>Select a customer and open to see the details. Review and approve</a:t>
            </a:r>
          </a:p>
          <a:p>
            <a:r>
              <a:rPr lang="en-US" dirty="0"/>
              <a:t>Select a customer and open to see the details. Review and Reject</a:t>
            </a:r>
          </a:p>
          <a:p>
            <a:endParaRPr lang="en-US" dirty="0"/>
          </a:p>
          <a:p>
            <a:endParaRPr lang="en-US" dirty="0"/>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7" name="Picture 6">
            <a:extLst>
              <a:ext uri="{FF2B5EF4-FFF2-40B4-BE49-F238E27FC236}">
                <a16:creationId xmlns:a16="http://schemas.microsoft.com/office/drawing/2014/main" id="{79C81966-7F98-4F5C-9EE4-26AFEF197356}"/>
              </a:ext>
            </a:extLst>
          </p:cNvPr>
          <p:cNvPicPr/>
          <p:nvPr/>
        </p:nvPicPr>
        <p:blipFill>
          <a:blip r:embed="rId2"/>
          <a:stretch>
            <a:fillRect/>
          </a:stretch>
        </p:blipFill>
        <p:spPr>
          <a:xfrm>
            <a:off x="1484775" y="5110162"/>
            <a:ext cx="3400425" cy="600075"/>
          </a:xfrm>
          <a:prstGeom prst="rect">
            <a:avLst/>
          </a:prstGeom>
        </p:spPr>
      </p:pic>
      <p:pic>
        <p:nvPicPr>
          <p:cNvPr id="8" name="Picture 2" descr="C:\Users\mannss\AppData\Local\Temp\SNAGHTML2eebda8b.PNG">
            <a:extLst>
              <a:ext uri="{FF2B5EF4-FFF2-40B4-BE49-F238E27FC236}">
                <a16:creationId xmlns:a16="http://schemas.microsoft.com/office/drawing/2014/main" id="{5EF7870A-E5D1-40CA-B019-501DAD3FF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30" y="1270014"/>
            <a:ext cx="1973715" cy="14697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31B8DD7-05BC-46EC-A252-FA311860358B}"/>
              </a:ext>
            </a:extLst>
          </p:cNvPr>
          <p:cNvPicPr>
            <a:picLocks noChangeAspect="1"/>
          </p:cNvPicPr>
          <p:nvPr/>
        </p:nvPicPr>
        <p:blipFill>
          <a:blip r:embed="rId4"/>
          <a:stretch>
            <a:fillRect/>
          </a:stretch>
        </p:blipFill>
        <p:spPr>
          <a:xfrm>
            <a:off x="217530" y="2932467"/>
            <a:ext cx="5373309" cy="1765516"/>
          </a:xfrm>
          <a:prstGeom prst="rect">
            <a:avLst/>
          </a:prstGeom>
        </p:spPr>
      </p:pic>
    </p:spTree>
    <p:extLst>
      <p:ext uri="{BB962C8B-B14F-4D97-AF65-F5344CB8AC3E}">
        <p14:creationId xmlns:p14="http://schemas.microsoft.com/office/powerpoint/2010/main" val="395145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7E0671-612D-4CB9-818E-39CA7D3B56B2}"/>
              </a:ext>
            </a:extLst>
          </p:cNvPr>
          <p:cNvSpPr>
            <a:spLocks noGrp="1"/>
          </p:cNvSpPr>
          <p:nvPr>
            <p:ph idx="1"/>
          </p:nvPr>
        </p:nvSpPr>
        <p:spPr>
          <a:xfrm>
            <a:off x="297951" y="1219200"/>
            <a:ext cx="8465049" cy="4953000"/>
          </a:xfrm>
        </p:spPr>
        <p:txBody>
          <a:bodyPr/>
          <a:lstStyle/>
          <a:p>
            <a:r>
              <a:rPr lang="en-US" dirty="0"/>
              <a:t>All SAP Attributes identified as Mater Data from the following areas of SAP</a:t>
            </a:r>
          </a:p>
          <a:p>
            <a:pPr lvl="1"/>
            <a:r>
              <a:rPr lang="en-US" dirty="0"/>
              <a:t>General Data</a:t>
            </a:r>
          </a:p>
          <a:p>
            <a:pPr lvl="1"/>
            <a:r>
              <a:rPr lang="en-US" dirty="0"/>
              <a:t>Company Code Data </a:t>
            </a:r>
            <a:r>
              <a:rPr lang="en-US" dirty="0">
                <a:solidFill>
                  <a:srgbClr val="0033CC"/>
                </a:solidFill>
              </a:rPr>
              <a:t>(DC)</a:t>
            </a:r>
          </a:p>
          <a:p>
            <a:pPr lvl="1"/>
            <a:r>
              <a:rPr lang="en-US" dirty="0"/>
              <a:t>Sales Data </a:t>
            </a:r>
            <a:r>
              <a:rPr lang="en-US" dirty="0">
                <a:solidFill>
                  <a:srgbClr val="0033CC"/>
                </a:solidFill>
              </a:rPr>
              <a:t>(DC)</a:t>
            </a:r>
            <a:endParaRPr lang="en-US" dirty="0"/>
          </a:p>
          <a:p>
            <a:pPr lvl="1"/>
            <a:r>
              <a:rPr lang="en-US" dirty="0"/>
              <a:t>Partner Functions </a:t>
            </a:r>
            <a:r>
              <a:rPr lang="en-US" dirty="0">
                <a:solidFill>
                  <a:srgbClr val="0033CC"/>
                </a:solidFill>
              </a:rPr>
              <a:t>(DC)</a:t>
            </a:r>
            <a:endParaRPr lang="en-US" dirty="0"/>
          </a:p>
          <a:p>
            <a:pPr lvl="1"/>
            <a:r>
              <a:rPr lang="en-US" dirty="0"/>
              <a:t>Mandarin or Hangul </a:t>
            </a:r>
          </a:p>
          <a:p>
            <a:pPr marL="457200" lvl="1" indent="0">
              <a:buNone/>
            </a:pPr>
            <a:r>
              <a:rPr lang="en-US" dirty="0"/>
              <a:t>	translation </a:t>
            </a:r>
            <a:r>
              <a:rPr lang="en-US" dirty="0">
                <a:solidFill>
                  <a:srgbClr val="0033CC"/>
                </a:solidFill>
              </a:rPr>
              <a:t>(DC)</a:t>
            </a:r>
            <a:endParaRPr lang="en-US" dirty="0"/>
          </a:p>
          <a:p>
            <a:pPr lvl="1"/>
            <a:endParaRPr lang="en-US" dirty="0"/>
          </a:p>
          <a:p>
            <a:pPr marL="57150" indent="0">
              <a:buNone/>
            </a:pPr>
            <a:r>
              <a:rPr lang="en-US" dirty="0">
                <a:solidFill>
                  <a:srgbClr val="0033CC"/>
                </a:solidFill>
              </a:rPr>
              <a:t>(DC) </a:t>
            </a:r>
            <a:r>
              <a:rPr lang="en-US" dirty="0"/>
              <a:t>= your data is stored in </a:t>
            </a:r>
          </a:p>
          <a:p>
            <a:pPr marL="57150" indent="0">
              <a:buNone/>
            </a:pPr>
            <a:r>
              <a:rPr lang="en-US" dirty="0"/>
              <a:t>what STEP calls a Data </a:t>
            </a:r>
          </a:p>
          <a:p>
            <a:pPr marL="57150" indent="0">
              <a:buNone/>
            </a:pPr>
            <a:r>
              <a:rPr lang="en-US" dirty="0"/>
              <a:t>Container</a:t>
            </a:r>
          </a:p>
          <a:p>
            <a:pPr marL="57150" indent="0">
              <a:buNone/>
            </a:pPr>
            <a:endParaRPr lang="en-US" dirty="0"/>
          </a:p>
        </p:txBody>
      </p:sp>
      <p:sp>
        <p:nvSpPr>
          <p:cNvPr id="3" name="Title 2">
            <a:extLst>
              <a:ext uri="{FF2B5EF4-FFF2-40B4-BE49-F238E27FC236}">
                <a16:creationId xmlns:a16="http://schemas.microsoft.com/office/drawing/2014/main" id="{2197DDAB-1988-4971-9BF4-23C1808EC873}"/>
              </a:ext>
            </a:extLst>
          </p:cNvPr>
          <p:cNvSpPr>
            <a:spLocks noGrp="1"/>
          </p:cNvSpPr>
          <p:nvPr>
            <p:ph type="title"/>
          </p:nvPr>
        </p:nvSpPr>
        <p:spPr/>
        <p:txBody>
          <a:bodyPr/>
          <a:lstStyle/>
          <a:p>
            <a:r>
              <a:rPr lang="en-US" dirty="0"/>
              <a:t>What Data is Available</a:t>
            </a:r>
          </a:p>
        </p:txBody>
      </p:sp>
      <p:pic>
        <p:nvPicPr>
          <p:cNvPr id="5" name="Picture 4">
            <a:extLst>
              <a:ext uri="{FF2B5EF4-FFF2-40B4-BE49-F238E27FC236}">
                <a16:creationId xmlns:a16="http://schemas.microsoft.com/office/drawing/2014/main" id="{F493A655-B61B-4947-BE09-86C824E9796E}"/>
              </a:ext>
            </a:extLst>
          </p:cNvPr>
          <p:cNvPicPr>
            <a:picLocks noChangeAspect="1"/>
          </p:cNvPicPr>
          <p:nvPr/>
        </p:nvPicPr>
        <p:blipFill>
          <a:blip r:embed="rId2"/>
          <a:stretch>
            <a:fillRect/>
          </a:stretch>
        </p:blipFill>
        <p:spPr>
          <a:xfrm>
            <a:off x="3924727" y="1601328"/>
            <a:ext cx="4139629" cy="5112406"/>
          </a:xfrm>
          <a:prstGeom prst="rect">
            <a:avLst/>
          </a:prstGeom>
        </p:spPr>
      </p:pic>
    </p:spTree>
    <p:extLst>
      <p:ext uri="{BB962C8B-B14F-4D97-AF65-F5344CB8AC3E}">
        <p14:creationId xmlns:p14="http://schemas.microsoft.com/office/powerpoint/2010/main" val="1497211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B6D511E-289F-48DF-ADFC-91DBDEEF1BA3}"/>
              </a:ext>
            </a:extLst>
          </p:cNvPr>
          <p:cNvSpPr>
            <a:spLocks noGrp="1"/>
          </p:cNvSpPr>
          <p:nvPr>
            <p:ph idx="1"/>
          </p:nvPr>
        </p:nvSpPr>
        <p:spPr/>
        <p:txBody>
          <a:bodyPr/>
          <a:lstStyle/>
          <a:p>
            <a:r>
              <a:rPr lang="en-US" dirty="0"/>
              <a:t>Identifies Parent/Child relationships between records. If the “parent” has been marked for delete and the child has not, it calls it out as a possibility for the child to also be marked for delete</a:t>
            </a:r>
          </a:p>
          <a:p>
            <a:r>
              <a:rPr lang="en-US" dirty="0"/>
              <a:t>The Approve Linked Deletes workflow is only available to power users. To access it you can use the widget or use the task list from the side panel</a:t>
            </a:r>
          </a:p>
          <a:p>
            <a:pPr marL="0" indent="0">
              <a:buNone/>
            </a:pPr>
            <a:endParaRPr lang="en-US" dirty="0"/>
          </a:p>
          <a:p>
            <a:pPr marL="0" indent="0">
              <a:buNone/>
            </a:pPr>
            <a:endParaRPr lang="en-US" dirty="0"/>
          </a:p>
        </p:txBody>
      </p:sp>
      <p:sp>
        <p:nvSpPr>
          <p:cNvPr id="5" name="Title 4">
            <a:extLst>
              <a:ext uri="{FF2B5EF4-FFF2-40B4-BE49-F238E27FC236}">
                <a16:creationId xmlns:a16="http://schemas.microsoft.com/office/drawing/2014/main" id="{ACCEEF69-D974-4C01-A766-243FA9CCECB7}"/>
              </a:ext>
            </a:extLst>
          </p:cNvPr>
          <p:cNvSpPr>
            <a:spLocks noGrp="1"/>
          </p:cNvSpPr>
          <p:nvPr>
            <p:ph type="title"/>
          </p:nvPr>
        </p:nvSpPr>
        <p:spPr/>
        <p:txBody>
          <a:bodyPr/>
          <a:lstStyle/>
          <a:p>
            <a:r>
              <a:rPr lang="en-US" dirty="0"/>
              <a:t>Approve Linked Deletes</a:t>
            </a:r>
          </a:p>
        </p:txBody>
      </p:sp>
      <p:pic>
        <p:nvPicPr>
          <p:cNvPr id="7" name="Picture 6">
            <a:extLst>
              <a:ext uri="{FF2B5EF4-FFF2-40B4-BE49-F238E27FC236}">
                <a16:creationId xmlns:a16="http://schemas.microsoft.com/office/drawing/2014/main" id="{84976AE0-3591-4FCB-9C1C-B98B02049D59}"/>
              </a:ext>
            </a:extLst>
          </p:cNvPr>
          <p:cNvPicPr/>
          <p:nvPr/>
        </p:nvPicPr>
        <p:blipFill>
          <a:blip r:embed="rId3"/>
          <a:stretch>
            <a:fillRect/>
          </a:stretch>
        </p:blipFill>
        <p:spPr>
          <a:xfrm>
            <a:off x="863894" y="3019425"/>
            <a:ext cx="2263140" cy="1576070"/>
          </a:xfrm>
          <a:prstGeom prst="rect">
            <a:avLst/>
          </a:prstGeom>
        </p:spPr>
      </p:pic>
      <p:pic>
        <p:nvPicPr>
          <p:cNvPr id="8" name="Picture 7" descr="C:\Users\mannss\AppData\Local\Temp\SNAGHTML195bbad.PNG">
            <a:extLst>
              <a:ext uri="{FF2B5EF4-FFF2-40B4-BE49-F238E27FC236}">
                <a16:creationId xmlns:a16="http://schemas.microsoft.com/office/drawing/2014/main" id="{2436071A-0A47-4AB1-92B5-E57F9768738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192893" y="3450590"/>
            <a:ext cx="3504248" cy="2721610"/>
          </a:xfrm>
          <a:prstGeom prst="rect">
            <a:avLst/>
          </a:prstGeom>
          <a:noFill/>
          <a:ln>
            <a:noFill/>
          </a:ln>
        </p:spPr>
      </p:pic>
    </p:spTree>
    <p:extLst>
      <p:ext uri="{BB962C8B-B14F-4D97-AF65-F5344CB8AC3E}">
        <p14:creationId xmlns:p14="http://schemas.microsoft.com/office/powerpoint/2010/main" val="14625685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BD812A-B596-4207-AB79-FC7B5B996730}"/>
              </a:ext>
            </a:extLst>
          </p:cNvPr>
          <p:cNvSpPr>
            <a:spLocks noGrp="1"/>
          </p:cNvSpPr>
          <p:nvPr>
            <p:ph idx="1"/>
          </p:nvPr>
        </p:nvSpPr>
        <p:spPr/>
        <p:txBody>
          <a:bodyPr/>
          <a:lstStyle/>
          <a:p>
            <a:r>
              <a:rPr lang="en-US" kern="1200" dirty="0"/>
              <a:t>Available customer records in a task list screen and it contains Name and Customer Account Group.</a:t>
            </a:r>
          </a:p>
          <a:p>
            <a:endParaRPr lang="en-US" kern="1200" dirty="0"/>
          </a:p>
          <a:p>
            <a:endParaRPr lang="en-US" kern="1200" dirty="0"/>
          </a:p>
          <a:p>
            <a:endParaRPr lang="en-US" kern="1200" dirty="0"/>
          </a:p>
          <a:p>
            <a:endParaRPr lang="en-US" kern="1200" dirty="0"/>
          </a:p>
          <a:p>
            <a:endParaRPr lang="en-US" kern="1200" dirty="0"/>
          </a:p>
          <a:p>
            <a:endParaRPr lang="en-US" kern="1200" dirty="0"/>
          </a:p>
          <a:p>
            <a:r>
              <a:rPr lang="en-US" dirty="0"/>
              <a:t>Links to a Partner Function tab so that you can see what accounts are related to the record you are going to delete</a:t>
            </a:r>
          </a:p>
          <a:p>
            <a:endParaRPr lang="en-US" kern="1200" dirty="0"/>
          </a:p>
          <a:p>
            <a:endParaRPr lang="en-US" dirty="0"/>
          </a:p>
        </p:txBody>
      </p:sp>
      <p:sp>
        <p:nvSpPr>
          <p:cNvPr id="3" name="Title 2">
            <a:extLst>
              <a:ext uri="{FF2B5EF4-FFF2-40B4-BE49-F238E27FC236}">
                <a16:creationId xmlns:a16="http://schemas.microsoft.com/office/drawing/2014/main" id="{2C8EB203-FDDC-41E6-9276-17DDD739689E}"/>
              </a:ext>
            </a:extLst>
          </p:cNvPr>
          <p:cNvSpPr>
            <a:spLocks noGrp="1"/>
          </p:cNvSpPr>
          <p:nvPr>
            <p:ph type="title"/>
          </p:nvPr>
        </p:nvSpPr>
        <p:spPr/>
        <p:txBody>
          <a:bodyPr/>
          <a:lstStyle/>
          <a:p>
            <a:r>
              <a:rPr lang="en-US" dirty="0"/>
              <a:t>Approve Linked Deletes</a:t>
            </a:r>
          </a:p>
        </p:txBody>
      </p:sp>
      <p:pic>
        <p:nvPicPr>
          <p:cNvPr id="4" name="Picture 3">
            <a:extLst>
              <a:ext uri="{FF2B5EF4-FFF2-40B4-BE49-F238E27FC236}">
                <a16:creationId xmlns:a16="http://schemas.microsoft.com/office/drawing/2014/main" id="{C330422A-E7D1-4D81-A625-9843F29662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3600" y="1964690"/>
            <a:ext cx="7327900" cy="1692910"/>
          </a:xfrm>
          <a:prstGeom prst="rect">
            <a:avLst/>
          </a:prstGeom>
          <a:noFill/>
          <a:ln w="3175" cmpd="sng">
            <a:solidFill>
              <a:srgbClr val="000000"/>
            </a:solidFill>
            <a:miter lim="800000"/>
            <a:headEnd/>
            <a:tailEnd/>
          </a:ln>
          <a:effectLst/>
        </p:spPr>
      </p:pic>
      <p:pic>
        <p:nvPicPr>
          <p:cNvPr id="5" name="Picture 4">
            <a:extLst>
              <a:ext uri="{FF2B5EF4-FFF2-40B4-BE49-F238E27FC236}">
                <a16:creationId xmlns:a16="http://schemas.microsoft.com/office/drawing/2014/main" id="{2B937A74-7730-4066-9EEA-DB669F6B66A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2000" y="4614228"/>
            <a:ext cx="7912100" cy="1832610"/>
          </a:xfrm>
          <a:prstGeom prst="rect">
            <a:avLst/>
          </a:prstGeom>
          <a:noFill/>
          <a:ln w="3175" cmpd="sng">
            <a:solidFill>
              <a:srgbClr val="000000"/>
            </a:solidFill>
            <a:miter lim="800000"/>
            <a:headEnd/>
            <a:tailEnd/>
          </a:ln>
          <a:effectLst/>
        </p:spPr>
      </p:pic>
    </p:spTree>
    <p:extLst>
      <p:ext uri="{BB962C8B-B14F-4D97-AF65-F5344CB8AC3E}">
        <p14:creationId xmlns:p14="http://schemas.microsoft.com/office/powerpoint/2010/main" val="15425427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419DA-66C4-4D12-9893-19A0973F2A17}"/>
              </a:ext>
            </a:extLst>
          </p:cNvPr>
          <p:cNvSpPr>
            <a:spLocks noGrp="1"/>
          </p:cNvSpPr>
          <p:nvPr>
            <p:ph idx="1"/>
          </p:nvPr>
        </p:nvSpPr>
        <p:spPr/>
        <p:txBody>
          <a:bodyPr/>
          <a:lstStyle/>
          <a:p>
            <a:r>
              <a:rPr lang="en-US" dirty="0"/>
              <a:t>The Set Delete tab and set the central delete flag and order block.  Once you have set the confirmation that you have finished reviewing the record the Submit button is activated</a:t>
            </a:r>
          </a:p>
        </p:txBody>
      </p:sp>
      <p:sp>
        <p:nvSpPr>
          <p:cNvPr id="3" name="Title 2">
            <a:extLst>
              <a:ext uri="{FF2B5EF4-FFF2-40B4-BE49-F238E27FC236}">
                <a16:creationId xmlns:a16="http://schemas.microsoft.com/office/drawing/2014/main" id="{10D92DAA-1547-480F-95D1-01EC48DCFDDE}"/>
              </a:ext>
            </a:extLst>
          </p:cNvPr>
          <p:cNvSpPr>
            <a:spLocks noGrp="1"/>
          </p:cNvSpPr>
          <p:nvPr>
            <p:ph type="title"/>
          </p:nvPr>
        </p:nvSpPr>
        <p:spPr/>
        <p:txBody>
          <a:bodyPr/>
          <a:lstStyle/>
          <a:p>
            <a:r>
              <a:rPr lang="en-US" dirty="0"/>
              <a:t>Approve Linked Deletes</a:t>
            </a:r>
          </a:p>
        </p:txBody>
      </p:sp>
      <p:pic>
        <p:nvPicPr>
          <p:cNvPr id="4" name="Picture 3">
            <a:extLst>
              <a:ext uri="{FF2B5EF4-FFF2-40B4-BE49-F238E27FC236}">
                <a16:creationId xmlns:a16="http://schemas.microsoft.com/office/drawing/2014/main" id="{04A2AB80-E6A3-42A8-A86A-DC35522A09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2790" y="2193290"/>
            <a:ext cx="4630420" cy="3258820"/>
          </a:xfrm>
          <a:prstGeom prst="rect">
            <a:avLst/>
          </a:prstGeom>
          <a:noFill/>
          <a:ln w="3175" cmpd="sng">
            <a:solidFill>
              <a:srgbClr val="000000"/>
            </a:solidFill>
            <a:miter lim="800000"/>
            <a:headEnd/>
            <a:tailEnd/>
          </a:ln>
          <a:effectLst/>
        </p:spPr>
      </p:pic>
      <p:pic>
        <p:nvPicPr>
          <p:cNvPr id="5" name="Picture 4">
            <a:extLst>
              <a:ext uri="{FF2B5EF4-FFF2-40B4-BE49-F238E27FC236}">
                <a16:creationId xmlns:a16="http://schemas.microsoft.com/office/drawing/2014/main" id="{AFCBC694-A7FC-4DBE-A086-776074930DF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076700" y="3682048"/>
            <a:ext cx="4035719" cy="3175952"/>
          </a:xfrm>
          <a:prstGeom prst="rect">
            <a:avLst/>
          </a:prstGeom>
          <a:noFill/>
          <a:ln w="3175" cmpd="sng">
            <a:solidFill>
              <a:srgbClr val="000000"/>
            </a:solidFill>
            <a:miter lim="800000"/>
            <a:headEnd/>
            <a:tailEnd/>
          </a:ln>
          <a:effectLst/>
        </p:spPr>
      </p:pic>
    </p:spTree>
    <p:extLst>
      <p:ext uri="{BB962C8B-B14F-4D97-AF65-F5344CB8AC3E}">
        <p14:creationId xmlns:p14="http://schemas.microsoft.com/office/powerpoint/2010/main" val="31570539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659235E-F37D-4954-B1BB-9E35E85AA84D}"/>
              </a:ext>
            </a:extLst>
          </p:cNvPr>
          <p:cNvSpPr>
            <a:spLocks noGrp="1"/>
          </p:cNvSpPr>
          <p:nvPr>
            <p:ph idx="1"/>
          </p:nvPr>
        </p:nvSpPr>
        <p:spPr/>
        <p:txBody>
          <a:bodyPr/>
          <a:lstStyle/>
          <a:p>
            <a:r>
              <a:rPr lang="en-US" dirty="0"/>
              <a:t>If all you are doing is Clerical Review and resolving potential duplicates you MUST still review and approve the Surviving record in the Maintain Workflow or the duplicate will not be marked for delete in SAP</a:t>
            </a:r>
          </a:p>
          <a:p>
            <a:endParaRPr lang="en-US" dirty="0"/>
          </a:p>
          <a:p>
            <a:r>
              <a:rPr lang="en-US" dirty="0"/>
              <a:t>Any record that is “Deactivated” (duplicate) or “Marked for Delete” will NOT be in the Maintain Workflow</a:t>
            </a:r>
          </a:p>
          <a:p>
            <a:endParaRPr lang="en-US" dirty="0"/>
          </a:p>
          <a:p>
            <a:r>
              <a:rPr lang="en-US" dirty="0"/>
              <a:t>If a previously reviewed and approved record has one of its master data attributes updated in SAP, the SAP change will be pushed to STEP and the record will be re-initiated into the Maintain Workflow</a:t>
            </a:r>
          </a:p>
          <a:p>
            <a:endParaRPr lang="en-US" dirty="0"/>
          </a:p>
          <a:p>
            <a:endParaRPr lang="en-US" dirty="0"/>
          </a:p>
        </p:txBody>
      </p:sp>
      <p:sp>
        <p:nvSpPr>
          <p:cNvPr id="5" name="Title 4">
            <a:extLst>
              <a:ext uri="{FF2B5EF4-FFF2-40B4-BE49-F238E27FC236}">
                <a16:creationId xmlns:a16="http://schemas.microsoft.com/office/drawing/2014/main" id="{DC325B8C-DCD2-42DE-82B4-A5B348B1D7CF}"/>
              </a:ext>
            </a:extLst>
          </p:cNvPr>
          <p:cNvSpPr>
            <a:spLocks noGrp="1"/>
          </p:cNvSpPr>
          <p:nvPr>
            <p:ph type="title"/>
          </p:nvPr>
        </p:nvSpPr>
        <p:spPr/>
        <p:txBody>
          <a:bodyPr/>
          <a:lstStyle/>
          <a:p>
            <a:r>
              <a:rPr lang="en-US" dirty="0"/>
              <a:t>Things to Keep in Mind</a:t>
            </a:r>
          </a:p>
        </p:txBody>
      </p:sp>
    </p:spTree>
    <p:extLst>
      <p:ext uri="{BB962C8B-B14F-4D97-AF65-F5344CB8AC3E}">
        <p14:creationId xmlns:p14="http://schemas.microsoft.com/office/powerpoint/2010/main" val="470574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0B3923A-2762-4408-B70C-7D911A98CFB4}"/>
              </a:ext>
            </a:extLst>
          </p:cNvPr>
          <p:cNvGraphicFramePr>
            <a:graphicFrameLocks noGrp="1"/>
          </p:cNvGraphicFramePr>
          <p:nvPr>
            <p:ph idx="1"/>
            <p:extLst>
              <p:ext uri="{D42A27DB-BD31-4B8C-83A1-F6EECF244321}">
                <p14:modId xmlns:p14="http://schemas.microsoft.com/office/powerpoint/2010/main" val="4100163451"/>
              </p:ext>
            </p:extLst>
          </p:nvPr>
        </p:nvGraphicFramePr>
        <p:xfrm>
          <a:off x="284306" y="1054813"/>
          <a:ext cx="8613114" cy="4399280"/>
        </p:xfrm>
        <a:graphic>
          <a:graphicData uri="http://schemas.openxmlformats.org/drawingml/2006/table">
            <a:tbl>
              <a:tblPr firstRow="1" bandRow="1">
                <a:tableStyleId>{5C22544A-7EE6-4342-B048-85BDC9FD1C3A}</a:tableStyleId>
              </a:tblPr>
              <a:tblGrid>
                <a:gridCol w="1523946">
                  <a:extLst>
                    <a:ext uri="{9D8B030D-6E8A-4147-A177-3AD203B41FA5}">
                      <a16:colId xmlns:a16="http://schemas.microsoft.com/office/drawing/2014/main" val="2718609569"/>
                    </a:ext>
                  </a:extLst>
                </a:gridCol>
                <a:gridCol w="7089168">
                  <a:extLst>
                    <a:ext uri="{9D8B030D-6E8A-4147-A177-3AD203B41FA5}">
                      <a16:colId xmlns:a16="http://schemas.microsoft.com/office/drawing/2014/main" val="3803942279"/>
                    </a:ext>
                  </a:extLst>
                </a:gridCol>
              </a:tblGrid>
              <a:tr h="370840">
                <a:tc>
                  <a:txBody>
                    <a:bodyPr/>
                    <a:lstStyle/>
                    <a:p>
                      <a:r>
                        <a:rPr lang="en-US" sz="1200" dirty="0"/>
                        <a:t>Term</a:t>
                      </a:r>
                    </a:p>
                  </a:txBody>
                  <a:tcPr/>
                </a:tc>
                <a:tc>
                  <a:txBody>
                    <a:bodyPr/>
                    <a:lstStyle/>
                    <a:p>
                      <a:r>
                        <a:rPr lang="en-US" sz="1200" dirty="0"/>
                        <a:t>Description</a:t>
                      </a:r>
                    </a:p>
                  </a:txBody>
                  <a:tcPr/>
                </a:tc>
                <a:extLst>
                  <a:ext uri="{0D108BD9-81ED-4DB2-BD59-A6C34878D82A}">
                    <a16:rowId xmlns:a16="http://schemas.microsoft.com/office/drawing/2014/main" val="2198183711"/>
                  </a:ext>
                </a:extLst>
              </a:tr>
              <a:tr h="370840">
                <a:tc>
                  <a:txBody>
                    <a:bodyPr/>
                    <a:lstStyle/>
                    <a:p>
                      <a:r>
                        <a:rPr lang="en-US" sz="1200" dirty="0"/>
                        <a:t>Entity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rPr>
                        <a:t>A group of master data that has a specific business meaning. Entities typically store product-neutral data in STEP according to client-specific groupings of information, such as customers, employees, suppliers, and addresses. Entities are also often used to store reference data that is utilized within the system. </a:t>
                      </a:r>
                    </a:p>
                  </a:txBody>
                  <a:tcPr/>
                </a:tc>
                <a:extLst>
                  <a:ext uri="{0D108BD9-81ED-4DB2-BD59-A6C34878D82A}">
                    <a16:rowId xmlns:a16="http://schemas.microsoft.com/office/drawing/2014/main" val="1407028244"/>
                  </a:ext>
                </a:extLst>
              </a:tr>
              <a:tr h="370840">
                <a:tc>
                  <a:txBody>
                    <a:bodyPr/>
                    <a:lstStyle/>
                    <a:p>
                      <a:r>
                        <a:rPr lang="en-US" sz="1200" dirty="0"/>
                        <a:t>Attribute</a:t>
                      </a:r>
                    </a:p>
                  </a:txBody>
                  <a:tcPr/>
                </a:tc>
                <a:tc>
                  <a:txBody>
                    <a:bodyPr/>
                    <a:lstStyle/>
                    <a:p>
                      <a:pPr>
                        <a:buNone/>
                      </a:pPr>
                      <a:r>
                        <a:rPr lang="en-GB" sz="1200" dirty="0">
                          <a:effectLst/>
                        </a:rPr>
                        <a:t>A characteristic or detailed piece of information related to a particular object. Attributes for Entities can only be of type Description. Description attributes hold characteristics which are typically used for internal or search purposes and often store metadata (e.g. file size, loading date, and image type). Entities do not support hierarchical value inheritance of attributes. Entity attributes cannot be category specific.</a:t>
                      </a:r>
                    </a:p>
                  </a:txBody>
                  <a:tcPr/>
                </a:tc>
                <a:extLst>
                  <a:ext uri="{0D108BD9-81ED-4DB2-BD59-A6C34878D82A}">
                    <a16:rowId xmlns:a16="http://schemas.microsoft.com/office/drawing/2014/main" val="2794653099"/>
                  </a:ext>
                </a:extLst>
              </a:tr>
              <a:tr h="370840">
                <a:tc>
                  <a:txBody>
                    <a:bodyPr/>
                    <a:lstStyle/>
                    <a:p>
                      <a:r>
                        <a:rPr lang="en-US" sz="1200" dirty="0"/>
                        <a:t>Data Container</a:t>
                      </a:r>
                    </a:p>
                  </a:txBody>
                  <a:tcPr/>
                </a:tc>
                <a:tc>
                  <a:txBody>
                    <a:bodyPr/>
                    <a:lstStyle/>
                    <a:p>
                      <a:r>
                        <a:rPr lang="en-US" sz="1200" dirty="0"/>
                        <a:t>By using Data Container Types, one is able to model a composite entity (e.g., customer record) containing Data Containers (addresses - e.g., main / physical, shipping- contact names, contact information, email addresses, phone numbers, etc.) with relevant attributes</a:t>
                      </a:r>
                    </a:p>
                  </a:txBody>
                  <a:tcPr/>
                </a:tc>
                <a:extLst>
                  <a:ext uri="{0D108BD9-81ED-4DB2-BD59-A6C34878D82A}">
                    <a16:rowId xmlns:a16="http://schemas.microsoft.com/office/drawing/2014/main" val="39498003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Merged Record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(Golden Record)</a:t>
                      </a:r>
                    </a:p>
                  </a:txBody>
                  <a:tcPr/>
                </a:tc>
                <a:tc>
                  <a:txBody>
                    <a:bodyPr/>
                    <a:lstStyle/>
                    <a:p>
                      <a:r>
                        <a:rPr lang="en-US" sz="1200" dirty="0"/>
                        <a:t>Collection of data from a variety of sources, based on matching, linking, and survivorship rules. The Golden Record is considered the trusted data record, compiled from the various source objects.</a:t>
                      </a:r>
                    </a:p>
                  </a:txBody>
                  <a:tcPr/>
                </a:tc>
                <a:extLst>
                  <a:ext uri="{0D108BD9-81ED-4DB2-BD59-A6C34878D82A}">
                    <a16:rowId xmlns:a16="http://schemas.microsoft.com/office/drawing/2014/main" val="1201098694"/>
                  </a:ext>
                </a:extLst>
              </a:tr>
              <a:tr h="370840">
                <a:tc>
                  <a:txBody>
                    <a:bodyPr/>
                    <a:lstStyle/>
                    <a:p>
                      <a:r>
                        <a:rPr lang="en-US" sz="1200" dirty="0"/>
                        <a:t>Workflow</a:t>
                      </a:r>
                    </a:p>
                  </a:txBody>
                  <a:tcPr/>
                </a:tc>
                <a:tc>
                  <a:txBody>
                    <a:bodyPr/>
                    <a:lstStyle/>
                    <a:p>
                      <a:r>
                        <a:rPr lang="en-US" sz="1200" dirty="0"/>
                        <a:t>Business process(es) modeled as a series of states and tasks that can be executed by users and/or automatic processes within the STEP system. Workflows prompt the next step of a process to be started, by either creating a task for a user, or sending an alert. Workflows may contain a number of process steps or tasks, as well as business logic.</a:t>
                      </a:r>
                    </a:p>
                  </a:txBody>
                  <a:tcPr/>
                </a:tc>
                <a:extLst>
                  <a:ext uri="{0D108BD9-81ED-4DB2-BD59-A6C34878D82A}">
                    <a16:rowId xmlns:a16="http://schemas.microsoft.com/office/drawing/2014/main" val="3486004325"/>
                  </a:ext>
                </a:extLst>
              </a:tr>
              <a:tr h="370840">
                <a:tc>
                  <a:txBody>
                    <a:bodyPr/>
                    <a:lstStyle/>
                    <a:p>
                      <a:r>
                        <a:rPr lang="en-US" sz="1200" dirty="0"/>
                        <a:t>LOV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rPr>
                        <a:t>List of Values; a validation base type for an attribute that only allows a value to be considered valid if it belongs to a respective list of pre-configured values assigned to the attribute</a:t>
                      </a:r>
                    </a:p>
                  </a:txBody>
                  <a:tcPr/>
                </a:tc>
                <a:extLst>
                  <a:ext uri="{0D108BD9-81ED-4DB2-BD59-A6C34878D82A}">
                    <a16:rowId xmlns:a16="http://schemas.microsoft.com/office/drawing/2014/main" val="438209740"/>
                  </a:ext>
                </a:extLst>
              </a:tr>
              <a:tr h="370840">
                <a:tc>
                  <a:txBody>
                    <a:bodyPr/>
                    <a:lstStyle/>
                    <a:p>
                      <a:r>
                        <a:rPr lang="en-US" sz="1200" dirty="0"/>
                        <a:t>Reference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rPr>
                        <a:t>Relationship between objects in the STEP systems</a:t>
                      </a:r>
                    </a:p>
                  </a:txBody>
                  <a:tcPr/>
                </a:tc>
                <a:extLst>
                  <a:ext uri="{0D108BD9-81ED-4DB2-BD59-A6C34878D82A}">
                    <a16:rowId xmlns:a16="http://schemas.microsoft.com/office/drawing/2014/main" val="455727506"/>
                  </a:ext>
                </a:extLst>
              </a:tr>
            </a:tbl>
          </a:graphicData>
        </a:graphic>
      </p:graphicFrame>
      <p:sp>
        <p:nvSpPr>
          <p:cNvPr id="3" name="Title 2">
            <a:extLst>
              <a:ext uri="{FF2B5EF4-FFF2-40B4-BE49-F238E27FC236}">
                <a16:creationId xmlns:a16="http://schemas.microsoft.com/office/drawing/2014/main" id="{8C2D77EE-32CF-4232-91C3-47CA92D1BB2B}"/>
              </a:ext>
            </a:extLst>
          </p:cNvPr>
          <p:cNvSpPr>
            <a:spLocks noGrp="1"/>
          </p:cNvSpPr>
          <p:nvPr>
            <p:ph type="title"/>
          </p:nvPr>
        </p:nvSpPr>
        <p:spPr/>
        <p:txBody>
          <a:bodyPr/>
          <a:lstStyle/>
          <a:p>
            <a:r>
              <a:rPr lang="en-US" dirty="0"/>
              <a:t>Appendix: Common Terminology</a:t>
            </a:r>
          </a:p>
        </p:txBody>
      </p:sp>
    </p:spTree>
    <p:extLst>
      <p:ext uri="{BB962C8B-B14F-4D97-AF65-F5344CB8AC3E}">
        <p14:creationId xmlns:p14="http://schemas.microsoft.com/office/powerpoint/2010/main" val="1265474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6B3329-C7BE-4D72-8DE6-34BEA459ABB8}"/>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D70AA69C-FD5F-46A1-BE7C-BF716450657A}"/>
              </a:ext>
            </a:extLst>
          </p:cNvPr>
          <p:cNvSpPr>
            <a:spLocks noGrp="1"/>
          </p:cNvSpPr>
          <p:nvPr>
            <p:ph type="title"/>
          </p:nvPr>
        </p:nvSpPr>
        <p:spPr/>
        <p:txBody>
          <a:bodyPr/>
          <a:lstStyle/>
          <a:p>
            <a:r>
              <a:rPr lang="en-US" dirty="0"/>
              <a:t>Appendix: Detailed Example</a:t>
            </a:r>
          </a:p>
        </p:txBody>
      </p:sp>
    </p:spTree>
    <p:extLst>
      <p:ext uri="{BB962C8B-B14F-4D97-AF65-F5344CB8AC3E}">
        <p14:creationId xmlns:p14="http://schemas.microsoft.com/office/powerpoint/2010/main" val="209149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7E0671-612D-4CB9-818E-39CA7D3B56B2}"/>
              </a:ext>
            </a:extLst>
          </p:cNvPr>
          <p:cNvSpPr>
            <a:spLocks noGrp="1"/>
          </p:cNvSpPr>
          <p:nvPr>
            <p:ph idx="1"/>
          </p:nvPr>
        </p:nvSpPr>
        <p:spPr/>
        <p:txBody>
          <a:bodyPr/>
          <a:lstStyle/>
          <a:p>
            <a:r>
              <a:rPr lang="en-US" dirty="0"/>
              <a:t>If you are using the Advanced Search, you will need to understand how to find the attributes you want to add as search criteria</a:t>
            </a:r>
          </a:p>
          <a:p>
            <a:r>
              <a:rPr lang="en-US" dirty="0"/>
              <a:t>You will also need to understand if your data is part of a Data Container (This is called out on the prior slide)</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2197DDAB-1988-4971-9BF4-23C1808EC873}"/>
              </a:ext>
            </a:extLst>
          </p:cNvPr>
          <p:cNvSpPr>
            <a:spLocks noGrp="1"/>
          </p:cNvSpPr>
          <p:nvPr>
            <p:ph type="title"/>
          </p:nvPr>
        </p:nvSpPr>
        <p:spPr/>
        <p:txBody>
          <a:bodyPr/>
          <a:lstStyle/>
          <a:p>
            <a:r>
              <a:rPr lang="en-US" dirty="0"/>
              <a:t>How is the Data Structured</a:t>
            </a:r>
          </a:p>
        </p:txBody>
      </p:sp>
      <p:pic>
        <p:nvPicPr>
          <p:cNvPr id="4" name="Picture 3">
            <a:extLst>
              <a:ext uri="{FF2B5EF4-FFF2-40B4-BE49-F238E27FC236}">
                <a16:creationId xmlns:a16="http://schemas.microsoft.com/office/drawing/2014/main" id="{B1235930-5564-4204-8DF9-DEFA80F28F1D}"/>
              </a:ext>
            </a:extLst>
          </p:cNvPr>
          <p:cNvPicPr>
            <a:picLocks noChangeAspect="1"/>
          </p:cNvPicPr>
          <p:nvPr/>
        </p:nvPicPr>
        <p:blipFill>
          <a:blip r:embed="rId3"/>
          <a:stretch>
            <a:fillRect/>
          </a:stretch>
        </p:blipFill>
        <p:spPr>
          <a:xfrm>
            <a:off x="37301" y="2527749"/>
            <a:ext cx="2989779" cy="1732542"/>
          </a:xfrm>
          <a:prstGeom prst="rect">
            <a:avLst/>
          </a:prstGeom>
        </p:spPr>
      </p:pic>
      <p:pic>
        <p:nvPicPr>
          <p:cNvPr id="8" name="Picture 7">
            <a:extLst>
              <a:ext uri="{FF2B5EF4-FFF2-40B4-BE49-F238E27FC236}">
                <a16:creationId xmlns:a16="http://schemas.microsoft.com/office/drawing/2014/main" id="{7FB4DD3A-1F5C-4FEA-97C7-466BFCB332AE}"/>
              </a:ext>
            </a:extLst>
          </p:cNvPr>
          <p:cNvPicPr>
            <a:picLocks noChangeAspect="1"/>
          </p:cNvPicPr>
          <p:nvPr/>
        </p:nvPicPr>
        <p:blipFill>
          <a:blip r:embed="rId4"/>
          <a:stretch>
            <a:fillRect/>
          </a:stretch>
        </p:blipFill>
        <p:spPr>
          <a:xfrm>
            <a:off x="2718980" y="2527749"/>
            <a:ext cx="3242505" cy="4074707"/>
          </a:xfrm>
          <a:prstGeom prst="rect">
            <a:avLst/>
          </a:prstGeom>
        </p:spPr>
      </p:pic>
      <p:pic>
        <p:nvPicPr>
          <p:cNvPr id="9" name="Picture 8">
            <a:extLst>
              <a:ext uri="{FF2B5EF4-FFF2-40B4-BE49-F238E27FC236}">
                <a16:creationId xmlns:a16="http://schemas.microsoft.com/office/drawing/2014/main" id="{E5E45824-D925-4086-887C-DCB258B3559B}"/>
              </a:ext>
            </a:extLst>
          </p:cNvPr>
          <p:cNvPicPr>
            <a:picLocks noChangeAspect="1"/>
          </p:cNvPicPr>
          <p:nvPr/>
        </p:nvPicPr>
        <p:blipFill>
          <a:blip r:embed="rId5"/>
          <a:stretch>
            <a:fillRect/>
          </a:stretch>
        </p:blipFill>
        <p:spPr>
          <a:xfrm>
            <a:off x="5623254" y="2497930"/>
            <a:ext cx="3266235" cy="4104526"/>
          </a:xfrm>
          <a:prstGeom prst="rect">
            <a:avLst/>
          </a:prstGeom>
        </p:spPr>
      </p:pic>
    </p:spTree>
    <p:extLst>
      <p:ext uri="{BB962C8B-B14F-4D97-AF65-F5344CB8AC3E}">
        <p14:creationId xmlns:p14="http://schemas.microsoft.com/office/powerpoint/2010/main" val="2312761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7DDAB-1988-4971-9BF4-23C1808EC873}"/>
              </a:ext>
            </a:extLst>
          </p:cNvPr>
          <p:cNvSpPr>
            <a:spLocks noGrp="1"/>
          </p:cNvSpPr>
          <p:nvPr>
            <p:ph type="title"/>
          </p:nvPr>
        </p:nvSpPr>
        <p:spPr/>
        <p:txBody>
          <a:bodyPr/>
          <a:lstStyle/>
          <a:p>
            <a:r>
              <a:rPr lang="en-US" dirty="0"/>
              <a:t>Workflows</a:t>
            </a:r>
          </a:p>
        </p:txBody>
      </p:sp>
      <p:sp>
        <p:nvSpPr>
          <p:cNvPr id="2" name="Content Placeholder 1">
            <a:extLst>
              <a:ext uri="{FF2B5EF4-FFF2-40B4-BE49-F238E27FC236}">
                <a16:creationId xmlns:a16="http://schemas.microsoft.com/office/drawing/2014/main" id="{8C7E0671-612D-4CB9-818E-39CA7D3B56B2}"/>
              </a:ext>
            </a:extLst>
          </p:cNvPr>
          <p:cNvSpPr>
            <a:spLocks noGrp="1"/>
          </p:cNvSpPr>
          <p:nvPr>
            <p:ph idx="1"/>
          </p:nvPr>
        </p:nvSpPr>
        <p:spPr>
          <a:xfrm>
            <a:off x="533401" y="2749144"/>
            <a:ext cx="8262938" cy="3459823"/>
          </a:xfrm>
        </p:spPr>
        <p:txBody>
          <a:bodyPr/>
          <a:lstStyle/>
          <a:p>
            <a:pPr marL="0" indent="0">
              <a:buNone/>
            </a:pPr>
            <a:r>
              <a:rPr lang="en-US" sz="1500" dirty="0"/>
              <a:t>In STEP we have 5 workflows:</a:t>
            </a:r>
          </a:p>
          <a:p>
            <a:pPr lvl="0"/>
            <a:r>
              <a:rPr lang="en-US" sz="1500" b="1" dirty="0"/>
              <a:t>Customer Clerical Review</a:t>
            </a:r>
            <a:r>
              <a:rPr lang="en-US" sz="1500" dirty="0"/>
              <a:t>: Based on a matching algorithm potential duplicate customers are identified. Here the Data Steward will review the potential duplicates and decide on the “surviving” record.</a:t>
            </a:r>
          </a:p>
          <a:p>
            <a:pPr lvl="0"/>
            <a:r>
              <a:rPr lang="en-US" sz="1500" b="1" dirty="0"/>
              <a:t>Maintain Customer:</a:t>
            </a:r>
            <a:r>
              <a:rPr lang="en-US" sz="1500" dirty="0"/>
              <a:t> The surviving record along with any other records that are not a potential duplicate or marked for delete, will go through a Maintain Customer workflow where the Data Steward can update key master data elements.</a:t>
            </a:r>
          </a:p>
          <a:p>
            <a:pPr lvl="0"/>
            <a:r>
              <a:rPr lang="en-US" sz="1500" b="1" dirty="0"/>
              <a:t>DnB Match Candidate:</a:t>
            </a:r>
            <a:r>
              <a:rPr lang="en-US" sz="1500" dirty="0"/>
              <a:t> Allows a data steward to submit a matching request to DnB. DnB will then identify any potential matching candidates and the data steward can select which DnB record they feel is the best match.</a:t>
            </a:r>
          </a:p>
          <a:p>
            <a:pPr lvl="0"/>
            <a:r>
              <a:rPr lang="en-US" sz="1500" b="1" dirty="0"/>
              <a:t>DnB Detailed Company Profile:</a:t>
            </a:r>
            <a:r>
              <a:rPr lang="en-US" sz="1500" dirty="0"/>
              <a:t> Once the DnB candidate is selected another request is sent to DnB to identify and bring back detailed company data from DnB and associate it to our SAP record.</a:t>
            </a:r>
          </a:p>
          <a:p>
            <a:pPr lvl="0"/>
            <a:r>
              <a:rPr lang="en-US" sz="1500" b="1" dirty="0"/>
              <a:t>Approved Linked Deletes:</a:t>
            </a:r>
            <a:r>
              <a:rPr lang="en-US" sz="1500" dirty="0"/>
              <a:t> This workflow will include any records where the following rule is met: On import, if the Customer object is a Sold-To or Site Account group and Central Delete = X, looks to see if it has any Payer/Bill-To or a Ship-To customer linked to it via Partner Function Reference. If it does, look to see if that customer is a partner to anything else. If it is not a partner to anything else, it is initiated into “</a:t>
            </a:r>
            <a:r>
              <a:rPr lang="en-US" sz="1500" b="1" dirty="0"/>
              <a:t>Approve Linked Deletes</a:t>
            </a:r>
            <a:r>
              <a:rPr lang="en-US" sz="1500" dirty="0"/>
              <a:t>” workflow</a:t>
            </a:r>
          </a:p>
          <a:p>
            <a:endParaRPr lang="en-US" sz="1500" dirty="0"/>
          </a:p>
        </p:txBody>
      </p:sp>
      <p:pic>
        <p:nvPicPr>
          <p:cNvPr id="5" name="Picture 4">
            <a:extLst>
              <a:ext uri="{FF2B5EF4-FFF2-40B4-BE49-F238E27FC236}">
                <a16:creationId xmlns:a16="http://schemas.microsoft.com/office/drawing/2014/main" id="{BF63A4BE-C953-4C53-94F5-E64DDF2730EA}"/>
              </a:ext>
            </a:extLst>
          </p:cNvPr>
          <p:cNvPicPr/>
          <p:nvPr/>
        </p:nvPicPr>
        <p:blipFill>
          <a:blip r:embed="rId2"/>
          <a:stretch>
            <a:fillRect/>
          </a:stretch>
        </p:blipFill>
        <p:spPr>
          <a:xfrm>
            <a:off x="952928" y="1094344"/>
            <a:ext cx="7286946" cy="1505018"/>
          </a:xfrm>
          <a:prstGeom prst="rect">
            <a:avLst/>
          </a:prstGeom>
        </p:spPr>
      </p:pic>
    </p:spTree>
    <p:extLst>
      <p:ext uri="{BB962C8B-B14F-4D97-AF65-F5344CB8AC3E}">
        <p14:creationId xmlns:p14="http://schemas.microsoft.com/office/powerpoint/2010/main" val="2774110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EFC02310-A7F6-4CF7-9DDF-D402C13A7342}"/>
              </a:ext>
            </a:extLst>
          </p:cNvPr>
          <p:cNvCxnSpPr>
            <a:cxnSpLocks/>
            <a:stCxn id="5" idx="3"/>
            <a:endCxn id="6" idx="0"/>
          </p:cNvCxnSpPr>
          <p:nvPr/>
        </p:nvCxnSpPr>
        <p:spPr>
          <a:xfrm>
            <a:off x="950358" y="2126751"/>
            <a:ext cx="2" cy="19212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2197DDAB-1988-4971-9BF4-23C1808EC873}"/>
              </a:ext>
            </a:extLst>
          </p:cNvPr>
          <p:cNvSpPr>
            <a:spLocks noGrp="1"/>
          </p:cNvSpPr>
          <p:nvPr>
            <p:ph type="title"/>
          </p:nvPr>
        </p:nvSpPr>
        <p:spPr/>
        <p:txBody>
          <a:bodyPr/>
          <a:lstStyle/>
          <a:p>
            <a:r>
              <a:rPr lang="en-US" dirty="0"/>
              <a:t>Data Flow – SAP to STEP</a:t>
            </a:r>
          </a:p>
        </p:txBody>
      </p:sp>
      <p:sp>
        <p:nvSpPr>
          <p:cNvPr id="5" name="Cylinder 4">
            <a:extLst>
              <a:ext uri="{FF2B5EF4-FFF2-40B4-BE49-F238E27FC236}">
                <a16:creationId xmlns:a16="http://schemas.microsoft.com/office/drawing/2014/main" id="{D183C2F1-A48B-47CB-85FA-546FAD653CFB}"/>
              </a:ext>
            </a:extLst>
          </p:cNvPr>
          <p:cNvSpPr/>
          <p:nvPr/>
        </p:nvSpPr>
        <p:spPr>
          <a:xfrm>
            <a:off x="354457" y="1140431"/>
            <a:ext cx="1191802" cy="98632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SAP-ECC</a:t>
            </a:r>
          </a:p>
        </p:txBody>
      </p:sp>
      <p:sp>
        <p:nvSpPr>
          <p:cNvPr id="6" name="Flowchart: Document 5">
            <a:extLst>
              <a:ext uri="{FF2B5EF4-FFF2-40B4-BE49-F238E27FC236}">
                <a16:creationId xmlns:a16="http://schemas.microsoft.com/office/drawing/2014/main" id="{6450602D-C868-4B1F-A7E7-A632C8CDBC64}"/>
              </a:ext>
            </a:extLst>
          </p:cNvPr>
          <p:cNvSpPr/>
          <p:nvPr/>
        </p:nvSpPr>
        <p:spPr>
          <a:xfrm>
            <a:off x="143839" y="4048027"/>
            <a:ext cx="1613042" cy="1089061"/>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XML File</a:t>
            </a:r>
          </a:p>
        </p:txBody>
      </p:sp>
      <p:sp>
        <p:nvSpPr>
          <p:cNvPr id="9" name="TextBox 8">
            <a:extLst>
              <a:ext uri="{FF2B5EF4-FFF2-40B4-BE49-F238E27FC236}">
                <a16:creationId xmlns:a16="http://schemas.microsoft.com/office/drawing/2014/main" id="{E21D1472-0571-460C-8790-9A9B1CCF4B62}"/>
              </a:ext>
            </a:extLst>
          </p:cNvPr>
          <p:cNvSpPr txBox="1"/>
          <p:nvPr/>
        </p:nvSpPr>
        <p:spPr>
          <a:xfrm>
            <a:off x="143839" y="2359614"/>
            <a:ext cx="1818526" cy="1446550"/>
          </a:xfrm>
          <a:prstGeom prst="rect">
            <a:avLst/>
          </a:prstGeom>
          <a:solidFill>
            <a:schemeClr val="bg1"/>
          </a:solidFill>
        </p:spPr>
        <p:txBody>
          <a:bodyPr wrap="square" rtlCol="0">
            <a:spAutoFit/>
          </a:bodyPr>
          <a:lstStyle/>
          <a:p>
            <a:r>
              <a:rPr lang="en-US" sz="1100" dirty="0"/>
              <a:t>Extracts based on the following rules:</a:t>
            </a:r>
          </a:p>
          <a:p>
            <a:pPr marL="228600" indent="-228600">
              <a:buAutoNum type="arabicPeriod"/>
            </a:pPr>
            <a:r>
              <a:rPr lang="en-US" sz="1100" dirty="0"/>
              <a:t>Newly created Customer since last run</a:t>
            </a:r>
          </a:p>
          <a:p>
            <a:pPr marL="228600" indent="-228600">
              <a:buAutoNum type="arabicPeriod"/>
            </a:pPr>
            <a:r>
              <a:rPr lang="en-US" sz="1100" dirty="0"/>
              <a:t>Change to one of the master data elements since last run</a:t>
            </a:r>
          </a:p>
        </p:txBody>
      </p:sp>
      <p:sp>
        <p:nvSpPr>
          <p:cNvPr id="17" name="Rectangle 16">
            <a:extLst>
              <a:ext uri="{FF2B5EF4-FFF2-40B4-BE49-F238E27FC236}">
                <a16:creationId xmlns:a16="http://schemas.microsoft.com/office/drawing/2014/main" id="{4BE19E6C-9855-4D70-A19E-B34F96C7356E}"/>
              </a:ext>
            </a:extLst>
          </p:cNvPr>
          <p:cNvSpPr/>
          <p:nvPr/>
        </p:nvSpPr>
        <p:spPr>
          <a:xfrm>
            <a:off x="3349376" y="1273995"/>
            <a:ext cx="5445303" cy="510625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8DF24B60-3CED-4745-BAB6-A1824DCBA66F}"/>
              </a:ext>
            </a:extLst>
          </p:cNvPr>
          <p:cNvPicPr>
            <a:picLocks noChangeAspect="1"/>
          </p:cNvPicPr>
          <p:nvPr/>
        </p:nvPicPr>
        <p:blipFill>
          <a:blip r:embed="rId2"/>
          <a:stretch>
            <a:fillRect/>
          </a:stretch>
        </p:blipFill>
        <p:spPr>
          <a:xfrm>
            <a:off x="7269500" y="1609461"/>
            <a:ext cx="1019095" cy="1076064"/>
          </a:xfrm>
          <a:prstGeom prst="rect">
            <a:avLst/>
          </a:prstGeom>
        </p:spPr>
      </p:pic>
      <p:pic>
        <p:nvPicPr>
          <p:cNvPr id="19" name="Picture 18">
            <a:extLst>
              <a:ext uri="{FF2B5EF4-FFF2-40B4-BE49-F238E27FC236}">
                <a16:creationId xmlns:a16="http://schemas.microsoft.com/office/drawing/2014/main" id="{7C1DD95B-873E-4DF3-B3A8-AA9BFE735121}"/>
              </a:ext>
            </a:extLst>
          </p:cNvPr>
          <p:cNvPicPr>
            <a:picLocks noChangeAspect="1"/>
          </p:cNvPicPr>
          <p:nvPr/>
        </p:nvPicPr>
        <p:blipFill>
          <a:blip r:embed="rId2"/>
          <a:stretch>
            <a:fillRect/>
          </a:stretch>
        </p:blipFill>
        <p:spPr>
          <a:xfrm>
            <a:off x="7220803" y="5031254"/>
            <a:ext cx="1214332" cy="1282215"/>
          </a:xfrm>
          <a:prstGeom prst="rect">
            <a:avLst/>
          </a:prstGeom>
        </p:spPr>
      </p:pic>
      <p:sp>
        <p:nvSpPr>
          <p:cNvPr id="21" name="TextBox 20">
            <a:extLst>
              <a:ext uri="{FF2B5EF4-FFF2-40B4-BE49-F238E27FC236}">
                <a16:creationId xmlns:a16="http://schemas.microsoft.com/office/drawing/2014/main" id="{160A5E22-5204-4FC2-9838-9C700F11FF24}"/>
              </a:ext>
            </a:extLst>
          </p:cNvPr>
          <p:cNvSpPr txBox="1"/>
          <p:nvPr/>
        </p:nvSpPr>
        <p:spPr>
          <a:xfrm>
            <a:off x="6328881" y="4778643"/>
            <a:ext cx="2688493" cy="338554"/>
          </a:xfrm>
          <a:prstGeom prst="rect">
            <a:avLst/>
          </a:prstGeom>
          <a:noFill/>
        </p:spPr>
        <p:txBody>
          <a:bodyPr wrap="square" rtlCol="0">
            <a:spAutoFit/>
          </a:bodyPr>
          <a:lstStyle/>
          <a:p>
            <a:r>
              <a:rPr lang="en-US" sz="1600" dirty="0"/>
              <a:t>Maintain Customer - Enrich</a:t>
            </a:r>
          </a:p>
        </p:txBody>
      </p:sp>
      <p:sp>
        <p:nvSpPr>
          <p:cNvPr id="22" name="TextBox 21">
            <a:extLst>
              <a:ext uri="{FF2B5EF4-FFF2-40B4-BE49-F238E27FC236}">
                <a16:creationId xmlns:a16="http://schemas.microsoft.com/office/drawing/2014/main" id="{979A27EE-DC6A-4C33-A4B9-B9FBAA74379A}"/>
              </a:ext>
            </a:extLst>
          </p:cNvPr>
          <p:cNvSpPr txBox="1"/>
          <p:nvPr/>
        </p:nvSpPr>
        <p:spPr>
          <a:xfrm>
            <a:off x="6996231" y="1313534"/>
            <a:ext cx="1663477" cy="338554"/>
          </a:xfrm>
          <a:prstGeom prst="rect">
            <a:avLst/>
          </a:prstGeom>
          <a:noFill/>
        </p:spPr>
        <p:txBody>
          <a:bodyPr wrap="square" rtlCol="0">
            <a:spAutoFit/>
          </a:bodyPr>
          <a:lstStyle/>
          <a:p>
            <a:r>
              <a:rPr lang="en-US" sz="1600" dirty="0"/>
              <a:t>Clerical Review</a:t>
            </a:r>
          </a:p>
        </p:txBody>
      </p:sp>
      <p:cxnSp>
        <p:nvCxnSpPr>
          <p:cNvPr id="24" name="Straight Arrow Connector 23">
            <a:extLst>
              <a:ext uri="{FF2B5EF4-FFF2-40B4-BE49-F238E27FC236}">
                <a16:creationId xmlns:a16="http://schemas.microsoft.com/office/drawing/2014/main" id="{607097AB-D5AC-4EDF-88D4-5BB01B1AE3A8}"/>
              </a:ext>
            </a:extLst>
          </p:cNvPr>
          <p:cNvCxnSpPr>
            <a:cxnSpLocks/>
            <a:stCxn id="6" idx="3"/>
            <a:endCxn id="33" idx="1"/>
          </p:cNvCxnSpPr>
          <p:nvPr/>
        </p:nvCxnSpPr>
        <p:spPr>
          <a:xfrm flipV="1">
            <a:off x="1756881" y="3695707"/>
            <a:ext cx="1797979" cy="8968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4B407ABE-0013-4E84-8818-B0315ACF9819}"/>
              </a:ext>
            </a:extLst>
          </p:cNvPr>
          <p:cNvPicPr>
            <a:picLocks noChangeAspect="1"/>
          </p:cNvPicPr>
          <p:nvPr/>
        </p:nvPicPr>
        <p:blipFill>
          <a:blip r:embed="rId3"/>
          <a:stretch>
            <a:fillRect/>
          </a:stretch>
        </p:blipFill>
        <p:spPr>
          <a:xfrm>
            <a:off x="3554860" y="3319456"/>
            <a:ext cx="1693877" cy="752501"/>
          </a:xfrm>
          <a:prstGeom prst="rect">
            <a:avLst/>
          </a:prstGeom>
        </p:spPr>
      </p:pic>
      <p:sp>
        <p:nvSpPr>
          <p:cNvPr id="35" name="TextBox 34">
            <a:extLst>
              <a:ext uri="{FF2B5EF4-FFF2-40B4-BE49-F238E27FC236}">
                <a16:creationId xmlns:a16="http://schemas.microsoft.com/office/drawing/2014/main" id="{AA8F38DE-05DA-4CAC-82C9-582EC7B60E40}"/>
              </a:ext>
            </a:extLst>
          </p:cNvPr>
          <p:cNvSpPr txBox="1"/>
          <p:nvPr/>
        </p:nvSpPr>
        <p:spPr>
          <a:xfrm>
            <a:off x="3463658" y="5028345"/>
            <a:ext cx="2519349"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t>Not Marked for delete and no potential duplicate found</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Previously defined non duplicate with an attribute update</a:t>
            </a:r>
          </a:p>
        </p:txBody>
      </p:sp>
      <p:sp>
        <p:nvSpPr>
          <p:cNvPr id="36" name="TextBox 35">
            <a:extLst>
              <a:ext uri="{FF2B5EF4-FFF2-40B4-BE49-F238E27FC236}">
                <a16:creationId xmlns:a16="http://schemas.microsoft.com/office/drawing/2014/main" id="{3FF66A6C-834F-40BC-B80F-268D3F78DB89}"/>
              </a:ext>
            </a:extLst>
          </p:cNvPr>
          <p:cNvSpPr txBox="1"/>
          <p:nvPr/>
        </p:nvSpPr>
        <p:spPr>
          <a:xfrm>
            <a:off x="3424541" y="1524369"/>
            <a:ext cx="2573143"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t>Potential Duplicate identified</a:t>
            </a:r>
          </a:p>
          <a:p>
            <a:pPr marL="628650" lvl="1" indent="-171450">
              <a:buFont typeface="Arial" panose="020B0604020202020204" pitchFamily="34" charset="0"/>
              <a:buChar char="•"/>
            </a:pPr>
            <a:r>
              <a:rPr lang="en-US" sz="1100" dirty="0"/>
              <a:t>Can be a new set of records</a:t>
            </a:r>
          </a:p>
          <a:p>
            <a:pPr marL="628650" lvl="1" indent="-171450">
              <a:buFont typeface="Arial" panose="020B0604020202020204" pitchFamily="34" charset="0"/>
              <a:buChar char="•"/>
            </a:pPr>
            <a:r>
              <a:rPr lang="en-US" sz="1100" dirty="0"/>
              <a:t>Can be a previously defined survivor that now has a new potential duplicate</a:t>
            </a:r>
          </a:p>
        </p:txBody>
      </p:sp>
      <p:cxnSp>
        <p:nvCxnSpPr>
          <p:cNvPr id="39" name="Straight Arrow Connector 38">
            <a:extLst>
              <a:ext uri="{FF2B5EF4-FFF2-40B4-BE49-F238E27FC236}">
                <a16:creationId xmlns:a16="http://schemas.microsoft.com/office/drawing/2014/main" id="{A405F490-21C3-4D4E-9114-4E74215AB9A8}"/>
              </a:ext>
            </a:extLst>
          </p:cNvPr>
          <p:cNvCxnSpPr>
            <a:stCxn id="33" idx="0"/>
          </p:cNvCxnSpPr>
          <p:nvPr/>
        </p:nvCxnSpPr>
        <p:spPr>
          <a:xfrm flipH="1" flipV="1">
            <a:off x="4401798" y="2463088"/>
            <a:ext cx="1" cy="8563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CE7A2F05-4B12-40A8-9DF1-6769CD150467}"/>
              </a:ext>
            </a:extLst>
          </p:cNvPr>
          <p:cNvCxnSpPr>
            <a:stCxn id="33" idx="2"/>
          </p:cNvCxnSpPr>
          <p:nvPr/>
        </p:nvCxnSpPr>
        <p:spPr>
          <a:xfrm>
            <a:off x="4401799" y="4071957"/>
            <a:ext cx="0" cy="9563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A16E7896-657D-4358-A281-6C533E89874F}"/>
              </a:ext>
            </a:extLst>
          </p:cNvPr>
          <p:cNvCxnSpPr>
            <a:cxnSpLocks/>
            <a:endCxn id="19" idx="1"/>
          </p:cNvCxnSpPr>
          <p:nvPr/>
        </p:nvCxnSpPr>
        <p:spPr>
          <a:xfrm>
            <a:off x="6072027" y="5672362"/>
            <a:ext cx="11487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B6BB1215-88A6-463A-8517-BAD31999E219}"/>
              </a:ext>
            </a:extLst>
          </p:cNvPr>
          <p:cNvCxnSpPr>
            <a:cxnSpLocks/>
            <a:stCxn id="36" idx="3"/>
          </p:cNvCxnSpPr>
          <p:nvPr/>
        </p:nvCxnSpPr>
        <p:spPr>
          <a:xfrm>
            <a:off x="5997684" y="1993729"/>
            <a:ext cx="123072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24A8FBBD-D225-4EEC-8AEC-B7FD4D2309B1}"/>
              </a:ext>
            </a:extLst>
          </p:cNvPr>
          <p:cNvSpPr txBox="1"/>
          <p:nvPr/>
        </p:nvSpPr>
        <p:spPr>
          <a:xfrm>
            <a:off x="6775309" y="3215621"/>
            <a:ext cx="2019370"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t>Survivor and Not Marked for Delete</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Non Duplicate and not marked for delete</a:t>
            </a:r>
          </a:p>
        </p:txBody>
      </p:sp>
      <p:cxnSp>
        <p:nvCxnSpPr>
          <p:cNvPr id="52" name="Straight Arrow Connector 51">
            <a:extLst>
              <a:ext uri="{FF2B5EF4-FFF2-40B4-BE49-F238E27FC236}">
                <a16:creationId xmlns:a16="http://schemas.microsoft.com/office/drawing/2014/main" id="{81823CD8-C53F-432A-BDA2-81F4624428DA}"/>
              </a:ext>
            </a:extLst>
          </p:cNvPr>
          <p:cNvCxnSpPr>
            <a:cxnSpLocks/>
            <a:stCxn id="18" idx="2"/>
            <a:endCxn id="50" idx="0"/>
          </p:cNvCxnSpPr>
          <p:nvPr/>
        </p:nvCxnSpPr>
        <p:spPr>
          <a:xfrm>
            <a:off x="7779048" y="2685525"/>
            <a:ext cx="5946" cy="5300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277AF3ED-46E4-4A1E-B9CA-6E9C3AD1F4C5}"/>
              </a:ext>
            </a:extLst>
          </p:cNvPr>
          <p:cNvCxnSpPr>
            <a:stCxn id="50" idx="2"/>
          </p:cNvCxnSpPr>
          <p:nvPr/>
        </p:nvCxnSpPr>
        <p:spPr>
          <a:xfrm>
            <a:off x="7784994" y="4154340"/>
            <a:ext cx="7010" cy="5650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70686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9&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1&quot;&gt;&lt;elem m_fUsage=&quot;1.89999999999999990000E+000&quot;&gt;&lt;m_msothmcolidx val=&quot;0&quot;/&gt;&lt;m_rgb r=&quot;22&quot; g=&quot;95&quot; b=&quot;25&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0p JEFF'sklscorp3 BoardTemplate 2012'1128">
  <a:themeElements>
    <a:clrScheme name="Custom 6">
      <a:dk1>
        <a:sysClr val="windowText" lastClr="000000"/>
      </a:dk1>
      <a:lt1>
        <a:sysClr val="window" lastClr="FFFFFF"/>
      </a:lt1>
      <a:dk2>
        <a:srgbClr val="212121"/>
      </a:dk2>
      <a:lt2>
        <a:srgbClr val="CDD4D7"/>
      </a:lt2>
      <a:accent1>
        <a:srgbClr val="0F5181"/>
      </a:accent1>
      <a:accent2>
        <a:srgbClr val="732E9A"/>
      </a:accent2>
      <a:accent3>
        <a:srgbClr val="A20012"/>
      </a:accent3>
      <a:accent4>
        <a:srgbClr val="B86900"/>
      </a:accent4>
      <a:accent5>
        <a:srgbClr val="447923"/>
      </a:accent5>
      <a:accent6>
        <a:srgbClr val="2C9C89"/>
      </a:accent6>
      <a:hlink>
        <a:srgbClr val="EC4000"/>
      </a:hlink>
      <a:folHlink>
        <a:srgbClr val="F8CE8A"/>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D24498DF6A4840B412099C6CBADFF3" ma:contentTypeVersion="0" ma:contentTypeDescription="Create a new document." ma:contentTypeScope="" ma:versionID="9497653742dd0288ffb00470ff79492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22C60A-B1BA-4F6F-BC50-7C85A50C79E1}">
  <ds:schemaRefs>
    <ds:schemaRef ds:uri="http://schemas.microsoft.com/sharepoint/v3/contenttype/forms"/>
  </ds:schemaRefs>
</ds:datastoreItem>
</file>

<file path=customXml/itemProps2.xml><?xml version="1.0" encoding="utf-8"?>
<ds:datastoreItem xmlns:ds="http://schemas.openxmlformats.org/officeDocument/2006/customXml" ds:itemID="{73E09B30-1C3F-4A34-824A-97A14A5961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BFD5ED1-6350-40F1-A937-9B1D945CD8A2}">
  <ds:schemaRefs>
    <ds:schemaRef ds:uri="http://www.w3.org/XML/1998/namespace"/>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7767</TotalTime>
  <Words>6641</Words>
  <Application>Microsoft Office PowerPoint</Application>
  <PresentationFormat>On-screen Show (4:3)</PresentationFormat>
  <Paragraphs>746</Paragraphs>
  <Slides>65</Slides>
  <Notes>37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75" baseType="lpstr">
      <vt:lpstr>ＭＳ Ｐゴシック</vt:lpstr>
      <vt:lpstr>Arial</vt:lpstr>
      <vt:lpstr>Arial Narrow</vt:lpstr>
      <vt:lpstr>Calibri</vt:lpstr>
      <vt:lpstr>Lucida Grande</vt:lpstr>
      <vt:lpstr>Times New Roman</vt:lpstr>
      <vt:lpstr>Wingdings</vt:lpstr>
      <vt:lpstr>3_0p JEFF'sklscorp3 BoardTemplate 2012'1128</vt:lpstr>
      <vt:lpstr>think-cell Slide</vt:lpstr>
      <vt:lpstr>Microsoft Excel 97-2003 Worksheet</vt:lpstr>
      <vt:lpstr>STEP Training Customer</vt:lpstr>
      <vt:lpstr>Agenda</vt:lpstr>
      <vt:lpstr>What is STEP – Master Data Management Tool</vt:lpstr>
      <vt:lpstr>High Level Overview</vt:lpstr>
      <vt:lpstr>User Roles</vt:lpstr>
      <vt:lpstr>What Data is Available</vt:lpstr>
      <vt:lpstr>How is the Data Structured</vt:lpstr>
      <vt:lpstr>Workflows</vt:lpstr>
      <vt:lpstr>Data Flow – SAP to STEP</vt:lpstr>
      <vt:lpstr>Match Criteria</vt:lpstr>
      <vt:lpstr>Data Flow – STEP to SAP</vt:lpstr>
      <vt:lpstr>How to Use STEP</vt:lpstr>
      <vt:lpstr>How to Log In</vt:lpstr>
      <vt:lpstr>How to Read your Home Screen</vt:lpstr>
      <vt:lpstr>How to Read your Home Screen - Continued</vt:lpstr>
      <vt:lpstr>How to Read your Home Screen - Continued</vt:lpstr>
      <vt:lpstr>Activity</vt:lpstr>
      <vt:lpstr>How to Search and View Accounts</vt:lpstr>
      <vt:lpstr>Activity</vt:lpstr>
      <vt:lpstr>How to Search and View Accounts – Advanced Search</vt:lpstr>
      <vt:lpstr>Activity</vt:lpstr>
      <vt:lpstr>How to Search and View Accounts</vt:lpstr>
      <vt:lpstr>How to Search and View Accounts</vt:lpstr>
      <vt:lpstr>How to Search and View Accounts – Partner Relationships</vt:lpstr>
      <vt:lpstr>How to Search and View Accounts – Merged Record</vt:lpstr>
      <vt:lpstr>How to Search and View Accounts – Rejected Duplicate</vt:lpstr>
      <vt:lpstr>How to Search and View Accounts</vt:lpstr>
      <vt:lpstr>Activity</vt:lpstr>
      <vt:lpstr>Clerical Review (Potential Duplicates)</vt:lpstr>
      <vt:lpstr>Clerical Review (Potential Duplicates)</vt:lpstr>
      <vt:lpstr>Clerical Review (Potential Duplicates) – Advanced Merge</vt:lpstr>
      <vt:lpstr>Clerical Review (Potential Duplicates) – Advanced Merge</vt:lpstr>
      <vt:lpstr>Clerical Review (Potential Duplicates) – Advanced Merge</vt:lpstr>
      <vt:lpstr>Clerical Review (Potential Duplicates) – Advanced Merge</vt:lpstr>
      <vt:lpstr>Clerical Review (Potential Duplicates) – Advanced Merge</vt:lpstr>
      <vt:lpstr>Activity</vt:lpstr>
      <vt:lpstr>Activity</vt:lpstr>
      <vt:lpstr>Activity</vt:lpstr>
      <vt:lpstr>Activity</vt:lpstr>
      <vt:lpstr>Activity</vt:lpstr>
      <vt:lpstr>Activity</vt:lpstr>
      <vt:lpstr>Activity</vt:lpstr>
      <vt:lpstr>Maintain Customer</vt:lpstr>
      <vt:lpstr>Maintain Customer</vt:lpstr>
      <vt:lpstr>Maintain Customer</vt:lpstr>
      <vt:lpstr>Maintain Customer</vt:lpstr>
      <vt:lpstr>Maintain Customer</vt:lpstr>
      <vt:lpstr>Activity</vt:lpstr>
      <vt:lpstr>Activity</vt:lpstr>
      <vt:lpstr>Maintain Customer – Reject Merges</vt:lpstr>
      <vt:lpstr>Maintain Customer – Reject Rejected Duplicates</vt:lpstr>
      <vt:lpstr>Activity</vt:lpstr>
      <vt:lpstr>Maintain Customer - How to Send to DnB</vt:lpstr>
      <vt:lpstr>Maintain Customer - How to Send to DnB</vt:lpstr>
      <vt:lpstr>Activity</vt:lpstr>
      <vt:lpstr>How to Approve changes to go back to SAP</vt:lpstr>
      <vt:lpstr>How to Approve changes to go back to SAP</vt:lpstr>
      <vt:lpstr>How to Approve changes to go back to SAP</vt:lpstr>
      <vt:lpstr>Activity</vt:lpstr>
      <vt:lpstr>Approve Linked Deletes</vt:lpstr>
      <vt:lpstr>Approve Linked Deletes</vt:lpstr>
      <vt:lpstr>Approve Linked Deletes</vt:lpstr>
      <vt:lpstr>Things to Keep in Mind</vt:lpstr>
      <vt:lpstr>Appendix: Common Terminology</vt:lpstr>
      <vt:lpstr>Appendix: Detailed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Aurora Data Management Roadmap</dc:title>
  <dc:creator>Upadhyaya, Girima</dc:creator>
  <cp:lastModifiedBy>Sherrie Manns</cp:lastModifiedBy>
  <cp:revision>531</cp:revision>
  <cp:lastPrinted>2017-10-16T16:25:48Z</cp:lastPrinted>
  <dcterms:modified xsi:type="dcterms:W3CDTF">2019-01-31T14:29:31Z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0x01010046D24498DF6A4840B412099C6CBADFF3</vt:lpwstr>
  </property>
</Properties>
</file>