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318" r:id="rId3"/>
    <p:sldId id="319" r:id="rId4"/>
    <p:sldId id="256" r:id="rId5"/>
    <p:sldId id="312" r:id="rId6"/>
    <p:sldId id="299" r:id="rId7"/>
    <p:sldId id="314" r:id="rId8"/>
    <p:sldId id="302" r:id="rId9"/>
    <p:sldId id="303" r:id="rId10"/>
    <p:sldId id="304" r:id="rId11"/>
    <p:sldId id="305" r:id="rId12"/>
    <p:sldId id="306" r:id="rId13"/>
    <p:sldId id="313" r:id="rId14"/>
    <p:sldId id="308" r:id="rId15"/>
    <p:sldId id="311" r:id="rId16"/>
    <p:sldId id="315" r:id="rId17"/>
    <p:sldId id="316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33FF"/>
    <a:srgbClr val="0000FF"/>
    <a:srgbClr val="0000CC"/>
    <a:srgbClr val="FFFFCC"/>
    <a:srgbClr val="009900"/>
    <a:srgbClr val="FFFF99"/>
    <a:srgbClr val="A50021"/>
    <a:srgbClr val="BFBFB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4AFC98-17AB-4596-BF41-624E52B0D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0F77D0-C66B-4E6B-8A83-38E42872C8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62415-736B-437C-B3B5-86CA30319C7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D48F9-14E3-4EA7-9C9F-E160A37359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550212-07B7-488F-8DC9-262D21ACF0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839F4-38FC-421D-A5D3-BAC78ACC7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65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2B311-C55B-41D4-9DB8-10F198353022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E6BA2-9B86-4CC4-A49C-0311FE03E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6798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E6BA2-9B86-4CC4-A49C-0311FE03EB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63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E6BA2-9B86-4CC4-A49C-0311FE03EB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62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E6BA2-9B86-4CC4-A49C-0311FE03EB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36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E6BA2-9B86-4CC4-A49C-0311FE03EB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95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E6BA2-9B86-4CC4-A49C-0311FE03EB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67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E6BA2-9B86-4CC4-A49C-0311FE03EB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63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E6BA2-9B86-4CC4-A49C-0311FE03EB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71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E6BA2-9B86-4CC4-A49C-0311FE03EB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9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E6BA2-9B86-4CC4-A49C-0311FE03EB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E6BA2-9B86-4CC4-A49C-0311FE03EB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3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E6BA2-9B86-4CC4-A49C-0311FE03EB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77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E6BA2-9B86-4CC4-A49C-0311FE03EB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6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E6BA2-9B86-4CC4-A49C-0311FE03EB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80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E6BA2-9B86-4CC4-A49C-0311FE03EB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3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E6BA2-9B86-4CC4-A49C-0311FE03EB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84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9E6BA2-9B86-4CC4-A49C-0311FE03EB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4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7919-8752-49E4-A2D2-F7BEF1452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53A27A-DE8B-4062-9D7D-C69138C1E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02189-0F7C-4B1B-A948-1804D22B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B705-A2D7-4C20-850B-30D676E5A43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F3285-86C5-4A99-A1EF-90E94A074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CB5DF-2B50-47E8-9288-E3F1390A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B9A1-8941-478F-81F2-4CA50DAD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21C7-0658-4A57-9D4C-206844F26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703F2-A687-4B0A-ADC1-D394386DB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C8390-66A7-4DE2-AE8A-B40C937D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B705-A2D7-4C20-850B-30D676E5A43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676B3-DA45-42C3-8561-ED5D34647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43F85-1F37-4906-8242-6C1D6ED50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B9A1-8941-478F-81F2-4CA50DAD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5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35798B-B5FF-46E7-B030-384FDE7DD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94F1A-78BA-418C-BE05-64514D465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B4C45-6F9F-453D-8830-57794FFF2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B705-A2D7-4C20-850B-30D676E5A43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39E88-D885-4693-9E4D-7856C3481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9EE6F-4636-4BE1-B72A-D3A7D3CA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B9A1-8941-478F-81F2-4CA50DAD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2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2AC59-00B7-46DE-9DF0-CB467F617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63139-527A-442B-AF37-68EAB81C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B705-A2D7-4C20-850B-30D676E5A43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80608-84E3-4AA2-9556-22C07F92D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2CBD5-0051-44BC-AF64-557E7DCF1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B9A1-8941-478F-81F2-4CA50DAD06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8CD600-4FCD-4B37-B93A-9735E91563E8}"/>
              </a:ext>
            </a:extLst>
          </p:cNvPr>
          <p:cNvSpPr txBox="1"/>
          <p:nvPr userDrawn="1"/>
        </p:nvSpPr>
        <p:spPr>
          <a:xfrm>
            <a:off x="-63817" y="591671"/>
            <a:ext cx="113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Training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DCA8EA-28C5-442A-98C0-924A0C1E50A5}"/>
              </a:ext>
            </a:extLst>
          </p:cNvPr>
          <p:cNvCxnSpPr/>
          <p:nvPr userDrawn="1"/>
        </p:nvCxnSpPr>
        <p:spPr>
          <a:xfrm>
            <a:off x="0" y="626918"/>
            <a:ext cx="12192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78386BB-0E23-41C6-8574-4F5E4253AC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005840" cy="591671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C6D1A4E-F520-4970-AE70-37EE1AF4AD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207" y="141616"/>
            <a:ext cx="1261186" cy="21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66134F-CF9E-4BD0-BF52-B131FDF66D1A}"/>
              </a:ext>
            </a:extLst>
          </p:cNvPr>
          <p:cNvSpPr txBox="1"/>
          <p:nvPr userDrawn="1"/>
        </p:nvSpPr>
        <p:spPr>
          <a:xfrm>
            <a:off x="10816844" y="309282"/>
            <a:ext cx="12611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b="1" dirty="0"/>
              <a:t>ENGR099</a:t>
            </a:r>
            <a:r>
              <a:rPr lang="en-US" sz="1200" b="1" dirty="0"/>
              <a:t>_OLT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219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7066-77F4-47E4-AC24-E4C07C46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BBDBF-A051-4864-9512-665BC7B21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1788C-4AE0-40B4-8E2D-F062D3F02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B705-A2D7-4C20-850B-30D676E5A43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43AD9-664C-4D19-9058-B8FA5C80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CE7BB-2FDA-45A7-8BB6-AB94E03A4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B9A1-8941-478F-81F2-4CA50DAD06D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A2BBB61-2020-4F90-8B0F-8C0E96F9C6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857" y="136525"/>
            <a:ext cx="1261186" cy="21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14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1E31-89D8-4BDE-ABD3-D3AF99FD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99C97-90D5-4FCC-9B5A-2426A944D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0B548-E055-4BA6-B0BB-EEB3C2398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75560-3185-4CCF-B5BC-18AD17733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B705-A2D7-4C20-850B-30D676E5A43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FF21F-1BD5-492E-AE09-1F4881A2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D7FCD-A927-4E20-AA1C-E08F8898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B9A1-8941-478F-81F2-4CA50DAD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0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0738-64A2-41FD-9136-D2975D73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E63BC-631A-4160-9FAC-9F66B9857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E5A50-BE2D-4043-B342-815985EC4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8082F-053F-437F-AA29-D0848C3F8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6684C-C2CA-4C88-B9A1-B7B8B441E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3A4F6-70A8-42D6-B4BC-F95CD858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B705-A2D7-4C20-850B-30D676E5A43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B4399A-FFFC-4C53-B620-28945075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EBA906-FA66-4C2D-803D-59FF12EEB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B9A1-8941-478F-81F2-4CA50DAD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26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EA91-1EE3-40E9-9936-303EE6C72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8069E-665D-4B63-AB91-0779B097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B705-A2D7-4C20-850B-30D676E5A43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B95C-0A2F-422C-B2BF-B1A69CFC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0FCE24-AB04-4AF3-A5C1-1B802050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B9A1-8941-478F-81F2-4CA50DAD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1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F100F1-374A-468A-8496-DEC03D7EA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B705-A2D7-4C20-850B-30D676E5A43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66424A-FAD5-4555-A6DF-AAC72A65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627BB-5417-4843-B295-F62D94C75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B9A1-8941-478F-81F2-4CA50DAD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0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866C-ED3A-4CB2-B5C7-0A46E6290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48E94-C252-4E30-9ADF-809B6749B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638B9-EC7B-43DA-9B45-1F213EC7B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2C04B-C89B-455E-8B26-81E9EE508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B705-A2D7-4C20-850B-30D676E5A43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ED83F-5C24-49AD-9785-E1DB47EEC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58690-BE31-4BC3-941E-89829229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B9A1-8941-478F-81F2-4CA50DAD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77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F10C-223C-40B4-BD7C-160899BE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4AE740-ED44-4CC9-B498-629420497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12809-07EE-46A6-8FA2-AD4B57594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08E9C-289E-4D5C-A84C-E58A6743C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6B705-A2D7-4C20-850B-30D676E5A43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1B0AC-0471-47FB-90B1-AA18BAD13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AC0F5-879B-4FCB-B8B8-28BBA1C24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B9A1-8941-478F-81F2-4CA50DAD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1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F62FE-73AA-4462-8707-4E67C6D7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6E874-177D-4289-A290-4DD9F934C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5589A-D569-40AF-B05C-7E4BF29C0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6B705-A2D7-4C20-850B-30D676E5A436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404EE-C2B3-44FA-8F97-753D03876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9F58A-8956-4538-A95F-D2A88891C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B9A1-8941-478F-81F2-4CA50DAD0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2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8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7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06D4DB-43ED-49F5-951B-B55F61DDB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371" y="3236859"/>
            <a:ext cx="7459580" cy="117833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Each slide displays content that appears, moves and disappears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User input is required to advance to the next slide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This is a visual display only (no sound)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01101C-3471-4F7B-B788-4FE1583C48F5}"/>
              </a:ext>
            </a:extLst>
          </p:cNvPr>
          <p:cNvGrpSpPr/>
          <p:nvPr/>
        </p:nvGrpSpPr>
        <p:grpSpPr>
          <a:xfrm>
            <a:off x="1531269" y="2827438"/>
            <a:ext cx="9129462" cy="1400235"/>
            <a:chOff x="2781300" y="901309"/>
            <a:chExt cx="7472669" cy="14002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3E9A7E-8CD1-46B7-B0C0-2F3079908FE8}"/>
                </a:ext>
              </a:extLst>
            </p:cNvPr>
            <p:cNvSpPr txBox="1"/>
            <p:nvPr/>
          </p:nvSpPr>
          <p:spPr>
            <a:xfrm>
              <a:off x="2781300" y="901309"/>
              <a:ext cx="7472669" cy="1400235"/>
            </a:xfrm>
            <a:prstGeom prst="roundRect">
              <a:avLst>
                <a:gd name="adj" fmla="val 10229"/>
              </a:avLst>
            </a:prstGeom>
            <a:solidFill>
              <a:srgbClr val="3333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This slideshow is animated and </a:t>
              </a:r>
              <a:r>
                <a:rPr lang="en-US" sz="4000" b="1" u="sng" dirty="0">
                  <a:solidFill>
                    <a:schemeClr val="bg1"/>
                  </a:solidFill>
                </a:rPr>
                <a:t>must</a:t>
              </a:r>
              <a:r>
                <a:rPr lang="en-US" sz="4000" b="1" dirty="0">
                  <a:solidFill>
                    <a:schemeClr val="bg1"/>
                  </a:solidFill>
                </a:rPr>
                <a:t> be viewed in Presentation mode      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CBC80A-2FA1-4E63-85EA-949F9A667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6877" y="1688200"/>
              <a:ext cx="441036" cy="423395"/>
            </a:xfrm>
            <a:prstGeom prst="rect">
              <a:avLst/>
            </a:prstGeom>
          </p:spPr>
        </p:pic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1C2DB46-7F6F-4083-A1C4-54C008F2C9F7}"/>
              </a:ext>
            </a:extLst>
          </p:cNvPr>
          <p:cNvSpPr txBox="1">
            <a:spLocks/>
          </p:cNvSpPr>
          <p:nvPr/>
        </p:nvSpPr>
        <p:spPr>
          <a:xfrm>
            <a:off x="3331421" y="6486916"/>
            <a:ext cx="5171675" cy="450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FF0000"/>
                </a:solidFill>
              </a:rPr>
              <a:t>Click</a:t>
            </a:r>
            <a:r>
              <a:rPr lang="en-US" sz="1800" b="1" dirty="0"/>
              <a:t> to continue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D46DFF-35AD-412F-8175-81EF3EFE0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593" y="975829"/>
            <a:ext cx="4955329" cy="185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0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1.85185E-6 L -0.00052 -0.1717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8A76C-27A0-4062-B631-D634E9F84891}"/>
              </a:ext>
            </a:extLst>
          </p:cNvPr>
          <p:cNvSpPr txBox="1"/>
          <p:nvPr/>
        </p:nvSpPr>
        <p:spPr>
          <a:xfrm>
            <a:off x="1166070" y="0"/>
            <a:ext cx="11025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2020 Incoterms™ Service Pack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DA4945-C72C-4D3B-8EEC-C7338E1B3B8D}"/>
              </a:ext>
            </a:extLst>
          </p:cNvPr>
          <p:cNvGrpSpPr/>
          <p:nvPr/>
        </p:nvGrpSpPr>
        <p:grpSpPr>
          <a:xfrm>
            <a:off x="2860895" y="669957"/>
            <a:ext cx="9155013" cy="6040050"/>
            <a:chOff x="2860895" y="669957"/>
            <a:chExt cx="9155013" cy="60400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F6D4EF-090C-4877-9B7A-B2E7F51B8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4783" y="700640"/>
              <a:ext cx="9141125" cy="6009367"/>
            </a:xfrm>
            <a:prstGeom prst="rect">
              <a:avLst/>
            </a:prstGeom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E15BF52-E43F-4F6A-A69C-503ED9E1FCF5}"/>
                </a:ext>
              </a:extLst>
            </p:cNvPr>
            <p:cNvSpPr/>
            <p:nvPr/>
          </p:nvSpPr>
          <p:spPr>
            <a:xfrm>
              <a:off x="2860895" y="669957"/>
              <a:ext cx="9153054" cy="6038661"/>
            </a:xfrm>
            <a:custGeom>
              <a:avLst/>
              <a:gdLst>
                <a:gd name="connsiteX0" fmla="*/ 334978 w 9153054"/>
                <a:gd name="connsiteY0" fmla="*/ 3992578 h 6038661"/>
                <a:gd name="connsiteX1" fmla="*/ 334978 w 9153054"/>
                <a:gd name="connsiteY1" fmla="*/ 5214795 h 6038661"/>
                <a:gd name="connsiteX2" fmla="*/ 8836182 w 9153054"/>
                <a:gd name="connsiteY2" fmla="*/ 5214795 h 6038661"/>
                <a:gd name="connsiteX3" fmla="*/ 8836182 w 9153054"/>
                <a:gd name="connsiteY3" fmla="*/ 3992578 h 6038661"/>
                <a:gd name="connsiteX4" fmla="*/ 0 w 9153054"/>
                <a:gd name="connsiteY4" fmla="*/ 0 h 6038661"/>
                <a:gd name="connsiteX5" fmla="*/ 9153054 w 9153054"/>
                <a:gd name="connsiteY5" fmla="*/ 0 h 6038661"/>
                <a:gd name="connsiteX6" fmla="*/ 9153054 w 9153054"/>
                <a:gd name="connsiteY6" fmla="*/ 6038661 h 6038661"/>
                <a:gd name="connsiteX7" fmla="*/ 0 w 9153054"/>
                <a:gd name="connsiteY7" fmla="*/ 6038661 h 603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53054" h="6038661">
                  <a:moveTo>
                    <a:pt x="334978" y="3992578"/>
                  </a:moveTo>
                  <a:lnTo>
                    <a:pt x="334978" y="5214795"/>
                  </a:lnTo>
                  <a:lnTo>
                    <a:pt x="8836182" y="5214795"/>
                  </a:lnTo>
                  <a:lnTo>
                    <a:pt x="8836182" y="3992578"/>
                  </a:lnTo>
                  <a:close/>
                  <a:moveTo>
                    <a:pt x="0" y="0"/>
                  </a:moveTo>
                  <a:lnTo>
                    <a:pt x="9153054" y="0"/>
                  </a:lnTo>
                  <a:lnTo>
                    <a:pt x="9153054" y="6038661"/>
                  </a:lnTo>
                  <a:lnTo>
                    <a:pt x="0" y="6038661"/>
                  </a:lnTo>
                  <a:close/>
                </a:path>
              </a:pathLst>
            </a:custGeom>
            <a:solidFill>
              <a:schemeClr val="bg1">
                <a:lumMod val="65000"/>
                <a:alpha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C0A37F7-1D87-4EEC-A68A-8D9137CD1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9" y="888361"/>
            <a:ext cx="777597" cy="789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9EC4F-6553-4DBB-84D8-73DB6E9D2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3" y="917416"/>
            <a:ext cx="820366" cy="6186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5992BB-4922-4661-82B8-D910BF799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070" y="4940466"/>
            <a:ext cx="1530948" cy="72117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8F62271-A2FD-45FF-A612-B21AE32B0018}"/>
              </a:ext>
            </a:extLst>
          </p:cNvPr>
          <p:cNvSpPr txBox="1">
            <a:spLocks/>
          </p:cNvSpPr>
          <p:nvPr/>
        </p:nvSpPr>
        <p:spPr>
          <a:xfrm>
            <a:off x="23943" y="6516860"/>
            <a:ext cx="2385985" cy="3411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FF0000"/>
                </a:solidFill>
              </a:rPr>
              <a:t>Click</a:t>
            </a:r>
            <a:r>
              <a:rPr lang="en-US" sz="1800" b="1" dirty="0"/>
              <a:t> to continue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8258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8A76C-27A0-4062-B631-D634E9F84891}"/>
              </a:ext>
            </a:extLst>
          </p:cNvPr>
          <p:cNvSpPr txBox="1"/>
          <p:nvPr/>
        </p:nvSpPr>
        <p:spPr>
          <a:xfrm>
            <a:off x="1166070" y="0"/>
            <a:ext cx="11025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2020 Incoterms™ Service Pack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B93702-2ABD-49B8-B3F8-06F9A79AA08F}"/>
              </a:ext>
            </a:extLst>
          </p:cNvPr>
          <p:cNvGrpSpPr/>
          <p:nvPr/>
        </p:nvGrpSpPr>
        <p:grpSpPr>
          <a:xfrm>
            <a:off x="2860895" y="669957"/>
            <a:ext cx="9155013" cy="6040050"/>
            <a:chOff x="2860895" y="669957"/>
            <a:chExt cx="9155013" cy="60400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F6D4EF-090C-4877-9B7A-B2E7F51B8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4783" y="700640"/>
              <a:ext cx="9141125" cy="6009367"/>
            </a:xfrm>
            <a:prstGeom prst="rect">
              <a:avLst/>
            </a:prstGeom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C148D53-C6AF-4093-89FB-FDF3A89CE3DF}"/>
                </a:ext>
              </a:extLst>
            </p:cNvPr>
            <p:cNvSpPr/>
            <p:nvPr/>
          </p:nvSpPr>
          <p:spPr>
            <a:xfrm>
              <a:off x="2860895" y="669957"/>
              <a:ext cx="9153054" cy="6038661"/>
            </a:xfrm>
            <a:custGeom>
              <a:avLst/>
              <a:gdLst>
                <a:gd name="connsiteX0" fmla="*/ 334978 w 9153054"/>
                <a:gd name="connsiteY0" fmla="*/ 5205742 h 6038661"/>
                <a:gd name="connsiteX1" fmla="*/ 334978 w 9153054"/>
                <a:gd name="connsiteY1" fmla="*/ 5848538 h 6038661"/>
                <a:gd name="connsiteX2" fmla="*/ 8836182 w 9153054"/>
                <a:gd name="connsiteY2" fmla="*/ 5848538 h 6038661"/>
                <a:gd name="connsiteX3" fmla="*/ 8836182 w 9153054"/>
                <a:gd name="connsiteY3" fmla="*/ 5205742 h 6038661"/>
                <a:gd name="connsiteX4" fmla="*/ 0 w 9153054"/>
                <a:gd name="connsiteY4" fmla="*/ 0 h 6038661"/>
                <a:gd name="connsiteX5" fmla="*/ 9153054 w 9153054"/>
                <a:gd name="connsiteY5" fmla="*/ 0 h 6038661"/>
                <a:gd name="connsiteX6" fmla="*/ 9153054 w 9153054"/>
                <a:gd name="connsiteY6" fmla="*/ 6038661 h 6038661"/>
                <a:gd name="connsiteX7" fmla="*/ 0 w 9153054"/>
                <a:gd name="connsiteY7" fmla="*/ 6038661 h 603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53054" h="6038661">
                  <a:moveTo>
                    <a:pt x="334978" y="5205742"/>
                  </a:moveTo>
                  <a:lnTo>
                    <a:pt x="334978" y="5848538"/>
                  </a:lnTo>
                  <a:lnTo>
                    <a:pt x="8836182" y="5848538"/>
                  </a:lnTo>
                  <a:lnTo>
                    <a:pt x="8836182" y="5205742"/>
                  </a:lnTo>
                  <a:close/>
                  <a:moveTo>
                    <a:pt x="0" y="0"/>
                  </a:moveTo>
                  <a:lnTo>
                    <a:pt x="9153054" y="0"/>
                  </a:lnTo>
                  <a:lnTo>
                    <a:pt x="9153054" y="6038661"/>
                  </a:lnTo>
                  <a:lnTo>
                    <a:pt x="0" y="6038661"/>
                  </a:lnTo>
                  <a:close/>
                </a:path>
              </a:pathLst>
            </a:custGeom>
            <a:solidFill>
              <a:schemeClr val="bg1">
                <a:lumMod val="65000"/>
                <a:alpha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EF1A00D-C7E3-429E-A06C-B8ECE12A8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9" y="888361"/>
            <a:ext cx="777597" cy="789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9840AC-8E83-428B-9CF7-F8840609C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3" y="917416"/>
            <a:ext cx="820366" cy="6186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E08F74-A711-4666-9491-5D1B26494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5286" y="5920630"/>
            <a:ext cx="657225" cy="58477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F813E1-F647-4AE9-ACDC-064E0AA87A8F}"/>
              </a:ext>
            </a:extLst>
          </p:cNvPr>
          <p:cNvSpPr txBox="1">
            <a:spLocks/>
          </p:cNvSpPr>
          <p:nvPr/>
        </p:nvSpPr>
        <p:spPr>
          <a:xfrm>
            <a:off x="23943" y="6505405"/>
            <a:ext cx="2385985" cy="3411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FF0000"/>
                </a:solidFill>
              </a:rPr>
              <a:t>Click</a:t>
            </a:r>
            <a:r>
              <a:rPr lang="en-US" sz="1800" b="1" dirty="0"/>
              <a:t> to continue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5998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738E21-B722-4BF8-A5F8-DCEA01024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0" y="985837"/>
            <a:ext cx="9372600" cy="5743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68A76C-27A0-4062-B631-D634E9F84891}"/>
              </a:ext>
            </a:extLst>
          </p:cNvPr>
          <p:cNvSpPr txBox="1"/>
          <p:nvPr/>
        </p:nvSpPr>
        <p:spPr>
          <a:xfrm>
            <a:off x="1166070" y="0"/>
            <a:ext cx="11025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Install in 5 easy steps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BCDB0F-E234-4870-B3CB-1F2C2BAF3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716" y="1469581"/>
            <a:ext cx="6580126" cy="37221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EC8A77-5E12-4704-AC9C-8357A40E56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324" y="2223233"/>
            <a:ext cx="2799666" cy="1840498"/>
          </a:xfrm>
          <a:prstGeom prst="rect">
            <a:avLst/>
          </a:prstGeom>
          <a:ln w="28575"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96C5B1-D298-4816-82EE-AF88BE771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8406" y="1822608"/>
            <a:ext cx="3420921" cy="2795266"/>
          </a:xfrm>
          <a:prstGeom prst="rect">
            <a:avLst/>
          </a:prstGeom>
          <a:ln w="28575"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E05E09-92A1-4E8C-8B50-3BCFC02BFD49}"/>
              </a:ext>
            </a:extLst>
          </p:cNvPr>
          <p:cNvSpPr txBox="1"/>
          <p:nvPr/>
        </p:nvSpPr>
        <p:spPr>
          <a:xfrm>
            <a:off x="279602" y="1808887"/>
            <a:ext cx="3079910" cy="390763"/>
          </a:xfrm>
          <a:prstGeom prst="roundRect">
            <a:avLst>
              <a:gd name="adj" fmla="val 10229"/>
            </a:avLst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1) Close all Excel files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405526-1490-4353-A493-93CB3131A077}"/>
              </a:ext>
            </a:extLst>
          </p:cNvPr>
          <p:cNvSpPr txBox="1"/>
          <p:nvPr/>
        </p:nvSpPr>
        <p:spPr>
          <a:xfrm>
            <a:off x="279602" y="2500672"/>
            <a:ext cx="3079910" cy="862935"/>
          </a:xfrm>
          <a:prstGeom prst="roundRect">
            <a:avLst>
              <a:gd name="adj" fmla="val 10229"/>
            </a:avLst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2) Open 2020 Incoterms™ Service Pack </a:t>
            </a:r>
          </a:p>
          <a:p>
            <a:r>
              <a:rPr lang="en-US" sz="1100" dirty="0">
                <a:solidFill>
                  <a:schemeClr val="bg1"/>
                </a:solidFill>
              </a:rPr>
              <a:t>        (Ensure Macros are enabled)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2A7BF6-0C77-435D-9D00-486F1B7E990B}"/>
              </a:ext>
            </a:extLst>
          </p:cNvPr>
          <p:cNvSpPr txBox="1"/>
          <p:nvPr/>
        </p:nvSpPr>
        <p:spPr>
          <a:xfrm>
            <a:off x="279602" y="3633586"/>
            <a:ext cx="3079910" cy="586145"/>
          </a:xfrm>
          <a:prstGeom prst="roundRect">
            <a:avLst>
              <a:gd name="adj" fmla="val 10229"/>
            </a:avLst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3) Open a v4.04 Cost Tool</a:t>
            </a:r>
          </a:p>
          <a:p>
            <a:r>
              <a:rPr lang="en-US" sz="1100" dirty="0">
                <a:solidFill>
                  <a:schemeClr val="bg1"/>
                </a:solidFill>
              </a:rPr>
              <a:t>       (Wait for automated programs at file&gt;open)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6AA977-98E6-4CA3-8676-D83222C98E69}"/>
              </a:ext>
            </a:extLst>
          </p:cNvPr>
          <p:cNvSpPr txBox="1"/>
          <p:nvPr/>
        </p:nvSpPr>
        <p:spPr>
          <a:xfrm>
            <a:off x="279602" y="4582452"/>
            <a:ext cx="3079910" cy="390763"/>
          </a:xfrm>
          <a:prstGeom prst="roundRect">
            <a:avLst>
              <a:gd name="adj" fmla="val 10229"/>
            </a:avLst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4) Return to the Service Pack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50A4D3-96FD-4D63-8DB4-730DB69FCAF7}"/>
              </a:ext>
            </a:extLst>
          </p:cNvPr>
          <p:cNvSpPr txBox="1"/>
          <p:nvPr/>
        </p:nvSpPr>
        <p:spPr>
          <a:xfrm>
            <a:off x="279602" y="5341120"/>
            <a:ext cx="3079910" cy="390763"/>
          </a:xfrm>
          <a:prstGeom prst="roundRect">
            <a:avLst>
              <a:gd name="adj" fmla="val 10229"/>
            </a:avLst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5) Click “Run Service Pack”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EEA4D98-350D-4FDA-B54A-86071FE6A711}"/>
              </a:ext>
            </a:extLst>
          </p:cNvPr>
          <p:cNvSpPr/>
          <p:nvPr/>
        </p:nvSpPr>
        <p:spPr>
          <a:xfrm>
            <a:off x="6249720" y="2150805"/>
            <a:ext cx="699720" cy="29401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C8DAC-716B-401C-81AF-C0375E998276}"/>
              </a:ext>
            </a:extLst>
          </p:cNvPr>
          <p:cNvSpPr/>
          <p:nvPr/>
        </p:nvSpPr>
        <p:spPr>
          <a:xfrm>
            <a:off x="4131209" y="2236063"/>
            <a:ext cx="2788468" cy="18148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36087B-86B3-4E84-97EE-28475F1B50B1}"/>
              </a:ext>
            </a:extLst>
          </p:cNvPr>
          <p:cNvSpPr/>
          <p:nvPr/>
        </p:nvSpPr>
        <p:spPr>
          <a:xfrm>
            <a:off x="7009719" y="1829341"/>
            <a:ext cx="3409608" cy="27952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A3A6BF5-ABB1-4BCA-BDAD-BA936AF1D9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09" y="888361"/>
            <a:ext cx="777597" cy="7892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9A4668B-3B3E-454F-A09B-2B9A0B79D5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43" y="917416"/>
            <a:ext cx="820366" cy="618637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F3965F2-B8F1-4BC2-B021-975ACD740CC3}"/>
              </a:ext>
            </a:extLst>
          </p:cNvPr>
          <p:cNvSpPr txBox="1">
            <a:spLocks/>
          </p:cNvSpPr>
          <p:nvPr/>
        </p:nvSpPr>
        <p:spPr>
          <a:xfrm>
            <a:off x="23943" y="6516860"/>
            <a:ext cx="2385985" cy="3411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FF0000"/>
                </a:solidFill>
              </a:rPr>
              <a:t>Click</a:t>
            </a:r>
            <a:r>
              <a:rPr lang="en-US" sz="1800" b="1" dirty="0"/>
              <a:t> to continue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2218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6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6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6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6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36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86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86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86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860"/>
                            </p:stCondLst>
                            <p:childTnLst>
                              <p:par>
                                <p:cTn id="7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86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86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360"/>
                            </p:stCondLst>
                            <p:childTnLst>
                              <p:par>
                                <p:cTn id="8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86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2" grpId="2" animBg="1"/>
      <p:bldP spid="23" grpId="0" animBg="1"/>
      <p:bldP spid="23" grpId="1" animBg="1"/>
      <p:bldP spid="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8A76C-27A0-4062-B631-D634E9F84891}"/>
              </a:ext>
            </a:extLst>
          </p:cNvPr>
          <p:cNvSpPr txBox="1"/>
          <p:nvPr/>
        </p:nvSpPr>
        <p:spPr>
          <a:xfrm>
            <a:off x="1166070" y="0"/>
            <a:ext cx="11025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Info messages while installing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386C80-89D6-4CA9-898B-3A85AEA40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562" y="1016613"/>
            <a:ext cx="3923809" cy="14476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FCB3BC-50B1-44F0-BFA5-95F525EED46F}"/>
              </a:ext>
            </a:extLst>
          </p:cNvPr>
          <p:cNvSpPr txBox="1"/>
          <p:nvPr/>
        </p:nvSpPr>
        <p:spPr>
          <a:xfrm>
            <a:off x="5297721" y="1175448"/>
            <a:ext cx="1891547" cy="879217"/>
          </a:xfrm>
          <a:prstGeom prst="roundRect">
            <a:avLst>
              <a:gd name="adj" fmla="val 10229"/>
            </a:avLst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New feature 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Run time = ~1 min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E136C3-B746-4D53-A316-ED0FEBC5E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628" y="2645338"/>
            <a:ext cx="3876190" cy="17619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A759BC-ABC7-4B41-85F9-2FB652D5C58C}"/>
              </a:ext>
            </a:extLst>
          </p:cNvPr>
          <p:cNvSpPr txBox="1"/>
          <p:nvPr/>
        </p:nvSpPr>
        <p:spPr>
          <a:xfrm>
            <a:off x="3465096" y="3233618"/>
            <a:ext cx="1410610" cy="390763"/>
          </a:xfrm>
          <a:prstGeom prst="roundRect">
            <a:avLst>
              <a:gd name="adj" fmla="val 10229"/>
            </a:avLst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Important!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E981DE-CB54-4EA8-A4E6-CBEDE6EDB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3036" y="4905182"/>
            <a:ext cx="3409524" cy="14476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4DA4C0-9E7D-4B70-8C40-EDE6C22482B9}"/>
              </a:ext>
            </a:extLst>
          </p:cNvPr>
          <p:cNvSpPr txBox="1"/>
          <p:nvPr/>
        </p:nvSpPr>
        <p:spPr>
          <a:xfrm>
            <a:off x="5974130" y="5473584"/>
            <a:ext cx="1914668" cy="846653"/>
          </a:xfrm>
          <a:prstGeom prst="roundRect">
            <a:avLst>
              <a:gd name="adj" fmla="val 10229"/>
            </a:avLst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</a:rPr>
              <a:t>Remember</a:t>
            </a:r>
          </a:p>
          <a:p>
            <a:pPr algn="r"/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Shipping costs require re-entry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645E55-0C87-48EE-B5A7-2AF79AFAB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09" y="888361"/>
            <a:ext cx="777597" cy="7892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E12D4B-630B-40B3-BA7D-B322E0FA45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43" y="917416"/>
            <a:ext cx="820366" cy="618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BF8EEE-C7A7-49BE-A6A9-2FFEB3738C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9217" y="4131896"/>
            <a:ext cx="1096694" cy="1002015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EC3B367-AEA5-4F0C-94BB-43506CF6D74B}"/>
              </a:ext>
            </a:extLst>
          </p:cNvPr>
          <p:cNvSpPr txBox="1">
            <a:spLocks/>
          </p:cNvSpPr>
          <p:nvPr/>
        </p:nvSpPr>
        <p:spPr>
          <a:xfrm>
            <a:off x="47569" y="6516860"/>
            <a:ext cx="2385985" cy="3411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FF0000"/>
                </a:solidFill>
              </a:rPr>
              <a:t>Click</a:t>
            </a:r>
            <a:r>
              <a:rPr lang="en-US" sz="1800" b="1" dirty="0"/>
              <a:t> one to continue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5666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3846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7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2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2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7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 animBg="1"/>
      <p:bldP spid="14" grpId="0" animBg="1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8A76C-27A0-4062-B631-D634E9F84891}"/>
              </a:ext>
            </a:extLst>
          </p:cNvPr>
          <p:cNvSpPr txBox="1"/>
          <p:nvPr/>
        </p:nvSpPr>
        <p:spPr>
          <a:xfrm>
            <a:off x="1166070" y="0"/>
            <a:ext cx="11025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Error Messages encountered during installation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B0B69C6-A7CD-4BA3-8FEF-1C35C70F4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737" y="4429387"/>
            <a:ext cx="3885162" cy="19376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FCB3BC-50B1-44F0-BFA5-95F525EED46F}"/>
              </a:ext>
            </a:extLst>
          </p:cNvPr>
          <p:cNvSpPr txBox="1"/>
          <p:nvPr/>
        </p:nvSpPr>
        <p:spPr>
          <a:xfrm>
            <a:off x="1521453" y="1220791"/>
            <a:ext cx="3854863" cy="325636"/>
          </a:xfrm>
          <a:prstGeom prst="roundRect">
            <a:avLst>
              <a:gd name="adj" fmla="val 10229"/>
            </a:avLst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Initial conditions checks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0AEEE7-698A-4A9E-A640-53CE1CD663F0}"/>
              </a:ext>
            </a:extLst>
          </p:cNvPr>
          <p:cNvSpPr txBox="1"/>
          <p:nvPr/>
        </p:nvSpPr>
        <p:spPr>
          <a:xfrm>
            <a:off x="1521453" y="4075652"/>
            <a:ext cx="3854863" cy="325636"/>
          </a:xfrm>
          <a:prstGeom prst="roundRect">
            <a:avLst>
              <a:gd name="adj" fmla="val 10229"/>
            </a:avLst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Missing, past and required Service Packs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3F0A7B-F1D9-4A98-A60E-56B9B28EEFEE}"/>
              </a:ext>
            </a:extLst>
          </p:cNvPr>
          <p:cNvSpPr txBox="1"/>
          <p:nvPr/>
        </p:nvSpPr>
        <p:spPr>
          <a:xfrm>
            <a:off x="6761564" y="1217206"/>
            <a:ext cx="3538330" cy="325636"/>
          </a:xfrm>
          <a:prstGeom prst="roundRect">
            <a:avLst>
              <a:gd name="adj" fmla="val 10229"/>
            </a:avLst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Cost Tool protections and integrity checks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443B5A-5D50-4DAA-91BD-F381FAF5E941}"/>
              </a:ext>
            </a:extLst>
          </p:cNvPr>
          <p:cNvSpPr txBox="1"/>
          <p:nvPr/>
        </p:nvSpPr>
        <p:spPr>
          <a:xfrm>
            <a:off x="6768886" y="4082407"/>
            <a:ext cx="3854863" cy="325636"/>
          </a:xfrm>
          <a:prstGeom prst="roundRect">
            <a:avLst>
              <a:gd name="adj" fmla="val 10229"/>
            </a:avLst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The “Everything Else” error result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021E2C3-8C06-44A6-9F8F-A893E38AF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9" y="888361"/>
            <a:ext cx="777597" cy="78926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D318136-4C17-424D-B7B4-21F2BB942136}"/>
              </a:ext>
            </a:extLst>
          </p:cNvPr>
          <p:cNvSpPr txBox="1"/>
          <p:nvPr/>
        </p:nvSpPr>
        <p:spPr>
          <a:xfrm>
            <a:off x="2120287" y="2480751"/>
            <a:ext cx="8173360" cy="2051506"/>
          </a:xfrm>
          <a:prstGeom prst="roundRect">
            <a:avLst>
              <a:gd name="adj" fmla="val 10229"/>
            </a:avLst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 Service Pack conducts a series of verification, compatibility and Cost Tool readiness checks.   Error messages define </a:t>
            </a:r>
            <a:r>
              <a:rPr lang="en-US" sz="2400" b="1" u="sng" dirty="0">
                <a:solidFill>
                  <a:schemeClr val="bg1"/>
                </a:solidFill>
              </a:rPr>
              <a:t>what</a:t>
            </a:r>
            <a:r>
              <a:rPr lang="en-US" sz="2400" b="1" dirty="0">
                <a:solidFill>
                  <a:schemeClr val="bg1"/>
                </a:solidFill>
              </a:rPr>
              <a:t> the error is and </a:t>
            </a:r>
            <a:r>
              <a:rPr lang="en-US" sz="2400" b="1" u="sng" dirty="0">
                <a:solidFill>
                  <a:schemeClr val="bg1"/>
                </a:solidFill>
              </a:rPr>
              <a:t>how</a:t>
            </a:r>
            <a:r>
              <a:rPr lang="en-US" sz="2400" b="1" dirty="0">
                <a:solidFill>
                  <a:schemeClr val="bg1"/>
                </a:solidFill>
              </a:rPr>
              <a:t> to fix it.  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Potential error messages: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1907256F-915C-4273-977F-132F40D7F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179" y="3668030"/>
            <a:ext cx="7336567" cy="45054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dirty="0"/>
              <a:t>Please take a moment to read through these errors before advancing to the next slide</a:t>
            </a:r>
            <a:endParaRPr lang="en-US" sz="16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2206A5D-FC20-45D3-A668-955A79375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3" y="917416"/>
            <a:ext cx="820366" cy="618637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9A57C80-F8B2-4008-9C7E-A0645F676AD8}"/>
              </a:ext>
            </a:extLst>
          </p:cNvPr>
          <p:cNvSpPr txBox="1">
            <a:spLocks/>
          </p:cNvSpPr>
          <p:nvPr/>
        </p:nvSpPr>
        <p:spPr>
          <a:xfrm>
            <a:off x="4844469" y="6507313"/>
            <a:ext cx="2385985" cy="3411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FF0000"/>
                </a:solidFill>
              </a:rPr>
              <a:t>Click</a:t>
            </a:r>
            <a:r>
              <a:rPr lang="en-US" sz="1800" b="1" dirty="0"/>
              <a:t> to continue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B2A36F-8A6F-4770-B29F-B58F04755553}"/>
              </a:ext>
            </a:extLst>
          </p:cNvPr>
          <p:cNvGrpSpPr/>
          <p:nvPr/>
        </p:nvGrpSpPr>
        <p:grpSpPr>
          <a:xfrm>
            <a:off x="1521453" y="1594427"/>
            <a:ext cx="3854863" cy="1937688"/>
            <a:chOff x="1521453" y="1594427"/>
            <a:chExt cx="3854863" cy="19376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A9B5E69-CB66-4F7B-BF03-65369F6360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989" t="33222" r="2021" b="33221"/>
            <a:stretch/>
          </p:blipFill>
          <p:spPr>
            <a:xfrm>
              <a:off x="1557569" y="1684168"/>
              <a:ext cx="3288419" cy="48577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29BD3C-8314-44F3-8FC4-9FEA6555E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066" t="31270" r="7892" b="36369"/>
            <a:stretch/>
          </p:blipFill>
          <p:spPr>
            <a:xfrm>
              <a:off x="1656463" y="2109179"/>
              <a:ext cx="2048609" cy="46846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976059B-B872-41F5-847B-58200D5725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83" t="34028" r="5843" b="40499"/>
            <a:stretch/>
          </p:blipFill>
          <p:spPr>
            <a:xfrm>
              <a:off x="1647796" y="2599664"/>
              <a:ext cx="3355486" cy="36875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27C05EB-338B-4FF7-86C5-B671A1102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942" t="29395" r="7085" b="37048"/>
            <a:stretch/>
          </p:blipFill>
          <p:spPr>
            <a:xfrm>
              <a:off x="1587904" y="2986839"/>
              <a:ext cx="3569603" cy="48577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0AACCD-33FB-4E6B-AC56-9FC4AA46E26D}"/>
                </a:ext>
              </a:extLst>
            </p:cNvPr>
            <p:cNvSpPr/>
            <p:nvPr/>
          </p:nvSpPr>
          <p:spPr>
            <a:xfrm>
              <a:off x="1521453" y="1594427"/>
              <a:ext cx="3854863" cy="193768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2355938-EDA5-483D-A408-F5CC16E4363C}"/>
                </a:ext>
              </a:extLst>
            </p:cNvPr>
            <p:cNvCxnSpPr/>
            <p:nvPr/>
          </p:nvCxnSpPr>
          <p:spPr>
            <a:xfrm>
              <a:off x="1521453" y="2109179"/>
              <a:ext cx="3854863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ACF183-BF7A-4C14-97E0-073EAAC19F2A}"/>
                </a:ext>
              </a:extLst>
            </p:cNvPr>
            <p:cNvCxnSpPr/>
            <p:nvPr/>
          </p:nvCxnSpPr>
          <p:spPr>
            <a:xfrm>
              <a:off x="1521453" y="2569269"/>
              <a:ext cx="3854863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5ABE698-AE8F-4876-936D-2B75101730DC}"/>
                </a:ext>
              </a:extLst>
            </p:cNvPr>
            <p:cNvCxnSpPr/>
            <p:nvPr/>
          </p:nvCxnSpPr>
          <p:spPr>
            <a:xfrm>
              <a:off x="1521453" y="3015558"/>
              <a:ext cx="3854863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933F2-2D0E-471E-B7B4-B5DC2218A8F7}"/>
              </a:ext>
            </a:extLst>
          </p:cNvPr>
          <p:cNvGrpSpPr/>
          <p:nvPr/>
        </p:nvGrpSpPr>
        <p:grpSpPr>
          <a:xfrm>
            <a:off x="1521453" y="4442681"/>
            <a:ext cx="3854863" cy="1937688"/>
            <a:chOff x="1521453" y="4442681"/>
            <a:chExt cx="3854863" cy="193768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979380-FDEA-4DA8-B16A-199DDBDC5E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184" t="33740" r="4246" b="39266"/>
            <a:stretch/>
          </p:blipFill>
          <p:spPr>
            <a:xfrm>
              <a:off x="1648344" y="4525467"/>
              <a:ext cx="3429523" cy="39076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7545727-FE36-4F17-A2AC-3094C1A3D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026" t="28522" r="5879" b="37683"/>
            <a:stretch/>
          </p:blipFill>
          <p:spPr>
            <a:xfrm>
              <a:off x="1640048" y="4916236"/>
              <a:ext cx="3531008" cy="48922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A6970BE-77FA-445F-A784-250905112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3991" t="28466" r="4238" b="37977"/>
            <a:stretch/>
          </p:blipFill>
          <p:spPr>
            <a:xfrm>
              <a:off x="1683928" y="5369158"/>
              <a:ext cx="3531008" cy="48577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26C040-E5A4-48CF-A8C4-1964DCDE3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3299" t="26875" r="3928" b="39568"/>
            <a:stretch/>
          </p:blipFill>
          <p:spPr>
            <a:xfrm>
              <a:off x="1657011" y="5799670"/>
              <a:ext cx="3649055" cy="4857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1659E3-EAD4-406B-AEA5-0A63CE34F666}"/>
                </a:ext>
              </a:extLst>
            </p:cNvPr>
            <p:cNvSpPr/>
            <p:nvPr/>
          </p:nvSpPr>
          <p:spPr>
            <a:xfrm>
              <a:off x="1521453" y="4442681"/>
              <a:ext cx="3854863" cy="193768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E9F71D7-A32D-473E-8A8E-A32B674FD324}"/>
                </a:ext>
              </a:extLst>
            </p:cNvPr>
            <p:cNvCxnSpPr/>
            <p:nvPr/>
          </p:nvCxnSpPr>
          <p:spPr>
            <a:xfrm>
              <a:off x="1521453" y="4916236"/>
              <a:ext cx="3854863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242BFAA-BD2D-45E1-A790-CC4F29CE9CF5}"/>
                </a:ext>
              </a:extLst>
            </p:cNvPr>
            <p:cNvCxnSpPr/>
            <p:nvPr/>
          </p:nvCxnSpPr>
          <p:spPr>
            <a:xfrm>
              <a:off x="1521453" y="5397810"/>
              <a:ext cx="3854863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0A2390D-BE81-4A90-80DF-A446B7A675C4}"/>
                </a:ext>
              </a:extLst>
            </p:cNvPr>
            <p:cNvCxnSpPr/>
            <p:nvPr/>
          </p:nvCxnSpPr>
          <p:spPr>
            <a:xfrm>
              <a:off x="1521453" y="5854933"/>
              <a:ext cx="3854863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124D32A-AB62-4185-94BE-A3B43A39B675}"/>
              </a:ext>
            </a:extLst>
          </p:cNvPr>
          <p:cNvGrpSpPr/>
          <p:nvPr/>
        </p:nvGrpSpPr>
        <p:grpSpPr>
          <a:xfrm>
            <a:off x="6767221" y="1570900"/>
            <a:ext cx="3532673" cy="2008991"/>
            <a:chOff x="6767221" y="1570900"/>
            <a:chExt cx="3532673" cy="200899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7C5AE24-3C3C-4772-A2C0-A2897F064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3144" t="25224" r="3984" b="34381"/>
            <a:stretch/>
          </p:blipFill>
          <p:spPr>
            <a:xfrm>
              <a:off x="6988436" y="1570901"/>
              <a:ext cx="3173507" cy="58477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D69EE1-70EA-4443-9AF0-C90D274378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3948" t="27110" r="5063" b="34956"/>
            <a:stretch/>
          </p:blipFill>
          <p:spPr>
            <a:xfrm>
              <a:off x="7016062" y="2301713"/>
              <a:ext cx="3053149" cy="54326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362E8F9-ED92-4ECD-B7EF-08DEE4B9A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l="3948" t="24906" r="1476" b="34549"/>
            <a:stretch/>
          </p:blipFill>
          <p:spPr>
            <a:xfrm>
              <a:off x="7016062" y="2977890"/>
              <a:ext cx="3173507" cy="580657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4AD8B65-384B-4610-AA97-8DAB9D987779}"/>
                </a:ext>
              </a:extLst>
            </p:cNvPr>
            <p:cNvSpPr/>
            <p:nvPr/>
          </p:nvSpPr>
          <p:spPr>
            <a:xfrm>
              <a:off x="6768886" y="1570900"/>
              <a:ext cx="3531008" cy="200899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4544835-94C7-40B3-9CAD-7FCEEE4EA227}"/>
                </a:ext>
              </a:extLst>
            </p:cNvPr>
            <p:cNvCxnSpPr>
              <a:cxnSpLocks/>
            </p:cNvCxnSpPr>
            <p:nvPr/>
          </p:nvCxnSpPr>
          <p:spPr>
            <a:xfrm>
              <a:off x="6767221" y="2237516"/>
              <a:ext cx="352642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11D13E9-2515-4591-8378-1915B1A2F114}"/>
                </a:ext>
              </a:extLst>
            </p:cNvPr>
            <p:cNvCxnSpPr>
              <a:cxnSpLocks/>
            </p:cNvCxnSpPr>
            <p:nvPr/>
          </p:nvCxnSpPr>
          <p:spPr>
            <a:xfrm>
              <a:off x="6768886" y="2955032"/>
              <a:ext cx="352642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866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2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2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32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82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32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32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82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32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82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32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82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82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32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6" grpId="0" animBg="1"/>
      <p:bldP spid="28" grpId="0" animBg="1"/>
      <p:bldP spid="29" grpId="0" animBg="1"/>
      <p:bldP spid="32" grpId="0" animBg="1"/>
      <p:bldP spid="32" grpId="1" animBg="1"/>
      <p:bldP spid="33" grpId="0" build="p"/>
      <p:bldP spid="3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8A76C-27A0-4062-B631-D634E9F84891}"/>
              </a:ext>
            </a:extLst>
          </p:cNvPr>
          <p:cNvSpPr txBox="1"/>
          <p:nvPr/>
        </p:nvSpPr>
        <p:spPr>
          <a:xfrm>
            <a:off x="1166070" y="0"/>
            <a:ext cx="11025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Ready, Set and Go!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021E2C3-8C06-44A6-9F8F-A893E38AF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9" y="888361"/>
            <a:ext cx="777597" cy="78926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4ADE83-E7FD-4216-9A2F-C50A77D32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755" y="2093402"/>
            <a:ext cx="1352550" cy="32766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9F94996-B852-4ECE-8773-FCA8FDCD1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070" y="2093402"/>
            <a:ext cx="1524000" cy="43815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941CF54-E697-45F3-A450-118070F168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4733" y="2093402"/>
            <a:ext cx="5581650" cy="452437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D318136-4C17-424D-B7B4-21F2BB942136}"/>
              </a:ext>
            </a:extLst>
          </p:cNvPr>
          <p:cNvSpPr txBox="1"/>
          <p:nvPr/>
        </p:nvSpPr>
        <p:spPr>
          <a:xfrm>
            <a:off x="1662811" y="764726"/>
            <a:ext cx="8173360" cy="748963"/>
          </a:xfrm>
          <a:prstGeom prst="roundRect">
            <a:avLst>
              <a:gd name="adj" fmla="val 10229"/>
            </a:avLst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To access this “2020 Incoterms” service pack and earlier Cost Tool service packs, navigate to the Cost Tool Wiki home page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C11ABC-1512-419C-A1E5-B0FC79DBF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1440" y="1594726"/>
            <a:ext cx="8934604" cy="4505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/>
              <a:t>Intranet Home Page &gt; Quick Links &gt; Wiki &gt; Search on “Cost Tool” &gt; Choose a Service Pack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18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2B20B33-D27A-423C-9AEC-C00C74273AA2}"/>
              </a:ext>
            </a:extLst>
          </p:cNvPr>
          <p:cNvSpPr/>
          <p:nvPr/>
        </p:nvSpPr>
        <p:spPr>
          <a:xfrm>
            <a:off x="1010653" y="6075751"/>
            <a:ext cx="1819174" cy="54202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72813F9-2FDD-4BE1-8BD3-42A2D2B4A693}"/>
              </a:ext>
            </a:extLst>
          </p:cNvPr>
          <p:cNvSpPr/>
          <p:nvPr/>
        </p:nvSpPr>
        <p:spPr>
          <a:xfrm>
            <a:off x="3691443" y="4716985"/>
            <a:ext cx="1819174" cy="4505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4D6C99-21B5-43EA-BDFF-8668F11F570F}"/>
              </a:ext>
            </a:extLst>
          </p:cNvPr>
          <p:cNvSpPr/>
          <p:nvPr/>
        </p:nvSpPr>
        <p:spPr>
          <a:xfrm>
            <a:off x="7613583" y="4013139"/>
            <a:ext cx="4263991" cy="135686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2C435B-C2B3-4937-A5F4-5B4E5EB948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43" y="917416"/>
            <a:ext cx="820366" cy="61863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786E24-B82F-4460-84B8-998735DE23C0}"/>
              </a:ext>
            </a:extLst>
          </p:cNvPr>
          <p:cNvCxnSpPr/>
          <p:nvPr/>
        </p:nvCxnSpPr>
        <p:spPr>
          <a:xfrm flipV="1">
            <a:off x="2829827" y="5167535"/>
            <a:ext cx="861616" cy="9082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D4BFD0A-8B39-4EAF-A81A-13FB340498BA}"/>
              </a:ext>
            </a:extLst>
          </p:cNvPr>
          <p:cNvCxnSpPr>
            <a:cxnSpLocks/>
          </p:cNvCxnSpPr>
          <p:nvPr/>
        </p:nvCxnSpPr>
        <p:spPr>
          <a:xfrm flipV="1">
            <a:off x="5520613" y="4764599"/>
            <a:ext cx="2092970" cy="17766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Star with solid fill">
            <a:extLst>
              <a:ext uri="{FF2B5EF4-FFF2-40B4-BE49-F238E27FC236}">
                <a16:creationId xmlns:a16="http://schemas.microsoft.com/office/drawing/2014/main" id="{48196E25-D23A-45FB-AFD2-202BD9892F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83967" y="4339904"/>
            <a:ext cx="277294" cy="277294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9D7A306-90E4-4E13-BE17-EAB921C6F620}"/>
              </a:ext>
            </a:extLst>
          </p:cNvPr>
          <p:cNvSpPr txBox="1">
            <a:spLocks/>
          </p:cNvSpPr>
          <p:nvPr/>
        </p:nvSpPr>
        <p:spPr>
          <a:xfrm>
            <a:off x="3260635" y="6494525"/>
            <a:ext cx="2385985" cy="3411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FF0000"/>
                </a:solidFill>
              </a:rPr>
              <a:t>Click</a:t>
            </a:r>
            <a:r>
              <a:rPr lang="en-US" sz="1800" b="1" dirty="0"/>
              <a:t> to continue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2867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8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8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8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8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28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78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28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78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78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28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28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28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9" grpId="0" build="p"/>
      <p:bldP spid="10" grpId="0" animBg="1"/>
      <p:bldP spid="11" grpId="0" animBg="1"/>
      <p:bldP spid="12" grpId="0" animBg="1"/>
      <p:bldP spid="1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8A76C-27A0-4062-B631-D634E9F84891}"/>
              </a:ext>
            </a:extLst>
          </p:cNvPr>
          <p:cNvSpPr txBox="1"/>
          <p:nvPr/>
        </p:nvSpPr>
        <p:spPr>
          <a:xfrm>
            <a:off x="1166070" y="0"/>
            <a:ext cx="11025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Finish line! You completed this training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318136-4C17-424D-B7B4-21F2BB942136}"/>
              </a:ext>
            </a:extLst>
          </p:cNvPr>
          <p:cNvSpPr txBox="1"/>
          <p:nvPr/>
        </p:nvSpPr>
        <p:spPr>
          <a:xfrm>
            <a:off x="3727807" y="2796885"/>
            <a:ext cx="4447628" cy="1074599"/>
          </a:xfrm>
          <a:prstGeom prst="roundRect">
            <a:avLst>
              <a:gd name="adj" fmla="val 10229"/>
            </a:avLst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DF67A3-F075-4EA3-B6E4-A305FB7C3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3" y="869324"/>
            <a:ext cx="946484" cy="13334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778C67-9926-419C-9633-77B0D5524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669" y="5767844"/>
            <a:ext cx="1961905" cy="8857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D20490-6148-4B00-884D-F1A33C7CC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3" y="917416"/>
            <a:ext cx="820366" cy="61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0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mph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8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80"/>
                            </p:stCondLst>
                            <p:childTnLst>
                              <p:par>
                                <p:cTn id="1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18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8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18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3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F65BDD-745A-4D4F-A0E5-7BCA1CE6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34" y="3897118"/>
            <a:ext cx="902029" cy="17169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1E642F-E7D1-4006-ABD5-C640A333B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403" y="3542039"/>
            <a:ext cx="5733333" cy="21523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68A76C-27A0-4062-B631-D634E9F84891}"/>
              </a:ext>
            </a:extLst>
          </p:cNvPr>
          <p:cNvSpPr txBox="1"/>
          <p:nvPr/>
        </p:nvSpPr>
        <p:spPr>
          <a:xfrm>
            <a:off x="1166070" y="0"/>
            <a:ext cx="11025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How to view this presentation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074C71-D1FD-4F87-B38C-4208B910F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0963" y="2809744"/>
            <a:ext cx="777597" cy="7892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527C6C-E24C-446B-A398-A7942200D76F}"/>
              </a:ext>
            </a:extLst>
          </p:cNvPr>
          <p:cNvSpPr txBox="1"/>
          <p:nvPr/>
        </p:nvSpPr>
        <p:spPr>
          <a:xfrm>
            <a:off x="3471553" y="1938262"/>
            <a:ext cx="5114181" cy="976908"/>
          </a:xfrm>
          <a:prstGeom prst="roundRect">
            <a:avLst>
              <a:gd name="adj" fmla="val 10229"/>
            </a:avLst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Each slide plays animation and effects 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&lt; This icon appears in the corner during playback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326D5F-6FFD-475C-942A-D63F47276B08}"/>
              </a:ext>
            </a:extLst>
          </p:cNvPr>
          <p:cNvSpPr txBox="1"/>
          <p:nvPr/>
        </p:nvSpPr>
        <p:spPr>
          <a:xfrm>
            <a:off x="3471553" y="2915170"/>
            <a:ext cx="4777297" cy="683835"/>
          </a:xfrm>
          <a:prstGeom prst="roundRect">
            <a:avLst>
              <a:gd name="adj" fmla="val 10229"/>
            </a:avLst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After each slide displays, this icon &gt;</a:t>
            </a:r>
          </a:p>
          <a:p>
            <a:pPr algn="r"/>
            <a:r>
              <a:rPr lang="en-US" b="1" dirty="0">
                <a:solidFill>
                  <a:schemeClr val="bg1"/>
                </a:solidFill>
              </a:rPr>
              <a:t> prompts you to advance to the next page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9229C132-D635-4DE4-AA46-E3B01416EDE8}"/>
              </a:ext>
            </a:extLst>
          </p:cNvPr>
          <p:cNvSpPr/>
          <p:nvPr/>
        </p:nvSpPr>
        <p:spPr>
          <a:xfrm>
            <a:off x="9687076" y="2823062"/>
            <a:ext cx="1566023" cy="443620"/>
          </a:xfrm>
          <a:prstGeom prst="borderCallout1">
            <a:avLst>
              <a:gd name="adj1" fmla="val 102581"/>
              <a:gd name="adj2" fmla="val 20732"/>
              <a:gd name="adj3" fmla="val 593209"/>
              <a:gd name="adj4" fmla="val -218493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Space bar key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42ADA3-0540-4FC8-8A23-3F2824304B44}"/>
              </a:ext>
            </a:extLst>
          </p:cNvPr>
          <p:cNvSpPr/>
          <p:nvPr/>
        </p:nvSpPr>
        <p:spPr>
          <a:xfrm>
            <a:off x="5735004" y="2142816"/>
            <a:ext cx="2513846" cy="34535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llout: Line 18">
            <a:extLst>
              <a:ext uri="{FF2B5EF4-FFF2-40B4-BE49-F238E27FC236}">
                <a16:creationId xmlns:a16="http://schemas.microsoft.com/office/drawing/2014/main" id="{52769D3F-1846-4D0F-9BD0-D31B9C2DBEF8}"/>
              </a:ext>
            </a:extLst>
          </p:cNvPr>
          <p:cNvSpPr/>
          <p:nvPr/>
        </p:nvSpPr>
        <p:spPr>
          <a:xfrm>
            <a:off x="9687076" y="4015924"/>
            <a:ext cx="1566023" cy="443620"/>
          </a:xfrm>
          <a:prstGeom prst="borderCallout1">
            <a:avLst>
              <a:gd name="adj1" fmla="val 74374"/>
              <a:gd name="adj2" fmla="val -190"/>
              <a:gd name="adj3" fmla="val 89965"/>
              <a:gd name="adj4" fmla="val -36513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Page Down key</a:t>
            </a:r>
          </a:p>
        </p:txBody>
      </p:sp>
      <p:sp>
        <p:nvSpPr>
          <p:cNvPr id="21" name="Callout: Line 20">
            <a:extLst>
              <a:ext uri="{FF2B5EF4-FFF2-40B4-BE49-F238E27FC236}">
                <a16:creationId xmlns:a16="http://schemas.microsoft.com/office/drawing/2014/main" id="{CEB4155B-6A1E-45D8-8425-C5A53D92AA6C}"/>
              </a:ext>
            </a:extLst>
          </p:cNvPr>
          <p:cNvSpPr/>
          <p:nvPr/>
        </p:nvSpPr>
        <p:spPr>
          <a:xfrm>
            <a:off x="724168" y="3044872"/>
            <a:ext cx="1566023" cy="443620"/>
          </a:xfrm>
          <a:prstGeom prst="borderCallout1">
            <a:avLst>
              <a:gd name="adj1" fmla="val 103402"/>
              <a:gd name="adj2" fmla="val 56964"/>
              <a:gd name="adj3" fmla="val 312962"/>
              <a:gd name="adj4" fmla="val 89809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Mouse click</a:t>
            </a:r>
          </a:p>
        </p:txBody>
      </p:sp>
      <p:sp>
        <p:nvSpPr>
          <p:cNvPr id="22" name="Callout: Line 21">
            <a:extLst>
              <a:ext uri="{FF2B5EF4-FFF2-40B4-BE49-F238E27FC236}">
                <a16:creationId xmlns:a16="http://schemas.microsoft.com/office/drawing/2014/main" id="{0B63F93C-84E0-44B1-B2F3-EB153E13EA21}"/>
              </a:ext>
            </a:extLst>
          </p:cNvPr>
          <p:cNvSpPr/>
          <p:nvPr/>
        </p:nvSpPr>
        <p:spPr>
          <a:xfrm>
            <a:off x="9687076" y="4894666"/>
            <a:ext cx="1661087" cy="443620"/>
          </a:xfrm>
          <a:prstGeom prst="borderCallout1">
            <a:avLst>
              <a:gd name="adj1" fmla="val 48725"/>
              <a:gd name="adj2" fmla="val 570"/>
              <a:gd name="adj3" fmla="val 98129"/>
              <a:gd name="adj4" fmla="val -57873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Down Arrow key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B300CCA-3D64-4E3C-8967-9793C35AC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5227" y="6231073"/>
            <a:ext cx="5171675" cy="45054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800" b="1" dirty="0">
                <a:solidFill>
                  <a:srgbClr val="FF0000"/>
                </a:solidFill>
              </a:rPr>
              <a:t>Click</a:t>
            </a:r>
            <a:r>
              <a:rPr lang="en-US" sz="1800" b="1" dirty="0"/>
              <a:t> one to continue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C2FBE1-11D5-47C2-AE7A-223FEDB7D7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9074" y="2372632"/>
            <a:ext cx="820366" cy="618637"/>
          </a:xfrm>
          <a:prstGeom prst="rect">
            <a:avLst/>
          </a:prstGeom>
        </p:spPr>
      </p:pic>
      <p:sp>
        <p:nvSpPr>
          <p:cNvPr id="15" name="Callout: Line 14">
            <a:extLst>
              <a:ext uri="{FF2B5EF4-FFF2-40B4-BE49-F238E27FC236}">
                <a16:creationId xmlns:a16="http://schemas.microsoft.com/office/drawing/2014/main" id="{CE8A826C-2E77-4E07-BA33-E3BE65EE06D0}"/>
              </a:ext>
            </a:extLst>
          </p:cNvPr>
          <p:cNvSpPr/>
          <p:nvPr/>
        </p:nvSpPr>
        <p:spPr>
          <a:xfrm>
            <a:off x="8118158" y="6000042"/>
            <a:ext cx="1661087" cy="443620"/>
          </a:xfrm>
          <a:prstGeom prst="borderCallout1">
            <a:avLst>
              <a:gd name="adj1" fmla="val -5518"/>
              <a:gd name="adj2" fmla="val 23748"/>
              <a:gd name="adj3" fmla="val -277231"/>
              <a:gd name="adj4" fmla="val -21367"/>
            </a:avLst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Enter key</a:t>
            </a:r>
          </a:p>
        </p:txBody>
      </p:sp>
    </p:spTree>
    <p:extLst>
      <p:ext uri="{BB962C8B-B14F-4D97-AF65-F5344CB8AC3E}">
        <p14:creationId xmlns:p14="http://schemas.microsoft.com/office/powerpoint/2010/main" val="417725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125E-6 -2.22222E-6 L -0.20547 -0.2169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3" y="-108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00182 -0.1618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6806 -0.2847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45" y="-1569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6" grpId="1" animBg="1"/>
      <p:bldP spid="17" grpId="0" animBg="1"/>
      <p:bldP spid="17" grpId="1" animBg="1"/>
      <p:bldP spid="7" grpId="0" animBg="1"/>
      <p:bldP spid="8" grpId="0" animBg="1"/>
      <p:bldP spid="19" grpId="0" animBg="1"/>
      <p:bldP spid="21" grpId="0" animBg="1"/>
      <p:bldP spid="22" grpId="0" animBg="1"/>
      <p:bldP spid="24" grpId="0" build="p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89F02064-5A76-4CD5-8192-BB0906B179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62891" y="4394492"/>
            <a:ext cx="10694902" cy="1317643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pPr algn="l"/>
            <a:r>
              <a:rPr lang="en-US" sz="3600" b="1" dirty="0"/>
              <a:t>ENGR099_OLT:  2020 Incoterms™ Service Pack Training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7D46D87-BFC1-4EE1-8F73-DFE1D106D16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8630" y="5695179"/>
            <a:ext cx="4075238" cy="521109"/>
          </a:xfrm>
        </p:spPr>
        <p:txBody>
          <a:bodyPr>
            <a:noAutofit/>
          </a:bodyPr>
          <a:lstStyle>
            <a:lvl1pPr marL="0" indent="0" algn="r">
              <a:buFont typeface="Arial Narrow" pitchFamily="-107" charset="0"/>
              <a:buNone/>
              <a:defRPr sz="1500"/>
            </a:lvl1pPr>
          </a:lstStyle>
          <a:p>
            <a:pPr algn="l"/>
            <a:r>
              <a:rPr lang="en-US" sz="1400" b="1" dirty="0"/>
              <a:t>By Doug Stuyvenberg</a:t>
            </a:r>
          </a:p>
          <a:p>
            <a:pPr algn="l"/>
            <a:r>
              <a:rPr lang="en-US" sz="1400" b="1" dirty="0"/>
              <a:t>June 1, 2021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5455E1E-3611-4F43-A064-DB7178A457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6" b="2843"/>
          <a:stretch/>
        </p:blipFill>
        <p:spPr bwMode="auto">
          <a:xfrm>
            <a:off x="20" y="10"/>
            <a:ext cx="12191980" cy="42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3DC21A59-DF6B-41E4-A8CA-41D42C461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79" y="4394490"/>
            <a:ext cx="3140059" cy="53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91DA86B-7CFC-4087-9279-5D355D3C9C46}"/>
              </a:ext>
            </a:extLst>
          </p:cNvPr>
          <p:cNvSpPr txBox="1">
            <a:spLocks noChangeArrowheads="1"/>
          </p:cNvSpPr>
          <p:nvPr/>
        </p:nvSpPr>
        <p:spPr>
          <a:xfrm>
            <a:off x="5088983" y="6464452"/>
            <a:ext cx="4075238" cy="259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 Narrow" pitchFamily="-107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/>
              <a:t>Click to continue…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AB3428-4A65-46EE-B17F-8CAF30D50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10" y="1302248"/>
            <a:ext cx="777597" cy="789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65DEC5-5FAB-48BB-A09F-A4B330F80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44" y="1331303"/>
            <a:ext cx="820366" cy="61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25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C8893BF-0B3B-4338-B417-327838646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011" y="3518350"/>
            <a:ext cx="3248025" cy="990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FA14E6-C995-47DE-828A-6D06753CD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106" y="2620029"/>
            <a:ext cx="6176990" cy="34760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823CD-C978-47A2-8A54-A755AEE81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521" y="1081550"/>
            <a:ext cx="9725583" cy="307695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/>
              <a:t>In June 2021, a new Service Pack for the Cost Tool was released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b="1" dirty="0"/>
              <a:t>Service Pack name: “2020 Incoterms”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b="1" dirty="0"/>
              <a:t>This service pack overwrites tables 6.1 – 6.5 in the Cost Tool’s “Shipping” page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8A76C-27A0-4062-B631-D634E9F84891}"/>
              </a:ext>
            </a:extLst>
          </p:cNvPr>
          <p:cNvSpPr txBox="1"/>
          <p:nvPr/>
        </p:nvSpPr>
        <p:spPr>
          <a:xfrm>
            <a:off x="1166070" y="0"/>
            <a:ext cx="8788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Required Service Pack for the v4.04 Cost Tool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4B16C3-FCCD-4BE5-B37F-ECF021106EE9}"/>
              </a:ext>
            </a:extLst>
          </p:cNvPr>
          <p:cNvSpPr/>
          <p:nvPr/>
        </p:nvSpPr>
        <p:spPr>
          <a:xfrm>
            <a:off x="2165684" y="3149788"/>
            <a:ext cx="6440905" cy="2807369"/>
          </a:xfrm>
          <a:prstGeom prst="roundRect">
            <a:avLst>
              <a:gd name="adj" fmla="val 441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936E8B-3BA3-4EF5-A0C6-0525F94EF3D9}"/>
              </a:ext>
            </a:extLst>
          </p:cNvPr>
          <p:cNvSpPr/>
          <p:nvPr/>
        </p:nvSpPr>
        <p:spPr>
          <a:xfrm>
            <a:off x="7837347" y="2645249"/>
            <a:ext cx="705853" cy="21783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1FDF9B-CA8B-4F22-B54A-EC1CBF1C2C5A}"/>
              </a:ext>
            </a:extLst>
          </p:cNvPr>
          <p:cNvCxnSpPr>
            <a:cxnSpLocks/>
          </p:cNvCxnSpPr>
          <p:nvPr/>
        </p:nvCxnSpPr>
        <p:spPr>
          <a:xfrm>
            <a:off x="8543200" y="2888300"/>
            <a:ext cx="769242" cy="6300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3E37362-570F-4900-8CC7-E311B8B33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9" y="888361"/>
            <a:ext cx="777597" cy="7892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1B0E5A-14D1-4332-B2C0-F3A200DD16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4748" y="2630125"/>
            <a:ext cx="952500" cy="1085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C1A4CF-CC39-42C3-B288-B2223D0DA7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43" y="917416"/>
            <a:ext cx="820366" cy="618637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8E6BB59-DA29-41E6-BD9A-131544E292A6}"/>
              </a:ext>
            </a:extLst>
          </p:cNvPr>
          <p:cNvSpPr txBox="1">
            <a:spLocks/>
          </p:cNvSpPr>
          <p:nvPr/>
        </p:nvSpPr>
        <p:spPr>
          <a:xfrm>
            <a:off x="3331421" y="6486916"/>
            <a:ext cx="5171675" cy="450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FF0000"/>
                </a:solidFill>
              </a:rPr>
              <a:t>Click</a:t>
            </a:r>
            <a:r>
              <a:rPr lang="en-US" sz="1800" b="1" dirty="0"/>
              <a:t> to continue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9904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4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4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4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4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24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24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74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24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823CD-C978-47A2-8A54-A755AEE81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904" y="1022934"/>
            <a:ext cx="9560160" cy="5847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/>
              <a:t>2020 Incoterms in the “Shipping” page:</a:t>
            </a:r>
            <a:endParaRPr lang="en-US" sz="18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8A76C-27A0-4062-B631-D634E9F84891}"/>
              </a:ext>
            </a:extLst>
          </p:cNvPr>
          <p:cNvSpPr txBox="1"/>
          <p:nvPr/>
        </p:nvSpPr>
        <p:spPr>
          <a:xfrm>
            <a:off x="1166070" y="0"/>
            <a:ext cx="11025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Required Service Pack for the v4.04 Cost Tool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D0C44-2505-4F0C-BE01-9E766CDDF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283" y="1845503"/>
            <a:ext cx="6305326" cy="3411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4DAA78-1C97-4CA1-82D0-38B8BF774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3068952"/>
            <a:ext cx="3352800" cy="112395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936E8B-3BA3-4EF5-A0C6-0525F94EF3D9}"/>
              </a:ext>
            </a:extLst>
          </p:cNvPr>
          <p:cNvSpPr/>
          <p:nvPr/>
        </p:nvSpPr>
        <p:spPr>
          <a:xfrm>
            <a:off x="7963061" y="1845503"/>
            <a:ext cx="705853" cy="21783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1FDF9B-CA8B-4F22-B54A-EC1CBF1C2C5A}"/>
              </a:ext>
            </a:extLst>
          </p:cNvPr>
          <p:cNvCxnSpPr>
            <a:cxnSpLocks/>
          </p:cNvCxnSpPr>
          <p:nvPr/>
        </p:nvCxnSpPr>
        <p:spPr>
          <a:xfrm>
            <a:off x="8730114" y="2175309"/>
            <a:ext cx="972151" cy="77616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7FBF833-E7B3-49E2-BFA4-DCFB29117E1E}"/>
              </a:ext>
            </a:extLst>
          </p:cNvPr>
          <p:cNvSpPr txBox="1"/>
          <p:nvPr/>
        </p:nvSpPr>
        <p:spPr>
          <a:xfrm>
            <a:off x="3167629" y="5303839"/>
            <a:ext cx="5148358" cy="814090"/>
          </a:xfrm>
          <a:prstGeom prst="roundRect">
            <a:avLst>
              <a:gd name="adj" fmla="val 10229"/>
            </a:avLst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New terms: DAP, CPT, CFR &amp; DPU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DDU no longer used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6C6B7C-625C-4162-A933-0B572A66D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9" y="888361"/>
            <a:ext cx="777597" cy="789261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18F91DA-42BD-497B-87B4-F4797805BED2}"/>
              </a:ext>
            </a:extLst>
          </p:cNvPr>
          <p:cNvSpPr/>
          <p:nvPr/>
        </p:nvSpPr>
        <p:spPr>
          <a:xfrm>
            <a:off x="2260093" y="2279902"/>
            <a:ext cx="6440905" cy="2807369"/>
          </a:xfrm>
          <a:prstGeom prst="roundRect">
            <a:avLst>
              <a:gd name="adj" fmla="val 4415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01D405-4DE8-4425-BA98-1AAD86A63607}"/>
              </a:ext>
            </a:extLst>
          </p:cNvPr>
          <p:cNvSpPr txBox="1"/>
          <p:nvPr/>
        </p:nvSpPr>
        <p:spPr>
          <a:xfrm>
            <a:off x="271556" y="3053176"/>
            <a:ext cx="2060727" cy="879217"/>
          </a:xfrm>
          <a:prstGeom prst="roundRect">
            <a:avLst>
              <a:gd name="adj" fmla="val 10229"/>
            </a:avLst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</a:rPr>
              <a:t>MTS Approved Incoterms™ for each Sales Order type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F68E783-35FF-4249-9D43-A2C4038A03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0931" y="2279902"/>
            <a:ext cx="1352550" cy="1038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A97467-3414-4432-A0DE-90F911424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43" y="917416"/>
            <a:ext cx="820366" cy="618637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3B13DA8-7087-441D-994C-9477F4EC3965}"/>
              </a:ext>
            </a:extLst>
          </p:cNvPr>
          <p:cNvSpPr txBox="1">
            <a:spLocks/>
          </p:cNvSpPr>
          <p:nvPr/>
        </p:nvSpPr>
        <p:spPr>
          <a:xfrm>
            <a:off x="3331421" y="6486916"/>
            <a:ext cx="5171675" cy="450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FF0000"/>
                </a:solidFill>
              </a:rPr>
              <a:t>Click</a:t>
            </a:r>
            <a:r>
              <a:rPr lang="en-US" sz="1800" b="1" dirty="0"/>
              <a:t> to continue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0629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9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4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4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4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7" grpId="0" animBg="1"/>
      <p:bldP spid="18" grpId="0" animBg="1"/>
      <p:bldP spid="20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C86E05C-673A-41D3-BA94-86930A56E85E}"/>
              </a:ext>
            </a:extLst>
          </p:cNvPr>
          <p:cNvGrpSpPr/>
          <p:nvPr/>
        </p:nvGrpSpPr>
        <p:grpSpPr>
          <a:xfrm>
            <a:off x="9796687" y="4319086"/>
            <a:ext cx="2079607" cy="1775401"/>
            <a:chOff x="2602139" y="4302493"/>
            <a:chExt cx="2079607" cy="17754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191208-88F1-403A-A1C5-330CB1AC5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2139" y="4302493"/>
              <a:ext cx="2079607" cy="145344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E78737-88CD-43B5-A560-036A0F333056}"/>
                </a:ext>
              </a:extLst>
            </p:cNvPr>
            <p:cNvSpPr txBox="1"/>
            <p:nvPr/>
          </p:nvSpPr>
          <p:spPr>
            <a:xfrm>
              <a:off x="2905876" y="5739340"/>
              <a:ext cx="14140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Order Admin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E020901-1BCB-4DF6-B458-3EB4F4192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255" y="3714212"/>
            <a:ext cx="1728697" cy="245823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823CD-C978-47A2-8A54-A755AEE81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657" y="987886"/>
            <a:ext cx="10035219" cy="201044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u="sng" dirty="0"/>
              <a:t>All</a:t>
            </a:r>
            <a:r>
              <a:rPr lang="en-US" b="1" dirty="0"/>
              <a:t> Cost Tools (CT) require this service pack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b="1" dirty="0"/>
              <a:t>CT revision changes from v4.04 to </a:t>
            </a:r>
            <a:r>
              <a:rPr lang="en-US" sz="1800" b="1" dirty="0">
                <a:highlight>
                  <a:srgbClr val="FFFF00"/>
                </a:highlight>
              </a:rPr>
              <a:t>v4.05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b="1" dirty="0"/>
              <a:t>Starting July 5, 2021, CT-based sales order submittals require this Service Pack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800" b="1" dirty="0"/>
              <a:t>Order Administration will reject order submittals not meeting criteria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1800" b="1" dirty="0">
              <a:highlight>
                <a:srgbClr val="FFFF00"/>
              </a:highlight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8A76C-27A0-4062-B631-D634E9F84891}"/>
              </a:ext>
            </a:extLst>
          </p:cNvPr>
          <p:cNvSpPr txBox="1"/>
          <p:nvPr/>
        </p:nvSpPr>
        <p:spPr>
          <a:xfrm>
            <a:off x="1166070" y="0"/>
            <a:ext cx="11025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Required Service Pack for the v4.04 Cost Tool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479EDF4C-6A0B-4D77-9F9B-112EE28B97AD}"/>
              </a:ext>
            </a:extLst>
          </p:cNvPr>
          <p:cNvSpPr/>
          <p:nvPr/>
        </p:nvSpPr>
        <p:spPr>
          <a:xfrm>
            <a:off x="9486894" y="3280906"/>
            <a:ext cx="2572004" cy="660172"/>
          </a:xfrm>
          <a:prstGeom prst="wedgeRoundRectCallout">
            <a:avLst>
              <a:gd name="adj1" fmla="val 3791"/>
              <a:gd name="adj2" fmla="val 110890"/>
              <a:gd name="adj3" fmla="val 16667"/>
            </a:avLst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Congratulations!</a:t>
            </a:r>
          </a:p>
          <a:p>
            <a:pPr algn="ctr"/>
            <a:r>
              <a:rPr lang="en-US" dirty="0"/>
              <a:t> Please submit the order</a:t>
            </a: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44D1064B-02DE-419A-8DA7-A24DA100CA91}"/>
              </a:ext>
            </a:extLst>
          </p:cNvPr>
          <p:cNvSpPr/>
          <p:nvPr/>
        </p:nvSpPr>
        <p:spPr>
          <a:xfrm>
            <a:off x="9238952" y="2481565"/>
            <a:ext cx="2046669" cy="660172"/>
          </a:xfrm>
          <a:prstGeom prst="wedgeRoundRectCallout">
            <a:avLst>
              <a:gd name="adj1" fmla="val -62958"/>
              <a:gd name="adj2" fmla="val 178965"/>
              <a:gd name="adj3" fmla="val 16667"/>
            </a:avLst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Cost Tool must be v4.05!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F9A164-7EB2-4AD8-9D06-C4C5ED231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9" y="888361"/>
            <a:ext cx="777597" cy="7892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BCAE5C9-CE21-4F5C-AD74-810753656CF0}"/>
              </a:ext>
            </a:extLst>
          </p:cNvPr>
          <p:cNvGrpSpPr/>
          <p:nvPr/>
        </p:nvGrpSpPr>
        <p:grpSpPr>
          <a:xfrm>
            <a:off x="315706" y="4296058"/>
            <a:ext cx="1700727" cy="1798429"/>
            <a:chOff x="2236827" y="4082762"/>
            <a:chExt cx="1700727" cy="179842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63A5FDA-580B-4BF3-B649-600D96FBE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105"/>
            <a:stretch/>
          </p:blipFill>
          <p:spPr>
            <a:xfrm>
              <a:off x="2438399" y="4082762"/>
              <a:ext cx="1187116" cy="156824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60E60B-A780-4647-877F-AE86249E174A}"/>
                </a:ext>
              </a:extLst>
            </p:cNvPr>
            <p:cNvSpPr txBox="1"/>
            <p:nvPr/>
          </p:nvSpPr>
          <p:spPr>
            <a:xfrm>
              <a:off x="2236827" y="5542637"/>
              <a:ext cx="6279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MTS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18DFFA-90AB-468A-B07E-F327C05ECE2C}"/>
                </a:ext>
              </a:extLst>
            </p:cNvPr>
            <p:cNvSpPr txBox="1"/>
            <p:nvPr/>
          </p:nvSpPr>
          <p:spPr>
            <a:xfrm>
              <a:off x="2926900" y="5542637"/>
              <a:ext cx="10106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Customer</a:t>
              </a:r>
            </a:p>
          </p:txBody>
        </p:sp>
      </p:grp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8026B47A-142C-46C2-BBC1-B711C39E4178}"/>
              </a:ext>
            </a:extLst>
          </p:cNvPr>
          <p:cNvSpPr/>
          <p:nvPr/>
        </p:nvSpPr>
        <p:spPr>
          <a:xfrm>
            <a:off x="765507" y="3137497"/>
            <a:ext cx="1732810" cy="800087"/>
          </a:xfrm>
          <a:prstGeom prst="wedgeRoundRectCallout">
            <a:avLst>
              <a:gd name="adj1" fmla="val -46890"/>
              <a:gd name="adj2" fmla="val 99152"/>
              <a:gd name="adj3" fmla="val 16667"/>
            </a:avLst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Thank you for your order!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40BCEE-0AF7-4E84-B987-0705EEFDFB49}"/>
              </a:ext>
            </a:extLst>
          </p:cNvPr>
          <p:cNvGrpSpPr/>
          <p:nvPr/>
        </p:nvGrpSpPr>
        <p:grpSpPr>
          <a:xfrm>
            <a:off x="52892" y="3389911"/>
            <a:ext cx="2226356" cy="2366022"/>
            <a:chOff x="3348067" y="3325053"/>
            <a:chExt cx="2226356" cy="236602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B47F257-D8DE-426D-B93C-B78A5632D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79023" y="4234252"/>
              <a:ext cx="1195400" cy="1456823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4961736-C7EC-4FEB-812B-2F2323CB32E4}"/>
                </a:ext>
              </a:extLst>
            </p:cNvPr>
            <p:cNvCxnSpPr>
              <a:cxnSpLocks/>
            </p:cNvCxnSpPr>
            <p:nvPr/>
          </p:nvCxnSpPr>
          <p:spPr>
            <a:xfrm>
              <a:off x="4366076" y="4296058"/>
              <a:ext cx="90421" cy="535824"/>
            </a:xfrm>
            <a:prstGeom prst="line">
              <a:avLst/>
            </a:prstGeom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6855BB-5A27-42D5-B5F1-59E9C1DA59B8}"/>
                </a:ext>
              </a:extLst>
            </p:cNvPr>
            <p:cNvSpPr txBox="1"/>
            <p:nvPr/>
          </p:nvSpPr>
          <p:spPr>
            <a:xfrm>
              <a:off x="3348067" y="3348703"/>
              <a:ext cx="17328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* PO &amp; Contract</a:t>
              </a:r>
            </a:p>
            <a:p>
              <a:pPr algn="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* Cost Tool v4.04</a:t>
              </a:r>
            </a:p>
            <a:p>
              <a:pPr algn="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* Specifications</a:t>
              </a:r>
            </a:p>
            <a:p>
              <a:pPr algn="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* Order Submittal Form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AE7F656-4BB3-4410-84A8-C24E4D6BE3FB}"/>
                </a:ext>
              </a:extLst>
            </p:cNvPr>
            <p:cNvSpPr/>
            <p:nvPr/>
          </p:nvSpPr>
          <p:spPr>
            <a:xfrm>
              <a:off x="3428277" y="3325053"/>
              <a:ext cx="1652600" cy="878296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peech Bubble: Rectangle with Corners Rounded 41">
            <a:extLst>
              <a:ext uri="{FF2B5EF4-FFF2-40B4-BE49-F238E27FC236}">
                <a16:creationId xmlns:a16="http://schemas.microsoft.com/office/drawing/2014/main" id="{53E47B3E-CA4E-4B96-AFDF-EA2F6CCF8578}"/>
              </a:ext>
            </a:extLst>
          </p:cNvPr>
          <p:cNvSpPr/>
          <p:nvPr/>
        </p:nvSpPr>
        <p:spPr>
          <a:xfrm>
            <a:off x="1083646" y="3323359"/>
            <a:ext cx="1564532" cy="590576"/>
          </a:xfrm>
          <a:prstGeom prst="wedgeRoundRectCallout">
            <a:avLst>
              <a:gd name="adj1" fmla="val -46532"/>
              <a:gd name="adj2" fmla="val 100318"/>
              <a:gd name="adj3" fmla="val 16667"/>
            </a:avLst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 my way…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0FF3ECA-C6AE-4CD7-A446-9E08CEDFE8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43" y="917416"/>
            <a:ext cx="820366" cy="618637"/>
          </a:xfrm>
          <a:prstGeom prst="rect">
            <a:avLst/>
          </a:prstGeom>
        </p:spPr>
      </p:pic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6E27B734-A8DE-4640-8960-41D2D305624F}"/>
              </a:ext>
            </a:extLst>
          </p:cNvPr>
          <p:cNvSpPr txBox="1">
            <a:spLocks/>
          </p:cNvSpPr>
          <p:nvPr/>
        </p:nvSpPr>
        <p:spPr>
          <a:xfrm>
            <a:off x="2927160" y="6519651"/>
            <a:ext cx="5171675" cy="450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FF0000"/>
                </a:solidFill>
              </a:rPr>
              <a:t>Click</a:t>
            </a:r>
            <a:r>
              <a:rPr lang="en-US" sz="1800" b="1" dirty="0"/>
              <a:t> to continue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483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2361 L 0.00313 0.02361 C 0.00703 0.02708 0.0112 0.02939 0.01485 0.03356 C 0.0168 0.03564 0.01797 0.03935 0.01966 0.04213 C 0.02084 0.04398 0.02227 0.0456 0.02357 0.04768 C 0.02474 0.04953 0.02552 0.05185 0.0267 0.05324 C 0.02813 0.05509 0.02995 0.05602 0.03151 0.05764 C 0.0319 0.05555 0.03321 0.04814 0.03464 0.04629 C 0.04076 0.03773 0.03815 0.04259 0.04258 0.03912 C 0.04414 0.03796 0.04558 0.03611 0.04727 0.03495 C 0.04831 0.03426 0.04935 0.03402 0.05039 0.03356 C 0.05117 0.0331 0.05196 0.03264 0.05274 0.03217 C 0.05326 0.03078 0.05573 0.02361 0.05677 0.02361 C 0.05808 0.02361 0.05873 0.02685 0.0599 0.02801 C 0.06133 0.02916 0.06302 0.03009 0.06459 0.03078 C 0.06615 0.03148 0.06784 0.03194 0.0694 0.03217 C 0.07617 0.03333 0.08308 0.03402 0.08985 0.03495 C 0.09883 0.03773 0.09167 0.03842 0.09545 0.02523 C 0.09623 0.02245 0.09805 0.02129 0.09935 0.01944 L 0.1112 0.04074 L 0.11433 0.04629 L 0.1168 0.05046 C 0.1194 0.05 0.12214 0.05046 0.12461 0.04907 C 0.12617 0.04814 0.12709 0.04514 0.12852 0.04352 C 0.1293 0.04259 0.13021 0.04259 0.13099 0.04213 C 0.13203 0.04004 0.13295 0.03796 0.13412 0.03634 C 0.13477 0.03564 0.13581 0.03588 0.13646 0.03495 C 0.13828 0.03287 0.1392 0.02963 0.14037 0.02662 C 0.15013 0.03148 0.14323 0.02523 0.14753 0.03495 C 0.14896 0.03819 0.15065 0.04051 0.15222 0.04352 L 0.15469 0.04768 C 0.15534 0.04375 0.15664 0.03611 0.15782 0.03217 C 0.15821 0.03055 0.1586 0.02893 0.15938 0.02801 C 0.16081 0.02639 0.16407 0.02523 0.16407 0.02523 C 0.16615 0.02615 0.16836 0.02639 0.17045 0.02801 C 0.17422 0.03078 0.17761 0.03541 0.18151 0.03773 L 0.18386 0.03912 C 0.18568 0.03865 0.18763 0.03865 0.18933 0.03773 C 0.19024 0.03727 0.19089 0.03564 0.19167 0.03495 C 0.19297 0.03379 0.1944 0.03333 0.19571 0.03217 C 0.19649 0.03148 0.19714 0.02986 0.19805 0.02939 C 0.19987 0.02847 0.2017 0.02847 0.20352 0.02801 C 0.20782 0.02939 0.21211 0.02986 0.21615 0.03217 C 0.21784 0.0331 0.21875 0.03611 0.22019 0.03773 C 0.22084 0.03865 0.22175 0.03865 0.22253 0.03912 C 0.22383 0.03541 0.22565 0.03217 0.22644 0.02801 C 0.2267 0.02662 0.22657 0.02453 0.22722 0.02361 C 0.22865 0.02222 0.23047 0.02268 0.23203 0.02222 C 0.23256 0.02245 0.23867 0.02407 0.23985 0.02523 C 0.24206 0.02708 0.24414 0.02986 0.24623 0.03217 C 0.25209 0.03102 0.25326 0.03148 0.25808 0.02939 C 0.2612 0.02801 0.26745 0.02523 0.26745 0.02523 C 0.26992 0.02754 0.2724 0.02939 0.27461 0.03217 C 0.27617 0.03402 0.27735 0.0368 0.27852 0.03912 C 0.27982 0.04189 0.28138 0.04606 0.28256 0.04907 C 0.28386 0.04814 0.28529 0.04768 0.28646 0.04629 C 0.28828 0.04398 0.28959 0.04074 0.29115 0.03773 C 0.29193 0.03634 0.29284 0.03518 0.29362 0.03356 C 0.2944 0.03171 0.29519 0.02986 0.29597 0.02801 C 0.29701 0.02523 0.29909 0.01944 0.29909 0.01944 C 0.30091 0.02037 0.303 0.0206 0.30456 0.02222 C 0.30586 0.02361 0.30651 0.02639 0.30782 0.02801 C 0.31263 0.03402 0.31328 0.03402 0.31719 0.03634 C 0.31784 0.0375 0.32175 0.04838 0.32435 0.04213 C 0.32526 0.03981 0.32409 0.03588 0.32513 0.03356 C 0.32696 0.02963 0.33021 0.0287 0.33229 0.02523 L 0.33464 0.02083 C 0.35222 0.03426 0.34532 0.03102 0.3543 0.03495 C 0.35508 0.03588 0.35573 0.0375 0.35677 0.03773 C 0.3642 0.03958 0.3586 0.03078 0.36146 0.02222 C 0.36224 0.01967 0.36459 0.02037 0.36615 0.01944 C 0.36992 0.02222 0.37591 0.02731 0.38034 0.02939 C 0.38269 0.03055 0.38516 0.03125 0.3875 0.03217 C 0.39076 0.03356 0.39024 0.03333 0.39297 0.03495 C 0.39349 0.0331 0.39414 0.03125 0.39466 0.02939 C 0.39545 0.02615 0.39571 0.02222 0.39701 0.01944 C 0.39766 0.01782 0.39909 0.01759 0.40013 0.01666 C 0.40248 0.01805 0.40495 0.01921 0.40729 0.02083 C 0.4086 0.02199 0.4099 0.02361 0.4112 0.02523 C 0.42227 0.03773 0.41029 0.02477 0.41992 0.03495 C 0.42253 0.03402 0.42513 0.0331 0.42774 0.03217 C 0.42956 0.03171 0.43151 0.03148 0.43334 0.03078 C 0.43516 0.03009 0.43698 0.02893 0.43881 0.02801 C 0.43959 0.02708 0.44154 0.02685 0.44115 0.02523 C 0.44089 0.02338 0.43907 0.0243 0.43802 0.02361 C 0.4362 0.02245 0.43438 0.02083 0.43256 0.01944 C 0.43177 0.01898 0.43086 0.01875 0.43008 0.01805 C 0.42904 0.01736 0.42813 0.01597 0.42696 0.01527 C 0.42487 0.01412 0.42266 0.01412 0.42071 0.0125 C 0.41966 0.01157 0.41862 0.00995 0.41745 0.00972 C 0.41433 0.00856 0.4112 0.00856 0.40808 0.00833 C 0.39857 0.00764 0.37956 0.00694 0.37956 0.00694 " pathEditMode="relative" ptsTypes="AAAAAAAAAAAAAAAAAAAAAAAAAAAAAAAAAAAAAAAAAAAAAAAAAAAAAAAAAAAAAAAAAAAAAAAAAAAAAAAAAAAAAAAAAAAA">
                                      <p:cBhvr>
                                        <p:cTn id="6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5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78" presetID="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7" grpId="0" animBg="1"/>
      <p:bldP spid="25" grpId="0" animBg="1"/>
      <p:bldP spid="25" grpId="1" animBg="1"/>
      <p:bldP spid="42" grpId="0" animBg="1"/>
      <p:bldP spid="42" grpId="1" animBg="1"/>
      <p:bldP spid="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8A76C-27A0-4062-B631-D634E9F84891}"/>
              </a:ext>
            </a:extLst>
          </p:cNvPr>
          <p:cNvSpPr txBox="1"/>
          <p:nvPr/>
        </p:nvSpPr>
        <p:spPr>
          <a:xfrm>
            <a:off x="1166070" y="0"/>
            <a:ext cx="11025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2020 Incoterms™ Service Pack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F6D4EF-090C-4877-9B7A-B2E7F51B8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783" y="700640"/>
            <a:ext cx="9141125" cy="6009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021E7D-A609-4193-81E6-566093FEE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9" y="888361"/>
            <a:ext cx="777597" cy="7892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DA02772-361A-4BEE-B91E-6F88A1F819AE}"/>
              </a:ext>
            </a:extLst>
          </p:cNvPr>
          <p:cNvGrpSpPr/>
          <p:nvPr/>
        </p:nvGrpSpPr>
        <p:grpSpPr>
          <a:xfrm>
            <a:off x="98807" y="2720438"/>
            <a:ext cx="3550454" cy="984885"/>
            <a:chOff x="3793026" y="4556219"/>
            <a:chExt cx="3550454" cy="98488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5C58B0-8DA9-4624-9AEE-1BACC74BE8E2}"/>
                </a:ext>
              </a:extLst>
            </p:cNvPr>
            <p:cNvSpPr txBox="1"/>
            <p:nvPr/>
          </p:nvSpPr>
          <p:spPr>
            <a:xfrm>
              <a:off x="3793026" y="4556219"/>
              <a:ext cx="3550453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Let’s take a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2C0588-5EF4-46B3-ADA1-4F87F1D8A8C9}"/>
                </a:ext>
              </a:extLst>
            </p:cNvPr>
            <p:cNvSpPr txBox="1"/>
            <p:nvPr/>
          </p:nvSpPr>
          <p:spPr>
            <a:xfrm>
              <a:off x="3793027" y="4956329"/>
              <a:ext cx="3550453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Closer Look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CDFD774-E0D7-4246-9E21-A588264029C9}"/>
                </a:ext>
              </a:extLst>
            </p:cNvPr>
            <p:cNvSpPr/>
            <p:nvPr/>
          </p:nvSpPr>
          <p:spPr>
            <a:xfrm>
              <a:off x="6019113" y="5293519"/>
              <a:ext cx="47625" cy="6429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A3BF28D-911F-4F2A-B96A-709801010B89}"/>
                </a:ext>
              </a:extLst>
            </p:cNvPr>
            <p:cNvSpPr/>
            <p:nvPr/>
          </p:nvSpPr>
          <p:spPr>
            <a:xfrm>
              <a:off x="6226282" y="5293519"/>
              <a:ext cx="47625" cy="6429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5829B18-E1A3-4CBB-A002-4ED4A8703BD1}"/>
              </a:ext>
            </a:extLst>
          </p:cNvPr>
          <p:cNvSpPr/>
          <p:nvPr/>
        </p:nvSpPr>
        <p:spPr>
          <a:xfrm>
            <a:off x="2861805" y="1376413"/>
            <a:ext cx="6294922" cy="114397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00000"/>
              </a:lnSpc>
              <a:spcBef>
                <a:spcPts val="600"/>
              </a:spcBef>
            </a:pPr>
            <a:r>
              <a:rPr lang="en-US" sz="2800" b="1">
                <a:solidFill>
                  <a:schemeClr val="bg1"/>
                </a:solidFill>
              </a:rPr>
              <a:t>Service Pack “2020 Incoterms” is a stand-alone Excel File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FF07BD5-6648-40F3-9C96-257F384FD444}"/>
              </a:ext>
            </a:extLst>
          </p:cNvPr>
          <p:cNvSpPr/>
          <p:nvPr/>
        </p:nvSpPr>
        <p:spPr>
          <a:xfrm>
            <a:off x="98807" y="4253194"/>
            <a:ext cx="3482183" cy="1143970"/>
          </a:xfrm>
          <a:prstGeom prst="roundRect">
            <a:avLst/>
          </a:prstGeom>
          <a:solidFill>
            <a:srgbClr val="008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chemeClr val="bg1"/>
                </a:solidFill>
              </a:rPr>
              <a:t>This service pack features one page view and control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560C8C-99E5-4BB8-BC53-A1ADE1CD3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3" y="917416"/>
            <a:ext cx="820366" cy="61863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7141BDA-801A-41F0-8981-31165E213C47}"/>
              </a:ext>
            </a:extLst>
          </p:cNvPr>
          <p:cNvSpPr txBox="1">
            <a:spLocks/>
          </p:cNvSpPr>
          <p:nvPr/>
        </p:nvSpPr>
        <p:spPr>
          <a:xfrm>
            <a:off x="193703" y="6516860"/>
            <a:ext cx="2385985" cy="3411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FF0000"/>
                </a:solidFill>
              </a:rPr>
              <a:t>Click</a:t>
            </a:r>
            <a:r>
              <a:rPr lang="en-US" sz="1800" b="1" dirty="0"/>
              <a:t> to continue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3098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6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6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6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46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46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46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3" grpId="1" animBg="1"/>
      <p:bldP spid="15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8A76C-27A0-4062-B631-D634E9F84891}"/>
              </a:ext>
            </a:extLst>
          </p:cNvPr>
          <p:cNvSpPr txBox="1"/>
          <p:nvPr/>
        </p:nvSpPr>
        <p:spPr>
          <a:xfrm>
            <a:off x="1166070" y="0"/>
            <a:ext cx="11025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85000"/>
                  </a:schemeClr>
                </a:solidFill>
              </a:rPr>
              <a:t>2020 Incoterms™ Service Pack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685083-5F1B-4C57-8568-A3BCDD28B76A}"/>
              </a:ext>
            </a:extLst>
          </p:cNvPr>
          <p:cNvGrpSpPr/>
          <p:nvPr/>
        </p:nvGrpSpPr>
        <p:grpSpPr>
          <a:xfrm>
            <a:off x="2854077" y="688064"/>
            <a:ext cx="9155013" cy="6040050"/>
            <a:chOff x="2854077" y="688064"/>
            <a:chExt cx="9155013" cy="60400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F6D4EF-090C-4877-9B7A-B2E7F51B8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67965" y="718747"/>
              <a:ext cx="9141125" cy="6009367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A52698D-4889-4D69-945E-C15F382E5F30}"/>
                </a:ext>
              </a:extLst>
            </p:cNvPr>
            <p:cNvSpPr/>
            <p:nvPr/>
          </p:nvSpPr>
          <p:spPr>
            <a:xfrm>
              <a:off x="2854077" y="688064"/>
              <a:ext cx="9153054" cy="6038661"/>
            </a:xfrm>
            <a:custGeom>
              <a:avLst/>
              <a:gdLst>
                <a:gd name="connsiteX0" fmla="*/ 325925 w 9153054"/>
                <a:gd name="connsiteY0" fmla="*/ 1023041 h 6038661"/>
                <a:gd name="connsiteX1" fmla="*/ 325925 w 9153054"/>
                <a:gd name="connsiteY1" fmla="*/ 2317687 h 6038661"/>
                <a:gd name="connsiteX2" fmla="*/ 8818075 w 9153054"/>
                <a:gd name="connsiteY2" fmla="*/ 2317687 h 6038661"/>
                <a:gd name="connsiteX3" fmla="*/ 8818075 w 9153054"/>
                <a:gd name="connsiteY3" fmla="*/ 1023041 h 6038661"/>
                <a:gd name="connsiteX4" fmla="*/ 0 w 9153054"/>
                <a:gd name="connsiteY4" fmla="*/ 0 h 6038661"/>
                <a:gd name="connsiteX5" fmla="*/ 9153054 w 9153054"/>
                <a:gd name="connsiteY5" fmla="*/ 0 h 6038661"/>
                <a:gd name="connsiteX6" fmla="*/ 9153054 w 9153054"/>
                <a:gd name="connsiteY6" fmla="*/ 6038661 h 6038661"/>
                <a:gd name="connsiteX7" fmla="*/ 0 w 9153054"/>
                <a:gd name="connsiteY7" fmla="*/ 6038661 h 603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53054" h="6038661">
                  <a:moveTo>
                    <a:pt x="325925" y="1023041"/>
                  </a:moveTo>
                  <a:lnTo>
                    <a:pt x="325925" y="2317687"/>
                  </a:lnTo>
                  <a:lnTo>
                    <a:pt x="8818075" y="2317687"/>
                  </a:lnTo>
                  <a:lnTo>
                    <a:pt x="8818075" y="1023041"/>
                  </a:lnTo>
                  <a:close/>
                  <a:moveTo>
                    <a:pt x="0" y="0"/>
                  </a:moveTo>
                  <a:lnTo>
                    <a:pt x="9153054" y="0"/>
                  </a:lnTo>
                  <a:lnTo>
                    <a:pt x="9153054" y="6038661"/>
                  </a:lnTo>
                  <a:lnTo>
                    <a:pt x="0" y="6038661"/>
                  </a:lnTo>
                  <a:close/>
                </a:path>
              </a:pathLst>
            </a:custGeom>
            <a:solidFill>
              <a:schemeClr val="bg1">
                <a:lumMod val="65000"/>
                <a:alpha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E1713AF-D732-4CB3-8AA2-A0D237D1C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9" y="888361"/>
            <a:ext cx="777597" cy="7892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A6DFA0-1C34-4902-A65F-DAC042DA2B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3" y="917416"/>
            <a:ext cx="820366" cy="618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3FF30F-DA5D-4A89-AC6A-B2924B512A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6038" y="2049232"/>
            <a:ext cx="1466080" cy="88863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F09645-3A60-4589-9E1B-9E12E3215E14}"/>
              </a:ext>
            </a:extLst>
          </p:cNvPr>
          <p:cNvCxnSpPr>
            <a:cxnSpLocks/>
          </p:cNvCxnSpPr>
          <p:nvPr/>
        </p:nvCxnSpPr>
        <p:spPr>
          <a:xfrm>
            <a:off x="5322771" y="2466596"/>
            <a:ext cx="142453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FFF6542-6E02-4B7B-9253-EB9720690470}"/>
              </a:ext>
            </a:extLst>
          </p:cNvPr>
          <p:cNvSpPr txBox="1">
            <a:spLocks/>
          </p:cNvSpPr>
          <p:nvPr/>
        </p:nvSpPr>
        <p:spPr>
          <a:xfrm>
            <a:off x="193045" y="6485290"/>
            <a:ext cx="2385985" cy="3411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FF0000"/>
                </a:solidFill>
              </a:rPr>
              <a:t>Click</a:t>
            </a:r>
            <a:r>
              <a:rPr lang="en-US" sz="1800" b="1" dirty="0"/>
              <a:t> to continue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9868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8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8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8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980"/>
                            </p:stCondLst>
                            <p:childTnLst>
                              <p:par>
                                <p:cTn id="29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98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8A76C-27A0-4062-B631-D634E9F84891}"/>
              </a:ext>
            </a:extLst>
          </p:cNvPr>
          <p:cNvSpPr txBox="1"/>
          <p:nvPr/>
        </p:nvSpPr>
        <p:spPr>
          <a:xfrm>
            <a:off x="1166070" y="0"/>
            <a:ext cx="11025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2020 Incoterms™ Service Pack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F89949-B949-4487-9E6F-E66AE506495F}"/>
              </a:ext>
            </a:extLst>
          </p:cNvPr>
          <p:cNvGrpSpPr/>
          <p:nvPr/>
        </p:nvGrpSpPr>
        <p:grpSpPr>
          <a:xfrm>
            <a:off x="2860895" y="669957"/>
            <a:ext cx="9155013" cy="6040050"/>
            <a:chOff x="2860895" y="669957"/>
            <a:chExt cx="9155013" cy="60400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F6D4EF-090C-4877-9B7A-B2E7F51B8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4783" y="700640"/>
              <a:ext cx="9141125" cy="6009367"/>
            </a:xfrm>
            <a:prstGeom prst="rect">
              <a:avLst/>
            </a:prstGeom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03D5209-A4CD-413F-B792-3A93CA6203ED}"/>
                </a:ext>
              </a:extLst>
            </p:cNvPr>
            <p:cNvSpPr/>
            <p:nvPr/>
          </p:nvSpPr>
          <p:spPr>
            <a:xfrm>
              <a:off x="2860895" y="669957"/>
              <a:ext cx="9153054" cy="6038661"/>
            </a:xfrm>
            <a:custGeom>
              <a:avLst/>
              <a:gdLst>
                <a:gd name="connsiteX0" fmla="*/ 334978 w 9153054"/>
                <a:gd name="connsiteY0" fmla="*/ 2299580 h 6038661"/>
                <a:gd name="connsiteX1" fmla="*/ 334978 w 9153054"/>
                <a:gd name="connsiteY1" fmla="*/ 3078178 h 6038661"/>
                <a:gd name="connsiteX2" fmla="*/ 8818075 w 9153054"/>
                <a:gd name="connsiteY2" fmla="*/ 3078178 h 6038661"/>
                <a:gd name="connsiteX3" fmla="*/ 8818075 w 9153054"/>
                <a:gd name="connsiteY3" fmla="*/ 2299580 h 6038661"/>
                <a:gd name="connsiteX4" fmla="*/ 0 w 9153054"/>
                <a:gd name="connsiteY4" fmla="*/ 0 h 6038661"/>
                <a:gd name="connsiteX5" fmla="*/ 9153054 w 9153054"/>
                <a:gd name="connsiteY5" fmla="*/ 0 h 6038661"/>
                <a:gd name="connsiteX6" fmla="*/ 9153054 w 9153054"/>
                <a:gd name="connsiteY6" fmla="*/ 6038661 h 6038661"/>
                <a:gd name="connsiteX7" fmla="*/ 0 w 9153054"/>
                <a:gd name="connsiteY7" fmla="*/ 6038661 h 603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53054" h="6038661">
                  <a:moveTo>
                    <a:pt x="334978" y="2299580"/>
                  </a:moveTo>
                  <a:lnTo>
                    <a:pt x="334978" y="3078178"/>
                  </a:lnTo>
                  <a:lnTo>
                    <a:pt x="8818075" y="3078178"/>
                  </a:lnTo>
                  <a:lnTo>
                    <a:pt x="8818075" y="2299580"/>
                  </a:lnTo>
                  <a:close/>
                  <a:moveTo>
                    <a:pt x="0" y="0"/>
                  </a:moveTo>
                  <a:lnTo>
                    <a:pt x="9153054" y="0"/>
                  </a:lnTo>
                  <a:lnTo>
                    <a:pt x="9153054" y="6038661"/>
                  </a:lnTo>
                  <a:lnTo>
                    <a:pt x="0" y="6038661"/>
                  </a:lnTo>
                  <a:close/>
                </a:path>
              </a:pathLst>
            </a:custGeom>
            <a:solidFill>
              <a:schemeClr val="bg1">
                <a:lumMod val="65000"/>
                <a:alpha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99B203D-0918-45F3-B71D-6C37A6BAAAEB}"/>
              </a:ext>
            </a:extLst>
          </p:cNvPr>
          <p:cNvSpPr txBox="1"/>
          <p:nvPr/>
        </p:nvSpPr>
        <p:spPr>
          <a:xfrm>
            <a:off x="82709" y="2787692"/>
            <a:ext cx="3055127" cy="1237417"/>
          </a:xfrm>
          <a:prstGeom prst="roundRect">
            <a:avLst>
              <a:gd name="adj" fmla="val 10229"/>
            </a:avLst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Contracts Administration provides greater detail and guidance for each Incoterm™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Cost Tool version changes to v4.05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A4BB66-6949-4F56-B4F3-0BE79F286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9" y="888361"/>
            <a:ext cx="777597" cy="7892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E51CBB-4722-4F26-9E2E-56DAE7BA6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43" y="917416"/>
            <a:ext cx="820366" cy="61863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2590E8-A5CB-46C5-AF5A-1BA76A4FA25B}"/>
              </a:ext>
            </a:extLst>
          </p:cNvPr>
          <p:cNvSpPr txBox="1">
            <a:spLocks/>
          </p:cNvSpPr>
          <p:nvPr/>
        </p:nvSpPr>
        <p:spPr>
          <a:xfrm>
            <a:off x="82709" y="6514166"/>
            <a:ext cx="2385985" cy="3411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FF0000"/>
                </a:solidFill>
              </a:rPr>
              <a:t>Click</a:t>
            </a:r>
            <a:r>
              <a:rPr lang="en-US" sz="1800" b="1" dirty="0"/>
              <a:t> to continue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8829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0070C0"/>
        </a:solidFill>
      </a:spPr>
      <a:bodyPr wrap="square" rtlCol="0">
        <a:spAutoFit/>
      </a:bodyPr>
      <a:lstStyle>
        <a:defPPr algn="r">
          <a:defRPr sz="16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b5744b12-f1bc-4780-8577-ba39858743d7" origin="userSelected"/>
</file>

<file path=customXml/itemProps1.xml><?xml version="1.0" encoding="utf-8"?>
<ds:datastoreItem xmlns:ds="http://schemas.openxmlformats.org/officeDocument/2006/customXml" ds:itemID="{D8454A8D-C175-4359-A8C1-7E02F7DA11A2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6250</TotalTime>
  <Words>629</Words>
  <Application>Microsoft Office PowerPoint</Application>
  <PresentationFormat>Widescreen</PresentationFormat>
  <Paragraphs>117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ENGR099_OLT:  2020 Incoterms™ Service Pack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 Price Worksheet (TPW) v3.01 Training</dc:title>
  <dc:creator>Stuyvenberg, Doug</dc:creator>
  <cp:lastModifiedBy>Nava, Steven</cp:lastModifiedBy>
  <cp:revision>336</cp:revision>
  <cp:lastPrinted>2019-09-12T17:24:56Z</cp:lastPrinted>
  <dcterms:created xsi:type="dcterms:W3CDTF">2019-09-10T22:44:46Z</dcterms:created>
  <dcterms:modified xsi:type="dcterms:W3CDTF">2021-06-03T10:56:24Z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8da11835-3050-408b-835c-6c27527019cc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b5uRTIfFVJvnskMNf5rWi6vC4tCygNd0</vt:lpwstr>
  </property>
</Properties>
</file>