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136" r:id="rId2"/>
    <p:sldId id="2140" r:id="rId3"/>
    <p:sldId id="2142" r:id="rId4"/>
    <p:sldId id="2143" r:id="rId5"/>
    <p:sldId id="2144"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261" y="10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235E908-5EBF-45A3-A084-2F237ACCA8FB}" type="datetimeFigureOut">
              <a:rPr lang="en-US" smtClean="0"/>
              <a:t>1/31/2024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945107E-26ED-436F-B144-01593662C3E3}" type="slidenum">
              <a:rPr lang="en-US" smtClean="0"/>
              <a:t>‹#›</a:t>
            </a:fld>
            <a:endParaRPr lang="en-US"/>
          </a:p>
        </p:txBody>
      </p:sp>
    </p:spTree>
    <p:extLst>
      <p:ext uri="{BB962C8B-B14F-4D97-AF65-F5344CB8AC3E}">
        <p14:creationId xmlns:p14="http://schemas.microsoft.com/office/powerpoint/2010/main" val="346791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68300588-DEE8-455A-9352-422D12199D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64801" y="6400800"/>
            <a:ext cx="119803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946400" y="4724400"/>
            <a:ext cx="87376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a:t>Click to edit Master title style</a:t>
            </a:r>
          </a:p>
        </p:txBody>
      </p:sp>
      <p:sp>
        <p:nvSpPr>
          <p:cNvPr id="7171" name="Rectangle 3"/>
          <p:cNvSpPr>
            <a:spLocks noGrp="1" noChangeArrowheads="1"/>
          </p:cNvSpPr>
          <p:nvPr>
            <p:ph type="subTitle" idx="1"/>
          </p:nvPr>
        </p:nvSpPr>
        <p:spPr>
          <a:xfrm>
            <a:off x="6604000" y="5257800"/>
            <a:ext cx="508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a:t>Click to edit Master subtitle style</a:t>
            </a:r>
          </a:p>
        </p:txBody>
      </p:sp>
      <p:pic>
        <p:nvPicPr>
          <p:cNvPr id="15" name="Picture 14" descr="A picture containing text, screenshot&#10;&#10;Description automatically generated">
            <a:extLst>
              <a:ext uri="{FF2B5EF4-FFF2-40B4-BE49-F238E27FC236}">
                <a16:creationId xmlns:a16="http://schemas.microsoft.com/office/drawing/2014/main" id="{ED48F29C-6165-8244-A2A7-D96616679C68}"/>
              </a:ext>
            </a:extLst>
          </p:cNvPr>
          <p:cNvPicPr>
            <a:picLocks noChangeAspect="1"/>
          </p:cNvPicPr>
          <p:nvPr userDrawn="1"/>
        </p:nvPicPr>
        <p:blipFill>
          <a:blip r:embed="rId3"/>
          <a:stretch>
            <a:fillRect/>
          </a:stretch>
        </p:blipFill>
        <p:spPr>
          <a:xfrm>
            <a:off x="0" y="-59267"/>
            <a:ext cx="12192000" cy="4783667"/>
          </a:xfrm>
          <a:prstGeom prst="rect">
            <a:avLst/>
          </a:prstGeom>
        </p:spPr>
      </p:pic>
    </p:spTree>
    <p:extLst>
      <p:ext uri="{BB962C8B-B14F-4D97-AF65-F5344CB8AC3E}">
        <p14:creationId xmlns:p14="http://schemas.microsoft.com/office/powerpoint/2010/main" val="357636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749" y="1219200"/>
            <a:ext cx="11017251" cy="4953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4" name="TextBox 3">
            <a:extLst>
              <a:ext uri="{FF2B5EF4-FFF2-40B4-BE49-F238E27FC236}">
                <a16:creationId xmlns:a16="http://schemas.microsoft.com/office/drawing/2014/main" id="{7A12FE25-B6DD-70CA-BC61-503061E1D677}"/>
              </a:ext>
            </a:extLst>
          </p:cNvPr>
          <p:cNvSpPr txBox="1"/>
          <p:nvPr userDrawn="1"/>
        </p:nvSpPr>
        <p:spPr>
          <a:xfrm>
            <a:off x="108065" y="6542116"/>
            <a:ext cx="432262" cy="246221"/>
          </a:xfrm>
          <a:prstGeom prst="rect">
            <a:avLst/>
          </a:prstGeom>
          <a:noFill/>
        </p:spPr>
        <p:txBody>
          <a:bodyPr wrap="square" rtlCol="0">
            <a:spAutoFit/>
          </a:bodyPr>
          <a:lstStyle/>
          <a:p>
            <a:fld id="{CA978E71-A020-4EC8-8928-5EBBA6C5B3A1}" type="slidenum">
              <a:rPr lang="en-US" sz="1000" smtClean="0"/>
              <a:t>‹#›</a:t>
            </a:fld>
            <a:endParaRPr lang="en-US" sz="1000" dirty="0"/>
          </a:p>
        </p:txBody>
      </p:sp>
    </p:spTree>
    <p:extLst>
      <p:ext uri="{BB962C8B-B14F-4D97-AF65-F5344CB8AC3E}">
        <p14:creationId xmlns:p14="http://schemas.microsoft.com/office/powerpoint/2010/main" val="143655177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ES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BB8F91-E665-4311-B896-641652AEFBD7}"/>
              </a:ext>
            </a:extLst>
          </p:cNvPr>
          <p:cNvSpPr>
            <a:spLocks noGrp="1"/>
          </p:cNvSpPr>
          <p:nvPr>
            <p:ph type="title"/>
          </p:nvPr>
        </p:nvSpPr>
        <p:spPr>
          <a:xfrm>
            <a:off x="653147" y="76200"/>
            <a:ext cx="9083821" cy="868362"/>
          </a:xfrm>
        </p:spPr>
        <p:txBody>
          <a:bodyPr/>
          <a:lstStyle/>
          <a:p>
            <a:r>
              <a:rPr lang="en-US"/>
              <a:t>Click to edit Master title style</a:t>
            </a:r>
          </a:p>
        </p:txBody>
      </p:sp>
      <p:sp>
        <p:nvSpPr>
          <p:cNvPr id="5" name="Rectangle 3">
            <a:extLst>
              <a:ext uri="{FF2B5EF4-FFF2-40B4-BE49-F238E27FC236}">
                <a16:creationId xmlns:a16="http://schemas.microsoft.com/office/drawing/2014/main" id="{D3844626-58BF-48CD-BBE9-69345622DF70}"/>
              </a:ext>
            </a:extLst>
          </p:cNvPr>
          <p:cNvSpPr>
            <a:spLocks noGrp="1" noChangeArrowheads="1"/>
          </p:cNvSpPr>
          <p:nvPr>
            <p:ph idx="1"/>
          </p:nvPr>
        </p:nvSpPr>
        <p:spPr bwMode="auto">
          <a:xfrm>
            <a:off x="666751" y="1219200"/>
            <a:ext cx="1085088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91932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a:extLst>
              <a:ext uri="{FF2B5EF4-FFF2-40B4-BE49-F238E27FC236}">
                <a16:creationId xmlns:a16="http://schemas.microsoft.com/office/drawing/2014/main" id="{D01D7067-75FA-4E45-A6F5-52593BA4EF0D}"/>
              </a:ext>
            </a:extLst>
          </p:cNvPr>
          <p:cNvPicPr>
            <a:picLocks noChangeAspect="1"/>
          </p:cNvPicPr>
          <p:nvPr/>
        </p:nvPicPr>
        <p:blipFill>
          <a:blip r:embed="rId5">
            <a:extLst>
              <a:ext uri="{28A0092B-C50C-407E-A947-70E740481C1C}">
                <a14:useLocalDpi xmlns:a14="http://schemas.microsoft.com/office/drawing/2010/main" val="0"/>
              </a:ext>
            </a:extLst>
          </a:blip>
          <a:srcRect t="86626"/>
          <a:stretch>
            <a:fillRect/>
          </a:stretch>
        </p:blipFill>
        <p:spPr bwMode="auto">
          <a:xfrm>
            <a:off x="0" y="974726"/>
            <a:ext cx="12192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9F81E633-2B0A-4064-9FB7-58581CD8E8B7}"/>
              </a:ext>
            </a:extLst>
          </p:cNvPr>
          <p:cNvSpPr>
            <a:spLocks noGrp="1" noChangeArrowheads="1"/>
          </p:cNvSpPr>
          <p:nvPr>
            <p:ph type="body" idx="1"/>
          </p:nvPr>
        </p:nvSpPr>
        <p:spPr bwMode="auto">
          <a:xfrm>
            <a:off x="666752" y="1219200"/>
            <a:ext cx="11017249"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itle Placeholder 5">
            <a:extLst>
              <a:ext uri="{FF2B5EF4-FFF2-40B4-BE49-F238E27FC236}">
                <a16:creationId xmlns:a16="http://schemas.microsoft.com/office/drawing/2014/main" id="{F3F0A7F6-BE1A-4159-BDA7-16967731E584}"/>
              </a:ext>
            </a:extLst>
          </p:cNvPr>
          <p:cNvSpPr>
            <a:spLocks noGrp="1"/>
          </p:cNvSpPr>
          <p:nvPr>
            <p:ph type="title"/>
          </p:nvPr>
        </p:nvSpPr>
        <p:spPr bwMode="auto">
          <a:xfrm>
            <a:off x="711200" y="76201"/>
            <a:ext cx="9084733"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 name="Footer Placeholder 4">
            <a:extLst>
              <a:ext uri="{FF2B5EF4-FFF2-40B4-BE49-F238E27FC236}">
                <a16:creationId xmlns:a16="http://schemas.microsoft.com/office/drawing/2014/main" id="{24D36FA8-5523-4338-BB84-9242311FD5C5}"/>
              </a:ext>
            </a:extLst>
          </p:cNvPr>
          <p:cNvSpPr>
            <a:spLocks noGrp="1"/>
          </p:cNvSpPr>
          <p:nvPr/>
        </p:nvSpPr>
        <p:spPr>
          <a:xfrm>
            <a:off x="601134" y="6527801"/>
            <a:ext cx="1983317" cy="244475"/>
          </a:xfrm>
          <a:prstGeom prst="rect">
            <a:avLst/>
          </a:prstGeom>
        </p:spPr>
        <p:txBody>
          <a:bodyPr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eaLnBrk="1" hangingPunct="1">
              <a:defRPr/>
            </a:pPr>
            <a:r>
              <a:rPr lang="en-US" sz="1000">
                <a:solidFill>
                  <a:schemeClr val="bg1">
                    <a:lumMod val="50000"/>
                  </a:schemeClr>
                </a:solidFill>
                <a:latin typeface="Arial" pitchFamily="34" charset="0"/>
                <a:cs typeface="Arial" pitchFamily="34" charset="0"/>
              </a:rPr>
              <a:t>MTS CONFIDENTIAL</a:t>
            </a:r>
          </a:p>
        </p:txBody>
      </p:sp>
      <p:pic>
        <p:nvPicPr>
          <p:cNvPr id="1032" name="Picture 1">
            <a:extLst>
              <a:ext uri="{FF2B5EF4-FFF2-40B4-BE49-F238E27FC236}">
                <a16:creationId xmlns:a16="http://schemas.microsoft.com/office/drawing/2014/main" id="{55802D34-980D-48C7-BE0F-BA54FE60068D}"/>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647771" y="194872"/>
            <a:ext cx="1161105" cy="70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378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rtl="0" eaLnBrk="0" fontAlgn="base" hangingPunct="0">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400">
          <a:solidFill>
            <a:srgbClr val="CC1543"/>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2400">
          <a:solidFill>
            <a:srgbClr val="CC1543"/>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2400">
          <a:solidFill>
            <a:srgbClr val="CC1543"/>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2400">
          <a:solidFill>
            <a:srgbClr val="CC1543"/>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0" fontAlgn="base" hangingPunct="0">
        <a:spcBef>
          <a:spcPct val="0"/>
        </a:spcBef>
        <a:spcAft>
          <a:spcPct val="0"/>
        </a:spcAft>
        <a:buClr>
          <a:srgbClr val="CC1543"/>
        </a:buClr>
        <a:buFont typeface="Arial Narrow" panose="020B0606020202030204" pitchFamily="34" charset="0"/>
        <a:buChar char="»"/>
        <a:defRPr sz="2000">
          <a:solidFill>
            <a:schemeClr val="tx1"/>
          </a:solidFill>
          <a:latin typeface="Arial" pitchFamily="34" charset="0"/>
          <a:ea typeface="ＭＳ Ｐゴシック" charset="0"/>
          <a:cs typeface="Arial" pitchFamily="34" charset="0"/>
        </a:defRPr>
      </a:lvl1pPr>
      <a:lvl2pPr marL="742950" indent="-285750" algn="l" rtl="0" eaLnBrk="0" fontAlgn="base" hangingPunct="0">
        <a:spcBef>
          <a:spcPct val="0"/>
        </a:spcBef>
        <a:spcAft>
          <a:spcPct val="0"/>
        </a:spcAft>
        <a:buClr>
          <a:srgbClr val="CC1543"/>
        </a:buClr>
        <a:buChar char="–"/>
        <a:defRPr>
          <a:solidFill>
            <a:schemeClr val="tx1"/>
          </a:solidFill>
          <a:latin typeface="Arial" pitchFamily="34" charset="0"/>
          <a:ea typeface="ＭＳ Ｐゴシック" pitchFamily="-107" charset="-128"/>
          <a:cs typeface="Arial" pitchFamily="34" charset="0"/>
        </a:defRPr>
      </a:lvl2pPr>
      <a:lvl3pPr marL="1143000" indent="-228600" algn="l" rtl="0" eaLnBrk="0" fontAlgn="base" hangingPunct="0">
        <a:spcBef>
          <a:spcPct val="0"/>
        </a:spcBef>
        <a:spcAft>
          <a:spcPct val="0"/>
        </a:spcAft>
        <a:buClr>
          <a:srgbClr val="CC1543"/>
        </a:buClr>
        <a:buFont typeface="Arial" panose="020B0604020202020204" pitchFamily="34" charset="0"/>
        <a:buChar char="•"/>
        <a:defRPr sz="1600">
          <a:solidFill>
            <a:schemeClr val="tx1"/>
          </a:solidFill>
          <a:latin typeface="Arial" pitchFamily="34" charset="0"/>
          <a:ea typeface="ＭＳ Ｐゴシック" pitchFamily="-107" charset="-128"/>
          <a:cs typeface="Arial" pitchFamily="34" charset="0"/>
        </a:defRPr>
      </a:lvl3pPr>
      <a:lvl4pPr marL="1600200" indent="-228600" algn="l" rtl="0" eaLnBrk="0" fontAlgn="base" hangingPunct="0">
        <a:spcBef>
          <a:spcPct val="0"/>
        </a:spcBef>
        <a:spcAft>
          <a:spcPct val="0"/>
        </a:spcAft>
        <a:buClr>
          <a:srgbClr val="CC1543"/>
        </a:buClr>
        <a:buFont typeface="Lucida Grande"/>
        <a:buChar char="›"/>
        <a:defRPr sz="1600">
          <a:solidFill>
            <a:schemeClr val="tx1"/>
          </a:solidFill>
          <a:latin typeface="Arial" pitchFamily="34" charset="0"/>
          <a:ea typeface="ＭＳ Ｐゴシック" pitchFamily="-107" charset="-128"/>
          <a:cs typeface="Arial" pitchFamily="34" charset="0"/>
        </a:defRPr>
      </a:lvl4pPr>
      <a:lvl5pPr marL="2057400" indent="-228600" algn="l" rtl="0" eaLnBrk="0" fontAlgn="base" hangingPunct="0">
        <a:spcBef>
          <a:spcPct val="0"/>
        </a:spcBef>
        <a:spcAft>
          <a:spcPct val="0"/>
        </a:spcAft>
        <a:buClr>
          <a:srgbClr val="CC1543"/>
        </a:buClr>
        <a:buFont typeface="Wingdings" panose="05000000000000000000" pitchFamily="2" charset="2"/>
        <a:buChar char="§"/>
        <a:defRPr sz="16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FB37C0-E04D-FDB8-7FFB-F76D0E2E6F6A}"/>
              </a:ext>
            </a:extLst>
          </p:cNvPr>
          <p:cNvSpPr>
            <a:spLocks noGrp="1"/>
          </p:cNvSpPr>
          <p:nvPr>
            <p:ph type="ctrTitle"/>
          </p:nvPr>
        </p:nvSpPr>
        <p:spPr>
          <a:xfrm>
            <a:off x="1315092" y="4724400"/>
            <a:ext cx="10368908" cy="533400"/>
          </a:xfrm>
        </p:spPr>
        <p:txBody>
          <a:bodyPr/>
          <a:lstStyle/>
          <a:p>
            <a:r>
              <a:rPr lang="en-US" dirty="0"/>
              <a:t>ENGR108_OLT “Engineering Communication Expectations”</a:t>
            </a:r>
          </a:p>
        </p:txBody>
      </p:sp>
      <p:sp>
        <p:nvSpPr>
          <p:cNvPr id="8" name="Subtitle 7">
            <a:extLst>
              <a:ext uri="{FF2B5EF4-FFF2-40B4-BE49-F238E27FC236}">
                <a16:creationId xmlns:a16="http://schemas.microsoft.com/office/drawing/2014/main" id="{BA3BBEA4-8BE3-6D4D-125C-5A2E390340FA}"/>
              </a:ext>
            </a:extLst>
          </p:cNvPr>
          <p:cNvSpPr>
            <a:spLocks noGrp="1"/>
          </p:cNvSpPr>
          <p:nvPr>
            <p:ph type="subTitle" idx="1"/>
          </p:nvPr>
        </p:nvSpPr>
        <p:spPr/>
        <p:txBody>
          <a:bodyPr/>
          <a:lstStyle/>
          <a:p>
            <a:r>
              <a:rPr lang="en-US" dirty="0"/>
              <a:t>January 11, 2024</a:t>
            </a:r>
          </a:p>
          <a:p>
            <a:r>
              <a:rPr lang="en-US" sz="1200" dirty="0"/>
              <a:t>Doug Stuyvenberg</a:t>
            </a:r>
          </a:p>
        </p:txBody>
      </p:sp>
    </p:spTree>
    <p:extLst>
      <p:ext uri="{BB962C8B-B14F-4D97-AF65-F5344CB8AC3E}">
        <p14:creationId xmlns:p14="http://schemas.microsoft.com/office/powerpoint/2010/main" val="734664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41C399-0806-CC62-7D3E-199363905B1C}"/>
              </a:ext>
            </a:extLst>
          </p:cNvPr>
          <p:cNvSpPr>
            <a:spLocks noGrp="1"/>
          </p:cNvSpPr>
          <p:nvPr>
            <p:ph type="title"/>
          </p:nvPr>
        </p:nvSpPr>
        <p:spPr/>
        <p:txBody>
          <a:bodyPr/>
          <a:lstStyle/>
          <a:p>
            <a:r>
              <a:rPr lang="en-US" dirty="0"/>
              <a:t>Background</a:t>
            </a:r>
          </a:p>
        </p:txBody>
      </p:sp>
      <p:sp>
        <p:nvSpPr>
          <p:cNvPr id="22" name="TextBox 21">
            <a:extLst>
              <a:ext uri="{FF2B5EF4-FFF2-40B4-BE49-F238E27FC236}">
                <a16:creationId xmlns:a16="http://schemas.microsoft.com/office/drawing/2014/main" id="{B553567F-5239-E37C-9D37-89203E76D16C}"/>
              </a:ext>
            </a:extLst>
          </p:cNvPr>
          <p:cNvSpPr txBox="1"/>
          <p:nvPr/>
        </p:nvSpPr>
        <p:spPr>
          <a:xfrm>
            <a:off x="1311284" y="1449741"/>
            <a:ext cx="9383929" cy="332398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MTS and ITW’s workplace culture offers an environment for engineering personnel to enjoy empowerment, a spirit of independence, responsibility, and accountability.  For decades, engineering personnel have mostly been assigned to matrixed project teams where work direction, schedules, and collaboration were established.  Within these matrixed teams, communication is more fluent and open.  Company-wide, maintaining good </a:t>
            </a:r>
            <a:r>
              <a:rPr lang="en-US" sz="1400" b="1" dirty="0">
                <a:latin typeface="Arial" panose="020B0604020202020204" pitchFamily="34" charset="0"/>
                <a:cs typeface="Arial" panose="020B0604020202020204" pitchFamily="34" charset="0"/>
              </a:rPr>
              <a:t>communication</a:t>
            </a:r>
            <a:r>
              <a:rPr lang="en-US" sz="1400" dirty="0">
                <a:latin typeface="Arial" panose="020B0604020202020204" pitchFamily="34" charset="0"/>
                <a:cs typeface="Arial" panose="020B0604020202020204" pitchFamily="34" charset="0"/>
              </a:rPr>
              <a:t> is an essential requirement for success.  As with MTS and now with ITW, the “Trust” value is exemplified in our leadership.  We act professionally and we trust our staff.  MTS leadership focuses on execution of company strategy through recruiting, developing top talent, and supporting career growth for engineers and designers. Our leadership ethos does not and should not micro-manage direct reports.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As the engineering staff engages and strengthens working relationships with product and project teams, the communication becomes pervasive and ubiquitous amongst these matrixed teams as expected.  Conversely, communication with people leaders in our work culture at times produces unintended situations where managers and supervisors are not getting informed or engaged when they should be.  This guide provides instructions and expectations to improve communication between engineering staff and their leaders.</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91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41C399-0806-CC62-7D3E-199363905B1C}"/>
              </a:ext>
            </a:extLst>
          </p:cNvPr>
          <p:cNvSpPr>
            <a:spLocks noGrp="1"/>
          </p:cNvSpPr>
          <p:nvPr>
            <p:ph type="title"/>
          </p:nvPr>
        </p:nvSpPr>
        <p:spPr/>
        <p:txBody>
          <a:bodyPr/>
          <a:lstStyle/>
          <a:p>
            <a:r>
              <a:rPr lang="en-US" dirty="0"/>
              <a:t>Communication Instructions for Engineering Staff</a:t>
            </a:r>
          </a:p>
        </p:txBody>
      </p:sp>
      <p:sp>
        <p:nvSpPr>
          <p:cNvPr id="22" name="TextBox 21">
            <a:extLst>
              <a:ext uri="{FF2B5EF4-FFF2-40B4-BE49-F238E27FC236}">
                <a16:creationId xmlns:a16="http://schemas.microsoft.com/office/drawing/2014/main" id="{B553567F-5239-E37C-9D37-89203E76D16C}"/>
              </a:ext>
            </a:extLst>
          </p:cNvPr>
          <p:cNvSpPr txBox="1"/>
          <p:nvPr/>
        </p:nvSpPr>
        <p:spPr>
          <a:xfrm>
            <a:off x="1262300" y="1190747"/>
            <a:ext cx="7849042" cy="4647426"/>
          </a:xfrm>
          <a:prstGeom prst="rect">
            <a:avLst/>
          </a:prstGeom>
          <a:noFill/>
        </p:spPr>
        <p:txBody>
          <a:bodyPr wrap="square" rtlCol="0">
            <a:spAutoFit/>
          </a:bodyPr>
          <a:lstStyle/>
          <a:p>
            <a:pPr marR="0" lvl="0">
              <a:spcBef>
                <a:spcPts val="0"/>
              </a:spcBef>
              <a:spcAft>
                <a:spcPts val="0"/>
              </a:spcAft>
            </a:pPr>
            <a:r>
              <a:rPr lang="en-US" sz="2400" b="1" dirty="0">
                <a:effectLst/>
                <a:latin typeface="Arial" panose="020B0604020202020204" pitchFamily="34" charset="0"/>
                <a:ea typeface="Times New Roman" panose="02020603050405020304" pitchFamily="18" charset="0"/>
                <a:cs typeface="Arial" panose="020B0604020202020204" pitchFamily="34" charset="0"/>
              </a:rPr>
              <a:t>Please notify your supervisor of the following:</a:t>
            </a:r>
          </a:p>
          <a:p>
            <a:pPr marL="548640" lvl="1">
              <a:spcBef>
                <a:spcPts val="1200"/>
              </a:spcBef>
            </a:pPr>
            <a:r>
              <a:rPr lang="en-US" sz="1400" b="1" dirty="0">
                <a:effectLst/>
                <a:latin typeface="Arial" panose="020B0604020202020204" pitchFamily="34" charset="0"/>
                <a:ea typeface="Times New Roman" panose="02020603050405020304" pitchFamily="18" charset="0"/>
                <a:cs typeface="Arial" panose="020B0604020202020204" pitchFamily="34" charset="0"/>
              </a:rPr>
              <a:t>Safety</a:t>
            </a:r>
          </a:p>
          <a:p>
            <a:pPr lvl="2" indent="-91440">
              <a:spcAft>
                <a:spcPts val="6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Arial" panose="020B0604020202020204" pitchFamily="34" charset="0"/>
              </a:rPr>
              <a:t>Any safety incident witnessed in-plant or off-site; o</a:t>
            </a:r>
            <a:r>
              <a:rPr lang="en-US" sz="1200" dirty="0">
                <a:latin typeface="Arial" panose="020B0604020202020204" pitchFamily="34" charset="0"/>
                <a:ea typeface="Times New Roman" panose="02020603050405020304" pitchFamily="18" charset="0"/>
                <a:cs typeface="Arial" panose="020B0604020202020204" pitchFamily="34" charset="0"/>
              </a:rPr>
              <a:t>bserved </a:t>
            </a:r>
            <a:r>
              <a:rPr lang="en-US" sz="1200" dirty="0">
                <a:effectLst/>
                <a:latin typeface="Arial" panose="020B0604020202020204" pitchFamily="34" charset="0"/>
                <a:ea typeface="Times New Roman" panose="02020603050405020304" pitchFamily="18" charset="0"/>
                <a:cs typeface="Arial" panose="020B0604020202020204" pitchFamily="34" charset="0"/>
              </a:rPr>
              <a:t>unsafe conditions</a:t>
            </a:r>
          </a:p>
          <a:p>
            <a:pPr lvl="2" indent="-91440">
              <a:spcAft>
                <a:spcPts val="6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Arial" panose="020B0604020202020204" pitchFamily="34" charset="0"/>
              </a:rPr>
              <a:t>“Good catches”, “near misses”, and accidents involving injuries and/or death</a:t>
            </a:r>
          </a:p>
          <a:p>
            <a:pPr lvl="2" indent="-91440">
              <a:spcAft>
                <a:spcPts val="600"/>
              </a:spcAft>
              <a:buFont typeface="Arial" panose="020B0604020202020204" pitchFamily="34" charset="0"/>
              <a:buChar char="•"/>
            </a:pPr>
            <a:r>
              <a:rPr lang="en-US" sz="1200" dirty="0">
                <a:latin typeface="Arial" panose="020B0604020202020204" pitchFamily="34" charset="0"/>
                <a:ea typeface="Times New Roman" panose="02020603050405020304" pitchFamily="18" charset="0"/>
                <a:cs typeface="Arial" panose="020B0604020202020204" pitchFamily="34" charset="0"/>
              </a:rPr>
              <a:t>A</a:t>
            </a:r>
            <a:r>
              <a:rPr lang="en-US" sz="1200" dirty="0">
                <a:effectLst/>
                <a:latin typeface="Arial" panose="020B0604020202020204" pitchFamily="34" charset="0"/>
                <a:ea typeface="Times New Roman" panose="02020603050405020304" pitchFamily="18" charset="0"/>
                <a:cs typeface="Arial" panose="020B0604020202020204" pitchFamily="34" charset="0"/>
              </a:rPr>
              <a:t>ccidents that cause significant system or facility damage.</a:t>
            </a:r>
          </a:p>
          <a:p>
            <a:pPr marL="548640" lvl="1"/>
            <a:r>
              <a:rPr lang="en-US" sz="1400" b="1" dirty="0">
                <a:effectLst/>
                <a:latin typeface="Arial" panose="020B0604020202020204" pitchFamily="34" charset="0"/>
                <a:ea typeface="Times New Roman" panose="02020603050405020304" pitchFamily="18" charset="0"/>
                <a:cs typeface="Arial" panose="020B0604020202020204" pitchFamily="34" charset="0"/>
              </a:rPr>
              <a:t>Customers</a:t>
            </a:r>
          </a:p>
          <a:p>
            <a:pPr lvl="2" indent="-91440">
              <a:spcAft>
                <a:spcPts val="6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Arial" panose="020B0604020202020204" pitchFamily="34" charset="0"/>
              </a:rPr>
              <a:t>A “Customer-down” situation, customer visit(s) or unplanned service request(s) requiring 1 day or more of engineering labor</a:t>
            </a:r>
          </a:p>
          <a:p>
            <a:pPr marL="548640" lvl="1">
              <a:spcBef>
                <a:spcPts val="600"/>
              </a:spcBef>
            </a:pPr>
            <a:r>
              <a:rPr lang="en-US" sz="1400" b="1" dirty="0">
                <a:latin typeface="Arial" panose="020B0604020202020204" pitchFamily="34" charset="0"/>
                <a:ea typeface="Times New Roman" panose="02020603050405020304" pitchFamily="18" charset="0"/>
                <a:cs typeface="Arial" panose="020B0604020202020204" pitchFamily="34" charset="0"/>
              </a:rPr>
              <a:t>Work Schedule</a:t>
            </a:r>
            <a:endParaRPr lang="en-US" sz="1400" b="1" baseline="30000" dirty="0">
              <a:latin typeface="Arial" panose="020B0604020202020204" pitchFamily="34" charset="0"/>
              <a:ea typeface="Times New Roman" panose="02020603050405020304" pitchFamily="18" charset="0"/>
              <a:cs typeface="Arial" panose="020B0604020202020204" pitchFamily="34" charset="0"/>
            </a:endParaRPr>
          </a:p>
          <a:p>
            <a:pPr lvl="2" indent="-91440">
              <a:spcAft>
                <a:spcPts val="600"/>
              </a:spcAft>
              <a:buFont typeface="Arial" panose="020B0604020202020204" pitchFamily="34" charset="0"/>
              <a:buChar char="•"/>
            </a:pPr>
            <a:r>
              <a:rPr lang="en-US" sz="1200" dirty="0">
                <a:latin typeface="Arial" panose="020B0604020202020204" pitchFamily="34" charset="0"/>
                <a:ea typeface="Times New Roman" panose="02020603050405020304" pitchFamily="18" charset="0"/>
                <a:cs typeface="Arial" panose="020B0604020202020204" pitchFamily="34" charset="0"/>
              </a:rPr>
              <a:t>Remote work plans (WFH)</a:t>
            </a:r>
          </a:p>
          <a:p>
            <a:pPr lvl="2" indent="-91440">
              <a:spcAft>
                <a:spcPts val="6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Arial" panose="020B0604020202020204" pitchFamily="34" charset="0"/>
              </a:rPr>
              <a:t>PTO email notification when taking more than 1 day consecutively </a:t>
            </a:r>
          </a:p>
          <a:p>
            <a:pPr marL="548640" lvl="1">
              <a:spcBef>
                <a:spcPts val="600"/>
              </a:spcBef>
            </a:pPr>
            <a:r>
              <a:rPr lang="en-US" sz="1400" b="1" dirty="0">
                <a:latin typeface="Arial" panose="020B0604020202020204" pitchFamily="34" charset="0"/>
                <a:ea typeface="Times New Roman" panose="02020603050405020304" pitchFamily="18" charset="0"/>
                <a:cs typeface="Arial" panose="020B0604020202020204" pitchFamily="34" charset="0"/>
              </a:rPr>
              <a:t>Culture</a:t>
            </a:r>
            <a:endParaRPr lang="en-US" sz="1400" b="1" baseline="30000" dirty="0">
              <a:latin typeface="Arial" panose="020B0604020202020204" pitchFamily="34" charset="0"/>
              <a:ea typeface="Times New Roman" panose="02020603050405020304" pitchFamily="18" charset="0"/>
              <a:cs typeface="Arial" panose="020B0604020202020204" pitchFamily="34" charset="0"/>
            </a:endParaRPr>
          </a:p>
          <a:p>
            <a:pPr lvl="2" indent="-91440">
              <a:spcAft>
                <a:spcPts val="600"/>
              </a:spcAft>
              <a:buFont typeface="Arial" panose="020B0604020202020204" pitchFamily="34" charset="0"/>
              <a:buChar char="•"/>
            </a:pPr>
            <a:r>
              <a:rPr lang="en-US" sz="1200" dirty="0">
                <a:latin typeface="Arial" panose="020B0604020202020204" pitchFamily="34" charset="0"/>
                <a:ea typeface="Times New Roman" panose="02020603050405020304" pitchFamily="18" charset="0"/>
                <a:cs typeface="Arial" panose="020B0604020202020204" pitchFamily="34" charset="0"/>
              </a:rPr>
              <a:t>Disrespectful behavior or hostile attitudes</a:t>
            </a:r>
          </a:p>
          <a:p>
            <a:pPr lvl="2" indent="-91440">
              <a:spcAft>
                <a:spcPts val="600"/>
              </a:spcAft>
              <a:buFont typeface="Arial" panose="020B0604020202020204" pitchFamily="34" charset="0"/>
              <a:buChar char="•"/>
            </a:pPr>
            <a:r>
              <a:rPr lang="en-US" sz="1200" dirty="0">
                <a:latin typeface="Arial" panose="020B0604020202020204" pitchFamily="34" charset="0"/>
                <a:ea typeface="Times New Roman" panose="02020603050405020304" pitchFamily="18" charset="0"/>
                <a:cs typeface="Arial" panose="020B0604020202020204" pitchFamily="34" charset="0"/>
              </a:rPr>
              <a:t>Poor compliance with ITW’s Values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548640" lvl="1">
              <a:spcBef>
                <a:spcPts val="600"/>
              </a:spcBef>
            </a:pPr>
            <a:r>
              <a:rPr lang="en-US" sz="1400" b="1" dirty="0">
                <a:latin typeface="Arial" panose="020B0604020202020204" pitchFamily="34" charset="0"/>
                <a:ea typeface="Times New Roman" panose="02020603050405020304" pitchFamily="18" charset="0"/>
                <a:cs typeface="Arial" panose="020B0604020202020204" pitchFamily="34" charset="0"/>
              </a:rPr>
              <a:t>Travel</a:t>
            </a:r>
            <a:endParaRPr lang="en-US" sz="1400" b="1" baseline="30000" dirty="0">
              <a:latin typeface="Arial" panose="020B0604020202020204" pitchFamily="34" charset="0"/>
              <a:ea typeface="Times New Roman" panose="02020603050405020304" pitchFamily="18" charset="0"/>
              <a:cs typeface="Arial" panose="020B0604020202020204" pitchFamily="34" charset="0"/>
            </a:endParaRPr>
          </a:p>
          <a:p>
            <a:pPr lvl="2" indent="-91440">
              <a:spcAft>
                <a:spcPts val="600"/>
              </a:spcAft>
              <a:buFont typeface="Arial" panose="020B0604020202020204" pitchFamily="34" charset="0"/>
              <a:buChar char="•"/>
            </a:pPr>
            <a:r>
              <a:rPr lang="en-US" sz="1200" dirty="0">
                <a:latin typeface="Arial" panose="020B0604020202020204" pitchFamily="34" charset="0"/>
                <a:ea typeface="Times New Roman" panose="02020603050405020304" pitchFamily="18" charset="0"/>
                <a:cs typeface="Arial" panose="020B0604020202020204" pitchFamily="34" charset="0"/>
              </a:rPr>
              <a:t>Unplanned and/or short notice travel requests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lvl="2" indent="-91440">
              <a:spcAft>
                <a:spcPts val="6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Arial" panose="020B0604020202020204" pitchFamily="34" charset="0"/>
              </a:rPr>
              <a:t>Travel approvals per latest guidelines</a:t>
            </a:r>
          </a:p>
        </p:txBody>
      </p:sp>
    </p:spTree>
    <p:extLst>
      <p:ext uri="{BB962C8B-B14F-4D97-AF65-F5344CB8AC3E}">
        <p14:creationId xmlns:p14="http://schemas.microsoft.com/office/powerpoint/2010/main" val="1363528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41C399-0806-CC62-7D3E-199363905B1C}"/>
              </a:ext>
            </a:extLst>
          </p:cNvPr>
          <p:cNvSpPr>
            <a:spLocks noGrp="1"/>
          </p:cNvSpPr>
          <p:nvPr>
            <p:ph type="title"/>
          </p:nvPr>
        </p:nvSpPr>
        <p:spPr/>
        <p:txBody>
          <a:bodyPr/>
          <a:lstStyle/>
          <a:p>
            <a:r>
              <a:rPr lang="en-US" dirty="0"/>
              <a:t>Communication Matrix</a:t>
            </a:r>
          </a:p>
        </p:txBody>
      </p:sp>
      <p:graphicFrame>
        <p:nvGraphicFramePr>
          <p:cNvPr id="5" name="Table 4">
            <a:extLst>
              <a:ext uri="{FF2B5EF4-FFF2-40B4-BE49-F238E27FC236}">
                <a16:creationId xmlns:a16="http://schemas.microsoft.com/office/drawing/2014/main" id="{14214540-3CB9-0D70-25D1-9FE17A30B049}"/>
              </a:ext>
            </a:extLst>
          </p:cNvPr>
          <p:cNvGraphicFramePr>
            <a:graphicFrameLocks noGrp="1"/>
          </p:cNvGraphicFramePr>
          <p:nvPr>
            <p:extLst>
              <p:ext uri="{D42A27DB-BD31-4B8C-83A1-F6EECF244321}">
                <p14:modId xmlns:p14="http://schemas.microsoft.com/office/powerpoint/2010/main" val="216453119"/>
              </p:ext>
            </p:extLst>
          </p:nvPr>
        </p:nvGraphicFramePr>
        <p:xfrm>
          <a:off x="915306" y="1265465"/>
          <a:ext cx="9624902" cy="4753247"/>
        </p:xfrm>
        <a:graphic>
          <a:graphicData uri="http://schemas.openxmlformats.org/drawingml/2006/table">
            <a:tbl>
              <a:tblPr firstRow="1">
                <a:tableStyleId>{EB344D84-9AFB-497E-A393-DC336BA19D2E}</a:tableStyleId>
              </a:tblPr>
              <a:tblGrid>
                <a:gridCol w="1530817">
                  <a:extLst>
                    <a:ext uri="{9D8B030D-6E8A-4147-A177-3AD203B41FA5}">
                      <a16:colId xmlns:a16="http://schemas.microsoft.com/office/drawing/2014/main" val="20000"/>
                    </a:ext>
                  </a:extLst>
                </a:gridCol>
                <a:gridCol w="3704965">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12"/>
                    </a:ext>
                  </a:extLst>
                </a:gridCol>
              </a:tblGrid>
              <a:tr h="1461407">
                <a:tc>
                  <a:txBody>
                    <a:bodyPr/>
                    <a:lstStyle/>
                    <a:p>
                      <a:r>
                        <a:rPr lang="en-US" sz="1400" dirty="0"/>
                        <a:t>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400" dirty="0"/>
                        <a:t>Details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200" dirty="0"/>
                        <a:t>Colleagues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200" dirty="0"/>
                        <a:t>Supervisor / Mgr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200" dirty="0"/>
                        <a:t>+1 Manager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200" dirty="0"/>
                        <a:t>Sr. Leader / Director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200" dirty="0"/>
                        <a:t>EHS Manager(s)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200" dirty="0"/>
                        <a:t>HRBP</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US" sz="1200" dirty="0"/>
                        <a:t>Product Safety &amp; Compliance Engineer</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US" sz="120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5486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Narrow"/>
                          <a:ea typeface="+mn-ea"/>
                          <a:cs typeface="+mn-cs"/>
                        </a:rPr>
                        <a:t>Safety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0" dirty="0"/>
                        <a:t>Any safety incident or observed unsafe conditions; “Good catch”, “near miss”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0000CC"/>
                          </a:solidFill>
                          <a:latin typeface="Franklin Gothic Heavy" panose="020B0903020102020204" pitchFamily="34" charset="0"/>
                        </a:rPr>
                        <a:t>○</a:t>
                      </a: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Franklin Gothic Heavy" panose="020B0903020102020204" pitchFamily="34" charset="0"/>
                          <a:ea typeface="+mn-ea"/>
                          <a:cs typeface="+mn-cs"/>
                        </a:rPr>
                        <a:t>●</a:t>
                      </a:r>
                      <a:endParaRPr kumimoji="0" lang="en-US" sz="2400" b="1" i="0" u="none" strike="noStrike" kern="1200" cap="none" spc="0" normalizeH="0" baseline="0" noProof="0" dirty="0">
                        <a:ln>
                          <a:noFill/>
                        </a:ln>
                        <a:solidFill>
                          <a:srgbClr val="0000CC"/>
                        </a:solidFill>
                        <a:effectLst/>
                        <a:uLnTx/>
                        <a:uFillTx/>
                        <a:latin typeface="Franklin Gothic Demi" panose="020B07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Franklin Gothic Heavy" panose="020B0903020102020204" pitchFamily="34" charset="0"/>
                          <a:ea typeface="+mn-ea"/>
                          <a:cs typeface="+mn-cs"/>
                        </a:rPr>
                        <a:t>●</a:t>
                      </a:r>
                      <a:endParaRPr kumimoji="0" lang="en-US" sz="2400" b="1" i="0" u="none" strike="noStrike" kern="1200" cap="none" spc="0" normalizeH="0" baseline="0" noProof="0" dirty="0">
                        <a:ln>
                          <a:noFill/>
                        </a:ln>
                        <a:solidFill>
                          <a:srgbClr val="0000CC"/>
                        </a:solidFill>
                        <a:effectLst/>
                        <a:uLnTx/>
                        <a:uFillTx/>
                        <a:latin typeface="Franklin Gothic Demi" panose="020B07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Franklin Gothic Heavy" panose="020B0903020102020204" pitchFamily="34" charset="0"/>
                          <a:ea typeface="+mn-ea"/>
                          <a:cs typeface="+mn-cs"/>
                        </a:rPr>
                        <a:t>○</a:t>
                      </a:r>
                      <a:endParaRPr kumimoji="0" lang="en-US" sz="2400" b="1" i="0" u="none" strike="noStrike" kern="1200" cap="none" spc="0" normalizeH="0" baseline="0" noProof="0" dirty="0">
                        <a:ln>
                          <a:noFill/>
                        </a:ln>
                        <a:solidFill>
                          <a:srgbClr val="0000CC"/>
                        </a:solidFill>
                        <a:effectLst/>
                        <a:uLnTx/>
                        <a:uFillTx/>
                        <a:latin typeface="Franklin Gothic Demi" panose="020B07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rgbClr val="0000CC"/>
                          </a:solidFill>
                          <a:latin typeface="Franklin Gothic Heavy" panose="020B0903020102020204" pitchFamily="34" charset="0"/>
                        </a:rPr>
                        <a:t>●</a:t>
                      </a: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Franklin Gothic Heavy" panose="020B0903020102020204" pitchFamily="34" charset="0"/>
                          <a:ea typeface="+mn-ea"/>
                          <a:cs typeface="+mn-cs"/>
                        </a:rPr>
                        <a:t>○</a:t>
                      </a:r>
                      <a:endParaRPr kumimoji="0" lang="en-US" sz="2400" b="1" i="0" u="none" strike="noStrike" kern="1200" cap="none" spc="0" normalizeH="0" baseline="0" noProof="0" dirty="0">
                        <a:ln>
                          <a:noFill/>
                        </a:ln>
                        <a:solidFill>
                          <a:srgbClr val="0000CC"/>
                        </a:solidFill>
                        <a:effectLst/>
                        <a:uLnTx/>
                        <a:uFillTx/>
                        <a:latin typeface="Franklin Gothic Demi" panose="020B07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Franklin Gothic Heavy" panose="020B0903020102020204" pitchFamily="34" charset="0"/>
                          <a:ea typeface="+mn-ea"/>
                          <a:cs typeface="+mn-cs"/>
                        </a:rPr>
                        <a:t>○</a:t>
                      </a:r>
                      <a:endParaRPr kumimoji="0" lang="en-US" sz="2400" b="1" i="0" u="none" strike="noStrike" kern="1200" cap="none" spc="0" normalizeH="0" baseline="0" noProof="0" dirty="0">
                        <a:ln>
                          <a:noFill/>
                        </a:ln>
                        <a:solidFill>
                          <a:srgbClr val="0000CC"/>
                        </a:solidFill>
                        <a:effectLst/>
                        <a:uLnTx/>
                        <a:uFillTx/>
                        <a:latin typeface="Franklin Gothic Demi" panose="020B07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486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Narrow"/>
                          <a:ea typeface="+mn-ea"/>
                          <a:cs typeface="+mn-cs"/>
                        </a:rPr>
                        <a:t>Safety</a:t>
                      </a:r>
                      <a:endParaRPr kumimoji="0" lang="en-US" sz="1400" b="1" i="0" u="none" strike="noStrike" kern="1200" cap="none" spc="0" normalizeH="0" baseline="0" noProof="0" dirty="0">
                        <a:ln>
                          <a:noFill/>
                        </a:ln>
                        <a:solidFill>
                          <a:srgbClr val="000000"/>
                        </a:solidFill>
                        <a:effectLst/>
                        <a:uLnTx/>
                        <a:uFillTx/>
                        <a:latin typeface="Arial Narrow"/>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Accidents involving injuries and/or death or accidents that cause significant system or facility damage.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Franklin Gothic Heavy" panose="020B0903020102020204" pitchFamily="34" charset="0"/>
                          <a:ea typeface="+mn-ea"/>
                          <a:cs typeface="+mn-cs"/>
                        </a:rPr>
                        <a:t>●</a:t>
                      </a:r>
                      <a:endParaRPr kumimoji="0" lang="en-US" sz="2400" b="1" i="0" u="none" strike="noStrike" kern="1200" cap="none" spc="0" normalizeH="0" baseline="0" noProof="0" dirty="0">
                        <a:ln>
                          <a:noFill/>
                        </a:ln>
                        <a:solidFill>
                          <a:srgbClr val="0000CC"/>
                        </a:solidFill>
                        <a:effectLst/>
                        <a:uLnTx/>
                        <a:uFillTx/>
                        <a:latin typeface="Franklin Gothic Demi" panose="020B07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Franklin Gothic Heavy" panose="020B0903020102020204" pitchFamily="34" charset="0"/>
                          <a:ea typeface="+mn-ea"/>
                          <a:cs typeface="+mn-cs"/>
                        </a:rPr>
                        <a:t>●</a:t>
                      </a:r>
                      <a:endParaRPr kumimoji="0" lang="en-US" sz="2400" b="1" i="0" u="none" strike="noStrike" kern="1200" cap="none" spc="0" normalizeH="0" baseline="0" noProof="0" dirty="0">
                        <a:ln>
                          <a:noFill/>
                        </a:ln>
                        <a:solidFill>
                          <a:srgbClr val="0000CC"/>
                        </a:solidFill>
                        <a:effectLst/>
                        <a:uLnTx/>
                        <a:uFillTx/>
                        <a:latin typeface="Franklin Gothic Demi" panose="020B07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Franklin Gothic Heavy" panose="020B0903020102020204" pitchFamily="34" charset="0"/>
                          <a:ea typeface="+mn-ea"/>
                          <a:cs typeface="+mn-cs"/>
                        </a:rPr>
                        <a:t>●</a:t>
                      </a:r>
                      <a:endParaRPr kumimoji="0" lang="en-US" sz="2400" b="1" i="0" u="none" strike="noStrike" kern="1200" cap="none" spc="0" normalizeH="0" baseline="0" noProof="0" dirty="0">
                        <a:ln>
                          <a:noFill/>
                        </a:ln>
                        <a:solidFill>
                          <a:srgbClr val="0000CC"/>
                        </a:solidFill>
                        <a:effectLst/>
                        <a:uLnTx/>
                        <a:uFillTx/>
                        <a:latin typeface="Franklin Gothic Demi" panose="020B07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Franklin Gothic Heavy" panose="020B0903020102020204" pitchFamily="34" charset="0"/>
                          <a:ea typeface="+mn-ea"/>
                          <a:cs typeface="+mn-cs"/>
                        </a:rPr>
                        <a:t>●</a:t>
                      </a:r>
                      <a:endParaRPr kumimoji="0" lang="en-US" sz="2400" b="1" i="0" u="none" strike="noStrike" kern="1200" cap="none" spc="0" normalizeH="0" baseline="0" noProof="0" dirty="0">
                        <a:ln>
                          <a:noFill/>
                        </a:ln>
                        <a:solidFill>
                          <a:srgbClr val="0000CC"/>
                        </a:solidFill>
                        <a:effectLst/>
                        <a:uLnTx/>
                        <a:uFillTx/>
                        <a:latin typeface="Franklin Gothic Demi" panose="020B07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Franklin Gothic Heavy" panose="020B0903020102020204" pitchFamily="34" charset="0"/>
                          <a:ea typeface="+mn-ea"/>
                          <a:cs typeface="+mn-cs"/>
                        </a:rPr>
                        <a:t>●</a:t>
                      </a:r>
                      <a:endParaRPr kumimoji="0" lang="en-US" sz="2400" b="1" i="0" u="none" strike="noStrike" kern="1200" cap="none" spc="0" normalizeH="0" baseline="0" noProof="0" dirty="0">
                        <a:ln>
                          <a:noFill/>
                        </a:ln>
                        <a:solidFill>
                          <a:srgbClr val="0000CC"/>
                        </a:solidFill>
                        <a:effectLst/>
                        <a:uLnTx/>
                        <a:uFillTx/>
                        <a:latin typeface="Franklin Gothic Demi" panose="020B07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Franklin Gothic Heavy" panose="020B0903020102020204" pitchFamily="34" charset="0"/>
                          <a:ea typeface="+mn-ea"/>
                          <a:cs typeface="+mn-cs"/>
                        </a:rPr>
                        <a:t>○</a:t>
                      </a:r>
                      <a:endParaRPr kumimoji="0" lang="en-US" sz="2400" b="1" i="0" u="none" strike="noStrike" kern="1200" cap="none" spc="0" normalizeH="0" baseline="0" noProof="0" dirty="0">
                        <a:ln>
                          <a:noFill/>
                        </a:ln>
                        <a:solidFill>
                          <a:srgbClr val="0000CC"/>
                        </a:solidFill>
                        <a:effectLst/>
                        <a:uLnTx/>
                        <a:uFillTx/>
                        <a:latin typeface="Franklin Gothic Demi" panose="020B07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486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Customers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A “Customer-down” situation, customer visit(s) or unplanned service request(s) requiring 1 day or more of engineering labor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Franklin Gothic Heavy" panose="020B0903020102020204" pitchFamily="34" charset="0"/>
                          <a:ea typeface="+mn-ea"/>
                          <a:cs typeface="+mn-cs"/>
                        </a:rPr>
                        <a:t>●</a:t>
                      </a:r>
                      <a:endParaRPr kumimoji="0" lang="en-US" sz="2400" b="1" i="0" u="none" strike="noStrike" kern="1200" cap="none" spc="0" normalizeH="0" baseline="0" noProof="0" dirty="0">
                        <a:ln>
                          <a:noFill/>
                        </a:ln>
                        <a:solidFill>
                          <a:srgbClr val="0000CC"/>
                        </a:solidFill>
                        <a:effectLst/>
                        <a:uLnTx/>
                        <a:uFillTx/>
                        <a:latin typeface="Franklin Gothic Demi" panose="020B07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Franklin Gothic Heavy" panose="020B0903020102020204" pitchFamily="34" charset="0"/>
                          <a:ea typeface="+mn-ea"/>
                          <a:cs typeface="+mn-cs"/>
                        </a:rPr>
                        <a:t>●</a:t>
                      </a:r>
                      <a:endParaRPr kumimoji="0" lang="en-US" sz="2400" b="1" i="0" u="none" strike="noStrike" kern="1200" cap="none" spc="0" normalizeH="0" baseline="0" noProof="0" dirty="0">
                        <a:ln>
                          <a:noFill/>
                        </a:ln>
                        <a:solidFill>
                          <a:srgbClr val="0000CC"/>
                        </a:solidFill>
                        <a:effectLst/>
                        <a:uLnTx/>
                        <a:uFillTx/>
                        <a:latin typeface="Franklin Gothic Demi" panose="020B07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Franklin Gothic Heavy" panose="020B0903020102020204" pitchFamily="34" charset="0"/>
                          <a:ea typeface="+mn-ea"/>
                          <a:cs typeface="+mn-cs"/>
                        </a:rPr>
                        <a:t>○</a:t>
                      </a:r>
                      <a:endParaRPr kumimoji="0" lang="en-US" sz="2400" b="1" i="0" u="none" strike="noStrike" kern="1200" cap="none" spc="0" normalizeH="0" baseline="0" noProof="0" dirty="0">
                        <a:ln>
                          <a:noFill/>
                        </a:ln>
                        <a:solidFill>
                          <a:srgbClr val="0000CC"/>
                        </a:solidFill>
                        <a:effectLst/>
                        <a:uLnTx/>
                        <a:uFillTx/>
                        <a:latin typeface="Franklin Gothic Demi" panose="020B07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rgbClr val="0000CC"/>
                          </a:solidFill>
                          <a:latin typeface="Franklin Gothic Heavy" panose="020B0903020102020204" pitchFamily="34" charset="0"/>
                        </a:rPr>
                        <a:t>○</a:t>
                      </a: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486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Work Schedule</a:t>
                      </a:r>
                      <a:endParaRPr kumimoji="0" lang="en-US" sz="1400" b="1" i="0" u="none" strike="noStrike" kern="1200" cap="none" spc="0" normalizeH="0" baseline="0" noProof="0" dirty="0">
                        <a:ln>
                          <a:noFill/>
                        </a:ln>
                        <a:solidFill>
                          <a:srgbClr val="000000"/>
                        </a:solidFill>
                        <a:effectLst/>
                        <a:uLnTx/>
                        <a:uFillTx/>
                        <a:latin typeface="Arial Narrow"/>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Remote work plans (WFH) or</a:t>
                      </a:r>
                    </a:p>
                    <a:p>
                      <a:r>
                        <a:rPr lang="en-US" sz="1100" dirty="0"/>
                        <a:t>PTO email notification when taking more than 1 day consecutively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Franklin Gothic Heavy" panose="020B0903020102020204" pitchFamily="34" charset="0"/>
                          <a:ea typeface="+mn-ea"/>
                          <a:cs typeface="+mn-cs"/>
                        </a:rPr>
                        <a:t>●</a:t>
                      </a:r>
                      <a:endParaRPr kumimoji="0" lang="en-US" sz="2400" b="1" i="0" u="none" strike="noStrike" kern="1200" cap="none" spc="0" normalizeH="0" baseline="0" noProof="0" dirty="0">
                        <a:ln>
                          <a:noFill/>
                        </a:ln>
                        <a:solidFill>
                          <a:srgbClr val="0000CC"/>
                        </a:solidFill>
                        <a:effectLst/>
                        <a:uLnTx/>
                        <a:uFillTx/>
                        <a:latin typeface="Franklin Gothic Demi" panose="020B07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Franklin Gothic Heavy" panose="020B0903020102020204" pitchFamily="34" charset="0"/>
                          <a:ea typeface="+mn-ea"/>
                          <a:cs typeface="+mn-cs"/>
                        </a:rPr>
                        <a:t>●</a:t>
                      </a:r>
                      <a:endParaRPr kumimoji="0" lang="en-US" sz="2400" b="1" i="0" u="none" strike="noStrike" kern="1200" cap="none" spc="0" normalizeH="0" baseline="0" noProof="0" dirty="0">
                        <a:ln>
                          <a:noFill/>
                        </a:ln>
                        <a:solidFill>
                          <a:srgbClr val="0000CC"/>
                        </a:solidFill>
                        <a:effectLst/>
                        <a:uLnTx/>
                        <a:uFillTx/>
                        <a:latin typeface="Franklin Gothic Demi" panose="020B07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CC"/>
                          </a:solidFill>
                          <a:effectLst/>
                          <a:uLnTx/>
                          <a:uFillTx/>
                          <a:latin typeface="Franklin Gothic Heavy" panose="020B0903020102020204" pitchFamily="34" charset="0"/>
                          <a:ea typeface="+mn-ea"/>
                          <a:cs typeface="+mn-cs"/>
                        </a:rPr>
                        <a:t>○</a:t>
                      </a:r>
                      <a:endParaRPr kumimoji="0" lang="en-US" sz="2400" b="1" i="0" u="none" strike="noStrike" kern="1200" cap="none" spc="0" normalizeH="0" baseline="0" noProof="0" dirty="0">
                        <a:ln>
                          <a:noFill/>
                        </a:ln>
                        <a:solidFill>
                          <a:srgbClr val="0000CC"/>
                        </a:solidFill>
                        <a:effectLst/>
                        <a:uLnTx/>
                        <a:uFillTx/>
                        <a:latin typeface="Franklin Gothic Demi" panose="020B07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486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Culture</a:t>
                      </a:r>
                      <a:endParaRPr kumimoji="0" lang="en-US" sz="1400" b="1" i="0" u="none" strike="noStrike" kern="1200" cap="none" spc="0" normalizeH="0" baseline="0" noProof="0" dirty="0">
                        <a:ln>
                          <a:noFill/>
                        </a:ln>
                        <a:solidFill>
                          <a:srgbClr val="000000"/>
                        </a:solidFill>
                        <a:effectLst/>
                        <a:uLnTx/>
                        <a:uFillTx/>
                        <a:latin typeface="Arial Narrow"/>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Disrespectful behavior, hostile attitudes, or </a:t>
                      </a:r>
                    </a:p>
                    <a:p>
                      <a:r>
                        <a:rPr lang="en-US" sz="1100" dirty="0"/>
                        <a:t>poor compliance with ITW’s Values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Franklin Gothic Heavy" panose="020B0903020102020204" pitchFamily="34" charset="0"/>
                          <a:ea typeface="+mn-ea"/>
                          <a:cs typeface="+mn-cs"/>
                        </a:rPr>
                        <a:t>●</a:t>
                      </a:r>
                      <a:endParaRPr kumimoji="0" lang="en-US" sz="2400" b="1" i="0" u="none" strike="noStrike" kern="1200" cap="none" spc="0" normalizeH="0" baseline="0" noProof="0" dirty="0">
                        <a:ln>
                          <a:noFill/>
                        </a:ln>
                        <a:solidFill>
                          <a:srgbClr val="0000CC"/>
                        </a:solidFill>
                        <a:effectLst/>
                        <a:uLnTx/>
                        <a:uFillTx/>
                        <a:latin typeface="Franklin Gothic Demi" panose="020B07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CC"/>
                          </a:solidFill>
                          <a:effectLst/>
                          <a:uLnTx/>
                          <a:uFillTx/>
                          <a:latin typeface="Franklin Gothic Heavy" panose="020B0903020102020204" pitchFamily="34" charset="0"/>
                          <a:ea typeface="+mn-ea"/>
                          <a:cs typeface="+mn-cs"/>
                        </a:rPr>
                        <a:t>○</a:t>
                      </a:r>
                      <a:endParaRPr kumimoji="0" lang="en-US" sz="2400" b="1" i="0" u="none" strike="noStrike" kern="1200" cap="none" spc="0" normalizeH="0" baseline="0" noProof="0" dirty="0">
                        <a:ln>
                          <a:noFill/>
                        </a:ln>
                        <a:solidFill>
                          <a:srgbClr val="0000CC"/>
                        </a:solidFill>
                        <a:effectLst/>
                        <a:uLnTx/>
                        <a:uFillTx/>
                        <a:latin typeface="Franklin Gothic Demi" panose="020B07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rgbClr val="0000CC"/>
                          </a:solidFill>
                          <a:latin typeface="Franklin Gothic Heavy" panose="020B0903020102020204" pitchFamily="34" charset="0"/>
                        </a:rPr>
                        <a:t>○</a:t>
                      </a: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rgbClr val="0000CC"/>
                          </a:solidFill>
                          <a:latin typeface="Franklin Gothic Heavy" panose="020B0903020102020204" pitchFamily="34" charset="0"/>
                        </a:rPr>
                        <a:t>○</a:t>
                      </a: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48640">
                <a:tc>
                  <a:txBody>
                    <a:bodyPr/>
                    <a:lstStyle/>
                    <a:p>
                      <a:r>
                        <a:rPr lang="en-US" sz="1400" b="1" dirty="0"/>
                        <a:t>Travel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t>Unplanned and/or short notice travel requests</a:t>
                      </a:r>
                    </a:p>
                    <a:p>
                      <a:r>
                        <a:rPr lang="en-US" sz="1100" dirty="0"/>
                        <a:t>Travel approvals per latest guidelines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Franklin Gothic Heavy" panose="020B0903020102020204" pitchFamily="34" charset="0"/>
                          <a:ea typeface="+mn-ea"/>
                          <a:cs typeface="+mn-cs"/>
                        </a:rPr>
                        <a:t>●</a:t>
                      </a:r>
                      <a:endParaRPr kumimoji="0" lang="en-US" sz="2400" b="1" i="0" u="none" strike="noStrike" kern="1200" cap="none" spc="0" normalizeH="0" baseline="0" noProof="0" dirty="0">
                        <a:ln>
                          <a:noFill/>
                        </a:ln>
                        <a:solidFill>
                          <a:srgbClr val="0000CC"/>
                        </a:solidFill>
                        <a:effectLst/>
                        <a:uLnTx/>
                        <a:uFillTx/>
                        <a:latin typeface="Franklin Gothic Demi" panose="020B07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CC"/>
                          </a:solidFill>
                          <a:effectLst/>
                          <a:uLnTx/>
                          <a:uFillTx/>
                          <a:latin typeface="Franklin Gothic Heavy" panose="020B0903020102020204" pitchFamily="34" charset="0"/>
                          <a:ea typeface="+mn-ea"/>
                          <a:cs typeface="+mn-cs"/>
                        </a:rPr>
                        <a:t>○</a:t>
                      </a:r>
                      <a:endParaRPr kumimoji="0" lang="en-US" sz="2400" b="1" i="0" u="none" strike="noStrike" kern="1200" cap="none" spc="0" normalizeH="0" baseline="0" noProof="0" dirty="0">
                        <a:ln>
                          <a:noFill/>
                        </a:ln>
                        <a:solidFill>
                          <a:srgbClr val="0000CC"/>
                        </a:solidFill>
                        <a:effectLst/>
                        <a:uLnTx/>
                        <a:uFillTx/>
                        <a:latin typeface="Franklin Gothic Demi" panose="020B07030201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rgbClr val="0000CC"/>
                        </a:solidFill>
                        <a:latin typeface="Franklin Gothic Demi" panose="020B07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7673EA3A-0941-9517-28BE-2FD86F362FC3}"/>
              </a:ext>
            </a:extLst>
          </p:cNvPr>
          <p:cNvSpPr txBox="1"/>
          <p:nvPr/>
        </p:nvSpPr>
        <p:spPr>
          <a:xfrm>
            <a:off x="4849586" y="6457890"/>
            <a:ext cx="1951266" cy="400110"/>
          </a:xfrm>
          <a:prstGeom prst="rect">
            <a:avLst/>
          </a:prstGeom>
          <a:noFill/>
        </p:spPr>
        <p:txBody>
          <a:bodyPr wrap="square" rtlCol="0">
            <a:spAutoFit/>
          </a:bodyPr>
          <a:lstStyle/>
          <a:p>
            <a:r>
              <a:rPr kumimoji="0" lang="en-US" sz="2000" b="1" i="0" u="none" strike="noStrike" kern="1200" cap="none" spc="0" normalizeH="0" baseline="0" noProof="0" dirty="0">
                <a:ln>
                  <a:noFill/>
                </a:ln>
                <a:solidFill>
                  <a:srgbClr val="0000CC"/>
                </a:solidFill>
                <a:effectLst/>
                <a:uLnTx/>
                <a:uFillTx/>
                <a:latin typeface="Franklin Gothic Heavy" panose="020B0903020102020204" pitchFamily="34" charset="0"/>
                <a:ea typeface="+mn-ea"/>
                <a:cs typeface="+mn-cs"/>
              </a:rPr>
              <a:t>●</a:t>
            </a:r>
            <a:r>
              <a:rPr lang="en-US" sz="2000" b="1" dirty="0">
                <a:solidFill>
                  <a:srgbClr val="0000CC"/>
                </a:solidFill>
                <a:latin typeface="Franklin Gothic Demi" panose="020B0703020102020204" pitchFamily="34" charset="0"/>
              </a:rPr>
              <a:t> </a:t>
            </a:r>
            <a:r>
              <a:rPr lang="en-US" sz="1000" b="1" dirty="0">
                <a:solidFill>
                  <a:srgbClr val="0000CC"/>
                </a:solidFill>
                <a:latin typeface="Franklin Gothic Demi" panose="020B0703020102020204" pitchFamily="34" charset="0"/>
              </a:rPr>
              <a:t> </a:t>
            </a:r>
            <a:r>
              <a:rPr lang="en-US" sz="1000" dirty="0"/>
              <a:t>Required	</a:t>
            </a:r>
            <a:r>
              <a:rPr lang="en-US" sz="2000" b="1" dirty="0">
                <a:solidFill>
                  <a:srgbClr val="0000CC"/>
                </a:solidFill>
                <a:latin typeface="Franklin Gothic Heavy" panose="020B0903020102020204" pitchFamily="34" charset="0"/>
              </a:rPr>
              <a:t>○</a:t>
            </a:r>
            <a:r>
              <a:rPr lang="en-US" sz="1000" b="1" dirty="0">
                <a:solidFill>
                  <a:srgbClr val="0000CC"/>
                </a:solidFill>
                <a:latin typeface="Franklin Gothic Demi" panose="020B0703020102020204" pitchFamily="34" charset="0"/>
              </a:rPr>
              <a:t>  </a:t>
            </a:r>
            <a:r>
              <a:rPr lang="en-US" sz="1000" dirty="0"/>
              <a:t>Optional</a:t>
            </a:r>
          </a:p>
        </p:txBody>
      </p:sp>
    </p:spTree>
    <p:extLst>
      <p:ext uri="{BB962C8B-B14F-4D97-AF65-F5344CB8AC3E}">
        <p14:creationId xmlns:p14="http://schemas.microsoft.com/office/powerpoint/2010/main" val="4057821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41C399-0806-CC62-7D3E-199363905B1C}"/>
              </a:ext>
            </a:extLst>
          </p:cNvPr>
          <p:cNvSpPr>
            <a:spLocks noGrp="1"/>
          </p:cNvSpPr>
          <p:nvPr>
            <p:ph type="title"/>
          </p:nvPr>
        </p:nvSpPr>
        <p:spPr/>
        <p:txBody>
          <a:bodyPr/>
          <a:lstStyle/>
          <a:p>
            <a:r>
              <a:rPr lang="en-US" dirty="0"/>
              <a:t>MTS/ITW Values</a:t>
            </a:r>
          </a:p>
        </p:txBody>
      </p:sp>
      <p:pic>
        <p:nvPicPr>
          <p:cNvPr id="3" name="Picture 2">
            <a:extLst>
              <a:ext uri="{FF2B5EF4-FFF2-40B4-BE49-F238E27FC236}">
                <a16:creationId xmlns:a16="http://schemas.microsoft.com/office/drawing/2014/main" id="{ED35AF03-29A7-AD0C-BE8A-1DD08B035493}"/>
              </a:ext>
            </a:extLst>
          </p:cNvPr>
          <p:cNvPicPr>
            <a:picLocks noChangeAspect="1"/>
          </p:cNvPicPr>
          <p:nvPr/>
        </p:nvPicPr>
        <p:blipFill>
          <a:blip r:embed="rId2"/>
          <a:stretch>
            <a:fillRect/>
          </a:stretch>
        </p:blipFill>
        <p:spPr>
          <a:xfrm>
            <a:off x="2669720" y="1151188"/>
            <a:ext cx="5674179" cy="5674179"/>
          </a:xfrm>
          <a:prstGeom prst="rect">
            <a:avLst/>
          </a:prstGeom>
        </p:spPr>
      </p:pic>
    </p:spTree>
    <p:extLst>
      <p:ext uri="{BB962C8B-B14F-4D97-AF65-F5344CB8AC3E}">
        <p14:creationId xmlns:p14="http://schemas.microsoft.com/office/powerpoint/2010/main" val="195407489"/>
      </p:ext>
    </p:extLst>
  </p:cSld>
  <p:clrMapOvr>
    <a:masterClrMapping/>
  </p:clrMapOvr>
</p:sld>
</file>

<file path=ppt/theme/theme1.xml><?xml version="1.0" encoding="utf-8"?>
<a:theme xmlns:a="http://schemas.openxmlformats.org/drawingml/2006/main" name="0t- kls'Debra's BoD CORP template- 2013'0410">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30225</TotalTime>
  <Words>516</Words>
  <Application>Microsoft Office PowerPoint</Application>
  <PresentationFormat>Widescreen</PresentationFormat>
  <Paragraphs>77</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Arial Narrow</vt:lpstr>
      <vt:lpstr>Calibri</vt:lpstr>
      <vt:lpstr>Franklin Gothic Demi</vt:lpstr>
      <vt:lpstr>Franklin Gothic Heavy</vt:lpstr>
      <vt:lpstr>Lucida Grande</vt:lpstr>
      <vt:lpstr>Wingdings</vt:lpstr>
      <vt:lpstr>0t- kls'Debra's BoD CORP template- 2013'0410</vt:lpstr>
      <vt:lpstr>ENGR108_OLT “Engineering Communication Expectations”</vt:lpstr>
      <vt:lpstr>Background</vt:lpstr>
      <vt:lpstr>Communication Instructions for Engineering Staff</vt:lpstr>
      <vt:lpstr>Communication Matrix</vt:lpstr>
      <vt:lpstr>MTS/ITW Values</vt:lpstr>
    </vt:vector>
  </TitlesOfParts>
  <Company>MTS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Doug.Stuyvenberg@mts.com</dc:creator>
  <cp:lastModifiedBy>Stuyvenberg, Douglas</cp:lastModifiedBy>
  <cp:revision>71</cp:revision>
  <cp:lastPrinted>2023-12-28T18:05:58Z</cp:lastPrinted>
  <dcterms:created xsi:type="dcterms:W3CDTF">2023-02-13T18:49:41Z</dcterms:created>
  <dcterms:modified xsi:type="dcterms:W3CDTF">2024-01-31T16:28:40Z</dcterms:modified>
</cp:coreProperties>
</file>