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5" r:id="rId3"/>
    <p:sldId id="271" r:id="rId4"/>
    <p:sldId id="263" r:id="rId5"/>
    <p:sldId id="266" r:id="rId6"/>
    <p:sldId id="257" r:id="rId7"/>
    <p:sldId id="267" r:id="rId8"/>
    <p:sldId id="268" r:id="rId9"/>
    <p:sldId id="258" r:id="rId10"/>
    <p:sldId id="269" r:id="rId11"/>
    <p:sldId id="259" r:id="rId12"/>
    <p:sldId id="273" r:id="rId13"/>
    <p:sldId id="270"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0" autoAdjust="0"/>
    <p:restoredTop sz="96532" autoAdjust="0"/>
  </p:normalViewPr>
  <p:slideViewPr>
    <p:cSldViewPr>
      <p:cViewPr varScale="1">
        <p:scale>
          <a:sx n="100" d="100"/>
          <a:sy n="100" d="100"/>
        </p:scale>
        <p:origin x="1380" y="7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yvenberg, Douglas" userId="618159b5-6b92-4a5e-b783-a5498bbc07ba" providerId="ADAL" clId="{F6FAAC7A-5BCF-42B1-85A0-CB142EB5A239}"/>
    <pc:docChg chg="custSel modSld">
      <pc:chgData name="Stuyvenberg, Douglas" userId="618159b5-6b92-4a5e-b783-a5498bbc07ba" providerId="ADAL" clId="{F6FAAC7A-5BCF-42B1-85A0-CB142EB5A239}" dt="2024-05-30T19:08:18.476" v="649"/>
      <pc:docMkLst>
        <pc:docMk/>
      </pc:docMkLst>
      <pc:sldChg chg="modSp mod">
        <pc:chgData name="Stuyvenberg, Douglas" userId="618159b5-6b92-4a5e-b783-a5498bbc07ba" providerId="ADAL" clId="{F6FAAC7A-5BCF-42B1-85A0-CB142EB5A239}" dt="2024-05-30T19:07:57.095" v="640" actId="6549"/>
        <pc:sldMkLst>
          <pc:docMk/>
          <pc:sldMk cId="2518933442" sldId="256"/>
        </pc:sldMkLst>
        <pc:spChg chg="mod">
          <ac:chgData name="Stuyvenberg, Douglas" userId="618159b5-6b92-4a5e-b783-a5498bbc07ba" providerId="ADAL" clId="{F6FAAC7A-5BCF-42B1-85A0-CB142EB5A239}" dt="2024-05-30T19:07:57.095" v="640" actId="6549"/>
          <ac:spMkLst>
            <pc:docMk/>
            <pc:sldMk cId="2518933442" sldId="256"/>
            <ac:spMk id="2" creationId="{00000000-0000-0000-0000-000000000000}"/>
          </ac:spMkLst>
        </pc:spChg>
      </pc:sldChg>
      <pc:sldChg chg="modSp mod">
        <pc:chgData name="Stuyvenberg, Douglas" userId="618159b5-6b92-4a5e-b783-a5498bbc07ba" providerId="ADAL" clId="{F6FAAC7A-5BCF-42B1-85A0-CB142EB5A239}" dt="2024-05-30T19:08:18.476" v="649"/>
        <pc:sldMkLst>
          <pc:docMk/>
          <pc:sldMk cId="1156036882" sldId="263"/>
        </pc:sldMkLst>
        <pc:spChg chg="mod">
          <ac:chgData name="Stuyvenberg, Douglas" userId="618159b5-6b92-4a5e-b783-a5498bbc07ba" providerId="ADAL" clId="{F6FAAC7A-5BCF-42B1-85A0-CB142EB5A239}" dt="2024-05-30T19:08:18.476" v="649"/>
          <ac:spMkLst>
            <pc:docMk/>
            <pc:sldMk cId="1156036882" sldId="263"/>
            <ac:spMk id="3" creationId="{C460C887-6862-3A39-4D6C-2789364D5405}"/>
          </ac:spMkLst>
        </pc:spChg>
      </pc:sldChg>
      <pc:sldChg chg="modSp mod">
        <pc:chgData name="Stuyvenberg, Douglas" userId="618159b5-6b92-4a5e-b783-a5498bbc07ba" providerId="ADAL" clId="{F6FAAC7A-5BCF-42B1-85A0-CB142EB5A239}" dt="2024-05-30T19:08:02.543" v="644" actId="20577"/>
        <pc:sldMkLst>
          <pc:docMk/>
          <pc:sldMk cId="2324142475" sldId="265"/>
        </pc:sldMkLst>
        <pc:spChg chg="mod">
          <ac:chgData name="Stuyvenberg, Douglas" userId="618159b5-6b92-4a5e-b783-a5498bbc07ba" providerId="ADAL" clId="{F6FAAC7A-5BCF-42B1-85A0-CB142EB5A239}" dt="2024-05-30T19:08:02.543" v="644" actId="20577"/>
          <ac:spMkLst>
            <pc:docMk/>
            <pc:sldMk cId="2324142475" sldId="265"/>
            <ac:spMk id="3" creationId="{BB8EEE34-770A-156D-A0A2-6996D4BDB62F}"/>
          </ac:spMkLst>
        </pc:spChg>
        <pc:spChg chg="mod">
          <ac:chgData name="Stuyvenberg, Douglas" userId="618159b5-6b92-4a5e-b783-a5498bbc07ba" providerId="ADAL" clId="{F6FAAC7A-5BCF-42B1-85A0-CB142EB5A239}" dt="2024-05-30T19:05:53.620" v="626" actId="6549"/>
          <ac:spMkLst>
            <pc:docMk/>
            <pc:sldMk cId="2324142475" sldId="265"/>
            <ac:spMk id="4" creationId="{6FA70393-6ABD-9D73-B23E-964E3C388B3C}"/>
          </ac:spMkLst>
        </pc:spChg>
      </pc:sldChg>
      <pc:sldChg chg="modSp mod">
        <pc:chgData name="Stuyvenberg, Douglas" userId="618159b5-6b92-4a5e-b783-a5498bbc07ba" providerId="ADAL" clId="{F6FAAC7A-5BCF-42B1-85A0-CB142EB5A239}" dt="2024-05-30T19:08:09.227" v="648" actId="20577"/>
        <pc:sldMkLst>
          <pc:docMk/>
          <pc:sldMk cId="2584457407" sldId="271"/>
        </pc:sldMkLst>
        <pc:spChg chg="mod">
          <ac:chgData name="Stuyvenberg, Douglas" userId="618159b5-6b92-4a5e-b783-a5498bbc07ba" providerId="ADAL" clId="{F6FAAC7A-5BCF-42B1-85A0-CB142EB5A239}" dt="2024-05-30T19:08:09.227" v="648" actId="20577"/>
          <ac:spMkLst>
            <pc:docMk/>
            <pc:sldMk cId="2584457407" sldId="271"/>
            <ac:spMk id="3" creationId="{BB8EEE34-770A-156D-A0A2-6996D4BDB6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DBAEF-BED6-44D5-8378-209FEEB6B87E}" type="datetimeFigureOut">
              <a:rPr lang="en-US" smtClean="0"/>
              <a:t>5/30/2024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1D38C-2DA6-4605-883D-7E3C8FEC0875}" type="slidenum">
              <a:rPr lang="en-US" smtClean="0"/>
              <a:t>‹#›</a:t>
            </a:fld>
            <a:endParaRPr lang="en-US"/>
          </a:p>
        </p:txBody>
      </p:sp>
    </p:spTree>
    <p:extLst>
      <p:ext uri="{BB962C8B-B14F-4D97-AF65-F5344CB8AC3E}">
        <p14:creationId xmlns:p14="http://schemas.microsoft.com/office/powerpoint/2010/main" val="137363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1D38C-2DA6-4605-883D-7E3C8FEC0875}" type="slidenum">
              <a:rPr lang="en-US" smtClean="0"/>
              <a:t>1</a:t>
            </a:fld>
            <a:endParaRPr lang="en-US"/>
          </a:p>
        </p:txBody>
      </p:sp>
    </p:spTree>
    <p:extLst>
      <p:ext uri="{BB962C8B-B14F-4D97-AF65-F5344CB8AC3E}">
        <p14:creationId xmlns:p14="http://schemas.microsoft.com/office/powerpoint/2010/main" val="885796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2"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9815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uman Resourc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5/30/2024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29973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nanc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5/30/2024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122640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3078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8421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90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267001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828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410550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5045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708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967347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686302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1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453449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4772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334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342146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15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6963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prstClr val="black"/>
              </a:solidFill>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Narrow" charset="0"/>
              </a:rPr>
              <a:t>SUMMARY</a:t>
            </a:r>
          </a:p>
        </p:txBody>
      </p:sp>
      <p:sp>
        <p:nvSpPr>
          <p:cNvPr id="3" name="Content Placeholder 2"/>
          <p:cNvSpPr>
            <a:spLocks noGrp="1"/>
          </p:cNvSpPr>
          <p:nvPr>
            <p:ph idx="1"/>
          </p:nvPr>
        </p:nvSpPr>
        <p:spPr>
          <a:xfrm>
            <a:off x="500062" y="1219200"/>
            <a:ext cx="8262938" cy="33528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2"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13"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2742803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9"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10"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9380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4682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graphicFrame>
        <p:nvGraphicFramePr>
          <p:cNvPr id="4" name="Chart 7"/>
          <p:cNvGraphicFramePr>
            <a:graphicFrameLocks/>
          </p:cNvGraphicFramePr>
          <p:nvPr/>
        </p:nvGraphicFramePr>
        <p:xfrm>
          <a:off x="406402" y="2006600"/>
          <a:ext cx="5435600" cy="3911600"/>
        </p:xfrm>
        <a:graphic>
          <a:graphicData uri="http://schemas.openxmlformats.org/presentationml/2006/ole">
            <mc:AlternateContent xmlns:mc="http://schemas.openxmlformats.org/markup-compatibility/2006">
              <mc:Choice xmlns:v="urn:schemas-microsoft-com:vml" Requires="v">
                <p:oleObj r:id="rId2" imgW="5431087" imgH="3913308" progId="Excel.Sheet.8">
                  <p:embed/>
                </p:oleObj>
              </mc:Choice>
              <mc:Fallback>
                <p:oleObj r:id="rId2" imgW="5431087" imgH="3913308" progId="Excel.Sheet.8">
                  <p:embed/>
                  <p:pic>
                    <p:nvPicPr>
                      <p:cNvPr id="4"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2" y="2006600"/>
                        <a:ext cx="54356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867400" y="1219200"/>
            <a:ext cx="28956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prstClr val="black"/>
              </a:solidFill>
            </a:endParaRPr>
          </a:p>
        </p:txBody>
      </p:sp>
      <p:sp>
        <p:nvSpPr>
          <p:cNvPr id="11" name="TextBox 8"/>
          <p:cNvSpPr txBox="1">
            <a:spLocks noChangeArrowheads="1"/>
          </p:cNvSpPr>
          <p:nvPr/>
        </p:nvSpPr>
        <p:spPr bwMode="auto">
          <a:xfrm>
            <a:off x="5867400" y="1219200"/>
            <a:ext cx="2895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300" b="1" dirty="0">
                <a:solidFill>
                  <a:srgbClr val="CC1543"/>
                </a:solidFill>
                <a:latin typeface="Arial Narrow"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5"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9"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966527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Title and Chart">
    <p:spTree>
      <p:nvGrpSpPr>
        <p:cNvPr id="1" name=""/>
        <p:cNvGrpSpPr/>
        <p:nvPr/>
      </p:nvGrpSpPr>
      <p:grpSpPr>
        <a:xfrm>
          <a:off x="0" y="0"/>
          <a:ext cx="0" cy="0"/>
          <a:chOff x="0" y="0"/>
          <a:chExt cx="0" cy="0"/>
        </a:xfrm>
      </p:grpSpPr>
      <p:sp>
        <p:nvSpPr>
          <p:cNvPr id="16" name="Content Placeholder 2"/>
          <p:cNvSpPr>
            <a:spLocks noGrp="1"/>
          </p:cNvSpPr>
          <p:nvPr>
            <p:ph idx="1"/>
          </p:nvPr>
        </p:nvSpPr>
        <p:spPr>
          <a:xfrm>
            <a:off x="500062" y="1219200"/>
            <a:ext cx="5214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5867400" y="1219200"/>
            <a:ext cx="28956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prstClr val="black"/>
              </a:solidFill>
            </a:endParaRPr>
          </a:p>
        </p:txBody>
      </p:sp>
      <p:sp>
        <p:nvSpPr>
          <p:cNvPr id="13"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0" name="Rectangle 6"/>
          <p:cNvSpPr>
            <a:spLocks noGrp="1" noChangeArrowheads="1"/>
          </p:cNvSpPr>
          <p:nvPr>
            <p:ph type="sldNum" sz="quarter" idx="4"/>
          </p:nvPr>
        </p:nvSpPr>
        <p:spPr bwMode="auto">
          <a:xfrm>
            <a:off x="67056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
        <p:nvSpPr>
          <p:cNvPr id="17" name="Footer Placeholder 4"/>
          <p:cNvSpPr>
            <a:spLocks noGrp="1"/>
          </p:cNvSpPr>
          <p:nvPr>
            <p:ph type="ftr" sz="quarter" idx="3"/>
          </p:nvPr>
        </p:nvSpPr>
        <p:spPr>
          <a:xfrm>
            <a:off x="500062" y="6477004"/>
            <a:ext cx="2895600" cy="24447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endParaRPr lang="en-US"/>
          </a:p>
        </p:txBody>
      </p:sp>
    </p:spTree>
    <p:extLst>
      <p:ext uri="{BB962C8B-B14F-4D97-AF65-F5344CB8AC3E}">
        <p14:creationId xmlns:p14="http://schemas.microsoft.com/office/powerpoint/2010/main" val="3973715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030358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31770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12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79785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111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2927" y="6494974"/>
            <a:ext cx="904146" cy="244475"/>
          </a:xfrm>
          <a:prstGeom prst="rect">
            <a:avLst/>
          </a:prstGeom>
        </p:spPr>
        <p:txBody>
          <a:bodyPr/>
          <a:lstStyle/>
          <a:p>
            <a:fld id="{AAD57AB1-7568-48E7-BAD0-FE168C335249}" type="datetimeFigureOut">
              <a:rPr lang="en-US" smtClean="0"/>
              <a:t>5/30/2024</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97920" y="6490611"/>
            <a:ext cx="2133600" cy="244475"/>
          </a:xfrm>
          <a:prstGeom prst="rect">
            <a:avLst/>
          </a:prstGeom>
        </p:spPr>
        <p:txBody>
          <a:bodyPr/>
          <a:lstStyle/>
          <a:p>
            <a:fld id="{B93C0434-AD71-4398-B9A2-F3104D51EBD7}" type="slidenum">
              <a:rPr lang="en-US" smtClean="0"/>
              <a:t>‹#›</a:t>
            </a:fld>
            <a:endParaRPr lang="en-US"/>
          </a:p>
        </p:txBody>
      </p:sp>
    </p:spTree>
    <p:extLst>
      <p:ext uri="{BB962C8B-B14F-4D97-AF65-F5344CB8AC3E}">
        <p14:creationId xmlns:p14="http://schemas.microsoft.com/office/powerpoint/2010/main" val="1484141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4" y="1295400"/>
            <a:ext cx="8250238" cy="685800"/>
          </a:xfr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500062" y="2057400"/>
            <a:ext cx="8262938" cy="43434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noChangeArrowheads="1"/>
          </p:cNvSpPr>
          <p:nvPr>
            <p:ph type="sldNum" sz="quarter" idx="10"/>
          </p:nvPr>
        </p:nvSpPr>
        <p:spPr>
          <a:xfrm>
            <a:off x="7696200" y="6477004"/>
            <a:ext cx="1066800" cy="244475"/>
          </a:xfrm>
          <a:prstGeom prst="rect">
            <a:avLst/>
          </a:prstGeom>
        </p:spPr>
        <p:txBody>
          <a:bodyPr/>
          <a:lstStyle>
            <a:lvl1pPr>
              <a:defRPr>
                <a:solidFill>
                  <a:schemeClr val="tx1">
                    <a:lumMod val="75000"/>
                    <a:lumOff val="25000"/>
                  </a:schemeClr>
                </a:solidFill>
                <a:latin typeface="+mn-lt"/>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1554749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latin typeface="Arial" pitchFamily="34" charset="0"/>
              <a:cs typeface="Arial" pitchFamily="34" charset="0"/>
            </a:endParaRPr>
          </a:p>
        </p:txBody>
      </p:sp>
      <p:sp>
        <p:nvSpPr>
          <p:cNvPr id="6" name="TextBox 8"/>
          <p:cNvSpPr txBox="1">
            <a:spLocks noChangeArrowheads="1"/>
          </p:cNvSpPr>
          <p:nvPr/>
        </p:nvSpPr>
        <p:spPr bwMode="auto">
          <a:xfrm>
            <a:off x="500065" y="4648204"/>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29126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264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016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10" name="Rectangle 9"/>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11"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156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2356387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729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83741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es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5/30/2024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28845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Sensors">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5/30/2024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972719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Human Resourc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5/30/2024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52780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Financ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3090737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251" y="64166"/>
            <a:ext cx="7588155" cy="549987"/>
          </a:xfrm>
        </p:spPr>
        <p:txBody>
          <a:bodyPr/>
          <a:lstStyle/>
          <a:p>
            <a:r>
              <a:rPr lang="en-US"/>
              <a:t>Click to edit Master title style</a:t>
            </a:r>
            <a:endParaRPr lang="en-US" dirty="0"/>
          </a:p>
        </p:txBody>
      </p:sp>
      <p:sp>
        <p:nvSpPr>
          <p:cNvPr id="3" name="Content Placeholder 2"/>
          <p:cNvSpPr>
            <a:spLocks noGrp="1"/>
          </p:cNvSpPr>
          <p:nvPr>
            <p:ph idx="1"/>
          </p:nvPr>
        </p:nvSpPr>
        <p:spPr>
          <a:xfrm>
            <a:off x="300253" y="955343"/>
            <a:ext cx="8462749" cy="5281684"/>
          </a:xfrm>
        </p:spPr>
        <p:txBody>
          <a:bodyPr/>
          <a:lstStyle>
            <a:lvl1pPr marL="231775" indent="-231775">
              <a:defRPr/>
            </a:lvl1pPr>
            <a:lvl2pPr marL="463550" indent="-231775">
              <a:defRPr/>
            </a:lvl2pPr>
            <a:lvl3pPr marL="682625" indent="-219075">
              <a:defRPr/>
            </a:lvl3pPr>
            <a:lvl4pPr marL="914400" indent="-231775">
              <a:defRPr/>
            </a:lvl4pPr>
            <a:lvl5pPr marL="1146175" indent="-2317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sz="1200"/>
            </a:lvl1pPr>
          </a:lstStyle>
          <a:p>
            <a:fld id="{AAD57AB1-7568-48E7-BAD0-FE168C335249}" type="datetimeFigureOut">
              <a:rPr lang="en-US" smtClean="0"/>
              <a:t>5/30/2024</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sz="1200"/>
            </a:lvl1p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sz="1200"/>
            </a:lvl1pPr>
          </a:lstStyle>
          <a:p>
            <a:fld id="{B93C0434-AD71-4398-B9A2-F3104D51EBD7}" type="slidenum">
              <a:rPr lang="en-US" smtClean="0"/>
              <a:t>‹#›</a:t>
            </a:fld>
            <a:endParaRPr lang="en-US"/>
          </a:p>
        </p:txBody>
      </p:sp>
    </p:spTree>
    <p:extLst>
      <p:ext uri="{BB962C8B-B14F-4D97-AF65-F5344CB8AC3E}">
        <p14:creationId xmlns:p14="http://schemas.microsoft.com/office/powerpoint/2010/main" val="183565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atin typeface="Arial" pitchFamily="34" charset="0"/>
                <a:cs typeface="Arial" pitchFamily="34" charset="0"/>
              </a:defRPr>
            </a:lvl1pPr>
          </a:lstStyle>
          <a:p>
            <a:r>
              <a:rPr lang="en-US" dirty="0"/>
              <a:t>Click on icon to insert </a:t>
            </a:r>
          </a:p>
        </p:txBody>
      </p:sp>
      <p:sp>
        <p:nvSpPr>
          <p:cNvPr id="7" name="Rectangle 6"/>
          <p:cNvSpPr/>
          <p:nvPr/>
        </p:nvSpPr>
        <p:spPr>
          <a:xfrm>
            <a:off x="5867400" y="1219200"/>
            <a:ext cx="302895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800" dirty="0">
              <a:solidFill>
                <a:srgbClr val="000000"/>
              </a:solidFill>
            </a:endParaRPr>
          </a:p>
        </p:txBody>
      </p:sp>
      <p:sp>
        <p:nvSpPr>
          <p:cNvPr id="8" name="TextBox 8"/>
          <p:cNvSpPr txBox="1">
            <a:spLocks noChangeArrowheads="1"/>
          </p:cNvSpPr>
          <p:nvPr/>
        </p:nvSpPr>
        <p:spPr bwMode="auto">
          <a:xfrm>
            <a:off x="5810250" y="1219204"/>
            <a:ext cx="3162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886774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AAD57AB1-7568-48E7-BAD0-FE168C335249}" type="datetimeFigureOut">
              <a:rPr lang="en-US" smtClean="0"/>
              <a:t>5/30/2024</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93C0434-AD71-4398-B9A2-F3104D51EBD7}" type="slidenum">
              <a:rPr lang="en-US" smtClean="0"/>
              <a:t>‹#›</a:t>
            </a:fld>
            <a:endParaRPr lang="en-US"/>
          </a:p>
        </p:txBody>
      </p:sp>
    </p:spTree>
    <p:extLst>
      <p:ext uri="{BB962C8B-B14F-4D97-AF65-F5344CB8AC3E}">
        <p14:creationId xmlns:p14="http://schemas.microsoft.com/office/powerpoint/2010/main" val="1375110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0251" y="64166"/>
            <a:ext cx="7588155" cy="549987"/>
          </a:xfrm>
        </p:spPr>
        <p:txBody>
          <a:bodyPr/>
          <a:lstStyle/>
          <a:p>
            <a:r>
              <a:rPr lang="en-US" dirty="0"/>
              <a:t>Click to edit Master title style</a:t>
            </a:r>
          </a:p>
        </p:txBody>
      </p:sp>
      <p:sp>
        <p:nvSpPr>
          <p:cNvPr id="3" name="Footer Placeholder 4"/>
          <p:cNvSpPr>
            <a:spLocks noGrp="1"/>
          </p:cNvSpPr>
          <p:nvPr>
            <p:ph type="ftr" sz="quarter" idx="10"/>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Tree>
    <p:extLst>
      <p:ext uri="{BB962C8B-B14F-4D97-AF65-F5344CB8AC3E}">
        <p14:creationId xmlns:p14="http://schemas.microsoft.com/office/powerpoint/2010/main" val="3935667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24230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35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374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s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5/30/2024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237436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nsors">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6"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9"/>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6"/>
            <a:ext cx="650034" cy="244475"/>
          </a:xfrm>
          <a:prstGeom prst="rect">
            <a:avLst/>
          </a:prstGeom>
          <a:ln/>
        </p:spPr>
        <p:txBody>
          <a:bodyPr/>
          <a:lstStyle>
            <a:lvl1pPr>
              <a:defRPr/>
            </a:lvl1pPr>
          </a:lstStyle>
          <a:p>
            <a:fld id="{AAD57AB1-7568-48E7-BAD0-FE168C335249}" type="datetimeFigureOut">
              <a:rPr lang="en-US" smtClean="0"/>
              <a:t>5/30/2024</a:t>
            </a:fld>
            <a:endParaRPr lang="en-US"/>
          </a:p>
        </p:txBody>
      </p:sp>
      <p:sp>
        <p:nvSpPr>
          <p:cNvPr id="6" name="Rectangle 6"/>
          <p:cNvSpPr>
            <a:spLocks noGrp="1" noChangeArrowheads="1"/>
          </p:cNvSpPr>
          <p:nvPr>
            <p:ph type="sldNum" sz="quarter" idx="4"/>
          </p:nvPr>
        </p:nvSpPr>
        <p:spPr bwMode="auto">
          <a:xfrm>
            <a:off x="953072" y="649061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fld id="{B93C0434-AD71-4398-B9A2-F3104D51EBD7}" type="slidenum">
              <a:rPr lang="en-US" smtClean="0"/>
              <a:t>‹#›</a:t>
            </a:fld>
            <a:endParaRPr lang="en-US"/>
          </a:p>
        </p:txBody>
      </p:sp>
    </p:spTree>
    <p:extLst>
      <p:ext uri="{BB962C8B-B14F-4D97-AF65-F5344CB8AC3E}">
        <p14:creationId xmlns:p14="http://schemas.microsoft.com/office/powerpoint/2010/main" val="9019859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8159226" y="308002"/>
            <a:ext cx="702784" cy="422910"/>
          </a:xfrm>
          <a:prstGeom prst="rect">
            <a:avLst/>
          </a:prstGeom>
        </p:spPr>
      </p:pic>
      <p:pic>
        <p:nvPicPr>
          <p:cNvPr id="4" name="Picture 3" descr="Corp2.jpg"/>
          <p:cNvPicPr>
            <a:picLocks noChangeAspect="1"/>
          </p:cNvPicPr>
          <p:nvPr/>
        </p:nvPicPr>
        <p:blipFill rotWithShape="1">
          <a:blip r:embed="rId55">
            <a:extLst>
              <a:ext uri="{28A0092B-C50C-407E-A947-70E740481C1C}">
                <a14:useLocalDpi xmlns:a14="http://schemas.microsoft.com/office/drawing/2010/main" val="0"/>
              </a:ext>
            </a:extLst>
          </a:blip>
          <a:srcRect t="86626"/>
          <a:stretch/>
        </p:blipFill>
        <p:spPr>
          <a:xfrm>
            <a:off x="0" y="974751"/>
            <a:ext cx="9144000" cy="168251"/>
          </a:xfrm>
          <a:prstGeom prst="rect">
            <a:avLst/>
          </a:prstGeom>
        </p:spPr>
      </p:pic>
      <p:sp>
        <p:nvSpPr>
          <p:cNvPr id="1028" name="Rectangle 3"/>
          <p:cNvSpPr>
            <a:spLocks noGrp="1" noChangeArrowheads="1"/>
          </p:cNvSpPr>
          <p:nvPr>
            <p:ph type="body" idx="1"/>
          </p:nvPr>
        </p:nvSpPr>
        <p:spPr bwMode="auto">
          <a:xfrm>
            <a:off x="500064" y="1219200"/>
            <a:ext cx="82629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533401" y="76200"/>
            <a:ext cx="7467599"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6"/>
          <p:cNvSpPr>
            <a:spLocks noGrp="1" noChangeArrowheads="1"/>
          </p:cNvSpPr>
          <p:nvPr/>
        </p:nvSpPr>
        <p:spPr bwMode="auto">
          <a:xfrm>
            <a:off x="5840084" y="6450015"/>
            <a:ext cx="2980068"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rgbClr val="FFFFFF">
                    <a:lumMod val="50000"/>
                  </a:srgbClr>
                </a:solidFill>
                <a:latin typeface="Arial" pitchFamily="34" charset="0"/>
                <a:cs typeface="Arial" pitchFamily="34" charset="0"/>
              </a:rPr>
              <a:t>Page </a:t>
            </a:r>
            <a:fld id="{CDAE13CE-31CE-A44C-9F86-F7B4B1D61468}" type="slidenum">
              <a:rPr lang="en-US" sz="1000">
                <a:solidFill>
                  <a:srgbClr val="FFFFFF">
                    <a:lumMod val="50000"/>
                  </a:srgbClr>
                </a:solidFill>
                <a:latin typeface="Arial" pitchFamily="34" charset="0"/>
                <a:cs typeface="Arial" pitchFamily="34" charset="0"/>
              </a:rPr>
              <a:pPr algn="r">
                <a:defRPr/>
              </a:pPr>
              <a:t>‹#›</a:t>
            </a:fld>
            <a:endParaRPr lang="en-US" sz="1000" dirty="0">
              <a:solidFill>
                <a:srgbClr val="FFFFFF">
                  <a:lumMod val="50000"/>
                </a:srgbClr>
              </a:solidFill>
              <a:latin typeface="Arial" pitchFamily="34" charset="0"/>
              <a:cs typeface="Arial" pitchFamily="34" charset="0"/>
            </a:endParaRPr>
          </a:p>
        </p:txBody>
      </p:sp>
      <p:sp>
        <p:nvSpPr>
          <p:cNvPr id="8" name="Footer Placeholder 4"/>
          <p:cNvSpPr>
            <a:spLocks noGrp="1"/>
          </p:cNvSpPr>
          <p:nvPr/>
        </p:nvSpPr>
        <p:spPr>
          <a:xfrm>
            <a:off x="451134" y="6450015"/>
            <a:ext cx="154911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1000" dirty="0">
                <a:solidFill>
                  <a:srgbClr val="FFFFFF">
                    <a:lumMod val="50000"/>
                  </a:srgbClr>
                </a:solidFill>
                <a:latin typeface="Arial" pitchFamily="34" charset="0"/>
                <a:cs typeface="Arial" pitchFamily="34" charset="0"/>
              </a:rPr>
              <a:t>MTS CONFIDENTIAL</a:t>
            </a:r>
          </a:p>
        </p:txBody>
      </p:sp>
      <p:grpSp>
        <p:nvGrpSpPr>
          <p:cNvPr id="2" name="Group 1"/>
          <p:cNvGrpSpPr/>
          <p:nvPr/>
        </p:nvGrpSpPr>
        <p:grpSpPr>
          <a:xfrm>
            <a:off x="3703649" y="6418364"/>
            <a:ext cx="1736705" cy="307777"/>
            <a:chOff x="3787897" y="6285012"/>
            <a:chExt cx="1736705" cy="307777"/>
          </a:xfrm>
        </p:grpSpPr>
        <p:sp>
          <p:nvSpPr>
            <p:cNvPr id="10" name="TextBox 17"/>
            <p:cNvSpPr txBox="1"/>
            <p:nvPr userDrawn="1"/>
          </p:nvSpPr>
          <p:spPr>
            <a:xfrm>
              <a:off x="3787897" y="6285012"/>
              <a:ext cx="1736705"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a:solidFill>
                    <a:srgbClr val="FFFFFF">
                      <a:lumMod val="50000"/>
                    </a:srgbClr>
                  </a:solidFill>
                  <a:latin typeface="Arial" pitchFamily="34" charset="0"/>
                  <a:cs typeface="Arial" pitchFamily="34" charset="0"/>
                </a:rPr>
                <a:t>TEST</a:t>
              </a:r>
            </a:p>
          </p:txBody>
        </p:sp>
        <p:cxnSp>
          <p:nvCxnSpPr>
            <p:cNvPr id="11" name="Straight Connector 10"/>
            <p:cNvCxnSpPr/>
            <p:nvPr userDrawn="1"/>
          </p:nvCxnSpPr>
          <p:spPr>
            <a:xfrm>
              <a:off x="3961503" y="658981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961503" y="628501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4985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Matthew.schon@mts.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GRV QN-ECN Goal 2024</a:t>
            </a:r>
          </a:p>
        </p:txBody>
      </p:sp>
      <p:sp>
        <p:nvSpPr>
          <p:cNvPr id="3" name="Subtitle 2"/>
          <p:cNvSpPr>
            <a:spLocks noGrp="1"/>
          </p:cNvSpPr>
          <p:nvPr>
            <p:ph type="subTitle" idx="1"/>
          </p:nvPr>
        </p:nvSpPr>
        <p:spPr/>
        <p:txBody>
          <a:bodyPr/>
          <a:lstStyle/>
          <a:p>
            <a:r>
              <a:rPr lang="en-US" dirty="0"/>
              <a:t>Goal Review &amp; Process Training</a:t>
            </a:r>
          </a:p>
        </p:txBody>
      </p:sp>
    </p:spTree>
    <p:extLst>
      <p:ext uri="{BB962C8B-B14F-4D97-AF65-F5344CB8AC3E}">
        <p14:creationId xmlns:p14="http://schemas.microsoft.com/office/powerpoint/2010/main" val="251893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848B9-CDA8-64C3-C10F-38CE74695F57}"/>
              </a:ext>
            </a:extLst>
          </p:cNvPr>
          <p:cNvSpPr>
            <a:spLocks noGrp="1"/>
          </p:cNvSpPr>
          <p:nvPr>
            <p:ph type="title"/>
          </p:nvPr>
        </p:nvSpPr>
        <p:spPr/>
        <p:txBody>
          <a:bodyPr/>
          <a:lstStyle/>
          <a:p>
            <a:r>
              <a:rPr lang="en-US" dirty="0"/>
              <a:t>Check Point 2</a:t>
            </a:r>
          </a:p>
        </p:txBody>
      </p:sp>
      <p:sp>
        <p:nvSpPr>
          <p:cNvPr id="4" name="Content Placeholder 1">
            <a:extLst>
              <a:ext uri="{FF2B5EF4-FFF2-40B4-BE49-F238E27FC236}">
                <a16:creationId xmlns:a16="http://schemas.microsoft.com/office/drawing/2014/main" id="{2B501048-8F29-26A2-91B4-AB0C737FBA2D}"/>
              </a:ext>
            </a:extLst>
          </p:cNvPr>
          <p:cNvSpPr>
            <a:spLocks noGrp="1"/>
          </p:cNvSpPr>
          <p:nvPr>
            <p:ph idx="1"/>
          </p:nvPr>
        </p:nvSpPr>
        <p:spPr>
          <a:xfrm>
            <a:off x="500062" y="4267197"/>
            <a:ext cx="8262938" cy="1142999"/>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298EE47-A0A0-8D23-7B55-5F6FAF748D75}"/>
              </a:ext>
            </a:extLst>
          </p:cNvPr>
          <p:cNvSpPr/>
          <p:nvPr/>
        </p:nvSpPr>
        <p:spPr>
          <a:xfrm>
            <a:off x="7052313"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7" name="Rectangle: Rounded Corners 6">
            <a:extLst>
              <a:ext uri="{FF2B5EF4-FFF2-40B4-BE49-F238E27FC236}">
                <a16:creationId xmlns:a16="http://schemas.microsoft.com/office/drawing/2014/main" id="{61756EBF-5A94-3BCE-D993-5D2AF872AF8F}"/>
              </a:ext>
            </a:extLst>
          </p:cNvPr>
          <p:cNvSpPr/>
          <p:nvPr/>
        </p:nvSpPr>
        <p:spPr>
          <a:xfrm>
            <a:off x="2667001"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8" name="Rectangle: Rounded Corners 7">
            <a:extLst>
              <a:ext uri="{FF2B5EF4-FFF2-40B4-BE49-F238E27FC236}">
                <a16:creationId xmlns:a16="http://schemas.microsoft.com/office/drawing/2014/main" id="{56819B25-E75C-267A-24A4-921F9C705327}"/>
              </a:ext>
            </a:extLst>
          </p:cNvPr>
          <p:cNvSpPr/>
          <p:nvPr/>
        </p:nvSpPr>
        <p:spPr>
          <a:xfrm>
            <a:off x="4859657"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26C042C6-DA9B-6A18-D54C-90FAA78F1F8B}"/>
              </a:ext>
            </a:extLst>
          </p:cNvPr>
          <p:cNvCxnSpPr>
            <a:stCxn id="7" idx="3"/>
            <a:endCxn id="8" idx="1"/>
          </p:cNvCxnSpPr>
          <p:nvPr/>
        </p:nvCxnSpPr>
        <p:spPr>
          <a:xfrm>
            <a:off x="4343401"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678518F-F1ED-41B4-1D17-50B72871E317}"/>
              </a:ext>
            </a:extLst>
          </p:cNvPr>
          <p:cNvCxnSpPr>
            <a:cxnSpLocks/>
            <a:stCxn id="8" idx="3"/>
            <a:endCxn id="6" idx="1"/>
          </p:cNvCxnSpPr>
          <p:nvPr/>
        </p:nvCxnSpPr>
        <p:spPr>
          <a:xfrm>
            <a:off x="6536057"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1" name="Star: 7 Points 10">
            <a:extLst>
              <a:ext uri="{FF2B5EF4-FFF2-40B4-BE49-F238E27FC236}">
                <a16:creationId xmlns:a16="http://schemas.microsoft.com/office/drawing/2014/main" id="{FBA2E03C-9EBE-266B-CB74-0999F4732609}"/>
              </a:ext>
            </a:extLst>
          </p:cNvPr>
          <p:cNvSpPr/>
          <p:nvPr/>
        </p:nvSpPr>
        <p:spPr>
          <a:xfrm>
            <a:off x="6326506"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Star: 7 Points 11">
            <a:extLst>
              <a:ext uri="{FF2B5EF4-FFF2-40B4-BE49-F238E27FC236}">
                <a16:creationId xmlns:a16="http://schemas.microsoft.com/office/drawing/2014/main" id="{C73CDE25-3243-9DEE-6D33-30181B1F50A5}"/>
              </a:ext>
            </a:extLst>
          </p:cNvPr>
          <p:cNvSpPr/>
          <p:nvPr/>
        </p:nvSpPr>
        <p:spPr>
          <a:xfrm>
            <a:off x="8519162"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3" name="Rectangle: Rounded Corners 12">
            <a:extLst>
              <a:ext uri="{FF2B5EF4-FFF2-40B4-BE49-F238E27FC236}">
                <a16:creationId xmlns:a16="http://schemas.microsoft.com/office/drawing/2014/main" id="{76F919BC-84B8-ACA7-7707-D7AAD01C8A2B}"/>
              </a:ext>
            </a:extLst>
          </p:cNvPr>
          <p:cNvSpPr/>
          <p:nvPr/>
        </p:nvSpPr>
        <p:spPr>
          <a:xfrm>
            <a:off x="474345"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14" name="Star: 7 Points 13">
            <a:extLst>
              <a:ext uri="{FF2B5EF4-FFF2-40B4-BE49-F238E27FC236}">
                <a16:creationId xmlns:a16="http://schemas.microsoft.com/office/drawing/2014/main" id="{F461EA90-2D8A-0B06-0BA2-0F65B66ED77A}"/>
              </a:ext>
            </a:extLst>
          </p:cNvPr>
          <p:cNvSpPr/>
          <p:nvPr/>
        </p:nvSpPr>
        <p:spPr>
          <a:xfrm>
            <a:off x="264794" y="3147748"/>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15" name="Straight Arrow Connector 14">
            <a:extLst>
              <a:ext uri="{FF2B5EF4-FFF2-40B4-BE49-F238E27FC236}">
                <a16:creationId xmlns:a16="http://schemas.microsoft.com/office/drawing/2014/main" id="{4DD5D642-1EAA-8FC4-10ED-1198684C8DF3}"/>
              </a:ext>
            </a:extLst>
          </p:cNvPr>
          <p:cNvCxnSpPr>
            <a:cxnSpLocks/>
            <a:stCxn id="13" idx="3"/>
            <a:endCxn id="7" idx="1"/>
          </p:cNvCxnSpPr>
          <p:nvPr/>
        </p:nvCxnSpPr>
        <p:spPr>
          <a:xfrm>
            <a:off x="2150745"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6" name="Right Brace 15">
            <a:extLst>
              <a:ext uri="{FF2B5EF4-FFF2-40B4-BE49-F238E27FC236}">
                <a16:creationId xmlns:a16="http://schemas.microsoft.com/office/drawing/2014/main" id="{D12B3955-E85F-3617-FFCB-A2D22310B9D3}"/>
              </a:ext>
            </a:extLst>
          </p:cNvPr>
          <p:cNvSpPr/>
          <p:nvPr/>
        </p:nvSpPr>
        <p:spPr>
          <a:xfrm rot="16200000">
            <a:off x="2269286" y="557262"/>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F5A5ED1E-1312-7305-67EC-6B02ED79C04A}"/>
              </a:ext>
            </a:extLst>
          </p:cNvPr>
          <p:cNvSpPr/>
          <p:nvPr/>
        </p:nvSpPr>
        <p:spPr>
          <a:xfrm rot="16200000">
            <a:off x="5558269" y="-736969"/>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59273FF-BC16-6FC8-75E0-62F9DDCF0B95}"/>
              </a:ext>
            </a:extLst>
          </p:cNvPr>
          <p:cNvSpPr txBox="1"/>
          <p:nvPr/>
        </p:nvSpPr>
        <p:spPr>
          <a:xfrm>
            <a:off x="1189673" y="1934133"/>
            <a:ext cx="762000" cy="369332"/>
          </a:xfrm>
          <a:prstGeom prst="rect">
            <a:avLst/>
          </a:prstGeom>
          <a:noFill/>
        </p:spPr>
        <p:txBody>
          <a:bodyPr wrap="square" rtlCol="0">
            <a:spAutoFit/>
          </a:bodyPr>
          <a:lstStyle/>
          <a:p>
            <a:pPr algn="ctr"/>
            <a:r>
              <a:rPr lang="en-US" b="1" u="sng" dirty="0"/>
              <a:t>OPS</a:t>
            </a:r>
          </a:p>
        </p:txBody>
      </p:sp>
      <p:sp>
        <p:nvSpPr>
          <p:cNvPr id="19" name="TextBox 18">
            <a:extLst>
              <a:ext uri="{FF2B5EF4-FFF2-40B4-BE49-F238E27FC236}">
                <a16:creationId xmlns:a16="http://schemas.microsoft.com/office/drawing/2014/main" id="{50A7E364-7A91-B9E9-62A8-6A7DBDCCDD28}"/>
              </a:ext>
            </a:extLst>
          </p:cNvPr>
          <p:cNvSpPr txBox="1"/>
          <p:nvPr/>
        </p:nvSpPr>
        <p:spPr>
          <a:xfrm>
            <a:off x="4604389" y="1741353"/>
            <a:ext cx="2189796" cy="369332"/>
          </a:xfrm>
          <a:prstGeom prst="rect">
            <a:avLst/>
          </a:prstGeom>
          <a:noFill/>
        </p:spPr>
        <p:txBody>
          <a:bodyPr wrap="square" rtlCol="0">
            <a:spAutoFit/>
          </a:bodyPr>
          <a:lstStyle/>
          <a:p>
            <a:pPr algn="ctr"/>
            <a:r>
              <a:rPr lang="en-US" b="1" u="sng" dirty="0"/>
              <a:t>ENGINEERING</a:t>
            </a:r>
          </a:p>
        </p:txBody>
      </p:sp>
      <p:pic>
        <p:nvPicPr>
          <p:cNvPr id="27" name="Graphic 26" descr="Checkmark with solid fill">
            <a:extLst>
              <a:ext uri="{FF2B5EF4-FFF2-40B4-BE49-F238E27FC236}">
                <a16:creationId xmlns:a16="http://schemas.microsoft.com/office/drawing/2014/main" id="{81EE1FD7-2D02-CC74-4FE1-B4EE7AA46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829" y="1527461"/>
            <a:ext cx="914400" cy="914400"/>
          </a:xfrm>
          <a:prstGeom prst="rect">
            <a:avLst/>
          </a:prstGeom>
        </p:spPr>
      </p:pic>
      <p:pic>
        <p:nvPicPr>
          <p:cNvPr id="28" name="Graphic 27" descr="Checkmark with solid fill">
            <a:extLst>
              <a:ext uri="{FF2B5EF4-FFF2-40B4-BE49-F238E27FC236}">
                <a16:creationId xmlns:a16="http://schemas.microsoft.com/office/drawing/2014/main" id="{F0A549B2-E95E-0FE6-2BED-E01B1C9CC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5104" y="1358754"/>
            <a:ext cx="914400" cy="914400"/>
          </a:xfrm>
          <a:prstGeom prst="rect">
            <a:avLst/>
          </a:prstGeom>
        </p:spPr>
      </p:pic>
      <p:pic>
        <p:nvPicPr>
          <p:cNvPr id="2" name="Graphic 1" descr="Checkmark with solid fill">
            <a:extLst>
              <a:ext uri="{FF2B5EF4-FFF2-40B4-BE49-F238E27FC236}">
                <a16:creationId xmlns:a16="http://schemas.microsoft.com/office/drawing/2014/main" id="{FC8FB947-28E1-0035-A38F-D9851527D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8754" y="3222672"/>
            <a:ext cx="914400" cy="914400"/>
          </a:xfrm>
          <a:prstGeom prst="rect">
            <a:avLst/>
          </a:prstGeom>
        </p:spPr>
      </p:pic>
      <p:pic>
        <p:nvPicPr>
          <p:cNvPr id="5" name="Graphic 4" descr="Checkmark with solid fill">
            <a:extLst>
              <a:ext uri="{FF2B5EF4-FFF2-40B4-BE49-F238E27FC236}">
                <a16:creationId xmlns:a16="http://schemas.microsoft.com/office/drawing/2014/main" id="{25783922-5CED-787D-3A4F-9C9A73F231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383572"/>
            <a:ext cx="431022" cy="431022"/>
          </a:xfrm>
          <a:prstGeom prst="rect">
            <a:avLst/>
          </a:prstGeom>
        </p:spPr>
      </p:pic>
    </p:spTree>
    <p:extLst>
      <p:ext uri="{BB962C8B-B14F-4D97-AF65-F5344CB8AC3E}">
        <p14:creationId xmlns:p14="http://schemas.microsoft.com/office/powerpoint/2010/main" val="99932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p:txBody>
          <a:bodyPr/>
          <a:lstStyle/>
          <a:p>
            <a:r>
              <a:rPr lang="en-US" dirty="0"/>
              <a:t>STEP 3: QN/ECN Tie Out</a:t>
            </a:r>
          </a:p>
        </p:txBody>
      </p:sp>
      <p:sp>
        <p:nvSpPr>
          <p:cNvPr id="7" name="Content Placeholder 1">
            <a:extLst>
              <a:ext uri="{FF2B5EF4-FFF2-40B4-BE49-F238E27FC236}">
                <a16:creationId xmlns:a16="http://schemas.microsoft.com/office/drawing/2014/main" id="{B1DB9CDC-AB7C-1208-E5FA-5D8593A9D7A2}"/>
              </a:ext>
            </a:extLst>
          </p:cNvPr>
          <p:cNvSpPr>
            <a:spLocks noGrp="1"/>
          </p:cNvSpPr>
          <p:nvPr>
            <p:ph idx="1"/>
          </p:nvPr>
        </p:nvSpPr>
        <p:spPr>
          <a:xfrm>
            <a:off x="273255" y="1122774"/>
            <a:ext cx="4800600" cy="1468025"/>
          </a:xfrm>
        </p:spPr>
        <p:txBody>
          <a:bodyPr>
            <a:normAutofit fontScale="62500" lnSpcReduction="20000"/>
          </a:bodyPr>
          <a:lstStyle/>
          <a:p>
            <a:pPr marL="0" indent="0">
              <a:buNone/>
            </a:pPr>
            <a:r>
              <a:rPr lang="en-US" b="1" dirty="0"/>
              <a:t>HOW to tie-out…</a:t>
            </a:r>
          </a:p>
          <a:p>
            <a:pPr marL="457200" indent="-457200">
              <a:buFont typeface="+mj-lt"/>
              <a:buAutoNum type="arabicPeriod"/>
            </a:pPr>
            <a:r>
              <a:rPr lang="en-US" dirty="0"/>
              <a:t>Open SAP and use code “QM02”</a:t>
            </a:r>
          </a:p>
          <a:p>
            <a:pPr marL="457200" indent="-457200">
              <a:buFont typeface="+mj-lt"/>
              <a:buAutoNum type="arabicPeriod"/>
            </a:pPr>
            <a:r>
              <a:rPr lang="en-US" dirty="0"/>
              <a:t>Enter the QN number</a:t>
            </a:r>
          </a:p>
          <a:p>
            <a:pPr marL="457200" indent="-457200">
              <a:buFont typeface="+mj-lt"/>
              <a:buAutoNum type="arabicPeriod"/>
            </a:pPr>
            <a:r>
              <a:rPr lang="en-US" dirty="0"/>
              <a:t>Enter the ECN number in “Reference </a:t>
            </a:r>
            <a:r>
              <a:rPr lang="en-US" dirty="0" err="1"/>
              <a:t>Notif</a:t>
            </a:r>
            <a:r>
              <a:rPr lang="en-US" dirty="0"/>
              <a:t>” field.</a:t>
            </a:r>
          </a:p>
          <a:p>
            <a:pPr marL="457200" indent="-457200">
              <a:buFont typeface="+mj-lt"/>
              <a:buAutoNum type="arabicPeriod"/>
            </a:pPr>
            <a:r>
              <a:rPr lang="en-US" dirty="0"/>
              <a:t>Click the little flag to close the QN.</a:t>
            </a:r>
          </a:p>
          <a:p>
            <a:pPr marL="457200" indent="-457200">
              <a:buFont typeface="+mj-lt"/>
              <a:buAutoNum type="arabicPeriod"/>
            </a:pPr>
            <a:r>
              <a:rPr lang="en-US" dirty="0"/>
              <a:t>Click green check mark in pop-up window or press &lt;ENTER&gt; key.</a:t>
            </a:r>
          </a:p>
        </p:txBody>
      </p:sp>
      <p:sp>
        <p:nvSpPr>
          <p:cNvPr id="8" name="Content Placeholder 1">
            <a:extLst>
              <a:ext uri="{FF2B5EF4-FFF2-40B4-BE49-F238E27FC236}">
                <a16:creationId xmlns:a16="http://schemas.microsoft.com/office/drawing/2014/main" id="{F1585358-E84E-9C71-EAB2-C60B52896C45}"/>
              </a:ext>
            </a:extLst>
          </p:cNvPr>
          <p:cNvSpPr txBox="1">
            <a:spLocks/>
          </p:cNvSpPr>
          <p:nvPr/>
        </p:nvSpPr>
        <p:spPr bwMode="auto">
          <a:xfrm>
            <a:off x="685800" y="2667000"/>
            <a:ext cx="3124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None/>
            </a:pPr>
            <a:r>
              <a:rPr lang="en-US" sz="1600" b="1" kern="0" dirty="0"/>
              <a:t>RULE: ECN# 500000003…</a:t>
            </a:r>
          </a:p>
          <a:p>
            <a:r>
              <a:rPr lang="en-US" sz="1600" kern="0" dirty="0"/>
              <a:t>May already be entered in field by manufacturing engineer – need to verify.</a:t>
            </a:r>
          </a:p>
          <a:p>
            <a:endParaRPr lang="en-US" sz="1600" kern="0" dirty="0"/>
          </a:p>
          <a:p>
            <a:r>
              <a:rPr lang="en-US" sz="1600" kern="0" dirty="0"/>
              <a:t>Generic ECN number to indicate the material does not require an ECN but is confirmed an engineering BOM/Drawing issue.</a:t>
            </a:r>
          </a:p>
          <a:p>
            <a:endParaRPr lang="en-US" sz="1600" kern="0" dirty="0"/>
          </a:p>
          <a:p>
            <a:r>
              <a:rPr lang="en-US" sz="1600" kern="0" dirty="0"/>
              <a:t>Example use may be an obsolete part that has an error in the BOM/Drawing but we will never build or service it again.</a:t>
            </a:r>
          </a:p>
        </p:txBody>
      </p:sp>
      <p:grpSp>
        <p:nvGrpSpPr>
          <p:cNvPr id="20" name="Group 19">
            <a:extLst>
              <a:ext uri="{FF2B5EF4-FFF2-40B4-BE49-F238E27FC236}">
                <a16:creationId xmlns:a16="http://schemas.microsoft.com/office/drawing/2014/main" id="{D6927D82-A1E4-A2CF-035F-92D3BBA9B32A}"/>
              </a:ext>
            </a:extLst>
          </p:cNvPr>
          <p:cNvGrpSpPr/>
          <p:nvPr/>
        </p:nvGrpSpPr>
        <p:grpSpPr>
          <a:xfrm>
            <a:off x="4661526" y="3108452"/>
            <a:ext cx="3796674" cy="2927098"/>
            <a:chOff x="4661526" y="3108452"/>
            <a:chExt cx="3796674" cy="2927098"/>
          </a:xfrm>
        </p:grpSpPr>
        <p:pic>
          <p:nvPicPr>
            <p:cNvPr id="6" name="Picture 5">
              <a:extLst>
                <a:ext uri="{FF2B5EF4-FFF2-40B4-BE49-F238E27FC236}">
                  <a16:creationId xmlns:a16="http://schemas.microsoft.com/office/drawing/2014/main" id="{8C7DA550-18D2-6F12-6A32-222F7D041432}"/>
                </a:ext>
              </a:extLst>
            </p:cNvPr>
            <p:cNvPicPr>
              <a:picLocks noChangeAspect="1"/>
            </p:cNvPicPr>
            <p:nvPr/>
          </p:nvPicPr>
          <p:blipFill rotWithShape="1">
            <a:blip r:embed="rId2"/>
            <a:srcRect b="34328"/>
            <a:stretch/>
          </p:blipFill>
          <p:spPr>
            <a:xfrm>
              <a:off x="4661526" y="3108452"/>
              <a:ext cx="3796674" cy="2927098"/>
            </a:xfrm>
            <a:prstGeom prst="rect">
              <a:avLst/>
            </a:prstGeom>
          </p:spPr>
        </p:pic>
        <p:sp>
          <p:nvSpPr>
            <p:cNvPr id="2" name="TextBox 1">
              <a:extLst>
                <a:ext uri="{FF2B5EF4-FFF2-40B4-BE49-F238E27FC236}">
                  <a16:creationId xmlns:a16="http://schemas.microsoft.com/office/drawing/2014/main" id="{177D7FA0-DDD4-F01C-0DDE-74F677D24461}"/>
                </a:ext>
              </a:extLst>
            </p:cNvPr>
            <p:cNvSpPr txBox="1"/>
            <p:nvPr/>
          </p:nvSpPr>
          <p:spPr>
            <a:xfrm flipH="1">
              <a:off x="6477000" y="3581400"/>
              <a:ext cx="304800" cy="369332"/>
            </a:xfrm>
            <a:prstGeom prst="rect">
              <a:avLst/>
            </a:prstGeom>
            <a:noFill/>
          </p:spPr>
          <p:txBody>
            <a:bodyPr wrap="square" rtlCol="0">
              <a:spAutoFit/>
            </a:bodyPr>
            <a:lstStyle/>
            <a:p>
              <a:r>
                <a:rPr lang="en-US" b="1" dirty="0">
                  <a:solidFill>
                    <a:srgbClr val="FF0000"/>
                  </a:solidFill>
                </a:rPr>
                <a:t>4</a:t>
              </a:r>
            </a:p>
          </p:txBody>
        </p:sp>
        <p:sp>
          <p:nvSpPr>
            <p:cNvPr id="4" name="TextBox 3">
              <a:extLst>
                <a:ext uri="{FF2B5EF4-FFF2-40B4-BE49-F238E27FC236}">
                  <a16:creationId xmlns:a16="http://schemas.microsoft.com/office/drawing/2014/main" id="{A774E1EA-DA0E-2715-E7A7-75764DC7B87F}"/>
                </a:ext>
              </a:extLst>
            </p:cNvPr>
            <p:cNvSpPr txBox="1"/>
            <p:nvPr/>
          </p:nvSpPr>
          <p:spPr>
            <a:xfrm flipH="1">
              <a:off x="6239303" y="4991100"/>
              <a:ext cx="304800" cy="369332"/>
            </a:xfrm>
            <a:prstGeom prst="rect">
              <a:avLst/>
            </a:prstGeom>
            <a:noFill/>
          </p:spPr>
          <p:txBody>
            <a:bodyPr wrap="square" rtlCol="0">
              <a:spAutoFit/>
            </a:bodyPr>
            <a:lstStyle/>
            <a:p>
              <a:r>
                <a:rPr lang="en-US" b="1" dirty="0">
                  <a:solidFill>
                    <a:srgbClr val="FF0000"/>
                  </a:solidFill>
                </a:rPr>
                <a:t>3</a:t>
              </a:r>
            </a:p>
          </p:txBody>
        </p:sp>
      </p:grpSp>
      <p:grpSp>
        <p:nvGrpSpPr>
          <p:cNvPr id="14" name="Group 13">
            <a:extLst>
              <a:ext uri="{FF2B5EF4-FFF2-40B4-BE49-F238E27FC236}">
                <a16:creationId xmlns:a16="http://schemas.microsoft.com/office/drawing/2014/main" id="{FF1B32DB-9697-2208-BA8C-2584036E030D}"/>
              </a:ext>
            </a:extLst>
          </p:cNvPr>
          <p:cNvGrpSpPr/>
          <p:nvPr/>
        </p:nvGrpSpPr>
        <p:grpSpPr>
          <a:xfrm>
            <a:off x="5765518" y="1216318"/>
            <a:ext cx="2594540" cy="754417"/>
            <a:chOff x="6172200" y="1447799"/>
            <a:chExt cx="2594540" cy="754417"/>
          </a:xfrm>
        </p:grpSpPr>
        <p:pic>
          <p:nvPicPr>
            <p:cNvPr id="12" name="Picture 11">
              <a:extLst>
                <a:ext uri="{FF2B5EF4-FFF2-40B4-BE49-F238E27FC236}">
                  <a16:creationId xmlns:a16="http://schemas.microsoft.com/office/drawing/2014/main" id="{412472A9-8473-53A6-BACA-DC963DD4E223}"/>
                </a:ext>
              </a:extLst>
            </p:cNvPr>
            <p:cNvPicPr>
              <a:picLocks noChangeAspect="1"/>
            </p:cNvPicPr>
            <p:nvPr/>
          </p:nvPicPr>
          <p:blipFill rotWithShape="1">
            <a:blip r:embed="rId3"/>
            <a:srcRect l="-3741" t="21476" b="18085"/>
            <a:stretch/>
          </p:blipFill>
          <p:spPr>
            <a:xfrm>
              <a:off x="6172200" y="1447799"/>
              <a:ext cx="2594540" cy="683697"/>
            </a:xfrm>
            <a:prstGeom prst="rect">
              <a:avLst/>
            </a:prstGeom>
          </p:spPr>
        </p:pic>
        <p:sp>
          <p:nvSpPr>
            <p:cNvPr id="13" name="TextBox 12">
              <a:extLst>
                <a:ext uri="{FF2B5EF4-FFF2-40B4-BE49-F238E27FC236}">
                  <a16:creationId xmlns:a16="http://schemas.microsoft.com/office/drawing/2014/main" id="{815645E1-1E6F-4D99-ED07-18821F48AFAA}"/>
                </a:ext>
              </a:extLst>
            </p:cNvPr>
            <p:cNvSpPr txBox="1"/>
            <p:nvPr/>
          </p:nvSpPr>
          <p:spPr>
            <a:xfrm flipH="1">
              <a:off x="7443788" y="1832884"/>
              <a:ext cx="304800" cy="369332"/>
            </a:xfrm>
            <a:prstGeom prst="rect">
              <a:avLst/>
            </a:prstGeom>
            <a:noFill/>
          </p:spPr>
          <p:txBody>
            <a:bodyPr wrap="square" rtlCol="0">
              <a:spAutoFit/>
            </a:bodyPr>
            <a:lstStyle/>
            <a:p>
              <a:r>
                <a:rPr lang="en-US" b="1" dirty="0">
                  <a:solidFill>
                    <a:srgbClr val="FF0000"/>
                  </a:solidFill>
                </a:rPr>
                <a:t>1</a:t>
              </a:r>
            </a:p>
          </p:txBody>
        </p:sp>
      </p:grpSp>
      <p:grpSp>
        <p:nvGrpSpPr>
          <p:cNvPr id="18" name="Group 17">
            <a:extLst>
              <a:ext uri="{FF2B5EF4-FFF2-40B4-BE49-F238E27FC236}">
                <a16:creationId xmlns:a16="http://schemas.microsoft.com/office/drawing/2014/main" id="{F380E4FB-972C-931B-FF9F-3C91D111D8F5}"/>
              </a:ext>
            </a:extLst>
          </p:cNvPr>
          <p:cNvGrpSpPr/>
          <p:nvPr/>
        </p:nvGrpSpPr>
        <p:grpSpPr>
          <a:xfrm>
            <a:off x="5391169" y="2044053"/>
            <a:ext cx="3343238" cy="861802"/>
            <a:chOff x="4663666" y="2013126"/>
            <a:chExt cx="3343238" cy="861802"/>
          </a:xfrm>
        </p:grpSpPr>
        <p:pic>
          <p:nvPicPr>
            <p:cNvPr id="16" name="Picture 15">
              <a:extLst>
                <a:ext uri="{FF2B5EF4-FFF2-40B4-BE49-F238E27FC236}">
                  <a16:creationId xmlns:a16="http://schemas.microsoft.com/office/drawing/2014/main" id="{2575B7D2-B2BD-346E-843E-8FDE2953D7DD}"/>
                </a:ext>
              </a:extLst>
            </p:cNvPr>
            <p:cNvPicPr>
              <a:picLocks noChangeAspect="1"/>
            </p:cNvPicPr>
            <p:nvPr/>
          </p:nvPicPr>
          <p:blipFill rotWithShape="1">
            <a:blip r:embed="rId4"/>
            <a:srcRect t="12729" r="15217" b="14912"/>
            <a:stretch/>
          </p:blipFill>
          <p:spPr>
            <a:xfrm>
              <a:off x="4663666" y="2089235"/>
              <a:ext cx="3343238" cy="785693"/>
            </a:xfrm>
            <a:prstGeom prst="rect">
              <a:avLst/>
            </a:prstGeom>
          </p:spPr>
        </p:pic>
        <p:sp>
          <p:nvSpPr>
            <p:cNvPr id="17" name="TextBox 16">
              <a:extLst>
                <a:ext uri="{FF2B5EF4-FFF2-40B4-BE49-F238E27FC236}">
                  <a16:creationId xmlns:a16="http://schemas.microsoft.com/office/drawing/2014/main" id="{65115E65-9D58-4EA3-482F-1593C647BAA8}"/>
                </a:ext>
              </a:extLst>
            </p:cNvPr>
            <p:cNvSpPr txBox="1"/>
            <p:nvPr/>
          </p:nvSpPr>
          <p:spPr>
            <a:xfrm flipH="1">
              <a:off x="5181600" y="2013126"/>
              <a:ext cx="304800" cy="369332"/>
            </a:xfrm>
            <a:prstGeom prst="rect">
              <a:avLst/>
            </a:prstGeom>
            <a:noFill/>
          </p:spPr>
          <p:txBody>
            <a:bodyPr wrap="square" rtlCol="0">
              <a:spAutoFit/>
            </a:bodyPr>
            <a:lstStyle/>
            <a:p>
              <a:r>
                <a:rPr lang="en-US" b="1" dirty="0">
                  <a:solidFill>
                    <a:srgbClr val="FF0000"/>
                  </a:solidFill>
                </a:rPr>
                <a:t>2</a:t>
              </a:r>
            </a:p>
          </p:txBody>
        </p:sp>
      </p:grpSp>
      <p:sp>
        <p:nvSpPr>
          <p:cNvPr id="9" name="Flowchart: Alternate Process 8">
            <a:extLst>
              <a:ext uri="{FF2B5EF4-FFF2-40B4-BE49-F238E27FC236}">
                <a16:creationId xmlns:a16="http://schemas.microsoft.com/office/drawing/2014/main" id="{B181DC4B-268D-1F07-5976-D730D0BAA04D}"/>
              </a:ext>
            </a:extLst>
          </p:cNvPr>
          <p:cNvSpPr/>
          <p:nvPr/>
        </p:nvSpPr>
        <p:spPr>
          <a:xfrm>
            <a:off x="528532" y="5067301"/>
            <a:ext cx="3796674" cy="118109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pPr algn="ctr"/>
            <a:r>
              <a:rPr lang="en-US" dirty="0">
                <a:solidFill>
                  <a:schemeClr val="tx1"/>
                </a:solidFill>
              </a:rPr>
              <a:t>If the “Reference </a:t>
            </a:r>
            <a:r>
              <a:rPr lang="en-US" dirty="0" err="1">
                <a:solidFill>
                  <a:schemeClr val="tx1"/>
                </a:solidFill>
              </a:rPr>
              <a:t>Notif</a:t>
            </a:r>
            <a:r>
              <a:rPr lang="en-US" dirty="0">
                <a:solidFill>
                  <a:schemeClr val="tx1"/>
                </a:solidFill>
              </a:rPr>
              <a:t>” is grayed out and you cannot enter your ECN number, the QN was closed.  See next slide to reopen the QN</a:t>
            </a:r>
          </a:p>
        </p:txBody>
      </p:sp>
      <p:sp>
        <p:nvSpPr>
          <p:cNvPr id="10" name="Explosion: 14 Points 9">
            <a:extLst>
              <a:ext uri="{FF2B5EF4-FFF2-40B4-BE49-F238E27FC236}">
                <a16:creationId xmlns:a16="http://schemas.microsoft.com/office/drawing/2014/main" id="{2CADDFBA-3863-9D17-C4B3-A3A18E181432}"/>
              </a:ext>
            </a:extLst>
          </p:cNvPr>
          <p:cNvSpPr/>
          <p:nvPr/>
        </p:nvSpPr>
        <p:spPr>
          <a:xfrm>
            <a:off x="345334" y="4879134"/>
            <a:ext cx="533400" cy="381000"/>
          </a:xfrm>
          <a:prstGeom prst="irregularSeal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2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8AD86-6C9C-C2C0-044C-35604B37EBE5}"/>
              </a:ext>
            </a:extLst>
          </p:cNvPr>
          <p:cNvSpPr>
            <a:spLocks noGrp="1"/>
          </p:cNvSpPr>
          <p:nvPr>
            <p:ph type="title"/>
          </p:nvPr>
        </p:nvSpPr>
        <p:spPr/>
        <p:txBody>
          <a:bodyPr/>
          <a:lstStyle/>
          <a:p>
            <a:r>
              <a:rPr lang="en-US" dirty="0"/>
              <a:t>STEP 3: Re Open Closed QNs</a:t>
            </a:r>
          </a:p>
        </p:txBody>
      </p:sp>
      <p:sp>
        <p:nvSpPr>
          <p:cNvPr id="4" name="TextBox 3">
            <a:extLst>
              <a:ext uri="{FF2B5EF4-FFF2-40B4-BE49-F238E27FC236}">
                <a16:creationId xmlns:a16="http://schemas.microsoft.com/office/drawing/2014/main" id="{B0AB5093-3EF8-0837-DFCC-C45D43843DB3}"/>
              </a:ext>
            </a:extLst>
          </p:cNvPr>
          <p:cNvSpPr txBox="1"/>
          <p:nvPr/>
        </p:nvSpPr>
        <p:spPr>
          <a:xfrm>
            <a:off x="457200" y="1233196"/>
            <a:ext cx="8229600" cy="2209800"/>
          </a:xfrm>
          <a:prstGeom prst="rect">
            <a:avLst/>
          </a:prstGeom>
          <a:noFill/>
        </p:spPr>
        <p:txBody>
          <a:bodyPr wrap="square" rtlCol="0">
            <a:normAutofit fontScale="77500" lnSpcReduction="20000"/>
          </a:bodyPr>
          <a:lstStyle/>
          <a:p>
            <a:r>
              <a:rPr lang="en-US" dirty="0"/>
              <a:t>If the QN was closed before you could enter your ECN number,</a:t>
            </a:r>
          </a:p>
          <a:p>
            <a:endParaRPr lang="en-US" dirty="0"/>
          </a:p>
          <a:p>
            <a:r>
              <a:rPr lang="en-US" dirty="0">
                <a:solidFill>
                  <a:srgbClr val="0070C0"/>
                </a:solidFill>
              </a:rPr>
              <a:t>Press </a:t>
            </a:r>
            <a:r>
              <a:rPr lang="en-US" b="1" dirty="0">
                <a:solidFill>
                  <a:srgbClr val="0070C0"/>
                </a:solidFill>
              </a:rPr>
              <a:t>Ctrl+F8 </a:t>
            </a:r>
            <a:r>
              <a:rPr lang="en-US" dirty="0">
                <a:solidFill>
                  <a:srgbClr val="0070C0"/>
                </a:solidFill>
              </a:rPr>
              <a:t>to reopen the QN</a:t>
            </a:r>
          </a:p>
          <a:p>
            <a:endParaRPr lang="en-US" dirty="0"/>
          </a:p>
          <a:p>
            <a:r>
              <a:rPr lang="en-US" dirty="0"/>
              <a:t>Or do the following steps to reopen the QN…</a:t>
            </a:r>
          </a:p>
          <a:p>
            <a:endParaRPr lang="en-US" dirty="0"/>
          </a:p>
          <a:p>
            <a:pPr marL="342900" indent="-342900">
              <a:buFont typeface="+mj-lt"/>
              <a:buAutoNum type="arabicPeriod"/>
            </a:pPr>
            <a:r>
              <a:rPr lang="en-US" dirty="0"/>
              <a:t>Navigate to “More” dropdown</a:t>
            </a:r>
          </a:p>
          <a:p>
            <a:pPr marL="342900" indent="-342900">
              <a:buFont typeface="+mj-lt"/>
              <a:buAutoNum type="arabicPeriod"/>
            </a:pPr>
            <a:r>
              <a:rPr lang="en-US" dirty="0"/>
              <a:t>Navigate to “Notification” dropdown</a:t>
            </a:r>
          </a:p>
          <a:p>
            <a:pPr marL="342900" indent="-342900">
              <a:buFont typeface="+mj-lt"/>
              <a:buAutoNum type="arabicPeriod"/>
            </a:pPr>
            <a:r>
              <a:rPr lang="en-US" dirty="0"/>
              <a:t>Navigate to “Functions” dropdown</a:t>
            </a:r>
          </a:p>
          <a:p>
            <a:pPr marL="342900" indent="-342900">
              <a:buFont typeface="+mj-lt"/>
              <a:buAutoNum type="arabicPeriod"/>
            </a:pPr>
            <a:r>
              <a:rPr lang="en-US" dirty="0"/>
              <a:t>Select “In Process Again”</a:t>
            </a:r>
          </a:p>
          <a:p>
            <a:pPr marL="342900" indent="-342900">
              <a:buFont typeface="+mj-lt"/>
              <a:buAutoNum type="arabicPeriod"/>
            </a:pPr>
            <a:endParaRPr lang="en-US" dirty="0"/>
          </a:p>
          <a:p>
            <a:r>
              <a:rPr lang="en-US" b="1" dirty="0"/>
              <a:t>After you have reopened the QN, go to the previous slide to complete the QN/ECN tie out process.</a:t>
            </a:r>
          </a:p>
        </p:txBody>
      </p:sp>
      <p:pic>
        <p:nvPicPr>
          <p:cNvPr id="1026" name="Picture 6">
            <a:extLst>
              <a:ext uri="{FF2B5EF4-FFF2-40B4-BE49-F238E27FC236}">
                <a16:creationId xmlns:a16="http://schemas.microsoft.com/office/drawing/2014/main" id="{B4E407CF-9F86-B08D-4CC2-698ECF8335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731630"/>
            <a:ext cx="6870700" cy="25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C2C4EC9E-4A73-6EE7-E705-920D5AF5B96C}"/>
              </a:ext>
            </a:extLst>
          </p:cNvPr>
          <p:cNvCxnSpPr>
            <a:cxnSpLocks/>
          </p:cNvCxnSpPr>
          <p:nvPr/>
        </p:nvCxnSpPr>
        <p:spPr>
          <a:xfrm flipH="1">
            <a:off x="5029200" y="3581400"/>
            <a:ext cx="304800" cy="228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40DE2A6-F0B1-3752-D3C0-0B4B1D0503F0}"/>
              </a:ext>
            </a:extLst>
          </p:cNvPr>
          <p:cNvCxnSpPr>
            <a:cxnSpLocks/>
          </p:cNvCxnSpPr>
          <p:nvPr/>
        </p:nvCxnSpPr>
        <p:spPr>
          <a:xfrm flipV="1">
            <a:off x="4349750" y="4038600"/>
            <a:ext cx="412750" cy="2156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440613A-0184-A1F2-45E5-5DA5B0438604}"/>
              </a:ext>
            </a:extLst>
          </p:cNvPr>
          <p:cNvCxnSpPr>
            <a:cxnSpLocks/>
          </p:cNvCxnSpPr>
          <p:nvPr/>
        </p:nvCxnSpPr>
        <p:spPr>
          <a:xfrm flipV="1">
            <a:off x="5562600" y="5029200"/>
            <a:ext cx="381000" cy="533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6F5D601-ED57-CCA8-C2DF-4B58F322FA8B}"/>
              </a:ext>
            </a:extLst>
          </p:cNvPr>
          <p:cNvCxnSpPr>
            <a:cxnSpLocks/>
          </p:cNvCxnSpPr>
          <p:nvPr/>
        </p:nvCxnSpPr>
        <p:spPr>
          <a:xfrm flipV="1">
            <a:off x="6248400" y="5410200"/>
            <a:ext cx="457200" cy="533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2FCFD3C-A58B-7CBB-8F8E-655C6A351506}"/>
              </a:ext>
            </a:extLst>
          </p:cNvPr>
          <p:cNvSpPr txBox="1"/>
          <p:nvPr/>
        </p:nvSpPr>
        <p:spPr>
          <a:xfrm>
            <a:off x="5297649" y="3308790"/>
            <a:ext cx="304800" cy="461665"/>
          </a:xfrm>
          <a:prstGeom prst="rect">
            <a:avLst/>
          </a:prstGeom>
          <a:noFill/>
        </p:spPr>
        <p:txBody>
          <a:bodyPr wrap="square" rtlCol="0">
            <a:spAutoFit/>
          </a:bodyPr>
          <a:lstStyle/>
          <a:p>
            <a:pPr algn="ctr"/>
            <a:r>
              <a:rPr lang="en-US" sz="2400" dirty="0">
                <a:solidFill>
                  <a:srgbClr val="FF0000"/>
                </a:solidFill>
              </a:rPr>
              <a:t>1</a:t>
            </a:r>
          </a:p>
        </p:txBody>
      </p:sp>
      <p:sp>
        <p:nvSpPr>
          <p:cNvPr id="21" name="TextBox 20">
            <a:extLst>
              <a:ext uri="{FF2B5EF4-FFF2-40B4-BE49-F238E27FC236}">
                <a16:creationId xmlns:a16="http://schemas.microsoft.com/office/drawing/2014/main" id="{AF9DA87D-5F0B-75C4-BD89-5AE537F8EFBA}"/>
              </a:ext>
            </a:extLst>
          </p:cNvPr>
          <p:cNvSpPr txBox="1"/>
          <p:nvPr/>
        </p:nvSpPr>
        <p:spPr>
          <a:xfrm>
            <a:off x="4038600" y="4114800"/>
            <a:ext cx="304800" cy="461665"/>
          </a:xfrm>
          <a:prstGeom prst="rect">
            <a:avLst/>
          </a:prstGeom>
          <a:noFill/>
        </p:spPr>
        <p:txBody>
          <a:bodyPr wrap="square" rtlCol="0">
            <a:spAutoFit/>
          </a:bodyPr>
          <a:lstStyle/>
          <a:p>
            <a:pPr algn="ctr"/>
            <a:r>
              <a:rPr lang="en-US" sz="2400" dirty="0">
                <a:solidFill>
                  <a:srgbClr val="FF0000"/>
                </a:solidFill>
              </a:rPr>
              <a:t>2</a:t>
            </a:r>
          </a:p>
        </p:txBody>
      </p:sp>
      <p:sp>
        <p:nvSpPr>
          <p:cNvPr id="22" name="TextBox 21">
            <a:extLst>
              <a:ext uri="{FF2B5EF4-FFF2-40B4-BE49-F238E27FC236}">
                <a16:creationId xmlns:a16="http://schemas.microsoft.com/office/drawing/2014/main" id="{2281E283-9881-AEEB-49D1-2559DFC227EA}"/>
              </a:ext>
            </a:extLst>
          </p:cNvPr>
          <p:cNvSpPr txBox="1"/>
          <p:nvPr/>
        </p:nvSpPr>
        <p:spPr>
          <a:xfrm>
            <a:off x="5257800" y="5467647"/>
            <a:ext cx="304800" cy="461665"/>
          </a:xfrm>
          <a:prstGeom prst="rect">
            <a:avLst/>
          </a:prstGeom>
          <a:noFill/>
        </p:spPr>
        <p:txBody>
          <a:bodyPr wrap="square" rtlCol="0">
            <a:spAutoFit/>
          </a:bodyPr>
          <a:lstStyle/>
          <a:p>
            <a:pPr algn="ctr"/>
            <a:r>
              <a:rPr lang="en-US" sz="2400" dirty="0">
                <a:solidFill>
                  <a:srgbClr val="FF0000"/>
                </a:solidFill>
              </a:rPr>
              <a:t>3</a:t>
            </a:r>
          </a:p>
        </p:txBody>
      </p:sp>
      <p:sp>
        <p:nvSpPr>
          <p:cNvPr id="23" name="TextBox 22">
            <a:extLst>
              <a:ext uri="{FF2B5EF4-FFF2-40B4-BE49-F238E27FC236}">
                <a16:creationId xmlns:a16="http://schemas.microsoft.com/office/drawing/2014/main" id="{22C1EB70-2E02-F322-C519-502EF181AA84}"/>
              </a:ext>
            </a:extLst>
          </p:cNvPr>
          <p:cNvSpPr txBox="1"/>
          <p:nvPr/>
        </p:nvSpPr>
        <p:spPr>
          <a:xfrm>
            <a:off x="5949950" y="5747196"/>
            <a:ext cx="304800" cy="461665"/>
          </a:xfrm>
          <a:prstGeom prst="rect">
            <a:avLst/>
          </a:prstGeom>
          <a:noFill/>
        </p:spPr>
        <p:txBody>
          <a:bodyPr wrap="square" rtlCol="0">
            <a:spAutoFit/>
          </a:bodyPr>
          <a:lstStyle/>
          <a:p>
            <a:pPr algn="ctr"/>
            <a:r>
              <a:rPr lang="en-US" sz="2400" dirty="0">
                <a:solidFill>
                  <a:srgbClr val="FF0000"/>
                </a:solidFill>
              </a:rPr>
              <a:t>4</a:t>
            </a:r>
          </a:p>
        </p:txBody>
      </p:sp>
    </p:spTree>
    <p:extLst>
      <p:ext uri="{BB962C8B-B14F-4D97-AF65-F5344CB8AC3E}">
        <p14:creationId xmlns:p14="http://schemas.microsoft.com/office/powerpoint/2010/main" val="404225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848B9-CDA8-64C3-C10F-38CE74695F57}"/>
              </a:ext>
            </a:extLst>
          </p:cNvPr>
          <p:cNvSpPr>
            <a:spLocks noGrp="1"/>
          </p:cNvSpPr>
          <p:nvPr>
            <p:ph type="title"/>
          </p:nvPr>
        </p:nvSpPr>
        <p:spPr/>
        <p:txBody>
          <a:bodyPr/>
          <a:lstStyle/>
          <a:p>
            <a:r>
              <a:rPr lang="en-US" dirty="0"/>
              <a:t>Check Point 3</a:t>
            </a:r>
          </a:p>
        </p:txBody>
      </p:sp>
      <p:sp>
        <p:nvSpPr>
          <p:cNvPr id="4" name="Content Placeholder 1">
            <a:extLst>
              <a:ext uri="{FF2B5EF4-FFF2-40B4-BE49-F238E27FC236}">
                <a16:creationId xmlns:a16="http://schemas.microsoft.com/office/drawing/2014/main" id="{2B501048-8F29-26A2-91B4-AB0C737FBA2D}"/>
              </a:ext>
            </a:extLst>
          </p:cNvPr>
          <p:cNvSpPr>
            <a:spLocks noGrp="1"/>
          </p:cNvSpPr>
          <p:nvPr>
            <p:ph idx="1"/>
          </p:nvPr>
        </p:nvSpPr>
        <p:spPr>
          <a:xfrm>
            <a:off x="500062" y="4267197"/>
            <a:ext cx="8262938" cy="1142999"/>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298EE47-A0A0-8D23-7B55-5F6FAF748D75}"/>
              </a:ext>
            </a:extLst>
          </p:cNvPr>
          <p:cNvSpPr/>
          <p:nvPr/>
        </p:nvSpPr>
        <p:spPr>
          <a:xfrm>
            <a:off x="7052313"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7" name="Rectangle: Rounded Corners 6">
            <a:extLst>
              <a:ext uri="{FF2B5EF4-FFF2-40B4-BE49-F238E27FC236}">
                <a16:creationId xmlns:a16="http://schemas.microsoft.com/office/drawing/2014/main" id="{61756EBF-5A94-3BCE-D993-5D2AF872AF8F}"/>
              </a:ext>
            </a:extLst>
          </p:cNvPr>
          <p:cNvSpPr/>
          <p:nvPr/>
        </p:nvSpPr>
        <p:spPr>
          <a:xfrm>
            <a:off x="2667001"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8" name="Rectangle: Rounded Corners 7">
            <a:extLst>
              <a:ext uri="{FF2B5EF4-FFF2-40B4-BE49-F238E27FC236}">
                <a16:creationId xmlns:a16="http://schemas.microsoft.com/office/drawing/2014/main" id="{56819B25-E75C-267A-24A4-921F9C705327}"/>
              </a:ext>
            </a:extLst>
          </p:cNvPr>
          <p:cNvSpPr/>
          <p:nvPr/>
        </p:nvSpPr>
        <p:spPr>
          <a:xfrm>
            <a:off x="4859657"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26C042C6-DA9B-6A18-D54C-90FAA78F1F8B}"/>
              </a:ext>
            </a:extLst>
          </p:cNvPr>
          <p:cNvCxnSpPr>
            <a:stCxn id="7" idx="3"/>
            <a:endCxn id="8" idx="1"/>
          </p:cNvCxnSpPr>
          <p:nvPr/>
        </p:nvCxnSpPr>
        <p:spPr>
          <a:xfrm>
            <a:off x="4343401"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678518F-F1ED-41B4-1D17-50B72871E317}"/>
              </a:ext>
            </a:extLst>
          </p:cNvPr>
          <p:cNvCxnSpPr>
            <a:cxnSpLocks/>
            <a:stCxn id="8" idx="3"/>
            <a:endCxn id="6" idx="1"/>
          </p:cNvCxnSpPr>
          <p:nvPr/>
        </p:nvCxnSpPr>
        <p:spPr>
          <a:xfrm>
            <a:off x="6536057"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1" name="Star: 7 Points 10">
            <a:extLst>
              <a:ext uri="{FF2B5EF4-FFF2-40B4-BE49-F238E27FC236}">
                <a16:creationId xmlns:a16="http://schemas.microsoft.com/office/drawing/2014/main" id="{FBA2E03C-9EBE-266B-CB74-0999F4732609}"/>
              </a:ext>
            </a:extLst>
          </p:cNvPr>
          <p:cNvSpPr/>
          <p:nvPr/>
        </p:nvSpPr>
        <p:spPr>
          <a:xfrm>
            <a:off x="6326506"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Star: 7 Points 11">
            <a:extLst>
              <a:ext uri="{FF2B5EF4-FFF2-40B4-BE49-F238E27FC236}">
                <a16:creationId xmlns:a16="http://schemas.microsoft.com/office/drawing/2014/main" id="{C73CDE25-3243-9DEE-6D33-30181B1F50A5}"/>
              </a:ext>
            </a:extLst>
          </p:cNvPr>
          <p:cNvSpPr/>
          <p:nvPr/>
        </p:nvSpPr>
        <p:spPr>
          <a:xfrm>
            <a:off x="8519162"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3" name="Rectangle: Rounded Corners 12">
            <a:extLst>
              <a:ext uri="{FF2B5EF4-FFF2-40B4-BE49-F238E27FC236}">
                <a16:creationId xmlns:a16="http://schemas.microsoft.com/office/drawing/2014/main" id="{76F919BC-84B8-ACA7-7707-D7AAD01C8A2B}"/>
              </a:ext>
            </a:extLst>
          </p:cNvPr>
          <p:cNvSpPr/>
          <p:nvPr/>
        </p:nvSpPr>
        <p:spPr>
          <a:xfrm>
            <a:off x="474345"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14" name="Star: 7 Points 13">
            <a:extLst>
              <a:ext uri="{FF2B5EF4-FFF2-40B4-BE49-F238E27FC236}">
                <a16:creationId xmlns:a16="http://schemas.microsoft.com/office/drawing/2014/main" id="{F461EA90-2D8A-0B06-0BA2-0F65B66ED77A}"/>
              </a:ext>
            </a:extLst>
          </p:cNvPr>
          <p:cNvSpPr/>
          <p:nvPr/>
        </p:nvSpPr>
        <p:spPr>
          <a:xfrm>
            <a:off x="264794" y="3147748"/>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15" name="Straight Arrow Connector 14">
            <a:extLst>
              <a:ext uri="{FF2B5EF4-FFF2-40B4-BE49-F238E27FC236}">
                <a16:creationId xmlns:a16="http://schemas.microsoft.com/office/drawing/2014/main" id="{4DD5D642-1EAA-8FC4-10ED-1198684C8DF3}"/>
              </a:ext>
            </a:extLst>
          </p:cNvPr>
          <p:cNvCxnSpPr>
            <a:cxnSpLocks/>
            <a:stCxn id="13" idx="3"/>
            <a:endCxn id="7" idx="1"/>
          </p:cNvCxnSpPr>
          <p:nvPr/>
        </p:nvCxnSpPr>
        <p:spPr>
          <a:xfrm>
            <a:off x="2150745"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6" name="Right Brace 15">
            <a:extLst>
              <a:ext uri="{FF2B5EF4-FFF2-40B4-BE49-F238E27FC236}">
                <a16:creationId xmlns:a16="http://schemas.microsoft.com/office/drawing/2014/main" id="{D12B3955-E85F-3617-FFCB-A2D22310B9D3}"/>
              </a:ext>
            </a:extLst>
          </p:cNvPr>
          <p:cNvSpPr/>
          <p:nvPr/>
        </p:nvSpPr>
        <p:spPr>
          <a:xfrm rot="16200000">
            <a:off x="2269286" y="557262"/>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F5A5ED1E-1312-7305-67EC-6B02ED79C04A}"/>
              </a:ext>
            </a:extLst>
          </p:cNvPr>
          <p:cNvSpPr/>
          <p:nvPr/>
        </p:nvSpPr>
        <p:spPr>
          <a:xfrm rot="16200000">
            <a:off x="5558269" y="-736969"/>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59273FF-BC16-6FC8-75E0-62F9DDCF0B95}"/>
              </a:ext>
            </a:extLst>
          </p:cNvPr>
          <p:cNvSpPr txBox="1"/>
          <p:nvPr/>
        </p:nvSpPr>
        <p:spPr>
          <a:xfrm>
            <a:off x="1189673" y="1934133"/>
            <a:ext cx="762000" cy="369332"/>
          </a:xfrm>
          <a:prstGeom prst="rect">
            <a:avLst/>
          </a:prstGeom>
          <a:noFill/>
        </p:spPr>
        <p:txBody>
          <a:bodyPr wrap="square" rtlCol="0">
            <a:spAutoFit/>
          </a:bodyPr>
          <a:lstStyle/>
          <a:p>
            <a:pPr algn="ctr"/>
            <a:r>
              <a:rPr lang="en-US" b="1" u="sng" dirty="0"/>
              <a:t>OPS</a:t>
            </a:r>
          </a:p>
        </p:txBody>
      </p:sp>
      <p:sp>
        <p:nvSpPr>
          <p:cNvPr id="19" name="TextBox 18">
            <a:extLst>
              <a:ext uri="{FF2B5EF4-FFF2-40B4-BE49-F238E27FC236}">
                <a16:creationId xmlns:a16="http://schemas.microsoft.com/office/drawing/2014/main" id="{50A7E364-7A91-B9E9-62A8-6A7DBDCCDD28}"/>
              </a:ext>
            </a:extLst>
          </p:cNvPr>
          <p:cNvSpPr txBox="1"/>
          <p:nvPr/>
        </p:nvSpPr>
        <p:spPr>
          <a:xfrm>
            <a:off x="4604389" y="1741353"/>
            <a:ext cx="2189796" cy="369332"/>
          </a:xfrm>
          <a:prstGeom prst="rect">
            <a:avLst/>
          </a:prstGeom>
          <a:noFill/>
        </p:spPr>
        <p:txBody>
          <a:bodyPr wrap="square" rtlCol="0">
            <a:spAutoFit/>
          </a:bodyPr>
          <a:lstStyle/>
          <a:p>
            <a:pPr algn="ctr"/>
            <a:r>
              <a:rPr lang="en-US" b="1" u="sng" dirty="0"/>
              <a:t>ENGINEERING</a:t>
            </a:r>
          </a:p>
        </p:txBody>
      </p:sp>
      <p:pic>
        <p:nvPicPr>
          <p:cNvPr id="27" name="Graphic 26" descr="Checkmark with solid fill">
            <a:extLst>
              <a:ext uri="{FF2B5EF4-FFF2-40B4-BE49-F238E27FC236}">
                <a16:creationId xmlns:a16="http://schemas.microsoft.com/office/drawing/2014/main" id="{81EE1FD7-2D02-CC74-4FE1-B4EE7AA46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829" y="1527461"/>
            <a:ext cx="914400" cy="914400"/>
          </a:xfrm>
          <a:prstGeom prst="rect">
            <a:avLst/>
          </a:prstGeom>
        </p:spPr>
      </p:pic>
      <p:pic>
        <p:nvPicPr>
          <p:cNvPr id="28" name="Graphic 27" descr="Checkmark with solid fill">
            <a:extLst>
              <a:ext uri="{FF2B5EF4-FFF2-40B4-BE49-F238E27FC236}">
                <a16:creationId xmlns:a16="http://schemas.microsoft.com/office/drawing/2014/main" id="{F0A549B2-E95E-0FE6-2BED-E01B1C9CC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5104" y="1358754"/>
            <a:ext cx="914400" cy="914400"/>
          </a:xfrm>
          <a:prstGeom prst="rect">
            <a:avLst/>
          </a:prstGeom>
        </p:spPr>
      </p:pic>
      <p:pic>
        <p:nvPicPr>
          <p:cNvPr id="2" name="Graphic 1" descr="Checkmark with solid fill">
            <a:extLst>
              <a:ext uri="{FF2B5EF4-FFF2-40B4-BE49-F238E27FC236}">
                <a16:creationId xmlns:a16="http://schemas.microsoft.com/office/drawing/2014/main" id="{FC8FB947-28E1-0035-A38F-D9851527D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8754" y="3222672"/>
            <a:ext cx="914400" cy="914400"/>
          </a:xfrm>
          <a:prstGeom prst="rect">
            <a:avLst/>
          </a:prstGeom>
        </p:spPr>
      </p:pic>
      <p:pic>
        <p:nvPicPr>
          <p:cNvPr id="5" name="Graphic 4" descr="Checkmark with solid fill">
            <a:extLst>
              <a:ext uri="{FF2B5EF4-FFF2-40B4-BE49-F238E27FC236}">
                <a16:creationId xmlns:a16="http://schemas.microsoft.com/office/drawing/2014/main" id="{25783922-5CED-787D-3A4F-9C9A73F231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383572"/>
            <a:ext cx="431022" cy="431022"/>
          </a:xfrm>
          <a:prstGeom prst="rect">
            <a:avLst/>
          </a:prstGeom>
        </p:spPr>
      </p:pic>
      <p:pic>
        <p:nvPicPr>
          <p:cNvPr id="20" name="Graphic 19" descr="Checkmark with solid fill">
            <a:extLst>
              <a:ext uri="{FF2B5EF4-FFF2-40B4-BE49-F238E27FC236}">
                <a16:creationId xmlns:a16="http://schemas.microsoft.com/office/drawing/2014/main" id="{69B9664C-5EF5-FC84-CCD2-C564DB71FB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3313" y="1253341"/>
            <a:ext cx="914400" cy="914400"/>
          </a:xfrm>
          <a:prstGeom prst="rect">
            <a:avLst/>
          </a:prstGeom>
        </p:spPr>
      </p:pic>
      <p:pic>
        <p:nvPicPr>
          <p:cNvPr id="21" name="Graphic 20" descr="Checkmark with solid fill">
            <a:extLst>
              <a:ext uri="{FF2B5EF4-FFF2-40B4-BE49-F238E27FC236}">
                <a16:creationId xmlns:a16="http://schemas.microsoft.com/office/drawing/2014/main" id="{944441F7-2C91-4D48-F678-8069794A05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583628"/>
            <a:ext cx="431022" cy="431022"/>
          </a:xfrm>
          <a:prstGeom prst="rect">
            <a:avLst/>
          </a:prstGeom>
        </p:spPr>
      </p:pic>
      <p:pic>
        <p:nvPicPr>
          <p:cNvPr id="22" name="Graphic 21" descr="Checkmark with solid fill">
            <a:extLst>
              <a:ext uri="{FF2B5EF4-FFF2-40B4-BE49-F238E27FC236}">
                <a16:creationId xmlns:a16="http://schemas.microsoft.com/office/drawing/2014/main" id="{00B73A2F-A664-5901-E64F-360E93F6FC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45" y="4800667"/>
            <a:ext cx="431022" cy="431022"/>
          </a:xfrm>
          <a:prstGeom prst="rect">
            <a:avLst/>
          </a:prstGeom>
        </p:spPr>
      </p:pic>
    </p:spTree>
    <p:extLst>
      <p:ext uri="{BB962C8B-B14F-4D97-AF65-F5344CB8AC3E}">
        <p14:creationId xmlns:p14="http://schemas.microsoft.com/office/powerpoint/2010/main" val="26769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DEF33D-5D8C-68CF-73EB-30DE5FFB27D9}"/>
              </a:ext>
            </a:extLst>
          </p:cNvPr>
          <p:cNvSpPr>
            <a:spLocks noGrp="1"/>
          </p:cNvSpPr>
          <p:nvPr>
            <p:ph idx="1"/>
          </p:nvPr>
        </p:nvSpPr>
        <p:spPr>
          <a:xfrm>
            <a:off x="506964" y="2362200"/>
            <a:ext cx="8262938" cy="1828800"/>
          </a:xfrm>
        </p:spPr>
        <p:txBody>
          <a:bodyPr/>
          <a:lstStyle/>
          <a:p>
            <a:pPr marL="0" indent="0" algn="ctr">
              <a:buNone/>
            </a:pPr>
            <a:r>
              <a:rPr lang="en-US" dirty="0"/>
              <a:t>If you need any assistance with this process or have any questions, PLEASE CONTACT MATT SCHON</a:t>
            </a:r>
          </a:p>
          <a:p>
            <a:pPr marL="0" indent="0" algn="ctr">
              <a:buNone/>
            </a:pPr>
            <a:endParaRPr lang="en-US" dirty="0"/>
          </a:p>
          <a:p>
            <a:pPr marL="0" indent="0" algn="ctr">
              <a:buNone/>
            </a:pPr>
            <a:r>
              <a:rPr lang="en-US" dirty="0">
                <a:hlinkClick r:id="rId2"/>
              </a:rPr>
              <a:t>Matthew.schon@mts.com</a:t>
            </a:r>
            <a:endParaRPr lang="en-US" dirty="0"/>
          </a:p>
          <a:p>
            <a:pPr marL="0" indent="0" algn="ctr">
              <a:buNone/>
            </a:pPr>
            <a:endParaRPr lang="en-US" dirty="0"/>
          </a:p>
          <a:p>
            <a:pPr marL="0" indent="0" algn="ctr">
              <a:buNone/>
            </a:pPr>
            <a:endParaRPr lang="en-US" dirty="0"/>
          </a:p>
        </p:txBody>
      </p:sp>
      <p:sp>
        <p:nvSpPr>
          <p:cNvPr id="3" name="Title 2">
            <a:extLst>
              <a:ext uri="{FF2B5EF4-FFF2-40B4-BE49-F238E27FC236}">
                <a16:creationId xmlns:a16="http://schemas.microsoft.com/office/drawing/2014/main" id="{084E7601-242A-CA18-F52E-2EB8BF6C57BE}"/>
              </a:ext>
            </a:extLst>
          </p:cNvPr>
          <p:cNvSpPr>
            <a:spLocks noGrp="1"/>
          </p:cNvSpPr>
          <p:nvPr>
            <p:ph type="title"/>
          </p:nvPr>
        </p:nvSpPr>
        <p:spPr/>
        <p:txBody>
          <a:bodyPr/>
          <a:lstStyle/>
          <a:p>
            <a:r>
              <a:rPr lang="en-US" dirty="0"/>
              <a:t>CONTACT</a:t>
            </a:r>
          </a:p>
        </p:txBody>
      </p:sp>
    </p:spTree>
    <p:extLst>
      <p:ext uri="{BB962C8B-B14F-4D97-AF65-F5344CB8AC3E}">
        <p14:creationId xmlns:p14="http://schemas.microsoft.com/office/powerpoint/2010/main" val="103748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EEE34-770A-156D-A0A2-6996D4BDB62F}"/>
              </a:ext>
            </a:extLst>
          </p:cNvPr>
          <p:cNvSpPr>
            <a:spLocks noGrp="1"/>
          </p:cNvSpPr>
          <p:nvPr>
            <p:ph type="title"/>
          </p:nvPr>
        </p:nvSpPr>
        <p:spPr/>
        <p:txBody>
          <a:bodyPr/>
          <a:lstStyle/>
          <a:p>
            <a:r>
              <a:rPr lang="en-US" dirty="0"/>
              <a:t>2024 QN-ECN Goal</a:t>
            </a:r>
          </a:p>
        </p:txBody>
      </p:sp>
      <p:sp>
        <p:nvSpPr>
          <p:cNvPr id="4" name="TextBox 3">
            <a:extLst>
              <a:ext uri="{FF2B5EF4-FFF2-40B4-BE49-F238E27FC236}">
                <a16:creationId xmlns:a16="http://schemas.microsoft.com/office/drawing/2014/main" id="{6FA70393-6ABD-9D73-B23E-964E3C388B3C}"/>
              </a:ext>
            </a:extLst>
          </p:cNvPr>
          <p:cNvSpPr txBox="1"/>
          <p:nvPr/>
        </p:nvSpPr>
        <p:spPr>
          <a:xfrm>
            <a:off x="500062" y="1219200"/>
            <a:ext cx="8262938" cy="4419600"/>
          </a:xfrm>
          <a:prstGeom prst="rect">
            <a:avLst/>
          </a:prstGeom>
          <a:noFill/>
          <a:ln>
            <a:solidFill>
              <a:schemeClr val="tx1"/>
            </a:solidFill>
          </a:ln>
        </p:spPr>
        <p:txBody>
          <a:bodyPr wrap="square" rtlCol="0">
            <a:normAutofit lnSpcReduction="10000"/>
          </a:bodyPr>
          <a:lstStyle/>
          <a:p>
            <a:pPr marL="0" marR="0" algn="ctr">
              <a:spcBef>
                <a:spcPts val="0"/>
              </a:spcBef>
              <a:spcAft>
                <a:spcPts val="0"/>
              </a:spcAft>
            </a:pPr>
            <a:r>
              <a:rPr lang="en-US" sz="1600" b="1" u="sng" dirty="0">
                <a:solidFill>
                  <a:srgbClr val="000000"/>
                </a:solidFill>
                <a:effectLst/>
                <a:latin typeface="Aptos" panose="020B0004020202020204" pitchFamily="34" charset="0"/>
                <a:ea typeface="Calibri" panose="020F0502020204030204" pitchFamily="34" charset="0"/>
              </a:rPr>
              <a:t>Background</a:t>
            </a:r>
          </a:p>
          <a:p>
            <a:pPr marL="0" marR="0" algn="ctr">
              <a:spcBef>
                <a:spcPts val="0"/>
              </a:spcBef>
              <a:spcAft>
                <a:spcPts val="0"/>
              </a:spcAft>
            </a:pPr>
            <a:r>
              <a:rPr lang="en-US" sz="1600" b="1" u="sng" dirty="0">
                <a:solidFill>
                  <a:srgbClr val="000000"/>
                </a:solidFill>
                <a:effectLst/>
                <a:latin typeface="Aptos" panose="020B0004020202020204" pitchFamily="34" charset="0"/>
                <a:ea typeface="Calibri" panose="020F0502020204030204" pitchFamily="34" charset="0"/>
              </a:rPr>
              <a:t> </a:t>
            </a:r>
            <a:endParaRPr lang="en-US" sz="1600" u="sng" dirty="0">
              <a:solidFill>
                <a:srgbClr val="000000"/>
              </a:solidFill>
              <a:effectLst/>
              <a:latin typeface="Aptos" panose="020B000402020202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ptos" panose="020B0004020202020204" pitchFamily="34" charset="0"/>
                <a:ea typeface="Calibri" panose="020F0502020204030204" pitchFamily="34" charset="0"/>
              </a:rPr>
              <a:t>This training material was originally prepared and presented for an instructor-led training session held in April 2024.  </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pPr marL="0" marR="0">
              <a:spcBef>
                <a:spcPts val="0"/>
              </a:spcBef>
              <a:spcAft>
                <a:spcPts val="0"/>
              </a:spcAft>
            </a:pPr>
            <a:r>
              <a:rPr lang="en-US" sz="1600" dirty="0">
                <a:solidFill>
                  <a:srgbClr val="000000"/>
                </a:solidFill>
                <a:latin typeface="Aptos" panose="020B0004020202020204" pitchFamily="34" charset="0"/>
                <a:ea typeface="Calibri" panose="020F0502020204030204" pitchFamily="34" charset="0"/>
              </a:rPr>
              <a:t>Understand, this QN-ECN goal raises awareness of two different information systems used by two separate organizations.  SAP’s Quality Notification (QN) system is how the Operations teams flags production problems and the Engineering Change Notification (ECN) is how the Engineering team processes drawing and BOM changes.  This 2024 goal’s purpose is to encourage responsive and diligent actions to react to QN’s and drive engineering change activities to correct and close the QN.  Creating awareness, priority, and measuring response times for various process steps is engineering’s contribution to improving MTS’s On-time Delivery (OTD) performance.</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r>
              <a:rPr lang="en-US" sz="1600" dirty="0">
                <a:solidFill>
                  <a:srgbClr val="000000"/>
                </a:solidFill>
                <a:effectLst/>
                <a:latin typeface="Aptos" panose="020B0004020202020204" pitchFamily="34" charset="0"/>
                <a:ea typeface="Calibri" panose="020F0502020204030204" pitchFamily="34" charset="0"/>
              </a:rPr>
              <a:t>The slides begin with a detailed description of the group level goal that was established for the GRV Mechanical Engineering team’s 2024 goal plans.</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ptos" panose="020B0004020202020204" pitchFamily="34" charset="0"/>
                <a:ea typeface="Calibri" panose="020F0502020204030204" pitchFamily="34" charset="0"/>
              </a:rPr>
              <a:t>The “Process” section of the slides explain how to search for your QN’s and what steps are necessary to “own” the actions to address the open QN’s and process a respective ECN.</a:t>
            </a:r>
          </a:p>
          <a:p>
            <a:pPr marL="0" marR="0">
              <a:spcBef>
                <a:spcPts val="0"/>
              </a:spcBef>
              <a:spcAft>
                <a:spcPts val="0"/>
              </a:spcAft>
            </a:pPr>
            <a:endParaRPr lang="en-US" sz="1600" dirty="0">
              <a:solidFill>
                <a:srgbClr val="000000"/>
              </a:solidFill>
              <a:latin typeface="Aptos" panose="020B0004020202020204" pitchFamily="34" charset="0"/>
              <a:ea typeface="Calibri" panose="020F0502020204030204" pitchFamily="34" charset="0"/>
            </a:endParaRPr>
          </a:p>
          <a:p>
            <a:pPr marL="0" marR="0">
              <a:spcBef>
                <a:spcPts val="0"/>
              </a:spcBef>
              <a:spcAft>
                <a:spcPts val="0"/>
              </a:spcAft>
            </a:pPr>
            <a:endParaRPr lang="en-US" sz="1600" dirty="0">
              <a:solidFill>
                <a:srgbClr val="000000"/>
              </a:solidFill>
              <a:effectLst/>
              <a:latin typeface="Aptos" panose="020B0004020202020204" pitchFamily="34" charset="0"/>
              <a:ea typeface="Calibri" panose="020F0502020204030204" pitchFamily="34" charset="0"/>
            </a:endParaRPr>
          </a:p>
          <a:p>
            <a:pPr marL="0" marR="0">
              <a:spcBef>
                <a:spcPts val="0"/>
              </a:spcBef>
              <a:spcAft>
                <a:spcPts val="0"/>
              </a:spcAft>
            </a:pPr>
            <a:endParaRPr lang="en-US" dirty="0">
              <a:solidFill>
                <a:srgbClr val="000000"/>
              </a:solidFill>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dirty="0">
              <a:solidFill>
                <a:srgbClr val="000000"/>
              </a:solidFill>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32414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D0E48-8296-D977-C918-B4C55FBA7472}"/>
              </a:ext>
            </a:extLst>
          </p:cNvPr>
          <p:cNvSpPr>
            <a:spLocks noGrp="1"/>
          </p:cNvSpPr>
          <p:nvPr>
            <p:ph idx="1"/>
          </p:nvPr>
        </p:nvSpPr>
        <p:spPr>
          <a:xfrm>
            <a:off x="500062" y="3810000"/>
            <a:ext cx="8262938" cy="2362200"/>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Start Time:</a:t>
            </a:r>
            <a:r>
              <a:rPr lang="en-US" sz="1400" dirty="0">
                <a:solidFill>
                  <a:srgbClr val="000000"/>
                </a:solidFill>
                <a:effectLst/>
                <a:latin typeface="Arial" panose="020B0604020202020204" pitchFamily="34" charset="0"/>
                <a:ea typeface="Calibri" panose="020F0502020204030204" pitchFamily="34" charset="0"/>
              </a:rPr>
              <a:t>  QN creation date.</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General:</a:t>
            </a:r>
            <a:r>
              <a:rPr lang="en-US" sz="1400" dirty="0">
                <a:solidFill>
                  <a:srgbClr val="000000"/>
                </a:solidFill>
                <a:effectLst/>
                <a:latin typeface="Arial" panose="020B0604020202020204" pitchFamily="34" charset="0"/>
                <a:ea typeface="Calibri" panose="020F0502020204030204" pitchFamily="34" charset="0"/>
              </a:rPr>
              <a:t>  Any project with an order value less than $2M.</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Large ETO/Custom Project:</a:t>
            </a:r>
            <a:r>
              <a:rPr lang="en-US" sz="1400" dirty="0">
                <a:solidFill>
                  <a:srgbClr val="000000"/>
                </a:solidFill>
                <a:effectLst/>
                <a:latin typeface="Arial" panose="020B0604020202020204" pitchFamily="34" charset="0"/>
                <a:ea typeface="Calibri" panose="020F0502020204030204" pitchFamily="34" charset="0"/>
              </a:rPr>
              <a:t>  An engineered-to-order (ETO) project valued greater than $2M.</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endParaRPr lang="en-US" sz="1400" dirty="0">
              <a:solidFill>
                <a:srgbClr val="000000"/>
              </a:solidFill>
              <a:effectLst/>
              <a:latin typeface="Calibri" panose="020F0502020204030204" pitchFamily="34" charset="0"/>
              <a:ea typeface="Calibri" panose="020F0502020204030204" pitchFamily="34" charset="0"/>
            </a:endParaRP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a:p>
            <a:r>
              <a:rPr lang="en-US" sz="1400" b="1" dirty="0">
                <a:effectLst/>
                <a:latin typeface="Arial" panose="020B0604020202020204" pitchFamily="34" charset="0"/>
                <a:ea typeface="Times New Roman" panose="02020603050405020304" pitchFamily="18" charset="0"/>
              </a:rPr>
              <a:t>500000003:</a:t>
            </a:r>
            <a:r>
              <a:rPr lang="en-US" sz="1400" dirty="0">
                <a:effectLst/>
                <a:latin typeface="Arial" panose="020B0604020202020204" pitchFamily="34" charset="0"/>
                <a:ea typeface="Times New Roman" panose="02020603050405020304" pitchFamily="18" charset="0"/>
              </a:rPr>
              <a:t>  A proxy ECN number used in a QN for a material that does not require an ECN.  As an example, a QN gets written for a BOM or drawing error for an obsolete material.  When this number is linked in the QN, the status is considered </a:t>
            </a:r>
            <a:r>
              <a:rPr lang="en-US" sz="1400" u="sng" dirty="0">
                <a:effectLst/>
                <a:latin typeface="Arial" panose="020B0604020202020204" pitchFamily="34" charset="0"/>
                <a:ea typeface="Times New Roman" panose="02020603050405020304" pitchFamily="18" charset="0"/>
              </a:rPr>
              <a:t>resolved</a:t>
            </a:r>
            <a:r>
              <a:rPr lang="en-US" sz="1400" dirty="0">
                <a:effectLst/>
                <a:latin typeface="Arial" panose="020B0604020202020204" pitchFamily="34" charset="0"/>
                <a:ea typeface="Times New Roman" panose="02020603050405020304" pitchFamily="18" charset="0"/>
              </a:rPr>
              <a:t>.</a:t>
            </a:r>
            <a:endParaRPr lang="en-US" sz="1600" dirty="0"/>
          </a:p>
        </p:txBody>
      </p:sp>
      <p:sp>
        <p:nvSpPr>
          <p:cNvPr id="3" name="Title 2">
            <a:extLst>
              <a:ext uri="{FF2B5EF4-FFF2-40B4-BE49-F238E27FC236}">
                <a16:creationId xmlns:a16="http://schemas.microsoft.com/office/drawing/2014/main" id="{BB8EEE34-770A-156D-A0A2-6996D4BDB62F}"/>
              </a:ext>
            </a:extLst>
          </p:cNvPr>
          <p:cNvSpPr>
            <a:spLocks noGrp="1"/>
          </p:cNvSpPr>
          <p:nvPr>
            <p:ph type="title"/>
          </p:nvPr>
        </p:nvSpPr>
        <p:spPr/>
        <p:txBody>
          <a:bodyPr/>
          <a:lstStyle/>
          <a:p>
            <a:r>
              <a:rPr lang="en-US" dirty="0"/>
              <a:t>2024 QN-ECN Goal</a:t>
            </a:r>
          </a:p>
        </p:txBody>
      </p:sp>
      <p:sp>
        <p:nvSpPr>
          <p:cNvPr id="4" name="TextBox 3">
            <a:extLst>
              <a:ext uri="{FF2B5EF4-FFF2-40B4-BE49-F238E27FC236}">
                <a16:creationId xmlns:a16="http://schemas.microsoft.com/office/drawing/2014/main" id="{6FA70393-6ABD-9D73-B23E-964E3C388B3C}"/>
              </a:ext>
            </a:extLst>
          </p:cNvPr>
          <p:cNvSpPr txBox="1"/>
          <p:nvPr/>
        </p:nvSpPr>
        <p:spPr>
          <a:xfrm>
            <a:off x="500062" y="1219200"/>
            <a:ext cx="8262938" cy="2438400"/>
          </a:xfrm>
          <a:prstGeom prst="rect">
            <a:avLst/>
          </a:prstGeom>
          <a:noFill/>
          <a:ln>
            <a:solidFill>
              <a:schemeClr val="tx1"/>
            </a:solidFill>
          </a:ln>
        </p:spPr>
        <p:txBody>
          <a:bodyPr wrap="square" rtlCol="0">
            <a:normAutofit fontScale="85000" lnSpcReduction="10000"/>
          </a:bodyPr>
          <a:lstStyle/>
          <a:p>
            <a:pPr marL="0" marR="0" algn="ctr">
              <a:spcBef>
                <a:spcPts val="0"/>
              </a:spcBef>
              <a:spcAft>
                <a:spcPts val="0"/>
              </a:spcAft>
            </a:pPr>
            <a:r>
              <a:rPr lang="en-US" sz="1800" b="1" u="sng" dirty="0">
                <a:solidFill>
                  <a:srgbClr val="000000"/>
                </a:solidFill>
                <a:effectLst/>
                <a:latin typeface="Arial" panose="020B0604020202020204" pitchFamily="34" charset="0"/>
                <a:ea typeface="Calibri" panose="020F0502020204030204" pitchFamily="34" charset="0"/>
              </a:rPr>
              <a:t>Goal Description</a:t>
            </a:r>
          </a:p>
          <a:p>
            <a:pPr marL="0" marR="0" algn="ctr">
              <a:spcBef>
                <a:spcPts val="0"/>
              </a:spcBef>
              <a:spcAft>
                <a:spcPts val="0"/>
              </a:spcAft>
            </a:pPr>
            <a:r>
              <a:rPr lang="en-US" sz="1800" b="1" u="sng" dirty="0">
                <a:solidFill>
                  <a:srgbClr val="000000"/>
                </a:solidFill>
                <a:effectLst/>
                <a:latin typeface="Arial" panose="020B0604020202020204" pitchFamily="34" charset="0"/>
                <a:ea typeface="Calibri" panose="020F0502020204030204" pitchFamily="34" charset="0"/>
              </a:rPr>
              <a:t> </a:t>
            </a:r>
            <a:endParaRPr lang="en-US" sz="18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Measure the duration and completion to resolve all CY24 GRV mechanical engineering QN’s in Q2, Q3, and Q4.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MTS’s Operations team employs SAP’s Quality Notification (QN) system as a formal communication method of a production problem and QN’s that are designated as “Engineering” as a cause or expected resolution require the GRV Engineering team to react promptly.  Engineering personnel are expected to “own” all aspects of a QN and to use the ECM and ECN process and tools to formally resolve the noted problem.  Active and effective communications and urgency are expected and will be measured.</a:t>
            </a:r>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58445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0C887-6862-3A39-4D6C-2789364D5405}"/>
              </a:ext>
            </a:extLst>
          </p:cNvPr>
          <p:cNvSpPr>
            <a:spLocks noGrp="1"/>
          </p:cNvSpPr>
          <p:nvPr>
            <p:ph type="title"/>
          </p:nvPr>
        </p:nvSpPr>
        <p:spPr/>
        <p:txBody>
          <a:bodyPr/>
          <a:lstStyle/>
          <a:p>
            <a:r>
              <a:rPr lang="en-US" dirty="0"/>
              <a:t>2024 QN-ECN Goal</a:t>
            </a:r>
          </a:p>
        </p:txBody>
      </p:sp>
      <p:sp>
        <p:nvSpPr>
          <p:cNvPr id="8" name="Content Placeholder 1">
            <a:extLst>
              <a:ext uri="{FF2B5EF4-FFF2-40B4-BE49-F238E27FC236}">
                <a16:creationId xmlns:a16="http://schemas.microsoft.com/office/drawing/2014/main" id="{92F3CA70-16BF-9BE4-D27A-60A09521500F}"/>
              </a:ext>
            </a:extLst>
          </p:cNvPr>
          <p:cNvSpPr txBox="1">
            <a:spLocks/>
          </p:cNvSpPr>
          <p:nvPr/>
        </p:nvSpPr>
        <p:spPr bwMode="auto">
          <a:xfrm>
            <a:off x="533401" y="3205606"/>
            <a:ext cx="3962400" cy="30808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buNone/>
            </a:pPr>
            <a:r>
              <a:rPr lang="en-US" u="sng" kern="0" dirty="0"/>
              <a:t>Successful</a:t>
            </a:r>
          </a:p>
          <a:p>
            <a:r>
              <a:rPr lang="en-US" sz="1400" kern="0" dirty="0"/>
              <a:t>General: Close ECN in &lt; 25 calendar days.</a:t>
            </a:r>
          </a:p>
          <a:p>
            <a:r>
              <a:rPr lang="en-US" sz="1400" kern="0" dirty="0"/>
              <a:t>Large ETO: Close ECN in &lt; 30 calendar days.</a:t>
            </a:r>
          </a:p>
          <a:p>
            <a:pPr marL="0" indent="0">
              <a:buNone/>
            </a:pPr>
            <a:r>
              <a:rPr lang="en-US" u="sng" kern="0" dirty="0"/>
              <a:t>Exceeding</a:t>
            </a:r>
          </a:p>
          <a:p>
            <a:r>
              <a:rPr lang="en-US" sz="1400" kern="0" dirty="0"/>
              <a:t>General: Close ECN in &lt; 20 calendar days.</a:t>
            </a:r>
          </a:p>
          <a:p>
            <a:r>
              <a:rPr lang="en-US" sz="1400" kern="0" dirty="0"/>
              <a:t>Large ETO: Close ECN in &lt; 25 calendar days.</a:t>
            </a:r>
          </a:p>
          <a:p>
            <a:endParaRPr lang="en-US" sz="1600" kern="0" dirty="0"/>
          </a:p>
          <a:p>
            <a:pPr marL="0" indent="0" algn="ctr">
              <a:buNone/>
            </a:pPr>
            <a:r>
              <a:rPr lang="en-US" sz="1600" i="1" kern="0" dirty="0"/>
              <a:t>*Timer begins the day QN is created</a:t>
            </a:r>
          </a:p>
          <a:p>
            <a:pPr lvl="1"/>
            <a:endParaRPr lang="en-US" kern="0" dirty="0"/>
          </a:p>
        </p:txBody>
      </p:sp>
      <p:sp>
        <p:nvSpPr>
          <p:cNvPr id="10" name="Content Placeholder 1">
            <a:extLst>
              <a:ext uri="{FF2B5EF4-FFF2-40B4-BE49-F238E27FC236}">
                <a16:creationId xmlns:a16="http://schemas.microsoft.com/office/drawing/2014/main" id="{3F031C1C-6CCE-A9B9-A559-0486CE14E260}"/>
              </a:ext>
            </a:extLst>
          </p:cNvPr>
          <p:cNvSpPr txBox="1">
            <a:spLocks/>
          </p:cNvSpPr>
          <p:nvPr/>
        </p:nvSpPr>
        <p:spPr bwMode="auto">
          <a:xfrm>
            <a:off x="4953000" y="3200399"/>
            <a:ext cx="3962400" cy="30808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buNone/>
            </a:pPr>
            <a:r>
              <a:rPr lang="en-US" u="sng" kern="0" dirty="0"/>
              <a:t>Successful</a:t>
            </a:r>
          </a:p>
          <a:p>
            <a:r>
              <a:rPr lang="en-US" sz="1200" kern="0" dirty="0"/>
              <a:t>General:</a:t>
            </a:r>
          </a:p>
          <a:p>
            <a:pPr lvl="1"/>
            <a:r>
              <a:rPr lang="en-US" sz="1100" kern="0" dirty="0"/>
              <a:t>100% Resolved within 90 calendar days.</a:t>
            </a:r>
          </a:p>
          <a:p>
            <a:pPr lvl="1"/>
            <a:r>
              <a:rPr lang="en-US" sz="1100" kern="0" dirty="0"/>
              <a:t>&gt;=95% Resolved in </a:t>
            </a:r>
            <a:r>
              <a:rPr lang="en-US" sz="1100" b="1" kern="0" dirty="0"/>
              <a:t>&lt; 30 calendar days</a:t>
            </a:r>
            <a:r>
              <a:rPr lang="en-US" sz="1100" kern="0" dirty="0"/>
              <a:t>.</a:t>
            </a:r>
          </a:p>
          <a:p>
            <a:r>
              <a:rPr lang="en-US" sz="1200" kern="0" dirty="0"/>
              <a:t>Large ETO:</a:t>
            </a:r>
          </a:p>
          <a:p>
            <a:pPr lvl="1"/>
            <a:r>
              <a:rPr lang="en-US" sz="1100" kern="0" dirty="0"/>
              <a:t>100% resolved within 120 calendar days.</a:t>
            </a:r>
          </a:p>
          <a:p>
            <a:pPr lvl="1"/>
            <a:r>
              <a:rPr lang="en-US" sz="1100" kern="0" dirty="0"/>
              <a:t>&gt;=95% Resolved in </a:t>
            </a:r>
            <a:r>
              <a:rPr lang="en-US" sz="1100" b="1" kern="0" dirty="0"/>
              <a:t>&lt; 60 calendar days</a:t>
            </a:r>
            <a:r>
              <a:rPr lang="en-US" sz="1100" kern="0" dirty="0"/>
              <a:t>.</a:t>
            </a:r>
          </a:p>
          <a:p>
            <a:pPr marL="0" indent="0">
              <a:buNone/>
            </a:pPr>
            <a:r>
              <a:rPr lang="en-US" u="sng" kern="0" dirty="0"/>
              <a:t>Exceeding</a:t>
            </a:r>
          </a:p>
          <a:p>
            <a:r>
              <a:rPr lang="en-US" sz="1200" kern="0" dirty="0"/>
              <a:t>General:</a:t>
            </a:r>
          </a:p>
          <a:p>
            <a:pPr lvl="1"/>
            <a:r>
              <a:rPr lang="en-US" sz="1100" kern="0" dirty="0"/>
              <a:t>100% Resolved within 60 calendar days.</a:t>
            </a:r>
          </a:p>
          <a:p>
            <a:pPr lvl="1"/>
            <a:r>
              <a:rPr lang="en-US" sz="1100" kern="0" dirty="0"/>
              <a:t>&gt;=95% Resolved in </a:t>
            </a:r>
            <a:r>
              <a:rPr lang="en-US" sz="1100" b="1" kern="0" dirty="0"/>
              <a:t>&lt; 25 calendar days</a:t>
            </a:r>
            <a:r>
              <a:rPr lang="en-US" sz="1100" kern="0" dirty="0"/>
              <a:t>.</a:t>
            </a:r>
          </a:p>
          <a:p>
            <a:r>
              <a:rPr lang="en-US" sz="1200" kern="0" dirty="0"/>
              <a:t>Large ETO:</a:t>
            </a:r>
          </a:p>
          <a:p>
            <a:pPr lvl="1"/>
            <a:r>
              <a:rPr lang="en-US" sz="1100" kern="0" dirty="0"/>
              <a:t>100% resolved within 90 calendar days.</a:t>
            </a:r>
          </a:p>
          <a:p>
            <a:pPr lvl="1"/>
            <a:r>
              <a:rPr lang="en-US" sz="1100" kern="0" dirty="0"/>
              <a:t>&gt;=95% Resolved in </a:t>
            </a:r>
            <a:r>
              <a:rPr lang="en-US" sz="1100" b="1" kern="0" dirty="0"/>
              <a:t>&lt; 40 calendar days</a:t>
            </a:r>
            <a:r>
              <a:rPr lang="en-US" sz="1100" kern="0" dirty="0"/>
              <a:t>.</a:t>
            </a:r>
          </a:p>
          <a:p>
            <a:endParaRPr lang="en-US" sz="1600" kern="0" dirty="0"/>
          </a:p>
          <a:p>
            <a:pPr marL="0" indent="0" algn="ctr">
              <a:buNone/>
            </a:pPr>
            <a:r>
              <a:rPr lang="en-US" sz="1600" i="1" kern="0" dirty="0"/>
              <a:t>*Timer begins the day QN is created</a:t>
            </a:r>
          </a:p>
        </p:txBody>
      </p:sp>
      <p:cxnSp>
        <p:nvCxnSpPr>
          <p:cNvPr id="13" name="Straight Arrow Connector 12">
            <a:extLst>
              <a:ext uri="{FF2B5EF4-FFF2-40B4-BE49-F238E27FC236}">
                <a16:creationId xmlns:a16="http://schemas.microsoft.com/office/drawing/2014/main" id="{CC266922-7002-3AB8-CF94-F4543CFB3B3F}"/>
              </a:ext>
            </a:extLst>
          </p:cNvPr>
          <p:cNvCxnSpPr>
            <a:stCxn id="6" idx="2"/>
            <a:endCxn id="8" idx="0"/>
          </p:cNvCxnSpPr>
          <p:nvPr/>
        </p:nvCxnSpPr>
        <p:spPr>
          <a:xfrm rot="5400000">
            <a:off x="3907266" y="1415015"/>
            <a:ext cx="397926" cy="3183256"/>
          </a:xfrm>
          <a:prstGeom prst="bent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4F73180-6CAC-DA67-7066-7DAB728ED0EA}"/>
              </a:ext>
            </a:extLst>
          </p:cNvPr>
          <p:cNvCxnSpPr>
            <a:cxnSpLocks/>
            <a:stCxn id="7" idx="2"/>
            <a:endCxn id="10" idx="0"/>
          </p:cNvCxnSpPr>
          <p:nvPr/>
        </p:nvCxnSpPr>
        <p:spPr>
          <a:xfrm rot="5400000">
            <a:off x="7215998" y="2525883"/>
            <a:ext cx="392719" cy="956313"/>
          </a:xfrm>
          <a:prstGeom prst="bent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B34BEDAA-E4F3-AD50-B169-DDA951D9FF02}"/>
              </a:ext>
            </a:extLst>
          </p:cNvPr>
          <p:cNvGrpSpPr/>
          <p:nvPr/>
        </p:nvGrpSpPr>
        <p:grpSpPr>
          <a:xfrm>
            <a:off x="264794" y="1095782"/>
            <a:ext cx="8673470" cy="1828273"/>
            <a:chOff x="264794" y="1095782"/>
            <a:chExt cx="8673470" cy="1828273"/>
          </a:xfrm>
        </p:grpSpPr>
        <p:sp>
          <p:nvSpPr>
            <p:cNvPr id="7" name="Rectangle: Rounded Corners 6">
              <a:extLst>
                <a:ext uri="{FF2B5EF4-FFF2-40B4-BE49-F238E27FC236}">
                  <a16:creationId xmlns:a16="http://schemas.microsoft.com/office/drawing/2014/main" id="{58917CDA-836F-0CE6-3315-6EC16A3D7437}"/>
                </a:ext>
              </a:extLst>
            </p:cNvPr>
            <p:cNvSpPr/>
            <p:nvPr/>
          </p:nvSpPr>
          <p:spPr>
            <a:xfrm>
              <a:off x="7052313"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4" name="Rectangle: Rounded Corners 3">
              <a:extLst>
                <a:ext uri="{FF2B5EF4-FFF2-40B4-BE49-F238E27FC236}">
                  <a16:creationId xmlns:a16="http://schemas.microsoft.com/office/drawing/2014/main" id="{D24CDEA6-7C06-1E10-3418-9C4791AF9215}"/>
                </a:ext>
              </a:extLst>
            </p:cNvPr>
            <p:cNvSpPr/>
            <p:nvPr/>
          </p:nvSpPr>
          <p:spPr>
            <a:xfrm>
              <a:off x="2667001"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6" name="Rectangle: Rounded Corners 5">
              <a:extLst>
                <a:ext uri="{FF2B5EF4-FFF2-40B4-BE49-F238E27FC236}">
                  <a16:creationId xmlns:a16="http://schemas.microsoft.com/office/drawing/2014/main" id="{D7306ECF-20AB-09A3-B316-D5F3C08C2AA0}"/>
                </a:ext>
              </a:extLst>
            </p:cNvPr>
            <p:cNvSpPr/>
            <p:nvPr/>
          </p:nvSpPr>
          <p:spPr>
            <a:xfrm>
              <a:off x="4859657"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3AECD603-0297-58EF-FFA3-6E11A221899F}"/>
                </a:ext>
              </a:extLst>
            </p:cNvPr>
            <p:cNvCxnSpPr>
              <a:stCxn id="4" idx="3"/>
              <a:endCxn id="6" idx="1"/>
            </p:cNvCxnSpPr>
            <p:nvPr/>
          </p:nvCxnSpPr>
          <p:spPr>
            <a:xfrm>
              <a:off x="4343401" y="2464780"/>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47193DBC-34E9-8A8A-F15A-309976784CE1}"/>
                </a:ext>
              </a:extLst>
            </p:cNvPr>
            <p:cNvCxnSpPr>
              <a:cxnSpLocks/>
              <a:stCxn id="6" idx="3"/>
              <a:endCxn id="7" idx="1"/>
            </p:cNvCxnSpPr>
            <p:nvPr/>
          </p:nvCxnSpPr>
          <p:spPr>
            <a:xfrm>
              <a:off x="6536057" y="2464780"/>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7" name="Star: 7 Points 16">
              <a:extLst>
                <a:ext uri="{FF2B5EF4-FFF2-40B4-BE49-F238E27FC236}">
                  <a16:creationId xmlns:a16="http://schemas.microsoft.com/office/drawing/2014/main" id="{999559C2-F638-9CA6-D383-3B5C9374CE1B}"/>
                </a:ext>
              </a:extLst>
            </p:cNvPr>
            <p:cNvSpPr/>
            <p:nvPr/>
          </p:nvSpPr>
          <p:spPr>
            <a:xfrm>
              <a:off x="6326506" y="2642803"/>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8" name="Star: 7 Points 17">
              <a:extLst>
                <a:ext uri="{FF2B5EF4-FFF2-40B4-BE49-F238E27FC236}">
                  <a16:creationId xmlns:a16="http://schemas.microsoft.com/office/drawing/2014/main" id="{3838A036-2DC6-D12F-DD8C-AFB35C414162}"/>
                </a:ext>
              </a:extLst>
            </p:cNvPr>
            <p:cNvSpPr/>
            <p:nvPr/>
          </p:nvSpPr>
          <p:spPr>
            <a:xfrm>
              <a:off x="8519162" y="2642803"/>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33" name="Rectangle: Rounded Corners 32">
              <a:extLst>
                <a:ext uri="{FF2B5EF4-FFF2-40B4-BE49-F238E27FC236}">
                  <a16:creationId xmlns:a16="http://schemas.microsoft.com/office/drawing/2014/main" id="{9D535D9E-4AED-0048-0C0D-07D968EBFB76}"/>
                </a:ext>
              </a:extLst>
            </p:cNvPr>
            <p:cNvSpPr/>
            <p:nvPr/>
          </p:nvSpPr>
          <p:spPr>
            <a:xfrm>
              <a:off x="474345" y="2121880"/>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34" name="Star: 7 Points 33">
              <a:extLst>
                <a:ext uri="{FF2B5EF4-FFF2-40B4-BE49-F238E27FC236}">
                  <a16:creationId xmlns:a16="http://schemas.microsoft.com/office/drawing/2014/main" id="{D84B2B15-F83F-FB87-F107-C6BBA45377D5}"/>
                </a:ext>
              </a:extLst>
            </p:cNvPr>
            <p:cNvSpPr/>
            <p:nvPr/>
          </p:nvSpPr>
          <p:spPr>
            <a:xfrm>
              <a:off x="264794" y="2642803"/>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35" name="Straight Arrow Connector 34">
              <a:extLst>
                <a:ext uri="{FF2B5EF4-FFF2-40B4-BE49-F238E27FC236}">
                  <a16:creationId xmlns:a16="http://schemas.microsoft.com/office/drawing/2014/main" id="{2D8FC96F-B910-563D-016C-98D88E49F206}"/>
                </a:ext>
              </a:extLst>
            </p:cNvPr>
            <p:cNvCxnSpPr>
              <a:cxnSpLocks/>
              <a:stCxn id="33" idx="3"/>
              <a:endCxn id="4" idx="1"/>
            </p:cNvCxnSpPr>
            <p:nvPr/>
          </p:nvCxnSpPr>
          <p:spPr>
            <a:xfrm>
              <a:off x="2150745" y="2464780"/>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47" name="Right Brace 46">
              <a:extLst>
                <a:ext uri="{FF2B5EF4-FFF2-40B4-BE49-F238E27FC236}">
                  <a16:creationId xmlns:a16="http://schemas.microsoft.com/office/drawing/2014/main" id="{9B37E570-C1E2-CC60-7C5D-B5B9746B6C20}"/>
                </a:ext>
              </a:extLst>
            </p:cNvPr>
            <p:cNvSpPr/>
            <p:nvPr/>
          </p:nvSpPr>
          <p:spPr>
            <a:xfrm rot="16200000">
              <a:off x="2269286" y="52317"/>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F146B1D6-C47D-4782-3744-D6C9FA5C347E}"/>
                </a:ext>
              </a:extLst>
            </p:cNvPr>
            <p:cNvSpPr/>
            <p:nvPr/>
          </p:nvSpPr>
          <p:spPr>
            <a:xfrm rot="16200000">
              <a:off x="5558269" y="-1241914"/>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D5BAE150-2958-7909-0B60-1F266C4CE323}"/>
                </a:ext>
              </a:extLst>
            </p:cNvPr>
            <p:cNvSpPr txBox="1"/>
            <p:nvPr/>
          </p:nvSpPr>
          <p:spPr>
            <a:xfrm>
              <a:off x="1189673" y="1429188"/>
              <a:ext cx="762000" cy="369332"/>
            </a:xfrm>
            <a:prstGeom prst="rect">
              <a:avLst/>
            </a:prstGeom>
            <a:noFill/>
          </p:spPr>
          <p:txBody>
            <a:bodyPr wrap="square" rtlCol="0">
              <a:spAutoFit/>
            </a:bodyPr>
            <a:lstStyle/>
            <a:p>
              <a:pPr algn="ctr"/>
              <a:r>
                <a:rPr lang="en-US" b="1" u="sng" dirty="0"/>
                <a:t>OPS</a:t>
              </a:r>
            </a:p>
          </p:txBody>
        </p:sp>
        <p:sp>
          <p:nvSpPr>
            <p:cNvPr id="50" name="TextBox 49">
              <a:extLst>
                <a:ext uri="{FF2B5EF4-FFF2-40B4-BE49-F238E27FC236}">
                  <a16:creationId xmlns:a16="http://schemas.microsoft.com/office/drawing/2014/main" id="{0A06095F-22ED-E1E1-BDB3-4BC02D99124B}"/>
                </a:ext>
              </a:extLst>
            </p:cNvPr>
            <p:cNvSpPr txBox="1"/>
            <p:nvPr/>
          </p:nvSpPr>
          <p:spPr>
            <a:xfrm>
              <a:off x="4604389" y="1236408"/>
              <a:ext cx="2189796" cy="369332"/>
            </a:xfrm>
            <a:prstGeom prst="rect">
              <a:avLst/>
            </a:prstGeom>
            <a:noFill/>
          </p:spPr>
          <p:txBody>
            <a:bodyPr wrap="square" rtlCol="0">
              <a:spAutoFit/>
            </a:bodyPr>
            <a:lstStyle/>
            <a:p>
              <a:pPr algn="ctr"/>
              <a:r>
                <a:rPr lang="en-US" b="1" u="sng" dirty="0"/>
                <a:t>ENGINEERING</a:t>
              </a:r>
            </a:p>
          </p:txBody>
        </p:sp>
        <p:sp>
          <p:nvSpPr>
            <p:cNvPr id="2" name="Star: 7 Points 1">
              <a:extLst>
                <a:ext uri="{FF2B5EF4-FFF2-40B4-BE49-F238E27FC236}">
                  <a16:creationId xmlns:a16="http://schemas.microsoft.com/office/drawing/2014/main" id="{B193B6C8-20EA-AC1D-86DC-6ED1A6D8B41B}"/>
                </a:ext>
              </a:extLst>
            </p:cNvPr>
            <p:cNvSpPr/>
            <p:nvPr/>
          </p:nvSpPr>
          <p:spPr>
            <a:xfrm>
              <a:off x="381000" y="1095782"/>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5" name="Star: 7 Points 4">
              <a:extLst>
                <a:ext uri="{FF2B5EF4-FFF2-40B4-BE49-F238E27FC236}">
                  <a16:creationId xmlns:a16="http://schemas.microsoft.com/office/drawing/2014/main" id="{3FE8276A-15D6-C72F-29D0-9F231B9E3AD7}"/>
                </a:ext>
              </a:extLst>
            </p:cNvPr>
            <p:cNvSpPr/>
            <p:nvPr/>
          </p:nvSpPr>
          <p:spPr>
            <a:xfrm>
              <a:off x="2051496" y="1105115"/>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TextBox 11">
              <a:extLst>
                <a:ext uri="{FF2B5EF4-FFF2-40B4-BE49-F238E27FC236}">
                  <a16:creationId xmlns:a16="http://schemas.microsoft.com/office/drawing/2014/main" id="{1E0102C5-2317-E4FB-6332-ED39DD13B079}"/>
                </a:ext>
              </a:extLst>
            </p:cNvPr>
            <p:cNvSpPr txBox="1"/>
            <p:nvPr/>
          </p:nvSpPr>
          <p:spPr>
            <a:xfrm>
              <a:off x="743519" y="1097675"/>
              <a:ext cx="1447800" cy="307777"/>
            </a:xfrm>
            <a:prstGeom prst="rect">
              <a:avLst/>
            </a:prstGeom>
            <a:noFill/>
          </p:spPr>
          <p:txBody>
            <a:bodyPr wrap="square" rtlCol="0">
              <a:spAutoFit/>
            </a:bodyPr>
            <a:lstStyle/>
            <a:p>
              <a:r>
                <a:rPr lang="en-US" sz="1400" dirty="0">
                  <a:sym typeface="Wingdings" panose="05000000000000000000" pitchFamily="2" charset="2"/>
                </a:rPr>
                <a:t> Time Start</a:t>
              </a:r>
              <a:endParaRPr lang="en-US" sz="1400" dirty="0"/>
            </a:p>
          </p:txBody>
        </p:sp>
        <p:sp>
          <p:nvSpPr>
            <p:cNvPr id="15" name="TextBox 14">
              <a:extLst>
                <a:ext uri="{FF2B5EF4-FFF2-40B4-BE49-F238E27FC236}">
                  <a16:creationId xmlns:a16="http://schemas.microsoft.com/office/drawing/2014/main" id="{97BE7D88-46DC-99A0-62DF-C127AE8E4F7C}"/>
                </a:ext>
              </a:extLst>
            </p:cNvPr>
            <p:cNvSpPr txBox="1"/>
            <p:nvPr/>
          </p:nvSpPr>
          <p:spPr>
            <a:xfrm>
              <a:off x="2426782" y="1095782"/>
              <a:ext cx="2189796" cy="307777"/>
            </a:xfrm>
            <a:prstGeom prst="rect">
              <a:avLst/>
            </a:prstGeom>
            <a:noFill/>
          </p:spPr>
          <p:txBody>
            <a:bodyPr wrap="square" rtlCol="0">
              <a:spAutoFit/>
            </a:bodyPr>
            <a:lstStyle/>
            <a:p>
              <a:r>
                <a:rPr lang="en-US" sz="1400" dirty="0">
                  <a:sym typeface="Wingdings" panose="05000000000000000000" pitchFamily="2" charset="2"/>
                </a:rPr>
                <a:t> Measurement Taken</a:t>
              </a:r>
              <a:endParaRPr lang="en-US" sz="1400" dirty="0"/>
            </a:p>
          </p:txBody>
        </p:sp>
      </p:grpSp>
    </p:spTree>
    <p:extLst>
      <p:ext uri="{BB962C8B-B14F-4D97-AF65-F5344CB8AC3E}">
        <p14:creationId xmlns:p14="http://schemas.microsoft.com/office/powerpoint/2010/main" val="115603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a:xfrm>
            <a:off x="914400" y="1447800"/>
            <a:ext cx="7467599" cy="868362"/>
          </a:xfrm>
        </p:spPr>
        <p:txBody>
          <a:bodyPr/>
          <a:lstStyle/>
          <a:p>
            <a:pPr algn="ctr"/>
            <a:r>
              <a:rPr lang="en-US" dirty="0"/>
              <a:t>The Process</a:t>
            </a:r>
          </a:p>
        </p:txBody>
      </p:sp>
      <p:sp>
        <p:nvSpPr>
          <p:cNvPr id="4" name="TextBox 3">
            <a:extLst>
              <a:ext uri="{FF2B5EF4-FFF2-40B4-BE49-F238E27FC236}">
                <a16:creationId xmlns:a16="http://schemas.microsoft.com/office/drawing/2014/main" id="{BEE39F53-BE03-D550-F65A-8F94660711CA}"/>
              </a:ext>
            </a:extLst>
          </p:cNvPr>
          <p:cNvSpPr txBox="1"/>
          <p:nvPr/>
        </p:nvSpPr>
        <p:spPr>
          <a:xfrm>
            <a:off x="381000" y="2514600"/>
            <a:ext cx="8382000" cy="1938992"/>
          </a:xfrm>
          <a:prstGeom prst="rect">
            <a:avLst/>
          </a:prstGeom>
          <a:noFill/>
        </p:spPr>
        <p:txBody>
          <a:bodyPr wrap="square" rtlCol="0">
            <a:spAutoFit/>
          </a:bodyPr>
          <a:lstStyle/>
          <a:p>
            <a:r>
              <a:rPr lang="en-US" sz="2400" dirty="0"/>
              <a:t>STEP 1: FIND AND REVIEW YOUR QN’S</a:t>
            </a:r>
          </a:p>
          <a:p>
            <a:endParaRPr lang="en-US" sz="2400" dirty="0"/>
          </a:p>
          <a:p>
            <a:r>
              <a:rPr lang="en-US" sz="2400" dirty="0"/>
              <a:t>STEP 2:  ECN UPDATED DOCUMENTATION</a:t>
            </a:r>
          </a:p>
          <a:p>
            <a:endParaRPr lang="en-US" sz="2400" dirty="0"/>
          </a:p>
          <a:p>
            <a:r>
              <a:rPr lang="en-US" sz="2400" dirty="0"/>
              <a:t>STEP 3: LINK ECN WITH QN AND CLOSE</a:t>
            </a:r>
          </a:p>
        </p:txBody>
      </p:sp>
    </p:spTree>
    <p:extLst>
      <p:ext uri="{BB962C8B-B14F-4D97-AF65-F5344CB8AC3E}">
        <p14:creationId xmlns:p14="http://schemas.microsoft.com/office/powerpoint/2010/main" val="2953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2EA1D-D8CF-F786-5A2B-35A849F4389B}"/>
              </a:ext>
            </a:extLst>
          </p:cNvPr>
          <p:cNvSpPr>
            <a:spLocks noGrp="1"/>
          </p:cNvSpPr>
          <p:nvPr>
            <p:ph idx="1"/>
          </p:nvPr>
        </p:nvSpPr>
        <p:spPr>
          <a:xfrm>
            <a:off x="152401" y="1219198"/>
            <a:ext cx="3962863" cy="4648202"/>
          </a:xfrm>
        </p:spPr>
        <p:txBody>
          <a:bodyPr>
            <a:normAutofit fontScale="77500" lnSpcReduction="20000"/>
          </a:bodyPr>
          <a:lstStyle/>
          <a:p>
            <a:pPr marL="0" indent="0">
              <a:buNone/>
            </a:pPr>
            <a:r>
              <a:rPr lang="en-US" b="1" dirty="0"/>
              <a:t>HOW you will know about your QNs…</a:t>
            </a:r>
          </a:p>
          <a:p>
            <a:pPr marL="0" indent="0">
              <a:buNone/>
            </a:pPr>
            <a:endParaRPr lang="en-US" b="1" dirty="0"/>
          </a:p>
          <a:p>
            <a:r>
              <a:rPr lang="en-US" dirty="0"/>
              <a:t>Manufacturing Engineer or Technician.</a:t>
            </a:r>
          </a:p>
          <a:p>
            <a:endParaRPr lang="en-US" dirty="0"/>
          </a:p>
          <a:p>
            <a:r>
              <a:rPr lang="en-US" dirty="0"/>
              <a:t>Weekly QN report.</a:t>
            </a:r>
          </a:p>
          <a:p>
            <a:pPr marL="571500" lvl="1" indent="-342900">
              <a:buFont typeface="+mj-lt"/>
              <a:buAutoNum type="arabicPeriod"/>
            </a:pPr>
            <a:r>
              <a:rPr lang="en-US" dirty="0"/>
              <a:t>Open QN Report Email and click AN Extractor.</a:t>
            </a:r>
          </a:p>
          <a:p>
            <a:pPr marL="571500" lvl="1" indent="-342900">
              <a:buFont typeface="+mj-lt"/>
              <a:buAutoNum type="arabicPeriod"/>
            </a:pPr>
            <a:endParaRPr lang="en-US" dirty="0"/>
          </a:p>
          <a:p>
            <a:pPr marL="571500" lvl="1" indent="-342900">
              <a:buFont typeface="+mj-lt"/>
              <a:buAutoNum type="arabicPeriod"/>
            </a:pPr>
            <a:r>
              <a:rPr lang="en-US" dirty="0"/>
              <a:t>Say “Yes” to security prompt.</a:t>
            </a:r>
          </a:p>
          <a:p>
            <a:pPr marL="571500" lvl="1" indent="-342900">
              <a:buFont typeface="+mj-lt"/>
              <a:buAutoNum type="arabicPeriod"/>
            </a:pPr>
            <a:endParaRPr lang="en-US" dirty="0"/>
          </a:p>
          <a:p>
            <a:pPr marL="571500" lvl="1" indent="-342900">
              <a:buFont typeface="+mj-lt"/>
              <a:buAutoNum type="arabicPeriod"/>
            </a:pPr>
            <a:r>
              <a:rPr lang="en-US" dirty="0"/>
              <a:t>Open the extractor worksheet in the presented explorer.</a:t>
            </a:r>
          </a:p>
          <a:p>
            <a:pPr marL="571500" lvl="1" indent="-342900">
              <a:buFont typeface="+mj-lt"/>
              <a:buAutoNum type="arabicPeriod"/>
            </a:pPr>
            <a:endParaRPr lang="en-US" dirty="0"/>
          </a:p>
          <a:p>
            <a:pPr marL="571500" lvl="1" indent="-342900">
              <a:buFont typeface="+mj-lt"/>
              <a:buAutoNum type="arabicPeriod"/>
            </a:pPr>
            <a:r>
              <a:rPr lang="en-US" dirty="0"/>
              <a:t>Inside workbook, click “yes” to import latest data.</a:t>
            </a:r>
          </a:p>
          <a:p>
            <a:pPr marL="571500" lvl="1" indent="-342900">
              <a:buFont typeface="+mj-lt"/>
              <a:buAutoNum type="arabicPeriod"/>
            </a:pPr>
            <a:endParaRPr lang="en-US" dirty="0"/>
          </a:p>
          <a:p>
            <a:pPr marL="571500" lvl="1" indent="-342900">
              <a:buFont typeface="+mj-lt"/>
              <a:buAutoNum type="arabicPeriod"/>
            </a:pPr>
            <a:r>
              <a:rPr lang="en-US" dirty="0"/>
              <a:t>Set dates to filter on</a:t>
            </a:r>
          </a:p>
          <a:p>
            <a:pPr marL="571500" lvl="1" indent="-342900">
              <a:buFont typeface="+mj-lt"/>
              <a:buAutoNum type="arabicPeriod"/>
            </a:pPr>
            <a:endParaRPr lang="en-US" dirty="0"/>
          </a:p>
          <a:p>
            <a:pPr marL="571500" lvl="1" indent="-342900">
              <a:buFont typeface="+mj-lt"/>
              <a:buAutoNum type="arabicPeriod"/>
            </a:pPr>
            <a:r>
              <a:rPr lang="en-US" dirty="0"/>
              <a:t>Click “Custom QN Report”</a:t>
            </a:r>
          </a:p>
          <a:p>
            <a:pPr marL="571500" lvl="1" indent="-342900">
              <a:buFont typeface="+mj-lt"/>
              <a:buAutoNum type="arabicPeriod"/>
            </a:pPr>
            <a:endParaRPr lang="en-US" dirty="0"/>
          </a:p>
          <a:p>
            <a:pPr marL="571500" lvl="1" indent="-342900">
              <a:buFont typeface="+mj-lt"/>
              <a:buAutoNum type="arabicPeriod"/>
            </a:pPr>
            <a:r>
              <a:rPr lang="en-US" dirty="0"/>
              <a:t>Go to next slide </a:t>
            </a:r>
            <a:r>
              <a:rPr lang="en-US" dirty="0">
                <a:sym typeface="Wingdings" panose="05000000000000000000" pitchFamily="2" charset="2"/>
              </a:rPr>
              <a:t></a:t>
            </a:r>
            <a:endParaRPr lang="en-US" dirty="0"/>
          </a:p>
          <a:p>
            <a:pPr marL="571500" lvl="1" indent="-342900">
              <a:buFont typeface="+mj-lt"/>
              <a:buAutoNum type="arabicPeriod"/>
            </a:pPr>
            <a:endParaRPr lang="en-US" dirty="0"/>
          </a:p>
          <a:p>
            <a:pPr marL="571500" lvl="1" indent="-342900">
              <a:buFont typeface="+mj-lt"/>
              <a:buAutoNum type="arabicPeriod"/>
            </a:pPr>
            <a:endParaRPr lang="en-US" dirty="0"/>
          </a:p>
        </p:txBody>
      </p:sp>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p:txBody>
          <a:bodyPr/>
          <a:lstStyle/>
          <a:p>
            <a:r>
              <a:rPr lang="en-US" dirty="0"/>
              <a:t>STEP 1: Find Your Quality Notifications</a:t>
            </a:r>
          </a:p>
        </p:txBody>
      </p:sp>
      <p:grpSp>
        <p:nvGrpSpPr>
          <p:cNvPr id="13" name="Group 12">
            <a:extLst>
              <a:ext uri="{FF2B5EF4-FFF2-40B4-BE49-F238E27FC236}">
                <a16:creationId xmlns:a16="http://schemas.microsoft.com/office/drawing/2014/main" id="{693AC38A-EA4B-E447-FC3E-72C325D0ACF5}"/>
              </a:ext>
            </a:extLst>
          </p:cNvPr>
          <p:cNvGrpSpPr/>
          <p:nvPr/>
        </p:nvGrpSpPr>
        <p:grpSpPr>
          <a:xfrm>
            <a:off x="4509096" y="1179495"/>
            <a:ext cx="2209069" cy="1459810"/>
            <a:chOff x="5638800" y="1225294"/>
            <a:chExt cx="2209069" cy="1459810"/>
          </a:xfrm>
        </p:grpSpPr>
        <p:pic>
          <p:nvPicPr>
            <p:cNvPr id="5" name="Picture 4">
              <a:extLst>
                <a:ext uri="{FF2B5EF4-FFF2-40B4-BE49-F238E27FC236}">
                  <a16:creationId xmlns:a16="http://schemas.microsoft.com/office/drawing/2014/main" id="{D246DFDF-ABDA-CFD4-967B-5DCC6BA6C1DC}"/>
                </a:ext>
              </a:extLst>
            </p:cNvPr>
            <p:cNvPicPr>
              <a:picLocks noChangeAspect="1"/>
            </p:cNvPicPr>
            <p:nvPr/>
          </p:nvPicPr>
          <p:blipFill>
            <a:blip r:embed="rId2"/>
            <a:stretch>
              <a:fillRect/>
            </a:stretch>
          </p:blipFill>
          <p:spPr>
            <a:xfrm>
              <a:off x="5638800" y="1225294"/>
              <a:ext cx="2209069" cy="1459810"/>
            </a:xfrm>
            <a:prstGeom prst="rect">
              <a:avLst/>
            </a:prstGeom>
            <a:ln>
              <a:solidFill>
                <a:schemeClr val="tx1"/>
              </a:solidFill>
            </a:ln>
          </p:spPr>
        </p:pic>
        <p:sp>
          <p:nvSpPr>
            <p:cNvPr id="10" name="TextBox 9">
              <a:extLst>
                <a:ext uri="{FF2B5EF4-FFF2-40B4-BE49-F238E27FC236}">
                  <a16:creationId xmlns:a16="http://schemas.microsoft.com/office/drawing/2014/main" id="{294B4A66-5300-3AB6-6416-DADE6D7AD1AD}"/>
                </a:ext>
              </a:extLst>
            </p:cNvPr>
            <p:cNvSpPr txBox="1"/>
            <p:nvPr/>
          </p:nvSpPr>
          <p:spPr>
            <a:xfrm>
              <a:off x="6534912" y="2043561"/>
              <a:ext cx="304800" cy="461665"/>
            </a:xfrm>
            <a:prstGeom prst="rect">
              <a:avLst/>
            </a:prstGeom>
            <a:noFill/>
          </p:spPr>
          <p:txBody>
            <a:bodyPr wrap="square" rtlCol="0">
              <a:spAutoFit/>
            </a:bodyPr>
            <a:lstStyle/>
            <a:p>
              <a:pPr algn="ctr"/>
              <a:r>
                <a:rPr lang="en-US" sz="2400" dirty="0">
                  <a:solidFill>
                    <a:srgbClr val="FF0000"/>
                  </a:solidFill>
                </a:rPr>
                <a:t>1</a:t>
              </a:r>
            </a:p>
          </p:txBody>
        </p:sp>
      </p:grpSp>
      <p:grpSp>
        <p:nvGrpSpPr>
          <p:cNvPr id="14" name="Group 13">
            <a:extLst>
              <a:ext uri="{FF2B5EF4-FFF2-40B4-BE49-F238E27FC236}">
                <a16:creationId xmlns:a16="http://schemas.microsoft.com/office/drawing/2014/main" id="{86F05F45-E469-6713-3D01-DA03CF940673}"/>
              </a:ext>
            </a:extLst>
          </p:cNvPr>
          <p:cNvGrpSpPr/>
          <p:nvPr/>
        </p:nvGrpSpPr>
        <p:grpSpPr>
          <a:xfrm>
            <a:off x="7086600" y="1468467"/>
            <a:ext cx="1661160" cy="1163381"/>
            <a:chOff x="6638544" y="3867730"/>
            <a:chExt cx="1661160" cy="1163381"/>
          </a:xfrm>
        </p:grpSpPr>
        <p:pic>
          <p:nvPicPr>
            <p:cNvPr id="1026" name="Picture 2">
              <a:extLst>
                <a:ext uri="{FF2B5EF4-FFF2-40B4-BE49-F238E27FC236}">
                  <a16:creationId xmlns:a16="http://schemas.microsoft.com/office/drawing/2014/main" id="{011DA27F-2B2A-6D38-9652-43B7D67E9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544" y="3867730"/>
              <a:ext cx="1661160" cy="10607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A8596CF-254A-4F77-8EE4-6091EE8D947A}"/>
                </a:ext>
              </a:extLst>
            </p:cNvPr>
            <p:cNvSpPr txBox="1"/>
            <p:nvPr/>
          </p:nvSpPr>
          <p:spPr>
            <a:xfrm>
              <a:off x="6950829" y="4631001"/>
              <a:ext cx="221488" cy="400110"/>
            </a:xfrm>
            <a:prstGeom prst="rect">
              <a:avLst/>
            </a:prstGeom>
            <a:noFill/>
          </p:spPr>
          <p:txBody>
            <a:bodyPr wrap="square" rtlCol="0">
              <a:spAutoFit/>
            </a:bodyPr>
            <a:lstStyle/>
            <a:p>
              <a:pPr algn="ctr"/>
              <a:r>
                <a:rPr lang="en-US" sz="2000" dirty="0">
                  <a:solidFill>
                    <a:srgbClr val="FF0000"/>
                  </a:solidFill>
                </a:rPr>
                <a:t>2</a:t>
              </a:r>
            </a:p>
          </p:txBody>
        </p:sp>
      </p:grpSp>
      <p:grpSp>
        <p:nvGrpSpPr>
          <p:cNvPr id="15" name="Group 14">
            <a:extLst>
              <a:ext uri="{FF2B5EF4-FFF2-40B4-BE49-F238E27FC236}">
                <a16:creationId xmlns:a16="http://schemas.microsoft.com/office/drawing/2014/main" id="{11E58C7C-CC0D-39EF-AB38-B31918CE07C5}"/>
              </a:ext>
            </a:extLst>
          </p:cNvPr>
          <p:cNvGrpSpPr/>
          <p:nvPr/>
        </p:nvGrpSpPr>
        <p:grpSpPr>
          <a:xfrm>
            <a:off x="5181600" y="2873650"/>
            <a:ext cx="3261915" cy="712347"/>
            <a:chOff x="5562600" y="4191000"/>
            <a:chExt cx="3261915" cy="712347"/>
          </a:xfrm>
        </p:grpSpPr>
        <p:pic>
          <p:nvPicPr>
            <p:cNvPr id="9" name="Picture 8">
              <a:extLst>
                <a:ext uri="{FF2B5EF4-FFF2-40B4-BE49-F238E27FC236}">
                  <a16:creationId xmlns:a16="http://schemas.microsoft.com/office/drawing/2014/main" id="{D9CAD6B2-8219-AD67-DDF3-F9F2C54B96B7}"/>
                </a:ext>
              </a:extLst>
            </p:cNvPr>
            <p:cNvPicPr>
              <a:picLocks noChangeAspect="1"/>
            </p:cNvPicPr>
            <p:nvPr/>
          </p:nvPicPr>
          <p:blipFill>
            <a:blip r:embed="rId4"/>
            <a:stretch>
              <a:fillRect/>
            </a:stretch>
          </p:blipFill>
          <p:spPr>
            <a:xfrm>
              <a:off x="5562600" y="4191000"/>
              <a:ext cx="3261915" cy="341307"/>
            </a:xfrm>
            <a:prstGeom prst="rect">
              <a:avLst/>
            </a:prstGeom>
            <a:ln>
              <a:solidFill>
                <a:schemeClr val="tx1"/>
              </a:solidFill>
            </a:ln>
          </p:spPr>
        </p:pic>
        <p:sp>
          <p:nvSpPr>
            <p:cNvPr id="12" name="TextBox 11">
              <a:extLst>
                <a:ext uri="{FF2B5EF4-FFF2-40B4-BE49-F238E27FC236}">
                  <a16:creationId xmlns:a16="http://schemas.microsoft.com/office/drawing/2014/main" id="{1C377176-C67D-3713-76DF-88457FB9D6E6}"/>
                </a:ext>
              </a:extLst>
            </p:cNvPr>
            <p:cNvSpPr txBox="1"/>
            <p:nvPr/>
          </p:nvSpPr>
          <p:spPr>
            <a:xfrm>
              <a:off x="6409944" y="4441682"/>
              <a:ext cx="304800" cy="461665"/>
            </a:xfrm>
            <a:prstGeom prst="rect">
              <a:avLst/>
            </a:prstGeom>
            <a:noFill/>
          </p:spPr>
          <p:txBody>
            <a:bodyPr wrap="square" rtlCol="0">
              <a:spAutoFit/>
            </a:bodyPr>
            <a:lstStyle/>
            <a:p>
              <a:pPr algn="ctr"/>
              <a:r>
                <a:rPr lang="en-US" sz="2400" dirty="0">
                  <a:solidFill>
                    <a:srgbClr val="FF0000"/>
                  </a:solidFill>
                </a:rPr>
                <a:t>3</a:t>
              </a:r>
            </a:p>
          </p:txBody>
        </p:sp>
      </p:grpSp>
      <p:pic>
        <p:nvPicPr>
          <p:cNvPr id="17" name="Picture 16">
            <a:extLst>
              <a:ext uri="{FF2B5EF4-FFF2-40B4-BE49-F238E27FC236}">
                <a16:creationId xmlns:a16="http://schemas.microsoft.com/office/drawing/2014/main" id="{66634863-1504-9B28-879D-D39F477C41DA}"/>
              </a:ext>
            </a:extLst>
          </p:cNvPr>
          <p:cNvPicPr>
            <a:picLocks noChangeAspect="1"/>
          </p:cNvPicPr>
          <p:nvPr/>
        </p:nvPicPr>
        <p:blipFill>
          <a:blip r:embed="rId5"/>
          <a:stretch>
            <a:fillRect/>
          </a:stretch>
        </p:blipFill>
        <p:spPr>
          <a:xfrm>
            <a:off x="4343400" y="4310155"/>
            <a:ext cx="2988524" cy="1894225"/>
          </a:xfrm>
          <a:prstGeom prst="rect">
            <a:avLst/>
          </a:prstGeom>
          <a:ln>
            <a:solidFill>
              <a:schemeClr val="tx1"/>
            </a:solidFill>
          </a:ln>
        </p:spPr>
      </p:pic>
      <p:grpSp>
        <p:nvGrpSpPr>
          <p:cNvPr id="20" name="Group 19">
            <a:extLst>
              <a:ext uri="{FF2B5EF4-FFF2-40B4-BE49-F238E27FC236}">
                <a16:creationId xmlns:a16="http://schemas.microsoft.com/office/drawing/2014/main" id="{095E0B7A-61D9-DD66-D1B4-098C5B193ADE}"/>
              </a:ext>
            </a:extLst>
          </p:cNvPr>
          <p:cNvGrpSpPr/>
          <p:nvPr/>
        </p:nvGrpSpPr>
        <p:grpSpPr>
          <a:xfrm>
            <a:off x="4005436" y="3338425"/>
            <a:ext cx="1066667" cy="755518"/>
            <a:chOff x="4267200" y="3401241"/>
            <a:chExt cx="1066667" cy="755518"/>
          </a:xfrm>
        </p:grpSpPr>
        <p:pic>
          <p:nvPicPr>
            <p:cNvPr id="16" name="Picture 15">
              <a:extLst>
                <a:ext uri="{FF2B5EF4-FFF2-40B4-BE49-F238E27FC236}">
                  <a16:creationId xmlns:a16="http://schemas.microsoft.com/office/drawing/2014/main" id="{31871664-6472-2321-BCA8-F0AA8C0E8D4D}"/>
                </a:ext>
              </a:extLst>
            </p:cNvPr>
            <p:cNvPicPr>
              <a:picLocks noChangeAspect="1"/>
            </p:cNvPicPr>
            <p:nvPr/>
          </p:nvPicPr>
          <p:blipFill>
            <a:blip r:embed="rId6"/>
            <a:stretch>
              <a:fillRect/>
            </a:stretch>
          </p:blipFill>
          <p:spPr>
            <a:xfrm>
              <a:off x="4267200" y="3456759"/>
              <a:ext cx="1066667" cy="700000"/>
            </a:xfrm>
            <a:prstGeom prst="rect">
              <a:avLst/>
            </a:prstGeom>
            <a:ln>
              <a:solidFill>
                <a:schemeClr val="tx1"/>
              </a:solidFill>
            </a:ln>
          </p:spPr>
        </p:pic>
        <p:sp>
          <p:nvSpPr>
            <p:cNvPr id="18" name="TextBox 17">
              <a:extLst>
                <a:ext uri="{FF2B5EF4-FFF2-40B4-BE49-F238E27FC236}">
                  <a16:creationId xmlns:a16="http://schemas.microsoft.com/office/drawing/2014/main" id="{ED215D38-402F-45AF-7149-AD3CA5321F99}"/>
                </a:ext>
              </a:extLst>
            </p:cNvPr>
            <p:cNvSpPr txBox="1"/>
            <p:nvPr/>
          </p:nvSpPr>
          <p:spPr>
            <a:xfrm>
              <a:off x="4919704" y="3401241"/>
              <a:ext cx="304800" cy="461665"/>
            </a:xfrm>
            <a:prstGeom prst="rect">
              <a:avLst/>
            </a:prstGeom>
            <a:noFill/>
          </p:spPr>
          <p:txBody>
            <a:bodyPr wrap="square" rtlCol="0">
              <a:spAutoFit/>
            </a:bodyPr>
            <a:lstStyle/>
            <a:p>
              <a:pPr algn="ctr"/>
              <a:r>
                <a:rPr lang="en-US" sz="2400" dirty="0">
                  <a:solidFill>
                    <a:srgbClr val="FF0000"/>
                  </a:solidFill>
                </a:rPr>
                <a:t>4</a:t>
              </a:r>
            </a:p>
          </p:txBody>
        </p:sp>
      </p:grpSp>
      <p:sp>
        <p:nvSpPr>
          <p:cNvPr id="19" name="Rectangle 18">
            <a:extLst>
              <a:ext uri="{FF2B5EF4-FFF2-40B4-BE49-F238E27FC236}">
                <a16:creationId xmlns:a16="http://schemas.microsoft.com/office/drawing/2014/main" id="{1EF98624-7EDE-8B48-70E1-98999042382F}"/>
              </a:ext>
            </a:extLst>
          </p:cNvPr>
          <p:cNvSpPr/>
          <p:nvPr/>
        </p:nvSpPr>
        <p:spPr>
          <a:xfrm>
            <a:off x="6051764" y="5447223"/>
            <a:ext cx="1219200" cy="304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21" name="Rectangle 20">
            <a:extLst>
              <a:ext uri="{FF2B5EF4-FFF2-40B4-BE49-F238E27FC236}">
                <a16:creationId xmlns:a16="http://schemas.microsoft.com/office/drawing/2014/main" id="{3720FB49-4D9E-A8D5-7E93-1D19E3B4457F}"/>
              </a:ext>
            </a:extLst>
          </p:cNvPr>
          <p:cNvSpPr/>
          <p:nvPr/>
        </p:nvSpPr>
        <p:spPr>
          <a:xfrm>
            <a:off x="5257800" y="4318497"/>
            <a:ext cx="1219200" cy="3048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cxnSp>
        <p:nvCxnSpPr>
          <p:cNvPr id="23" name="Straight Arrow Connector 22">
            <a:extLst>
              <a:ext uri="{FF2B5EF4-FFF2-40B4-BE49-F238E27FC236}">
                <a16:creationId xmlns:a16="http://schemas.microsoft.com/office/drawing/2014/main" id="{45261F58-9713-C627-A138-03ADF03E1962}"/>
              </a:ext>
            </a:extLst>
          </p:cNvPr>
          <p:cNvCxnSpPr>
            <a:cxnSpLocks/>
            <a:endCxn id="19" idx="3"/>
          </p:cNvCxnSpPr>
          <p:nvPr/>
        </p:nvCxnSpPr>
        <p:spPr>
          <a:xfrm flipH="1">
            <a:off x="7270964" y="5562600"/>
            <a:ext cx="288818" cy="37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AF489DF-DA0F-475F-B34B-1D5E864D3558}"/>
              </a:ext>
            </a:extLst>
          </p:cNvPr>
          <p:cNvCxnSpPr/>
          <p:nvPr/>
        </p:nvCxnSpPr>
        <p:spPr>
          <a:xfrm flipH="1">
            <a:off x="7270964" y="4783977"/>
            <a:ext cx="577636" cy="37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05F75EC-DCCD-19E3-CB11-4F5BDB49593C}"/>
              </a:ext>
            </a:extLst>
          </p:cNvPr>
          <p:cNvCxnSpPr>
            <a:cxnSpLocks/>
            <a:endCxn id="21" idx="0"/>
          </p:cNvCxnSpPr>
          <p:nvPr/>
        </p:nvCxnSpPr>
        <p:spPr>
          <a:xfrm flipH="1">
            <a:off x="5867400" y="3991461"/>
            <a:ext cx="609600" cy="3270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8D8E209-C2CE-2136-A4E0-CA5BC07B65C7}"/>
              </a:ext>
            </a:extLst>
          </p:cNvPr>
          <p:cNvSpPr txBox="1"/>
          <p:nvPr/>
        </p:nvSpPr>
        <p:spPr>
          <a:xfrm>
            <a:off x="7848600" y="4553144"/>
            <a:ext cx="304800" cy="461665"/>
          </a:xfrm>
          <a:prstGeom prst="rect">
            <a:avLst/>
          </a:prstGeom>
          <a:noFill/>
        </p:spPr>
        <p:txBody>
          <a:bodyPr wrap="square" rtlCol="0">
            <a:spAutoFit/>
          </a:bodyPr>
          <a:lstStyle/>
          <a:p>
            <a:pPr algn="ctr"/>
            <a:r>
              <a:rPr lang="en-US" sz="2400" dirty="0">
                <a:solidFill>
                  <a:srgbClr val="FF0000"/>
                </a:solidFill>
              </a:rPr>
              <a:t>5</a:t>
            </a:r>
          </a:p>
        </p:txBody>
      </p:sp>
      <p:sp>
        <p:nvSpPr>
          <p:cNvPr id="29" name="TextBox 28">
            <a:extLst>
              <a:ext uri="{FF2B5EF4-FFF2-40B4-BE49-F238E27FC236}">
                <a16:creationId xmlns:a16="http://schemas.microsoft.com/office/drawing/2014/main" id="{B00EFE59-3601-8BB3-A64C-AC38F90DE1EB}"/>
              </a:ext>
            </a:extLst>
          </p:cNvPr>
          <p:cNvSpPr txBox="1"/>
          <p:nvPr/>
        </p:nvSpPr>
        <p:spPr>
          <a:xfrm>
            <a:off x="6447262" y="3686661"/>
            <a:ext cx="304800" cy="461665"/>
          </a:xfrm>
          <a:prstGeom prst="rect">
            <a:avLst/>
          </a:prstGeom>
          <a:noFill/>
        </p:spPr>
        <p:txBody>
          <a:bodyPr wrap="square" rtlCol="0">
            <a:spAutoFit/>
          </a:bodyPr>
          <a:lstStyle/>
          <a:p>
            <a:pPr algn="ctr"/>
            <a:r>
              <a:rPr lang="en-US" sz="2400" dirty="0">
                <a:solidFill>
                  <a:srgbClr val="FF0000"/>
                </a:solidFill>
              </a:rPr>
              <a:t>6</a:t>
            </a:r>
          </a:p>
        </p:txBody>
      </p:sp>
      <p:sp>
        <p:nvSpPr>
          <p:cNvPr id="31" name="TextBox 30">
            <a:extLst>
              <a:ext uri="{FF2B5EF4-FFF2-40B4-BE49-F238E27FC236}">
                <a16:creationId xmlns:a16="http://schemas.microsoft.com/office/drawing/2014/main" id="{6372BFC0-4039-53B9-4AEB-68E45923239C}"/>
              </a:ext>
            </a:extLst>
          </p:cNvPr>
          <p:cNvSpPr txBox="1"/>
          <p:nvPr/>
        </p:nvSpPr>
        <p:spPr>
          <a:xfrm>
            <a:off x="7509629" y="5378460"/>
            <a:ext cx="1371226" cy="430887"/>
          </a:xfrm>
          <a:prstGeom prst="rect">
            <a:avLst/>
          </a:prstGeom>
          <a:noFill/>
        </p:spPr>
        <p:txBody>
          <a:bodyPr wrap="square" rtlCol="0">
            <a:spAutoFit/>
          </a:bodyPr>
          <a:lstStyle/>
          <a:p>
            <a:r>
              <a:rPr lang="en-US" sz="1100" dirty="0"/>
              <a:t>Verify </a:t>
            </a:r>
          </a:p>
          <a:p>
            <a:r>
              <a:rPr lang="en-US" sz="1100" dirty="0"/>
              <a:t>“!ALL ENGINEERING!</a:t>
            </a:r>
          </a:p>
        </p:txBody>
      </p:sp>
    </p:spTree>
    <p:extLst>
      <p:ext uri="{BB962C8B-B14F-4D97-AF65-F5344CB8AC3E}">
        <p14:creationId xmlns:p14="http://schemas.microsoft.com/office/powerpoint/2010/main" val="32237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E5E56-BDF0-F3F2-B4D1-A3CCE1EE5239}"/>
              </a:ext>
            </a:extLst>
          </p:cNvPr>
          <p:cNvSpPr>
            <a:spLocks noGrp="1"/>
          </p:cNvSpPr>
          <p:nvPr>
            <p:ph type="title"/>
          </p:nvPr>
        </p:nvSpPr>
        <p:spPr/>
        <p:txBody>
          <a:bodyPr/>
          <a:lstStyle/>
          <a:p>
            <a:r>
              <a:rPr lang="en-US" dirty="0"/>
              <a:t>STEP 1: Find Your Quality Notifications Continued…</a:t>
            </a:r>
          </a:p>
        </p:txBody>
      </p:sp>
      <p:grpSp>
        <p:nvGrpSpPr>
          <p:cNvPr id="61" name="Group 60">
            <a:extLst>
              <a:ext uri="{FF2B5EF4-FFF2-40B4-BE49-F238E27FC236}">
                <a16:creationId xmlns:a16="http://schemas.microsoft.com/office/drawing/2014/main" id="{8DC5D5EB-E665-117B-022A-B4B2625516A1}"/>
              </a:ext>
            </a:extLst>
          </p:cNvPr>
          <p:cNvGrpSpPr/>
          <p:nvPr/>
        </p:nvGrpSpPr>
        <p:grpSpPr>
          <a:xfrm>
            <a:off x="108204" y="1112031"/>
            <a:ext cx="8921496" cy="3000854"/>
            <a:chOff x="108204" y="1112031"/>
            <a:chExt cx="8921496" cy="3000854"/>
          </a:xfrm>
        </p:grpSpPr>
        <p:pic>
          <p:nvPicPr>
            <p:cNvPr id="16" name="Picture 15">
              <a:extLst>
                <a:ext uri="{FF2B5EF4-FFF2-40B4-BE49-F238E27FC236}">
                  <a16:creationId xmlns:a16="http://schemas.microsoft.com/office/drawing/2014/main" id="{5B35C0F1-E080-4D63-F5CD-590B2B2E3411}"/>
                </a:ext>
              </a:extLst>
            </p:cNvPr>
            <p:cNvPicPr>
              <a:picLocks noChangeAspect="1"/>
            </p:cNvPicPr>
            <p:nvPr/>
          </p:nvPicPr>
          <p:blipFill>
            <a:blip r:embed="rId2"/>
            <a:stretch>
              <a:fillRect/>
            </a:stretch>
          </p:blipFill>
          <p:spPr>
            <a:xfrm>
              <a:off x="114300" y="2543876"/>
              <a:ext cx="8915400" cy="1307399"/>
            </a:xfrm>
            <a:prstGeom prst="rect">
              <a:avLst/>
            </a:prstGeom>
          </p:spPr>
        </p:pic>
        <p:sp>
          <p:nvSpPr>
            <p:cNvPr id="17" name="TextBox 16">
              <a:extLst>
                <a:ext uri="{FF2B5EF4-FFF2-40B4-BE49-F238E27FC236}">
                  <a16:creationId xmlns:a16="http://schemas.microsoft.com/office/drawing/2014/main" id="{24450C4B-D436-DF7C-802C-AE6D35DDCF77}"/>
                </a:ext>
              </a:extLst>
            </p:cNvPr>
            <p:cNvSpPr txBox="1"/>
            <p:nvPr/>
          </p:nvSpPr>
          <p:spPr>
            <a:xfrm>
              <a:off x="342900" y="3851275"/>
              <a:ext cx="4495800" cy="261610"/>
            </a:xfrm>
            <a:prstGeom prst="rect">
              <a:avLst/>
            </a:prstGeom>
            <a:noFill/>
          </p:spPr>
          <p:txBody>
            <a:bodyPr wrap="square" rtlCol="0">
              <a:spAutoFit/>
            </a:bodyPr>
            <a:lstStyle/>
            <a:p>
              <a:r>
                <a:rPr lang="en-US" sz="1100" i="1" dirty="0"/>
                <a:t>*SOME COLUMNS HIDDEN OR NOT SHOWN FOR CLARITY</a:t>
              </a:r>
            </a:p>
          </p:txBody>
        </p:sp>
        <p:sp>
          <p:nvSpPr>
            <p:cNvPr id="18" name="TextBox 17">
              <a:extLst>
                <a:ext uri="{FF2B5EF4-FFF2-40B4-BE49-F238E27FC236}">
                  <a16:creationId xmlns:a16="http://schemas.microsoft.com/office/drawing/2014/main" id="{F26D167C-BEA5-CAE0-FAB6-4B64033D251E}"/>
                </a:ext>
              </a:extLst>
            </p:cNvPr>
            <p:cNvSpPr txBox="1"/>
            <p:nvPr/>
          </p:nvSpPr>
          <p:spPr>
            <a:xfrm>
              <a:off x="108204" y="1847017"/>
              <a:ext cx="1066800" cy="261610"/>
            </a:xfrm>
            <a:prstGeom prst="rect">
              <a:avLst/>
            </a:prstGeom>
            <a:noFill/>
            <a:ln>
              <a:solidFill>
                <a:schemeClr val="tx1"/>
              </a:solidFill>
            </a:ln>
          </p:spPr>
          <p:txBody>
            <a:bodyPr wrap="square" rtlCol="0">
              <a:spAutoFit/>
            </a:bodyPr>
            <a:lstStyle/>
            <a:p>
              <a:pPr algn="ctr"/>
              <a:r>
                <a:rPr lang="en-US" sz="1100" dirty="0"/>
                <a:t>QN ID Number</a:t>
              </a:r>
            </a:p>
          </p:txBody>
        </p:sp>
        <p:sp>
          <p:nvSpPr>
            <p:cNvPr id="19" name="TextBox 18">
              <a:extLst>
                <a:ext uri="{FF2B5EF4-FFF2-40B4-BE49-F238E27FC236}">
                  <a16:creationId xmlns:a16="http://schemas.microsoft.com/office/drawing/2014/main" id="{3F82AE19-F62F-D012-0F55-31CD6191BB97}"/>
                </a:ext>
              </a:extLst>
            </p:cNvPr>
            <p:cNvSpPr txBox="1"/>
            <p:nvPr/>
          </p:nvSpPr>
          <p:spPr>
            <a:xfrm>
              <a:off x="230124" y="1201307"/>
              <a:ext cx="2299716" cy="430887"/>
            </a:xfrm>
            <a:prstGeom prst="rect">
              <a:avLst/>
            </a:prstGeom>
            <a:noFill/>
            <a:ln>
              <a:solidFill>
                <a:schemeClr val="tx1"/>
              </a:solidFill>
            </a:ln>
          </p:spPr>
          <p:txBody>
            <a:bodyPr wrap="square" rtlCol="0">
              <a:spAutoFit/>
            </a:bodyPr>
            <a:lstStyle/>
            <a:p>
              <a:pPr algn="ctr"/>
              <a:r>
                <a:rPr lang="en-US" sz="1100" dirty="0"/>
                <a:t>ECN number associated with QN – this will auto populate once linked in SAP</a:t>
              </a:r>
            </a:p>
          </p:txBody>
        </p:sp>
        <p:sp>
          <p:nvSpPr>
            <p:cNvPr id="20" name="TextBox 19">
              <a:extLst>
                <a:ext uri="{FF2B5EF4-FFF2-40B4-BE49-F238E27FC236}">
                  <a16:creationId xmlns:a16="http://schemas.microsoft.com/office/drawing/2014/main" id="{F136C0EC-CE19-5DF3-237C-31655E060C7D}"/>
                </a:ext>
              </a:extLst>
            </p:cNvPr>
            <p:cNvSpPr txBox="1"/>
            <p:nvPr/>
          </p:nvSpPr>
          <p:spPr>
            <a:xfrm>
              <a:off x="1752600" y="1847017"/>
              <a:ext cx="1524000" cy="430887"/>
            </a:xfrm>
            <a:prstGeom prst="rect">
              <a:avLst/>
            </a:prstGeom>
            <a:noFill/>
            <a:ln>
              <a:solidFill>
                <a:schemeClr val="tx1"/>
              </a:solidFill>
            </a:ln>
          </p:spPr>
          <p:txBody>
            <a:bodyPr wrap="square" rtlCol="0">
              <a:spAutoFit/>
            </a:bodyPr>
            <a:lstStyle/>
            <a:p>
              <a:pPr algn="ctr"/>
              <a:r>
                <a:rPr lang="en-US" sz="1100" dirty="0"/>
                <a:t>Nonconforming Material # and Description</a:t>
              </a:r>
            </a:p>
          </p:txBody>
        </p:sp>
        <p:cxnSp>
          <p:nvCxnSpPr>
            <p:cNvPr id="22" name="Straight Arrow Connector 21">
              <a:extLst>
                <a:ext uri="{FF2B5EF4-FFF2-40B4-BE49-F238E27FC236}">
                  <a16:creationId xmlns:a16="http://schemas.microsoft.com/office/drawing/2014/main" id="{E8A1C50F-B11A-1EB5-39F7-E533D6A2A054}"/>
                </a:ext>
              </a:extLst>
            </p:cNvPr>
            <p:cNvCxnSpPr>
              <a:cxnSpLocks/>
              <a:stCxn id="18" idx="2"/>
            </p:cNvCxnSpPr>
            <p:nvPr/>
          </p:nvCxnSpPr>
          <p:spPr>
            <a:xfrm flipH="1">
              <a:off x="532636" y="2108627"/>
              <a:ext cx="108968" cy="82195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274C8A2-39E4-9CDB-DB3C-15946A318390}"/>
                </a:ext>
              </a:extLst>
            </p:cNvPr>
            <p:cNvCxnSpPr>
              <a:cxnSpLocks/>
              <a:stCxn id="19" idx="2"/>
            </p:cNvCxnSpPr>
            <p:nvPr/>
          </p:nvCxnSpPr>
          <p:spPr>
            <a:xfrm flipH="1">
              <a:off x="1109519" y="1632194"/>
              <a:ext cx="270463" cy="13073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B0A48DF-6736-9966-76DE-4235757D736C}"/>
                </a:ext>
              </a:extLst>
            </p:cNvPr>
            <p:cNvCxnSpPr>
              <a:cxnSpLocks/>
              <a:stCxn id="20" idx="2"/>
            </p:cNvCxnSpPr>
            <p:nvPr/>
          </p:nvCxnSpPr>
          <p:spPr>
            <a:xfrm flipH="1">
              <a:off x="1570482" y="2277904"/>
              <a:ext cx="944118" cy="6526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AEB10D5-7D51-3204-EE42-2B7A8483E409}"/>
                </a:ext>
              </a:extLst>
            </p:cNvPr>
            <p:cNvCxnSpPr>
              <a:cxnSpLocks/>
              <a:stCxn id="20" idx="2"/>
            </p:cNvCxnSpPr>
            <p:nvPr/>
          </p:nvCxnSpPr>
          <p:spPr>
            <a:xfrm flipH="1">
              <a:off x="2476500" y="2277904"/>
              <a:ext cx="38100" cy="69565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A1F4FD0-69D5-5660-3F30-7E6837E37C65}"/>
                </a:ext>
              </a:extLst>
            </p:cNvPr>
            <p:cNvSpPr txBox="1"/>
            <p:nvPr/>
          </p:nvSpPr>
          <p:spPr>
            <a:xfrm>
              <a:off x="2723388" y="1209316"/>
              <a:ext cx="2946654" cy="430887"/>
            </a:xfrm>
            <a:prstGeom prst="rect">
              <a:avLst/>
            </a:prstGeom>
            <a:noFill/>
            <a:ln>
              <a:solidFill>
                <a:srgbClr val="FF0000"/>
              </a:solidFill>
            </a:ln>
          </p:spPr>
          <p:txBody>
            <a:bodyPr wrap="square" rtlCol="0">
              <a:spAutoFit/>
            </a:bodyPr>
            <a:lstStyle/>
            <a:p>
              <a:pPr algn="ctr"/>
              <a:r>
                <a:rPr lang="en-US" sz="1100" dirty="0"/>
                <a:t>Nonconforming Lab Office</a:t>
              </a:r>
            </a:p>
            <a:p>
              <a:pPr algn="ctr"/>
              <a:r>
                <a:rPr lang="en-US" sz="1100" b="1" dirty="0"/>
                <a:t>Filter on this column to find your name/QNs</a:t>
              </a:r>
            </a:p>
          </p:txBody>
        </p:sp>
        <p:cxnSp>
          <p:nvCxnSpPr>
            <p:cNvPr id="35" name="Straight Arrow Connector 34">
              <a:extLst>
                <a:ext uri="{FF2B5EF4-FFF2-40B4-BE49-F238E27FC236}">
                  <a16:creationId xmlns:a16="http://schemas.microsoft.com/office/drawing/2014/main" id="{D92B33BC-EE61-A2A9-24E5-6DF750ED068B}"/>
                </a:ext>
              </a:extLst>
            </p:cNvPr>
            <p:cNvCxnSpPr>
              <a:cxnSpLocks/>
              <a:stCxn id="36" idx="2"/>
            </p:cNvCxnSpPr>
            <p:nvPr/>
          </p:nvCxnSpPr>
          <p:spPr>
            <a:xfrm flipH="1">
              <a:off x="4759022" y="2232009"/>
              <a:ext cx="357619" cy="69857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41D0B9C-703A-C083-F2DB-61E771F0E312}"/>
                </a:ext>
              </a:extLst>
            </p:cNvPr>
            <p:cNvSpPr txBox="1"/>
            <p:nvPr/>
          </p:nvSpPr>
          <p:spPr>
            <a:xfrm>
              <a:off x="4266059" y="1831899"/>
              <a:ext cx="1701163" cy="400110"/>
            </a:xfrm>
            <a:prstGeom prst="rect">
              <a:avLst/>
            </a:prstGeom>
            <a:noFill/>
            <a:ln>
              <a:solidFill>
                <a:schemeClr val="tx1"/>
              </a:solidFill>
            </a:ln>
          </p:spPr>
          <p:txBody>
            <a:bodyPr wrap="square" rtlCol="0">
              <a:spAutoFit/>
            </a:bodyPr>
            <a:lstStyle/>
            <a:p>
              <a:pPr algn="ctr"/>
              <a:r>
                <a:rPr lang="en-US" sz="1000" dirty="0"/>
                <a:t>FYI – QN Coordinator/ Manufacturing Engineer</a:t>
              </a:r>
            </a:p>
          </p:txBody>
        </p:sp>
        <p:cxnSp>
          <p:nvCxnSpPr>
            <p:cNvPr id="37" name="Straight Arrow Connector 36">
              <a:extLst>
                <a:ext uri="{FF2B5EF4-FFF2-40B4-BE49-F238E27FC236}">
                  <a16:creationId xmlns:a16="http://schemas.microsoft.com/office/drawing/2014/main" id="{07F92061-C5C9-78DD-C5C5-44422AE480CB}"/>
                </a:ext>
              </a:extLst>
            </p:cNvPr>
            <p:cNvCxnSpPr>
              <a:cxnSpLocks/>
              <a:stCxn id="34" idx="2"/>
            </p:cNvCxnSpPr>
            <p:nvPr/>
          </p:nvCxnSpPr>
          <p:spPr>
            <a:xfrm flipH="1">
              <a:off x="3561588" y="1640203"/>
              <a:ext cx="635127" cy="13482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Explosion: 14 Points 41">
              <a:extLst>
                <a:ext uri="{FF2B5EF4-FFF2-40B4-BE49-F238E27FC236}">
                  <a16:creationId xmlns:a16="http://schemas.microsoft.com/office/drawing/2014/main" id="{1FBA7312-FBA0-4725-701D-3328D98A1687}"/>
                </a:ext>
              </a:extLst>
            </p:cNvPr>
            <p:cNvSpPr/>
            <p:nvPr/>
          </p:nvSpPr>
          <p:spPr>
            <a:xfrm>
              <a:off x="2590800" y="1112031"/>
              <a:ext cx="381000" cy="344908"/>
            </a:xfrm>
            <a:prstGeom prst="irregularSeal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1</a:t>
              </a:r>
            </a:p>
          </p:txBody>
        </p:sp>
        <p:sp>
          <p:nvSpPr>
            <p:cNvPr id="49" name="TextBox 48">
              <a:extLst>
                <a:ext uri="{FF2B5EF4-FFF2-40B4-BE49-F238E27FC236}">
                  <a16:creationId xmlns:a16="http://schemas.microsoft.com/office/drawing/2014/main" id="{AD2252F3-26FE-90A6-B052-88EFEE07E62C}"/>
                </a:ext>
              </a:extLst>
            </p:cNvPr>
            <p:cNvSpPr txBox="1"/>
            <p:nvPr/>
          </p:nvSpPr>
          <p:spPr>
            <a:xfrm>
              <a:off x="6553200" y="1547806"/>
              <a:ext cx="1676400" cy="261610"/>
            </a:xfrm>
            <a:prstGeom prst="rect">
              <a:avLst/>
            </a:prstGeom>
            <a:noFill/>
            <a:ln>
              <a:solidFill>
                <a:srgbClr val="FF0000"/>
              </a:solidFill>
            </a:ln>
          </p:spPr>
          <p:txBody>
            <a:bodyPr wrap="square" rtlCol="0">
              <a:spAutoFit/>
            </a:bodyPr>
            <a:lstStyle/>
            <a:p>
              <a:pPr algn="ctr"/>
              <a:r>
                <a:rPr lang="en-US" sz="1100" dirty="0"/>
                <a:t>Review cause codes</a:t>
              </a:r>
              <a:endParaRPr lang="en-US" sz="1100" b="1" dirty="0"/>
            </a:p>
          </p:txBody>
        </p:sp>
        <p:sp>
          <p:nvSpPr>
            <p:cNvPr id="50" name="Left Brace 49">
              <a:extLst>
                <a:ext uri="{FF2B5EF4-FFF2-40B4-BE49-F238E27FC236}">
                  <a16:creationId xmlns:a16="http://schemas.microsoft.com/office/drawing/2014/main" id="{3A3AE7B0-555D-F9B9-B7F3-093C4B169E6B}"/>
                </a:ext>
              </a:extLst>
            </p:cNvPr>
            <p:cNvSpPr/>
            <p:nvPr/>
          </p:nvSpPr>
          <p:spPr>
            <a:xfrm rot="5400000">
              <a:off x="6611027" y="515032"/>
              <a:ext cx="798746" cy="3810000"/>
            </a:xfrm>
            <a:prstGeom prst="leftBrace">
              <a:avLst>
                <a:gd name="adj1" fmla="val 8333"/>
                <a:gd name="adj2" fmla="val 404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Explosion: 14 Points 56">
              <a:extLst>
                <a:ext uri="{FF2B5EF4-FFF2-40B4-BE49-F238E27FC236}">
                  <a16:creationId xmlns:a16="http://schemas.microsoft.com/office/drawing/2014/main" id="{447E9969-4A3D-D8E2-2B63-CD6428E2B9E3}"/>
                </a:ext>
              </a:extLst>
            </p:cNvPr>
            <p:cNvSpPr/>
            <p:nvPr/>
          </p:nvSpPr>
          <p:spPr>
            <a:xfrm>
              <a:off x="6362700" y="1519818"/>
              <a:ext cx="381000" cy="344908"/>
            </a:xfrm>
            <a:prstGeom prst="irregularSeal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2</a:t>
              </a:r>
            </a:p>
          </p:txBody>
        </p:sp>
      </p:grpSp>
      <p:sp>
        <p:nvSpPr>
          <p:cNvPr id="62" name="Content Placeholder 1">
            <a:extLst>
              <a:ext uri="{FF2B5EF4-FFF2-40B4-BE49-F238E27FC236}">
                <a16:creationId xmlns:a16="http://schemas.microsoft.com/office/drawing/2014/main" id="{A6882B27-902F-8232-C5EB-F9C6797FE932}"/>
              </a:ext>
            </a:extLst>
          </p:cNvPr>
          <p:cNvSpPr txBox="1">
            <a:spLocks/>
          </p:cNvSpPr>
          <p:nvPr/>
        </p:nvSpPr>
        <p:spPr bwMode="auto">
          <a:xfrm>
            <a:off x="381000" y="4280955"/>
            <a:ext cx="8382000" cy="19674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228600" indent="-2286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457200" indent="-228600" algn="l" rtl="0" eaLnBrk="1" fontAlgn="base" hangingPunct="1">
              <a:spcBef>
                <a:spcPct val="200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685800" indent="-228600" algn="l" rtl="0" eaLnBrk="1" fontAlgn="base" hangingPunct="1">
              <a:spcBef>
                <a:spcPct val="20000"/>
              </a:spcBef>
              <a:spcAft>
                <a:spcPct val="0"/>
              </a:spcAft>
              <a:buClr>
                <a:srgbClr val="CC1543"/>
              </a:buClr>
              <a:buFont typeface="Arial"/>
              <a:buChar char="•"/>
              <a:defRPr sz="1800">
                <a:solidFill>
                  <a:schemeClr val="tx1"/>
                </a:solidFill>
                <a:latin typeface="Arial" pitchFamily="34" charset="0"/>
                <a:ea typeface="ＭＳ Ｐゴシック" pitchFamily="-107" charset="-128"/>
                <a:cs typeface="Arial" pitchFamily="34" charset="0"/>
              </a:defRPr>
            </a:lvl3pPr>
            <a:lvl4pPr marL="914400" indent="-228600" algn="l" rtl="0" eaLnBrk="1" fontAlgn="base" hangingPunct="1">
              <a:spcBef>
                <a:spcPct val="2000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1143000" indent="-228600" algn="l" rtl="0" eaLnBrk="1" fontAlgn="base" hangingPunct="1">
              <a:spcBef>
                <a:spcPct val="20000"/>
              </a:spcBef>
              <a:spcAft>
                <a:spcPct val="0"/>
              </a:spcAft>
              <a:buClr>
                <a:srgbClr val="CC1543"/>
              </a:buClr>
              <a:buFont typeface="Wingdings"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None/>
            </a:pPr>
            <a:r>
              <a:rPr lang="en-US" b="1" u="sng" kern="0" dirty="0"/>
              <a:t>Expectations</a:t>
            </a:r>
          </a:p>
          <a:p>
            <a:pPr marL="457200" indent="-457200">
              <a:buFont typeface="+mj-lt"/>
              <a:buAutoNum type="arabicPeriod"/>
            </a:pPr>
            <a:r>
              <a:rPr lang="en-US" kern="0" dirty="0"/>
              <a:t>You regularly check the QN Extractor and QNs assigned to you.</a:t>
            </a:r>
          </a:p>
          <a:p>
            <a:pPr lvl="2"/>
            <a:r>
              <a:rPr lang="en-US" sz="1700" kern="0" dirty="0"/>
              <a:t>If the QN is not assigned correctly, contact the QN coordinator/manufacturing engineer to have updated.</a:t>
            </a:r>
          </a:p>
          <a:p>
            <a:pPr marL="457200" indent="-457200">
              <a:buFont typeface="+mj-lt"/>
              <a:buAutoNum type="arabicPeriod"/>
            </a:pPr>
            <a:endParaRPr lang="en-US" kern="0" dirty="0"/>
          </a:p>
          <a:p>
            <a:pPr marL="457200" indent="-457200">
              <a:buFont typeface="+mj-lt"/>
              <a:buAutoNum type="arabicPeriod"/>
            </a:pPr>
            <a:r>
              <a:rPr lang="en-US" kern="0" dirty="0"/>
              <a:t>You review and confirm the cause codes and text for your QNs.</a:t>
            </a:r>
          </a:p>
          <a:p>
            <a:pPr lvl="2"/>
            <a:r>
              <a:rPr lang="en-US" sz="1700" kern="0" dirty="0"/>
              <a:t>If the issue is unclear, engage with your coordinator/manufacturing engineer/Ops team to clarify.</a:t>
            </a:r>
          </a:p>
          <a:p>
            <a:pPr lvl="2"/>
            <a:r>
              <a:rPr lang="en-US" sz="1700" kern="0" dirty="0"/>
              <a:t>If the QN is not coded correctly, contact the QN coordinator/manufacturing engineer to have updated.</a:t>
            </a:r>
          </a:p>
          <a:p>
            <a:pPr lvl="1"/>
            <a:endParaRPr lang="en-US" kern="0" dirty="0"/>
          </a:p>
        </p:txBody>
      </p:sp>
    </p:spTree>
    <p:extLst>
      <p:ext uri="{BB962C8B-B14F-4D97-AF65-F5344CB8AC3E}">
        <p14:creationId xmlns:p14="http://schemas.microsoft.com/office/powerpoint/2010/main" val="284905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848B9-CDA8-64C3-C10F-38CE74695F57}"/>
              </a:ext>
            </a:extLst>
          </p:cNvPr>
          <p:cNvSpPr>
            <a:spLocks noGrp="1"/>
          </p:cNvSpPr>
          <p:nvPr>
            <p:ph type="title"/>
          </p:nvPr>
        </p:nvSpPr>
        <p:spPr/>
        <p:txBody>
          <a:bodyPr/>
          <a:lstStyle/>
          <a:p>
            <a:r>
              <a:rPr lang="en-US" dirty="0"/>
              <a:t>Check Point 1</a:t>
            </a:r>
          </a:p>
        </p:txBody>
      </p:sp>
      <p:sp>
        <p:nvSpPr>
          <p:cNvPr id="4" name="Content Placeholder 1">
            <a:extLst>
              <a:ext uri="{FF2B5EF4-FFF2-40B4-BE49-F238E27FC236}">
                <a16:creationId xmlns:a16="http://schemas.microsoft.com/office/drawing/2014/main" id="{2B501048-8F29-26A2-91B4-AB0C737FBA2D}"/>
              </a:ext>
            </a:extLst>
          </p:cNvPr>
          <p:cNvSpPr>
            <a:spLocks noGrp="1"/>
          </p:cNvSpPr>
          <p:nvPr>
            <p:ph idx="1"/>
          </p:nvPr>
        </p:nvSpPr>
        <p:spPr>
          <a:xfrm>
            <a:off x="500062" y="4267197"/>
            <a:ext cx="8262938" cy="1142999"/>
          </a:xfrm>
          <a:ln>
            <a:solidFill>
              <a:schemeClr val="tx1"/>
            </a:solidFill>
          </a:ln>
        </p:spPr>
        <p:txBody>
          <a:bodyPr>
            <a:normAutofit/>
          </a:bodyPr>
          <a:lstStyle/>
          <a:p>
            <a:pPr marL="0" marR="0" indent="0" algn="ctr">
              <a:spcBef>
                <a:spcPts val="0"/>
              </a:spcBef>
              <a:spcAft>
                <a:spcPts val="0"/>
              </a:spcAft>
              <a:buNone/>
            </a:pPr>
            <a:r>
              <a:rPr lang="en-US" sz="1600" b="1" u="sng" dirty="0">
                <a:solidFill>
                  <a:srgbClr val="000000"/>
                </a:solidFill>
                <a:effectLst/>
                <a:latin typeface="Arial" panose="020B0604020202020204" pitchFamily="34" charset="0"/>
                <a:ea typeface="Calibri" panose="020F0502020204030204" pitchFamily="34" charset="0"/>
              </a:rPr>
              <a:t>Definitions</a:t>
            </a:r>
            <a:endParaRPr lang="en-US" sz="1400" u="sng"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 Closed:</a:t>
            </a:r>
            <a:r>
              <a:rPr lang="en-US" sz="1400" dirty="0">
                <a:solidFill>
                  <a:srgbClr val="000000"/>
                </a:solidFill>
                <a:effectLst/>
                <a:latin typeface="Arial" panose="020B0604020202020204" pitchFamily="34" charset="0"/>
                <a:ea typeface="Calibri" panose="020F0502020204030204" pitchFamily="34" charset="0"/>
              </a:rPr>
              <a:t>  ECN tasks are complete and closed out.</a:t>
            </a:r>
          </a:p>
          <a:p>
            <a:pPr marL="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ECN/QN Linked:</a:t>
            </a:r>
            <a:r>
              <a:rPr lang="en-US" sz="1400" dirty="0">
                <a:solidFill>
                  <a:srgbClr val="000000"/>
                </a:solidFill>
                <a:effectLst/>
                <a:latin typeface="Arial" panose="020B0604020202020204" pitchFamily="34" charset="0"/>
                <a:ea typeface="Calibri" panose="020F0502020204030204" pitchFamily="34" charset="0"/>
              </a:rPr>
              <a:t>  Linkage occurs when an ECN value is entered and saved in the respective QN.  </a:t>
            </a: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rPr>
              <a:t>Resolved:</a:t>
            </a:r>
            <a:r>
              <a:rPr lang="en-US" sz="1400" dirty="0">
                <a:solidFill>
                  <a:srgbClr val="000000"/>
                </a:solidFill>
                <a:effectLst/>
                <a:latin typeface="Arial" panose="020B0604020202020204" pitchFamily="34" charset="0"/>
                <a:ea typeface="Calibri" panose="020F0502020204030204" pitchFamily="34" charset="0"/>
              </a:rPr>
              <a:t>  ECN/QN </a:t>
            </a:r>
            <a:r>
              <a:rPr lang="en-US" sz="1400" u="sng" dirty="0">
                <a:solidFill>
                  <a:srgbClr val="000000"/>
                </a:solidFill>
                <a:effectLst/>
                <a:latin typeface="Arial" panose="020B0604020202020204" pitchFamily="34" charset="0"/>
                <a:ea typeface="Calibri" panose="020F0502020204030204" pitchFamily="34" charset="0"/>
              </a:rPr>
              <a:t>Linked</a:t>
            </a:r>
            <a:r>
              <a:rPr lang="en-US" sz="1400" dirty="0">
                <a:solidFill>
                  <a:srgbClr val="000000"/>
                </a:solidFill>
                <a:effectLst/>
                <a:latin typeface="Arial" panose="020B0604020202020204" pitchFamily="34" charset="0"/>
                <a:ea typeface="Calibri" panose="020F0502020204030204" pitchFamily="34" charset="0"/>
              </a:rPr>
              <a:t> and ECN </a:t>
            </a:r>
            <a:r>
              <a:rPr lang="en-US" sz="1400" u="sng" dirty="0">
                <a:solidFill>
                  <a:srgbClr val="000000"/>
                </a:solidFill>
                <a:effectLst/>
                <a:latin typeface="Arial" panose="020B0604020202020204" pitchFamily="34" charset="0"/>
                <a:ea typeface="Calibri" panose="020F0502020204030204" pitchFamily="34" charset="0"/>
              </a:rPr>
              <a:t>Closed</a:t>
            </a:r>
            <a:r>
              <a:rPr lang="en-US" sz="1400" dirty="0">
                <a:solidFill>
                  <a:srgbClr val="000000"/>
                </a:solidFill>
                <a:effectLst/>
                <a:latin typeface="Arial" panose="020B0604020202020204" pitchFamily="34" charset="0"/>
                <a:ea typeface="Calibri" panose="020F0502020204030204" pitchFamily="34" charset="0"/>
              </a:rPr>
              <a:t> as defined above.</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298EE47-A0A0-8D23-7B55-5F6FAF748D75}"/>
              </a:ext>
            </a:extLst>
          </p:cNvPr>
          <p:cNvSpPr/>
          <p:nvPr/>
        </p:nvSpPr>
        <p:spPr>
          <a:xfrm>
            <a:off x="7052313"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QN/ECN LINKED</a:t>
            </a:r>
          </a:p>
        </p:txBody>
      </p:sp>
      <p:sp>
        <p:nvSpPr>
          <p:cNvPr id="7" name="Rectangle: Rounded Corners 6">
            <a:extLst>
              <a:ext uri="{FF2B5EF4-FFF2-40B4-BE49-F238E27FC236}">
                <a16:creationId xmlns:a16="http://schemas.microsoft.com/office/drawing/2014/main" id="{61756EBF-5A94-3BCE-D993-5D2AF872AF8F}"/>
              </a:ext>
            </a:extLst>
          </p:cNvPr>
          <p:cNvSpPr/>
          <p:nvPr/>
        </p:nvSpPr>
        <p:spPr>
          <a:xfrm>
            <a:off x="2667001"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REVIEW</a:t>
            </a:r>
          </a:p>
        </p:txBody>
      </p:sp>
      <p:sp>
        <p:nvSpPr>
          <p:cNvPr id="8" name="Rectangle: Rounded Corners 7">
            <a:extLst>
              <a:ext uri="{FF2B5EF4-FFF2-40B4-BE49-F238E27FC236}">
                <a16:creationId xmlns:a16="http://schemas.microsoft.com/office/drawing/2014/main" id="{56819B25-E75C-267A-24A4-921F9C705327}"/>
              </a:ext>
            </a:extLst>
          </p:cNvPr>
          <p:cNvSpPr/>
          <p:nvPr/>
        </p:nvSpPr>
        <p:spPr>
          <a:xfrm>
            <a:off x="4859657"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ECN</a:t>
            </a:r>
          </a:p>
        </p:txBody>
      </p:sp>
      <p:cxnSp>
        <p:nvCxnSpPr>
          <p:cNvPr id="9" name="Straight Arrow Connector 8">
            <a:extLst>
              <a:ext uri="{FF2B5EF4-FFF2-40B4-BE49-F238E27FC236}">
                <a16:creationId xmlns:a16="http://schemas.microsoft.com/office/drawing/2014/main" id="{26C042C6-DA9B-6A18-D54C-90FAA78F1F8B}"/>
              </a:ext>
            </a:extLst>
          </p:cNvPr>
          <p:cNvCxnSpPr>
            <a:stCxn id="7" idx="3"/>
            <a:endCxn id="8" idx="1"/>
          </p:cNvCxnSpPr>
          <p:nvPr/>
        </p:nvCxnSpPr>
        <p:spPr>
          <a:xfrm>
            <a:off x="4343401"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678518F-F1ED-41B4-1D17-50B72871E317}"/>
              </a:ext>
            </a:extLst>
          </p:cNvPr>
          <p:cNvCxnSpPr>
            <a:cxnSpLocks/>
            <a:stCxn id="8" idx="3"/>
            <a:endCxn id="6" idx="1"/>
          </p:cNvCxnSpPr>
          <p:nvPr/>
        </p:nvCxnSpPr>
        <p:spPr>
          <a:xfrm>
            <a:off x="6536057"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1" name="Star: 7 Points 10">
            <a:extLst>
              <a:ext uri="{FF2B5EF4-FFF2-40B4-BE49-F238E27FC236}">
                <a16:creationId xmlns:a16="http://schemas.microsoft.com/office/drawing/2014/main" id="{FBA2E03C-9EBE-266B-CB74-0999F4732609}"/>
              </a:ext>
            </a:extLst>
          </p:cNvPr>
          <p:cNvSpPr/>
          <p:nvPr/>
        </p:nvSpPr>
        <p:spPr>
          <a:xfrm>
            <a:off x="6326506"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2" name="Star: 7 Points 11">
            <a:extLst>
              <a:ext uri="{FF2B5EF4-FFF2-40B4-BE49-F238E27FC236}">
                <a16:creationId xmlns:a16="http://schemas.microsoft.com/office/drawing/2014/main" id="{C73CDE25-3243-9DEE-6D33-30181B1F50A5}"/>
              </a:ext>
            </a:extLst>
          </p:cNvPr>
          <p:cNvSpPr/>
          <p:nvPr/>
        </p:nvSpPr>
        <p:spPr>
          <a:xfrm>
            <a:off x="8519162" y="3147748"/>
            <a:ext cx="419102" cy="281252"/>
          </a:xfrm>
          <a:prstGeom prst="star7">
            <a:avLst/>
          </a:prstGeom>
          <a:solidFill>
            <a:srgbClr val="FFFF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sp>
        <p:nvSpPr>
          <p:cNvPr id="13" name="Rectangle: Rounded Corners 12">
            <a:extLst>
              <a:ext uri="{FF2B5EF4-FFF2-40B4-BE49-F238E27FC236}">
                <a16:creationId xmlns:a16="http://schemas.microsoft.com/office/drawing/2014/main" id="{76F919BC-84B8-ACA7-7707-D7AAD01C8A2B}"/>
              </a:ext>
            </a:extLst>
          </p:cNvPr>
          <p:cNvSpPr/>
          <p:nvPr/>
        </p:nvSpPr>
        <p:spPr>
          <a:xfrm>
            <a:off x="474345" y="2626825"/>
            <a:ext cx="1676400" cy="6858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QN CREATE</a:t>
            </a:r>
          </a:p>
        </p:txBody>
      </p:sp>
      <p:sp>
        <p:nvSpPr>
          <p:cNvPr id="14" name="Star: 7 Points 13">
            <a:extLst>
              <a:ext uri="{FF2B5EF4-FFF2-40B4-BE49-F238E27FC236}">
                <a16:creationId xmlns:a16="http://schemas.microsoft.com/office/drawing/2014/main" id="{F461EA90-2D8A-0B06-0BA2-0F65B66ED77A}"/>
              </a:ext>
            </a:extLst>
          </p:cNvPr>
          <p:cNvSpPr/>
          <p:nvPr/>
        </p:nvSpPr>
        <p:spPr>
          <a:xfrm>
            <a:off x="264794" y="3147748"/>
            <a:ext cx="419102" cy="281252"/>
          </a:xfrm>
          <a:prstGeom prst="star7">
            <a:avLst/>
          </a:prstGeom>
          <a:solidFill>
            <a:srgbClr val="FFC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T</a:t>
            </a:r>
          </a:p>
        </p:txBody>
      </p:sp>
      <p:cxnSp>
        <p:nvCxnSpPr>
          <p:cNvPr id="15" name="Straight Arrow Connector 14">
            <a:extLst>
              <a:ext uri="{FF2B5EF4-FFF2-40B4-BE49-F238E27FC236}">
                <a16:creationId xmlns:a16="http://schemas.microsoft.com/office/drawing/2014/main" id="{4DD5D642-1EAA-8FC4-10ED-1198684C8DF3}"/>
              </a:ext>
            </a:extLst>
          </p:cNvPr>
          <p:cNvCxnSpPr>
            <a:cxnSpLocks/>
            <a:stCxn id="13" idx="3"/>
            <a:endCxn id="7" idx="1"/>
          </p:cNvCxnSpPr>
          <p:nvPr/>
        </p:nvCxnSpPr>
        <p:spPr>
          <a:xfrm>
            <a:off x="2150745" y="2969725"/>
            <a:ext cx="516256"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
        <p:nvSpPr>
          <p:cNvPr id="16" name="Right Brace 15">
            <a:extLst>
              <a:ext uri="{FF2B5EF4-FFF2-40B4-BE49-F238E27FC236}">
                <a16:creationId xmlns:a16="http://schemas.microsoft.com/office/drawing/2014/main" id="{D12B3955-E85F-3617-FFCB-A2D22310B9D3}"/>
              </a:ext>
            </a:extLst>
          </p:cNvPr>
          <p:cNvSpPr/>
          <p:nvPr/>
        </p:nvSpPr>
        <p:spPr>
          <a:xfrm rot="16200000">
            <a:off x="2269286" y="557262"/>
            <a:ext cx="279177" cy="3869058"/>
          </a:xfrm>
          <a:prstGeom prst="rightBrace">
            <a:avLst>
              <a:gd name="adj1" fmla="val 8333"/>
              <a:gd name="adj2" fmla="val 2863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F5A5ED1E-1312-7305-67EC-6B02ED79C04A}"/>
              </a:ext>
            </a:extLst>
          </p:cNvPr>
          <p:cNvSpPr/>
          <p:nvPr/>
        </p:nvSpPr>
        <p:spPr>
          <a:xfrm rot="16200000">
            <a:off x="5558269" y="-736969"/>
            <a:ext cx="279177" cy="606171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259273FF-BC16-6FC8-75E0-62F9DDCF0B95}"/>
              </a:ext>
            </a:extLst>
          </p:cNvPr>
          <p:cNvSpPr txBox="1"/>
          <p:nvPr/>
        </p:nvSpPr>
        <p:spPr>
          <a:xfrm>
            <a:off x="1189673" y="1934133"/>
            <a:ext cx="762000" cy="369332"/>
          </a:xfrm>
          <a:prstGeom prst="rect">
            <a:avLst/>
          </a:prstGeom>
          <a:noFill/>
        </p:spPr>
        <p:txBody>
          <a:bodyPr wrap="square" rtlCol="0">
            <a:spAutoFit/>
          </a:bodyPr>
          <a:lstStyle/>
          <a:p>
            <a:pPr algn="ctr"/>
            <a:r>
              <a:rPr lang="en-US" b="1" u="sng" dirty="0"/>
              <a:t>OPS</a:t>
            </a:r>
          </a:p>
        </p:txBody>
      </p:sp>
      <p:sp>
        <p:nvSpPr>
          <p:cNvPr id="19" name="TextBox 18">
            <a:extLst>
              <a:ext uri="{FF2B5EF4-FFF2-40B4-BE49-F238E27FC236}">
                <a16:creationId xmlns:a16="http://schemas.microsoft.com/office/drawing/2014/main" id="{50A7E364-7A91-B9E9-62A8-6A7DBDCCDD28}"/>
              </a:ext>
            </a:extLst>
          </p:cNvPr>
          <p:cNvSpPr txBox="1"/>
          <p:nvPr/>
        </p:nvSpPr>
        <p:spPr>
          <a:xfrm>
            <a:off x="4604389" y="1741353"/>
            <a:ext cx="2189796" cy="369332"/>
          </a:xfrm>
          <a:prstGeom prst="rect">
            <a:avLst/>
          </a:prstGeom>
          <a:noFill/>
        </p:spPr>
        <p:txBody>
          <a:bodyPr wrap="square" rtlCol="0">
            <a:spAutoFit/>
          </a:bodyPr>
          <a:lstStyle/>
          <a:p>
            <a:pPr algn="ctr"/>
            <a:r>
              <a:rPr lang="en-US" b="1" u="sng" dirty="0"/>
              <a:t>ENGINEERING</a:t>
            </a:r>
          </a:p>
        </p:txBody>
      </p:sp>
      <p:pic>
        <p:nvPicPr>
          <p:cNvPr id="27" name="Graphic 26" descr="Checkmark with solid fill">
            <a:extLst>
              <a:ext uri="{FF2B5EF4-FFF2-40B4-BE49-F238E27FC236}">
                <a16:creationId xmlns:a16="http://schemas.microsoft.com/office/drawing/2014/main" id="{81EE1FD7-2D02-CC74-4FE1-B4EE7AA46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829" y="1527461"/>
            <a:ext cx="914400" cy="914400"/>
          </a:xfrm>
          <a:prstGeom prst="rect">
            <a:avLst/>
          </a:prstGeom>
        </p:spPr>
      </p:pic>
      <p:pic>
        <p:nvPicPr>
          <p:cNvPr id="28" name="Graphic 27" descr="Checkmark with solid fill">
            <a:extLst>
              <a:ext uri="{FF2B5EF4-FFF2-40B4-BE49-F238E27FC236}">
                <a16:creationId xmlns:a16="http://schemas.microsoft.com/office/drawing/2014/main" id="{F0A549B2-E95E-0FE6-2BED-E01B1C9CC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5104" y="1358754"/>
            <a:ext cx="914400" cy="914400"/>
          </a:xfrm>
          <a:prstGeom prst="rect">
            <a:avLst/>
          </a:prstGeom>
        </p:spPr>
      </p:pic>
    </p:spTree>
    <p:extLst>
      <p:ext uri="{BB962C8B-B14F-4D97-AF65-F5344CB8AC3E}">
        <p14:creationId xmlns:p14="http://schemas.microsoft.com/office/powerpoint/2010/main" val="204278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2EA1D-D8CF-F786-5A2B-35A849F4389B}"/>
              </a:ext>
            </a:extLst>
          </p:cNvPr>
          <p:cNvSpPr>
            <a:spLocks noGrp="1"/>
          </p:cNvSpPr>
          <p:nvPr>
            <p:ph idx="1"/>
          </p:nvPr>
        </p:nvSpPr>
        <p:spPr>
          <a:xfrm>
            <a:off x="500062" y="1219200"/>
            <a:ext cx="8262938" cy="914400"/>
          </a:xfrm>
        </p:spPr>
        <p:txBody>
          <a:bodyPr/>
          <a:lstStyle/>
          <a:p>
            <a:r>
              <a:rPr lang="en-US" dirty="0"/>
              <a:t>Revise documentation via the standard ECN process</a:t>
            </a:r>
          </a:p>
          <a:p>
            <a:pPr lvl="1"/>
            <a:r>
              <a:rPr lang="en-US" dirty="0"/>
              <a:t>ECNs may be written for </a:t>
            </a:r>
            <a:r>
              <a:rPr lang="en-US" u="sng" dirty="0"/>
              <a:t>one</a:t>
            </a:r>
            <a:r>
              <a:rPr lang="en-US" dirty="0"/>
              <a:t> OR </a:t>
            </a:r>
            <a:r>
              <a:rPr lang="en-US" u="sng" dirty="0"/>
              <a:t>many</a:t>
            </a:r>
            <a:r>
              <a:rPr lang="en-US" dirty="0"/>
              <a:t> non-conforming materials</a:t>
            </a:r>
          </a:p>
        </p:txBody>
      </p:sp>
      <p:sp>
        <p:nvSpPr>
          <p:cNvPr id="3" name="Title 2">
            <a:extLst>
              <a:ext uri="{FF2B5EF4-FFF2-40B4-BE49-F238E27FC236}">
                <a16:creationId xmlns:a16="http://schemas.microsoft.com/office/drawing/2014/main" id="{CACBE842-9F4D-35BA-29BB-65A7ED9821AC}"/>
              </a:ext>
            </a:extLst>
          </p:cNvPr>
          <p:cNvSpPr>
            <a:spLocks noGrp="1"/>
          </p:cNvSpPr>
          <p:nvPr>
            <p:ph type="title"/>
          </p:nvPr>
        </p:nvSpPr>
        <p:spPr/>
        <p:txBody>
          <a:bodyPr/>
          <a:lstStyle/>
          <a:p>
            <a:r>
              <a:rPr lang="en-US" dirty="0"/>
              <a:t>STEP 2: ECN</a:t>
            </a:r>
          </a:p>
        </p:txBody>
      </p:sp>
      <p:pic>
        <p:nvPicPr>
          <p:cNvPr id="6" name="Picture 5">
            <a:extLst>
              <a:ext uri="{FF2B5EF4-FFF2-40B4-BE49-F238E27FC236}">
                <a16:creationId xmlns:a16="http://schemas.microsoft.com/office/drawing/2014/main" id="{8F611396-EBE7-EB0A-6C8D-59D7699E4433}"/>
              </a:ext>
            </a:extLst>
          </p:cNvPr>
          <p:cNvPicPr>
            <a:picLocks noChangeAspect="1"/>
          </p:cNvPicPr>
          <p:nvPr/>
        </p:nvPicPr>
        <p:blipFill>
          <a:blip r:embed="rId2"/>
          <a:stretch>
            <a:fillRect/>
          </a:stretch>
        </p:blipFill>
        <p:spPr>
          <a:xfrm>
            <a:off x="1143000" y="2133600"/>
            <a:ext cx="4095887" cy="3886200"/>
          </a:xfrm>
          <a:prstGeom prst="rect">
            <a:avLst/>
          </a:prstGeom>
        </p:spPr>
      </p:pic>
      <p:sp>
        <p:nvSpPr>
          <p:cNvPr id="5" name="Callout: Bent Line with Border and Accent Bar 4">
            <a:extLst>
              <a:ext uri="{FF2B5EF4-FFF2-40B4-BE49-F238E27FC236}">
                <a16:creationId xmlns:a16="http://schemas.microsoft.com/office/drawing/2014/main" id="{E6751579-4F2D-D036-4636-458792FD6D99}"/>
              </a:ext>
            </a:extLst>
          </p:cNvPr>
          <p:cNvSpPr/>
          <p:nvPr/>
        </p:nvSpPr>
        <p:spPr>
          <a:xfrm>
            <a:off x="5476944" y="3505200"/>
            <a:ext cx="2362200" cy="838201"/>
          </a:xfrm>
          <a:prstGeom prst="accentBorderCallout2">
            <a:avLst>
              <a:gd name="adj1" fmla="val 18750"/>
              <a:gd name="adj2" fmla="val -8333"/>
              <a:gd name="adj3" fmla="val 18750"/>
              <a:gd name="adj4" fmla="val -16667"/>
              <a:gd name="adj5" fmla="val 136743"/>
              <a:gd name="adj6" fmla="val -1644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Notification not available at this time</a:t>
            </a:r>
          </a:p>
        </p:txBody>
      </p:sp>
    </p:spTree>
    <p:extLst>
      <p:ext uri="{BB962C8B-B14F-4D97-AF65-F5344CB8AC3E}">
        <p14:creationId xmlns:p14="http://schemas.microsoft.com/office/powerpoint/2010/main" val="3114025149"/>
      </p:ext>
    </p:extLst>
  </p:cSld>
  <p:clrMapOvr>
    <a:masterClrMapping/>
  </p:clrMapOvr>
</p:sld>
</file>

<file path=ppt/theme/theme1.xml><?xml version="1.0" encoding="utf-8"?>
<a:theme xmlns:a="http://schemas.openxmlformats.org/drawingml/2006/main" name="Plain MTS Template">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TotalTime>
  <Words>1368</Words>
  <Application>Microsoft Office PowerPoint</Application>
  <PresentationFormat>On-screen Show (4:3)</PresentationFormat>
  <Paragraphs>206</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Aptos</vt:lpstr>
      <vt:lpstr>Arial</vt:lpstr>
      <vt:lpstr>Arial Narrow</vt:lpstr>
      <vt:lpstr>Calibri</vt:lpstr>
      <vt:lpstr>Lucida Grande</vt:lpstr>
      <vt:lpstr>Wingdings</vt:lpstr>
      <vt:lpstr>Plain MTS Template</vt:lpstr>
      <vt:lpstr>Microsoft Excel 97-2003 Worksheet</vt:lpstr>
      <vt:lpstr>GRV QN-ECN Goal 2024</vt:lpstr>
      <vt:lpstr>2024 QN-ECN Goal</vt:lpstr>
      <vt:lpstr>2024 QN-ECN Goal</vt:lpstr>
      <vt:lpstr>2024 QN-ECN Goal</vt:lpstr>
      <vt:lpstr>The Process</vt:lpstr>
      <vt:lpstr>STEP 1: Find Your Quality Notifications</vt:lpstr>
      <vt:lpstr>STEP 1: Find Your Quality Notifications Continued…</vt:lpstr>
      <vt:lpstr>Check Point 1</vt:lpstr>
      <vt:lpstr>STEP 2: ECN</vt:lpstr>
      <vt:lpstr>Check Point 2</vt:lpstr>
      <vt:lpstr>STEP 3: QN/ECN Tie Out</vt:lpstr>
      <vt:lpstr>STEP 3: Re Open Closed QNs</vt:lpstr>
      <vt:lpstr>Check Point 3</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Schon, Matthew</dc:creator>
  <cp:lastModifiedBy>Stuyvenberg, Douglas</cp:lastModifiedBy>
  <cp:revision>93</cp:revision>
  <dcterms:created xsi:type="dcterms:W3CDTF">2019-02-08T18:14:03Z</dcterms:created>
  <dcterms:modified xsi:type="dcterms:W3CDTF">2024-05-30T19:08:21Z</dcterms:modified>
</cp:coreProperties>
</file>