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61" r:id="rId2"/>
    <p:sldId id="274" r:id="rId3"/>
    <p:sldId id="271" r:id="rId4"/>
    <p:sldId id="272" r:id="rId5"/>
    <p:sldId id="273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5FF"/>
    <a:srgbClr val="E2F3FF"/>
    <a:srgbClr val="D6F3FF"/>
    <a:srgbClr val="A0DEFF"/>
    <a:srgbClr val="CC1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8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004" y="-666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4771505"/>
          </a:xfrm>
          <a:prstGeom prst="rect">
            <a:avLst/>
          </a:prstGeom>
        </p:spPr>
      </p:pic>
      <p:pic>
        <p:nvPicPr>
          <p:cNvPr id="7" name="Picture 6" descr="becertai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00800"/>
            <a:ext cx="899160" cy="216408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648200"/>
            <a:ext cx="6553200" cy="533400"/>
          </a:xfrm>
        </p:spPr>
        <p:txBody>
          <a:bodyPr/>
          <a:lstStyle>
            <a:lvl1pPr algn="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181600"/>
            <a:ext cx="3810000" cy="304800"/>
          </a:xfrm>
        </p:spPr>
        <p:txBody>
          <a:bodyPr/>
          <a:lstStyle>
            <a:lvl1pPr marL="0" indent="0" algn="r">
              <a:buFont typeface="Arial Narrow" pitchFamily="-107" charset="0"/>
              <a:buNone/>
              <a:defRPr sz="15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34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6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74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8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74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92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man Re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74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9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74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92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74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9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&amp; Compli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74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9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74838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2927" y="1864159"/>
            <a:ext cx="8262938" cy="45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2927" y="1104225"/>
            <a:ext cx="82502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170715" y="6457890"/>
            <a:ext cx="9877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MTS Confidential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265374" y="6457890"/>
            <a:ext cx="5854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Page </a:t>
            </a:r>
            <a:fld id="{47C67C50-9A09-4E4C-83F7-67D8737F4E29}" type="slidenum">
              <a:rPr lang="en-US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‹#›</a:t>
            </a:fld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1543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groups.mts.com/ProjectSystem/SystemHome.asp?mnuSys=EHSM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MTS </a:t>
            </a:r>
            <a:r>
              <a:rPr lang="en-US" dirty="0" smtClean="0"/>
              <a:t>Test FY15 EHS Objectives– </a:t>
            </a:r>
            <a:r>
              <a:rPr lang="en-US" dirty="0" smtClean="0"/>
              <a:t>Awareness Training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Global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49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MTS </a:t>
            </a:r>
            <a:r>
              <a:rPr lang="en-US" dirty="0" smtClean="0"/>
              <a:t>Test EHS (</a:t>
            </a:r>
            <a:r>
              <a:rPr lang="en-US" i="1" dirty="0" smtClean="0"/>
              <a:t>Environmental Health and Safety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FY15 Objectives Awareness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955426"/>
            <a:ext cx="8262938" cy="4512235"/>
          </a:xfrm>
        </p:spPr>
        <p:txBody>
          <a:bodyPr/>
          <a:lstStyle/>
          <a:p>
            <a:r>
              <a:rPr lang="en-US" dirty="0" smtClean="0"/>
              <a:t>As part of a EHS System, which is registered by DNV to be compliant with the ISO 14001 and OSHAS 18001 standards, MTS is compelled to make all employees aware of EHS objectives.</a:t>
            </a:r>
          </a:p>
          <a:p>
            <a:r>
              <a:rPr lang="en-US" dirty="0"/>
              <a:t>MTS Test has three EHS objectives for FY15 and they are listed on the follow slides</a:t>
            </a:r>
          </a:p>
          <a:p>
            <a:r>
              <a:rPr lang="en-US" dirty="0" smtClean="0"/>
              <a:t>These can also be found on the EHS site located at: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groups.mts.com/ProjectSystem/SystemHome.asp?mnuSys=EHSMS</a:t>
            </a:r>
            <a:endParaRPr lang="en-US" dirty="0" smtClean="0"/>
          </a:p>
          <a:p>
            <a:r>
              <a:rPr lang="en-US" dirty="0" smtClean="0"/>
              <a:t>Your role, and the role of Global Engineering, is to:</a:t>
            </a:r>
          </a:p>
          <a:p>
            <a:pPr lvl="1"/>
            <a:r>
              <a:rPr lang="en-US" dirty="0" smtClean="0"/>
              <a:t>At a minimum, complete all EHS training assigned to you by your supervisor on time.</a:t>
            </a:r>
          </a:p>
          <a:p>
            <a:pPr lvl="1"/>
            <a:r>
              <a:rPr lang="en-US" dirty="0" smtClean="0"/>
              <a:t>Assist with the following three goals if you are asked to.</a:t>
            </a:r>
          </a:p>
          <a:p>
            <a:r>
              <a:rPr lang="en-US" dirty="0" smtClean="0"/>
              <a:t>Please send any questions of comments to:</a:t>
            </a:r>
          </a:p>
          <a:p>
            <a:pPr lvl="1"/>
            <a:r>
              <a:rPr lang="en-US" dirty="0" smtClean="0"/>
              <a:t>James Kinney, EHS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43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Test Goal </a:t>
            </a:r>
            <a:r>
              <a:rPr lang="en-US" b="1" dirty="0"/>
              <a:t>:  Zero Recordable Incidents in </a:t>
            </a:r>
            <a:r>
              <a:rPr lang="en-US" b="1" dirty="0" smtClean="0"/>
              <a:t>CY2015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Measurement: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overall </a:t>
            </a:r>
            <a:r>
              <a:rPr lang="en-US" sz="1600" dirty="0"/>
              <a:t>employee injury rates - &lt; 5 in FY15 - EP-Operations                                                           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l</a:t>
            </a:r>
            <a:r>
              <a:rPr lang="en-US" sz="1600" dirty="0" smtClean="0"/>
              <a:t>ost </a:t>
            </a:r>
            <a:r>
              <a:rPr lang="en-US" sz="1600" dirty="0"/>
              <a:t>time rates - &lt;80 </a:t>
            </a:r>
            <a:r>
              <a:rPr lang="en-US" sz="1600" dirty="0" err="1"/>
              <a:t>hrs</a:t>
            </a:r>
            <a:r>
              <a:rPr lang="en-US" sz="1600" dirty="0"/>
              <a:t> = -EP operations through FY15                                        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Insurance </a:t>
            </a:r>
            <a:r>
              <a:rPr lang="en-US" sz="1600" dirty="0" err="1"/>
              <a:t>xmod</a:t>
            </a:r>
            <a:r>
              <a:rPr lang="en-US" sz="1600" dirty="0"/>
              <a:t> rates  &lt; </a:t>
            </a:r>
            <a:r>
              <a:rPr lang="en-US" sz="1600" dirty="0" smtClean="0"/>
              <a:t>1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b="1" dirty="0" smtClean="0"/>
              <a:t>Avoidance Activities:  </a:t>
            </a: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Completion </a:t>
            </a:r>
            <a:r>
              <a:rPr lang="en-US" sz="1600" dirty="0"/>
              <a:t>of all required EH&amp;S and similar assigned and supported  MTS training by the end of 2015 with  less than 10% past due rate at any </a:t>
            </a:r>
            <a:r>
              <a:rPr lang="en-US" sz="1600" dirty="0" smtClean="0"/>
              <a:t>period</a:t>
            </a:r>
            <a:endParaRPr lang="en-US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Training matrix / job assessment annual review to ensure any transfers of current staff, acquisition of new personnel and or those asked to perform new roles/tasks are receiving requisite training for their position/function and task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Expanded and consistent near miss reporting efforts (through the corrective action support system) associated with all incidents, oversights or other similar hazard recognition and awareness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32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Test Goal</a:t>
            </a:r>
            <a:r>
              <a:rPr lang="en-US" b="1" dirty="0"/>
              <a:t>:  No Compliance Violations for </a:t>
            </a:r>
            <a:r>
              <a:rPr lang="en-US" b="1" dirty="0" smtClean="0"/>
              <a:t>CY2015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Measurement: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total </a:t>
            </a:r>
            <a:r>
              <a:rPr lang="en-US" sz="1600" dirty="0"/>
              <a:t>spill-release events penalties and citations - 0                           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discharge </a:t>
            </a:r>
            <a:r>
              <a:rPr lang="en-US" sz="1600" dirty="0"/>
              <a:t>reviews/screening results - all within standards - no violations   -0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industrial </a:t>
            </a:r>
            <a:r>
              <a:rPr lang="en-US" sz="1600" dirty="0"/>
              <a:t>hygiene sampling-review-results = all within standards, no regulatory issues  (OSHA/EPA/MPCA)</a:t>
            </a:r>
          </a:p>
          <a:p>
            <a:endParaRPr lang="en-US" b="1" dirty="0" smtClean="0"/>
          </a:p>
          <a:p>
            <a:r>
              <a:rPr lang="en-US" b="1" dirty="0"/>
              <a:t>Avoidance Activities: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ISO supported - Management of Change process incorporation into all program or development alterations, as well as key personnel/vendor changes at MTS (internal &amp; external i.e. new suppliers/ partners etc..), to ensure and drive effective hazard/risk awareness, recognition, and or information/communication gaps when such modifications occur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Consistent </a:t>
            </a:r>
            <a:r>
              <a:rPr lang="en-US" sz="1600" dirty="0"/>
              <a:t>utilization of job hazard analysis and or risk assessment (or both- EH&amp;S and similar formats) in the development of projects, activities, and items as part of an expected process safety practice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90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Test Goal</a:t>
            </a:r>
            <a:r>
              <a:rPr lang="en-US" b="1" dirty="0"/>
              <a:t>:  Reduction of cooling water use in </a:t>
            </a:r>
            <a:r>
              <a:rPr lang="en-US" b="1" dirty="0" smtClean="0"/>
              <a:t>CY2015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Measurement: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completion </a:t>
            </a:r>
            <a:r>
              <a:rPr lang="en-US" sz="1600" dirty="0"/>
              <a:t>of project - 100% by the end of CY2015                                                                                                                 </a:t>
            </a:r>
            <a:r>
              <a:rPr lang="en-US" sz="1600" dirty="0" smtClean="0"/>
              <a:t>monitor </a:t>
            </a:r>
            <a:r>
              <a:rPr lang="en-US" sz="1600" dirty="0"/>
              <a:t>water use by tracking /charting meter use levels on regular/periodic basis in conjunction with monthly water use bill = once system is installed (determine if 35% use reduction target has been met)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track </a:t>
            </a:r>
            <a:r>
              <a:rPr lang="en-US" sz="1600" dirty="0"/>
              <a:t>water billing through purchasing to determine overall cost savings - following system </a:t>
            </a:r>
            <a:r>
              <a:rPr lang="en-US" sz="1600" dirty="0" smtClean="0"/>
              <a:t>install</a:t>
            </a:r>
            <a:endParaRPr lang="en-US" sz="1600" dirty="0"/>
          </a:p>
          <a:p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20868386"/>
      </p:ext>
    </p:extLst>
  </p:cSld>
  <p:clrMapOvr>
    <a:masterClrMapping/>
  </p:clrMapOvr>
</p:sld>
</file>

<file path=ppt/theme/theme1.xml><?xml version="1.0" encoding="utf-8"?>
<a:theme xmlns:a="http://schemas.openxmlformats.org/drawingml/2006/main" name="FY14growthTemplate">
  <a:themeElements>
    <a:clrScheme name="Custom 6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0F5181"/>
      </a:accent1>
      <a:accent2>
        <a:srgbClr val="732E9A"/>
      </a:accent2>
      <a:accent3>
        <a:srgbClr val="A20012"/>
      </a:accent3>
      <a:accent4>
        <a:srgbClr val="B86900"/>
      </a:accent4>
      <a:accent5>
        <a:srgbClr val="447923"/>
      </a:accent5>
      <a:accent6>
        <a:srgbClr val="2C9C89"/>
      </a:accent6>
      <a:hlink>
        <a:srgbClr val="EC4000"/>
      </a:hlink>
      <a:folHlink>
        <a:srgbClr val="F8CE8A"/>
      </a:folHlink>
    </a:clrScheme>
    <a:fontScheme name="seismic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FY14growthTemplate</Template>
  <TotalTime>82</TotalTime>
  <Words>485</Words>
  <Application>Microsoft Office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FY14growthTemplate</vt:lpstr>
      <vt:lpstr>MTS Test FY15 EHS Objectives– Awareness Training</vt:lpstr>
      <vt:lpstr>MTS Test EHS (Environmental Health and Safety) FY15 Objectives Awareness Training</vt:lpstr>
      <vt:lpstr>Test Goal :  Zero Recordable Incidents in CY2015</vt:lpstr>
      <vt:lpstr>Test Goal:  No Compliance Violations for CY2015</vt:lpstr>
      <vt:lpstr>Test Goal:  Reduction of cooling water use in CY2015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FY14 Initiatives</dc:title>
  <dc:creator>DREWC</dc:creator>
  <cp:lastModifiedBy>Firman, Scott</cp:lastModifiedBy>
  <cp:revision>13</cp:revision>
  <cp:lastPrinted>2013-08-26T20:45:31Z</cp:lastPrinted>
  <dcterms:created xsi:type="dcterms:W3CDTF">2013-10-14T18:14:15Z</dcterms:created>
  <dcterms:modified xsi:type="dcterms:W3CDTF">2015-05-04T16:01:20Z</dcterms:modified>
</cp:coreProperties>
</file>