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2"/>
  </p:sldMasterIdLst>
  <p:notesMasterIdLst>
    <p:notesMasterId r:id="rId30"/>
  </p:notesMasterIdLst>
  <p:handoutMasterIdLst>
    <p:handoutMasterId r:id="rId31"/>
  </p:handoutMasterIdLst>
  <p:sldIdLst>
    <p:sldId id="271" r:id="rId3"/>
    <p:sldId id="321" r:id="rId4"/>
    <p:sldId id="323" r:id="rId5"/>
    <p:sldId id="325"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27" r:id="rId19"/>
    <p:sldId id="340" r:id="rId20"/>
    <p:sldId id="341" r:id="rId21"/>
    <p:sldId id="342" r:id="rId22"/>
    <p:sldId id="343" r:id="rId23"/>
    <p:sldId id="344" r:id="rId24"/>
    <p:sldId id="345" r:id="rId25"/>
    <p:sldId id="346" r:id="rId26"/>
    <p:sldId id="347" r:id="rId27"/>
    <p:sldId id="348" r:id="rId28"/>
    <p:sldId id="349" r:id="rId29"/>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01F"/>
    <a:srgbClr val="CC1543"/>
    <a:srgbClr val="969696"/>
    <a:srgbClr val="E5E5E5"/>
    <a:srgbClr val="FFFF00"/>
    <a:srgbClr val="FFFFCC"/>
    <a:srgbClr val="33CC33"/>
    <a:srgbClr val="BCBCBC"/>
    <a:srgbClr val="4D6A8A"/>
    <a:srgbClr val="9D92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0729" autoAdjust="0"/>
  </p:normalViewPr>
  <p:slideViewPr>
    <p:cSldViewPr snapToGrid="0">
      <p:cViewPr varScale="1">
        <p:scale>
          <a:sx n="85" d="100"/>
          <a:sy n="85" d="100"/>
        </p:scale>
        <p:origin x="235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AB3E03-81DD-6F4A-91AD-BC2B58DDF677}" type="datetimeFigureOut">
              <a:rPr lang="en-US" smtClean="0"/>
              <a:t>5/28/2021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123059-AD18-2644-A422-F81F304BF9AD}" type="slidenum">
              <a:rPr lang="en-US" smtClean="0"/>
              <a:pPr>
                <a:defRPr/>
              </a:pPr>
              <a:t>1</a:t>
            </a:fld>
            <a:endParaRPr lang="en-US" dirty="0"/>
          </a:p>
        </p:txBody>
      </p:sp>
    </p:spTree>
    <p:extLst>
      <p:ext uri="{BB962C8B-B14F-4D97-AF65-F5344CB8AC3E}">
        <p14:creationId xmlns:p14="http://schemas.microsoft.com/office/powerpoint/2010/main" val="2425890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FF0000"/>
                </a:solidFill>
                <a:latin typeface="Arial" panose="020B0604020202020204" pitchFamily="34" charset="0"/>
              </a:rPr>
              <a:t>All employees and contractors must have the proper work authorization to work on a Customer project</a:t>
            </a:r>
            <a:r>
              <a:rPr lang="en-US" altLang="en-US" dirty="0">
                <a:latin typeface="Arial" panose="020B0604020202020204" pitchFamily="34" charset="0"/>
              </a:rPr>
              <a:t>.</a:t>
            </a:r>
          </a:p>
          <a:p>
            <a:endParaRPr lang="en-US" altLang="en-US" dirty="0">
              <a:latin typeface="Arial" panose="020B0604020202020204" pitchFamily="34" charset="0"/>
            </a:endParaRPr>
          </a:p>
          <a:p>
            <a:r>
              <a:rPr lang="en-US" altLang="en-US" dirty="0">
                <a:latin typeface="Arial" panose="020B0604020202020204" pitchFamily="34" charset="0"/>
              </a:rPr>
              <a:t>Authorizations are provided in one of two ways:</a:t>
            </a:r>
          </a:p>
          <a:p>
            <a:pPr marL="685800" lvl="1" indent="-228600">
              <a:spcAft>
                <a:spcPts val="600"/>
              </a:spcAft>
              <a:buFont typeface="+mj-lt"/>
              <a:buAutoNum type="arabicPeriod"/>
            </a:pPr>
            <a:r>
              <a:rPr lang="en-US" altLang="en-US" dirty="0">
                <a:latin typeface="Arial" panose="020B0604020202020204" pitchFamily="34" charset="0"/>
              </a:rPr>
              <a:t>Manufacturing Services Work Authorizations – Employees and contractors receive a work order packet that will communicate the production order number or project/WBS element to be charged. This work order packet will follow the work-in-process product through the production process.</a:t>
            </a:r>
          </a:p>
          <a:p>
            <a:pPr marL="685800" lvl="1" indent="-228600">
              <a:buFont typeface="+mj-lt"/>
              <a:buAutoNum type="arabicPeriod"/>
            </a:pPr>
            <a:r>
              <a:rPr lang="en-US" altLang="en-US" dirty="0">
                <a:latin typeface="Arial" panose="020B0604020202020204" pitchFamily="34" charset="0"/>
              </a:rPr>
              <a:t>Engineering Services Work Authorization – Engineering employees and contractors log onto the MTS Intranet as often as needed to review the Aggregate Activity Report which displays the employee’s current job/task numbers they should be working on. The Aggregate Activity Report is also updated by the employee and contractor Functional Managers as needed.</a:t>
            </a:r>
          </a:p>
          <a:p>
            <a:endParaRPr lang="en-US" altLang="en-US" dirty="0">
              <a:latin typeface="Arial" panose="020B0604020202020204" pitchFamily="34" charset="0"/>
            </a:endParaRPr>
          </a:p>
          <a:p>
            <a:r>
              <a:rPr lang="en-US" altLang="en-US" dirty="0">
                <a:latin typeface="Arial" panose="020B0604020202020204" pitchFamily="34" charset="0"/>
              </a:rPr>
              <a:t>Project Engineers are responsible for reviewing the hours charged on their projects to ensure accuracy.</a:t>
            </a:r>
          </a:p>
          <a:p>
            <a:endParaRPr lang="en-US" altLang="en-US" dirty="0">
              <a:latin typeface="Arial" panose="020B0604020202020204" pitchFamily="34" charset="0"/>
            </a:endParaRP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10</a:t>
            </a:fld>
            <a:endParaRPr lang="en-US" dirty="0"/>
          </a:p>
        </p:txBody>
      </p:sp>
    </p:spTree>
    <p:extLst>
      <p:ext uri="{BB962C8B-B14F-4D97-AF65-F5344CB8AC3E}">
        <p14:creationId xmlns:p14="http://schemas.microsoft.com/office/powerpoint/2010/main" val="3521725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Employees can use the “Invalid labor” charge code of 9179 when the actual project, order number or task number is not available when submitting a timesheet.</a:t>
            </a:r>
          </a:p>
          <a:p>
            <a:endParaRPr lang="en-US" altLang="en-US" dirty="0">
              <a:latin typeface="Arial" panose="020B0604020202020204" pitchFamily="34" charset="0"/>
            </a:endParaRPr>
          </a:p>
          <a:p>
            <a:r>
              <a:rPr lang="en-US" altLang="en-US" dirty="0">
                <a:latin typeface="Arial" panose="020B0604020202020204" pitchFamily="34" charset="0"/>
              </a:rPr>
              <a:t>The employee will need to submit a timesheet correction once they have a valid charge number following the proper procedures as previously outlined.</a:t>
            </a:r>
          </a:p>
          <a:p>
            <a:endParaRPr lang="en-US" altLang="en-US" dirty="0">
              <a:latin typeface="Arial" panose="020B0604020202020204" pitchFamily="34" charset="0"/>
            </a:endParaRPr>
          </a:p>
          <a:p>
            <a:r>
              <a:rPr lang="en-US" altLang="en-US" dirty="0">
                <a:latin typeface="Arial" panose="020B0604020202020204" pitchFamily="34" charset="0"/>
              </a:rPr>
              <a:t>Payroll runs a report weekly to determine who has used charge number 9179 “Invalid Labor” and sends an email to the employee reminding them to submit a timesheet correction in order to transfer the hours to the proper project/order number.</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11</a:t>
            </a:fld>
            <a:endParaRPr lang="en-US" dirty="0"/>
          </a:p>
        </p:txBody>
      </p:sp>
    </p:spTree>
    <p:extLst>
      <p:ext uri="{BB962C8B-B14F-4D97-AF65-F5344CB8AC3E}">
        <p14:creationId xmlns:p14="http://schemas.microsoft.com/office/powerpoint/2010/main" val="1545827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acronym FAR stands for Federal Acquisition Regulation, NOT Field Activity Report.</a:t>
            </a:r>
          </a:p>
          <a:p>
            <a:endParaRPr lang="en-US" dirty="0"/>
          </a:p>
          <a:p>
            <a:r>
              <a:rPr lang="en-US" dirty="0"/>
              <a:t>Unallowable in the context of Government contracting does not mean the cost is improper, it simply indicates these costs must be tracked separately and cannot be “charged” to the US government.</a:t>
            </a:r>
          </a:p>
          <a:p>
            <a:endParaRPr lang="en-US" altLang="en-US" dirty="0">
              <a:latin typeface="Arial" panose="020B0604020202020204" pitchFamily="34" charset="0"/>
            </a:endParaRP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12</a:t>
            </a:fld>
            <a:endParaRPr lang="en-US" dirty="0"/>
          </a:p>
        </p:txBody>
      </p:sp>
    </p:spTree>
    <p:extLst>
      <p:ext uri="{BB962C8B-B14F-4D97-AF65-F5344CB8AC3E}">
        <p14:creationId xmlns:p14="http://schemas.microsoft.com/office/powerpoint/2010/main" val="3263095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Some examples of “FAR-Restricted</a:t>
            </a:r>
            <a:r>
              <a:rPr lang="en-US" dirty="0"/>
              <a:t> Labor” activities that should be charged to the FAR-Restricted Labor code 9124 include:</a:t>
            </a:r>
            <a:endParaRPr lang="en-US" baseline="0" dirty="0"/>
          </a:p>
          <a:p>
            <a:pPr marL="628650" lvl="1" indent="-171450">
              <a:buFont typeface="Arial" panose="020B0604020202020204" pitchFamily="34" charset="0"/>
              <a:buChar char="•"/>
            </a:pPr>
            <a:r>
              <a:rPr lang="en-US" baseline="0" dirty="0"/>
              <a:t>Direct mailing campaign activities such as creating &amp; distributing</a:t>
            </a:r>
            <a:r>
              <a:rPr lang="en-US" dirty="0"/>
              <a:t> </a:t>
            </a:r>
            <a:r>
              <a:rPr lang="en-US" baseline="0" dirty="0"/>
              <a:t>promotional materials are unallowable (whereas technical material describing</a:t>
            </a:r>
            <a:r>
              <a:rPr lang="en-US" dirty="0"/>
              <a:t> </a:t>
            </a:r>
            <a:r>
              <a:rPr lang="en-US" baseline="0" dirty="0"/>
              <a:t>what a system or product can do is allowable).</a:t>
            </a:r>
          </a:p>
          <a:p>
            <a:pPr marL="628650" lvl="1" indent="-171450">
              <a:buFont typeface="Arial" panose="020B0604020202020204" pitchFamily="34" charset="0"/>
              <a:buChar char="•"/>
            </a:pPr>
            <a:r>
              <a:rPr lang="en-US" baseline="0" dirty="0"/>
              <a:t>Merger</a:t>
            </a:r>
            <a:r>
              <a:rPr lang="en-US" dirty="0"/>
              <a:t>, acquisition, and divestiture activities.</a:t>
            </a:r>
          </a:p>
          <a:p>
            <a:pPr marL="628650" lvl="1" indent="-171450">
              <a:buFont typeface="Arial" panose="020B0604020202020204" pitchFamily="34" charset="0"/>
              <a:buChar char="•"/>
            </a:pPr>
            <a:r>
              <a:rPr lang="en-US" dirty="0"/>
              <a:t>Raising capital or other financing activities such as stock or debt issuance and hedging</a:t>
            </a:r>
          </a:p>
          <a:p>
            <a:pPr marL="628650" lvl="1" indent="-171450">
              <a:buFont typeface="Arial" panose="020B0604020202020204" pitchFamily="34" charset="0"/>
              <a:buChar char="•"/>
            </a:pPr>
            <a:r>
              <a:rPr lang="en-US" dirty="0"/>
              <a:t>Activities related to a lawsuit or investigation.</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Activities associated with lobbying and/or lobbyists.</a:t>
            </a:r>
          </a:p>
          <a:p>
            <a:pPr marL="628650" lvl="1" indent="-171450">
              <a:buFont typeface="Arial" panose="020B0604020202020204" pitchFamily="34" charset="0"/>
              <a:buChar char="•"/>
            </a:pPr>
            <a:r>
              <a:rPr lang="en-US" dirty="0"/>
              <a:t>Entertainment is expressly unallowable. O</a:t>
            </a:r>
            <a:r>
              <a:rPr lang="en-US" dirty="0">
                <a:solidFill>
                  <a:srgbClr val="FF0000"/>
                </a:solidFill>
              </a:rPr>
              <a:t>ffsite events </a:t>
            </a:r>
            <a:r>
              <a:rPr lang="en-US" dirty="0"/>
              <a:t>during normal work hours such as employee picnics, departmental outings, company social events, concerts, fishing, boating, golf or sporting events with customers, vendors or co-workers must be recorded to 9124.</a:t>
            </a:r>
          </a:p>
          <a:p>
            <a:endParaRPr lang="en-US" altLang="en-US" dirty="0">
              <a:latin typeface="Arial" panose="020B0604020202020204" pitchFamily="34" charset="0"/>
            </a:endParaRP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13</a:t>
            </a:fld>
            <a:endParaRPr lang="en-US" dirty="0"/>
          </a:p>
        </p:txBody>
      </p:sp>
    </p:spTree>
    <p:extLst>
      <p:ext uri="{BB962C8B-B14F-4D97-AF65-F5344CB8AC3E}">
        <p14:creationId xmlns:p14="http://schemas.microsoft.com/office/powerpoint/2010/main" val="629753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and contractors have the responsibility to follow unallowable cost procedure  FIN-012.01 and track their unallowable time or costs.</a:t>
            </a:r>
          </a:p>
          <a:p>
            <a:endParaRPr lang="en-US" dirty="0"/>
          </a:p>
          <a:p>
            <a:r>
              <a:rPr lang="en-US" dirty="0"/>
              <a:t>Supervisors must ensure employees and contractors follow unallowable cost procedures.</a:t>
            </a:r>
          </a:p>
          <a:p>
            <a:endParaRPr lang="en-US" dirty="0"/>
          </a:p>
          <a:p>
            <a:r>
              <a:rPr lang="en-US" dirty="0"/>
              <a:t>The rates and factors used for bidding on Government contracts and subcontracts must exclude all unallowable costs. These bid rates and factors are determined and maintained by the financial reporting function.</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14</a:t>
            </a:fld>
            <a:endParaRPr lang="en-US" dirty="0"/>
          </a:p>
        </p:txBody>
      </p:sp>
    </p:spTree>
    <p:extLst>
      <p:ext uri="{BB962C8B-B14F-4D97-AF65-F5344CB8AC3E}">
        <p14:creationId xmlns:p14="http://schemas.microsoft.com/office/powerpoint/2010/main" val="444345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federal acquisition regulations, also known as FAR, are a comprehensive body of laws that govern the US government procurement process. </a:t>
            </a:r>
          </a:p>
          <a:p>
            <a:endParaRPr lang="en-US" altLang="en-US" dirty="0">
              <a:latin typeface="Arial" panose="020B0604020202020204" pitchFamily="34" charset="0"/>
            </a:endParaRPr>
          </a:p>
          <a:p>
            <a:r>
              <a:rPr lang="en-US" altLang="en-US" dirty="0">
                <a:latin typeface="Arial" panose="020B0604020202020204" pitchFamily="34" charset="0"/>
              </a:rPr>
              <a:t>There are a total of 53 parts in FAR. Part 31, contract cost principles and procedures, that focus on the allowability aspects of costs.</a:t>
            </a:r>
          </a:p>
          <a:p>
            <a:endParaRPr lang="en-US" altLang="en-US" dirty="0">
              <a:latin typeface="Arial" panose="020B0604020202020204" pitchFamily="34" charset="0"/>
            </a:endParaRPr>
          </a:p>
          <a:p>
            <a:r>
              <a:rPr lang="en-US" altLang="en-US" dirty="0">
                <a:latin typeface="Arial" panose="020B0604020202020204" pitchFamily="34" charset="0"/>
              </a:rPr>
              <a:t>Specifically, within part 31, is subpart 31.201-6 - Accounting for unallowable costs. This training is primarily focused on the contents of part 31 and how MTS cost charging and collection practices must be tailored to comply.  Cited in part 31 are 52 subparts that define the allowability of costs that a company such as MTS routinely experiences. Some of these costs are expressly unallowable, such as advertising or promotional costs. Some costs are categorized as directly associated and by association to another unallowable activity, they too are categorized as unallowable.</a:t>
            </a:r>
          </a:p>
          <a:p>
            <a:endParaRPr lang="en-US" altLang="en-US" dirty="0">
              <a:latin typeface="Arial" panose="020B0604020202020204" pitchFamily="34" charset="0"/>
            </a:endParaRPr>
          </a:p>
          <a:p>
            <a:r>
              <a:rPr lang="en-US" altLang="en-US" dirty="0">
                <a:latin typeface="Arial" panose="020B0604020202020204" pitchFamily="34" charset="0"/>
              </a:rPr>
              <a:t>In addition to FAR, MTS must comply with the Cost accounting standards or CAS. These rules are intended to create accounting uniformity and consistency. Given MTS’s relatively low dollar volume of government contracts. MTS must only comply with 4 of the CAS standards, which includes CAS 405 – accounting for unallowable costs</a:t>
            </a:r>
          </a:p>
          <a:p>
            <a:endParaRPr lang="en-US" altLang="en-US" dirty="0">
              <a:latin typeface="Arial" panose="020B0604020202020204" pitchFamily="34" charset="0"/>
            </a:endParaRP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15</a:t>
            </a:fld>
            <a:endParaRPr lang="en-US" dirty="0"/>
          </a:p>
        </p:txBody>
      </p:sp>
    </p:spTree>
    <p:extLst>
      <p:ext uri="{BB962C8B-B14F-4D97-AF65-F5344CB8AC3E}">
        <p14:creationId xmlns:p14="http://schemas.microsoft.com/office/powerpoint/2010/main" val="1297066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In addition to FAR, MTS must comply with the cost accounting standards or CAS. These rules are intended to create accounting uniformity and consistency. Given MTS’ relatively low dollar volume of government contracts, MTS must only comply with 4 of the 19 CAS standards, which includes CAS 405 – accounting for unallowable costs.</a:t>
            </a:r>
          </a:p>
          <a:p>
            <a:endParaRPr lang="en-US" altLang="en-US" dirty="0">
              <a:latin typeface="Arial" panose="020B0604020202020204" pitchFamily="34" charset="0"/>
            </a:endParaRP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16</a:t>
            </a:fld>
            <a:endParaRPr lang="en-US" dirty="0"/>
          </a:p>
        </p:txBody>
      </p:sp>
    </p:spTree>
    <p:extLst>
      <p:ext uri="{BB962C8B-B14F-4D97-AF65-F5344CB8AC3E}">
        <p14:creationId xmlns:p14="http://schemas.microsoft.com/office/powerpoint/2010/main" val="1547081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Unallowable expenses are legitimate and standard in nature, but based on laws, regulations or agreements, the Government will not pay for these type of expenses.  </a:t>
            </a:r>
          </a:p>
          <a:p>
            <a:endParaRPr lang="en-US" altLang="en-US" dirty="0">
              <a:latin typeface="Arial" panose="020B0604020202020204" pitchFamily="34" charset="0"/>
            </a:endParaRPr>
          </a:p>
          <a:p>
            <a:r>
              <a:rPr lang="en-US" altLang="en-US" dirty="0">
                <a:latin typeface="Arial" panose="020B0604020202020204" pitchFamily="34" charset="0"/>
              </a:rPr>
              <a:t>All unallowable costs must be excluded from any billings, claims or proposals submitted to the government.  </a:t>
            </a:r>
          </a:p>
          <a:p>
            <a:endParaRPr lang="en-US" altLang="en-US" dirty="0">
              <a:latin typeface="Arial" panose="020B0604020202020204" pitchFamily="34" charset="0"/>
            </a:endParaRPr>
          </a:p>
          <a:p>
            <a:r>
              <a:rPr lang="en-US" altLang="en-US" dirty="0">
                <a:latin typeface="Arial" panose="020B0604020202020204" pitchFamily="34" charset="0"/>
              </a:rPr>
              <a:t>Unallowable costs fall into 3 categories:</a:t>
            </a:r>
          </a:p>
          <a:p>
            <a:pPr marL="685800" lvl="1" indent="-228600">
              <a:buFont typeface="+mj-lt"/>
              <a:buAutoNum type="arabicPeriod"/>
            </a:pPr>
            <a:r>
              <a:rPr lang="en-US" altLang="en-US" dirty="0">
                <a:latin typeface="Arial" panose="020B0604020202020204" pitchFamily="34" charset="0"/>
              </a:rPr>
              <a:t>First is expressly unallowable - these are costs specifically identified in regulation or law.</a:t>
            </a:r>
          </a:p>
          <a:p>
            <a:pPr marL="685800" lvl="1" indent="-228600">
              <a:buFont typeface="+mj-lt"/>
              <a:buAutoNum type="arabicPeriod"/>
            </a:pPr>
            <a:r>
              <a:rPr lang="en-US" altLang="en-US" dirty="0">
                <a:latin typeface="Arial" panose="020B0604020202020204" pitchFamily="34" charset="0"/>
              </a:rPr>
              <a:t>Second is directly associated - these are costs defined as unallowable through their direct association with another unallowable activity.</a:t>
            </a:r>
          </a:p>
          <a:p>
            <a:pPr marL="685800" lvl="1" indent="-228600">
              <a:buFont typeface="+mj-lt"/>
              <a:buAutoNum type="arabicPeriod"/>
            </a:pPr>
            <a:r>
              <a:rPr lang="en-US" altLang="en-US" dirty="0">
                <a:latin typeface="Arial" panose="020B0604020202020204" pitchFamily="34" charset="0"/>
              </a:rPr>
              <a:t>Third is mutually agreed - these are costs or a cost level which are negotiated with the government.</a:t>
            </a:r>
          </a:p>
          <a:p>
            <a:endParaRPr lang="en-US" altLang="en-US" dirty="0">
              <a:latin typeface="Arial" panose="020B0604020202020204" pitchFamily="34" charset="0"/>
            </a:endParaRPr>
          </a:p>
          <a:p>
            <a:r>
              <a:rPr lang="en-US" altLang="en-US" dirty="0">
                <a:latin typeface="Arial" panose="020B0604020202020204" pitchFamily="34" charset="0"/>
              </a:rPr>
              <a:t>There will be further discussion on each of these categories.</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17</a:t>
            </a:fld>
            <a:endParaRPr lang="en-US" dirty="0"/>
          </a:p>
        </p:txBody>
      </p:sp>
    </p:spTree>
    <p:extLst>
      <p:ext uri="{BB962C8B-B14F-4D97-AF65-F5344CB8AC3E}">
        <p14:creationId xmlns:p14="http://schemas.microsoft.com/office/powerpoint/2010/main" val="35744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This training focuses on the costs and activities that MTS, MTS employees and contractors might encounter. </a:t>
            </a:r>
          </a:p>
          <a:p>
            <a:endParaRPr lang="en-US" altLang="en-US" dirty="0">
              <a:latin typeface="Arial" panose="020B0604020202020204" pitchFamily="34" charset="0"/>
            </a:endParaRPr>
          </a:p>
          <a:p>
            <a:r>
              <a:rPr lang="en-US" altLang="en-US" dirty="0">
                <a:latin typeface="Arial" panose="020B0604020202020204" pitchFamily="34" charset="0"/>
              </a:rPr>
              <a:t>The first type of unallowable costs is expressly unallowable which are costs defined as unallowable through law or regulation. </a:t>
            </a:r>
          </a:p>
          <a:p>
            <a:endParaRPr lang="en-US" altLang="en-US" dirty="0">
              <a:latin typeface="Arial" panose="020B0604020202020204" pitchFamily="34" charset="0"/>
            </a:endParaRPr>
          </a:p>
          <a:p>
            <a:r>
              <a:rPr lang="en-US" altLang="en-US" dirty="0">
                <a:latin typeface="Arial" panose="020B0604020202020204" pitchFamily="34" charset="0"/>
              </a:rPr>
              <a:t>Examples of expressly unallowable include: </a:t>
            </a:r>
          </a:p>
          <a:p>
            <a:pPr marL="628650" lvl="1" indent="-171450">
              <a:buFont typeface="Arial" panose="020B0604020202020204" pitchFamily="34" charset="0"/>
              <a:buChar char="•"/>
            </a:pPr>
            <a:r>
              <a:rPr lang="en-US" altLang="en-US" dirty="0">
                <a:latin typeface="Arial" panose="020B0604020202020204" pitchFamily="34" charset="0"/>
              </a:rPr>
              <a:t>Cash, property or service donations regardless of amount or recipient. In general, all gifts to employees are unallowable. Exceptions include service award recognition, such as a watch or pin in recognition of years of service.</a:t>
            </a:r>
          </a:p>
          <a:p>
            <a:pPr marL="628650" lvl="1" indent="-171450">
              <a:buFont typeface="Arial" panose="020B0604020202020204" pitchFamily="34" charset="0"/>
              <a:buChar char="•"/>
            </a:pPr>
            <a:r>
              <a:rPr lang="en-US" altLang="en-US" dirty="0">
                <a:latin typeface="Arial" panose="020B0604020202020204" pitchFamily="34" charset="0"/>
              </a:rPr>
              <a:t>Alcoholic beverages and interest on any form of loan or borrowing are also expressly unallowable.</a:t>
            </a:r>
          </a:p>
          <a:p>
            <a:endParaRPr lang="en-US" altLang="en-US" dirty="0">
              <a:latin typeface="Arial" panose="020B0604020202020204" pitchFamily="34" charset="0"/>
            </a:endParaRPr>
          </a:p>
          <a:p>
            <a:r>
              <a:rPr lang="en-US" altLang="en-US" dirty="0">
                <a:latin typeface="Arial" panose="020B0604020202020204" pitchFamily="34" charset="0"/>
              </a:rPr>
              <a:t>MTS has unique accounts to uniformly and easily capture these costs in SAP.</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18</a:t>
            </a:fld>
            <a:endParaRPr lang="en-US" dirty="0"/>
          </a:p>
        </p:txBody>
      </p:sp>
    </p:spTree>
    <p:extLst>
      <p:ext uri="{BB962C8B-B14F-4D97-AF65-F5344CB8AC3E}">
        <p14:creationId xmlns:p14="http://schemas.microsoft.com/office/powerpoint/2010/main" val="495062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Other expressly unallowable costs include bad debt or uncollectable customer account, along with any fines or penalties.</a:t>
            </a:r>
          </a:p>
          <a:p>
            <a:endParaRPr lang="en-US" altLang="en-US" dirty="0">
              <a:latin typeface="Arial" panose="020B0604020202020204" pitchFamily="34" charset="0"/>
            </a:endParaRPr>
          </a:p>
          <a:p>
            <a:r>
              <a:rPr lang="en-US" altLang="en-US" dirty="0">
                <a:latin typeface="Arial" panose="020B0604020202020204" pitchFamily="34" charset="0"/>
              </a:rPr>
              <a:t>Entertainment is also expressly unallowable. Examples of unallowable entertainment costs include, but are not limited to, the costs of tickets to social or sporting events, theater or museums and memberships to any social, dining, athletic or country club. These costs should be charged to account 943300 – Unallowable Business Meals and Related Expenses.</a:t>
            </a:r>
          </a:p>
          <a:p>
            <a:endParaRPr lang="en-US" altLang="en-US" dirty="0">
              <a:latin typeface="Arial" panose="020B0604020202020204" pitchFamily="34" charset="0"/>
            </a:endParaRPr>
          </a:p>
          <a:p>
            <a:r>
              <a:rPr lang="en-US" altLang="en-US" dirty="0">
                <a:latin typeface="Arial" panose="020B0604020202020204" pitchFamily="34" charset="0"/>
              </a:rPr>
              <a:t>When participating in </a:t>
            </a:r>
            <a:r>
              <a:rPr lang="en-US" altLang="en-US" dirty="0">
                <a:solidFill>
                  <a:srgbClr val="FF0000"/>
                </a:solidFill>
                <a:latin typeface="Arial" panose="020B0604020202020204" pitchFamily="34" charset="0"/>
              </a:rPr>
              <a:t>offsite entertainment </a:t>
            </a:r>
            <a:r>
              <a:rPr lang="en-US" altLang="en-US" dirty="0">
                <a:latin typeface="Arial" panose="020B0604020202020204" pitchFamily="34" charset="0"/>
              </a:rPr>
              <a:t>activities such as employee picnics, departmental outings, company social events, concerts or sporting events during normal work hours, employees and contractors must record their time to activity code 9124 – FAR restricted labor.</a:t>
            </a:r>
          </a:p>
          <a:p>
            <a:endParaRPr lang="en-US" altLang="en-US" dirty="0">
              <a:latin typeface="Arial" panose="020B0604020202020204" pitchFamily="34" charset="0"/>
            </a:endParaRPr>
          </a:p>
          <a:p>
            <a:r>
              <a:rPr lang="en-US" altLang="en-US" dirty="0">
                <a:latin typeface="Arial" panose="020B0604020202020204" pitchFamily="34" charset="0"/>
              </a:rPr>
              <a:t>Periodically, MTS will provide a free luncheon to employees and contractors. Given these events are attended during the employees or contractors normal lunch or break period, employees are NOT required to charge their time to activity code 9124 – FAR restricted labor.  However, the cost of food and services for these events are unallowable. </a:t>
            </a:r>
          </a:p>
          <a:p>
            <a:endParaRPr lang="en-US" altLang="en-US" dirty="0">
              <a:latin typeface="Arial" panose="020B0604020202020204" pitchFamily="34" charset="0"/>
            </a:endParaRPr>
          </a:p>
          <a:p>
            <a:r>
              <a:rPr lang="en-US" altLang="en-US" dirty="0">
                <a:latin typeface="Arial" panose="020B0604020202020204" pitchFamily="34" charset="0"/>
              </a:rPr>
              <a:t>Lobbying and political activity costs are also expressly unallowable.</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19</a:t>
            </a:fld>
            <a:endParaRPr lang="en-US" dirty="0"/>
          </a:p>
        </p:txBody>
      </p:sp>
    </p:spTree>
    <p:extLst>
      <p:ext uri="{BB962C8B-B14F-4D97-AF65-F5344CB8AC3E}">
        <p14:creationId xmlns:p14="http://schemas.microsoft.com/office/powerpoint/2010/main" val="179201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The scope of this training is to ensure all U.S. based Test &amp; Simulation and Corporate employees, including all U.S. contractors are being deliberate in tracking their time and maintaining documentation to ensure compliance with applicable government regulations and government requirements. This training is intended to provide employees with an understanding of unallowable costs, how to appropriately charge unallowable costs, and how to capture and exclude these costs from government invoices, billings or settlements.</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2</a:t>
            </a:fld>
            <a:endParaRPr lang="en-US" dirty="0"/>
          </a:p>
        </p:txBody>
      </p:sp>
    </p:spTree>
    <p:extLst>
      <p:ext uri="{BB962C8B-B14F-4D97-AF65-F5344CB8AC3E}">
        <p14:creationId xmlns:p14="http://schemas.microsoft.com/office/powerpoint/2010/main" val="1794888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Other expressly unallowable costs include:</a:t>
            </a:r>
          </a:p>
          <a:p>
            <a:endParaRPr lang="en-US" altLang="en-US"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Organization costs such as costs related to merger or acquisition activity or raising capital;</a:t>
            </a:r>
          </a:p>
          <a:p>
            <a:pPr marL="171450" indent="-171450">
              <a:buFont typeface="Arial" panose="020B0604020202020204" pitchFamily="34" charset="0"/>
              <a:buChar char="•"/>
            </a:pPr>
            <a:endParaRPr lang="en-US" altLang="en-US"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Professional and consulting services that are unallowable if related to violations of law; and</a:t>
            </a:r>
          </a:p>
          <a:p>
            <a:pPr marL="171450" indent="-171450">
              <a:buFont typeface="Arial" panose="020B0604020202020204" pitchFamily="34" charset="0"/>
              <a:buChar char="•"/>
            </a:pPr>
            <a:endParaRPr lang="en-US" altLang="en-US"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All patent cost activity unless required by a contract.</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20</a:t>
            </a:fld>
            <a:endParaRPr lang="en-US" dirty="0"/>
          </a:p>
        </p:txBody>
      </p:sp>
    </p:spTree>
    <p:extLst>
      <p:ext uri="{BB962C8B-B14F-4D97-AF65-F5344CB8AC3E}">
        <p14:creationId xmlns:p14="http://schemas.microsoft.com/office/powerpoint/2010/main" val="4079486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Travel cost incurred for a business purpose, which are reasonable and properly documented are allowable. However,… </a:t>
            </a:r>
          </a:p>
          <a:p>
            <a:endParaRPr lang="en-US" altLang="en-US" dirty="0">
              <a:latin typeface="Arial" panose="020B0604020202020204" pitchFamily="34" charset="0"/>
            </a:endParaRPr>
          </a:p>
          <a:p>
            <a:r>
              <a:rPr lang="en-US" altLang="en-US" dirty="0">
                <a:latin typeface="Arial" panose="020B0604020202020204" pitchFamily="34" charset="0"/>
              </a:rPr>
              <a:t>Costs for first class or business class airfare in excess of standard rates are unallowable. The amount in excess of the standard rate must be recorded to account 943310 – unallowable travel expense.</a:t>
            </a:r>
          </a:p>
          <a:p>
            <a:endParaRPr lang="en-US" altLang="en-US" dirty="0">
              <a:latin typeface="Arial" panose="020B0604020202020204" pitchFamily="34" charset="0"/>
            </a:endParaRPr>
          </a:p>
          <a:p>
            <a:r>
              <a:rPr lang="en-US" altLang="en-US" dirty="0">
                <a:latin typeface="Arial" panose="020B0604020202020204" pitchFamily="34" charset="0"/>
              </a:rPr>
              <a:t>Also, the government establishes and publishes meal, incidentals and lodging per diem rates by location.  Actual meal, incidental and hotel costs in excess of these published rates are unallowable. The Expense Anywhere software used for travel cost reimbursement calculates excess costs and charges them to account 943310 – unallowable travel expense. The traveler is fully reimbursed per MTS’ travel reimbursement policy even though some of these travel costs are defined as unallowable.</a:t>
            </a:r>
          </a:p>
          <a:p>
            <a:endParaRPr lang="en-US" altLang="en-US" dirty="0">
              <a:latin typeface="Arial" panose="020B0604020202020204" pitchFamily="34" charset="0"/>
            </a:endParaRPr>
          </a:p>
          <a:p>
            <a:r>
              <a:rPr lang="en-US" altLang="en-US" dirty="0">
                <a:latin typeface="Arial" panose="020B0604020202020204" pitchFamily="34" charset="0"/>
              </a:rPr>
              <a:t>Finally, alcohol must be separately identified and reported in Expense Anywhere. The traveler will be fully reimbursed per MTS’ travel reimbursement policy even thought the cost of alcohol is unallowable.</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21</a:t>
            </a:fld>
            <a:endParaRPr lang="en-US" dirty="0"/>
          </a:p>
        </p:txBody>
      </p:sp>
    </p:spTree>
    <p:extLst>
      <p:ext uri="{BB962C8B-B14F-4D97-AF65-F5344CB8AC3E}">
        <p14:creationId xmlns:p14="http://schemas.microsoft.com/office/powerpoint/2010/main" val="1775554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Public relations and advertising costs are generally unallowable.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Examples of public relations and advertising costs that are allowable include:</a:t>
            </a:r>
          </a:p>
          <a:p>
            <a:pPr marL="171450" indent="-171450">
              <a:buFont typeface="Arial" panose="020B0604020202020204" pitchFamily="34" charset="0"/>
              <a:buChar char="•"/>
              <a:defRPr/>
            </a:pPr>
            <a:r>
              <a:rPr lang="en-US" dirty="0"/>
              <a:t>Costs for a trade show if the show promotes product normally sold to the U.S. Government.</a:t>
            </a:r>
          </a:p>
          <a:p>
            <a:pPr marL="171450" indent="-171450">
              <a:buFont typeface="Arial" panose="020B0604020202020204" pitchFamily="34" charset="0"/>
              <a:buChar char="•"/>
              <a:defRPr/>
            </a:pPr>
            <a:r>
              <a:rPr lang="en-US" dirty="0"/>
              <a:t>Participation in community service activities sponsored by the Blood Bank or United Way.</a:t>
            </a:r>
          </a:p>
          <a:p>
            <a:pPr marL="171450" indent="-171450">
              <a:buFont typeface="Arial" panose="020B0604020202020204" pitchFamily="34" charset="0"/>
              <a:buChar char="•"/>
              <a:defRPr/>
            </a:pPr>
            <a:endParaRPr lang="en-US" dirty="0"/>
          </a:p>
          <a:p>
            <a:pPr marL="0" indent="0">
              <a:buFont typeface="Arial" panose="020B0604020202020204" pitchFamily="34" charset="0"/>
              <a:buNone/>
              <a:defRPr/>
            </a:pPr>
            <a:r>
              <a:rPr lang="en-US" dirty="0"/>
              <a:t>Examples of public relations and advertising costs are generally unallowable include: </a:t>
            </a:r>
          </a:p>
          <a:p>
            <a:pPr marL="171450" indent="-171450">
              <a:buFont typeface="Arial" panose="020B0604020202020204" pitchFamily="34" charset="0"/>
              <a:buChar char="•"/>
              <a:defRPr/>
            </a:pPr>
            <a:r>
              <a:rPr lang="en-US" dirty="0"/>
              <a:t>Costs incurred to promote or enhance MTS’ image, such as advertising in magazines, brochures, or websites.</a:t>
            </a:r>
          </a:p>
          <a:p>
            <a:pPr marL="171450" indent="-171450">
              <a:buFont typeface="Arial" panose="020B0604020202020204" pitchFamily="34" charset="0"/>
              <a:buChar char="•"/>
              <a:defRPr/>
            </a:pPr>
            <a:r>
              <a:rPr lang="en-US" dirty="0"/>
              <a:t>Costs for a trade show that does NOT promote export of sales of product sold to the U.S. Government.</a:t>
            </a:r>
          </a:p>
          <a:p>
            <a:pPr marL="171450" indent="-171450">
              <a:buFont typeface="Arial" panose="020B0604020202020204" pitchFamily="34" charset="0"/>
              <a:buChar char="•"/>
              <a:defRPr/>
            </a:pPr>
            <a:r>
              <a:rPr lang="en-US" dirty="0"/>
              <a:t>Give away items displaying the Company logo such as models, souvenirs, coffee mugs, clothing and similar items.</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22</a:t>
            </a:fld>
            <a:endParaRPr lang="en-US" dirty="0"/>
          </a:p>
        </p:txBody>
      </p:sp>
    </p:spTree>
    <p:extLst>
      <p:ext uri="{BB962C8B-B14F-4D97-AF65-F5344CB8AC3E}">
        <p14:creationId xmlns:p14="http://schemas.microsoft.com/office/powerpoint/2010/main" val="3432589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Another category of generally unallowable cost is employee health and welfare costs.</a:t>
            </a:r>
          </a:p>
          <a:p>
            <a:endParaRPr lang="en-US" altLang="en-US" dirty="0">
              <a:latin typeface="Arial" panose="020B0604020202020204" pitchFamily="34" charset="0"/>
            </a:endParaRPr>
          </a:p>
          <a:p>
            <a:r>
              <a:rPr lang="en-US" altLang="en-US" dirty="0">
                <a:latin typeface="Arial" panose="020B0604020202020204" pitchFamily="34" charset="0"/>
              </a:rPr>
              <a:t>Costs associated with employee health and wellness, counseling or MTS sponsored organizations or sport teams are allowable.</a:t>
            </a:r>
          </a:p>
          <a:p>
            <a:endParaRPr lang="en-US" altLang="en-US" dirty="0">
              <a:latin typeface="Arial" panose="020B0604020202020204" pitchFamily="34" charset="0"/>
            </a:endParaRPr>
          </a:p>
          <a:p>
            <a:r>
              <a:rPr lang="en-US" altLang="en-US" dirty="0">
                <a:latin typeface="Arial" panose="020B0604020202020204" pitchFamily="34" charset="0"/>
              </a:rPr>
              <a:t>However, costs such as gifts, clothing, free tickets, club memberships, or sponsoring or attending an MTS social event during the employee’s normal work hours are unallowable. </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23</a:t>
            </a:fld>
            <a:endParaRPr lang="en-US" dirty="0"/>
          </a:p>
        </p:txBody>
      </p:sp>
    </p:spTree>
    <p:extLst>
      <p:ext uri="{BB962C8B-B14F-4D97-AF65-F5344CB8AC3E}">
        <p14:creationId xmlns:p14="http://schemas.microsoft.com/office/powerpoint/2010/main" val="132102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second type of unallowable cost is directly associated unallowable costs which are costs defined as unallowable through their association with another unallowable expense.</a:t>
            </a:r>
          </a:p>
          <a:p>
            <a:endParaRPr lang="en-US" altLang="en-US" dirty="0">
              <a:latin typeface="Arial" panose="020B0604020202020204" pitchFamily="34" charset="0"/>
            </a:endParaRPr>
          </a:p>
          <a:p>
            <a:r>
              <a:rPr lang="en-US" altLang="en-US" dirty="0">
                <a:latin typeface="Arial" panose="020B0604020202020204" pitchFamily="34" charset="0"/>
              </a:rPr>
              <a:t>Merger and acquisition activity was previously identified as unallowable; therefore, any fees paid for accounting or legal services related to merger and acquisition activity are unallowable. Directly associated unallowable cost would include 100% of any travel costs incurred supporting this effort. Also, any MTS labor incurred supporting the merger and acquisition activity is unallowable. The labor costs should be charged to activity code 9124 – FAR restricted labor.</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24</a:t>
            </a:fld>
            <a:endParaRPr lang="en-US" dirty="0"/>
          </a:p>
        </p:txBody>
      </p:sp>
    </p:spTree>
    <p:extLst>
      <p:ext uri="{BB962C8B-B14F-4D97-AF65-F5344CB8AC3E}">
        <p14:creationId xmlns:p14="http://schemas.microsoft.com/office/powerpoint/2010/main" val="1995261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last type of unallowable cost is mutually agreed unallowable costs. These agreements are established to minimize the amount of unallowable costs or minimize or eliminate the need to address cost issues at a later date.</a:t>
            </a:r>
          </a:p>
          <a:p>
            <a:endParaRPr lang="en-US" altLang="en-US" dirty="0">
              <a:latin typeface="Arial" panose="020B0604020202020204" pitchFamily="34" charset="0"/>
            </a:endParaRPr>
          </a:p>
          <a:p>
            <a:r>
              <a:rPr lang="en-US" altLang="en-US" dirty="0">
                <a:latin typeface="Arial" panose="020B0604020202020204" pitchFamily="34" charset="0"/>
              </a:rPr>
              <a:t>In this case, MTS and the government representative would enter into an agreement prior to cost incurrence. An example would include establishing a higher per diem and hotel rate due to seasonal rates or local conditions which are driving up these costs, such as major conferences or conventions. The goal is to establish an equitable cost position.</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25</a:t>
            </a:fld>
            <a:endParaRPr lang="en-US" dirty="0"/>
          </a:p>
        </p:txBody>
      </p:sp>
    </p:spTree>
    <p:extLst>
      <p:ext uri="{BB962C8B-B14F-4D97-AF65-F5344CB8AC3E}">
        <p14:creationId xmlns:p14="http://schemas.microsoft.com/office/powerpoint/2010/main" val="3643564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All MTS employees and contractors are required to complete this training on an annual basis. New hires will receive this training as a part of their new hire orientation.</a:t>
            </a:r>
          </a:p>
          <a:p>
            <a:endParaRPr lang="en-US" altLang="en-US" dirty="0">
              <a:latin typeface="Arial" panose="020B0604020202020204" pitchFamily="34" charset="0"/>
            </a:endParaRPr>
          </a:p>
          <a:p>
            <a:r>
              <a:rPr lang="en-US" altLang="en-US" dirty="0">
                <a:latin typeface="Arial" panose="020B0604020202020204" pitchFamily="34" charset="0"/>
              </a:rPr>
              <a:t>Any violations or suspected violations should be reported by one of the acceptable processes.</a:t>
            </a:r>
          </a:p>
          <a:p>
            <a:endParaRPr lang="en-US" altLang="en-US" dirty="0">
              <a:latin typeface="Arial" panose="020B0604020202020204" pitchFamily="34" charset="0"/>
            </a:endParaRPr>
          </a:p>
          <a:p>
            <a:r>
              <a:rPr lang="en-US" altLang="en-US" dirty="0">
                <a:latin typeface="Arial" panose="020B0604020202020204" pitchFamily="34" charset="0"/>
              </a:rPr>
              <a:t>Complete copies of the Labor Charging Procedure (FIN-006.01) and Unallowable Cost procedure (FIN- 012) are available in the Policies/Procedures section of the MTS homepage.   </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26</a:t>
            </a:fld>
            <a:endParaRPr lang="en-US" dirty="0"/>
          </a:p>
        </p:txBody>
      </p:sp>
    </p:spTree>
    <p:extLst>
      <p:ext uri="{BB962C8B-B14F-4D97-AF65-F5344CB8AC3E}">
        <p14:creationId xmlns:p14="http://schemas.microsoft.com/office/powerpoint/2010/main" val="3440171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For any questions concerning whether an activity should be defined as “unallowable,” employees and contractors can contact:</a:t>
            </a:r>
          </a:p>
          <a:p>
            <a:pPr marL="628650" lvl="1" indent="-171450">
              <a:buFont typeface="Arial" panose="020B0604020202020204" pitchFamily="34" charset="0"/>
              <a:buChar char="•"/>
            </a:pPr>
            <a:r>
              <a:rPr lang="en-US" altLang="en-US" dirty="0">
                <a:latin typeface="Arial" panose="020B0604020202020204" pitchFamily="34" charset="0"/>
              </a:rPr>
              <a:t>The project manager or leader;</a:t>
            </a:r>
          </a:p>
          <a:p>
            <a:pPr marL="628650" lvl="1" indent="-171450">
              <a:buFont typeface="Arial" panose="020B0604020202020204" pitchFamily="34" charset="0"/>
              <a:buChar char="•"/>
            </a:pPr>
            <a:r>
              <a:rPr lang="en-US" altLang="en-US" dirty="0">
                <a:latin typeface="Arial" panose="020B0604020202020204" pitchFamily="34" charset="0"/>
              </a:rPr>
              <a:t>One of the functional compliance leaders;</a:t>
            </a:r>
          </a:p>
          <a:p>
            <a:pPr marL="628650" lvl="1" indent="-171450">
              <a:buFont typeface="Arial" panose="020B0604020202020204" pitchFamily="34" charset="0"/>
              <a:buChar char="•"/>
            </a:pPr>
            <a:r>
              <a:rPr lang="en-US" altLang="en-US" dirty="0">
                <a:latin typeface="Arial" panose="020B0604020202020204" pitchFamily="34" charset="0"/>
              </a:rPr>
              <a:t>MTS Risk &amp; Compliance department; or</a:t>
            </a:r>
          </a:p>
          <a:p>
            <a:pPr marL="628650" lvl="1" indent="-171450">
              <a:buFont typeface="Arial" panose="020B0604020202020204" pitchFamily="34" charset="0"/>
              <a:buChar char="•"/>
            </a:pPr>
            <a:r>
              <a:rPr lang="en-US" altLang="en-US" dirty="0">
                <a:latin typeface="Arial" panose="020B0604020202020204" pitchFamily="34" charset="0"/>
              </a:rPr>
              <a:t>MTS Legal department.</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27</a:t>
            </a:fld>
            <a:endParaRPr lang="en-US" dirty="0"/>
          </a:p>
        </p:txBody>
      </p:sp>
    </p:spTree>
    <p:extLst>
      <p:ext uri="{BB962C8B-B14F-4D97-AF65-F5344CB8AC3E}">
        <p14:creationId xmlns:p14="http://schemas.microsoft.com/office/powerpoint/2010/main" val="177181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All U.S. based Test &amp; Simulation and Corporate employees and contractors have the responsibility to follow the Labor Charging Procedures outlined in FIN-006.01 when recording and documenting their hours worked.</a:t>
            </a:r>
          </a:p>
          <a:p>
            <a:endParaRPr lang="en-US" altLang="en-US" dirty="0">
              <a:latin typeface="Arial" panose="020B0604020202020204" pitchFamily="34" charset="0"/>
            </a:endParaRPr>
          </a:p>
          <a:p>
            <a:r>
              <a:rPr lang="en-US" altLang="en-US" dirty="0">
                <a:latin typeface="Arial" panose="020B0604020202020204" pitchFamily="34" charset="0"/>
              </a:rPr>
              <a:t>Supervisors must ensure their employees and contractors are following the Labor Charging Procedures. Supervisors are also required to approve completed timesheets for their employees and contractors.</a:t>
            </a:r>
          </a:p>
          <a:p>
            <a:endParaRPr lang="en-US" altLang="en-US" dirty="0">
              <a:latin typeface="Arial" panose="020B0604020202020204" pitchFamily="34" charset="0"/>
            </a:endParaRPr>
          </a:p>
          <a:p>
            <a:r>
              <a:rPr lang="en-US" altLang="en-US" dirty="0">
                <a:latin typeface="Arial" panose="020B0604020202020204" pitchFamily="34" charset="0"/>
              </a:rPr>
              <a:t>It is important that both employees and supervisors ensure hours worked </a:t>
            </a:r>
            <a:r>
              <a:rPr lang="en-US" altLang="en-US" b="1" dirty="0">
                <a:solidFill>
                  <a:srgbClr val="FF0000"/>
                </a:solidFill>
                <a:latin typeface="Arial" panose="020B0604020202020204" pitchFamily="34" charset="0"/>
              </a:rPr>
              <a:t>on customer contracts are submitted daily.</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3</a:t>
            </a:fld>
            <a:endParaRPr lang="en-US" dirty="0"/>
          </a:p>
        </p:txBody>
      </p:sp>
    </p:spTree>
    <p:extLst>
      <p:ext uri="{BB962C8B-B14F-4D97-AF65-F5344CB8AC3E}">
        <p14:creationId xmlns:p14="http://schemas.microsoft.com/office/powerpoint/2010/main" val="2189149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At MTS, we have two employee classifications and two types of labor.</a:t>
            </a:r>
          </a:p>
          <a:p>
            <a:endParaRPr lang="en-US" altLang="en-US" dirty="0">
              <a:latin typeface="Arial" panose="020B0604020202020204" pitchFamily="34" charset="0"/>
            </a:endParaRPr>
          </a:p>
          <a:p>
            <a:r>
              <a:rPr lang="en-US" altLang="en-US" dirty="0">
                <a:latin typeface="Arial" panose="020B0604020202020204" pitchFamily="34" charset="0"/>
              </a:rPr>
              <a:t>Time-reporting employees must complete a timesheet on a weekly basis. This includes all non-exempt (hourly) employees and exempt (salaried) employees who charge time to direct labor.</a:t>
            </a:r>
          </a:p>
          <a:p>
            <a:endParaRPr lang="en-US" altLang="en-US" dirty="0">
              <a:solidFill>
                <a:srgbClr val="FF0000"/>
              </a:solidFill>
              <a:latin typeface="Arial" panose="020B0604020202020204" pitchFamily="34" charset="0"/>
            </a:endParaRPr>
          </a:p>
          <a:p>
            <a:r>
              <a:rPr lang="en-US" altLang="en-US" dirty="0">
                <a:solidFill>
                  <a:srgbClr val="FF0000"/>
                </a:solidFill>
                <a:latin typeface="Arial" panose="020B0604020202020204" pitchFamily="34" charset="0"/>
              </a:rPr>
              <a:t>Non time-reporting employees are salaried </a:t>
            </a:r>
            <a:r>
              <a:rPr lang="en-US" altLang="en-US" dirty="0">
                <a:latin typeface="Arial" panose="020B0604020202020204" pitchFamily="34" charset="0"/>
              </a:rPr>
              <a:t>employees who normally do not charge any time to direct labor, and only report time that deviates from their normal work schedule (i.e., paid time off).</a:t>
            </a:r>
          </a:p>
          <a:p>
            <a:r>
              <a:rPr lang="en-US" altLang="en-US" dirty="0">
                <a:latin typeface="Arial" panose="020B0604020202020204" pitchFamily="34" charset="0"/>
              </a:rPr>
              <a:t> </a:t>
            </a:r>
          </a:p>
          <a:p>
            <a:r>
              <a:rPr lang="en-US" altLang="en-US" dirty="0">
                <a:latin typeface="Arial" panose="020B0604020202020204" pitchFamily="34" charset="0"/>
              </a:rPr>
              <a:t>All labor is classified as either direct, time that can be traced back to a project or order, or indirect, time that cannot be traced back to a project or order.</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4</a:t>
            </a:fld>
            <a:endParaRPr lang="en-US" dirty="0"/>
          </a:p>
        </p:txBody>
      </p:sp>
    </p:spTree>
    <p:extLst>
      <p:ext uri="{BB962C8B-B14F-4D97-AF65-F5344CB8AC3E}">
        <p14:creationId xmlns:p14="http://schemas.microsoft.com/office/powerpoint/2010/main" val="285684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Arial" panose="020B0604020202020204" pitchFamily="34" charset="0"/>
              </a:rPr>
              <a:t>All U.S. based Test &amp; Simulation and Corporate employees and contractors are responsible for maintaining an accurate daily record of their time spent on properly authorized tasks.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latin typeface="Arial" panose="020B0604020202020204" pitchFamily="34" charset="0"/>
            </a:endParaRPr>
          </a:p>
          <a:p>
            <a:r>
              <a:rPr lang="en-US" altLang="en-US" sz="1200" dirty="0">
                <a:latin typeface="Arial" panose="020B0604020202020204" pitchFamily="34" charset="0"/>
              </a:rPr>
              <a:t>All U.S. based Test &amp; Simulation and Corporate employees and contractors should be using OLE to report their hours worked according to Labor Charging Procedures  FIN-006.01.</a:t>
            </a:r>
          </a:p>
          <a:p>
            <a:pPr marL="171450" indent="-171450">
              <a:buFont typeface="Arial" panose="020B0604020202020204" pitchFamily="34" charset="0"/>
              <a:buChar char="•"/>
            </a:pPr>
            <a:r>
              <a:rPr lang="en-US" altLang="en-US" sz="1200" dirty="0">
                <a:solidFill>
                  <a:srgbClr val="FF0000"/>
                </a:solidFill>
                <a:latin typeface="Arial" panose="020B0604020202020204" pitchFamily="34" charset="0"/>
              </a:rPr>
              <a:t>Time worked on a customer contract must be entered and submitted in OLE daily by 9:00 AM the following morning</a:t>
            </a:r>
            <a:r>
              <a:rPr lang="en-US" altLang="en-US" sz="1200" dirty="0">
                <a:latin typeface="Arial" panose="020B0604020202020204" pitchFamily="34" charset="0"/>
              </a:rPr>
              <a:t>.</a:t>
            </a:r>
          </a:p>
          <a:p>
            <a:pPr marL="171450" indent="-171450">
              <a:buFont typeface="Arial" panose="020B0604020202020204" pitchFamily="34" charset="0"/>
              <a:buChar char="•"/>
            </a:pPr>
            <a:r>
              <a:rPr lang="en-US" altLang="en-US" sz="1200" dirty="0">
                <a:solidFill>
                  <a:srgbClr val="FF0000"/>
                </a:solidFill>
                <a:latin typeface="Arial" panose="020B0604020202020204" pitchFamily="34" charset="0"/>
              </a:rPr>
              <a:t>If OLE access is unavailable, timesheet should be entered and submitted in OLE as soon as possible, and the “OUT” checkbox for each line item should be marked.  </a:t>
            </a:r>
          </a:p>
          <a:p>
            <a:endParaRPr lang="en-US" altLang="en-US" sz="1200" dirty="0">
              <a:solidFill>
                <a:srgbClr val="FF0000"/>
              </a:solidFill>
              <a:latin typeface="Arial" panose="020B0604020202020204" pitchFamily="34" charset="0"/>
            </a:endParaRPr>
          </a:p>
          <a:p>
            <a:r>
              <a:rPr lang="en-US" altLang="en-US" sz="1200" dirty="0">
                <a:latin typeface="Arial" panose="020B0604020202020204" pitchFamily="34" charset="0"/>
              </a:rPr>
              <a:t>Paper Timesheets are required in some circumstances:</a:t>
            </a:r>
          </a:p>
          <a:p>
            <a:pPr marL="171450" indent="-171450">
              <a:buFont typeface="Arial" panose="020B0604020202020204" pitchFamily="34" charset="0"/>
              <a:buChar char="•"/>
            </a:pPr>
            <a:r>
              <a:rPr lang="en-US" altLang="en-US" sz="1200" dirty="0">
                <a:latin typeface="Arial" panose="020B0604020202020204" pitchFamily="34" charset="0"/>
              </a:rPr>
              <a:t>An employee is charging time to short-term disability, worker’s compensation or family and medical leave (FMLA); </a:t>
            </a:r>
          </a:p>
          <a:p>
            <a:pPr marL="171450" indent="-171450">
              <a:buFont typeface="Arial" panose="020B0604020202020204" pitchFamily="34" charset="0"/>
              <a:buChar char="•"/>
            </a:pPr>
            <a:r>
              <a:rPr lang="en-US" altLang="en-US" sz="1200" dirty="0">
                <a:latin typeface="Arial" panose="020B0604020202020204" pitchFamily="34" charset="0"/>
              </a:rPr>
              <a:t>The employee missed the OLE submission deadline; or</a:t>
            </a:r>
          </a:p>
          <a:p>
            <a:pPr marL="171450" indent="-171450">
              <a:buFont typeface="Arial" panose="020B0604020202020204" pitchFamily="34" charset="0"/>
              <a:buChar char="•"/>
            </a:pPr>
            <a:r>
              <a:rPr lang="en-US" altLang="en-US" sz="1200" dirty="0">
                <a:latin typeface="Arial" panose="020B0604020202020204" pitchFamily="34" charset="0"/>
              </a:rPr>
              <a:t>The employee needs to make a correction to time already submitted to Payroll via OLE.</a:t>
            </a:r>
          </a:p>
          <a:p>
            <a:endParaRPr lang="en-US" altLang="en-US" sz="1200" dirty="0">
              <a:latin typeface="Arial" panose="020B0604020202020204" pitchFamily="34" charset="0"/>
            </a:endParaRPr>
          </a:p>
          <a:p>
            <a:r>
              <a:rPr lang="en-US" altLang="en-US" sz="1200" dirty="0">
                <a:latin typeface="Arial" panose="020B0604020202020204" pitchFamily="34" charset="0"/>
              </a:rPr>
              <a:t>All paper timesheets are to be submitted to the Payroll Department for manual entry into SAP.</a:t>
            </a:r>
          </a:p>
          <a:p>
            <a:endParaRPr lang="en-US" altLang="en-US" sz="1200" dirty="0">
              <a:latin typeface="Arial" panose="020B0604020202020204" pitchFamily="34" charset="0"/>
            </a:endParaRPr>
          </a:p>
          <a:p>
            <a:r>
              <a:rPr lang="en-US" altLang="en-US" sz="1200" dirty="0">
                <a:latin typeface="Arial" panose="020B0604020202020204" pitchFamily="34" charset="0"/>
              </a:rPr>
              <a:t>If completing a paper timesheet with time charged to </a:t>
            </a:r>
            <a:r>
              <a:rPr lang="en-US" altLang="en-US" sz="1200" dirty="0">
                <a:solidFill>
                  <a:srgbClr val="FF0000"/>
                </a:solidFill>
                <a:latin typeface="Arial" panose="020B0604020202020204" pitchFamily="34" charset="0"/>
              </a:rPr>
              <a:t>customer contracts, </a:t>
            </a:r>
            <a:r>
              <a:rPr lang="en-US" altLang="en-US" sz="1200" dirty="0">
                <a:latin typeface="Arial" panose="020B0604020202020204" pitchFamily="34" charset="0"/>
              </a:rPr>
              <a:t>hours be must recorded daily and completed in ink.</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5</a:t>
            </a:fld>
            <a:endParaRPr lang="en-US" dirty="0"/>
          </a:p>
        </p:txBody>
      </p:sp>
    </p:spTree>
    <p:extLst>
      <p:ext uri="{BB962C8B-B14F-4D97-AF65-F5344CB8AC3E}">
        <p14:creationId xmlns:p14="http://schemas.microsoft.com/office/powerpoint/2010/main" val="1592648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Exempt employees are paid for 40 hours per week. Exempt employees must report all direct hours worked regardless if this brings them over 40 hours per week. </a:t>
            </a:r>
            <a:r>
              <a:rPr lang="en-US" altLang="en-US" dirty="0">
                <a:solidFill>
                  <a:srgbClr val="FF0000"/>
                </a:solidFill>
                <a:latin typeface="Arial" panose="020B0604020202020204" pitchFamily="34" charset="0"/>
              </a:rPr>
              <a:t>Exempt time-reporting employees need to use indirect labor hours to bring them up to 40 hours for the week if not enough direct labor hours are worked.</a:t>
            </a:r>
          </a:p>
          <a:p>
            <a:endParaRPr lang="en-US" altLang="en-US" dirty="0">
              <a:latin typeface="Arial" panose="020B0604020202020204" pitchFamily="34" charset="0"/>
            </a:endParaRPr>
          </a:p>
          <a:p>
            <a:r>
              <a:rPr lang="en-US" altLang="en-US" dirty="0">
                <a:latin typeface="Arial" panose="020B0604020202020204" pitchFamily="34" charset="0"/>
              </a:rPr>
              <a:t>Non-exempt employees report all hours worked and are paid overtime for anything above 40 hours in a week.</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6</a:t>
            </a:fld>
            <a:endParaRPr lang="en-US" dirty="0"/>
          </a:p>
        </p:txBody>
      </p:sp>
    </p:spTree>
    <p:extLst>
      <p:ext uri="{BB962C8B-B14F-4D97-AF65-F5344CB8AC3E}">
        <p14:creationId xmlns:p14="http://schemas.microsoft.com/office/powerpoint/2010/main" val="2068114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All timesheets must be approved by an employee’s or contractor’s direct supervisor or supervisor’s manager.</a:t>
            </a:r>
          </a:p>
          <a:p>
            <a:endParaRPr lang="en-US" altLang="en-US" dirty="0">
              <a:latin typeface="Arial" panose="020B0604020202020204" pitchFamily="34" charset="0"/>
            </a:endParaRPr>
          </a:p>
          <a:p>
            <a:r>
              <a:rPr lang="en-US" altLang="en-US" dirty="0">
                <a:latin typeface="Arial" panose="020B0604020202020204" pitchFamily="34" charset="0"/>
              </a:rPr>
              <a:t>Supervisors are responsible for carefully reviewing and approving their employee and contractor timesheets ensuring all hours are being assigned to the correct charge numbers and tasks. </a:t>
            </a:r>
          </a:p>
          <a:p>
            <a:endParaRPr lang="en-US" altLang="en-US" dirty="0">
              <a:latin typeface="Arial" panose="020B0604020202020204" pitchFamily="34" charset="0"/>
            </a:endParaRPr>
          </a:p>
          <a:p>
            <a:r>
              <a:rPr lang="en-US" altLang="en-US" dirty="0">
                <a:latin typeface="Arial" panose="020B0604020202020204" pitchFamily="34" charset="0"/>
              </a:rPr>
              <a:t>By approving the timesheets, the supervisor is certifying that the timesheet is:</a:t>
            </a:r>
          </a:p>
          <a:p>
            <a:pPr>
              <a:spcBef>
                <a:spcPct val="0"/>
              </a:spcBef>
            </a:pPr>
            <a:r>
              <a:rPr lang="en-US" altLang="en-US" dirty="0">
                <a:latin typeface="Arial" panose="020B0604020202020204" pitchFamily="34" charset="0"/>
              </a:rPr>
              <a:t>Complete;</a:t>
            </a:r>
          </a:p>
          <a:p>
            <a:pPr>
              <a:spcBef>
                <a:spcPct val="0"/>
              </a:spcBef>
            </a:pPr>
            <a:r>
              <a:rPr lang="en-US" altLang="en-US" dirty="0">
                <a:latin typeface="Arial" panose="020B0604020202020204" pitchFamily="34" charset="0"/>
              </a:rPr>
              <a:t>All hours worked have been reported; and</a:t>
            </a:r>
          </a:p>
          <a:p>
            <a:pPr>
              <a:spcBef>
                <a:spcPct val="0"/>
              </a:spcBef>
            </a:pPr>
            <a:r>
              <a:rPr lang="en-US" altLang="en-US" dirty="0">
                <a:latin typeface="Arial" panose="020B0604020202020204" pitchFamily="34" charset="0"/>
              </a:rPr>
              <a:t>And all charges accurately reflect the work performed.</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7</a:t>
            </a:fld>
            <a:endParaRPr lang="en-US" dirty="0"/>
          </a:p>
        </p:txBody>
      </p:sp>
    </p:spTree>
    <p:extLst>
      <p:ext uri="{BB962C8B-B14F-4D97-AF65-F5344CB8AC3E}">
        <p14:creationId xmlns:p14="http://schemas.microsoft.com/office/powerpoint/2010/main" val="2873840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Employees and contractors have three options when completing timesheet corrections.</a:t>
            </a:r>
          </a:p>
          <a:p>
            <a:pPr marL="685800" lvl="1" indent="-228600">
              <a:buFont typeface="+mj-lt"/>
              <a:buAutoNum type="arabicPeriod"/>
            </a:pPr>
            <a:r>
              <a:rPr lang="en-US" altLang="en-US" dirty="0">
                <a:latin typeface="Arial" panose="020B0604020202020204" pitchFamily="34" charset="0"/>
              </a:rPr>
              <a:t>The Timesheet Correction Form available on the Payroll website.</a:t>
            </a:r>
          </a:p>
          <a:p>
            <a:pPr marL="685800" lvl="1" indent="-228600">
              <a:buFont typeface="+mj-lt"/>
              <a:buAutoNum type="arabicPeriod"/>
            </a:pPr>
            <a:r>
              <a:rPr lang="en-US" altLang="en-US" dirty="0">
                <a:latin typeface="Arial" panose="020B0604020202020204" pitchFamily="34" charset="0"/>
              </a:rPr>
              <a:t>The creation of a new manual paper timesheet.</a:t>
            </a:r>
          </a:p>
          <a:p>
            <a:pPr marL="685800" lvl="1" indent="-228600">
              <a:buFont typeface="+mj-lt"/>
              <a:buAutoNum type="arabicPeriod"/>
            </a:pPr>
            <a:r>
              <a:rPr lang="en-US" altLang="en-US" dirty="0">
                <a:latin typeface="Arial" panose="020B0604020202020204" pitchFamily="34" charset="0"/>
              </a:rPr>
              <a:t>Print a copy of the OLE timesheet submitted and make the necessary corrections on the printed timesheet.</a:t>
            </a:r>
          </a:p>
          <a:p>
            <a:endParaRPr lang="en-US" altLang="en-US" dirty="0">
              <a:latin typeface="Arial" panose="020B0604020202020204" pitchFamily="34" charset="0"/>
            </a:endParaRPr>
          </a:p>
          <a:p>
            <a:r>
              <a:rPr lang="en-US" altLang="en-US" dirty="0">
                <a:latin typeface="Arial" panose="020B0604020202020204" pitchFamily="34" charset="0"/>
              </a:rPr>
              <a:t>If correcting time in OLE prior to submission, use the “Note” field to document the reason for any time changes to previous days in the week.</a:t>
            </a:r>
          </a:p>
          <a:p>
            <a:endParaRPr lang="en-US" altLang="en-US" dirty="0">
              <a:latin typeface="Arial" panose="020B0604020202020204" pitchFamily="34" charset="0"/>
            </a:endParaRPr>
          </a:p>
          <a:p>
            <a:r>
              <a:rPr lang="en-US" altLang="en-US" dirty="0">
                <a:latin typeface="Arial" panose="020B0604020202020204" pitchFamily="34" charset="0"/>
              </a:rPr>
              <a:t>All corrections </a:t>
            </a:r>
            <a:r>
              <a:rPr lang="en-US" altLang="en-US" u="sng" dirty="0">
                <a:latin typeface="Arial" panose="020B0604020202020204" pitchFamily="34" charset="0"/>
              </a:rPr>
              <a:t>must</a:t>
            </a:r>
            <a:r>
              <a:rPr lang="en-US" altLang="en-US" dirty="0">
                <a:latin typeface="Arial" panose="020B0604020202020204" pitchFamily="34" charset="0"/>
              </a:rPr>
              <a:t> include a documented explanation for the correction.</a:t>
            </a:r>
          </a:p>
          <a:p>
            <a:endParaRPr lang="en-US" altLang="en-US" dirty="0">
              <a:latin typeface="Arial" panose="020B0604020202020204" pitchFamily="34" charset="0"/>
            </a:endParaRPr>
          </a:p>
          <a:p>
            <a:r>
              <a:rPr lang="en-US" altLang="en-US" dirty="0">
                <a:latin typeface="Arial" panose="020B0604020202020204" pitchFamily="34" charset="0"/>
              </a:rPr>
              <a:t>Remember, all paper timesheet corrections must be completed in ink and signed/dated by </a:t>
            </a:r>
            <a:r>
              <a:rPr lang="en-US" altLang="en-US" u="sng" dirty="0">
                <a:latin typeface="Arial" panose="020B0604020202020204" pitchFamily="34" charset="0"/>
              </a:rPr>
              <a:t>both</a:t>
            </a:r>
            <a:r>
              <a:rPr lang="en-US" altLang="en-US" dirty="0">
                <a:latin typeface="Arial" panose="020B0604020202020204" pitchFamily="34" charset="0"/>
              </a:rPr>
              <a:t> the employee and employee’s supervisor.  </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8</a:t>
            </a:fld>
            <a:endParaRPr lang="en-US" dirty="0"/>
          </a:p>
        </p:txBody>
      </p:sp>
    </p:spTree>
    <p:extLst>
      <p:ext uri="{BB962C8B-B14F-4D97-AF65-F5344CB8AC3E}">
        <p14:creationId xmlns:p14="http://schemas.microsoft.com/office/powerpoint/2010/main" val="1672126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Supervisors are authorized to submit timesheets on the employee’s behalf  when the employee is unable to do so. The employee should notify their supervisor of hours worked and proper charge number. Email communications that the supervisor retains is the preferred method of notification.</a:t>
            </a:r>
          </a:p>
          <a:p>
            <a:endParaRPr lang="en-US" altLang="en-US" dirty="0">
              <a:latin typeface="Arial" panose="020B0604020202020204" pitchFamily="34" charset="0"/>
            </a:endParaRPr>
          </a:p>
          <a:p>
            <a:r>
              <a:rPr lang="en-US" altLang="en-US" dirty="0">
                <a:latin typeface="Arial" panose="020B0604020202020204" pitchFamily="34" charset="0"/>
              </a:rPr>
              <a:t>Employees must then follow one of the acceptable methods of approving the timesheet submission.</a:t>
            </a:r>
          </a:p>
          <a:p>
            <a:pPr marL="685800" lvl="1" indent="-228600">
              <a:buFont typeface="+mj-lt"/>
              <a:buAutoNum type="arabicPeriod"/>
            </a:pPr>
            <a:r>
              <a:rPr lang="en-US" altLang="en-US" dirty="0">
                <a:latin typeface="Arial" panose="020B0604020202020204" pitchFamily="34" charset="0"/>
              </a:rPr>
              <a:t>Print a hardcopy of the timesheet submitted by their supervisor, sign and date it and indicate their approval in writing on the timesheet.</a:t>
            </a:r>
          </a:p>
          <a:p>
            <a:pPr marL="685800" lvl="1" indent="-228600">
              <a:buFont typeface="+mj-lt"/>
              <a:buAutoNum type="arabicPeriod"/>
            </a:pPr>
            <a:r>
              <a:rPr lang="en-US" altLang="en-US" dirty="0">
                <a:latin typeface="Arial" panose="020B0604020202020204" pitchFamily="34" charset="0"/>
              </a:rPr>
              <a:t>Cut and Paste a copy of the timesheet submitted by their supervisor into an email and send it to the Payroll department indicating approval of the timesheet.</a:t>
            </a:r>
          </a:p>
          <a:p>
            <a:pPr marL="685800" lvl="1" indent="-228600">
              <a:buFont typeface="+mj-lt"/>
              <a:buAutoNum type="arabicPeriod"/>
            </a:pPr>
            <a:r>
              <a:rPr lang="en-US" altLang="en-US" dirty="0">
                <a:latin typeface="Arial" panose="020B0604020202020204" pitchFamily="34" charset="0"/>
              </a:rPr>
              <a:t>Download a copy of the timesheet submitted by their supervisor and email it to the Payroll department indicating approval of the hours submitted.</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49123059-AD18-2644-A422-F81F304BF9AD}" type="slidenum">
              <a:rPr lang="en-US" smtClean="0"/>
              <a:pPr>
                <a:defRPr/>
              </a:pPr>
              <a:t>9</a:t>
            </a:fld>
            <a:endParaRPr lang="en-US" dirty="0"/>
          </a:p>
        </p:txBody>
      </p:sp>
    </p:spTree>
    <p:extLst>
      <p:ext uri="{BB962C8B-B14F-4D97-AF65-F5344CB8AC3E}">
        <p14:creationId xmlns:p14="http://schemas.microsoft.com/office/powerpoint/2010/main" val="1692409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r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a:t>Click to edit Master title style</a:t>
            </a:r>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a:t>Click to edit Master subtitle style</a:t>
            </a:r>
          </a:p>
        </p:txBody>
      </p:sp>
    </p:spTree>
    <p:extLst>
      <p:ext uri="{BB962C8B-B14F-4D97-AF65-F5344CB8AC3E}">
        <p14:creationId xmlns:p14="http://schemas.microsoft.com/office/powerpoint/2010/main" val="304650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sz="1800">
                <a:latin typeface="Arial" pitchFamily="34" charset="0"/>
                <a:cs typeface="Arial" pitchFamily="34" charset="0"/>
              </a:defRPr>
            </a:lvl2pPr>
            <a:lvl3pPr>
              <a:defRPr sz="1700">
                <a:latin typeface="Arial" pitchFamily="34" charset="0"/>
                <a:cs typeface="Arial" pitchFamily="34" charset="0"/>
              </a:defRPr>
            </a:lvl3pPr>
            <a:lvl4pPr>
              <a:defRPr sz="1600">
                <a:latin typeface="Arial" pitchFamily="34" charset="0"/>
                <a:cs typeface="Arial" pitchFamily="34" charset="0"/>
              </a:defRPr>
            </a:lvl4pPr>
            <a:lvl5pPr>
              <a:defRPr sz="15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20427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5867400" y="1219200"/>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sp>
        <p:nvSpPr>
          <p:cNvPr id="11" name="TextBox 8"/>
          <p:cNvSpPr txBox="1">
            <a:spLocks noChangeArrowheads="1"/>
          </p:cNvSpPr>
          <p:nvPr userDrawn="1"/>
        </p:nvSpPr>
        <p:spPr bwMode="auto">
          <a:xfrm>
            <a:off x="5814391" y="1219200"/>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2" name="Text Placeholder 13"/>
          <p:cNvSpPr>
            <a:spLocks noGrp="1"/>
          </p:cNvSpPr>
          <p:nvPr>
            <p:ph type="body" sz="quarter" idx="12"/>
          </p:nvPr>
        </p:nvSpPr>
        <p:spPr>
          <a:xfrm>
            <a:off x="5943599" y="1600200"/>
            <a:ext cx="2802835"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dirty="0"/>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866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4727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24886" y="303631"/>
            <a:ext cx="680843" cy="409707"/>
          </a:xfrm>
          <a:prstGeom prst="rect">
            <a:avLst/>
          </a:prstGeom>
        </p:spPr>
      </p:pic>
      <p:pic>
        <p:nvPicPr>
          <p:cNvPr id="4" name="Picture 3" descr="Corp2.jpg"/>
          <p:cNvPicPr>
            <a:picLocks noChangeAspect="1"/>
          </p:cNvPicPr>
          <p:nvPr/>
        </p:nvPicPr>
        <p:blipFill rotWithShape="1">
          <a:blip r:embed="rId7">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2629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533401" y="76200"/>
            <a:ext cx="7551820" cy="868362"/>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6"/>
          <p:cNvSpPr>
            <a:spLocks noGrp="1" noChangeArrowheads="1"/>
          </p:cNvSpPr>
          <p:nvPr userDrawn="1"/>
        </p:nvSpPr>
        <p:spPr bwMode="auto">
          <a:xfrm>
            <a:off x="5484153" y="6450013"/>
            <a:ext cx="3421575"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a:solidFill>
                  <a:schemeClr val="bg1">
                    <a:lumMod val="50000"/>
                  </a:schemeClr>
                </a:solidFill>
                <a:latin typeface="Arial" pitchFamily="34" charset="0"/>
                <a:cs typeface="Arial" pitchFamily="34" charset="0"/>
              </a:rPr>
              <a:t>FY 2021 / Page </a:t>
            </a:r>
            <a:fld id="{CDAE13CE-31CE-A44C-9F86-F7B4B1D61468}" type="slidenum">
              <a:rPr lang="en-US" sz="100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8" name="Footer Placeholder 4"/>
          <p:cNvSpPr>
            <a:spLocks noGrp="1"/>
          </p:cNvSpPr>
          <p:nvPr userDrawn="1"/>
        </p:nvSpPr>
        <p:spPr>
          <a:xfrm>
            <a:off x="451134" y="6450013"/>
            <a:ext cx="1516814"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1000" dirty="0">
                <a:solidFill>
                  <a:schemeClr val="bg1">
                    <a:lumMod val="50000"/>
                  </a:schemeClr>
                </a:solidFill>
                <a:latin typeface="Arial" pitchFamily="34" charset="0"/>
                <a:cs typeface="Arial" pitchFamily="34" charset="0"/>
              </a:rPr>
              <a:t>MTS CONFIDENTIAL</a:t>
            </a:r>
          </a:p>
        </p:txBody>
      </p:sp>
      <p:sp>
        <p:nvSpPr>
          <p:cNvPr id="10" name="TextBox 17"/>
          <p:cNvSpPr txBox="1"/>
          <p:nvPr userDrawn="1"/>
        </p:nvSpPr>
        <p:spPr>
          <a:xfrm>
            <a:off x="2988426" y="6418362"/>
            <a:ext cx="3167149"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400" spc="500" dirty="0">
                <a:solidFill>
                  <a:schemeClr val="bg1">
                    <a:lumMod val="50000"/>
                  </a:schemeClr>
                </a:solidFill>
                <a:latin typeface="Arial" pitchFamily="34" charset="0"/>
                <a:cs typeface="Arial" pitchFamily="34" charset="0"/>
              </a:rPr>
              <a:t>TEST &amp; SIMULATION</a:t>
            </a:r>
          </a:p>
        </p:txBody>
      </p:sp>
      <p:grpSp>
        <p:nvGrpSpPr>
          <p:cNvPr id="5" name="Group 4"/>
          <p:cNvGrpSpPr/>
          <p:nvPr userDrawn="1"/>
        </p:nvGrpSpPr>
        <p:grpSpPr>
          <a:xfrm>
            <a:off x="3063240" y="6418362"/>
            <a:ext cx="3017520" cy="304800"/>
            <a:chOff x="3956909" y="6418362"/>
            <a:chExt cx="1448799" cy="304800"/>
          </a:xfrm>
        </p:grpSpPr>
        <p:cxnSp>
          <p:nvCxnSpPr>
            <p:cNvPr id="11" name="Straight Connector 10"/>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2" r:id="rId4"/>
  </p:sldLayoutIdLst>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18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17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16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15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9314" y="4724400"/>
            <a:ext cx="7173686" cy="711200"/>
          </a:xfrm>
        </p:spPr>
        <p:txBody>
          <a:bodyPr>
            <a:normAutofit/>
          </a:bodyPr>
          <a:lstStyle/>
          <a:p>
            <a:r>
              <a:rPr lang="en-US" dirty="0"/>
              <a:t>Labor Charging and Unallowable Cost Training</a:t>
            </a:r>
          </a:p>
        </p:txBody>
      </p:sp>
      <p:sp>
        <p:nvSpPr>
          <p:cNvPr id="3" name="Subtitle 2"/>
          <p:cNvSpPr>
            <a:spLocks noGrp="1"/>
          </p:cNvSpPr>
          <p:nvPr>
            <p:ph type="subTitle" idx="1"/>
          </p:nvPr>
        </p:nvSpPr>
        <p:spPr>
          <a:xfrm>
            <a:off x="4030133" y="5435600"/>
            <a:ext cx="4732867" cy="533400"/>
          </a:xfrm>
        </p:spPr>
        <p:txBody>
          <a:bodyPr/>
          <a:lstStyle/>
          <a:p>
            <a:r>
              <a:rPr lang="en-US" dirty="0"/>
              <a:t>FY 2021</a:t>
            </a:r>
          </a:p>
        </p:txBody>
      </p:sp>
    </p:spTree>
    <p:extLst>
      <p:ext uri="{BB962C8B-B14F-4D97-AF65-F5344CB8AC3E}">
        <p14:creationId xmlns:p14="http://schemas.microsoft.com/office/powerpoint/2010/main" val="976405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852CD9-B142-44DD-8953-4F67B50F4D67}"/>
              </a:ext>
            </a:extLst>
          </p:cNvPr>
          <p:cNvSpPr>
            <a:spLocks noGrp="1"/>
          </p:cNvSpPr>
          <p:nvPr>
            <p:ph idx="1"/>
          </p:nvPr>
        </p:nvSpPr>
        <p:spPr>
          <a:xfrm>
            <a:off x="500062" y="1730248"/>
            <a:ext cx="8262938" cy="4561696"/>
          </a:xfrm>
        </p:spPr>
        <p:txBody>
          <a:bodyPr/>
          <a:lstStyle/>
          <a:p>
            <a:pPr>
              <a:spcAft>
                <a:spcPts val="0"/>
              </a:spcAft>
            </a:pPr>
            <a:endParaRPr lang="en-US" sz="800" dirty="0"/>
          </a:p>
          <a:p>
            <a:pPr>
              <a:spcAft>
                <a:spcPts val="1200"/>
              </a:spcAft>
            </a:pPr>
            <a:r>
              <a:rPr lang="en-US" dirty="0"/>
              <a:t>All employees and contractors working on customer contracts must be authorized to charge those projects</a:t>
            </a:r>
          </a:p>
          <a:p>
            <a:pPr marL="0" indent="0">
              <a:spcAft>
                <a:spcPts val="0"/>
              </a:spcAft>
              <a:buNone/>
            </a:pPr>
            <a:r>
              <a:rPr lang="en-US" dirty="0">
                <a:solidFill>
                  <a:srgbClr val="CC1543"/>
                </a:solidFill>
              </a:rPr>
              <a:t>Manufacturing Services Work Authorization</a:t>
            </a:r>
          </a:p>
          <a:p>
            <a:pPr lvl="1">
              <a:spcAft>
                <a:spcPts val="1200"/>
              </a:spcAft>
            </a:pPr>
            <a:r>
              <a:rPr lang="en-US" sz="1700" dirty="0"/>
              <a:t>Work order packet communicates to the employee or contractor either the production order number or project / WBS element to charge</a:t>
            </a:r>
            <a:endParaRPr lang="en-US" sz="1700" dirty="0">
              <a:solidFill>
                <a:srgbClr val="CC1543"/>
              </a:solidFill>
            </a:endParaRPr>
          </a:p>
          <a:p>
            <a:pPr marL="0" indent="0">
              <a:spcAft>
                <a:spcPts val="0"/>
              </a:spcAft>
              <a:buNone/>
            </a:pPr>
            <a:r>
              <a:rPr lang="en-US" dirty="0">
                <a:solidFill>
                  <a:srgbClr val="CC1543"/>
                </a:solidFill>
              </a:rPr>
              <a:t>Engineering Services Work Authorization</a:t>
            </a:r>
          </a:p>
          <a:p>
            <a:pPr lvl="1"/>
            <a:r>
              <a:rPr lang="en-US" sz="1700" dirty="0"/>
              <a:t>Engineering employees and contractors review the “Aggregate Activity” report</a:t>
            </a:r>
          </a:p>
          <a:p>
            <a:pPr lvl="2"/>
            <a:r>
              <a:rPr lang="en-US" sz="1400" dirty="0"/>
              <a:t>In conjunction with project team meetings</a:t>
            </a:r>
          </a:p>
          <a:p>
            <a:pPr lvl="2">
              <a:spcAft>
                <a:spcPts val="800"/>
              </a:spcAft>
            </a:pPr>
            <a:r>
              <a:rPr lang="en-US" sz="1400" dirty="0"/>
              <a:t>Updated by Function Managers, as needed</a:t>
            </a:r>
          </a:p>
          <a:p>
            <a:pPr marL="0" indent="0">
              <a:spcAft>
                <a:spcPts val="0"/>
              </a:spcAft>
              <a:buNone/>
            </a:pPr>
            <a:r>
              <a:rPr lang="en-US" dirty="0">
                <a:solidFill>
                  <a:srgbClr val="CC1543"/>
                </a:solidFill>
              </a:rPr>
              <a:t>Reviews</a:t>
            </a:r>
          </a:p>
          <a:p>
            <a:pPr lvl="1"/>
            <a:r>
              <a:rPr lang="en-US" sz="1700" dirty="0"/>
              <a:t>Project engineers review employees charging time to their project</a:t>
            </a:r>
          </a:p>
          <a:p>
            <a:pPr marL="0" indent="0">
              <a:spcAft>
                <a:spcPts val="1200"/>
              </a:spcAft>
              <a:buNone/>
            </a:pPr>
            <a:endParaRPr lang="en-US" dirty="0"/>
          </a:p>
        </p:txBody>
      </p:sp>
      <p:sp>
        <p:nvSpPr>
          <p:cNvPr id="3" name="Title 2">
            <a:extLst>
              <a:ext uri="{FF2B5EF4-FFF2-40B4-BE49-F238E27FC236}">
                <a16:creationId xmlns:a16="http://schemas.microsoft.com/office/drawing/2014/main" id="{117DC5E8-6EAF-4BBF-BAF6-476F683EDEA4}"/>
              </a:ext>
            </a:extLst>
          </p:cNvPr>
          <p:cNvSpPr>
            <a:spLocks noGrp="1"/>
          </p:cNvSpPr>
          <p:nvPr>
            <p:ph type="title"/>
          </p:nvPr>
        </p:nvSpPr>
        <p:spPr/>
        <p:txBody>
          <a:bodyPr/>
          <a:lstStyle/>
          <a:p>
            <a:r>
              <a:rPr lang="en-US" dirty="0"/>
              <a:t>Work Authorizations</a:t>
            </a:r>
          </a:p>
        </p:txBody>
      </p:sp>
      <p:sp>
        <p:nvSpPr>
          <p:cNvPr id="5" name="Rectangle: Rounded Corners 4">
            <a:extLst>
              <a:ext uri="{FF2B5EF4-FFF2-40B4-BE49-F238E27FC236}">
                <a16:creationId xmlns:a16="http://schemas.microsoft.com/office/drawing/2014/main" id="{653B3E0E-EFB4-41E4-BA72-1AF79EC16C50}"/>
              </a:ext>
            </a:extLst>
          </p:cNvPr>
          <p:cNvSpPr/>
          <p:nvPr/>
        </p:nvSpPr>
        <p:spPr>
          <a:xfrm>
            <a:off x="533401" y="1198529"/>
            <a:ext cx="8327135" cy="475488"/>
          </a:xfrm>
          <a:prstGeom prst="roundRect">
            <a:avLst/>
          </a:prstGeom>
          <a:solidFill>
            <a:srgbClr val="B1001F"/>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bg1"/>
                </a:solidFill>
                <a:latin typeface="Arial" pitchFamily="34" charset="0"/>
              </a:rPr>
              <a:t>MTS Labor Charging Procedure FIN-006.01 -- Section 5.8</a:t>
            </a:r>
            <a:endParaRPr lang="en-US" sz="1800" dirty="0">
              <a:solidFill>
                <a:schemeClr val="bg1"/>
              </a:solidFill>
              <a:latin typeface="Arial" pitchFamily="34" charset="0"/>
            </a:endParaRPr>
          </a:p>
        </p:txBody>
      </p:sp>
    </p:spTree>
    <p:extLst>
      <p:ext uri="{BB962C8B-B14F-4D97-AF65-F5344CB8AC3E}">
        <p14:creationId xmlns:p14="http://schemas.microsoft.com/office/powerpoint/2010/main" val="207594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852CD9-B142-44DD-8953-4F67B50F4D67}"/>
              </a:ext>
            </a:extLst>
          </p:cNvPr>
          <p:cNvSpPr>
            <a:spLocks noGrp="1"/>
          </p:cNvSpPr>
          <p:nvPr>
            <p:ph idx="1"/>
          </p:nvPr>
        </p:nvSpPr>
        <p:spPr>
          <a:xfrm>
            <a:off x="500062" y="1730248"/>
            <a:ext cx="8262938" cy="4561696"/>
          </a:xfrm>
        </p:spPr>
        <p:txBody>
          <a:bodyPr/>
          <a:lstStyle/>
          <a:p>
            <a:pPr>
              <a:spcAft>
                <a:spcPts val="0"/>
              </a:spcAft>
            </a:pPr>
            <a:endParaRPr lang="en-US" sz="800" dirty="0"/>
          </a:p>
          <a:p>
            <a:pPr>
              <a:spcAft>
                <a:spcPts val="1200"/>
              </a:spcAft>
            </a:pPr>
            <a:r>
              <a:rPr lang="en-US" dirty="0"/>
              <a:t>Attendance type 9179 – “Invalid Labor”</a:t>
            </a:r>
          </a:p>
          <a:p>
            <a:pPr>
              <a:spcAft>
                <a:spcPts val="1200"/>
              </a:spcAft>
            </a:pPr>
            <a:r>
              <a:rPr lang="en-US" dirty="0"/>
              <a:t>Only to be used when the project / order or activity code is unknown or temporarily unavailable</a:t>
            </a:r>
          </a:p>
          <a:p>
            <a:pPr>
              <a:spcAft>
                <a:spcPts val="1200"/>
              </a:spcAft>
            </a:pPr>
            <a:r>
              <a:rPr lang="en-US" dirty="0"/>
              <a:t>Payroll tracks use and contacts employees to obtain corrections</a:t>
            </a:r>
          </a:p>
          <a:p>
            <a:pPr>
              <a:spcAft>
                <a:spcPts val="1200"/>
              </a:spcAft>
            </a:pPr>
            <a:r>
              <a:rPr lang="en-US" dirty="0"/>
              <a:t>Corrected timesheets are to be submitted to transfer the hours to the correct project / order </a:t>
            </a:r>
            <a:r>
              <a:rPr lang="en-US" sz="1500" dirty="0">
                <a:solidFill>
                  <a:srgbClr val="B1001F"/>
                </a:solidFill>
              </a:rPr>
              <a:t>(MTS Labor Charging Procedure FIN-006.01 – Section 5.6)</a:t>
            </a:r>
          </a:p>
          <a:p>
            <a:pPr>
              <a:spcAft>
                <a:spcPts val="1200"/>
              </a:spcAft>
            </a:pPr>
            <a:r>
              <a:rPr lang="en-US" dirty="0"/>
              <a:t>Use of Code 9179 should be infrequent, immaterial and must be corrected</a:t>
            </a:r>
          </a:p>
        </p:txBody>
      </p:sp>
      <p:sp>
        <p:nvSpPr>
          <p:cNvPr id="3" name="Title 2">
            <a:extLst>
              <a:ext uri="{FF2B5EF4-FFF2-40B4-BE49-F238E27FC236}">
                <a16:creationId xmlns:a16="http://schemas.microsoft.com/office/drawing/2014/main" id="{117DC5E8-6EAF-4BBF-BAF6-476F683EDEA4}"/>
              </a:ext>
            </a:extLst>
          </p:cNvPr>
          <p:cNvSpPr>
            <a:spLocks noGrp="1"/>
          </p:cNvSpPr>
          <p:nvPr>
            <p:ph type="title"/>
          </p:nvPr>
        </p:nvSpPr>
        <p:spPr/>
        <p:txBody>
          <a:bodyPr/>
          <a:lstStyle/>
          <a:p>
            <a:r>
              <a:rPr lang="en-US" dirty="0"/>
              <a:t>Invalid Labor Charging</a:t>
            </a:r>
          </a:p>
        </p:txBody>
      </p:sp>
      <p:sp>
        <p:nvSpPr>
          <p:cNvPr id="5" name="Rectangle: Rounded Corners 4">
            <a:extLst>
              <a:ext uri="{FF2B5EF4-FFF2-40B4-BE49-F238E27FC236}">
                <a16:creationId xmlns:a16="http://schemas.microsoft.com/office/drawing/2014/main" id="{653B3E0E-EFB4-41E4-BA72-1AF79EC16C50}"/>
              </a:ext>
            </a:extLst>
          </p:cNvPr>
          <p:cNvSpPr/>
          <p:nvPr/>
        </p:nvSpPr>
        <p:spPr>
          <a:xfrm>
            <a:off x="533401" y="1198529"/>
            <a:ext cx="8327135" cy="475488"/>
          </a:xfrm>
          <a:prstGeom prst="roundRect">
            <a:avLst/>
          </a:prstGeom>
          <a:solidFill>
            <a:srgbClr val="B1001F"/>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bg1"/>
                </a:solidFill>
                <a:latin typeface="Arial" pitchFamily="34" charset="0"/>
              </a:rPr>
              <a:t>MTS Labor Charging Procedure FIN-006.01 -- Section 5.11</a:t>
            </a:r>
            <a:endParaRPr lang="en-US" sz="1800" dirty="0">
              <a:solidFill>
                <a:schemeClr val="bg1"/>
              </a:solidFill>
              <a:latin typeface="Arial" pitchFamily="34" charset="0"/>
            </a:endParaRPr>
          </a:p>
        </p:txBody>
      </p:sp>
    </p:spTree>
    <p:extLst>
      <p:ext uri="{BB962C8B-B14F-4D97-AF65-F5344CB8AC3E}">
        <p14:creationId xmlns:p14="http://schemas.microsoft.com/office/powerpoint/2010/main" val="229401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852CD9-B142-44DD-8953-4F67B50F4D67}"/>
              </a:ext>
            </a:extLst>
          </p:cNvPr>
          <p:cNvSpPr>
            <a:spLocks noGrp="1"/>
          </p:cNvSpPr>
          <p:nvPr>
            <p:ph idx="1"/>
          </p:nvPr>
        </p:nvSpPr>
        <p:spPr>
          <a:xfrm>
            <a:off x="500062" y="1730248"/>
            <a:ext cx="8262938" cy="4561696"/>
          </a:xfrm>
        </p:spPr>
        <p:txBody>
          <a:bodyPr/>
          <a:lstStyle/>
          <a:p>
            <a:pPr>
              <a:spcAft>
                <a:spcPts val="0"/>
              </a:spcAft>
            </a:pPr>
            <a:endParaRPr lang="en-US" sz="800" dirty="0"/>
          </a:p>
          <a:p>
            <a:pPr>
              <a:spcAft>
                <a:spcPts val="1200"/>
              </a:spcAft>
            </a:pPr>
            <a:r>
              <a:rPr lang="en-US" dirty="0"/>
              <a:t>Attendance type 9124 – “IL – FAR Res Labor”</a:t>
            </a:r>
          </a:p>
          <a:p>
            <a:pPr>
              <a:spcAft>
                <a:spcPts val="1200"/>
              </a:spcAft>
            </a:pPr>
            <a:r>
              <a:rPr lang="en-US" dirty="0"/>
              <a:t>Use for indirect labor that is defined as “unallowable” under Government contract regulations</a:t>
            </a:r>
          </a:p>
          <a:p>
            <a:pPr>
              <a:spcAft>
                <a:spcPts val="1200"/>
              </a:spcAft>
            </a:pPr>
            <a:r>
              <a:rPr lang="en-US" dirty="0"/>
              <a:t>“Unallowable” does not mean improper</a:t>
            </a:r>
          </a:p>
          <a:p>
            <a:pPr>
              <a:spcAft>
                <a:spcPts val="1200"/>
              </a:spcAft>
            </a:pPr>
            <a:r>
              <a:rPr lang="en-US" dirty="0"/>
              <a:t>“Unallowable” means costs must be tracked separately</a:t>
            </a:r>
          </a:p>
          <a:p>
            <a:pPr marL="0" indent="0">
              <a:spcAft>
                <a:spcPts val="1200"/>
              </a:spcAft>
              <a:buNone/>
            </a:pPr>
            <a:endParaRPr lang="en-US" dirty="0"/>
          </a:p>
          <a:p>
            <a:pPr marL="0" indent="0">
              <a:spcAft>
                <a:spcPts val="1200"/>
              </a:spcAft>
              <a:buNone/>
            </a:pPr>
            <a:r>
              <a:rPr lang="en-US" dirty="0">
                <a:solidFill>
                  <a:srgbClr val="B1001F"/>
                </a:solidFill>
              </a:rPr>
              <a:t>FAR</a:t>
            </a:r>
            <a:r>
              <a:rPr lang="en-US" dirty="0"/>
              <a:t> = Federal Acquisition Regulation</a:t>
            </a:r>
          </a:p>
        </p:txBody>
      </p:sp>
      <p:sp>
        <p:nvSpPr>
          <p:cNvPr id="3" name="Title 2">
            <a:extLst>
              <a:ext uri="{FF2B5EF4-FFF2-40B4-BE49-F238E27FC236}">
                <a16:creationId xmlns:a16="http://schemas.microsoft.com/office/drawing/2014/main" id="{117DC5E8-6EAF-4BBF-BAF6-476F683EDEA4}"/>
              </a:ext>
            </a:extLst>
          </p:cNvPr>
          <p:cNvSpPr>
            <a:spLocks noGrp="1"/>
          </p:cNvSpPr>
          <p:nvPr>
            <p:ph type="title"/>
          </p:nvPr>
        </p:nvSpPr>
        <p:spPr/>
        <p:txBody>
          <a:bodyPr/>
          <a:lstStyle/>
          <a:p>
            <a:r>
              <a:rPr lang="en-US" dirty="0"/>
              <a:t>Unallowable Indirect Labor</a:t>
            </a:r>
          </a:p>
        </p:txBody>
      </p:sp>
      <p:sp>
        <p:nvSpPr>
          <p:cNvPr id="5" name="Rectangle: Rounded Corners 4">
            <a:extLst>
              <a:ext uri="{FF2B5EF4-FFF2-40B4-BE49-F238E27FC236}">
                <a16:creationId xmlns:a16="http://schemas.microsoft.com/office/drawing/2014/main" id="{653B3E0E-EFB4-41E4-BA72-1AF79EC16C50}"/>
              </a:ext>
            </a:extLst>
          </p:cNvPr>
          <p:cNvSpPr/>
          <p:nvPr/>
        </p:nvSpPr>
        <p:spPr>
          <a:xfrm>
            <a:off x="533401" y="1198529"/>
            <a:ext cx="8327135" cy="475488"/>
          </a:xfrm>
          <a:prstGeom prst="roundRect">
            <a:avLst/>
          </a:prstGeom>
          <a:solidFill>
            <a:srgbClr val="B1001F"/>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bg1"/>
                </a:solidFill>
                <a:latin typeface="Arial" pitchFamily="34" charset="0"/>
              </a:rPr>
              <a:t>MTS Labor Charging Procedure FIN-006.01 -- Section 5.12</a:t>
            </a:r>
            <a:endParaRPr lang="en-US" sz="1800" dirty="0">
              <a:solidFill>
                <a:schemeClr val="bg1"/>
              </a:solidFill>
              <a:latin typeface="Arial" pitchFamily="34" charset="0"/>
            </a:endParaRPr>
          </a:p>
        </p:txBody>
      </p:sp>
    </p:spTree>
    <p:extLst>
      <p:ext uri="{BB962C8B-B14F-4D97-AF65-F5344CB8AC3E}">
        <p14:creationId xmlns:p14="http://schemas.microsoft.com/office/powerpoint/2010/main" val="1285449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852CD9-B142-44DD-8953-4F67B50F4D67}"/>
              </a:ext>
            </a:extLst>
          </p:cNvPr>
          <p:cNvSpPr>
            <a:spLocks noGrp="1"/>
          </p:cNvSpPr>
          <p:nvPr>
            <p:ph idx="1"/>
          </p:nvPr>
        </p:nvSpPr>
        <p:spPr>
          <a:xfrm>
            <a:off x="500062" y="1730248"/>
            <a:ext cx="8262938" cy="4561696"/>
          </a:xfrm>
        </p:spPr>
        <p:txBody>
          <a:bodyPr/>
          <a:lstStyle/>
          <a:p>
            <a:pPr>
              <a:spcAft>
                <a:spcPts val="0"/>
              </a:spcAft>
            </a:pPr>
            <a:endParaRPr lang="en-US" sz="800" dirty="0"/>
          </a:p>
          <a:p>
            <a:pPr>
              <a:spcAft>
                <a:spcPts val="1200"/>
              </a:spcAft>
            </a:pPr>
            <a:r>
              <a:rPr lang="en-US" dirty="0"/>
              <a:t>Preparing and conducting a promotional marketing campaign</a:t>
            </a:r>
          </a:p>
          <a:p>
            <a:pPr>
              <a:spcAft>
                <a:spcPts val="1200"/>
              </a:spcAft>
            </a:pPr>
            <a:r>
              <a:rPr lang="en-US" dirty="0"/>
              <a:t>Merger and acquisition activities, including divestitures</a:t>
            </a:r>
          </a:p>
          <a:p>
            <a:pPr>
              <a:spcAft>
                <a:spcPts val="1200"/>
              </a:spcAft>
            </a:pPr>
            <a:r>
              <a:rPr lang="en-US" dirty="0"/>
              <a:t>Raising capital or other financing activities (i.e., stock / debt issuance, hedging, etc.)</a:t>
            </a:r>
          </a:p>
          <a:p>
            <a:pPr>
              <a:spcAft>
                <a:spcPts val="1200"/>
              </a:spcAft>
            </a:pPr>
            <a:r>
              <a:rPr lang="en-US" dirty="0"/>
              <a:t>Activities related to a lawsuit or investigation (i.e., patent infringement, violation of statutes or regulations, etc.)</a:t>
            </a:r>
          </a:p>
          <a:p>
            <a:pPr>
              <a:spcAft>
                <a:spcPts val="1200"/>
              </a:spcAft>
            </a:pPr>
            <a:r>
              <a:rPr lang="en-US" dirty="0"/>
              <a:t>Entertainment – offsite social events during normal work hours including departmental outings (i.e., golfing, year-end celebrations, sporting events, happy hours, etc.)</a:t>
            </a:r>
          </a:p>
          <a:p>
            <a:pPr>
              <a:spcAft>
                <a:spcPts val="1200"/>
              </a:spcAft>
            </a:pPr>
            <a:r>
              <a:rPr lang="en-US" dirty="0"/>
              <a:t>Activities associated with lobbying and/or lobbyists</a:t>
            </a:r>
          </a:p>
          <a:p>
            <a:pPr>
              <a:spcAft>
                <a:spcPts val="1200"/>
              </a:spcAft>
            </a:pPr>
            <a:endParaRPr lang="en-US" dirty="0"/>
          </a:p>
        </p:txBody>
      </p:sp>
      <p:sp>
        <p:nvSpPr>
          <p:cNvPr id="3" name="Title 2">
            <a:extLst>
              <a:ext uri="{FF2B5EF4-FFF2-40B4-BE49-F238E27FC236}">
                <a16:creationId xmlns:a16="http://schemas.microsoft.com/office/drawing/2014/main" id="{117DC5E8-6EAF-4BBF-BAF6-476F683EDEA4}"/>
              </a:ext>
            </a:extLst>
          </p:cNvPr>
          <p:cNvSpPr>
            <a:spLocks noGrp="1"/>
          </p:cNvSpPr>
          <p:nvPr>
            <p:ph type="title"/>
          </p:nvPr>
        </p:nvSpPr>
        <p:spPr/>
        <p:txBody>
          <a:bodyPr/>
          <a:lstStyle/>
          <a:p>
            <a:r>
              <a:rPr lang="en-US" dirty="0"/>
              <a:t>Examples of FAR – Restricted Labor</a:t>
            </a:r>
          </a:p>
        </p:txBody>
      </p:sp>
      <p:sp>
        <p:nvSpPr>
          <p:cNvPr id="5" name="Rectangle: Rounded Corners 4">
            <a:extLst>
              <a:ext uri="{FF2B5EF4-FFF2-40B4-BE49-F238E27FC236}">
                <a16:creationId xmlns:a16="http://schemas.microsoft.com/office/drawing/2014/main" id="{653B3E0E-EFB4-41E4-BA72-1AF79EC16C50}"/>
              </a:ext>
            </a:extLst>
          </p:cNvPr>
          <p:cNvSpPr/>
          <p:nvPr/>
        </p:nvSpPr>
        <p:spPr>
          <a:xfrm>
            <a:off x="533401" y="1198529"/>
            <a:ext cx="8327135" cy="475488"/>
          </a:xfrm>
          <a:prstGeom prst="roundRect">
            <a:avLst/>
          </a:prstGeom>
          <a:solidFill>
            <a:srgbClr val="B1001F"/>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bg1"/>
                </a:solidFill>
                <a:latin typeface="Arial" pitchFamily="34" charset="0"/>
              </a:rPr>
              <a:t>MTS Labor Charging Procedure FIN-006.01 -- Section 5.12</a:t>
            </a:r>
            <a:endParaRPr lang="en-US" sz="1800" dirty="0">
              <a:solidFill>
                <a:schemeClr val="bg1"/>
              </a:solidFill>
              <a:latin typeface="Arial" pitchFamily="34" charset="0"/>
            </a:endParaRPr>
          </a:p>
        </p:txBody>
      </p:sp>
    </p:spTree>
    <p:extLst>
      <p:ext uri="{BB962C8B-B14F-4D97-AF65-F5344CB8AC3E}">
        <p14:creationId xmlns:p14="http://schemas.microsoft.com/office/powerpoint/2010/main" val="3012586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852CD9-B142-44DD-8953-4F67B50F4D67}"/>
              </a:ext>
            </a:extLst>
          </p:cNvPr>
          <p:cNvSpPr>
            <a:spLocks noGrp="1"/>
          </p:cNvSpPr>
          <p:nvPr>
            <p:ph idx="1"/>
          </p:nvPr>
        </p:nvSpPr>
        <p:spPr>
          <a:xfrm>
            <a:off x="500062" y="1730248"/>
            <a:ext cx="8262938" cy="4561696"/>
          </a:xfrm>
        </p:spPr>
        <p:txBody>
          <a:bodyPr/>
          <a:lstStyle/>
          <a:p>
            <a:pPr>
              <a:spcAft>
                <a:spcPts val="0"/>
              </a:spcAft>
            </a:pPr>
            <a:endParaRPr lang="en-US" sz="800" dirty="0"/>
          </a:p>
          <a:p>
            <a:pPr marL="0" indent="0">
              <a:spcAft>
                <a:spcPts val="0"/>
              </a:spcAft>
              <a:buNone/>
            </a:pPr>
            <a:r>
              <a:rPr lang="en-US" dirty="0">
                <a:solidFill>
                  <a:srgbClr val="CC1543"/>
                </a:solidFill>
              </a:rPr>
              <a:t>Employee</a:t>
            </a:r>
          </a:p>
          <a:p>
            <a:pPr lvl="1">
              <a:spcAft>
                <a:spcPts val="0"/>
              </a:spcAft>
            </a:pPr>
            <a:r>
              <a:rPr lang="en-US" sz="1700" dirty="0"/>
              <a:t>Be aware of the requirements governing unallowable costs</a:t>
            </a:r>
          </a:p>
          <a:p>
            <a:pPr lvl="1">
              <a:spcAft>
                <a:spcPts val="0"/>
              </a:spcAft>
            </a:pPr>
            <a:r>
              <a:rPr lang="en-US" sz="1700" dirty="0"/>
              <a:t>Follow all procedures for identifying, segregating and recording unallowable costs</a:t>
            </a:r>
          </a:p>
          <a:p>
            <a:pPr lvl="1">
              <a:spcAft>
                <a:spcPts val="1200"/>
              </a:spcAft>
            </a:pPr>
            <a:r>
              <a:rPr lang="en-US" sz="1700" dirty="0"/>
              <a:t>Accurately record hours worked associated with unallowable activities using attendance type 9124</a:t>
            </a:r>
          </a:p>
          <a:p>
            <a:pPr marL="0" indent="0">
              <a:spcAft>
                <a:spcPts val="0"/>
              </a:spcAft>
              <a:buNone/>
            </a:pPr>
            <a:r>
              <a:rPr lang="en-US" dirty="0">
                <a:solidFill>
                  <a:srgbClr val="CC1543"/>
                </a:solidFill>
              </a:rPr>
              <a:t>Supervisor</a:t>
            </a:r>
          </a:p>
          <a:p>
            <a:pPr lvl="1">
              <a:spcAft>
                <a:spcPts val="0"/>
              </a:spcAft>
            </a:pPr>
            <a:r>
              <a:rPr lang="en-US" sz="1700" dirty="0"/>
              <a:t>Provide guidance to employees and contractors on proper unallowable cost tracking procedures</a:t>
            </a:r>
          </a:p>
          <a:p>
            <a:pPr lvl="1">
              <a:spcAft>
                <a:spcPts val="0"/>
              </a:spcAft>
            </a:pPr>
            <a:r>
              <a:rPr lang="en-US" sz="1700" dirty="0"/>
              <a:t>Ensure hours worked on unallowable activities are recorded to attendance type 9124</a:t>
            </a:r>
          </a:p>
          <a:p>
            <a:pPr lvl="1">
              <a:spcAft>
                <a:spcPts val="0"/>
              </a:spcAft>
            </a:pPr>
            <a:r>
              <a:rPr lang="en-US" sz="1700" dirty="0"/>
              <a:t>Ensure all other unallowable costs are recorded to the correct charge number</a:t>
            </a:r>
          </a:p>
          <a:p>
            <a:pPr lvl="1">
              <a:spcAft>
                <a:spcPts val="0"/>
              </a:spcAft>
            </a:pPr>
            <a:endParaRPr lang="en-US" sz="1700" dirty="0"/>
          </a:p>
        </p:txBody>
      </p:sp>
      <p:sp>
        <p:nvSpPr>
          <p:cNvPr id="3" name="Title 2">
            <a:extLst>
              <a:ext uri="{FF2B5EF4-FFF2-40B4-BE49-F238E27FC236}">
                <a16:creationId xmlns:a16="http://schemas.microsoft.com/office/drawing/2014/main" id="{117DC5E8-6EAF-4BBF-BAF6-476F683EDEA4}"/>
              </a:ext>
            </a:extLst>
          </p:cNvPr>
          <p:cNvSpPr>
            <a:spLocks noGrp="1"/>
          </p:cNvSpPr>
          <p:nvPr>
            <p:ph type="title"/>
          </p:nvPr>
        </p:nvSpPr>
        <p:spPr/>
        <p:txBody>
          <a:bodyPr/>
          <a:lstStyle/>
          <a:p>
            <a:r>
              <a:rPr lang="en-US" dirty="0"/>
              <a:t>Responsibilities – Unallowable Costs</a:t>
            </a:r>
          </a:p>
        </p:txBody>
      </p:sp>
      <p:sp>
        <p:nvSpPr>
          <p:cNvPr id="5" name="Rectangle: Rounded Corners 4">
            <a:extLst>
              <a:ext uri="{FF2B5EF4-FFF2-40B4-BE49-F238E27FC236}">
                <a16:creationId xmlns:a16="http://schemas.microsoft.com/office/drawing/2014/main" id="{653B3E0E-EFB4-41E4-BA72-1AF79EC16C50}"/>
              </a:ext>
            </a:extLst>
          </p:cNvPr>
          <p:cNvSpPr/>
          <p:nvPr/>
        </p:nvSpPr>
        <p:spPr>
          <a:xfrm>
            <a:off x="533401" y="1198529"/>
            <a:ext cx="8327135" cy="475488"/>
          </a:xfrm>
          <a:prstGeom prst="roundRect">
            <a:avLst/>
          </a:prstGeom>
          <a:solidFill>
            <a:srgbClr val="B1001F"/>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bg1"/>
                </a:solidFill>
                <a:latin typeface="Arial" pitchFamily="34" charset="0"/>
              </a:rPr>
              <a:t>MTS Unallowable Cost Procedure FIN-012.01</a:t>
            </a:r>
            <a:endParaRPr lang="en-US" sz="1800" dirty="0">
              <a:solidFill>
                <a:schemeClr val="bg1"/>
              </a:solidFill>
              <a:latin typeface="Arial" pitchFamily="34" charset="0"/>
            </a:endParaRPr>
          </a:p>
        </p:txBody>
      </p:sp>
    </p:spTree>
    <p:extLst>
      <p:ext uri="{BB962C8B-B14F-4D97-AF65-F5344CB8AC3E}">
        <p14:creationId xmlns:p14="http://schemas.microsoft.com/office/powerpoint/2010/main" val="3391783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F2428B-0119-43C8-A373-093F19507708}"/>
              </a:ext>
            </a:extLst>
          </p:cNvPr>
          <p:cNvSpPr>
            <a:spLocks noGrp="1"/>
          </p:cNvSpPr>
          <p:nvPr>
            <p:ph idx="1"/>
          </p:nvPr>
        </p:nvSpPr>
        <p:spPr/>
        <p:txBody>
          <a:bodyPr/>
          <a:lstStyle/>
          <a:p>
            <a:pPr marL="0" indent="0">
              <a:spcAft>
                <a:spcPts val="0"/>
              </a:spcAft>
              <a:buNone/>
            </a:pPr>
            <a:r>
              <a:rPr lang="en-US" dirty="0">
                <a:solidFill>
                  <a:srgbClr val="CC1543"/>
                </a:solidFill>
              </a:rPr>
              <a:t>Federal Acquisition Regulations (FAR)</a:t>
            </a:r>
          </a:p>
          <a:p>
            <a:pPr lvl="1">
              <a:spcAft>
                <a:spcPts val="600"/>
              </a:spcAft>
            </a:pPr>
            <a:r>
              <a:rPr lang="en-US" sz="1700" dirty="0"/>
              <a:t>Body of laws that govern the U.S. Federal Government’s procurement process</a:t>
            </a:r>
          </a:p>
          <a:p>
            <a:pPr lvl="2">
              <a:spcAft>
                <a:spcPts val="600"/>
              </a:spcAft>
            </a:pPr>
            <a:r>
              <a:rPr lang="en-US" sz="1600" dirty="0"/>
              <a:t>FAR 31.201-6 – Accounting for Unallowable Costs</a:t>
            </a:r>
          </a:p>
          <a:p>
            <a:pPr lvl="3">
              <a:spcAft>
                <a:spcPts val="600"/>
              </a:spcAft>
            </a:pPr>
            <a:r>
              <a:rPr lang="en-US" sz="1500" dirty="0"/>
              <a:t>Expressly unallowable</a:t>
            </a:r>
          </a:p>
          <a:p>
            <a:pPr lvl="3">
              <a:spcAft>
                <a:spcPts val="600"/>
              </a:spcAft>
            </a:pPr>
            <a:r>
              <a:rPr lang="en-US" sz="1500" dirty="0"/>
              <a:t>Directly associated</a:t>
            </a:r>
          </a:p>
          <a:p>
            <a:pPr lvl="3">
              <a:spcAft>
                <a:spcPts val="600"/>
              </a:spcAft>
            </a:pPr>
            <a:r>
              <a:rPr lang="en-US" sz="1500" dirty="0"/>
              <a:t>Mutually agreed</a:t>
            </a:r>
          </a:p>
          <a:p>
            <a:pPr lvl="2">
              <a:spcAft>
                <a:spcPts val="600"/>
              </a:spcAft>
            </a:pPr>
            <a:r>
              <a:rPr lang="en-US" sz="1600" dirty="0"/>
              <a:t>FAR 31.201-1 through 52 – Categories / Type of Costs</a:t>
            </a:r>
          </a:p>
          <a:p>
            <a:pPr lvl="3">
              <a:spcAft>
                <a:spcPts val="600"/>
              </a:spcAft>
            </a:pPr>
            <a:r>
              <a:rPr lang="en-US" sz="1500" dirty="0"/>
              <a:t>Expressly unallowable</a:t>
            </a:r>
          </a:p>
          <a:p>
            <a:pPr lvl="4">
              <a:spcAft>
                <a:spcPts val="600"/>
              </a:spcAft>
            </a:pPr>
            <a:r>
              <a:rPr lang="en-US" sz="1400" dirty="0"/>
              <a:t>Advertising or promotion 31.205-1</a:t>
            </a:r>
          </a:p>
          <a:p>
            <a:pPr lvl="3">
              <a:spcAft>
                <a:spcPts val="600"/>
              </a:spcAft>
            </a:pPr>
            <a:r>
              <a:rPr lang="en-US" sz="1500" dirty="0"/>
              <a:t>Directly associated</a:t>
            </a:r>
          </a:p>
          <a:p>
            <a:pPr lvl="4">
              <a:spcAft>
                <a:spcPts val="600"/>
              </a:spcAft>
            </a:pPr>
            <a:r>
              <a:rPr lang="en-US" sz="1400" dirty="0"/>
              <a:t>Travel costs associated with advertising or promotion campaign</a:t>
            </a:r>
          </a:p>
          <a:p>
            <a:pPr lvl="1">
              <a:spcAft>
                <a:spcPts val="600"/>
              </a:spcAft>
            </a:pPr>
            <a:endParaRPr lang="en-US" sz="1700" dirty="0"/>
          </a:p>
        </p:txBody>
      </p:sp>
      <p:sp>
        <p:nvSpPr>
          <p:cNvPr id="3" name="Title 2">
            <a:extLst>
              <a:ext uri="{FF2B5EF4-FFF2-40B4-BE49-F238E27FC236}">
                <a16:creationId xmlns:a16="http://schemas.microsoft.com/office/drawing/2014/main" id="{9B086B97-9BAD-4265-9227-D1E606B319D8}"/>
              </a:ext>
            </a:extLst>
          </p:cNvPr>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2515105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F2428B-0119-43C8-A373-093F19507708}"/>
              </a:ext>
            </a:extLst>
          </p:cNvPr>
          <p:cNvSpPr>
            <a:spLocks noGrp="1"/>
          </p:cNvSpPr>
          <p:nvPr>
            <p:ph idx="1"/>
          </p:nvPr>
        </p:nvSpPr>
        <p:spPr/>
        <p:txBody>
          <a:bodyPr/>
          <a:lstStyle/>
          <a:p>
            <a:pPr marL="0" indent="0">
              <a:spcAft>
                <a:spcPts val="0"/>
              </a:spcAft>
              <a:buNone/>
            </a:pPr>
            <a:r>
              <a:rPr lang="en-US" dirty="0">
                <a:solidFill>
                  <a:srgbClr val="CC1543"/>
                </a:solidFill>
              </a:rPr>
              <a:t>Cost Accounting Standards (CAS)</a:t>
            </a:r>
          </a:p>
          <a:p>
            <a:pPr lvl="1">
              <a:spcAft>
                <a:spcPts val="600"/>
              </a:spcAft>
            </a:pPr>
            <a:r>
              <a:rPr lang="en-US" dirty="0"/>
              <a:t>19 standards established to create uniform and consistent accounting practices</a:t>
            </a:r>
          </a:p>
          <a:p>
            <a:pPr lvl="2">
              <a:spcAft>
                <a:spcPts val="600"/>
              </a:spcAft>
            </a:pPr>
            <a:r>
              <a:rPr lang="en-US" dirty="0"/>
              <a:t>MTS has “modified” CAS status</a:t>
            </a:r>
          </a:p>
          <a:p>
            <a:pPr lvl="3">
              <a:spcAft>
                <a:spcPts val="600"/>
              </a:spcAft>
            </a:pPr>
            <a:r>
              <a:rPr lang="en-US" dirty="0"/>
              <a:t>Compliance is required with 4 of the 19 standards</a:t>
            </a:r>
          </a:p>
          <a:p>
            <a:pPr lvl="2">
              <a:spcAft>
                <a:spcPts val="600"/>
              </a:spcAft>
            </a:pPr>
            <a:r>
              <a:rPr lang="en-US" dirty="0"/>
              <a:t>CAS 405 – Accounting for Unallowable Costs</a:t>
            </a:r>
          </a:p>
          <a:p>
            <a:pPr lvl="3">
              <a:spcAft>
                <a:spcPts val="600"/>
              </a:spcAft>
            </a:pPr>
            <a:r>
              <a:rPr lang="en-US" dirty="0"/>
              <a:t>MTS must comply with CAS 405</a:t>
            </a:r>
          </a:p>
          <a:p>
            <a:pPr lvl="3">
              <a:spcAft>
                <a:spcPts val="600"/>
              </a:spcAft>
            </a:pPr>
            <a:r>
              <a:rPr lang="en-US" dirty="0"/>
              <a:t>Similar to FAR 31.201-6 requirements</a:t>
            </a:r>
          </a:p>
          <a:p>
            <a:pPr lvl="1">
              <a:spcAft>
                <a:spcPts val="600"/>
              </a:spcAft>
            </a:pPr>
            <a:endParaRPr lang="en-US" sz="1700" dirty="0"/>
          </a:p>
        </p:txBody>
      </p:sp>
      <p:sp>
        <p:nvSpPr>
          <p:cNvPr id="3" name="Title 2">
            <a:extLst>
              <a:ext uri="{FF2B5EF4-FFF2-40B4-BE49-F238E27FC236}">
                <a16:creationId xmlns:a16="http://schemas.microsoft.com/office/drawing/2014/main" id="{9B086B97-9BAD-4265-9227-D1E606B319D8}"/>
              </a:ext>
            </a:extLst>
          </p:cNvPr>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1890625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F2428B-0119-43C8-A373-093F19507708}"/>
              </a:ext>
            </a:extLst>
          </p:cNvPr>
          <p:cNvSpPr>
            <a:spLocks noGrp="1"/>
          </p:cNvSpPr>
          <p:nvPr>
            <p:ph idx="1"/>
          </p:nvPr>
        </p:nvSpPr>
        <p:spPr/>
        <p:txBody>
          <a:bodyPr/>
          <a:lstStyle/>
          <a:p>
            <a:pPr marL="0" indent="0">
              <a:spcAft>
                <a:spcPts val="0"/>
              </a:spcAft>
              <a:buNone/>
            </a:pPr>
            <a:r>
              <a:rPr lang="en-US" dirty="0">
                <a:solidFill>
                  <a:srgbClr val="CC1543"/>
                </a:solidFill>
              </a:rPr>
              <a:t>Unallowable Costs</a:t>
            </a:r>
          </a:p>
          <a:p>
            <a:pPr lvl="1">
              <a:spcAft>
                <a:spcPts val="600"/>
              </a:spcAft>
            </a:pPr>
            <a:r>
              <a:rPr lang="en-US" sz="1700" dirty="0"/>
              <a:t>A particular item or type of cost which, under the express provisions of an applicable law, regulation or contract, is specifically named and stated as unallowable</a:t>
            </a:r>
          </a:p>
          <a:p>
            <a:pPr lvl="1">
              <a:spcAft>
                <a:spcPts val="600"/>
              </a:spcAft>
            </a:pPr>
            <a:r>
              <a:rPr lang="en-US" sz="1700" dirty="0"/>
              <a:t>Normal and legitimate business expenses</a:t>
            </a:r>
          </a:p>
          <a:p>
            <a:pPr lvl="1">
              <a:spcAft>
                <a:spcPts val="1800"/>
              </a:spcAft>
            </a:pPr>
            <a:r>
              <a:rPr lang="en-US" sz="1700" dirty="0"/>
              <a:t>Unallowable costs must be identified and excluded from Government billings, claims and proposals</a:t>
            </a:r>
          </a:p>
          <a:p>
            <a:pPr lvl="1">
              <a:spcAft>
                <a:spcPts val="0"/>
              </a:spcAft>
            </a:pPr>
            <a:r>
              <a:rPr lang="en-US" sz="1700" dirty="0"/>
              <a:t>Three types of unallowable costs:</a:t>
            </a:r>
          </a:p>
          <a:p>
            <a:pPr lvl="2">
              <a:spcAft>
                <a:spcPts val="600"/>
              </a:spcAft>
            </a:pPr>
            <a:r>
              <a:rPr lang="en-US" sz="1600" b="1" dirty="0"/>
              <a:t>Expressly Unallowable </a:t>
            </a:r>
            <a:r>
              <a:rPr lang="en-US" sz="1600" dirty="0"/>
              <a:t>– costs specifically identified in regulation or law</a:t>
            </a:r>
          </a:p>
          <a:p>
            <a:pPr lvl="2">
              <a:spcAft>
                <a:spcPts val="1200"/>
              </a:spcAft>
            </a:pPr>
            <a:r>
              <a:rPr lang="en-US" sz="1600" b="1" dirty="0"/>
              <a:t>Directly Associated </a:t>
            </a:r>
            <a:r>
              <a:rPr lang="en-US" sz="1600" dirty="0"/>
              <a:t>– costs defined as unallowable through direct association with another unallowable activity</a:t>
            </a:r>
          </a:p>
          <a:p>
            <a:pPr lvl="2">
              <a:spcAft>
                <a:spcPts val="1200"/>
              </a:spcAft>
            </a:pPr>
            <a:r>
              <a:rPr lang="en-US" sz="1600" b="1" dirty="0"/>
              <a:t>Mutually Agreed </a:t>
            </a:r>
            <a:r>
              <a:rPr lang="en-US" sz="1600" dirty="0"/>
              <a:t>– costs or a cost level negotiated with the government</a:t>
            </a:r>
          </a:p>
          <a:p>
            <a:endParaRPr lang="en-US" dirty="0"/>
          </a:p>
        </p:txBody>
      </p:sp>
      <p:sp>
        <p:nvSpPr>
          <p:cNvPr id="3" name="Title 2">
            <a:extLst>
              <a:ext uri="{FF2B5EF4-FFF2-40B4-BE49-F238E27FC236}">
                <a16:creationId xmlns:a16="http://schemas.microsoft.com/office/drawing/2014/main" id="{9B086B97-9BAD-4265-9227-D1E606B319D8}"/>
              </a:ext>
            </a:extLst>
          </p:cNvPr>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3071880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F2428B-0119-43C8-A373-093F19507708}"/>
              </a:ext>
            </a:extLst>
          </p:cNvPr>
          <p:cNvSpPr>
            <a:spLocks noGrp="1"/>
          </p:cNvSpPr>
          <p:nvPr>
            <p:ph idx="1"/>
          </p:nvPr>
        </p:nvSpPr>
        <p:spPr/>
        <p:txBody>
          <a:bodyPr/>
          <a:lstStyle/>
          <a:p>
            <a:pPr marL="0" indent="0">
              <a:spcAft>
                <a:spcPts val="0"/>
              </a:spcAft>
              <a:buNone/>
            </a:pPr>
            <a:r>
              <a:rPr lang="en-US" dirty="0">
                <a:solidFill>
                  <a:srgbClr val="CC1543"/>
                </a:solidFill>
              </a:rPr>
              <a:t>Donations and Contributions (FAR 31.205-8) – MTS Accounts 949200, 949500, 949600</a:t>
            </a:r>
          </a:p>
          <a:p>
            <a:pPr lvl="1">
              <a:spcAft>
                <a:spcPts val="300"/>
              </a:spcAft>
            </a:pPr>
            <a:r>
              <a:rPr lang="en-US" sz="1700" dirty="0"/>
              <a:t>Cash, property (i.e., gifts, products, etc.) or services</a:t>
            </a:r>
          </a:p>
          <a:p>
            <a:pPr lvl="1">
              <a:spcAft>
                <a:spcPts val="300"/>
              </a:spcAft>
            </a:pPr>
            <a:r>
              <a:rPr lang="en-US" sz="1700" dirty="0"/>
              <a:t>Regardless of recipient</a:t>
            </a:r>
          </a:p>
          <a:p>
            <a:pPr lvl="2">
              <a:spcAft>
                <a:spcPts val="300"/>
              </a:spcAft>
            </a:pPr>
            <a:r>
              <a:rPr lang="en-US" sz="1600" dirty="0"/>
              <a:t>Schools, hospitals, organizations, charitable or not-for-profit organizations (i.e., United Way, Feed My Starving Children, etc.)</a:t>
            </a:r>
          </a:p>
          <a:p>
            <a:pPr lvl="2">
              <a:spcAft>
                <a:spcPts val="1800"/>
              </a:spcAft>
            </a:pPr>
            <a:r>
              <a:rPr lang="en-US" sz="1600" dirty="0"/>
              <a:t>Cultural events or activities</a:t>
            </a:r>
          </a:p>
          <a:p>
            <a:pPr marL="0" indent="0">
              <a:spcAft>
                <a:spcPts val="0"/>
              </a:spcAft>
              <a:buNone/>
            </a:pPr>
            <a:r>
              <a:rPr lang="en-US" dirty="0">
                <a:solidFill>
                  <a:srgbClr val="CC1543"/>
                </a:solidFill>
              </a:rPr>
              <a:t>Alcohol (FAR 31.205-51) – MTS Account 943300</a:t>
            </a:r>
          </a:p>
          <a:p>
            <a:pPr lvl="1">
              <a:spcAft>
                <a:spcPts val="1800"/>
              </a:spcAft>
            </a:pPr>
            <a:r>
              <a:rPr lang="en-US" sz="1700" dirty="0"/>
              <a:t>Cost of alcoholic beverages must be identified on all expense reimbursement requests (i.e., travel and business meetings)</a:t>
            </a:r>
          </a:p>
          <a:p>
            <a:pPr marL="0" indent="0">
              <a:spcAft>
                <a:spcPts val="0"/>
              </a:spcAft>
              <a:buNone/>
            </a:pPr>
            <a:r>
              <a:rPr lang="en-US" dirty="0">
                <a:solidFill>
                  <a:srgbClr val="CC1543"/>
                </a:solidFill>
              </a:rPr>
              <a:t>Interest (FAR 31.205-20)</a:t>
            </a:r>
          </a:p>
          <a:p>
            <a:pPr lvl="1">
              <a:spcAft>
                <a:spcPts val="300"/>
              </a:spcAft>
            </a:pPr>
            <a:r>
              <a:rPr lang="en-US" sz="1700" dirty="0"/>
              <a:t>Interest on borrowings</a:t>
            </a:r>
          </a:p>
          <a:p>
            <a:pPr lvl="1">
              <a:spcAft>
                <a:spcPts val="600"/>
              </a:spcAft>
            </a:pPr>
            <a:r>
              <a:rPr lang="en-US" sz="1700" dirty="0"/>
              <a:t>Costs of financing and refinancing</a:t>
            </a:r>
          </a:p>
          <a:p>
            <a:pPr lvl="2">
              <a:spcAft>
                <a:spcPts val="600"/>
              </a:spcAft>
            </a:pPr>
            <a:endParaRPr lang="en-US" sz="1600" dirty="0"/>
          </a:p>
        </p:txBody>
      </p:sp>
      <p:sp>
        <p:nvSpPr>
          <p:cNvPr id="3" name="Title 2">
            <a:extLst>
              <a:ext uri="{FF2B5EF4-FFF2-40B4-BE49-F238E27FC236}">
                <a16:creationId xmlns:a16="http://schemas.microsoft.com/office/drawing/2014/main" id="{9B086B97-9BAD-4265-9227-D1E606B319D8}"/>
              </a:ext>
            </a:extLst>
          </p:cNvPr>
          <p:cNvSpPr>
            <a:spLocks noGrp="1"/>
          </p:cNvSpPr>
          <p:nvPr>
            <p:ph type="title"/>
          </p:nvPr>
        </p:nvSpPr>
        <p:spPr/>
        <p:txBody>
          <a:bodyPr/>
          <a:lstStyle/>
          <a:p>
            <a:r>
              <a:rPr lang="en-US" dirty="0"/>
              <a:t>Expressly Unallowable Cost Examples</a:t>
            </a:r>
          </a:p>
        </p:txBody>
      </p:sp>
    </p:spTree>
    <p:extLst>
      <p:ext uri="{BB962C8B-B14F-4D97-AF65-F5344CB8AC3E}">
        <p14:creationId xmlns:p14="http://schemas.microsoft.com/office/powerpoint/2010/main" val="867389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F2428B-0119-43C8-A373-093F19507708}"/>
              </a:ext>
            </a:extLst>
          </p:cNvPr>
          <p:cNvSpPr>
            <a:spLocks noGrp="1"/>
          </p:cNvSpPr>
          <p:nvPr>
            <p:ph idx="1"/>
          </p:nvPr>
        </p:nvSpPr>
        <p:spPr/>
        <p:txBody>
          <a:bodyPr/>
          <a:lstStyle/>
          <a:p>
            <a:pPr marL="0" indent="0">
              <a:spcAft>
                <a:spcPts val="0"/>
              </a:spcAft>
              <a:buNone/>
            </a:pPr>
            <a:r>
              <a:rPr lang="en-US" sz="1800" dirty="0">
                <a:solidFill>
                  <a:srgbClr val="CC1543"/>
                </a:solidFill>
              </a:rPr>
              <a:t>Bad Debts (FAR 31.205-3) – MTS Account 949620</a:t>
            </a:r>
          </a:p>
          <a:p>
            <a:pPr lvl="1">
              <a:spcAft>
                <a:spcPts val="1200"/>
              </a:spcAft>
            </a:pPr>
            <a:r>
              <a:rPr lang="en-US" sz="1700" dirty="0"/>
              <a:t>Actual or estimated uncollectible accounts due from customers</a:t>
            </a:r>
            <a:endParaRPr lang="en-US" sz="1600" dirty="0"/>
          </a:p>
          <a:p>
            <a:pPr marL="0" indent="0">
              <a:spcAft>
                <a:spcPts val="0"/>
              </a:spcAft>
              <a:buNone/>
            </a:pPr>
            <a:r>
              <a:rPr lang="en-US" sz="1800" dirty="0">
                <a:solidFill>
                  <a:srgbClr val="CC1543"/>
                </a:solidFill>
              </a:rPr>
              <a:t>Fines and Penalties (FAR 31.205-15)</a:t>
            </a:r>
          </a:p>
          <a:p>
            <a:pPr lvl="1">
              <a:spcAft>
                <a:spcPts val="1200"/>
              </a:spcAft>
            </a:pPr>
            <a:r>
              <a:rPr lang="en-US" sz="1700" dirty="0"/>
              <a:t>Cost of fines or penalties from violations to comply with federal, state or local laws and regulations</a:t>
            </a:r>
          </a:p>
          <a:p>
            <a:pPr marL="0" indent="0">
              <a:spcAft>
                <a:spcPts val="0"/>
              </a:spcAft>
              <a:buNone/>
            </a:pPr>
            <a:r>
              <a:rPr lang="en-US" sz="1800" dirty="0">
                <a:solidFill>
                  <a:srgbClr val="CC1543"/>
                </a:solidFill>
              </a:rPr>
              <a:t>Entertainment (FAR 31.205-14) – MTS Account 943300, Activity Code 9124</a:t>
            </a:r>
          </a:p>
          <a:p>
            <a:pPr lvl="1">
              <a:spcAft>
                <a:spcPts val="0"/>
              </a:spcAft>
            </a:pPr>
            <a:r>
              <a:rPr lang="en-US" sz="1700" dirty="0"/>
              <a:t>Cost of amusement, social activities</a:t>
            </a:r>
            <a:endParaRPr lang="en-US" sz="1600" dirty="0"/>
          </a:p>
          <a:p>
            <a:pPr lvl="1">
              <a:spcAft>
                <a:spcPts val="0"/>
              </a:spcAft>
            </a:pPr>
            <a:r>
              <a:rPr lang="en-US" sz="1600" dirty="0"/>
              <a:t>Tickets to shows or sporting events</a:t>
            </a:r>
          </a:p>
          <a:p>
            <a:pPr lvl="1">
              <a:spcAft>
                <a:spcPts val="0"/>
              </a:spcAft>
            </a:pPr>
            <a:r>
              <a:rPr lang="en-US" sz="1600" dirty="0"/>
              <a:t>Membership to social, dining, country clubs, etc.</a:t>
            </a:r>
          </a:p>
          <a:p>
            <a:pPr lvl="1">
              <a:spcAft>
                <a:spcPts val="1200"/>
              </a:spcAft>
            </a:pPr>
            <a:r>
              <a:rPr lang="en-US" sz="1600" dirty="0"/>
              <a:t>Offsite social event during normal work hours</a:t>
            </a:r>
          </a:p>
          <a:p>
            <a:pPr marL="0" indent="0">
              <a:spcAft>
                <a:spcPts val="0"/>
              </a:spcAft>
              <a:buNone/>
            </a:pPr>
            <a:r>
              <a:rPr lang="en-US" sz="1800" dirty="0">
                <a:solidFill>
                  <a:srgbClr val="CC1543"/>
                </a:solidFill>
              </a:rPr>
              <a:t>Lobbying and Political Activity Costs (FAR 31.205-22) – MTS Accounts 944100, 944900</a:t>
            </a:r>
          </a:p>
          <a:p>
            <a:pPr lvl="1">
              <a:spcAft>
                <a:spcPts val="0"/>
              </a:spcAft>
            </a:pPr>
            <a:r>
              <a:rPr lang="en-US" sz="1700" dirty="0"/>
              <a:t>Includes cash contributions, endorsements or publicity costs</a:t>
            </a:r>
          </a:p>
          <a:p>
            <a:pPr lvl="1">
              <a:spcAft>
                <a:spcPts val="1200"/>
              </a:spcAft>
            </a:pPr>
            <a:r>
              <a:rPr lang="en-US" sz="1700" dirty="0"/>
              <a:t>MTS labor effort plus legal, accounting, etc. related costs</a:t>
            </a:r>
          </a:p>
        </p:txBody>
      </p:sp>
      <p:sp>
        <p:nvSpPr>
          <p:cNvPr id="3" name="Title 2">
            <a:extLst>
              <a:ext uri="{FF2B5EF4-FFF2-40B4-BE49-F238E27FC236}">
                <a16:creationId xmlns:a16="http://schemas.microsoft.com/office/drawing/2014/main" id="{9B086B97-9BAD-4265-9227-D1E606B319D8}"/>
              </a:ext>
            </a:extLst>
          </p:cNvPr>
          <p:cNvSpPr>
            <a:spLocks noGrp="1"/>
          </p:cNvSpPr>
          <p:nvPr>
            <p:ph type="title"/>
          </p:nvPr>
        </p:nvSpPr>
        <p:spPr/>
        <p:txBody>
          <a:bodyPr/>
          <a:lstStyle/>
          <a:p>
            <a:r>
              <a:rPr lang="en-US" dirty="0"/>
              <a:t>Expressly Unallowable Cost Examples</a:t>
            </a:r>
          </a:p>
        </p:txBody>
      </p:sp>
    </p:spTree>
    <p:extLst>
      <p:ext uri="{BB962C8B-B14F-4D97-AF65-F5344CB8AC3E}">
        <p14:creationId xmlns:p14="http://schemas.microsoft.com/office/powerpoint/2010/main" val="4066730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1049F3B-776E-4AA0-80BF-951DA9168EE9}"/>
              </a:ext>
            </a:extLst>
          </p:cNvPr>
          <p:cNvSpPr>
            <a:spLocks noGrp="1"/>
          </p:cNvSpPr>
          <p:nvPr>
            <p:ph idx="1"/>
          </p:nvPr>
        </p:nvSpPr>
        <p:spPr>
          <a:xfrm>
            <a:off x="500062" y="1219200"/>
            <a:ext cx="8262938" cy="3933092"/>
          </a:xfrm>
        </p:spPr>
        <p:txBody>
          <a:bodyPr/>
          <a:lstStyle/>
          <a:p>
            <a:pPr marL="0" indent="0">
              <a:buNone/>
            </a:pPr>
            <a:r>
              <a:rPr lang="en-US" dirty="0">
                <a:solidFill>
                  <a:srgbClr val="CC1543"/>
                </a:solidFill>
              </a:rPr>
              <a:t>Scope</a:t>
            </a:r>
          </a:p>
          <a:p>
            <a:pPr lvl="1">
              <a:spcAft>
                <a:spcPts val="1800"/>
              </a:spcAft>
            </a:pPr>
            <a:r>
              <a:rPr lang="en-US" dirty="0"/>
              <a:t>All U.S. Test &amp; Simulation and Corporate employees and contractors</a:t>
            </a:r>
          </a:p>
          <a:p>
            <a:pPr marL="0" indent="0">
              <a:buNone/>
            </a:pPr>
            <a:r>
              <a:rPr lang="en-US" dirty="0">
                <a:solidFill>
                  <a:srgbClr val="CC1543"/>
                </a:solidFill>
              </a:rPr>
              <a:t>Purpose</a:t>
            </a:r>
          </a:p>
          <a:p>
            <a:pPr lvl="1"/>
            <a:r>
              <a:rPr lang="en-US" dirty="0"/>
              <a:t>Provide general principles on:</a:t>
            </a:r>
          </a:p>
          <a:p>
            <a:pPr lvl="2"/>
            <a:r>
              <a:rPr lang="en-US" dirty="0"/>
              <a:t>Charging time</a:t>
            </a:r>
          </a:p>
          <a:p>
            <a:pPr lvl="2"/>
            <a:r>
              <a:rPr lang="en-US" dirty="0"/>
              <a:t>Recognizing and charging unallowable costs</a:t>
            </a:r>
          </a:p>
          <a:p>
            <a:pPr lvl="1"/>
            <a:r>
              <a:rPr lang="en-US" dirty="0"/>
              <a:t>Provide guidance on properly:</a:t>
            </a:r>
          </a:p>
          <a:p>
            <a:pPr lvl="2"/>
            <a:r>
              <a:rPr lang="en-US" dirty="0"/>
              <a:t>Charging direct and indirect time</a:t>
            </a:r>
          </a:p>
          <a:p>
            <a:pPr lvl="2"/>
            <a:r>
              <a:rPr lang="en-US" dirty="0"/>
              <a:t>Recognizing and charging unallowable costs</a:t>
            </a:r>
          </a:p>
          <a:p>
            <a:pPr lvl="1"/>
            <a:r>
              <a:rPr lang="en-US" dirty="0"/>
              <a:t>Ensure compliance with applicable regulations and contract requirements</a:t>
            </a:r>
            <a:endParaRPr lang="en-US" sz="1600" dirty="0"/>
          </a:p>
        </p:txBody>
      </p:sp>
      <p:sp>
        <p:nvSpPr>
          <p:cNvPr id="3" name="Title 2">
            <a:extLst>
              <a:ext uri="{FF2B5EF4-FFF2-40B4-BE49-F238E27FC236}">
                <a16:creationId xmlns:a16="http://schemas.microsoft.com/office/drawing/2014/main" id="{C9302A4F-727F-4E28-800A-9D749549A54B}"/>
              </a:ext>
            </a:extLst>
          </p:cNvPr>
          <p:cNvSpPr>
            <a:spLocks noGrp="1"/>
          </p:cNvSpPr>
          <p:nvPr>
            <p:ph type="title"/>
          </p:nvPr>
        </p:nvSpPr>
        <p:spPr/>
        <p:txBody>
          <a:bodyPr>
            <a:normAutofit/>
          </a:bodyPr>
          <a:lstStyle/>
          <a:p>
            <a:r>
              <a:rPr lang="en-US" dirty="0"/>
              <a:t>Scope and Purpose</a:t>
            </a:r>
          </a:p>
        </p:txBody>
      </p:sp>
      <p:sp>
        <p:nvSpPr>
          <p:cNvPr id="11" name="Rectangle: Rounded Corners 10">
            <a:extLst>
              <a:ext uri="{FF2B5EF4-FFF2-40B4-BE49-F238E27FC236}">
                <a16:creationId xmlns:a16="http://schemas.microsoft.com/office/drawing/2014/main" id="{E64C1B61-D338-443E-8E20-0CAD2DD79445}"/>
              </a:ext>
            </a:extLst>
          </p:cNvPr>
          <p:cNvSpPr/>
          <p:nvPr/>
        </p:nvSpPr>
        <p:spPr>
          <a:xfrm>
            <a:off x="533401" y="5266435"/>
            <a:ext cx="8327135" cy="914400"/>
          </a:xfrm>
          <a:prstGeom prst="roundRect">
            <a:avLst/>
          </a:prstGeom>
          <a:solidFill>
            <a:srgbClr val="B1001F"/>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bg1"/>
                </a:solidFill>
                <a:latin typeface="Arial" pitchFamily="34" charset="0"/>
              </a:rPr>
              <a:t>Failure to comply with this policy may result in MTS and its employees being subject to civil and criminal fines, penalties and other sanctions.</a:t>
            </a:r>
            <a:endParaRPr lang="en-US" sz="1800" dirty="0">
              <a:solidFill>
                <a:schemeClr val="bg1"/>
              </a:solidFill>
              <a:latin typeface="Arial" pitchFamily="34" charset="0"/>
            </a:endParaRPr>
          </a:p>
        </p:txBody>
      </p:sp>
    </p:spTree>
    <p:extLst>
      <p:ext uri="{BB962C8B-B14F-4D97-AF65-F5344CB8AC3E}">
        <p14:creationId xmlns:p14="http://schemas.microsoft.com/office/powerpoint/2010/main" val="4033944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F2428B-0119-43C8-A373-093F19507708}"/>
              </a:ext>
            </a:extLst>
          </p:cNvPr>
          <p:cNvSpPr>
            <a:spLocks noGrp="1"/>
          </p:cNvSpPr>
          <p:nvPr>
            <p:ph idx="1"/>
          </p:nvPr>
        </p:nvSpPr>
        <p:spPr/>
        <p:txBody>
          <a:bodyPr/>
          <a:lstStyle/>
          <a:p>
            <a:pPr marL="0" indent="0">
              <a:spcAft>
                <a:spcPts val="0"/>
              </a:spcAft>
              <a:buNone/>
            </a:pPr>
            <a:r>
              <a:rPr lang="en-US" dirty="0">
                <a:solidFill>
                  <a:srgbClr val="CC1543"/>
                </a:solidFill>
              </a:rPr>
              <a:t>Organizational Costs (FAR 31.205-27) – MTS Accounts 944100, 944900</a:t>
            </a:r>
          </a:p>
          <a:p>
            <a:pPr lvl="1">
              <a:spcAft>
                <a:spcPts val="300"/>
              </a:spcAft>
            </a:pPr>
            <a:r>
              <a:rPr lang="en-US" sz="1700" dirty="0"/>
              <a:t>Raising capital</a:t>
            </a:r>
          </a:p>
          <a:p>
            <a:pPr lvl="1">
              <a:spcAft>
                <a:spcPts val="300"/>
              </a:spcAft>
            </a:pPr>
            <a:r>
              <a:rPr lang="en-US" sz="1700" dirty="0"/>
              <a:t>Merger or acquisition activity</a:t>
            </a:r>
          </a:p>
          <a:p>
            <a:pPr lvl="2">
              <a:spcAft>
                <a:spcPts val="1800"/>
              </a:spcAft>
            </a:pPr>
            <a:r>
              <a:rPr lang="en-US" sz="1600" dirty="0"/>
              <a:t>MTS labor effort plus legal, accounting, etc. related costs</a:t>
            </a:r>
          </a:p>
          <a:p>
            <a:pPr marL="0" indent="0">
              <a:spcAft>
                <a:spcPts val="0"/>
              </a:spcAft>
              <a:buNone/>
            </a:pPr>
            <a:r>
              <a:rPr lang="en-US" dirty="0">
                <a:solidFill>
                  <a:srgbClr val="CC1543"/>
                </a:solidFill>
              </a:rPr>
              <a:t>Professional and Consulting Services (FAR 31.205-33) – MTS Accounts 944100,944900</a:t>
            </a:r>
          </a:p>
          <a:p>
            <a:pPr lvl="1">
              <a:spcAft>
                <a:spcPts val="1800"/>
              </a:spcAft>
            </a:pPr>
            <a:r>
              <a:rPr lang="en-US" sz="1700" dirty="0"/>
              <a:t>Unallowable if legal or related costs are due to violations of statutes or regulations</a:t>
            </a:r>
          </a:p>
          <a:p>
            <a:pPr marL="0" indent="0">
              <a:spcAft>
                <a:spcPts val="0"/>
              </a:spcAft>
              <a:buNone/>
            </a:pPr>
            <a:r>
              <a:rPr lang="en-US" dirty="0">
                <a:solidFill>
                  <a:srgbClr val="CC1543"/>
                </a:solidFill>
              </a:rPr>
              <a:t>Patent Costs (FAR 31.205-30) – MTS Accounts 944100, 944900</a:t>
            </a:r>
          </a:p>
          <a:p>
            <a:pPr lvl="1">
              <a:spcAft>
                <a:spcPts val="300"/>
              </a:spcAft>
            </a:pPr>
            <a:r>
              <a:rPr lang="en-US" sz="1700" dirty="0"/>
              <a:t>Unallowable if:</a:t>
            </a:r>
          </a:p>
          <a:p>
            <a:pPr lvl="2">
              <a:spcAft>
                <a:spcPts val="300"/>
              </a:spcAft>
            </a:pPr>
            <a:r>
              <a:rPr lang="en-US" sz="1600" dirty="0"/>
              <a:t>Not required by contract</a:t>
            </a:r>
          </a:p>
          <a:p>
            <a:pPr lvl="2">
              <a:spcAft>
                <a:spcPts val="300"/>
              </a:spcAft>
            </a:pPr>
            <a:r>
              <a:rPr lang="en-US" sz="1600" dirty="0"/>
              <a:t>Includes MTS labor effort plus legal, accounting, etc. related costs</a:t>
            </a:r>
          </a:p>
          <a:p>
            <a:pPr lvl="2">
              <a:spcAft>
                <a:spcPts val="600"/>
              </a:spcAft>
            </a:pPr>
            <a:endParaRPr lang="en-US" sz="1600" dirty="0"/>
          </a:p>
        </p:txBody>
      </p:sp>
      <p:sp>
        <p:nvSpPr>
          <p:cNvPr id="3" name="Title 2">
            <a:extLst>
              <a:ext uri="{FF2B5EF4-FFF2-40B4-BE49-F238E27FC236}">
                <a16:creationId xmlns:a16="http://schemas.microsoft.com/office/drawing/2014/main" id="{9B086B97-9BAD-4265-9227-D1E606B319D8}"/>
              </a:ext>
            </a:extLst>
          </p:cNvPr>
          <p:cNvSpPr>
            <a:spLocks noGrp="1"/>
          </p:cNvSpPr>
          <p:nvPr>
            <p:ph type="title"/>
          </p:nvPr>
        </p:nvSpPr>
        <p:spPr/>
        <p:txBody>
          <a:bodyPr/>
          <a:lstStyle/>
          <a:p>
            <a:r>
              <a:rPr lang="en-US" dirty="0"/>
              <a:t>Expressly Unallowable Cost Examples</a:t>
            </a:r>
          </a:p>
        </p:txBody>
      </p:sp>
    </p:spTree>
    <p:extLst>
      <p:ext uri="{BB962C8B-B14F-4D97-AF65-F5344CB8AC3E}">
        <p14:creationId xmlns:p14="http://schemas.microsoft.com/office/powerpoint/2010/main" val="1933753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F2428B-0119-43C8-A373-093F19507708}"/>
              </a:ext>
            </a:extLst>
          </p:cNvPr>
          <p:cNvSpPr>
            <a:spLocks noGrp="1"/>
          </p:cNvSpPr>
          <p:nvPr>
            <p:ph idx="1"/>
          </p:nvPr>
        </p:nvSpPr>
        <p:spPr/>
        <p:txBody>
          <a:bodyPr/>
          <a:lstStyle/>
          <a:p>
            <a:pPr marL="0" indent="0">
              <a:spcAft>
                <a:spcPts val="0"/>
              </a:spcAft>
              <a:buNone/>
            </a:pPr>
            <a:r>
              <a:rPr lang="en-US" dirty="0">
                <a:solidFill>
                  <a:srgbClr val="CC1543"/>
                </a:solidFill>
              </a:rPr>
              <a:t>Travel Costs (FAR 31.205-46)</a:t>
            </a:r>
          </a:p>
          <a:p>
            <a:pPr lvl="1">
              <a:spcAft>
                <a:spcPts val="300"/>
              </a:spcAft>
            </a:pPr>
            <a:r>
              <a:rPr lang="en-US" sz="1700" dirty="0"/>
              <a:t>Allowable:</a:t>
            </a:r>
          </a:p>
          <a:p>
            <a:pPr lvl="2">
              <a:spcAft>
                <a:spcPts val="0"/>
              </a:spcAft>
            </a:pPr>
            <a:r>
              <a:rPr lang="en-US" sz="1600" dirty="0"/>
              <a:t>Travel must have a business purpose</a:t>
            </a:r>
          </a:p>
          <a:p>
            <a:pPr lvl="2">
              <a:spcAft>
                <a:spcPts val="0"/>
              </a:spcAft>
            </a:pPr>
            <a:r>
              <a:rPr lang="en-US" sz="1600" dirty="0"/>
              <a:t>Costs must be ordinary, reasonable and necessary</a:t>
            </a:r>
          </a:p>
          <a:p>
            <a:pPr lvl="2">
              <a:spcAft>
                <a:spcPts val="0"/>
              </a:spcAft>
            </a:pPr>
            <a:r>
              <a:rPr lang="en-US" sz="1600" dirty="0"/>
              <a:t>Costs must be supported with adequate explanation / documentation</a:t>
            </a:r>
          </a:p>
          <a:p>
            <a:pPr lvl="2">
              <a:spcAft>
                <a:spcPts val="1200"/>
              </a:spcAft>
            </a:pPr>
            <a:r>
              <a:rPr lang="en-US" sz="1600" dirty="0"/>
              <a:t>Refer to FIN-008 – Travel Reimbursement Policy</a:t>
            </a:r>
          </a:p>
          <a:p>
            <a:pPr lvl="1">
              <a:spcAft>
                <a:spcPts val="300"/>
              </a:spcAft>
            </a:pPr>
            <a:r>
              <a:rPr lang="en-US" sz="1700" dirty="0"/>
              <a:t>Unallowable – Reimbursed to employee, but not chargeable to the government</a:t>
            </a:r>
          </a:p>
          <a:p>
            <a:pPr lvl="2">
              <a:spcAft>
                <a:spcPts val="300"/>
              </a:spcAft>
            </a:pPr>
            <a:r>
              <a:rPr lang="en-US" sz="1600" dirty="0"/>
              <a:t>First class or business class airfare</a:t>
            </a:r>
          </a:p>
          <a:p>
            <a:pPr lvl="3">
              <a:spcAft>
                <a:spcPts val="300"/>
              </a:spcAft>
            </a:pPr>
            <a:r>
              <a:rPr lang="en-US" sz="1500" dirty="0"/>
              <a:t>Airfare in excess of lowest price available – “lowest logical airfare”</a:t>
            </a:r>
          </a:p>
          <a:p>
            <a:pPr lvl="4">
              <a:spcAft>
                <a:spcPts val="0"/>
              </a:spcAft>
            </a:pPr>
            <a:r>
              <a:rPr lang="en-US" sz="1400" dirty="0"/>
              <a:t>Must be recorded to MTS account 943310 – unallowable travel expense</a:t>
            </a:r>
          </a:p>
          <a:p>
            <a:pPr lvl="2">
              <a:spcAft>
                <a:spcPts val="0"/>
              </a:spcAft>
            </a:pPr>
            <a:r>
              <a:rPr lang="en-US" sz="1600" dirty="0"/>
              <a:t>Costs for meals, incidentals and lodging in excess of government per diem rates</a:t>
            </a:r>
          </a:p>
          <a:p>
            <a:pPr lvl="3">
              <a:spcAft>
                <a:spcPts val="0"/>
              </a:spcAft>
            </a:pPr>
            <a:r>
              <a:rPr lang="en-US" sz="1500" dirty="0"/>
              <a:t>Expense Anywhere automatically computes unallowable portion and captures it in MTS account 943310 – unallowable ravel expense</a:t>
            </a:r>
          </a:p>
          <a:p>
            <a:pPr lvl="2">
              <a:spcAft>
                <a:spcPts val="0"/>
              </a:spcAft>
            </a:pPr>
            <a:r>
              <a:rPr lang="en-US" sz="1600" dirty="0"/>
              <a:t>Alcohol – must be tracked and reported separately</a:t>
            </a:r>
          </a:p>
        </p:txBody>
      </p:sp>
      <p:sp>
        <p:nvSpPr>
          <p:cNvPr id="3" name="Title 2">
            <a:extLst>
              <a:ext uri="{FF2B5EF4-FFF2-40B4-BE49-F238E27FC236}">
                <a16:creationId xmlns:a16="http://schemas.microsoft.com/office/drawing/2014/main" id="{9B086B97-9BAD-4265-9227-D1E606B319D8}"/>
              </a:ext>
            </a:extLst>
          </p:cNvPr>
          <p:cNvSpPr>
            <a:spLocks noGrp="1"/>
          </p:cNvSpPr>
          <p:nvPr>
            <p:ph type="title"/>
          </p:nvPr>
        </p:nvSpPr>
        <p:spPr/>
        <p:txBody>
          <a:bodyPr/>
          <a:lstStyle/>
          <a:p>
            <a:r>
              <a:rPr lang="en-US" dirty="0"/>
              <a:t>Expressly Unallowable Cost Examples</a:t>
            </a:r>
          </a:p>
        </p:txBody>
      </p:sp>
    </p:spTree>
    <p:extLst>
      <p:ext uri="{BB962C8B-B14F-4D97-AF65-F5344CB8AC3E}">
        <p14:creationId xmlns:p14="http://schemas.microsoft.com/office/powerpoint/2010/main" val="2209117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F2428B-0119-43C8-A373-093F19507708}"/>
              </a:ext>
            </a:extLst>
          </p:cNvPr>
          <p:cNvSpPr>
            <a:spLocks noGrp="1"/>
          </p:cNvSpPr>
          <p:nvPr>
            <p:ph idx="1"/>
          </p:nvPr>
        </p:nvSpPr>
        <p:spPr/>
        <p:txBody>
          <a:bodyPr/>
          <a:lstStyle/>
          <a:p>
            <a:pPr marL="0" indent="0">
              <a:spcAft>
                <a:spcPts val="0"/>
              </a:spcAft>
              <a:buNone/>
            </a:pPr>
            <a:r>
              <a:rPr lang="en-US" sz="1800" dirty="0">
                <a:solidFill>
                  <a:srgbClr val="CC1543"/>
                </a:solidFill>
              </a:rPr>
              <a:t>Public Relations and Advertising Costs (FAR 31.205-1) – MTS Account 957800</a:t>
            </a:r>
          </a:p>
          <a:p>
            <a:pPr lvl="1">
              <a:spcAft>
                <a:spcPts val="300"/>
              </a:spcAft>
            </a:pPr>
            <a:r>
              <a:rPr lang="en-US" sz="1600" dirty="0"/>
              <a:t>Allowable if:</a:t>
            </a:r>
          </a:p>
          <a:p>
            <a:pPr lvl="2">
              <a:spcAft>
                <a:spcPts val="0"/>
              </a:spcAft>
            </a:pPr>
            <a:r>
              <a:rPr lang="en-US" sz="1500" dirty="0"/>
              <a:t>Trade show is to promote sale of product normally sold to the U.S. Government</a:t>
            </a:r>
          </a:p>
          <a:p>
            <a:pPr lvl="2">
              <a:spcAft>
                <a:spcPts val="0"/>
              </a:spcAft>
            </a:pPr>
            <a:r>
              <a:rPr lang="en-US" sz="1500" dirty="0"/>
              <a:t>Communications are with shareholders or the public</a:t>
            </a:r>
          </a:p>
          <a:p>
            <a:pPr lvl="3">
              <a:spcAft>
                <a:spcPts val="0"/>
              </a:spcAft>
            </a:pPr>
            <a:r>
              <a:rPr lang="en-US" sz="1400" dirty="0"/>
              <a:t>Notice of contract award, plant opening or closing, employee layoffs or rehiring</a:t>
            </a:r>
          </a:p>
          <a:p>
            <a:pPr lvl="2">
              <a:spcAft>
                <a:spcPts val="0"/>
              </a:spcAft>
            </a:pPr>
            <a:r>
              <a:rPr lang="en-US" sz="1500" dirty="0"/>
              <a:t>Participation in community service activities</a:t>
            </a:r>
          </a:p>
          <a:p>
            <a:pPr lvl="3">
              <a:spcAft>
                <a:spcPts val="1200"/>
              </a:spcAft>
            </a:pPr>
            <a:r>
              <a:rPr lang="en-US" sz="1400" dirty="0"/>
              <a:t>Blood drives, charity drives (United Way), disaster assistance</a:t>
            </a:r>
          </a:p>
          <a:p>
            <a:pPr lvl="1">
              <a:spcAft>
                <a:spcPts val="300"/>
              </a:spcAft>
            </a:pPr>
            <a:r>
              <a:rPr lang="en-US" sz="1600" dirty="0"/>
              <a:t>Unallowable if “maintaining, protecting or enhancing image or product”</a:t>
            </a:r>
          </a:p>
          <a:p>
            <a:pPr lvl="2">
              <a:spcAft>
                <a:spcPts val="300"/>
              </a:spcAft>
            </a:pPr>
            <a:r>
              <a:rPr lang="en-US" sz="1500" dirty="0"/>
              <a:t>Brochures, magazines, commercials, advertising</a:t>
            </a:r>
          </a:p>
          <a:p>
            <a:pPr lvl="2">
              <a:spcAft>
                <a:spcPts val="300"/>
              </a:spcAft>
            </a:pPr>
            <a:r>
              <a:rPr lang="en-US" sz="1500" dirty="0"/>
              <a:t>Trade shows that do NOT promote export of sales of product sold to the U.S. Government</a:t>
            </a:r>
          </a:p>
          <a:p>
            <a:pPr lvl="2">
              <a:spcAft>
                <a:spcPts val="300"/>
              </a:spcAft>
            </a:pPr>
            <a:r>
              <a:rPr lang="en-US" sz="1500" dirty="0"/>
              <a:t>Gifts displaying the Company logo – models, souvenirs, coffee mugs, clothing</a:t>
            </a:r>
          </a:p>
          <a:p>
            <a:pPr lvl="2">
              <a:spcAft>
                <a:spcPts val="300"/>
              </a:spcAft>
            </a:pPr>
            <a:r>
              <a:rPr lang="en-US" sz="1500" dirty="0"/>
              <a:t>Costs of membership in civic and community organizations</a:t>
            </a:r>
          </a:p>
          <a:p>
            <a:pPr lvl="2">
              <a:spcAft>
                <a:spcPts val="300"/>
              </a:spcAft>
            </a:pPr>
            <a:r>
              <a:rPr lang="en-US" sz="1500" dirty="0"/>
              <a:t>Corporate ceremonies and celebrations</a:t>
            </a:r>
          </a:p>
          <a:p>
            <a:pPr lvl="3">
              <a:spcAft>
                <a:spcPts val="300"/>
              </a:spcAft>
            </a:pPr>
            <a:r>
              <a:rPr lang="en-US" sz="1400" dirty="0"/>
              <a:t>New product releases</a:t>
            </a:r>
          </a:p>
        </p:txBody>
      </p:sp>
      <p:sp>
        <p:nvSpPr>
          <p:cNvPr id="3" name="Title 2">
            <a:extLst>
              <a:ext uri="{FF2B5EF4-FFF2-40B4-BE49-F238E27FC236}">
                <a16:creationId xmlns:a16="http://schemas.microsoft.com/office/drawing/2014/main" id="{9B086B97-9BAD-4265-9227-D1E606B319D8}"/>
              </a:ext>
            </a:extLst>
          </p:cNvPr>
          <p:cNvSpPr>
            <a:spLocks noGrp="1"/>
          </p:cNvSpPr>
          <p:nvPr>
            <p:ph type="title"/>
          </p:nvPr>
        </p:nvSpPr>
        <p:spPr/>
        <p:txBody>
          <a:bodyPr/>
          <a:lstStyle/>
          <a:p>
            <a:r>
              <a:rPr lang="en-US" dirty="0"/>
              <a:t>Expressly Unallowable Cost Examples</a:t>
            </a:r>
          </a:p>
        </p:txBody>
      </p:sp>
    </p:spTree>
    <p:extLst>
      <p:ext uri="{BB962C8B-B14F-4D97-AF65-F5344CB8AC3E}">
        <p14:creationId xmlns:p14="http://schemas.microsoft.com/office/powerpoint/2010/main" val="3125347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F2428B-0119-43C8-A373-093F19507708}"/>
              </a:ext>
            </a:extLst>
          </p:cNvPr>
          <p:cNvSpPr>
            <a:spLocks noGrp="1"/>
          </p:cNvSpPr>
          <p:nvPr>
            <p:ph idx="1"/>
          </p:nvPr>
        </p:nvSpPr>
        <p:spPr/>
        <p:txBody>
          <a:bodyPr/>
          <a:lstStyle/>
          <a:p>
            <a:pPr marL="0" indent="0">
              <a:spcAft>
                <a:spcPts val="0"/>
              </a:spcAft>
              <a:buNone/>
            </a:pPr>
            <a:r>
              <a:rPr lang="en-US" dirty="0">
                <a:solidFill>
                  <a:srgbClr val="CC1543"/>
                </a:solidFill>
              </a:rPr>
              <a:t>Employee Morale, Health and Welfare Costs (FAR 31.205-13)</a:t>
            </a:r>
          </a:p>
          <a:p>
            <a:pPr lvl="1">
              <a:spcAft>
                <a:spcPts val="300"/>
              </a:spcAft>
            </a:pPr>
            <a:r>
              <a:rPr lang="en-US" sz="1700" dirty="0"/>
              <a:t>Allowable if:</a:t>
            </a:r>
          </a:p>
          <a:p>
            <a:pPr lvl="2">
              <a:spcAft>
                <a:spcPts val="0"/>
              </a:spcAft>
            </a:pPr>
            <a:r>
              <a:rPr lang="en-US" sz="1600" dirty="0"/>
              <a:t>Improves morale, performance or employee-employer relations</a:t>
            </a:r>
          </a:p>
          <a:p>
            <a:pPr lvl="3">
              <a:spcAft>
                <a:spcPts val="0"/>
              </a:spcAft>
            </a:pPr>
            <a:r>
              <a:rPr lang="en-US" sz="1500" dirty="0"/>
              <a:t>Health clinics</a:t>
            </a:r>
          </a:p>
          <a:p>
            <a:pPr lvl="3">
              <a:spcAft>
                <a:spcPts val="0"/>
              </a:spcAft>
            </a:pPr>
            <a:r>
              <a:rPr lang="en-US" sz="1500" dirty="0"/>
              <a:t>Wellness / fitness centers</a:t>
            </a:r>
          </a:p>
          <a:p>
            <a:pPr lvl="3">
              <a:spcAft>
                <a:spcPts val="0"/>
              </a:spcAft>
            </a:pPr>
            <a:r>
              <a:rPr lang="en-US" sz="1500" dirty="0"/>
              <a:t>Employee counseling services</a:t>
            </a:r>
          </a:p>
          <a:p>
            <a:pPr lvl="3">
              <a:spcAft>
                <a:spcPts val="0"/>
              </a:spcAft>
            </a:pPr>
            <a:r>
              <a:rPr lang="en-US" sz="1500" dirty="0"/>
              <a:t>Employee achievement or longevity awards (pin or watch)</a:t>
            </a:r>
          </a:p>
          <a:p>
            <a:pPr lvl="3">
              <a:spcAft>
                <a:spcPts val="1200"/>
              </a:spcAft>
            </a:pPr>
            <a:r>
              <a:rPr lang="en-US" sz="1500" dirty="0"/>
              <a:t>Company sponsored sport or employee organization</a:t>
            </a:r>
          </a:p>
          <a:p>
            <a:pPr lvl="1">
              <a:spcAft>
                <a:spcPts val="300"/>
              </a:spcAft>
            </a:pPr>
            <a:r>
              <a:rPr lang="en-US" sz="1700" dirty="0"/>
              <a:t>Unallowable if:</a:t>
            </a:r>
          </a:p>
          <a:p>
            <a:pPr lvl="2">
              <a:spcAft>
                <a:spcPts val="300"/>
              </a:spcAft>
            </a:pPr>
            <a:r>
              <a:rPr lang="en-US" sz="1600" dirty="0"/>
              <a:t>Gifts – clothing, gift certificates</a:t>
            </a:r>
          </a:p>
          <a:p>
            <a:pPr lvl="2">
              <a:spcAft>
                <a:spcPts val="300"/>
              </a:spcAft>
            </a:pPr>
            <a:r>
              <a:rPr lang="en-US" sz="1600" dirty="0"/>
              <a:t>Tickets to shows or sporting events</a:t>
            </a:r>
          </a:p>
          <a:p>
            <a:pPr lvl="2">
              <a:spcAft>
                <a:spcPts val="300"/>
              </a:spcAft>
            </a:pPr>
            <a:r>
              <a:rPr lang="en-US" sz="1600" dirty="0"/>
              <a:t>Memberships to social, dining or country clubs</a:t>
            </a:r>
          </a:p>
          <a:p>
            <a:pPr lvl="2">
              <a:spcAft>
                <a:spcPts val="300"/>
              </a:spcAft>
            </a:pPr>
            <a:r>
              <a:rPr lang="en-US" sz="1600" dirty="0"/>
              <a:t>Offsite social event during normal work hours</a:t>
            </a:r>
          </a:p>
        </p:txBody>
      </p:sp>
      <p:sp>
        <p:nvSpPr>
          <p:cNvPr id="3" name="Title 2">
            <a:extLst>
              <a:ext uri="{FF2B5EF4-FFF2-40B4-BE49-F238E27FC236}">
                <a16:creationId xmlns:a16="http://schemas.microsoft.com/office/drawing/2014/main" id="{9B086B97-9BAD-4265-9227-D1E606B319D8}"/>
              </a:ext>
            </a:extLst>
          </p:cNvPr>
          <p:cNvSpPr>
            <a:spLocks noGrp="1"/>
          </p:cNvSpPr>
          <p:nvPr>
            <p:ph type="title"/>
          </p:nvPr>
        </p:nvSpPr>
        <p:spPr/>
        <p:txBody>
          <a:bodyPr/>
          <a:lstStyle/>
          <a:p>
            <a:r>
              <a:rPr lang="en-US" dirty="0"/>
              <a:t>Expressly Unallowable Cost Examples</a:t>
            </a:r>
          </a:p>
        </p:txBody>
      </p:sp>
    </p:spTree>
    <p:extLst>
      <p:ext uri="{BB962C8B-B14F-4D97-AF65-F5344CB8AC3E}">
        <p14:creationId xmlns:p14="http://schemas.microsoft.com/office/powerpoint/2010/main" val="518397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F2428B-0119-43C8-A373-093F19507708}"/>
              </a:ext>
            </a:extLst>
          </p:cNvPr>
          <p:cNvSpPr>
            <a:spLocks noGrp="1"/>
          </p:cNvSpPr>
          <p:nvPr>
            <p:ph idx="1"/>
          </p:nvPr>
        </p:nvSpPr>
        <p:spPr/>
        <p:txBody>
          <a:bodyPr/>
          <a:lstStyle/>
          <a:p>
            <a:pPr marL="0" indent="0">
              <a:spcAft>
                <a:spcPts val="0"/>
              </a:spcAft>
              <a:buNone/>
            </a:pPr>
            <a:r>
              <a:rPr lang="en-US" dirty="0">
                <a:solidFill>
                  <a:srgbClr val="CC1543"/>
                </a:solidFill>
              </a:rPr>
              <a:t>Definition</a:t>
            </a:r>
          </a:p>
          <a:p>
            <a:pPr lvl="1">
              <a:spcAft>
                <a:spcPts val="1800"/>
              </a:spcAft>
            </a:pPr>
            <a:r>
              <a:rPr lang="en-US" dirty="0"/>
              <a:t>Any cost which is generated solely as a result of the incurrence of another unallowable cost, and which would NOT have been incurred had the other cost not been incurred – unallowable by association</a:t>
            </a:r>
          </a:p>
          <a:p>
            <a:pPr marL="0" indent="0">
              <a:spcAft>
                <a:spcPts val="0"/>
              </a:spcAft>
              <a:buNone/>
            </a:pPr>
            <a:r>
              <a:rPr lang="en-US" dirty="0">
                <a:solidFill>
                  <a:srgbClr val="CC1543"/>
                </a:solidFill>
              </a:rPr>
              <a:t>Examples</a:t>
            </a:r>
          </a:p>
          <a:p>
            <a:pPr lvl="1">
              <a:spcAft>
                <a:spcPts val="300"/>
              </a:spcAft>
            </a:pPr>
            <a:r>
              <a:rPr lang="en-US" dirty="0"/>
              <a:t>Costs for a consultant specializing in merger and acquisition activity are unallowable</a:t>
            </a:r>
          </a:p>
          <a:p>
            <a:pPr lvl="2">
              <a:spcAft>
                <a:spcPts val="300"/>
              </a:spcAft>
            </a:pPr>
            <a:r>
              <a:rPr lang="en-US" sz="1600" dirty="0"/>
              <a:t>Directly associated unallowable costs include:</a:t>
            </a:r>
          </a:p>
          <a:p>
            <a:pPr lvl="3">
              <a:spcAft>
                <a:spcPts val="300"/>
              </a:spcAft>
            </a:pPr>
            <a:r>
              <a:rPr lang="en-US" sz="1500" dirty="0"/>
              <a:t>MTS labor to support this effort (activity code 9124)</a:t>
            </a:r>
          </a:p>
          <a:p>
            <a:pPr lvl="3">
              <a:spcAft>
                <a:spcPts val="300"/>
              </a:spcAft>
            </a:pPr>
            <a:r>
              <a:rPr lang="en-US" sz="1500" dirty="0"/>
              <a:t>Airfare, hotel, per diem or business meals incurred related to this activity</a:t>
            </a:r>
          </a:p>
          <a:p>
            <a:pPr lvl="1">
              <a:spcAft>
                <a:spcPts val="300"/>
              </a:spcAft>
            </a:pPr>
            <a:r>
              <a:rPr lang="en-US" dirty="0"/>
              <a:t>Costs for an advertising agency are unallowable</a:t>
            </a:r>
          </a:p>
          <a:p>
            <a:pPr lvl="2">
              <a:spcAft>
                <a:spcPts val="300"/>
              </a:spcAft>
            </a:pPr>
            <a:r>
              <a:rPr lang="en-US" sz="1600" dirty="0"/>
              <a:t>Directly associated unallowable costs include:</a:t>
            </a:r>
          </a:p>
          <a:p>
            <a:pPr lvl="3">
              <a:spcAft>
                <a:spcPts val="300"/>
              </a:spcAft>
            </a:pPr>
            <a:r>
              <a:rPr lang="en-US" sz="1500" dirty="0"/>
              <a:t>MTS labor to support this activity (activity code 9124)</a:t>
            </a:r>
          </a:p>
          <a:p>
            <a:pPr lvl="3">
              <a:spcAft>
                <a:spcPts val="300"/>
              </a:spcAft>
            </a:pPr>
            <a:r>
              <a:rPr lang="en-US" sz="1500" dirty="0"/>
              <a:t>Costs for binding, printing, distribution, etc.</a:t>
            </a:r>
          </a:p>
        </p:txBody>
      </p:sp>
      <p:sp>
        <p:nvSpPr>
          <p:cNvPr id="3" name="Title 2">
            <a:extLst>
              <a:ext uri="{FF2B5EF4-FFF2-40B4-BE49-F238E27FC236}">
                <a16:creationId xmlns:a16="http://schemas.microsoft.com/office/drawing/2014/main" id="{9B086B97-9BAD-4265-9227-D1E606B319D8}"/>
              </a:ext>
            </a:extLst>
          </p:cNvPr>
          <p:cNvSpPr>
            <a:spLocks noGrp="1"/>
          </p:cNvSpPr>
          <p:nvPr>
            <p:ph type="title"/>
          </p:nvPr>
        </p:nvSpPr>
        <p:spPr/>
        <p:txBody>
          <a:bodyPr/>
          <a:lstStyle/>
          <a:p>
            <a:r>
              <a:rPr lang="en-US" dirty="0"/>
              <a:t>Directly Associated Unallowable Cost</a:t>
            </a:r>
          </a:p>
        </p:txBody>
      </p:sp>
    </p:spTree>
    <p:extLst>
      <p:ext uri="{BB962C8B-B14F-4D97-AF65-F5344CB8AC3E}">
        <p14:creationId xmlns:p14="http://schemas.microsoft.com/office/powerpoint/2010/main" val="3621442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F2428B-0119-43C8-A373-093F19507708}"/>
              </a:ext>
            </a:extLst>
          </p:cNvPr>
          <p:cNvSpPr>
            <a:spLocks noGrp="1"/>
          </p:cNvSpPr>
          <p:nvPr>
            <p:ph idx="1"/>
          </p:nvPr>
        </p:nvSpPr>
        <p:spPr/>
        <p:txBody>
          <a:bodyPr/>
          <a:lstStyle/>
          <a:p>
            <a:pPr marL="0" indent="0">
              <a:spcAft>
                <a:spcPts val="0"/>
              </a:spcAft>
              <a:buNone/>
            </a:pPr>
            <a:r>
              <a:rPr lang="en-US" dirty="0">
                <a:solidFill>
                  <a:srgbClr val="CC1543"/>
                </a:solidFill>
              </a:rPr>
              <a:t>Definition</a:t>
            </a:r>
          </a:p>
          <a:p>
            <a:pPr lvl="1">
              <a:spcAft>
                <a:spcPts val="1800"/>
              </a:spcAft>
            </a:pPr>
            <a:r>
              <a:rPr lang="en-US" dirty="0"/>
              <a:t>Written advance agreement with the Administrative Contracting Officer (ACO) intended to avoid the possible disallowance or dispute of a specific cost</a:t>
            </a:r>
          </a:p>
          <a:p>
            <a:pPr marL="0" indent="0">
              <a:spcAft>
                <a:spcPts val="0"/>
              </a:spcAft>
              <a:buNone/>
            </a:pPr>
            <a:r>
              <a:rPr lang="en-US" dirty="0">
                <a:solidFill>
                  <a:srgbClr val="CC1543"/>
                </a:solidFill>
              </a:rPr>
              <a:t>Benefits</a:t>
            </a:r>
          </a:p>
          <a:p>
            <a:pPr lvl="1">
              <a:spcAft>
                <a:spcPts val="300"/>
              </a:spcAft>
            </a:pPr>
            <a:r>
              <a:rPr lang="en-US" dirty="0"/>
              <a:t>Pre-established amounts or expectations before costs are incurred</a:t>
            </a:r>
          </a:p>
          <a:p>
            <a:pPr lvl="1">
              <a:spcAft>
                <a:spcPts val="1800"/>
              </a:spcAft>
            </a:pPr>
            <a:r>
              <a:rPr lang="en-US" dirty="0"/>
              <a:t>Eliminates costs of delays relating to disputed costs</a:t>
            </a:r>
          </a:p>
          <a:p>
            <a:pPr marL="0" indent="0">
              <a:spcAft>
                <a:spcPts val="0"/>
              </a:spcAft>
              <a:buNone/>
            </a:pPr>
            <a:r>
              <a:rPr lang="en-US" dirty="0">
                <a:solidFill>
                  <a:srgbClr val="CC1543"/>
                </a:solidFill>
              </a:rPr>
              <a:t>Negotiate with the Government Administrative Contracting Officer (ACO)</a:t>
            </a:r>
          </a:p>
          <a:p>
            <a:pPr lvl="1">
              <a:spcAft>
                <a:spcPts val="300"/>
              </a:spcAft>
            </a:pPr>
            <a:r>
              <a:rPr lang="en-US" dirty="0"/>
              <a:t>Not all costs are clearly allowable or unallowable – gray areas</a:t>
            </a:r>
          </a:p>
          <a:p>
            <a:pPr lvl="1">
              <a:spcAft>
                <a:spcPts val="300"/>
              </a:spcAft>
            </a:pPr>
            <a:r>
              <a:rPr lang="en-US" dirty="0"/>
              <a:t>Destination or time of year may drive actual hotel costs higher than prescribed Government allowable per diem</a:t>
            </a:r>
          </a:p>
        </p:txBody>
      </p:sp>
      <p:sp>
        <p:nvSpPr>
          <p:cNvPr id="3" name="Title 2">
            <a:extLst>
              <a:ext uri="{FF2B5EF4-FFF2-40B4-BE49-F238E27FC236}">
                <a16:creationId xmlns:a16="http://schemas.microsoft.com/office/drawing/2014/main" id="{9B086B97-9BAD-4265-9227-D1E606B319D8}"/>
              </a:ext>
            </a:extLst>
          </p:cNvPr>
          <p:cNvSpPr>
            <a:spLocks noGrp="1"/>
          </p:cNvSpPr>
          <p:nvPr>
            <p:ph type="title"/>
          </p:nvPr>
        </p:nvSpPr>
        <p:spPr/>
        <p:txBody>
          <a:bodyPr/>
          <a:lstStyle/>
          <a:p>
            <a:r>
              <a:rPr lang="en-US" dirty="0"/>
              <a:t>Mutually Agreed Unallowable Cost</a:t>
            </a:r>
          </a:p>
        </p:txBody>
      </p:sp>
    </p:spTree>
    <p:extLst>
      <p:ext uri="{BB962C8B-B14F-4D97-AF65-F5344CB8AC3E}">
        <p14:creationId xmlns:p14="http://schemas.microsoft.com/office/powerpoint/2010/main" val="2451921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F2428B-0119-43C8-A373-093F19507708}"/>
              </a:ext>
            </a:extLst>
          </p:cNvPr>
          <p:cNvSpPr>
            <a:spLocks noGrp="1"/>
          </p:cNvSpPr>
          <p:nvPr>
            <p:ph idx="1"/>
          </p:nvPr>
        </p:nvSpPr>
        <p:spPr/>
        <p:txBody>
          <a:bodyPr/>
          <a:lstStyle/>
          <a:p>
            <a:pPr marL="0" indent="0">
              <a:spcAft>
                <a:spcPts val="0"/>
              </a:spcAft>
              <a:buNone/>
            </a:pPr>
            <a:r>
              <a:rPr lang="en-US" dirty="0">
                <a:solidFill>
                  <a:srgbClr val="CC1543"/>
                </a:solidFill>
              </a:rPr>
              <a:t>Training</a:t>
            </a:r>
          </a:p>
          <a:p>
            <a:pPr lvl="1">
              <a:spcAft>
                <a:spcPts val="300"/>
              </a:spcAft>
            </a:pPr>
            <a:r>
              <a:rPr lang="en-US" dirty="0"/>
              <a:t>Annual refresher training for all employees</a:t>
            </a:r>
          </a:p>
          <a:p>
            <a:pPr lvl="1">
              <a:spcAft>
                <a:spcPts val="1800"/>
              </a:spcAft>
            </a:pPr>
            <a:r>
              <a:rPr lang="en-US" dirty="0"/>
              <a:t>New hires receive as part of their orientation</a:t>
            </a:r>
          </a:p>
          <a:p>
            <a:pPr marL="0" indent="0">
              <a:spcAft>
                <a:spcPts val="0"/>
              </a:spcAft>
              <a:buNone/>
            </a:pPr>
            <a:r>
              <a:rPr lang="en-US" dirty="0">
                <a:solidFill>
                  <a:srgbClr val="CC1543"/>
                </a:solidFill>
              </a:rPr>
              <a:t>Procedure Violations</a:t>
            </a:r>
          </a:p>
          <a:p>
            <a:pPr lvl="1">
              <a:spcAft>
                <a:spcPts val="300"/>
              </a:spcAft>
            </a:pPr>
            <a:r>
              <a:rPr lang="en-US" dirty="0"/>
              <a:t>Violations will be brought to the attention of the employee’s supervisor and Compliance</a:t>
            </a:r>
          </a:p>
          <a:p>
            <a:pPr lvl="1">
              <a:spcAft>
                <a:spcPts val="1800"/>
              </a:spcAft>
            </a:pPr>
            <a:r>
              <a:rPr lang="en-US" dirty="0"/>
              <a:t>Continued noncompliance may result in disciplinary action up to and including termination</a:t>
            </a:r>
          </a:p>
          <a:p>
            <a:pPr marL="0" indent="0">
              <a:spcAft>
                <a:spcPts val="0"/>
              </a:spcAft>
              <a:buNone/>
            </a:pPr>
            <a:r>
              <a:rPr lang="en-US" dirty="0">
                <a:solidFill>
                  <a:srgbClr val="CC1543"/>
                </a:solidFill>
              </a:rPr>
              <a:t>Suspected Violations</a:t>
            </a:r>
          </a:p>
          <a:p>
            <a:pPr lvl="1">
              <a:spcAft>
                <a:spcPts val="300"/>
              </a:spcAft>
            </a:pPr>
            <a:r>
              <a:rPr lang="en-US" dirty="0"/>
              <a:t>Report to manager, MTS Risk &amp; Compliance, Legal or Executive Committee</a:t>
            </a:r>
          </a:p>
          <a:p>
            <a:pPr lvl="1">
              <a:spcAft>
                <a:spcPts val="300"/>
              </a:spcAft>
            </a:pPr>
            <a:r>
              <a:rPr lang="en-US" dirty="0"/>
              <a:t>Contact MTS Alert Line </a:t>
            </a:r>
            <a:r>
              <a:rPr lang="en-US"/>
              <a:t>(1-888-321-5562</a:t>
            </a:r>
            <a:r>
              <a:rPr lang="en-US" dirty="0"/>
              <a:t>)</a:t>
            </a:r>
          </a:p>
          <a:p>
            <a:pPr lvl="1">
              <a:spcAft>
                <a:spcPts val="300"/>
              </a:spcAft>
            </a:pPr>
            <a:r>
              <a:rPr lang="en-US" dirty="0"/>
              <a:t>DOD Hotline (1-800-424-9098)</a:t>
            </a:r>
          </a:p>
        </p:txBody>
      </p:sp>
      <p:sp>
        <p:nvSpPr>
          <p:cNvPr id="3" name="Title 2">
            <a:extLst>
              <a:ext uri="{FF2B5EF4-FFF2-40B4-BE49-F238E27FC236}">
                <a16:creationId xmlns:a16="http://schemas.microsoft.com/office/drawing/2014/main" id="{9B086B97-9BAD-4265-9227-D1E606B319D8}"/>
              </a:ext>
            </a:extLst>
          </p:cNvPr>
          <p:cNvSpPr>
            <a:spLocks noGrp="1"/>
          </p:cNvSpPr>
          <p:nvPr>
            <p:ph type="title"/>
          </p:nvPr>
        </p:nvSpPr>
        <p:spPr/>
        <p:txBody>
          <a:bodyPr/>
          <a:lstStyle/>
          <a:p>
            <a:r>
              <a:rPr lang="en-US" dirty="0"/>
              <a:t>Adherence to Procedures</a:t>
            </a:r>
          </a:p>
        </p:txBody>
      </p:sp>
    </p:spTree>
    <p:extLst>
      <p:ext uri="{BB962C8B-B14F-4D97-AF65-F5344CB8AC3E}">
        <p14:creationId xmlns:p14="http://schemas.microsoft.com/office/powerpoint/2010/main" val="3806923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F2428B-0119-43C8-A373-093F19507708}"/>
              </a:ext>
            </a:extLst>
          </p:cNvPr>
          <p:cNvSpPr>
            <a:spLocks noGrp="1"/>
          </p:cNvSpPr>
          <p:nvPr>
            <p:ph idx="1"/>
          </p:nvPr>
        </p:nvSpPr>
        <p:spPr/>
        <p:txBody>
          <a:bodyPr/>
          <a:lstStyle/>
          <a:p>
            <a:pPr marL="0" indent="0">
              <a:spcAft>
                <a:spcPts val="0"/>
              </a:spcAft>
              <a:buNone/>
            </a:pPr>
            <a:r>
              <a:rPr lang="en-US" dirty="0">
                <a:solidFill>
                  <a:srgbClr val="CC1543"/>
                </a:solidFill>
              </a:rPr>
              <a:t>Contact for Questions</a:t>
            </a:r>
          </a:p>
          <a:p>
            <a:pPr lvl="1">
              <a:spcAft>
                <a:spcPts val="300"/>
              </a:spcAft>
            </a:pPr>
            <a:r>
              <a:rPr lang="en-US" dirty="0"/>
              <a:t>Manager or leader of the project</a:t>
            </a:r>
          </a:p>
          <a:p>
            <a:pPr lvl="1">
              <a:spcAft>
                <a:spcPts val="300"/>
              </a:spcAft>
            </a:pPr>
            <a:r>
              <a:rPr lang="en-US" dirty="0"/>
              <a:t>Functional compliance leaders</a:t>
            </a:r>
          </a:p>
          <a:p>
            <a:pPr lvl="2">
              <a:spcAft>
                <a:spcPts val="300"/>
              </a:spcAft>
            </a:pPr>
            <a:r>
              <a:rPr lang="en-US" dirty="0"/>
              <a:t>MTS Ethics Committee (see intranet for a list of individuals for each location)</a:t>
            </a:r>
          </a:p>
          <a:p>
            <a:pPr lvl="1">
              <a:spcAft>
                <a:spcPts val="300"/>
              </a:spcAft>
            </a:pPr>
            <a:r>
              <a:rPr lang="en-US" dirty="0"/>
              <a:t>MTS Risk &amp; Compliance department</a:t>
            </a:r>
          </a:p>
          <a:p>
            <a:pPr lvl="2">
              <a:spcAft>
                <a:spcPts val="300"/>
              </a:spcAft>
            </a:pPr>
            <a:r>
              <a:rPr lang="en-US" dirty="0"/>
              <a:t>MTS_Risk_&amp;_Compliance @mts.com</a:t>
            </a:r>
          </a:p>
          <a:p>
            <a:pPr lvl="1">
              <a:spcAft>
                <a:spcPts val="300"/>
              </a:spcAft>
            </a:pPr>
            <a:r>
              <a:rPr lang="en-US" dirty="0"/>
              <a:t>MTS Legal department</a:t>
            </a:r>
          </a:p>
        </p:txBody>
      </p:sp>
      <p:sp>
        <p:nvSpPr>
          <p:cNvPr id="3" name="Title 2">
            <a:extLst>
              <a:ext uri="{FF2B5EF4-FFF2-40B4-BE49-F238E27FC236}">
                <a16:creationId xmlns:a16="http://schemas.microsoft.com/office/drawing/2014/main" id="{9B086B97-9BAD-4265-9227-D1E606B319D8}"/>
              </a:ext>
            </a:extLst>
          </p:cNvPr>
          <p:cNvSpPr>
            <a:spLocks noGrp="1"/>
          </p:cNvSpPr>
          <p:nvPr>
            <p:ph type="title"/>
          </p:nvPr>
        </p:nvSpPr>
        <p:spPr/>
        <p:txBody>
          <a:bodyPr/>
          <a:lstStyle/>
          <a:p>
            <a:r>
              <a:rPr lang="en-US" dirty="0"/>
              <a:t>Labor Charging and Unallowable Cost Contacts</a:t>
            </a:r>
          </a:p>
        </p:txBody>
      </p:sp>
    </p:spTree>
    <p:extLst>
      <p:ext uri="{BB962C8B-B14F-4D97-AF65-F5344CB8AC3E}">
        <p14:creationId xmlns:p14="http://schemas.microsoft.com/office/powerpoint/2010/main" val="66699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852CD9-B142-44DD-8953-4F67B50F4D67}"/>
              </a:ext>
            </a:extLst>
          </p:cNvPr>
          <p:cNvSpPr>
            <a:spLocks noGrp="1"/>
          </p:cNvSpPr>
          <p:nvPr>
            <p:ph idx="1"/>
          </p:nvPr>
        </p:nvSpPr>
        <p:spPr>
          <a:xfrm>
            <a:off x="500062" y="1767259"/>
            <a:ext cx="8262938" cy="4167554"/>
          </a:xfrm>
        </p:spPr>
        <p:txBody>
          <a:bodyPr/>
          <a:lstStyle/>
          <a:p>
            <a:pPr marL="0" indent="0">
              <a:buNone/>
            </a:pPr>
            <a:r>
              <a:rPr lang="en-US" sz="1800" dirty="0">
                <a:solidFill>
                  <a:srgbClr val="CC1543"/>
                </a:solidFill>
              </a:rPr>
              <a:t>Employee</a:t>
            </a:r>
            <a:endParaRPr lang="en-US" sz="1800" dirty="0"/>
          </a:p>
          <a:p>
            <a:pPr lvl="1"/>
            <a:r>
              <a:rPr lang="en-US" sz="1600" dirty="0"/>
              <a:t>Be aware of the requirements governing the timekeeping system</a:t>
            </a:r>
          </a:p>
          <a:p>
            <a:pPr lvl="1"/>
            <a:r>
              <a:rPr lang="en-US" sz="1600" dirty="0"/>
              <a:t>Follow all procedures for documenting all hours worked </a:t>
            </a:r>
          </a:p>
          <a:p>
            <a:pPr lvl="1"/>
            <a:r>
              <a:rPr lang="en-US" sz="1600" dirty="0"/>
              <a:t>Record total hours worked on a daily basis</a:t>
            </a:r>
          </a:p>
          <a:p>
            <a:pPr lvl="1"/>
            <a:r>
              <a:rPr lang="en-US" sz="1600" dirty="0"/>
              <a:t>Submit all direct labor hours on a daily basis</a:t>
            </a:r>
          </a:p>
          <a:p>
            <a:pPr lvl="1"/>
            <a:r>
              <a:rPr lang="en-US" sz="1600" dirty="0"/>
              <a:t>Accurately record hours worked</a:t>
            </a:r>
          </a:p>
          <a:p>
            <a:pPr lvl="1">
              <a:spcAft>
                <a:spcPts val="600"/>
              </a:spcAft>
            </a:pPr>
            <a:r>
              <a:rPr lang="en-US" sz="1600" dirty="0"/>
              <a:t>Complete own timesheet</a:t>
            </a:r>
          </a:p>
          <a:p>
            <a:pPr marL="0" indent="0">
              <a:buNone/>
            </a:pPr>
            <a:r>
              <a:rPr lang="en-US" sz="1800" dirty="0">
                <a:solidFill>
                  <a:srgbClr val="CC1543"/>
                </a:solidFill>
              </a:rPr>
              <a:t>Supervisor</a:t>
            </a:r>
            <a:endParaRPr lang="en-US" sz="1800" dirty="0"/>
          </a:p>
          <a:p>
            <a:pPr lvl="1"/>
            <a:r>
              <a:rPr lang="en-US" sz="1600" dirty="0"/>
              <a:t>Provide guidance to employees and contractors on proper timekeeping procedures</a:t>
            </a:r>
          </a:p>
          <a:p>
            <a:pPr lvl="1"/>
            <a:r>
              <a:rPr lang="en-US" sz="1600" dirty="0"/>
              <a:t>Provide correct charge numbers and task descriptions (i.e., activity types)</a:t>
            </a:r>
          </a:p>
          <a:p>
            <a:pPr lvl="1"/>
            <a:r>
              <a:rPr lang="en-US" sz="1600" dirty="0"/>
              <a:t>Ensure hours are recorded daily</a:t>
            </a:r>
          </a:p>
          <a:p>
            <a:pPr lvl="1"/>
            <a:r>
              <a:rPr lang="en-US" sz="1600" dirty="0"/>
              <a:t>Ensure all direct hours are submitted daily</a:t>
            </a:r>
          </a:p>
          <a:p>
            <a:pPr lvl="1"/>
            <a:r>
              <a:rPr lang="en-US" sz="1600" dirty="0"/>
              <a:t>Ensure all hours worked have been recorded to the correct charge number</a:t>
            </a:r>
          </a:p>
          <a:p>
            <a:pPr lvl="1"/>
            <a:r>
              <a:rPr lang="en-US" sz="1600" dirty="0"/>
              <a:t>Approve completed timesheets</a:t>
            </a:r>
          </a:p>
          <a:p>
            <a:endParaRPr lang="en-US" dirty="0"/>
          </a:p>
        </p:txBody>
      </p:sp>
      <p:sp>
        <p:nvSpPr>
          <p:cNvPr id="3" name="Title 2">
            <a:extLst>
              <a:ext uri="{FF2B5EF4-FFF2-40B4-BE49-F238E27FC236}">
                <a16:creationId xmlns:a16="http://schemas.microsoft.com/office/drawing/2014/main" id="{117DC5E8-6EAF-4BBF-BAF6-476F683EDEA4}"/>
              </a:ext>
            </a:extLst>
          </p:cNvPr>
          <p:cNvSpPr>
            <a:spLocks noGrp="1"/>
          </p:cNvSpPr>
          <p:nvPr>
            <p:ph type="title"/>
          </p:nvPr>
        </p:nvSpPr>
        <p:spPr/>
        <p:txBody>
          <a:bodyPr/>
          <a:lstStyle/>
          <a:p>
            <a:r>
              <a:rPr lang="en-US" dirty="0"/>
              <a:t>Labor Charging Responsibilities</a:t>
            </a:r>
          </a:p>
        </p:txBody>
      </p:sp>
      <p:sp>
        <p:nvSpPr>
          <p:cNvPr id="5" name="Rectangle: Rounded Corners 4">
            <a:extLst>
              <a:ext uri="{FF2B5EF4-FFF2-40B4-BE49-F238E27FC236}">
                <a16:creationId xmlns:a16="http://schemas.microsoft.com/office/drawing/2014/main" id="{653B3E0E-EFB4-41E4-BA72-1AF79EC16C50}"/>
              </a:ext>
            </a:extLst>
          </p:cNvPr>
          <p:cNvSpPr/>
          <p:nvPr/>
        </p:nvSpPr>
        <p:spPr>
          <a:xfrm>
            <a:off x="533401" y="1198529"/>
            <a:ext cx="8327135" cy="475488"/>
          </a:xfrm>
          <a:prstGeom prst="roundRect">
            <a:avLst/>
          </a:prstGeom>
          <a:solidFill>
            <a:srgbClr val="B1001F"/>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bg1"/>
                </a:solidFill>
                <a:latin typeface="Arial" pitchFamily="34" charset="0"/>
              </a:rPr>
              <a:t>MTS Labor Charging Procedure FIN-006.01 -- Section 5.1</a:t>
            </a:r>
            <a:endParaRPr lang="en-US" sz="1800" dirty="0">
              <a:solidFill>
                <a:schemeClr val="bg1"/>
              </a:solidFill>
              <a:latin typeface="Arial" pitchFamily="34" charset="0"/>
            </a:endParaRPr>
          </a:p>
        </p:txBody>
      </p:sp>
    </p:spTree>
    <p:extLst>
      <p:ext uri="{BB962C8B-B14F-4D97-AF65-F5344CB8AC3E}">
        <p14:creationId xmlns:p14="http://schemas.microsoft.com/office/powerpoint/2010/main" val="88458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852CD9-B142-44DD-8953-4F67B50F4D67}"/>
              </a:ext>
            </a:extLst>
          </p:cNvPr>
          <p:cNvSpPr>
            <a:spLocks noGrp="1"/>
          </p:cNvSpPr>
          <p:nvPr>
            <p:ph idx="1"/>
          </p:nvPr>
        </p:nvSpPr>
        <p:spPr>
          <a:xfrm>
            <a:off x="500062" y="1767259"/>
            <a:ext cx="8262938" cy="4167554"/>
          </a:xfrm>
        </p:spPr>
        <p:txBody>
          <a:bodyPr/>
          <a:lstStyle/>
          <a:p>
            <a:pPr marL="0" indent="0">
              <a:buNone/>
            </a:pPr>
            <a:r>
              <a:rPr lang="en-US" sz="1800" dirty="0">
                <a:solidFill>
                  <a:srgbClr val="CC1543"/>
                </a:solidFill>
              </a:rPr>
              <a:t>Employee Categories</a:t>
            </a:r>
            <a:endParaRPr lang="en-US" sz="1800" dirty="0"/>
          </a:p>
          <a:p>
            <a:pPr lvl="1"/>
            <a:r>
              <a:rPr lang="en-US" sz="1700" dirty="0"/>
              <a:t>Time-reporting employees</a:t>
            </a:r>
          </a:p>
          <a:p>
            <a:pPr lvl="2"/>
            <a:r>
              <a:rPr lang="en-US" sz="1600" dirty="0"/>
              <a:t>Required to report time for each workday</a:t>
            </a:r>
          </a:p>
          <a:p>
            <a:pPr lvl="2"/>
            <a:r>
              <a:rPr lang="en-US" sz="1600" dirty="0"/>
              <a:t>All non-exempt (hourly) employees</a:t>
            </a:r>
          </a:p>
          <a:p>
            <a:pPr lvl="2"/>
            <a:r>
              <a:rPr lang="en-US" sz="1600" dirty="0"/>
              <a:t>Exempt (salaried) employees who charge time to direct labor </a:t>
            </a:r>
          </a:p>
          <a:p>
            <a:pPr lvl="1"/>
            <a:r>
              <a:rPr lang="en-US" sz="1700" dirty="0"/>
              <a:t>Non time-reporting employees</a:t>
            </a:r>
          </a:p>
          <a:p>
            <a:pPr lvl="2">
              <a:spcAft>
                <a:spcPts val="1800"/>
              </a:spcAft>
            </a:pPr>
            <a:r>
              <a:rPr lang="en-US" sz="1600" dirty="0"/>
              <a:t>Exempt (salaried) employees who do not charge time to direct labor</a:t>
            </a:r>
          </a:p>
          <a:p>
            <a:pPr marL="0" indent="0">
              <a:buNone/>
            </a:pPr>
            <a:r>
              <a:rPr lang="en-US" sz="1800" dirty="0">
                <a:solidFill>
                  <a:srgbClr val="CC1543"/>
                </a:solidFill>
              </a:rPr>
              <a:t>Types of Labor</a:t>
            </a:r>
            <a:endParaRPr lang="en-US" sz="1800" dirty="0"/>
          </a:p>
          <a:p>
            <a:pPr lvl="1"/>
            <a:r>
              <a:rPr lang="en-US" sz="1700" dirty="0"/>
              <a:t>Direct labor</a:t>
            </a:r>
          </a:p>
          <a:p>
            <a:pPr lvl="2"/>
            <a:r>
              <a:rPr lang="en-US" sz="1600" dirty="0"/>
              <a:t>Time that can be traced directly to a project or order</a:t>
            </a:r>
          </a:p>
          <a:p>
            <a:pPr lvl="1"/>
            <a:r>
              <a:rPr lang="en-US" sz="1700" dirty="0"/>
              <a:t>Indirect labor</a:t>
            </a:r>
          </a:p>
          <a:p>
            <a:pPr lvl="2"/>
            <a:r>
              <a:rPr lang="en-US" sz="1600" dirty="0"/>
              <a:t>Time that cannot be traced directly to a project or order</a:t>
            </a:r>
          </a:p>
        </p:txBody>
      </p:sp>
      <p:sp>
        <p:nvSpPr>
          <p:cNvPr id="3" name="Title 2">
            <a:extLst>
              <a:ext uri="{FF2B5EF4-FFF2-40B4-BE49-F238E27FC236}">
                <a16:creationId xmlns:a16="http://schemas.microsoft.com/office/drawing/2014/main" id="{117DC5E8-6EAF-4BBF-BAF6-476F683EDEA4}"/>
              </a:ext>
            </a:extLst>
          </p:cNvPr>
          <p:cNvSpPr>
            <a:spLocks noGrp="1"/>
          </p:cNvSpPr>
          <p:nvPr>
            <p:ph type="title"/>
          </p:nvPr>
        </p:nvSpPr>
        <p:spPr/>
        <p:txBody>
          <a:bodyPr/>
          <a:lstStyle/>
          <a:p>
            <a:r>
              <a:rPr lang="en-US" dirty="0"/>
              <a:t>Labor Charging Definitions</a:t>
            </a:r>
          </a:p>
        </p:txBody>
      </p:sp>
      <p:sp>
        <p:nvSpPr>
          <p:cNvPr id="5" name="Rectangle: Rounded Corners 4">
            <a:extLst>
              <a:ext uri="{FF2B5EF4-FFF2-40B4-BE49-F238E27FC236}">
                <a16:creationId xmlns:a16="http://schemas.microsoft.com/office/drawing/2014/main" id="{653B3E0E-EFB4-41E4-BA72-1AF79EC16C50}"/>
              </a:ext>
            </a:extLst>
          </p:cNvPr>
          <p:cNvSpPr/>
          <p:nvPr/>
        </p:nvSpPr>
        <p:spPr>
          <a:xfrm>
            <a:off x="533401" y="1198529"/>
            <a:ext cx="8327135" cy="475488"/>
          </a:xfrm>
          <a:prstGeom prst="roundRect">
            <a:avLst/>
          </a:prstGeom>
          <a:solidFill>
            <a:srgbClr val="B1001F"/>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bg1"/>
                </a:solidFill>
                <a:latin typeface="Arial" pitchFamily="34" charset="0"/>
              </a:rPr>
              <a:t>MTS Labor Charging Procedure FIN-006.01 -- Section 3.0</a:t>
            </a:r>
            <a:endParaRPr lang="en-US" sz="1800" dirty="0">
              <a:solidFill>
                <a:schemeClr val="bg1"/>
              </a:solidFill>
              <a:latin typeface="Arial" pitchFamily="34" charset="0"/>
            </a:endParaRPr>
          </a:p>
        </p:txBody>
      </p:sp>
    </p:spTree>
    <p:extLst>
      <p:ext uri="{BB962C8B-B14F-4D97-AF65-F5344CB8AC3E}">
        <p14:creationId xmlns:p14="http://schemas.microsoft.com/office/powerpoint/2010/main" val="93770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852CD9-B142-44DD-8953-4F67B50F4D67}"/>
              </a:ext>
            </a:extLst>
          </p:cNvPr>
          <p:cNvSpPr>
            <a:spLocks noGrp="1"/>
          </p:cNvSpPr>
          <p:nvPr>
            <p:ph idx="1"/>
          </p:nvPr>
        </p:nvSpPr>
        <p:spPr>
          <a:xfrm>
            <a:off x="500062" y="1675818"/>
            <a:ext cx="8262938" cy="4423229"/>
          </a:xfrm>
        </p:spPr>
        <p:txBody>
          <a:bodyPr/>
          <a:lstStyle/>
          <a:p>
            <a:r>
              <a:rPr lang="en-US" sz="1200" dirty="0"/>
              <a:t>U.S. employees and contractors are responsible for maintaining an accurate daily record by task of time spent</a:t>
            </a:r>
          </a:p>
          <a:p>
            <a:r>
              <a:rPr lang="en-US" sz="1200" dirty="0"/>
              <a:t>Only time spent on a properly authorized task may be charged to that task</a:t>
            </a:r>
          </a:p>
          <a:p>
            <a:pPr>
              <a:spcAft>
                <a:spcPts val="600"/>
              </a:spcAft>
            </a:pPr>
            <a:r>
              <a:rPr lang="en-US" sz="1200" dirty="0"/>
              <a:t>All time spent on a particular task must be charged to that task and not to another task</a:t>
            </a:r>
          </a:p>
          <a:p>
            <a:pPr marL="0" indent="0">
              <a:buNone/>
            </a:pPr>
            <a:r>
              <a:rPr lang="en-US" sz="1400" dirty="0">
                <a:solidFill>
                  <a:srgbClr val="CC1543"/>
                </a:solidFill>
              </a:rPr>
              <a:t>OLE</a:t>
            </a:r>
          </a:p>
          <a:p>
            <a:pPr marL="457200" lvl="1" indent="-228600"/>
            <a:r>
              <a:rPr lang="en-US" sz="1200" dirty="0"/>
              <a:t>Time worked on customer contracts must be entered and submitted in OLE daily by 9:00 AM the following morning</a:t>
            </a:r>
          </a:p>
          <a:p>
            <a:pPr marL="685800" lvl="2"/>
            <a:r>
              <a:rPr lang="en-US" sz="1100" dirty="0"/>
              <a:t>Entering direct labor hours in advance of work being performed is strictly prohibited</a:t>
            </a:r>
          </a:p>
          <a:p>
            <a:pPr marL="457200" lvl="1" indent="-228600"/>
            <a:r>
              <a:rPr lang="en-US" sz="1200" dirty="0"/>
              <a:t>Weekly time entry in OLE is required for all non-exempt and exempt time-reporting employees charging time to non-customer projects </a:t>
            </a:r>
          </a:p>
          <a:p>
            <a:pPr marL="457200" lvl="1" indent="-228600"/>
            <a:r>
              <a:rPr lang="en-US" sz="1200" dirty="0"/>
              <a:t>Non time-reporting employees only use OLE when reporting time that differs from their normal work schedule</a:t>
            </a:r>
          </a:p>
          <a:p>
            <a:pPr marL="457200" lvl="1" indent="-228600"/>
            <a:r>
              <a:rPr lang="en-US" sz="1200" dirty="0"/>
              <a:t>If OLE access is unavailable, time should be recorded using a paper timesheet, then entered and submitted in OLE as soon as access is available</a:t>
            </a:r>
          </a:p>
          <a:p>
            <a:pPr marL="685800" lvl="2">
              <a:spcAft>
                <a:spcPts val="600"/>
              </a:spcAft>
            </a:pPr>
            <a:r>
              <a:rPr lang="en-US" sz="1100" dirty="0"/>
              <a:t>Check the “Out” checkbox for each line item entered</a:t>
            </a:r>
          </a:p>
          <a:p>
            <a:pPr marL="0" indent="0">
              <a:buNone/>
            </a:pPr>
            <a:r>
              <a:rPr lang="en-US" sz="1400" dirty="0">
                <a:solidFill>
                  <a:srgbClr val="CC1543"/>
                </a:solidFill>
              </a:rPr>
              <a:t>Paper Timesheets</a:t>
            </a:r>
          </a:p>
          <a:p>
            <a:pPr marL="457200" lvl="1" indent="-228600"/>
            <a:r>
              <a:rPr lang="en-US" sz="1200" dirty="0"/>
              <a:t>Approved paper timesheets must be submitted to payroll by 9:00 AM Monday following the week of reported time</a:t>
            </a:r>
          </a:p>
          <a:p>
            <a:pPr marL="685800" lvl="2"/>
            <a:r>
              <a:rPr lang="en-US" sz="1100" dirty="0"/>
              <a:t>Charging time to short-term disability, workers’ compensation of family and medical leave (FMLA)</a:t>
            </a:r>
          </a:p>
          <a:p>
            <a:pPr marL="685800" lvl="2"/>
            <a:r>
              <a:rPr lang="en-US" sz="1100" dirty="0"/>
              <a:t>Any employee who does not meet the OLE submission deadline</a:t>
            </a:r>
          </a:p>
          <a:p>
            <a:pPr marL="685800" lvl="2"/>
            <a:r>
              <a:rPr lang="en-US" sz="1100" dirty="0"/>
              <a:t>Any correction to time already submitted to payroll</a:t>
            </a:r>
          </a:p>
          <a:p>
            <a:pPr marL="685800" lvl="2"/>
            <a:r>
              <a:rPr lang="en-US" sz="1100" dirty="0"/>
              <a:t>Time must be recorded on paper timesheet daily (for customer contracts) and completed in ink for time-reporting employees who do not use OLE</a:t>
            </a:r>
          </a:p>
        </p:txBody>
      </p:sp>
      <p:sp>
        <p:nvSpPr>
          <p:cNvPr id="3" name="Title 2">
            <a:extLst>
              <a:ext uri="{FF2B5EF4-FFF2-40B4-BE49-F238E27FC236}">
                <a16:creationId xmlns:a16="http://schemas.microsoft.com/office/drawing/2014/main" id="{117DC5E8-6EAF-4BBF-BAF6-476F683EDEA4}"/>
              </a:ext>
            </a:extLst>
          </p:cNvPr>
          <p:cNvSpPr>
            <a:spLocks noGrp="1"/>
          </p:cNvSpPr>
          <p:nvPr>
            <p:ph type="title"/>
          </p:nvPr>
        </p:nvSpPr>
        <p:spPr/>
        <p:txBody>
          <a:bodyPr/>
          <a:lstStyle/>
          <a:p>
            <a:r>
              <a:rPr lang="en-US" dirty="0"/>
              <a:t>Time Entry</a:t>
            </a:r>
          </a:p>
        </p:txBody>
      </p:sp>
      <p:sp>
        <p:nvSpPr>
          <p:cNvPr id="5" name="Rectangle: Rounded Corners 4">
            <a:extLst>
              <a:ext uri="{FF2B5EF4-FFF2-40B4-BE49-F238E27FC236}">
                <a16:creationId xmlns:a16="http://schemas.microsoft.com/office/drawing/2014/main" id="{653B3E0E-EFB4-41E4-BA72-1AF79EC16C50}"/>
              </a:ext>
            </a:extLst>
          </p:cNvPr>
          <p:cNvSpPr/>
          <p:nvPr/>
        </p:nvSpPr>
        <p:spPr>
          <a:xfrm>
            <a:off x="533401" y="1198529"/>
            <a:ext cx="8327135" cy="365760"/>
          </a:xfrm>
          <a:prstGeom prst="roundRect">
            <a:avLst/>
          </a:prstGeom>
          <a:solidFill>
            <a:srgbClr val="B1001F"/>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pitchFamily="34" charset="0"/>
              </a:rPr>
              <a:t>MTS Labor Charging Procedure FIN-006.01 -- Section 5.3</a:t>
            </a:r>
            <a:endParaRPr lang="en-US" sz="1600" dirty="0">
              <a:solidFill>
                <a:schemeClr val="bg1"/>
              </a:solidFill>
              <a:latin typeface="Arial" pitchFamily="34" charset="0"/>
            </a:endParaRPr>
          </a:p>
        </p:txBody>
      </p:sp>
    </p:spTree>
    <p:extLst>
      <p:ext uri="{BB962C8B-B14F-4D97-AF65-F5344CB8AC3E}">
        <p14:creationId xmlns:p14="http://schemas.microsoft.com/office/powerpoint/2010/main" val="292248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852CD9-B142-44DD-8953-4F67B50F4D67}"/>
              </a:ext>
            </a:extLst>
          </p:cNvPr>
          <p:cNvSpPr>
            <a:spLocks noGrp="1"/>
          </p:cNvSpPr>
          <p:nvPr>
            <p:ph idx="1"/>
          </p:nvPr>
        </p:nvSpPr>
        <p:spPr>
          <a:xfrm>
            <a:off x="500062" y="1767259"/>
            <a:ext cx="8262938" cy="4167554"/>
          </a:xfrm>
        </p:spPr>
        <p:txBody>
          <a:bodyPr/>
          <a:lstStyle/>
          <a:p>
            <a:pPr marL="0" indent="0">
              <a:buNone/>
            </a:pPr>
            <a:r>
              <a:rPr lang="en-US" sz="1800" dirty="0">
                <a:solidFill>
                  <a:srgbClr val="CC1543"/>
                </a:solidFill>
              </a:rPr>
              <a:t>Exempt – Time-reporting employee</a:t>
            </a:r>
          </a:p>
          <a:p>
            <a:pPr lvl="1"/>
            <a:r>
              <a:rPr lang="en-US" sz="1600" dirty="0"/>
              <a:t>Account for </a:t>
            </a:r>
            <a:r>
              <a:rPr lang="en-US" sz="1600" b="1" dirty="0"/>
              <a:t>all direct hours</a:t>
            </a:r>
            <a:r>
              <a:rPr lang="en-US" sz="1600" dirty="0"/>
              <a:t> worked</a:t>
            </a:r>
          </a:p>
          <a:p>
            <a:pPr lvl="1"/>
            <a:r>
              <a:rPr lang="en-US" sz="1600" dirty="0"/>
              <a:t>Account for indirect hours up to a total of 40 hours</a:t>
            </a:r>
          </a:p>
          <a:p>
            <a:pPr lvl="1"/>
            <a:r>
              <a:rPr lang="en-US" sz="1600" dirty="0"/>
              <a:t>Paid for 40 hours</a:t>
            </a:r>
          </a:p>
          <a:p>
            <a:pPr marL="457200" lvl="1" indent="0">
              <a:buNone/>
            </a:pPr>
            <a:endParaRPr lang="en-US" sz="1600" dirty="0"/>
          </a:p>
          <a:p>
            <a:pPr marL="0" indent="0">
              <a:buNone/>
            </a:pPr>
            <a:r>
              <a:rPr lang="en-US" sz="1800" dirty="0">
                <a:solidFill>
                  <a:srgbClr val="CC1543"/>
                </a:solidFill>
              </a:rPr>
              <a:t>Exempt – Non time-reporting employee</a:t>
            </a:r>
          </a:p>
          <a:p>
            <a:pPr lvl="1"/>
            <a:r>
              <a:rPr lang="en-US" sz="1600" dirty="0"/>
              <a:t>Report exceptions only</a:t>
            </a:r>
          </a:p>
          <a:p>
            <a:pPr lvl="1"/>
            <a:r>
              <a:rPr lang="en-US" sz="1600" dirty="0"/>
              <a:t>Account for </a:t>
            </a:r>
            <a:r>
              <a:rPr lang="en-US" sz="1600" b="1" dirty="0"/>
              <a:t>all direct hours </a:t>
            </a:r>
            <a:r>
              <a:rPr lang="en-US" sz="1600" dirty="0"/>
              <a:t>worked</a:t>
            </a:r>
          </a:p>
          <a:p>
            <a:pPr lvl="1"/>
            <a:r>
              <a:rPr lang="en-US" sz="1600" dirty="0"/>
              <a:t>Paid for 40 hours</a:t>
            </a:r>
          </a:p>
          <a:p>
            <a:pPr marL="457200" lvl="1" indent="0">
              <a:buNone/>
            </a:pPr>
            <a:endParaRPr lang="en-US" sz="1600" dirty="0"/>
          </a:p>
          <a:p>
            <a:pPr marL="0" indent="0">
              <a:buNone/>
            </a:pPr>
            <a:r>
              <a:rPr lang="en-US" sz="1800" dirty="0">
                <a:solidFill>
                  <a:srgbClr val="CC1543"/>
                </a:solidFill>
              </a:rPr>
              <a:t>Non-Exempt – Direct and indirect hours</a:t>
            </a:r>
          </a:p>
          <a:p>
            <a:pPr lvl="1"/>
            <a:r>
              <a:rPr lang="en-US" sz="1600" dirty="0"/>
              <a:t>Account for all hours worked</a:t>
            </a:r>
          </a:p>
          <a:p>
            <a:pPr lvl="1"/>
            <a:r>
              <a:rPr lang="en-US" sz="1600" dirty="0"/>
              <a:t>Paid for all hours worked (overtime over 40)</a:t>
            </a:r>
          </a:p>
        </p:txBody>
      </p:sp>
      <p:sp>
        <p:nvSpPr>
          <p:cNvPr id="3" name="Title 2">
            <a:extLst>
              <a:ext uri="{FF2B5EF4-FFF2-40B4-BE49-F238E27FC236}">
                <a16:creationId xmlns:a16="http://schemas.microsoft.com/office/drawing/2014/main" id="{117DC5E8-6EAF-4BBF-BAF6-476F683EDEA4}"/>
              </a:ext>
            </a:extLst>
          </p:cNvPr>
          <p:cNvSpPr>
            <a:spLocks noGrp="1"/>
          </p:cNvSpPr>
          <p:nvPr>
            <p:ph type="title"/>
          </p:nvPr>
        </p:nvSpPr>
        <p:spPr/>
        <p:txBody>
          <a:bodyPr/>
          <a:lstStyle/>
          <a:p>
            <a:r>
              <a:rPr lang="en-US" dirty="0"/>
              <a:t>Overtime</a:t>
            </a:r>
          </a:p>
        </p:txBody>
      </p:sp>
      <p:sp>
        <p:nvSpPr>
          <p:cNvPr id="5" name="Rectangle: Rounded Corners 4">
            <a:extLst>
              <a:ext uri="{FF2B5EF4-FFF2-40B4-BE49-F238E27FC236}">
                <a16:creationId xmlns:a16="http://schemas.microsoft.com/office/drawing/2014/main" id="{653B3E0E-EFB4-41E4-BA72-1AF79EC16C50}"/>
              </a:ext>
            </a:extLst>
          </p:cNvPr>
          <p:cNvSpPr/>
          <p:nvPr/>
        </p:nvSpPr>
        <p:spPr>
          <a:xfrm>
            <a:off x="533401" y="1198529"/>
            <a:ext cx="8327135" cy="475488"/>
          </a:xfrm>
          <a:prstGeom prst="roundRect">
            <a:avLst/>
          </a:prstGeom>
          <a:solidFill>
            <a:srgbClr val="B1001F"/>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bg1"/>
                </a:solidFill>
                <a:latin typeface="Arial" pitchFamily="34" charset="0"/>
              </a:rPr>
              <a:t>MTS Labor Charging Procedure FIN-006.01 -- Section 5.4</a:t>
            </a:r>
            <a:endParaRPr lang="en-US" sz="1800" dirty="0">
              <a:solidFill>
                <a:schemeClr val="bg1"/>
              </a:solidFill>
              <a:latin typeface="Arial" pitchFamily="34" charset="0"/>
            </a:endParaRPr>
          </a:p>
        </p:txBody>
      </p:sp>
    </p:spTree>
    <p:extLst>
      <p:ext uri="{BB962C8B-B14F-4D97-AF65-F5344CB8AC3E}">
        <p14:creationId xmlns:p14="http://schemas.microsoft.com/office/powerpoint/2010/main" val="1042403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852CD9-B142-44DD-8953-4F67B50F4D67}"/>
              </a:ext>
            </a:extLst>
          </p:cNvPr>
          <p:cNvSpPr>
            <a:spLocks noGrp="1"/>
          </p:cNvSpPr>
          <p:nvPr>
            <p:ph idx="1"/>
          </p:nvPr>
        </p:nvSpPr>
        <p:spPr>
          <a:xfrm>
            <a:off x="500062" y="1730248"/>
            <a:ext cx="8262938" cy="4561696"/>
          </a:xfrm>
        </p:spPr>
        <p:txBody>
          <a:bodyPr/>
          <a:lstStyle/>
          <a:p>
            <a:r>
              <a:rPr lang="en-US" sz="1600" dirty="0"/>
              <a:t>Timesheets shall only be approved by duly authorized personnel</a:t>
            </a:r>
          </a:p>
          <a:p>
            <a:pPr lvl="1">
              <a:spcAft>
                <a:spcPts val="600"/>
              </a:spcAft>
            </a:pPr>
            <a:r>
              <a:rPr lang="en-US" sz="1500" dirty="0"/>
              <a:t>Employee’s or contractor’s direct supervisor or supervisor’s manager</a:t>
            </a:r>
          </a:p>
          <a:p>
            <a:r>
              <a:rPr lang="en-US" sz="1600" dirty="0"/>
              <a:t>Approving supervisor shall:</a:t>
            </a:r>
          </a:p>
          <a:p>
            <a:pPr lvl="1"/>
            <a:r>
              <a:rPr lang="en-US" sz="1500" dirty="0"/>
              <a:t>Carefully review each timesheet for accuracy and completeness</a:t>
            </a:r>
          </a:p>
          <a:p>
            <a:pPr lvl="2"/>
            <a:r>
              <a:rPr lang="en-US" sz="1400" dirty="0"/>
              <a:t>Knowledge of hours worked, tasks performed, accuracy of charge numbers</a:t>
            </a:r>
          </a:p>
          <a:p>
            <a:pPr lvl="2">
              <a:spcAft>
                <a:spcPts val="300"/>
              </a:spcAft>
            </a:pPr>
            <a:r>
              <a:rPr lang="en-US" sz="1400" dirty="0"/>
              <a:t>Knowledge gained through observation of employee’s or contractor’s activities or direct communication with employee or contractor</a:t>
            </a:r>
          </a:p>
          <a:p>
            <a:pPr lvl="1">
              <a:spcAft>
                <a:spcPts val="300"/>
              </a:spcAft>
            </a:pPr>
            <a:r>
              <a:rPr lang="en-US" sz="1500" dirty="0"/>
              <a:t>Review all corrections and verify the explanation given for each change is appropriate</a:t>
            </a:r>
          </a:p>
          <a:p>
            <a:pPr lvl="1">
              <a:spcAft>
                <a:spcPts val="300"/>
              </a:spcAft>
            </a:pPr>
            <a:r>
              <a:rPr lang="en-US" sz="1500" dirty="0"/>
              <a:t>Ensure all employees and contractors are aware of correct charge numbers for each task performed</a:t>
            </a:r>
          </a:p>
          <a:p>
            <a:pPr lvl="1">
              <a:spcAft>
                <a:spcPts val="300"/>
              </a:spcAft>
            </a:pPr>
            <a:r>
              <a:rPr lang="en-US" sz="1500" dirty="0"/>
              <a:t>Compile and input employee or contractor time entry data in their absence</a:t>
            </a:r>
          </a:p>
          <a:p>
            <a:pPr lvl="1">
              <a:spcAft>
                <a:spcPts val="300"/>
              </a:spcAft>
            </a:pPr>
            <a:r>
              <a:rPr lang="en-US" sz="1500" dirty="0"/>
              <a:t>Approve employee or contractor timesheets in OLE no later than 11:00 AM Monday</a:t>
            </a:r>
          </a:p>
          <a:p>
            <a:pPr lvl="1"/>
            <a:r>
              <a:rPr lang="en-US" sz="1500" dirty="0"/>
              <a:t>Supervisor’s approval certifies:</a:t>
            </a:r>
          </a:p>
          <a:p>
            <a:pPr lvl="2"/>
            <a:r>
              <a:rPr lang="en-US" sz="1400" dirty="0"/>
              <a:t>Timesheet is complete</a:t>
            </a:r>
          </a:p>
          <a:p>
            <a:pPr lvl="2"/>
            <a:r>
              <a:rPr lang="en-US" sz="1400" dirty="0"/>
              <a:t>All hours worked have been reported</a:t>
            </a:r>
          </a:p>
          <a:p>
            <a:pPr lvl="2"/>
            <a:r>
              <a:rPr lang="en-US" sz="1400" dirty="0"/>
              <a:t>Accounts charged are correct and accurately reflect work performed</a:t>
            </a:r>
          </a:p>
        </p:txBody>
      </p:sp>
      <p:sp>
        <p:nvSpPr>
          <p:cNvPr id="3" name="Title 2">
            <a:extLst>
              <a:ext uri="{FF2B5EF4-FFF2-40B4-BE49-F238E27FC236}">
                <a16:creationId xmlns:a16="http://schemas.microsoft.com/office/drawing/2014/main" id="{117DC5E8-6EAF-4BBF-BAF6-476F683EDEA4}"/>
              </a:ext>
            </a:extLst>
          </p:cNvPr>
          <p:cNvSpPr>
            <a:spLocks noGrp="1"/>
          </p:cNvSpPr>
          <p:nvPr>
            <p:ph type="title"/>
          </p:nvPr>
        </p:nvSpPr>
        <p:spPr/>
        <p:txBody>
          <a:bodyPr/>
          <a:lstStyle/>
          <a:p>
            <a:r>
              <a:rPr lang="en-US" dirty="0"/>
              <a:t>Supervisor Approval of Timesheets</a:t>
            </a:r>
          </a:p>
        </p:txBody>
      </p:sp>
      <p:sp>
        <p:nvSpPr>
          <p:cNvPr id="5" name="Rectangle: Rounded Corners 4">
            <a:extLst>
              <a:ext uri="{FF2B5EF4-FFF2-40B4-BE49-F238E27FC236}">
                <a16:creationId xmlns:a16="http://schemas.microsoft.com/office/drawing/2014/main" id="{653B3E0E-EFB4-41E4-BA72-1AF79EC16C50}"/>
              </a:ext>
            </a:extLst>
          </p:cNvPr>
          <p:cNvSpPr/>
          <p:nvPr/>
        </p:nvSpPr>
        <p:spPr>
          <a:xfrm>
            <a:off x="533401" y="1198529"/>
            <a:ext cx="8327135" cy="475488"/>
          </a:xfrm>
          <a:prstGeom prst="roundRect">
            <a:avLst/>
          </a:prstGeom>
          <a:solidFill>
            <a:srgbClr val="B1001F"/>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bg1"/>
                </a:solidFill>
                <a:latin typeface="Arial" pitchFamily="34" charset="0"/>
              </a:rPr>
              <a:t>MTS Labor Charging Procedure FIN-006.01 -- Section 5.5</a:t>
            </a:r>
            <a:endParaRPr lang="en-US" sz="1800" dirty="0">
              <a:solidFill>
                <a:schemeClr val="bg1"/>
              </a:solidFill>
              <a:latin typeface="Arial" pitchFamily="34" charset="0"/>
            </a:endParaRPr>
          </a:p>
        </p:txBody>
      </p:sp>
    </p:spTree>
    <p:extLst>
      <p:ext uri="{BB962C8B-B14F-4D97-AF65-F5344CB8AC3E}">
        <p14:creationId xmlns:p14="http://schemas.microsoft.com/office/powerpoint/2010/main" val="91662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852CD9-B142-44DD-8953-4F67B50F4D67}"/>
              </a:ext>
            </a:extLst>
          </p:cNvPr>
          <p:cNvSpPr>
            <a:spLocks noGrp="1"/>
          </p:cNvSpPr>
          <p:nvPr>
            <p:ph idx="1"/>
          </p:nvPr>
        </p:nvSpPr>
        <p:spPr>
          <a:xfrm>
            <a:off x="500062" y="1821689"/>
            <a:ext cx="8262938" cy="4167554"/>
          </a:xfrm>
        </p:spPr>
        <p:txBody>
          <a:bodyPr/>
          <a:lstStyle/>
          <a:p>
            <a:pPr marL="0" indent="0">
              <a:buNone/>
            </a:pPr>
            <a:r>
              <a:rPr lang="en-US" sz="1800" dirty="0">
                <a:solidFill>
                  <a:srgbClr val="CC1543"/>
                </a:solidFill>
              </a:rPr>
              <a:t>Methods</a:t>
            </a:r>
            <a:endParaRPr lang="en-US" sz="1800" dirty="0"/>
          </a:p>
          <a:p>
            <a:pPr lvl="1"/>
            <a:r>
              <a:rPr lang="en-US" sz="1700" dirty="0"/>
              <a:t>Timesheet Correction Form </a:t>
            </a:r>
            <a:r>
              <a:rPr lang="en-US" sz="1700" dirty="0">
                <a:solidFill>
                  <a:srgbClr val="CC1543"/>
                </a:solidFill>
              </a:rPr>
              <a:t>(HR Home → Forms → Payroll)</a:t>
            </a:r>
          </a:p>
          <a:p>
            <a:pPr lvl="1"/>
            <a:r>
              <a:rPr lang="en-US" sz="1700" dirty="0"/>
              <a:t>Creation of new manual timesheet</a:t>
            </a:r>
          </a:p>
          <a:p>
            <a:pPr lvl="1">
              <a:spcAft>
                <a:spcPts val="2400"/>
              </a:spcAft>
            </a:pPr>
            <a:r>
              <a:rPr lang="en-US" sz="1700" dirty="0"/>
              <a:t>Print OLE timesheet submitted and make corrections on the printed timesheet</a:t>
            </a:r>
          </a:p>
          <a:p>
            <a:pPr marL="0" indent="0">
              <a:buNone/>
            </a:pPr>
            <a:r>
              <a:rPr lang="en-US" sz="1800" dirty="0">
                <a:solidFill>
                  <a:srgbClr val="CC1543"/>
                </a:solidFill>
              </a:rPr>
              <a:t>All timesheet corrections (regardless of timing) shall have a documented explanation</a:t>
            </a:r>
            <a:endParaRPr lang="en-US" sz="1800" dirty="0"/>
          </a:p>
          <a:p>
            <a:pPr lvl="1"/>
            <a:r>
              <a:rPr lang="en-US" sz="1700" dirty="0"/>
              <a:t>Use “Note” field within OLE for corrections made prior to timesheet submission</a:t>
            </a:r>
          </a:p>
          <a:p>
            <a:pPr lvl="1"/>
            <a:r>
              <a:rPr lang="en-US" sz="1600" dirty="0"/>
              <a:t>Document explanation on paper corrections</a:t>
            </a:r>
          </a:p>
          <a:p>
            <a:pPr lvl="1"/>
            <a:r>
              <a:rPr lang="en-US" sz="1600" dirty="0"/>
              <a:t>Corrections must be approved by both the employee and the employee’s supervisor</a:t>
            </a:r>
          </a:p>
          <a:p>
            <a:pPr lvl="1"/>
            <a:r>
              <a:rPr lang="en-US" sz="1600" dirty="0"/>
              <a:t>Sign and date in ink by both the employee and employee’s supervisor</a:t>
            </a:r>
          </a:p>
        </p:txBody>
      </p:sp>
      <p:sp>
        <p:nvSpPr>
          <p:cNvPr id="3" name="Title 2">
            <a:extLst>
              <a:ext uri="{FF2B5EF4-FFF2-40B4-BE49-F238E27FC236}">
                <a16:creationId xmlns:a16="http://schemas.microsoft.com/office/drawing/2014/main" id="{117DC5E8-6EAF-4BBF-BAF6-476F683EDEA4}"/>
              </a:ext>
            </a:extLst>
          </p:cNvPr>
          <p:cNvSpPr>
            <a:spLocks noGrp="1"/>
          </p:cNvSpPr>
          <p:nvPr>
            <p:ph type="title"/>
          </p:nvPr>
        </p:nvSpPr>
        <p:spPr/>
        <p:txBody>
          <a:bodyPr/>
          <a:lstStyle/>
          <a:p>
            <a:r>
              <a:rPr lang="en-US" dirty="0"/>
              <a:t>Timesheet Corrections</a:t>
            </a:r>
          </a:p>
        </p:txBody>
      </p:sp>
      <p:sp>
        <p:nvSpPr>
          <p:cNvPr id="5" name="Rectangle: Rounded Corners 4">
            <a:extLst>
              <a:ext uri="{FF2B5EF4-FFF2-40B4-BE49-F238E27FC236}">
                <a16:creationId xmlns:a16="http://schemas.microsoft.com/office/drawing/2014/main" id="{653B3E0E-EFB4-41E4-BA72-1AF79EC16C50}"/>
              </a:ext>
            </a:extLst>
          </p:cNvPr>
          <p:cNvSpPr/>
          <p:nvPr/>
        </p:nvSpPr>
        <p:spPr>
          <a:xfrm>
            <a:off x="533401" y="1198529"/>
            <a:ext cx="8327135" cy="475488"/>
          </a:xfrm>
          <a:prstGeom prst="roundRect">
            <a:avLst/>
          </a:prstGeom>
          <a:solidFill>
            <a:srgbClr val="B1001F"/>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bg1"/>
                </a:solidFill>
                <a:latin typeface="Arial" pitchFamily="34" charset="0"/>
              </a:rPr>
              <a:t>MTS Labor Charging Procedure FIN-006.01 -- Section 5.6</a:t>
            </a:r>
            <a:endParaRPr lang="en-US" sz="1800" dirty="0">
              <a:solidFill>
                <a:schemeClr val="bg1"/>
              </a:solidFill>
              <a:latin typeface="Arial" pitchFamily="34" charset="0"/>
            </a:endParaRPr>
          </a:p>
        </p:txBody>
      </p:sp>
    </p:spTree>
    <p:extLst>
      <p:ext uri="{BB962C8B-B14F-4D97-AF65-F5344CB8AC3E}">
        <p14:creationId xmlns:p14="http://schemas.microsoft.com/office/powerpoint/2010/main" val="217439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852CD9-B142-44DD-8953-4F67B50F4D67}"/>
              </a:ext>
            </a:extLst>
          </p:cNvPr>
          <p:cNvSpPr>
            <a:spLocks noGrp="1"/>
          </p:cNvSpPr>
          <p:nvPr>
            <p:ph idx="1"/>
          </p:nvPr>
        </p:nvSpPr>
        <p:spPr>
          <a:xfrm>
            <a:off x="500062" y="1730248"/>
            <a:ext cx="8262938" cy="4561696"/>
          </a:xfrm>
        </p:spPr>
        <p:txBody>
          <a:bodyPr/>
          <a:lstStyle/>
          <a:p>
            <a:pPr>
              <a:spcAft>
                <a:spcPts val="0"/>
              </a:spcAft>
            </a:pPr>
            <a:endParaRPr lang="en-US" sz="800" dirty="0"/>
          </a:p>
          <a:p>
            <a:pPr>
              <a:spcAft>
                <a:spcPts val="1200"/>
              </a:spcAft>
            </a:pPr>
            <a:r>
              <a:rPr lang="en-US" dirty="0"/>
              <a:t>Supervisor may submit a timesheet on employee’s behalf</a:t>
            </a:r>
          </a:p>
          <a:p>
            <a:r>
              <a:rPr lang="en-US" dirty="0"/>
              <a:t>Employees must notify supervisor of hours worked and proper charge numbers</a:t>
            </a:r>
          </a:p>
          <a:p>
            <a:pPr lvl="1">
              <a:spcAft>
                <a:spcPts val="0"/>
              </a:spcAft>
            </a:pPr>
            <a:r>
              <a:rPr lang="en-US" dirty="0"/>
              <a:t>Email communication preferred</a:t>
            </a:r>
          </a:p>
          <a:p>
            <a:pPr lvl="1">
              <a:spcAft>
                <a:spcPts val="1200"/>
              </a:spcAft>
            </a:pPr>
            <a:r>
              <a:rPr lang="en-US" dirty="0"/>
              <a:t>Supervisors are to retain the communications as documentation</a:t>
            </a:r>
          </a:p>
          <a:p>
            <a:pPr>
              <a:spcAft>
                <a:spcPts val="1200"/>
              </a:spcAft>
            </a:pPr>
            <a:r>
              <a:rPr lang="en-US" dirty="0"/>
              <a:t>Employee must review timesheet submitted upon return</a:t>
            </a:r>
          </a:p>
          <a:p>
            <a:r>
              <a:rPr lang="en-US" dirty="0"/>
              <a:t>Employee sends Payroll an email to certify approval of submitted timesheet</a:t>
            </a:r>
          </a:p>
        </p:txBody>
      </p:sp>
      <p:sp>
        <p:nvSpPr>
          <p:cNvPr id="3" name="Title 2">
            <a:extLst>
              <a:ext uri="{FF2B5EF4-FFF2-40B4-BE49-F238E27FC236}">
                <a16:creationId xmlns:a16="http://schemas.microsoft.com/office/drawing/2014/main" id="{117DC5E8-6EAF-4BBF-BAF6-476F683EDEA4}"/>
              </a:ext>
            </a:extLst>
          </p:cNvPr>
          <p:cNvSpPr>
            <a:spLocks noGrp="1"/>
          </p:cNvSpPr>
          <p:nvPr>
            <p:ph type="title"/>
          </p:nvPr>
        </p:nvSpPr>
        <p:spPr/>
        <p:txBody>
          <a:bodyPr/>
          <a:lstStyle/>
          <a:p>
            <a:r>
              <a:rPr lang="en-US" dirty="0"/>
              <a:t>Completion of Timesheet in Employee’s Absence</a:t>
            </a:r>
          </a:p>
        </p:txBody>
      </p:sp>
      <p:sp>
        <p:nvSpPr>
          <p:cNvPr id="5" name="Rectangle: Rounded Corners 4">
            <a:extLst>
              <a:ext uri="{FF2B5EF4-FFF2-40B4-BE49-F238E27FC236}">
                <a16:creationId xmlns:a16="http://schemas.microsoft.com/office/drawing/2014/main" id="{653B3E0E-EFB4-41E4-BA72-1AF79EC16C50}"/>
              </a:ext>
            </a:extLst>
          </p:cNvPr>
          <p:cNvSpPr/>
          <p:nvPr/>
        </p:nvSpPr>
        <p:spPr>
          <a:xfrm>
            <a:off x="533401" y="1198529"/>
            <a:ext cx="8327135" cy="475488"/>
          </a:xfrm>
          <a:prstGeom prst="roundRect">
            <a:avLst/>
          </a:prstGeom>
          <a:solidFill>
            <a:srgbClr val="B1001F"/>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bg1"/>
                </a:solidFill>
                <a:latin typeface="Arial" pitchFamily="34" charset="0"/>
              </a:rPr>
              <a:t>MTS Labor Charging Procedure FIN-006.01 -- Section 5.7</a:t>
            </a:r>
            <a:endParaRPr lang="en-US" sz="1800" dirty="0">
              <a:solidFill>
                <a:schemeClr val="bg1"/>
              </a:solidFill>
              <a:latin typeface="Arial" pitchFamily="34" charset="0"/>
            </a:endParaRPr>
          </a:p>
        </p:txBody>
      </p:sp>
    </p:spTree>
    <p:extLst>
      <p:ext uri="{BB962C8B-B14F-4D97-AF65-F5344CB8AC3E}">
        <p14:creationId xmlns:p14="http://schemas.microsoft.com/office/powerpoint/2010/main" val="3662875093"/>
      </p:ext>
    </p:extLst>
  </p:cSld>
  <p:clrMapOvr>
    <a:masterClrMapping/>
  </p:clrMapOvr>
</p:sld>
</file>

<file path=ppt/theme/theme1.xml><?xml version="1.0" encoding="utf-8"?>
<a:theme xmlns:a="http://schemas.openxmlformats.org/drawingml/2006/main" name="BoardTemplate_corporate2">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b5744b12-f1bc-4780-8577-ba39858743d7" origin="userSelected"/>
</file>

<file path=customXml/itemProps1.xml><?xml version="1.0" encoding="utf-8"?>
<ds:datastoreItem xmlns:ds="http://schemas.openxmlformats.org/officeDocument/2006/customXml" ds:itemID="{204B3C2D-AE0A-4C6A-9CE2-462421F604C9}">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BoardTemplate_corporate2.potx</Template>
  <TotalTime>16914</TotalTime>
  <Words>5346</Words>
  <Application>Microsoft Office PowerPoint</Application>
  <PresentationFormat>On-screen Show (4:3)</PresentationFormat>
  <Paragraphs>498</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Narrow</vt:lpstr>
      <vt:lpstr>Lucida Grande</vt:lpstr>
      <vt:lpstr>Wingdings</vt:lpstr>
      <vt:lpstr>BoardTemplate_corporate2</vt:lpstr>
      <vt:lpstr>Labor Charging and Unallowable Cost Training</vt:lpstr>
      <vt:lpstr>Scope and Purpose</vt:lpstr>
      <vt:lpstr>Labor Charging Responsibilities</vt:lpstr>
      <vt:lpstr>Labor Charging Definitions</vt:lpstr>
      <vt:lpstr>Time Entry</vt:lpstr>
      <vt:lpstr>Overtime</vt:lpstr>
      <vt:lpstr>Supervisor Approval of Timesheets</vt:lpstr>
      <vt:lpstr>Timesheet Corrections</vt:lpstr>
      <vt:lpstr>Completion of Timesheet in Employee’s Absence</vt:lpstr>
      <vt:lpstr>Work Authorizations</vt:lpstr>
      <vt:lpstr>Invalid Labor Charging</vt:lpstr>
      <vt:lpstr>Unallowable Indirect Labor</vt:lpstr>
      <vt:lpstr>Examples of FAR – Restricted Labor</vt:lpstr>
      <vt:lpstr>Responsibilities – Unallowable Costs</vt:lpstr>
      <vt:lpstr>Definitions</vt:lpstr>
      <vt:lpstr>Definitions</vt:lpstr>
      <vt:lpstr>Definitions</vt:lpstr>
      <vt:lpstr>Expressly Unallowable Cost Examples</vt:lpstr>
      <vt:lpstr>Expressly Unallowable Cost Examples</vt:lpstr>
      <vt:lpstr>Expressly Unallowable Cost Examples</vt:lpstr>
      <vt:lpstr>Expressly Unallowable Cost Examples</vt:lpstr>
      <vt:lpstr>Expressly Unallowable Cost Examples</vt:lpstr>
      <vt:lpstr>Expressly Unallowable Cost Examples</vt:lpstr>
      <vt:lpstr>Directly Associated Unallowable Cost</vt:lpstr>
      <vt:lpstr>Mutually Agreed Unallowable Cost</vt:lpstr>
      <vt:lpstr>Adherence to Procedures</vt:lpstr>
      <vt:lpstr>Labor Charging and Unallowable Cost Contacts</vt:lpstr>
    </vt:vector>
  </TitlesOfParts>
  <Company>MTS Systems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Benoit, Jennifer</dc:creator>
  <cp:lastModifiedBy>Nava, Steven</cp:lastModifiedBy>
  <cp:revision>388</cp:revision>
  <cp:lastPrinted>2017-01-24T16:51:27Z</cp:lastPrinted>
  <dcterms:created xsi:type="dcterms:W3CDTF">2009-07-02T15:23:46Z</dcterms:created>
  <dcterms:modified xsi:type="dcterms:W3CDTF">2021-05-28T13:13:25Z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dd230c3b-a2b8-4d74-b94e-4e8cfddae296</vt:lpwstr>
  </property>
  <property fmtid="{D5CDD505-2E9C-101B-9397-08002B2CF9AE}" pid="3" name="bjDocumentSecurityLabel">
    <vt:lpwstr>This item has no classification</vt:lpwstr>
  </property>
  <property fmtid="{D5CDD505-2E9C-101B-9397-08002B2CF9AE}" pid="4" name="bjClsUserRVM">
    <vt:lpwstr>[]</vt:lpwstr>
  </property>
  <property fmtid="{D5CDD505-2E9C-101B-9397-08002B2CF9AE}" pid="5" name="bjSaver">
    <vt:lpwstr>6CktjYCtePodlah6/3OGIPA7jrwkJAIL</vt:lpwstr>
  </property>
</Properties>
</file>