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9" r:id="rId2"/>
    <p:sldId id="317"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21" r:id="rId19"/>
    <p:sldId id="318" r:id="rId20"/>
    <p:sldId id="319" r:id="rId21"/>
    <p:sldId id="320" r:id="rId22"/>
    <p:sldId id="281" r:id="rId23"/>
    <p:sldId id="282" r:id="rId24"/>
    <p:sldId id="283" r:id="rId25"/>
    <p:sldId id="284" r:id="rId26"/>
    <p:sldId id="286" r:id="rId27"/>
    <p:sldId id="287" r:id="rId28"/>
    <p:sldId id="288" r:id="rId29"/>
    <p:sldId id="289" r:id="rId30"/>
    <p:sldId id="290" r:id="rId31"/>
    <p:sldId id="291" r:id="rId32"/>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sz="2000"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sz="2000"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sz="2000"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sz="2000" kern="1200">
        <a:solidFill>
          <a:schemeClr val="tx1"/>
        </a:solidFill>
        <a:latin typeface="Arial" charset="0"/>
        <a:ea typeface="ＭＳ Ｐゴシック" pitchFamily="-107" charset="-128"/>
        <a:cs typeface="+mn-cs"/>
      </a:defRPr>
    </a:lvl5pPr>
    <a:lvl6pPr marL="2286000" algn="l" defTabSz="914400" rtl="0" eaLnBrk="1" latinLnBrk="0" hangingPunct="1">
      <a:defRPr sz="2000" kern="1200">
        <a:solidFill>
          <a:schemeClr val="tx1"/>
        </a:solidFill>
        <a:latin typeface="Arial" charset="0"/>
        <a:ea typeface="ＭＳ Ｐゴシック" pitchFamily="-107" charset="-128"/>
        <a:cs typeface="+mn-cs"/>
      </a:defRPr>
    </a:lvl6pPr>
    <a:lvl7pPr marL="2743200" algn="l" defTabSz="914400" rtl="0" eaLnBrk="1" latinLnBrk="0" hangingPunct="1">
      <a:defRPr sz="2000" kern="1200">
        <a:solidFill>
          <a:schemeClr val="tx1"/>
        </a:solidFill>
        <a:latin typeface="Arial" charset="0"/>
        <a:ea typeface="ＭＳ Ｐゴシック" pitchFamily="-107" charset="-128"/>
        <a:cs typeface="+mn-cs"/>
      </a:defRPr>
    </a:lvl7pPr>
    <a:lvl8pPr marL="3200400" algn="l" defTabSz="914400" rtl="0" eaLnBrk="1" latinLnBrk="0" hangingPunct="1">
      <a:defRPr sz="2000" kern="1200">
        <a:solidFill>
          <a:schemeClr val="tx1"/>
        </a:solidFill>
        <a:latin typeface="Arial" charset="0"/>
        <a:ea typeface="ＭＳ Ｐゴシック" pitchFamily="-107" charset="-128"/>
        <a:cs typeface="+mn-cs"/>
      </a:defRPr>
    </a:lvl8pPr>
    <a:lvl9pPr marL="3657600" algn="l" defTabSz="914400" rtl="0" eaLnBrk="1" latinLnBrk="0" hangingPunct="1">
      <a:defRPr sz="2000"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xmlns="">
        <p15:guide id="1" orient="horz" pos="624">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p:cViewPr>
        <p:scale>
          <a:sx n="100" d="100"/>
          <a:sy n="100" d="100"/>
        </p:scale>
        <p:origin x="-1860" y="-576"/>
      </p:cViewPr>
      <p:guideLst>
        <p:guide orient="horz" pos="624"/>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205" d="100"/>
          <a:sy n="205" d="100"/>
        </p:scale>
        <p:origin x="-78" y="7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813397-0356-4344-B493-7759351A0AEB}" type="datetimeFigureOut">
              <a:rPr lang="en-US" smtClean="0"/>
              <a:t>9/28/2018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4CE11C-73E9-493E-A2ED-A48258CE54B6}" type="slidenum">
              <a:rPr lang="en-US" smtClean="0"/>
              <a:t>‹#›</a:t>
            </a:fld>
            <a:endParaRPr lang="en-US" dirty="0"/>
          </a:p>
        </p:txBody>
      </p:sp>
    </p:spTree>
    <p:extLst>
      <p:ext uri="{BB962C8B-B14F-4D97-AF65-F5344CB8AC3E}">
        <p14:creationId xmlns:p14="http://schemas.microsoft.com/office/powerpoint/2010/main" val="21134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BA8AB09-0B3C-41F3-A079-0147726FE804}" type="slidenum">
              <a:rPr lang="en-US" altLang="en-US"/>
              <a:pPr/>
              <a:t>‹#›</a:t>
            </a:fld>
            <a:endParaRPr lang="en-US" altLang="en-US" dirty="0"/>
          </a:p>
        </p:txBody>
      </p:sp>
    </p:spTree>
    <p:extLst>
      <p:ext uri="{BB962C8B-B14F-4D97-AF65-F5344CB8AC3E}">
        <p14:creationId xmlns:p14="http://schemas.microsoft.com/office/powerpoint/2010/main" val="2315917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a:t>
            </a:fld>
            <a:endParaRPr lang="ru-RU" altLang="en-US"/>
          </a:p>
        </p:txBody>
      </p:sp>
    </p:spTree>
    <p:extLst>
      <p:ext uri="{BB962C8B-B14F-4D97-AF65-F5344CB8AC3E}">
        <p14:creationId xmlns:p14="http://schemas.microsoft.com/office/powerpoint/2010/main" val="1130398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09800" y="4572000"/>
            <a:ext cx="6553200" cy="533400"/>
          </a:xfrm>
        </p:spPr>
        <p:txBody>
          <a:bodyPr/>
          <a:lstStyle>
            <a:lvl1pPr algn="r">
              <a:defRPr sz="2400"/>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en-US" smtClean="0"/>
              <a:t>Click to edit Master subtitle style</a:t>
            </a: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263775"/>
          </a:xfrm>
          <a:prstGeom prst="rect">
            <a:avLst/>
          </a:prstGeom>
        </p:spPr>
      </p:pic>
    </p:spTree>
    <p:extLst>
      <p:ext uri="{BB962C8B-B14F-4D97-AF65-F5344CB8AC3E}">
        <p14:creationId xmlns:p14="http://schemas.microsoft.com/office/powerpoint/2010/main" val="160304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_Acoustic">
    <p:spTree>
      <p:nvGrpSpPr>
        <p:cNvPr id="1" name=""/>
        <p:cNvGrpSpPr/>
        <p:nvPr/>
      </p:nvGrpSpPr>
      <p:grpSpPr>
        <a:xfrm>
          <a:off x="0" y="0"/>
          <a:ext cx="0" cy="0"/>
          <a:chOff x="0" y="0"/>
          <a:chExt cx="0" cy="0"/>
        </a:xfrm>
      </p:grpSpPr>
      <p:pic>
        <p:nvPicPr>
          <p:cNvPr id="4" name="Picture 11" descr="becertain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6400800"/>
            <a:ext cx="8382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572000"/>
            <a:ext cx="6553200" cy="533400"/>
          </a:xfrm>
        </p:spPr>
        <p:txBody>
          <a:bodyPr/>
          <a:lstStyle>
            <a:lvl1pPr algn="r">
              <a:defRPr sz="2400"/>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en-US" smtClean="0"/>
              <a:t>Click to edit Master subtitle style</a:t>
            </a:r>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0957" y="19050"/>
            <a:ext cx="4529328" cy="1103376"/>
          </a:xfrm>
          <a:prstGeom prst="rect">
            <a:avLst/>
          </a:prstGeom>
        </p:spPr>
      </p:pic>
      <p:pic>
        <p:nvPicPr>
          <p:cNvPr id="276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447798"/>
            <a:ext cx="3230916" cy="233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9379" y="1443028"/>
            <a:ext cx="3880906" cy="234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30916" y="1447798"/>
            <a:ext cx="2593822" cy="2336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140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477000" cy="609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1"/>
          </p:nvPr>
        </p:nvSpPr>
        <p:spPr>
          <a:ln/>
        </p:spPr>
        <p:txBody>
          <a:bodyPr/>
          <a:lstStyle>
            <a:lvl1pPr>
              <a:defRPr/>
            </a:lvl1pPr>
          </a:lstStyle>
          <a:p>
            <a:r>
              <a:rPr lang="en-US" altLang="en-US" dirty="0"/>
              <a:t>Page </a:t>
            </a:r>
            <a:fld id="{08D07F3E-0A1A-40F1-A76F-D29AC60E40CC}" type="slidenum">
              <a:rPr lang="en-US" altLang="en-US"/>
              <a:pPr/>
              <a:t>‹#›</a:t>
            </a:fld>
            <a:endParaRPr lang="en-US" altLang="en-US" dirty="0"/>
          </a:p>
        </p:txBody>
      </p:sp>
    </p:spTree>
    <p:extLst>
      <p:ext uri="{BB962C8B-B14F-4D97-AF65-F5344CB8AC3E}">
        <p14:creationId xmlns:p14="http://schemas.microsoft.com/office/powerpoint/2010/main" val="333900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4770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76700" cy="51054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0600"/>
            <a:ext cx="4076700" cy="51054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1"/>
          </p:nvPr>
        </p:nvSpPr>
        <p:spPr>
          <a:ln/>
        </p:spPr>
        <p:txBody>
          <a:bodyPr/>
          <a:lstStyle>
            <a:lvl1pPr>
              <a:defRPr/>
            </a:lvl1pPr>
          </a:lstStyle>
          <a:p>
            <a:r>
              <a:rPr lang="en-US" altLang="en-US" dirty="0"/>
              <a:t>Page </a:t>
            </a:r>
            <a:fld id="{E4DDDFB8-B284-4F88-B5DC-BD0132EA0B7C}" type="slidenum">
              <a:rPr lang="en-US" altLang="en-US"/>
              <a:pPr/>
              <a:t>‹#›</a:t>
            </a:fld>
            <a:endParaRPr lang="en-US" altLang="en-US" dirty="0"/>
          </a:p>
        </p:txBody>
      </p:sp>
    </p:spTree>
    <p:extLst>
      <p:ext uri="{BB962C8B-B14F-4D97-AF65-F5344CB8AC3E}">
        <p14:creationId xmlns:p14="http://schemas.microsoft.com/office/powerpoint/2010/main" val="249559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90600"/>
            <a:ext cx="4040188" cy="609600"/>
          </a:xfrm>
        </p:spPr>
        <p:txBody>
          <a:bodyPr anchor="b"/>
          <a:lstStyle>
            <a:lvl1pPr marL="0" indent="0" algn="ctr">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6400"/>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990600"/>
            <a:ext cx="4041775" cy="609600"/>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02480" y="1676400"/>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11"/>
          </p:nvPr>
        </p:nvSpPr>
        <p:spPr>
          <a:ln/>
        </p:spPr>
        <p:txBody>
          <a:bodyPr/>
          <a:lstStyle>
            <a:lvl1pPr>
              <a:defRPr/>
            </a:lvl1pPr>
          </a:lstStyle>
          <a:p>
            <a:r>
              <a:rPr lang="en-US" altLang="en-US" dirty="0"/>
              <a:t>Page </a:t>
            </a:r>
            <a:fld id="{6B602776-253C-4077-B241-5CCEA59EE39A}" type="slidenum">
              <a:rPr lang="en-US" altLang="en-US"/>
              <a:pPr/>
              <a:t>‹#›</a:t>
            </a:fld>
            <a:endParaRPr lang="en-US" altLang="en-US" dirty="0"/>
          </a:p>
        </p:txBody>
      </p:sp>
    </p:spTree>
    <p:extLst>
      <p:ext uri="{BB962C8B-B14F-4D97-AF65-F5344CB8AC3E}">
        <p14:creationId xmlns:p14="http://schemas.microsoft.com/office/powerpoint/2010/main" val="49671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477000" cy="609600"/>
          </a:xfrm>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ln/>
        </p:spPr>
        <p:txBody>
          <a:bodyPr/>
          <a:lstStyle>
            <a:lvl1pPr>
              <a:defRPr/>
            </a:lvl1pPr>
          </a:lstStyle>
          <a:p>
            <a:r>
              <a:rPr lang="en-US" altLang="en-US" dirty="0"/>
              <a:t>Page </a:t>
            </a:r>
            <a:fld id="{C40DF75C-B9D5-4BA8-BF56-918C221265FE}" type="slidenum">
              <a:rPr lang="en-US" altLang="en-US"/>
              <a:pPr/>
              <a:t>‹#›</a:t>
            </a:fld>
            <a:endParaRPr lang="en-US" altLang="en-US" dirty="0"/>
          </a:p>
        </p:txBody>
      </p:sp>
    </p:spTree>
    <p:extLst>
      <p:ext uri="{BB962C8B-B14F-4D97-AF65-F5344CB8AC3E}">
        <p14:creationId xmlns:p14="http://schemas.microsoft.com/office/powerpoint/2010/main" val="36433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r>
              <a:rPr lang="en-US" altLang="en-US" dirty="0"/>
              <a:t>Page </a:t>
            </a:r>
            <a:fld id="{F57254EA-2E77-4D7D-B970-49868CA32F8F}" type="slidenum">
              <a:rPr lang="en-US" altLang="en-US"/>
              <a:pPr/>
              <a:t>‹#›</a:t>
            </a:fld>
            <a:endParaRPr lang="en-US" altLang="en-US" dirty="0"/>
          </a:p>
        </p:txBody>
      </p:sp>
    </p:spTree>
    <p:extLst>
      <p:ext uri="{BB962C8B-B14F-4D97-AF65-F5344CB8AC3E}">
        <p14:creationId xmlns:p14="http://schemas.microsoft.com/office/powerpoint/2010/main" val="172705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477000" cy="609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19100" y="997889"/>
            <a:ext cx="8305800" cy="5105400"/>
          </a:xfrm>
        </p:spPr>
        <p:txBody>
          <a:bodyPr/>
          <a:lstStyle/>
          <a:p>
            <a:pPr lvl="0"/>
            <a:r>
              <a:rPr lang="en-US" noProof="0" dirty="0" smtClean="0"/>
              <a:t>Click icon to add chart</a:t>
            </a:r>
          </a:p>
        </p:txBody>
      </p:sp>
      <p:sp>
        <p:nvSpPr>
          <p:cNvPr id="5" name="Rectangle 6"/>
          <p:cNvSpPr>
            <a:spLocks noGrp="1" noChangeArrowheads="1"/>
          </p:cNvSpPr>
          <p:nvPr>
            <p:ph type="sldNum" sz="quarter" idx="11"/>
          </p:nvPr>
        </p:nvSpPr>
        <p:spPr>
          <a:ln/>
        </p:spPr>
        <p:txBody>
          <a:bodyPr/>
          <a:lstStyle>
            <a:lvl1pPr>
              <a:defRPr/>
            </a:lvl1pPr>
          </a:lstStyle>
          <a:p>
            <a:r>
              <a:rPr lang="en-US" altLang="en-US" dirty="0"/>
              <a:t>Page </a:t>
            </a:r>
            <a:fld id="{1633F79C-B122-4116-BD74-D0F43EB7BABB}" type="slidenum">
              <a:rPr lang="en-US" altLang="en-US"/>
              <a:pPr/>
              <a:t>‹#›</a:t>
            </a:fld>
            <a:endParaRPr lang="en-US" altLang="en-US" dirty="0"/>
          </a:p>
        </p:txBody>
      </p:sp>
    </p:spTree>
    <p:extLst>
      <p:ext uri="{BB962C8B-B14F-4D97-AF65-F5344CB8AC3E}">
        <p14:creationId xmlns:p14="http://schemas.microsoft.com/office/powerpoint/2010/main" val="260395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6477000"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419100" y="990600"/>
            <a:ext cx="830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629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2"/>
                </a:solidFill>
                <a:latin typeface="Arial Narrow" pitchFamily="-107" charset="0"/>
              </a:defRPr>
            </a:lvl1pPr>
          </a:lstStyle>
          <a:p>
            <a:r>
              <a:rPr lang="en-US" altLang="en-US" dirty="0"/>
              <a:t>Page </a:t>
            </a:r>
            <a:fld id="{58DB2337-47A1-4DB8-9411-DDB005B073AF}" type="slidenum">
              <a:rPr lang="en-US" altLang="en-US"/>
              <a:pPr/>
              <a:t>‹#›</a:t>
            </a:fld>
            <a:endParaRPr lang="en-US" altLang="en-US" dirty="0"/>
          </a:p>
        </p:txBody>
      </p: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237309" y="0"/>
            <a:ext cx="2906690" cy="825500"/>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78" r:id="rId3"/>
    <p:sldLayoutId id="2147483679" r:id="rId4"/>
    <p:sldLayoutId id="2147483680" r:id="rId5"/>
    <p:sldLayoutId id="2147483681" r:id="rId6"/>
    <p:sldLayoutId id="2147483682" r:id="rId7"/>
    <p:sldLayoutId id="2147483683" r:id="rId8"/>
  </p:sldLayoutIdLst>
  <p:hf hdr="0" ftr="0"/>
  <p:txStyles>
    <p:title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ＭＳ Ｐゴシック" charset="0"/>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cs typeface="ＭＳ Ｐゴシック" charset="0"/>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cs typeface="ＭＳ Ｐゴシック" charset="0"/>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cs typeface="ＭＳ Ｐゴシック" charset="0"/>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cs typeface="ＭＳ Ｐゴシック" charset="0"/>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ＭＳ Ｐゴシック" charset="0"/>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5"/>
          <p:cNvSpPr>
            <a:spLocks noGrp="1" noChangeArrowheads="1"/>
          </p:cNvSpPr>
          <p:nvPr>
            <p:ph type="ctrTitle"/>
          </p:nvPr>
        </p:nvSpPr>
        <p:spPr/>
        <p:txBody>
          <a:bodyPr/>
          <a:lstStyle/>
          <a:p>
            <a:r>
              <a:rPr lang="en-US" altLang="en-US" b="1" dirty="0"/>
              <a:t>Employee Training - Unlawful Harassment and Offensive Behavior</a:t>
            </a:r>
            <a:br>
              <a:rPr lang="en-US" altLang="en-US" b="1" dirty="0"/>
            </a:br>
            <a:endParaRPr lang="en-US" altLang="en-US" dirty="0" smtClean="0"/>
          </a:p>
        </p:txBody>
      </p:sp>
      <p:sp>
        <p:nvSpPr>
          <p:cNvPr id="10242" name="Rectangle 6"/>
          <p:cNvSpPr>
            <a:spLocks noGrp="1" noChangeArrowheads="1"/>
          </p:cNvSpPr>
          <p:nvPr>
            <p:ph type="subTitle" idx="1"/>
          </p:nvPr>
        </p:nvSpPr>
        <p:spPr>
          <a:xfrm>
            <a:off x="4953000" y="5181600"/>
            <a:ext cx="3810000" cy="533400"/>
          </a:xfrm>
        </p:spPr>
        <p:txBody>
          <a:bodyPr/>
          <a:lstStyle/>
          <a:p>
            <a:pPr eaLnBrk="1" hangingPunct="1"/>
            <a:r>
              <a:rPr lang="en-US" altLang="en-US" sz="1800" b="1" dirty="0" smtClean="0"/>
              <a:t>MTS- Sensors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cap="small" dirty="0"/>
              <a:t>What Type of Behavior Could Create A Hostile Working Environment Based on Sex? </a:t>
            </a:r>
            <a:endParaRPr lang="en-US" sz="2000" dirty="0"/>
          </a:p>
        </p:txBody>
      </p:sp>
      <p:sp>
        <p:nvSpPr>
          <p:cNvPr id="3" name="Content Placeholder 2"/>
          <p:cNvSpPr>
            <a:spLocks noGrp="1"/>
          </p:cNvSpPr>
          <p:nvPr>
            <p:ph sz="half" idx="1"/>
          </p:nvPr>
        </p:nvSpPr>
        <p:spPr/>
        <p:txBody>
          <a:bodyPr/>
          <a:lstStyle/>
          <a:p>
            <a:r>
              <a:rPr lang="en-US" sz="2400" dirty="0"/>
              <a:t>Lewd jokes;</a:t>
            </a:r>
          </a:p>
          <a:p>
            <a:r>
              <a:rPr lang="en-US" sz="2400" dirty="0"/>
              <a:t>Sharing sexual anecdotes;</a:t>
            </a:r>
          </a:p>
          <a:p>
            <a:r>
              <a:rPr lang="en-US" sz="2400" dirty="0"/>
              <a:t>Sexual innuendos;</a:t>
            </a:r>
          </a:p>
          <a:p>
            <a:r>
              <a:rPr lang="en-US" sz="2400" dirty="0"/>
              <a:t>Sexual gestures;</a:t>
            </a:r>
          </a:p>
          <a:p>
            <a:r>
              <a:rPr lang="en-US" sz="2400" dirty="0"/>
              <a:t>Making sexual comments about someone’s appearance, clothing, or body parts; </a:t>
            </a:r>
          </a:p>
          <a:p>
            <a:endParaRPr lang="en-US" dirty="0"/>
          </a:p>
        </p:txBody>
      </p:sp>
      <p:sp>
        <p:nvSpPr>
          <p:cNvPr id="4" name="Content Placeholder 3"/>
          <p:cNvSpPr>
            <a:spLocks noGrp="1"/>
          </p:cNvSpPr>
          <p:nvPr>
            <p:ph sz="half" idx="2"/>
          </p:nvPr>
        </p:nvSpPr>
        <p:spPr/>
        <p:txBody>
          <a:bodyPr/>
          <a:lstStyle/>
          <a:p>
            <a:r>
              <a:rPr lang="en-US" altLang="en-US" sz="2400" dirty="0" smtClean="0">
                <a:solidFill>
                  <a:schemeClr val="bg2">
                    <a:lumMod val="10000"/>
                  </a:schemeClr>
                </a:solidFill>
              </a:rPr>
              <a:t>Ogling or leering or whistling (staring in a sexually suggestive or offensive manner);</a:t>
            </a:r>
          </a:p>
          <a:p>
            <a:r>
              <a:rPr lang="en-US" altLang="en-US" sz="2400" dirty="0" smtClean="0">
                <a:solidFill>
                  <a:schemeClr val="bg2">
                    <a:lumMod val="10000"/>
                  </a:schemeClr>
                </a:solidFill>
              </a:rPr>
              <a:t>Inappropriate </a:t>
            </a:r>
            <a:r>
              <a:rPr lang="en-US" altLang="en-US" sz="2400" dirty="0">
                <a:solidFill>
                  <a:schemeClr val="bg2">
                    <a:lumMod val="10000"/>
                  </a:schemeClr>
                </a:solidFill>
              </a:rPr>
              <a:t>touching or “grooming”, including kissing, hugging, pinching, patting, stroking, rubbing, or purposefully brushing up against another person;</a:t>
            </a:r>
          </a:p>
          <a:p>
            <a:endParaRPr lang="en-US" sz="2800" dirty="0"/>
          </a:p>
        </p:txBody>
      </p:sp>
      <p:sp>
        <p:nvSpPr>
          <p:cNvPr id="5" name="Slide Number Placeholder 4"/>
          <p:cNvSpPr>
            <a:spLocks noGrp="1"/>
          </p:cNvSpPr>
          <p:nvPr>
            <p:ph type="sldNum" sz="quarter" idx="11"/>
          </p:nvPr>
        </p:nvSpPr>
        <p:spPr/>
        <p:txBody>
          <a:bodyPr/>
          <a:lstStyle/>
          <a:p>
            <a:r>
              <a:rPr lang="en-US" altLang="en-US" dirty="0" smtClean="0"/>
              <a:t>Page </a:t>
            </a:r>
            <a:fld id="{E4DDDFB8-B284-4F88-B5DC-BD0132EA0B7C}" type="slidenum">
              <a:rPr lang="en-US" altLang="en-US" smtClean="0"/>
              <a:pPr/>
              <a:t>10</a:t>
            </a:fld>
            <a:endParaRPr lang="en-US" altLang="en-US" dirty="0"/>
          </a:p>
        </p:txBody>
      </p:sp>
    </p:spTree>
    <p:extLst>
      <p:ext uri="{BB962C8B-B14F-4D97-AF65-F5344CB8AC3E}">
        <p14:creationId xmlns:p14="http://schemas.microsoft.com/office/powerpoint/2010/main" val="44272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cap="small" dirty="0"/>
              <a:t>What Type of Behavior Could Create A Hostile Working Environment Based on Sex? </a:t>
            </a:r>
            <a:endParaRPr lang="en-US" sz="2000" dirty="0"/>
          </a:p>
        </p:txBody>
      </p:sp>
      <p:sp>
        <p:nvSpPr>
          <p:cNvPr id="3" name="Content Placeholder 2"/>
          <p:cNvSpPr>
            <a:spLocks noGrp="1"/>
          </p:cNvSpPr>
          <p:nvPr>
            <p:ph sz="half" idx="1"/>
          </p:nvPr>
        </p:nvSpPr>
        <p:spPr/>
        <p:txBody>
          <a:bodyPr/>
          <a:lstStyle/>
          <a:p>
            <a:r>
              <a:rPr lang="en-US" sz="2400" dirty="0"/>
              <a:t>Asking sexual questions (questions about someone's sexual history or their sexual orientation);</a:t>
            </a:r>
          </a:p>
          <a:p>
            <a:r>
              <a:rPr lang="en-US" sz="2400" dirty="0"/>
              <a:t>Hazing and other pranks;</a:t>
            </a:r>
          </a:p>
          <a:p>
            <a:r>
              <a:rPr lang="en-US" sz="2400" dirty="0"/>
              <a:t>Sexually suggestive sounds;</a:t>
            </a:r>
          </a:p>
          <a:p>
            <a:r>
              <a:rPr lang="en-US" sz="2400" dirty="0"/>
              <a:t>Rating a person's sexuality;</a:t>
            </a:r>
          </a:p>
          <a:p>
            <a:endParaRPr lang="en-US" dirty="0"/>
          </a:p>
        </p:txBody>
      </p:sp>
      <p:sp>
        <p:nvSpPr>
          <p:cNvPr id="4" name="Content Placeholder 3"/>
          <p:cNvSpPr>
            <a:spLocks noGrp="1"/>
          </p:cNvSpPr>
          <p:nvPr>
            <p:ph sz="half" idx="2"/>
          </p:nvPr>
        </p:nvSpPr>
        <p:spPr/>
        <p:txBody>
          <a:bodyPr/>
          <a:lstStyle/>
          <a:p>
            <a:r>
              <a:rPr lang="en-US" sz="2400" dirty="0"/>
              <a:t>Name-calling;</a:t>
            </a:r>
          </a:p>
          <a:p>
            <a:r>
              <a:rPr lang="en-US" sz="2400" dirty="0"/>
              <a:t>Sexual ridicule; and</a:t>
            </a:r>
          </a:p>
          <a:p>
            <a:r>
              <a:rPr lang="en-US" sz="2400" dirty="0"/>
              <a:t>Displays of pictures, calendars, cartoons, or other materials with sexually explicit or graphic content, social media postings.</a:t>
            </a:r>
          </a:p>
          <a:p>
            <a:endParaRPr lang="en-US" dirty="0"/>
          </a:p>
        </p:txBody>
      </p:sp>
      <p:sp>
        <p:nvSpPr>
          <p:cNvPr id="5" name="Slide Number Placeholder 4"/>
          <p:cNvSpPr>
            <a:spLocks noGrp="1"/>
          </p:cNvSpPr>
          <p:nvPr>
            <p:ph type="sldNum" sz="quarter" idx="11"/>
          </p:nvPr>
        </p:nvSpPr>
        <p:spPr/>
        <p:txBody>
          <a:bodyPr/>
          <a:lstStyle/>
          <a:p>
            <a:r>
              <a:rPr lang="en-US" altLang="en-US" dirty="0" smtClean="0"/>
              <a:t>Page </a:t>
            </a:r>
            <a:fld id="{E4DDDFB8-B284-4F88-B5DC-BD0132EA0B7C}" type="slidenum">
              <a:rPr lang="en-US" altLang="en-US" smtClean="0"/>
              <a:pPr/>
              <a:t>11</a:t>
            </a:fld>
            <a:endParaRPr lang="en-US" altLang="en-US" dirty="0"/>
          </a:p>
        </p:txBody>
      </p:sp>
    </p:spTree>
    <p:extLst>
      <p:ext uri="{BB962C8B-B14F-4D97-AF65-F5344CB8AC3E}">
        <p14:creationId xmlns:p14="http://schemas.microsoft.com/office/powerpoint/2010/main" val="493129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cap="small" dirty="0"/>
              <a:t>Practical Definition Of Behavior That Could Lead To A Claim Of Protected Class (Unlawful) Harassment</a:t>
            </a:r>
            <a:endParaRPr lang="en-US" sz="1800" dirty="0"/>
          </a:p>
        </p:txBody>
      </p:sp>
      <p:sp>
        <p:nvSpPr>
          <p:cNvPr id="3" name="Content Placeholder 2"/>
          <p:cNvSpPr>
            <a:spLocks noGrp="1"/>
          </p:cNvSpPr>
          <p:nvPr>
            <p:ph idx="1"/>
          </p:nvPr>
        </p:nvSpPr>
        <p:spPr/>
        <p:txBody>
          <a:bodyPr/>
          <a:lstStyle/>
          <a:p>
            <a:r>
              <a:rPr lang="en-US" sz="3200" b="1" dirty="0"/>
              <a:t>Repeated unwelcome attention/focus/discussion about someone’s protected class </a:t>
            </a:r>
            <a:r>
              <a:rPr lang="en-US" sz="3200" dirty="0"/>
              <a:t>(race, color, religion, sex, age, national origin, disability, etc.) that a reasonable person would believe has created a hostile or intimidating working environment.</a:t>
            </a:r>
          </a:p>
          <a:p>
            <a:endParaRPr lang="en-US"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12</a:t>
            </a:fld>
            <a:endParaRPr lang="en-US" altLang="en-US" dirty="0"/>
          </a:p>
        </p:txBody>
      </p:sp>
    </p:spTree>
    <p:extLst>
      <p:ext uri="{BB962C8B-B14F-4D97-AF65-F5344CB8AC3E}">
        <p14:creationId xmlns:p14="http://schemas.microsoft.com/office/powerpoint/2010/main" val="389861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cap="small" dirty="0"/>
              <a:t>What Type Of Behavior Could Create A Hostile Working Environment Based On A Protected Class? </a:t>
            </a:r>
            <a:endParaRPr lang="en-US" sz="1800" dirty="0"/>
          </a:p>
        </p:txBody>
      </p:sp>
      <p:sp>
        <p:nvSpPr>
          <p:cNvPr id="3" name="Content Placeholder 2"/>
          <p:cNvSpPr>
            <a:spLocks noGrp="1"/>
          </p:cNvSpPr>
          <p:nvPr>
            <p:ph sz="half" idx="1"/>
          </p:nvPr>
        </p:nvSpPr>
        <p:spPr/>
        <p:txBody>
          <a:bodyPr/>
          <a:lstStyle/>
          <a:p>
            <a:r>
              <a:rPr lang="en-US" sz="2400" dirty="0"/>
              <a:t>Talking about negative stereotypes associated with a protected class;</a:t>
            </a:r>
          </a:p>
          <a:p>
            <a:r>
              <a:rPr lang="en-US" sz="2400" dirty="0"/>
              <a:t>Mimicking an accent;</a:t>
            </a:r>
          </a:p>
          <a:p>
            <a:r>
              <a:rPr lang="en-US" sz="2400" dirty="0"/>
              <a:t>Nicknames;</a:t>
            </a:r>
          </a:p>
          <a:p>
            <a:r>
              <a:rPr lang="en-US" sz="2400" dirty="0"/>
              <a:t>Making negative comments about an employee's religious beliefs;</a:t>
            </a:r>
          </a:p>
          <a:p>
            <a:r>
              <a:rPr lang="en-US" sz="2400" dirty="0"/>
              <a:t>Using racist slang, phrases, or nicknames; </a:t>
            </a:r>
          </a:p>
          <a:p>
            <a:endParaRPr lang="en-US" dirty="0"/>
          </a:p>
        </p:txBody>
      </p:sp>
      <p:sp>
        <p:nvSpPr>
          <p:cNvPr id="4" name="Content Placeholder 3"/>
          <p:cNvSpPr>
            <a:spLocks noGrp="1"/>
          </p:cNvSpPr>
          <p:nvPr>
            <p:ph sz="half" idx="2"/>
          </p:nvPr>
        </p:nvSpPr>
        <p:spPr/>
        <p:txBody>
          <a:bodyPr/>
          <a:lstStyle/>
          <a:p>
            <a:r>
              <a:rPr lang="en-US" sz="2400" dirty="0"/>
              <a:t>Making remarks about an individual's skin color or other ethnic traits;</a:t>
            </a:r>
          </a:p>
          <a:p>
            <a:r>
              <a:rPr lang="en-US" sz="2400" dirty="0"/>
              <a:t>Displaying racist drawings, or posters, bumper stickers or signs that might be offensive to a particular group.</a:t>
            </a:r>
          </a:p>
          <a:p>
            <a:endParaRPr lang="en-US" dirty="0"/>
          </a:p>
        </p:txBody>
      </p:sp>
      <p:sp>
        <p:nvSpPr>
          <p:cNvPr id="5" name="Slide Number Placeholder 4"/>
          <p:cNvSpPr>
            <a:spLocks noGrp="1"/>
          </p:cNvSpPr>
          <p:nvPr>
            <p:ph type="sldNum" sz="quarter" idx="11"/>
          </p:nvPr>
        </p:nvSpPr>
        <p:spPr/>
        <p:txBody>
          <a:bodyPr/>
          <a:lstStyle/>
          <a:p>
            <a:r>
              <a:rPr lang="en-US" altLang="en-US" dirty="0" smtClean="0"/>
              <a:t>Page </a:t>
            </a:r>
            <a:fld id="{E4DDDFB8-B284-4F88-B5DC-BD0132EA0B7C}" type="slidenum">
              <a:rPr lang="en-US" altLang="en-US" smtClean="0"/>
              <a:pPr/>
              <a:t>13</a:t>
            </a:fld>
            <a:endParaRPr lang="en-US" altLang="en-US" dirty="0"/>
          </a:p>
        </p:txBody>
      </p:sp>
    </p:spTree>
    <p:extLst>
      <p:ext uri="{BB962C8B-B14F-4D97-AF65-F5344CB8AC3E}">
        <p14:creationId xmlns:p14="http://schemas.microsoft.com/office/powerpoint/2010/main" val="3215852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cap="small" dirty="0"/>
              <a:t>What Type Of Behavior Could Create A Hostile Working Environment Based On A Protected Class?  (Cont’d)</a:t>
            </a:r>
            <a:endParaRPr lang="en-US" sz="1800" dirty="0"/>
          </a:p>
        </p:txBody>
      </p:sp>
      <p:sp>
        <p:nvSpPr>
          <p:cNvPr id="3" name="Content Placeholder 2"/>
          <p:cNvSpPr>
            <a:spLocks noGrp="1"/>
          </p:cNvSpPr>
          <p:nvPr>
            <p:ph sz="half" idx="1"/>
          </p:nvPr>
        </p:nvSpPr>
        <p:spPr/>
        <p:txBody>
          <a:bodyPr/>
          <a:lstStyle/>
          <a:p>
            <a:r>
              <a:rPr lang="en-US" sz="2400" dirty="0"/>
              <a:t>Making offensive gestures; </a:t>
            </a:r>
          </a:p>
          <a:p>
            <a:r>
              <a:rPr lang="en-US" sz="2400" dirty="0"/>
              <a:t>Making offensive reference to an individual's mental or physical disability;</a:t>
            </a:r>
          </a:p>
          <a:p>
            <a:r>
              <a:rPr lang="en-US" sz="2400" dirty="0"/>
              <a:t>Making derogatory age-related comments; </a:t>
            </a:r>
          </a:p>
          <a:p>
            <a:endParaRPr lang="en-US" sz="2400" dirty="0"/>
          </a:p>
        </p:txBody>
      </p:sp>
      <p:sp>
        <p:nvSpPr>
          <p:cNvPr id="4" name="Content Placeholder 3"/>
          <p:cNvSpPr>
            <a:spLocks noGrp="1"/>
          </p:cNvSpPr>
          <p:nvPr>
            <p:ph sz="half" idx="2"/>
          </p:nvPr>
        </p:nvSpPr>
        <p:spPr/>
        <p:txBody>
          <a:bodyPr/>
          <a:lstStyle/>
          <a:p>
            <a:r>
              <a:rPr lang="en-US" sz="2400" dirty="0"/>
              <a:t>Sharing inappropriate images, videos, e-mails, letters, notes, social media, that make fun of a person’s protected class; and</a:t>
            </a:r>
          </a:p>
          <a:p>
            <a:r>
              <a:rPr lang="en-US" sz="2400" dirty="0"/>
              <a:t>Wearing clothing that could be offensive to a particular ethnic group.</a:t>
            </a:r>
          </a:p>
          <a:p>
            <a:endParaRPr lang="en-US" dirty="0"/>
          </a:p>
        </p:txBody>
      </p:sp>
      <p:sp>
        <p:nvSpPr>
          <p:cNvPr id="5" name="Slide Number Placeholder 4"/>
          <p:cNvSpPr>
            <a:spLocks noGrp="1"/>
          </p:cNvSpPr>
          <p:nvPr>
            <p:ph type="sldNum" sz="quarter" idx="11"/>
          </p:nvPr>
        </p:nvSpPr>
        <p:spPr/>
        <p:txBody>
          <a:bodyPr/>
          <a:lstStyle/>
          <a:p>
            <a:r>
              <a:rPr lang="en-US" altLang="en-US" dirty="0" smtClean="0"/>
              <a:t>Page </a:t>
            </a:r>
            <a:fld id="{E4DDDFB8-B284-4F88-B5DC-BD0132EA0B7C}" type="slidenum">
              <a:rPr lang="en-US" altLang="en-US" smtClean="0"/>
              <a:pPr/>
              <a:t>14</a:t>
            </a:fld>
            <a:endParaRPr lang="en-US" altLang="en-US" dirty="0"/>
          </a:p>
        </p:txBody>
      </p:sp>
    </p:spTree>
    <p:extLst>
      <p:ext uri="{BB962C8B-B14F-4D97-AF65-F5344CB8AC3E}">
        <p14:creationId xmlns:p14="http://schemas.microsoft.com/office/powerpoint/2010/main" val="424887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cap="small" dirty="0"/>
              <a:t>Unlawful Harassment - Key Concepts</a:t>
            </a:r>
            <a:endParaRPr lang="en-US" sz="2400" dirty="0"/>
          </a:p>
        </p:txBody>
      </p:sp>
      <p:sp>
        <p:nvSpPr>
          <p:cNvPr id="3" name="Content Placeholder 2"/>
          <p:cNvSpPr>
            <a:spLocks noGrp="1"/>
          </p:cNvSpPr>
          <p:nvPr>
            <p:ph idx="1"/>
          </p:nvPr>
        </p:nvSpPr>
        <p:spPr/>
        <p:txBody>
          <a:bodyPr/>
          <a:lstStyle/>
          <a:p>
            <a:r>
              <a:rPr lang="en-US" sz="2400" dirty="0"/>
              <a:t>What is “inappropriate behavior” is in the eye of the beholder (it is </a:t>
            </a:r>
            <a:r>
              <a:rPr lang="en-US" sz="2400" dirty="0" smtClean="0"/>
              <a:t>a subjective standard).</a:t>
            </a:r>
            <a:endParaRPr lang="en-US" sz="2400" dirty="0"/>
          </a:p>
          <a:p>
            <a:r>
              <a:rPr lang="en-US" sz="2400" dirty="0"/>
              <a:t>The intent of the person engaging in the bad behavior is </a:t>
            </a:r>
            <a:r>
              <a:rPr lang="en-US" sz="2400" dirty="0" smtClean="0"/>
              <a:t>irrelevant. </a:t>
            </a:r>
          </a:p>
          <a:p>
            <a:pPr lvl="1"/>
            <a:r>
              <a:rPr lang="en-US" sz="2400" dirty="0" smtClean="0"/>
              <a:t>The legal </a:t>
            </a:r>
            <a:r>
              <a:rPr lang="en-US" sz="2400" dirty="0"/>
              <a:t>standard is that the behavior need only have the </a:t>
            </a:r>
            <a:r>
              <a:rPr lang="en-US" sz="2400" dirty="0" smtClean="0"/>
              <a:t>“</a:t>
            </a:r>
            <a:r>
              <a:rPr lang="en-US" sz="2400" dirty="0"/>
              <a:t>purpose or effect” . . . of creating a hostile . . . .).</a:t>
            </a:r>
          </a:p>
          <a:p>
            <a:r>
              <a:rPr lang="en-US" sz="2400" dirty="0"/>
              <a:t>The behavior does not have to be “directed” at the person who is offended. </a:t>
            </a:r>
          </a:p>
          <a:p>
            <a:pPr lvl="1"/>
            <a:r>
              <a:rPr lang="en-US" sz="2400" dirty="0" smtClean="0"/>
              <a:t>The </a:t>
            </a:r>
            <a:r>
              <a:rPr lang="en-US" sz="2400" dirty="0"/>
              <a:t>victim does not have to be the person harassed, but can be anyone affected by the offensive conduct</a:t>
            </a:r>
            <a:r>
              <a:rPr lang="en-US" sz="2400" dirty="0" smtClean="0"/>
              <a:t>.</a:t>
            </a:r>
            <a:endParaRPr lang="en-US" sz="2400" dirty="0"/>
          </a:p>
          <a:p>
            <a:r>
              <a:rPr lang="en-US" sz="2400" dirty="0"/>
              <a:t>The person does not need to complain to the person engaging in the behavior or tell them to knock it off.</a:t>
            </a:r>
          </a:p>
          <a:p>
            <a:r>
              <a:rPr lang="en-US" sz="2400" dirty="0"/>
              <a:t>There is a difference between tolerating behavior (what is voluntary) versus participating in the behavior (when it is welcome).</a:t>
            </a:r>
          </a:p>
          <a:p>
            <a:endParaRPr lang="en-US"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15</a:t>
            </a:fld>
            <a:endParaRPr lang="en-US" altLang="en-US" dirty="0"/>
          </a:p>
        </p:txBody>
      </p:sp>
    </p:spTree>
    <p:extLst>
      <p:ext uri="{BB962C8B-B14F-4D97-AF65-F5344CB8AC3E}">
        <p14:creationId xmlns:p14="http://schemas.microsoft.com/office/powerpoint/2010/main" val="49536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cap="small" dirty="0"/>
              <a:t>Unlawful behavior versus inappropriate behavior</a:t>
            </a:r>
            <a:endParaRPr lang="en-US" sz="2400" dirty="0"/>
          </a:p>
        </p:txBody>
      </p:sp>
      <p:sp>
        <p:nvSpPr>
          <p:cNvPr id="3" name="Content Placeholder 2"/>
          <p:cNvSpPr>
            <a:spLocks noGrp="1"/>
          </p:cNvSpPr>
          <p:nvPr>
            <p:ph idx="1"/>
          </p:nvPr>
        </p:nvSpPr>
        <p:spPr/>
        <p:txBody>
          <a:bodyPr/>
          <a:lstStyle/>
          <a:p>
            <a:r>
              <a:rPr lang="en-US" sz="3200" dirty="0"/>
              <a:t>Is there a difference between inappropriate behavior and unlawful behavior?</a:t>
            </a:r>
          </a:p>
          <a:p>
            <a:pPr marL="685800"/>
            <a:r>
              <a:rPr lang="en-US" sz="3200" dirty="0"/>
              <a:t>Examples (swearing)</a:t>
            </a:r>
          </a:p>
          <a:p>
            <a:r>
              <a:rPr lang="en-US" sz="3200" dirty="0"/>
              <a:t>Unlawful behavior goes to court, inappropriate behavior can result in discipline.</a:t>
            </a:r>
          </a:p>
          <a:p>
            <a:endParaRPr lang="en-US" sz="3200"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16</a:t>
            </a:fld>
            <a:endParaRPr lang="en-US" altLang="en-US" dirty="0"/>
          </a:p>
        </p:txBody>
      </p:sp>
    </p:spTree>
    <p:extLst>
      <p:ext uri="{BB962C8B-B14F-4D97-AF65-F5344CB8AC3E}">
        <p14:creationId xmlns:p14="http://schemas.microsoft.com/office/powerpoint/2010/main" val="267347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cap="small" dirty="0"/>
              <a:t>What about?</a:t>
            </a:r>
            <a:r>
              <a:rPr lang="en-US" sz="2000" b="1" cap="small" dirty="0"/>
              <a:t> </a:t>
            </a:r>
            <a:endParaRPr lang="en-US" sz="2400" dirty="0"/>
          </a:p>
        </p:txBody>
      </p:sp>
      <p:sp>
        <p:nvSpPr>
          <p:cNvPr id="3" name="Content Placeholder 2"/>
          <p:cNvSpPr>
            <a:spLocks noGrp="1"/>
          </p:cNvSpPr>
          <p:nvPr>
            <p:ph idx="1"/>
          </p:nvPr>
        </p:nvSpPr>
        <p:spPr/>
        <p:txBody>
          <a:bodyPr/>
          <a:lstStyle/>
          <a:p>
            <a:r>
              <a:rPr lang="en-US" altLang="en-US" sz="3200" dirty="0">
                <a:solidFill>
                  <a:schemeClr val="bg2">
                    <a:lumMod val="10000"/>
                  </a:schemeClr>
                </a:solidFill>
              </a:rPr>
              <a:t>Rude, uncivilized, disrespectful, disruptive unkind, or abusive behavior?</a:t>
            </a:r>
          </a:p>
          <a:p>
            <a:endParaRPr lang="en-US"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17</a:t>
            </a:fld>
            <a:endParaRPr lang="en-US" altLang="en-US" dirty="0"/>
          </a:p>
        </p:txBody>
      </p:sp>
    </p:spTree>
    <p:extLst>
      <p:ext uri="{BB962C8B-B14F-4D97-AF65-F5344CB8AC3E}">
        <p14:creationId xmlns:p14="http://schemas.microsoft.com/office/powerpoint/2010/main" val="7028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Employer Liability</a:t>
            </a:r>
            <a:endParaRPr lang="en-US" dirty="0"/>
          </a:p>
        </p:txBody>
      </p:sp>
      <p:sp>
        <p:nvSpPr>
          <p:cNvPr id="3" name="Content Placeholder 2"/>
          <p:cNvSpPr>
            <a:spLocks noGrp="1"/>
          </p:cNvSpPr>
          <p:nvPr>
            <p:ph idx="1"/>
          </p:nvPr>
        </p:nvSpPr>
        <p:spPr/>
        <p:txBody>
          <a:bodyPr/>
          <a:lstStyle/>
          <a:p>
            <a:r>
              <a:rPr lang="en-US" sz="3200" dirty="0"/>
              <a:t>An employer is liable for unlawful harassment if the employer knew – or should have known – of the harassment and failed to take timely and appropriate action. </a:t>
            </a:r>
          </a:p>
          <a:p>
            <a:endParaRPr lang="en-US"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18</a:t>
            </a:fld>
            <a:endParaRPr lang="en-US" altLang="en-US" dirty="0"/>
          </a:p>
        </p:txBody>
      </p:sp>
    </p:spTree>
    <p:extLst>
      <p:ext uri="{BB962C8B-B14F-4D97-AF65-F5344CB8AC3E}">
        <p14:creationId xmlns:p14="http://schemas.microsoft.com/office/powerpoint/2010/main" val="304927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MTS Policy </a:t>
            </a:r>
            <a:endParaRPr lang="en-US" b="1" cap="small" dirty="0"/>
          </a:p>
        </p:txBody>
      </p:sp>
      <p:sp>
        <p:nvSpPr>
          <p:cNvPr id="3" name="Content Placeholder 2"/>
          <p:cNvSpPr>
            <a:spLocks noGrp="1"/>
          </p:cNvSpPr>
          <p:nvPr>
            <p:ph idx="1"/>
          </p:nvPr>
        </p:nvSpPr>
        <p:spPr/>
        <p:txBody>
          <a:bodyPr/>
          <a:lstStyle/>
          <a:p>
            <a:endParaRPr lang="en-US" dirty="0"/>
          </a:p>
          <a:p>
            <a:r>
              <a:rPr lang="en-US" sz="2400" dirty="0" smtClean="0"/>
              <a:t>MTS </a:t>
            </a:r>
            <a:r>
              <a:rPr lang="en-US" sz="2400" dirty="0"/>
              <a:t>Systems Corporation is committed to providing a safe, productive and distraction-free work environment for everyone who conducts business on its premises or attends MTS-sanctioned events. Furthermore, MTS complies with all applicable federal, state and local laws relating to fair employment practices. </a:t>
            </a:r>
          </a:p>
        </p:txBody>
      </p:sp>
      <p:sp>
        <p:nvSpPr>
          <p:cNvPr id="4" name="Slide Number Placeholder 3"/>
          <p:cNvSpPr>
            <a:spLocks noGrp="1"/>
          </p:cNvSpPr>
          <p:nvPr>
            <p:ph type="sldNum" sz="quarter" idx="11"/>
          </p:nvPr>
        </p:nvSpPr>
        <p:spPr/>
        <p:txBody>
          <a:bodyPr/>
          <a:lstStyle/>
          <a:p>
            <a:r>
              <a:rPr lang="en-US" altLang="en-US" smtClean="0"/>
              <a:t>Page </a:t>
            </a:r>
            <a:fld id="{08D07F3E-0A1A-40F1-A76F-D29AC60E40CC}" type="slidenum">
              <a:rPr lang="en-US" altLang="en-US" smtClean="0"/>
              <a:pPr/>
              <a:t>19</a:t>
            </a:fld>
            <a:endParaRPr lang="en-US" altLang="en-US"/>
          </a:p>
        </p:txBody>
      </p:sp>
    </p:spTree>
    <p:extLst>
      <p:ext uri="{BB962C8B-B14F-4D97-AF65-F5344CB8AC3E}">
        <p14:creationId xmlns:p14="http://schemas.microsoft.com/office/powerpoint/2010/main" val="24422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4953000" y="3810000"/>
            <a:ext cx="3986212" cy="523875"/>
          </a:xfrm>
        </p:spPr>
        <p:txBody>
          <a:bodyPr wrap="square">
            <a:spAutoFit/>
          </a:bodyPr>
          <a:lstStyle/>
          <a:p>
            <a:pPr marL="0" indent="0" eaLnBrk="1" hangingPunct="1">
              <a:spcBef>
                <a:spcPct val="0"/>
              </a:spcBef>
              <a:buNone/>
              <a:defRPr/>
            </a:pPr>
            <a:r>
              <a:rPr lang="en-US" altLang="en-US" sz="2800" b="1" dirty="0">
                <a:solidFill>
                  <a:srgbClr val="9C4636"/>
                </a:solidFill>
              </a:rPr>
              <a:t>Penelope J. </a:t>
            </a:r>
            <a:r>
              <a:rPr lang="en-US" altLang="en-US" sz="2800" b="1" dirty="0" smtClean="0">
                <a:solidFill>
                  <a:srgbClr val="9C4636"/>
                </a:solidFill>
              </a:rPr>
              <a:t>Phillips</a:t>
            </a:r>
            <a:endParaRPr lang="en-US" altLang="en-US" sz="2800" b="1" dirty="0">
              <a:solidFill>
                <a:srgbClr val="9C4636"/>
              </a:solidFill>
            </a:endParaRPr>
          </a:p>
        </p:txBody>
      </p:sp>
      <p:sp>
        <p:nvSpPr>
          <p:cNvPr id="5123" name="Subtitle 4"/>
          <p:cNvSpPr txBox="1">
            <a:spLocks/>
          </p:cNvSpPr>
          <p:nvPr/>
        </p:nvSpPr>
        <p:spPr bwMode="auto">
          <a:xfrm>
            <a:off x="4876800" y="4725143"/>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3200">
                <a:solidFill>
                  <a:srgbClr val="8A8A8A"/>
                </a:solidFill>
                <a:latin typeface="CG Omega"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pPr>
            <a:r>
              <a:rPr lang="en-US" altLang="en-US" sz="2000" dirty="0">
                <a:solidFill>
                  <a:srgbClr val="9C4636"/>
                </a:solidFill>
                <a:latin typeface="Arial" charset="0"/>
              </a:rPr>
              <a:t>(612) 373-8428</a:t>
            </a:r>
          </a:p>
          <a:p>
            <a:pPr algn="ctr" eaLnBrk="1" hangingPunct="1">
              <a:spcBef>
                <a:spcPct val="0"/>
              </a:spcBef>
            </a:pPr>
            <a:r>
              <a:rPr lang="en-US" altLang="en-US" sz="2000" dirty="0">
                <a:solidFill>
                  <a:srgbClr val="9C4636"/>
                </a:solidFill>
                <a:latin typeface="Arial" charset="0"/>
              </a:rPr>
              <a:t>pphillips@felhaber.com</a:t>
            </a:r>
          </a:p>
        </p:txBody>
      </p:sp>
      <p:pic>
        <p:nvPicPr>
          <p:cNvPr id="1026" name="Picture 2" descr="C:\Users\oescobar\Desktop\Penny\Penelope J. Phill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809131"/>
            <a:ext cx="2952328"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5" y="1238250"/>
            <a:ext cx="3333750" cy="628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501405" y="1981200"/>
            <a:ext cx="21419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7F7F7F"/>
                </a:solidFill>
                <a:effectLst/>
                <a:latin typeface="CG Omega" pitchFamily="34" charset="0"/>
                <a:ea typeface="Times New Roman" pitchFamily="18" charset="0"/>
                <a:cs typeface="Times New Roman" pitchFamily="18" charset="0"/>
              </a:rPr>
              <a:t>ATTORNEYS AT LAW</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882641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MTS Procedure</a:t>
            </a:r>
            <a:endParaRPr lang="en-US" b="1" cap="small" dirty="0"/>
          </a:p>
        </p:txBody>
      </p:sp>
      <p:sp>
        <p:nvSpPr>
          <p:cNvPr id="3" name="Content Placeholder 2"/>
          <p:cNvSpPr>
            <a:spLocks noGrp="1"/>
          </p:cNvSpPr>
          <p:nvPr>
            <p:ph idx="1"/>
          </p:nvPr>
        </p:nvSpPr>
        <p:spPr/>
        <p:txBody>
          <a:bodyPr/>
          <a:lstStyle/>
          <a:p>
            <a:r>
              <a:rPr lang="en-US" sz="2000" dirty="0"/>
              <a:t>Any employee who believes s/he has experienced or witnessed conduct that violates this policy must promptly report the conduct to one of the following resources: </a:t>
            </a:r>
          </a:p>
          <a:p>
            <a:pPr lvl="1"/>
            <a:r>
              <a:rPr lang="en-US" sz="2000" dirty="0" smtClean="0"/>
              <a:t>His/her </a:t>
            </a:r>
            <a:r>
              <a:rPr lang="en-US" sz="2000" dirty="0"/>
              <a:t>supervisor; </a:t>
            </a:r>
          </a:p>
          <a:p>
            <a:pPr lvl="1"/>
            <a:r>
              <a:rPr lang="en-US" sz="2000" dirty="0" smtClean="0"/>
              <a:t>Any </a:t>
            </a:r>
            <a:r>
              <a:rPr lang="en-US" sz="2000" dirty="0"/>
              <a:t>other MTS supervisor or manager; </a:t>
            </a:r>
          </a:p>
          <a:p>
            <a:pPr lvl="1"/>
            <a:r>
              <a:rPr lang="en-US" sz="2000" dirty="0" smtClean="0"/>
              <a:t>Human </a:t>
            </a:r>
            <a:r>
              <a:rPr lang="en-US" sz="2000" dirty="0"/>
              <a:t>Resources Business Partner; </a:t>
            </a:r>
          </a:p>
          <a:p>
            <a:pPr lvl="1"/>
            <a:r>
              <a:rPr lang="en-US" sz="2000" dirty="0" smtClean="0"/>
              <a:t>His/her </a:t>
            </a:r>
            <a:r>
              <a:rPr lang="en-US" sz="2000" dirty="0"/>
              <a:t>local MTS Ethics Committee; </a:t>
            </a:r>
          </a:p>
          <a:p>
            <a:pPr lvl="1"/>
            <a:r>
              <a:rPr lang="en-US" sz="2000" dirty="0" smtClean="0"/>
              <a:t>The </a:t>
            </a:r>
            <a:r>
              <a:rPr lang="en-US" sz="2000" dirty="0"/>
              <a:t>MTS Business Ethics and Compliance Office: 952-937-4209; </a:t>
            </a:r>
          </a:p>
          <a:p>
            <a:pPr lvl="1"/>
            <a:r>
              <a:rPr lang="en-US" sz="2000" dirty="0"/>
              <a:t>T</a:t>
            </a:r>
            <a:r>
              <a:rPr lang="en-US" sz="2000" dirty="0" smtClean="0"/>
              <a:t>he </a:t>
            </a:r>
            <a:r>
              <a:rPr lang="en-US" sz="2000" dirty="0"/>
              <a:t>MTS </a:t>
            </a:r>
            <a:r>
              <a:rPr lang="en-US" sz="2000" dirty="0" err="1"/>
              <a:t>AlertLine</a:t>
            </a:r>
            <a:r>
              <a:rPr lang="en-US" sz="2000" dirty="0"/>
              <a:t> for North America: 888-321-5562 or https://mts.alertline.com; or </a:t>
            </a:r>
          </a:p>
          <a:p>
            <a:pPr lvl="1"/>
            <a:r>
              <a:rPr lang="en-US" sz="2000" dirty="0" smtClean="0"/>
              <a:t>The </a:t>
            </a:r>
            <a:r>
              <a:rPr lang="en-US" sz="2000" dirty="0"/>
              <a:t>MTS Office of General Counsel: 952-937-4286 </a:t>
            </a:r>
          </a:p>
        </p:txBody>
      </p:sp>
      <p:sp>
        <p:nvSpPr>
          <p:cNvPr id="4" name="Slide Number Placeholder 3"/>
          <p:cNvSpPr>
            <a:spLocks noGrp="1"/>
          </p:cNvSpPr>
          <p:nvPr>
            <p:ph type="sldNum" sz="quarter" idx="11"/>
          </p:nvPr>
        </p:nvSpPr>
        <p:spPr/>
        <p:txBody>
          <a:bodyPr/>
          <a:lstStyle/>
          <a:p>
            <a:r>
              <a:rPr lang="en-US" altLang="en-US" smtClean="0"/>
              <a:t>Page </a:t>
            </a:r>
            <a:fld id="{08D07F3E-0A1A-40F1-A76F-D29AC60E40CC}" type="slidenum">
              <a:rPr lang="en-US" altLang="en-US" smtClean="0"/>
              <a:pPr/>
              <a:t>20</a:t>
            </a:fld>
            <a:endParaRPr lang="en-US" altLang="en-US"/>
          </a:p>
        </p:txBody>
      </p:sp>
    </p:spTree>
    <p:extLst>
      <p:ext uri="{BB962C8B-B14F-4D97-AF65-F5344CB8AC3E}">
        <p14:creationId xmlns:p14="http://schemas.microsoft.com/office/powerpoint/2010/main" val="928089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All reports regarding possible violations of this policy will be will be promptly and thoroughly investigated in a confidential manner. If MTS determines a violation of this policy has occurred, it will take prompt and appropriate corrective action, up to and including terminating the employment of an individual or individuals who have violated the policy. </a:t>
            </a:r>
          </a:p>
        </p:txBody>
      </p:sp>
      <p:sp>
        <p:nvSpPr>
          <p:cNvPr id="4" name="Slide Number Placeholder 3"/>
          <p:cNvSpPr>
            <a:spLocks noGrp="1"/>
          </p:cNvSpPr>
          <p:nvPr>
            <p:ph type="sldNum" sz="quarter" idx="11"/>
          </p:nvPr>
        </p:nvSpPr>
        <p:spPr/>
        <p:txBody>
          <a:bodyPr/>
          <a:lstStyle/>
          <a:p>
            <a:r>
              <a:rPr lang="en-US" altLang="en-US" smtClean="0"/>
              <a:t>Page </a:t>
            </a:r>
            <a:fld id="{08D07F3E-0A1A-40F1-A76F-D29AC60E40CC}" type="slidenum">
              <a:rPr lang="en-US" altLang="en-US" smtClean="0"/>
              <a:pPr/>
              <a:t>21</a:t>
            </a:fld>
            <a:endParaRPr lang="en-US" altLang="en-US"/>
          </a:p>
        </p:txBody>
      </p:sp>
    </p:spTree>
    <p:extLst>
      <p:ext uri="{BB962C8B-B14F-4D97-AF65-F5344CB8AC3E}">
        <p14:creationId xmlns:p14="http://schemas.microsoft.com/office/powerpoint/2010/main" val="3590095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cap="small" dirty="0"/>
              <a:t>What Is Not An Excuse (A/K/A Defense)?</a:t>
            </a:r>
            <a:endParaRPr lang="en-US" sz="2400" dirty="0"/>
          </a:p>
        </p:txBody>
      </p:sp>
      <p:sp>
        <p:nvSpPr>
          <p:cNvPr id="3" name="Content Placeholder 2"/>
          <p:cNvSpPr>
            <a:spLocks noGrp="1"/>
          </p:cNvSpPr>
          <p:nvPr>
            <p:ph sz="half" idx="1"/>
          </p:nvPr>
        </p:nvSpPr>
        <p:spPr/>
        <p:txBody>
          <a:bodyPr/>
          <a:lstStyle/>
          <a:p>
            <a:r>
              <a:rPr lang="en-US" sz="2400" dirty="0"/>
              <a:t>I was only joking;</a:t>
            </a:r>
          </a:p>
          <a:p>
            <a:r>
              <a:rPr lang="en-US" sz="2400" dirty="0"/>
              <a:t>We are friends (or I </a:t>
            </a:r>
            <a:br>
              <a:rPr lang="en-US" sz="2400" dirty="0"/>
            </a:br>
            <a:r>
              <a:rPr lang="en-US" sz="2400" dirty="0"/>
              <a:t>thought we were friends) </a:t>
            </a:r>
            <a:br>
              <a:rPr lang="en-US" sz="2400" dirty="0"/>
            </a:br>
            <a:r>
              <a:rPr lang="en-US" sz="2400" dirty="0"/>
              <a:t>or the complaining party has participated in the behavior in the past;</a:t>
            </a:r>
          </a:p>
          <a:p>
            <a:r>
              <a:rPr lang="en-US" sz="2400" dirty="0"/>
              <a:t>But we are both of the same religion, gender, race, age, etc.</a:t>
            </a:r>
          </a:p>
          <a:p>
            <a:endParaRPr lang="en-US" sz="2400" dirty="0"/>
          </a:p>
        </p:txBody>
      </p:sp>
      <p:sp>
        <p:nvSpPr>
          <p:cNvPr id="4" name="Content Placeholder 3"/>
          <p:cNvSpPr>
            <a:spLocks noGrp="1"/>
          </p:cNvSpPr>
          <p:nvPr>
            <p:ph sz="half" idx="2"/>
          </p:nvPr>
        </p:nvSpPr>
        <p:spPr/>
        <p:txBody>
          <a:bodyPr/>
          <a:lstStyle/>
          <a:p>
            <a:r>
              <a:rPr lang="en-US" sz="2400" dirty="0"/>
              <a:t>I am an equal opportunity offender;</a:t>
            </a:r>
          </a:p>
          <a:p>
            <a:r>
              <a:rPr lang="en-US" sz="2400" dirty="0"/>
              <a:t>Our employees are harassing someone else’s employees so who cares; </a:t>
            </a:r>
          </a:p>
          <a:p>
            <a:r>
              <a:rPr lang="en-US" sz="2400" dirty="0"/>
              <a:t>It is not our employee who is the harasser, and</a:t>
            </a:r>
          </a:p>
          <a:p>
            <a:r>
              <a:rPr lang="en-US" sz="2400" dirty="0"/>
              <a:t>The conduct occurred while off duty and off premises.</a:t>
            </a:r>
          </a:p>
          <a:p>
            <a:endParaRPr lang="en-US" dirty="0"/>
          </a:p>
        </p:txBody>
      </p:sp>
      <p:sp>
        <p:nvSpPr>
          <p:cNvPr id="5" name="Slide Number Placeholder 4"/>
          <p:cNvSpPr>
            <a:spLocks noGrp="1"/>
          </p:cNvSpPr>
          <p:nvPr>
            <p:ph type="sldNum" sz="quarter" idx="11"/>
          </p:nvPr>
        </p:nvSpPr>
        <p:spPr/>
        <p:txBody>
          <a:bodyPr/>
          <a:lstStyle/>
          <a:p>
            <a:r>
              <a:rPr lang="en-US" altLang="en-US" dirty="0" smtClean="0"/>
              <a:t>Page </a:t>
            </a:r>
            <a:fld id="{E4DDDFB8-B284-4F88-B5DC-BD0132EA0B7C}" type="slidenum">
              <a:rPr lang="en-US" altLang="en-US" smtClean="0"/>
              <a:pPr/>
              <a:t>22</a:t>
            </a:fld>
            <a:endParaRPr lang="en-US" altLang="en-US" dirty="0"/>
          </a:p>
        </p:txBody>
      </p:sp>
    </p:spTree>
    <p:extLst>
      <p:ext uri="{BB962C8B-B14F-4D97-AF65-F5344CB8AC3E}">
        <p14:creationId xmlns:p14="http://schemas.microsoft.com/office/powerpoint/2010/main" val="4007213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Examples</a:t>
            </a:r>
            <a:endParaRPr lang="en-US" dirty="0"/>
          </a:p>
        </p:txBody>
      </p:sp>
      <p:sp>
        <p:nvSpPr>
          <p:cNvPr id="3" name="Content Placeholder 2"/>
          <p:cNvSpPr>
            <a:spLocks noGrp="1"/>
          </p:cNvSpPr>
          <p:nvPr>
            <p:ph idx="1"/>
          </p:nvPr>
        </p:nvSpPr>
        <p:spPr/>
        <p:txBody>
          <a:bodyPr/>
          <a:lstStyle/>
          <a:p>
            <a:r>
              <a:rPr lang="en-US" sz="2400" dirty="0"/>
              <a:t>An employee used to delight in telling  off-color and sexually explicit jokes, but she has now joined a new church and is strongly objecting when other employees tell such jokes. </a:t>
            </a:r>
          </a:p>
          <a:p>
            <a:r>
              <a:rPr lang="en-US" sz="2400" dirty="0" smtClean="0"/>
              <a:t>Does </a:t>
            </a:r>
            <a:r>
              <a:rPr lang="en-US" sz="2400" dirty="0"/>
              <a:t>the employee get to change her mind? </a:t>
            </a:r>
          </a:p>
          <a:p>
            <a:r>
              <a:rPr lang="en-US" sz="2400" dirty="0" smtClean="0"/>
              <a:t>Would </a:t>
            </a:r>
            <a:r>
              <a:rPr lang="en-US" sz="2400" dirty="0"/>
              <a:t>an employer be obligated to take any action if the employee complained?</a:t>
            </a:r>
          </a:p>
          <a:p>
            <a:endParaRPr lang="en-US"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23</a:t>
            </a:fld>
            <a:endParaRPr lang="en-US" altLang="en-US" dirty="0"/>
          </a:p>
        </p:txBody>
      </p:sp>
    </p:spTree>
    <p:extLst>
      <p:ext uri="{BB962C8B-B14F-4D97-AF65-F5344CB8AC3E}">
        <p14:creationId xmlns:p14="http://schemas.microsoft.com/office/powerpoint/2010/main" val="1440647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Examples</a:t>
            </a:r>
            <a:endParaRPr lang="en-US" dirty="0"/>
          </a:p>
        </p:txBody>
      </p:sp>
      <p:sp>
        <p:nvSpPr>
          <p:cNvPr id="3" name="Content Placeholder 2"/>
          <p:cNvSpPr>
            <a:spLocks noGrp="1"/>
          </p:cNvSpPr>
          <p:nvPr>
            <p:ph idx="1"/>
          </p:nvPr>
        </p:nvSpPr>
        <p:spPr/>
        <p:txBody>
          <a:bodyPr/>
          <a:lstStyle/>
          <a:p>
            <a:r>
              <a:rPr lang="en-US" sz="2400" dirty="0"/>
              <a:t>Susan likes to tell dirty stories.  In fairness to everyone in her department, she always announces when she is going to tell a story so employees can excuse themselves if they wish.  After one particularly graphic tale, Lawrence and Michael report her to HR.</a:t>
            </a:r>
          </a:p>
          <a:p>
            <a:r>
              <a:rPr lang="en-US" sz="2400" dirty="0"/>
              <a:t>After a good talking to, Susan returns to the office and tells Lawrence and Michael that she is sorry she upset them, but she reminds them that she always gives her employees a chance to leave the room.  She also says that to keep from upsetting them in the future, she will just talk to everyone in the department about work and nothing else.  She says she will do her socializing with the women, who seem to be a better fit with her.  She also stops giving the men work opportunities.  </a:t>
            </a:r>
          </a:p>
          <a:p>
            <a:r>
              <a:rPr lang="en-US" sz="2400" dirty="0"/>
              <a:t>Is Susan’s behavior problematic? </a:t>
            </a:r>
          </a:p>
          <a:p>
            <a:endParaRPr lang="en-US"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24</a:t>
            </a:fld>
            <a:endParaRPr lang="en-US" altLang="en-US" dirty="0"/>
          </a:p>
        </p:txBody>
      </p:sp>
    </p:spTree>
    <p:extLst>
      <p:ext uri="{BB962C8B-B14F-4D97-AF65-F5344CB8AC3E}">
        <p14:creationId xmlns:p14="http://schemas.microsoft.com/office/powerpoint/2010/main" val="2179817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Examples</a:t>
            </a:r>
            <a:endParaRPr lang="en-US" dirty="0"/>
          </a:p>
        </p:txBody>
      </p:sp>
      <p:sp>
        <p:nvSpPr>
          <p:cNvPr id="3" name="Content Placeholder 2"/>
          <p:cNvSpPr>
            <a:spLocks noGrp="1"/>
          </p:cNvSpPr>
          <p:nvPr>
            <p:ph idx="1"/>
          </p:nvPr>
        </p:nvSpPr>
        <p:spPr/>
        <p:txBody>
          <a:bodyPr/>
          <a:lstStyle/>
          <a:p>
            <a:r>
              <a:rPr lang="en-US" sz="2400" dirty="0"/>
              <a:t>Employee Smith and best friend Jones work on the same shift and have for the last 15 years. They have a relationship that includes lots of sexual bantering and off-color jokes. They talk about their sex lives, their wives, Howard Stern, etc. They also talk about religion and politics.  </a:t>
            </a:r>
          </a:p>
          <a:p>
            <a:r>
              <a:rPr lang="en-US" sz="2400" dirty="0" smtClean="0"/>
              <a:t>The </a:t>
            </a:r>
            <a:r>
              <a:rPr lang="en-US" sz="2400" dirty="0"/>
              <a:t>two employees joke around about co-worker Jane Doe saying that she is a “Malibu Barbie” and wondering whether she has had any “work” done. </a:t>
            </a:r>
          </a:p>
          <a:p>
            <a:r>
              <a:rPr lang="en-US" sz="2400" dirty="0" smtClean="0"/>
              <a:t>Jane </a:t>
            </a:r>
            <a:r>
              <a:rPr lang="en-US" sz="2400" dirty="0"/>
              <a:t>Doe overheard the conversation. Is this a problem?</a:t>
            </a:r>
          </a:p>
          <a:p>
            <a:endParaRPr lang="en-US"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25</a:t>
            </a:fld>
            <a:endParaRPr lang="en-US" altLang="en-US" dirty="0"/>
          </a:p>
        </p:txBody>
      </p:sp>
    </p:spTree>
    <p:extLst>
      <p:ext uri="{BB962C8B-B14F-4D97-AF65-F5344CB8AC3E}">
        <p14:creationId xmlns:p14="http://schemas.microsoft.com/office/powerpoint/2010/main" val="270227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Examples</a:t>
            </a:r>
            <a:endParaRPr lang="en-US" dirty="0"/>
          </a:p>
        </p:txBody>
      </p:sp>
      <p:sp>
        <p:nvSpPr>
          <p:cNvPr id="3" name="Content Placeholder 2"/>
          <p:cNvSpPr>
            <a:spLocks noGrp="1"/>
          </p:cNvSpPr>
          <p:nvPr>
            <p:ph idx="1"/>
          </p:nvPr>
        </p:nvSpPr>
        <p:spPr/>
        <p:txBody>
          <a:bodyPr/>
          <a:lstStyle/>
          <a:p>
            <a:r>
              <a:rPr lang="en-US" sz="2400" dirty="0"/>
              <a:t>Edward was a County Sheriff who hugged all of the female officers, including Victoria. Victoria estimated that over the course of a decade, Edward hugged her over one hundred times. </a:t>
            </a:r>
          </a:p>
          <a:p>
            <a:r>
              <a:rPr lang="en-US" sz="2400" dirty="0"/>
              <a:t>At an awards ceremony, Edward tried to congratulate Victoria on her marriage and partially kissed her on the lips.</a:t>
            </a:r>
          </a:p>
          <a:p>
            <a:r>
              <a:rPr lang="en-US" sz="2400" dirty="0"/>
              <a:t>Due to Edward’s hugs and kiss, Victoria said that she found it difficult to concentrate at work because she was constantly stressed and anxious. She also cried in the work locker room and lost sleep. Due to Edward’s behavior, Victoria sued her employer for sexual harassment.</a:t>
            </a:r>
          </a:p>
          <a:p>
            <a:r>
              <a:rPr lang="en-US" sz="2400" dirty="0"/>
              <a:t>Does Victoria have a good claim?</a:t>
            </a:r>
          </a:p>
          <a:p>
            <a:endParaRPr lang="en-US"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26</a:t>
            </a:fld>
            <a:endParaRPr lang="en-US" altLang="en-US" dirty="0"/>
          </a:p>
        </p:txBody>
      </p:sp>
    </p:spTree>
    <p:extLst>
      <p:ext uri="{BB962C8B-B14F-4D97-AF65-F5344CB8AC3E}">
        <p14:creationId xmlns:p14="http://schemas.microsoft.com/office/powerpoint/2010/main" val="3060578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Examples</a:t>
            </a:r>
            <a:endParaRPr lang="en-US" dirty="0"/>
          </a:p>
        </p:txBody>
      </p:sp>
      <p:sp>
        <p:nvSpPr>
          <p:cNvPr id="3" name="Content Placeholder 2"/>
          <p:cNvSpPr>
            <a:spLocks noGrp="1"/>
          </p:cNvSpPr>
          <p:nvPr>
            <p:ph idx="1"/>
          </p:nvPr>
        </p:nvSpPr>
        <p:spPr/>
        <p:txBody>
          <a:bodyPr/>
          <a:lstStyle/>
          <a:p>
            <a:r>
              <a:rPr lang="en-US" sz="2400" dirty="0"/>
              <a:t>David worked at a steel plant with a co-worker named John. John made sexual comments to David, asking him about his sex life.  John grabbed David’s rear end on a couple of occasions, remarking that it was “nice” and “firm.” In one instance, John grabbed David by the crotch so hard that it caused pain. </a:t>
            </a:r>
          </a:p>
          <a:p>
            <a:r>
              <a:rPr lang="en-US" sz="2400" dirty="0"/>
              <a:t>David complained to his manager and HR, and was transferred to another part of the plant so he would no longer work directly with John. HR disciplined John for his behavior with a verbal warning, a one-week suspension, a demotion, and requiring him to take a leadership class.</a:t>
            </a:r>
          </a:p>
          <a:p>
            <a:r>
              <a:rPr lang="en-US" sz="2400" dirty="0"/>
              <a:t>Even though John’s harassment stopped, David still resigned and sued his employer for sexual harassment.</a:t>
            </a:r>
          </a:p>
          <a:p>
            <a:r>
              <a:rPr lang="en-US" sz="2400" dirty="0"/>
              <a:t>Does David have a good claim?</a:t>
            </a:r>
          </a:p>
          <a:p>
            <a:endParaRPr lang="en-US" sz="2400"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27</a:t>
            </a:fld>
            <a:endParaRPr lang="en-US" altLang="en-US" dirty="0"/>
          </a:p>
        </p:txBody>
      </p:sp>
    </p:spTree>
    <p:extLst>
      <p:ext uri="{BB962C8B-B14F-4D97-AF65-F5344CB8AC3E}">
        <p14:creationId xmlns:p14="http://schemas.microsoft.com/office/powerpoint/2010/main" val="1953262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Examples</a:t>
            </a:r>
            <a:endParaRPr lang="en-US" dirty="0"/>
          </a:p>
        </p:txBody>
      </p:sp>
      <p:sp>
        <p:nvSpPr>
          <p:cNvPr id="3" name="Content Placeholder 2"/>
          <p:cNvSpPr>
            <a:spLocks noGrp="1"/>
          </p:cNvSpPr>
          <p:nvPr>
            <p:ph idx="1"/>
          </p:nvPr>
        </p:nvSpPr>
        <p:spPr/>
        <p:txBody>
          <a:bodyPr/>
          <a:lstStyle/>
          <a:p>
            <a:r>
              <a:rPr lang="en-US" sz="2400" dirty="0"/>
              <a:t>Ketryn was a severely obese woman who worked at a tennis club for over 15 years. She consistently received positive reviews, merit bonuses, and raises for her work as a manager and tennis court washer. </a:t>
            </a:r>
          </a:p>
          <a:p>
            <a:r>
              <a:rPr lang="en-US" sz="2400" dirty="0"/>
              <a:t>When a new general manager was selected, he wanted to change the club’s image by requiring staff members to wear uniforms. When Ketryn told the general manager that finding a uniform in her size would be difficult, he laughed at her, mockingly replied, “Oh yeah, that’s right,” and asked her if she was thinking about having weight-loss surgery. </a:t>
            </a:r>
          </a:p>
          <a:p>
            <a:r>
              <a:rPr lang="en-US" sz="2400" dirty="0"/>
              <a:t>The general manager then failed to purchase a polo shirt in Ketryn’s size (buying shirts five sizes too small) and then reported to the board that she was resisting the uniform policy by not wearing the proper shirt. </a:t>
            </a:r>
          </a:p>
          <a:p>
            <a:endParaRPr lang="en-US" sz="2400"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28</a:t>
            </a:fld>
            <a:endParaRPr lang="en-US" altLang="en-US" dirty="0"/>
          </a:p>
        </p:txBody>
      </p:sp>
    </p:spTree>
    <p:extLst>
      <p:ext uri="{BB962C8B-B14F-4D97-AF65-F5344CB8AC3E}">
        <p14:creationId xmlns:p14="http://schemas.microsoft.com/office/powerpoint/2010/main" val="4125319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Examples</a:t>
            </a:r>
            <a:endParaRPr lang="en-US" dirty="0"/>
          </a:p>
        </p:txBody>
      </p:sp>
      <p:sp>
        <p:nvSpPr>
          <p:cNvPr id="3" name="Content Placeholder 2"/>
          <p:cNvSpPr>
            <a:spLocks noGrp="1"/>
          </p:cNvSpPr>
          <p:nvPr>
            <p:ph idx="1"/>
          </p:nvPr>
        </p:nvSpPr>
        <p:spPr/>
        <p:txBody>
          <a:bodyPr/>
          <a:lstStyle/>
          <a:p>
            <a:r>
              <a:rPr lang="en-US" sz="2400" dirty="0"/>
              <a:t>Ketryn also heard the general manager tell the kitchen staff not to give her extra food because “she doesn’t need it” and once told her that she did not “need to eat that.” Additionally, Ketryn was denied extra hours and internal job openings, and was paid less than a thin employee with a much shorter tenure. </a:t>
            </a:r>
          </a:p>
          <a:p>
            <a:r>
              <a:rPr lang="en-US" sz="2400" dirty="0" smtClean="0"/>
              <a:t>Ketryn </a:t>
            </a:r>
            <a:r>
              <a:rPr lang="en-US" sz="2400" dirty="0"/>
              <a:t>was later terminated by her employer for allegedly attempting to record a board meeting where personnel issues were to be discussed. </a:t>
            </a:r>
          </a:p>
          <a:p>
            <a:r>
              <a:rPr lang="en-US" sz="2400" dirty="0" smtClean="0"/>
              <a:t>Does </a:t>
            </a:r>
            <a:r>
              <a:rPr lang="en-US" sz="2400" dirty="0"/>
              <a:t>Ketryn have a claim?</a:t>
            </a:r>
          </a:p>
          <a:p>
            <a:endParaRPr lang="en-US" sz="2400"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29</a:t>
            </a:fld>
            <a:endParaRPr lang="en-US" altLang="en-US" dirty="0"/>
          </a:p>
        </p:txBody>
      </p:sp>
    </p:spTree>
    <p:extLst>
      <p:ext uri="{BB962C8B-B14F-4D97-AF65-F5344CB8AC3E}">
        <p14:creationId xmlns:p14="http://schemas.microsoft.com/office/powerpoint/2010/main" val="54198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What Is Unlawful Harassment?</a:t>
            </a:r>
            <a:endParaRPr lang="en-US" dirty="0"/>
          </a:p>
        </p:txBody>
      </p:sp>
      <p:sp>
        <p:nvSpPr>
          <p:cNvPr id="3" name="Content Placeholder 2"/>
          <p:cNvSpPr>
            <a:spLocks noGrp="1"/>
          </p:cNvSpPr>
          <p:nvPr>
            <p:ph idx="1"/>
          </p:nvPr>
        </p:nvSpPr>
        <p:spPr/>
        <p:txBody>
          <a:bodyPr/>
          <a:lstStyle/>
          <a:p>
            <a:r>
              <a:rPr lang="en-US" sz="3200" dirty="0"/>
              <a:t>Harassment is a form of discrimination which takes place at work and is unwelcome. </a:t>
            </a:r>
          </a:p>
          <a:p>
            <a:r>
              <a:rPr lang="en-US" sz="3200" dirty="0"/>
              <a:t>Harassment becomes illegal when enduring the offensive conduct becomes a condition of continued employment or the conduct is sufficiently severe or pervasive to create a work environment that a reasonable person would consider intimidating, hostile, or abusive. </a:t>
            </a:r>
          </a:p>
          <a:p>
            <a:pPr marL="0" indent="0">
              <a:buNone/>
            </a:pPr>
            <a:endParaRPr lang="en-US" sz="3600"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3</a:t>
            </a:fld>
            <a:endParaRPr lang="en-US" altLang="en-US" dirty="0"/>
          </a:p>
        </p:txBody>
      </p:sp>
    </p:spTree>
    <p:extLst>
      <p:ext uri="{BB962C8B-B14F-4D97-AF65-F5344CB8AC3E}">
        <p14:creationId xmlns:p14="http://schemas.microsoft.com/office/powerpoint/2010/main" val="867089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Employees</a:t>
            </a:r>
            <a:endParaRPr lang="en-US" dirty="0"/>
          </a:p>
        </p:txBody>
      </p:sp>
      <p:sp>
        <p:nvSpPr>
          <p:cNvPr id="3" name="Content Placeholder 2"/>
          <p:cNvSpPr>
            <a:spLocks noGrp="1"/>
          </p:cNvSpPr>
          <p:nvPr>
            <p:ph idx="1"/>
          </p:nvPr>
        </p:nvSpPr>
        <p:spPr/>
        <p:txBody>
          <a:bodyPr/>
          <a:lstStyle/>
          <a:p>
            <a:r>
              <a:rPr lang="en-US" sz="3200" dirty="0"/>
              <a:t>Don’t engage in the conduct (don’t even think about engaging in the conduct):</a:t>
            </a:r>
          </a:p>
          <a:p>
            <a:r>
              <a:rPr lang="en-US" sz="3200" dirty="0"/>
              <a:t>If you are subject to the conduct say something if you are comfortable doing so, but more importantly, report the behavior.</a:t>
            </a:r>
          </a:p>
          <a:p>
            <a:r>
              <a:rPr lang="en-US" sz="3200" dirty="0"/>
              <a:t>If you witness the conduct, say something and report the behavior.</a:t>
            </a:r>
          </a:p>
          <a:p>
            <a:endParaRPr lang="en-US" sz="3200"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30</a:t>
            </a:fld>
            <a:endParaRPr lang="en-US" altLang="en-US" dirty="0"/>
          </a:p>
        </p:txBody>
      </p:sp>
    </p:spTree>
    <p:extLst>
      <p:ext uri="{BB962C8B-B14F-4D97-AF65-F5344CB8AC3E}">
        <p14:creationId xmlns:p14="http://schemas.microsoft.com/office/powerpoint/2010/main" val="1677438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r>
              <a:rPr lang="en-US" altLang="en-US" dirty="0" smtClean="0"/>
              <a:t>Page </a:t>
            </a:r>
            <a:fld id="{F57254EA-2E77-4D7D-B970-49868CA32F8F}" type="slidenum">
              <a:rPr lang="en-US" altLang="en-US" smtClean="0"/>
              <a:pPr/>
              <a:t>31</a:t>
            </a:fld>
            <a:endParaRPr lang="en-US" altLang="en-US" dirty="0"/>
          </a:p>
        </p:txBody>
      </p:sp>
      <p:sp>
        <p:nvSpPr>
          <p:cNvPr id="4" name="Rectangle 3"/>
          <p:cNvSpPr/>
          <p:nvPr/>
        </p:nvSpPr>
        <p:spPr>
          <a:xfrm>
            <a:off x="2286000" y="2921169"/>
            <a:ext cx="4572000" cy="2308324"/>
          </a:xfrm>
          <a:prstGeom prst="rect">
            <a:avLst/>
          </a:prstGeom>
        </p:spPr>
        <p:txBody>
          <a:bodyPr>
            <a:spAutoFit/>
          </a:bodyPr>
          <a:lstStyle/>
          <a:p>
            <a:pPr algn="ctr"/>
            <a:r>
              <a:rPr lang="en-US" sz="4800" b="1" dirty="0">
                <a:solidFill>
                  <a:srgbClr val="CC0000"/>
                </a:solidFill>
              </a:rPr>
              <a:t>QUESTIONS?</a:t>
            </a:r>
          </a:p>
          <a:p>
            <a:pPr algn="ctr"/>
            <a:endParaRPr lang="en-US" sz="4800" b="1" dirty="0"/>
          </a:p>
          <a:p>
            <a:pPr algn="ctr"/>
            <a:r>
              <a:rPr lang="en-US" sz="4800" b="1" dirty="0"/>
              <a:t>Thank you.</a:t>
            </a:r>
          </a:p>
        </p:txBody>
      </p:sp>
    </p:spTree>
    <p:extLst>
      <p:ext uri="{BB962C8B-B14F-4D97-AF65-F5344CB8AC3E}">
        <p14:creationId xmlns:p14="http://schemas.microsoft.com/office/powerpoint/2010/main" val="65241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cap="small" dirty="0"/>
              <a:t>Protected Classes </a:t>
            </a:r>
            <a:r>
              <a:rPr lang="en-US" sz="2400" b="1" cap="small" dirty="0" smtClean="0"/>
              <a:t>Under North Carolina and Federal Laws</a:t>
            </a:r>
            <a:endParaRPr lang="en-US" sz="2400" dirty="0"/>
          </a:p>
        </p:txBody>
      </p:sp>
      <p:sp>
        <p:nvSpPr>
          <p:cNvPr id="3" name="Content Placeholder 2"/>
          <p:cNvSpPr>
            <a:spLocks noGrp="1"/>
          </p:cNvSpPr>
          <p:nvPr>
            <p:ph sz="half" idx="1"/>
          </p:nvPr>
        </p:nvSpPr>
        <p:spPr/>
        <p:txBody>
          <a:bodyPr/>
          <a:lstStyle/>
          <a:p>
            <a:r>
              <a:rPr lang="en-US" sz="3200" dirty="0"/>
              <a:t>Race </a:t>
            </a:r>
          </a:p>
          <a:p>
            <a:r>
              <a:rPr lang="en-US" sz="3200" dirty="0"/>
              <a:t>Color</a:t>
            </a:r>
          </a:p>
          <a:p>
            <a:r>
              <a:rPr lang="en-US" sz="3200" dirty="0"/>
              <a:t>Religion </a:t>
            </a:r>
          </a:p>
          <a:p>
            <a:r>
              <a:rPr lang="en-US" sz="3200" dirty="0" smtClean="0"/>
              <a:t>Sex</a:t>
            </a:r>
            <a:endParaRPr lang="en-US" sz="3200" dirty="0"/>
          </a:p>
          <a:p>
            <a:r>
              <a:rPr lang="en-US" sz="3200" dirty="0"/>
              <a:t>National Origin</a:t>
            </a:r>
          </a:p>
          <a:p>
            <a:endParaRPr lang="en-US" sz="3200" dirty="0"/>
          </a:p>
        </p:txBody>
      </p:sp>
      <p:sp>
        <p:nvSpPr>
          <p:cNvPr id="4" name="Content Placeholder 3"/>
          <p:cNvSpPr>
            <a:spLocks noGrp="1"/>
          </p:cNvSpPr>
          <p:nvPr>
            <p:ph sz="half" idx="2"/>
          </p:nvPr>
        </p:nvSpPr>
        <p:spPr/>
        <p:txBody>
          <a:bodyPr/>
          <a:lstStyle/>
          <a:p>
            <a:r>
              <a:rPr lang="en-US" sz="3200" dirty="0" smtClean="0"/>
              <a:t>Disability</a:t>
            </a:r>
          </a:p>
          <a:p>
            <a:r>
              <a:rPr lang="en-US" sz="3200" dirty="0" smtClean="0"/>
              <a:t>Age</a:t>
            </a:r>
          </a:p>
          <a:p>
            <a:r>
              <a:rPr lang="en-US" sz="3200" dirty="0" smtClean="0"/>
              <a:t>Genetic Information</a:t>
            </a:r>
          </a:p>
          <a:p>
            <a:r>
              <a:rPr lang="en-US" sz="3200" dirty="0" smtClean="0"/>
              <a:t>Sickle cell or hemoglobin traits</a:t>
            </a:r>
          </a:p>
          <a:p>
            <a:endParaRPr lang="en-US" dirty="0"/>
          </a:p>
        </p:txBody>
      </p:sp>
      <p:sp>
        <p:nvSpPr>
          <p:cNvPr id="5" name="Slide Number Placeholder 4"/>
          <p:cNvSpPr>
            <a:spLocks noGrp="1"/>
          </p:cNvSpPr>
          <p:nvPr>
            <p:ph type="sldNum" sz="quarter" idx="11"/>
          </p:nvPr>
        </p:nvSpPr>
        <p:spPr/>
        <p:txBody>
          <a:bodyPr/>
          <a:lstStyle/>
          <a:p>
            <a:r>
              <a:rPr lang="en-US" altLang="en-US" dirty="0" smtClean="0"/>
              <a:t>Page </a:t>
            </a:r>
            <a:fld id="{E4DDDFB8-B284-4F88-B5DC-BD0132EA0B7C}" type="slidenum">
              <a:rPr lang="en-US" altLang="en-US" smtClean="0"/>
              <a:pPr/>
              <a:t>4</a:t>
            </a:fld>
            <a:endParaRPr lang="en-US" altLang="en-US" dirty="0"/>
          </a:p>
        </p:txBody>
      </p:sp>
    </p:spTree>
    <p:extLst>
      <p:ext uri="{BB962C8B-B14F-4D97-AF65-F5344CB8AC3E}">
        <p14:creationId xmlns:p14="http://schemas.microsoft.com/office/powerpoint/2010/main" val="382489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Retaliation</a:t>
            </a:r>
            <a:endParaRPr lang="en-US" dirty="0"/>
          </a:p>
        </p:txBody>
      </p:sp>
      <p:sp>
        <p:nvSpPr>
          <p:cNvPr id="3" name="Content Placeholder 2"/>
          <p:cNvSpPr>
            <a:spLocks noGrp="1"/>
          </p:cNvSpPr>
          <p:nvPr>
            <p:ph idx="1"/>
          </p:nvPr>
        </p:nvSpPr>
        <p:spPr/>
        <p:txBody>
          <a:bodyPr/>
          <a:lstStyle/>
          <a:p>
            <a:r>
              <a:rPr lang="en-US" sz="3200" dirty="0"/>
              <a:t>Employees are protected if they engage in “protected activity,” which includes:  </a:t>
            </a:r>
          </a:p>
          <a:p>
            <a:pPr marL="685800"/>
            <a:r>
              <a:rPr lang="en-US" sz="3200" dirty="0"/>
              <a:t>Opposing a practice believed to be unlawful discrimination;</a:t>
            </a:r>
          </a:p>
          <a:p>
            <a:pPr marL="685800"/>
            <a:r>
              <a:rPr lang="en-US" sz="3200" dirty="0"/>
              <a:t>Communicating with a supervisor about discrimination or harassment;</a:t>
            </a:r>
          </a:p>
          <a:p>
            <a:pPr marL="685800"/>
            <a:r>
              <a:rPr lang="en-US" sz="3200" dirty="0"/>
              <a:t>Participating in an employment discrimination proceeding; or</a:t>
            </a:r>
          </a:p>
          <a:p>
            <a:pPr marL="685800"/>
            <a:r>
              <a:rPr lang="en-US" sz="3200" dirty="0"/>
              <a:t>Requesting a reasonable accommodation based on religion or disability. </a:t>
            </a:r>
          </a:p>
          <a:p>
            <a:endParaRPr lang="en-US" sz="3200"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5</a:t>
            </a:fld>
            <a:endParaRPr lang="en-US" altLang="en-US" dirty="0"/>
          </a:p>
        </p:txBody>
      </p:sp>
    </p:spTree>
    <p:extLst>
      <p:ext uri="{BB962C8B-B14F-4D97-AF65-F5344CB8AC3E}">
        <p14:creationId xmlns:p14="http://schemas.microsoft.com/office/powerpoint/2010/main" val="256427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cap="small" dirty="0"/>
              <a:t>Sexual Harassment </a:t>
            </a:r>
            <a:br>
              <a:rPr lang="en-US" sz="2400" b="1" cap="small" dirty="0"/>
            </a:br>
            <a:r>
              <a:rPr lang="en-US" sz="2400" b="1" cap="small" dirty="0"/>
              <a:t>Two Legal Definitions</a:t>
            </a:r>
            <a:endParaRPr lang="en-US" sz="2400" dirty="0"/>
          </a:p>
        </p:txBody>
      </p:sp>
      <p:sp>
        <p:nvSpPr>
          <p:cNvPr id="3" name="Content Placeholder 2"/>
          <p:cNvSpPr>
            <a:spLocks noGrp="1"/>
          </p:cNvSpPr>
          <p:nvPr>
            <p:ph idx="1"/>
          </p:nvPr>
        </p:nvSpPr>
        <p:spPr/>
        <p:txBody>
          <a:bodyPr/>
          <a:lstStyle/>
          <a:p>
            <a:r>
              <a:rPr lang="en-US" sz="3200" b="1" dirty="0"/>
              <a:t>Quid pro quo: </a:t>
            </a:r>
            <a:r>
              <a:rPr lang="en-US" sz="3200" dirty="0"/>
              <a:t>Unwelcome sexual advances or requests for sexual favors or other verbal or physical conduct of a sexual nature where acceptance is made a term or condition of employment.</a:t>
            </a:r>
          </a:p>
          <a:p>
            <a:r>
              <a:rPr lang="en-US" sz="3200" b="1" dirty="0"/>
              <a:t>Hostile Environment: </a:t>
            </a:r>
            <a:r>
              <a:rPr lang="en-US" sz="3200" dirty="0"/>
              <a:t>The creation of an intimidating, hostile, or offensive working environment through unwelcome verbal or physical conduct or communication of a sexual nature which has the purpose or effect of </a:t>
            </a:r>
            <a:r>
              <a:rPr lang="en-US" sz="3200" b="1" dirty="0"/>
              <a:t>unreasonably</a:t>
            </a:r>
            <a:r>
              <a:rPr lang="en-US" sz="3200" dirty="0"/>
              <a:t> interfering with an individual’s employment.</a:t>
            </a:r>
          </a:p>
          <a:p>
            <a:endParaRPr lang="en-US"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6</a:t>
            </a:fld>
            <a:endParaRPr lang="en-US" altLang="en-US" dirty="0"/>
          </a:p>
        </p:txBody>
      </p:sp>
    </p:spTree>
    <p:extLst>
      <p:ext uri="{BB962C8B-B14F-4D97-AF65-F5344CB8AC3E}">
        <p14:creationId xmlns:p14="http://schemas.microsoft.com/office/powerpoint/2010/main" val="1180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cap="small" dirty="0"/>
              <a:t>Practical Definition Of Behavior That Could Lead To A Claim Of A Hostile Environment Based On Sex</a:t>
            </a:r>
            <a:endParaRPr lang="en-US" sz="2000" dirty="0"/>
          </a:p>
        </p:txBody>
      </p:sp>
      <p:sp>
        <p:nvSpPr>
          <p:cNvPr id="3" name="Content Placeholder 2"/>
          <p:cNvSpPr>
            <a:spLocks noGrp="1"/>
          </p:cNvSpPr>
          <p:nvPr>
            <p:ph idx="1"/>
          </p:nvPr>
        </p:nvSpPr>
        <p:spPr/>
        <p:txBody>
          <a:bodyPr/>
          <a:lstStyle/>
          <a:p>
            <a:r>
              <a:rPr lang="en-US" sz="3200" b="1" dirty="0"/>
              <a:t>Repeated unwelcome sexual attention/focus/discussion </a:t>
            </a:r>
            <a:r>
              <a:rPr lang="en-US" sz="3200" dirty="0"/>
              <a:t>that a reasonable person would believe has created a hostile or intimidating working environment.</a:t>
            </a:r>
          </a:p>
          <a:p>
            <a:endParaRPr lang="en-US"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7</a:t>
            </a:fld>
            <a:endParaRPr lang="en-US" altLang="en-US" dirty="0"/>
          </a:p>
        </p:txBody>
      </p:sp>
    </p:spTree>
    <p:extLst>
      <p:ext uri="{BB962C8B-B14F-4D97-AF65-F5344CB8AC3E}">
        <p14:creationId xmlns:p14="http://schemas.microsoft.com/office/powerpoint/2010/main" val="352381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Sexual Harassment</a:t>
            </a:r>
            <a:endParaRPr lang="en-US" dirty="0"/>
          </a:p>
        </p:txBody>
      </p:sp>
      <p:sp>
        <p:nvSpPr>
          <p:cNvPr id="3" name="Content Placeholder 2"/>
          <p:cNvSpPr>
            <a:spLocks noGrp="1"/>
          </p:cNvSpPr>
          <p:nvPr>
            <p:ph idx="1"/>
          </p:nvPr>
        </p:nvSpPr>
        <p:spPr/>
        <p:txBody>
          <a:bodyPr/>
          <a:lstStyle/>
          <a:p>
            <a:r>
              <a:rPr lang="en-US" sz="3200" dirty="0"/>
              <a:t>Male – Female</a:t>
            </a:r>
          </a:p>
          <a:p>
            <a:r>
              <a:rPr lang="en-US" sz="3200" dirty="0"/>
              <a:t>Female – Female</a:t>
            </a:r>
          </a:p>
          <a:p>
            <a:r>
              <a:rPr lang="en-US" sz="3200" dirty="0"/>
              <a:t>Female – Male</a:t>
            </a:r>
          </a:p>
          <a:p>
            <a:r>
              <a:rPr lang="en-US" sz="3200" dirty="0"/>
              <a:t>Male – Male</a:t>
            </a:r>
          </a:p>
          <a:p>
            <a:endParaRPr lang="en-US" sz="3200"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8</a:t>
            </a:fld>
            <a:endParaRPr lang="en-US" altLang="en-US" dirty="0"/>
          </a:p>
        </p:txBody>
      </p:sp>
    </p:spTree>
    <p:extLst>
      <p:ext uri="{BB962C8B-B14F-4D97-AF65-F5344CB8AC3E}">
        <p14:creationId xmlns:p14="http://schemas.microsoft.com/office/powerpoint/2010/main" val="193017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According to the EEOC</a:t>
            </a:r>
            <a:endParaRPr lang="en-US" dirty="0"/>
          </a:p>
        </p:txBody>
      </p:sp>
      <p:sp>
        <p:nvSpPr>
          <p:cNvPr id="3" name="Content Placeholder 2"/>
          <p:cNvSpPr>
            <a:spLocks noGrp="1"/>
          </p:cNvSpPr>
          <p:nvPr>
            <p:ph idx="1"/>
          </p:nvPr>
        </p:nvSpPr>
        <p:spPr/>
        <p:txBody>
          <a:bodyPr/>
          <a:lstStyle/>
          <a:p>
            <a:r>
              <a:rPr lang="en-US" sz="3200" dirty="0"/>
              <a:t>Petty slights, annoyances, and isolated incidents (unless extremely serious) will not rise to the level of illegality. </a:t>
            </a:r>
          </a:p>
          <a:p>
            <a:r>
              <a:rPr lang="en-US" sz="3200" dirty="0"/>
              <a:t>To be unlawful, the conduct must create a work environment that would be intimidating, hostile, or offensive to reasonable people.</a:t>
            </a:r>
          </a:p>
          <a:p>
            <a:r>
              <a:rPr lang="en-US" sz="3200" dirty="0"/>
              <a:t>With this in mind, what are the types of behavior that could create a claim of unlawful harassment? </a:t>
            </a:r>
          </a:p>
          <a:p>
            <a:endParaRPr lang="en-US"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9</a:t>
            </a:fld>
            <a:endParaRPr lang="en-US" altLang="en-US" dirty="0"/>
          </a:p>
        </p:txBody>
      </p:sp>
    </p:spTree>
    <p:extLst>
      <p:ext uri="{BB962C8B-B14F-4D97-AF65-F5344CB8AC3E}">
        <p14:creationId xmlns:p14="http://schemas.microsoft.com/office/powerpoint/2010/main" val="2025824188"/>
      </p:ext>
    </p:extLst>
  </p:cSld>
  <p:clrMapOvr>
    <a:masterClrMapping/>
  </p:clrMapOvr>
</p:sld>
</file>

<file path=ppt/theme/theme1.xml><?xml version="1.0" encoding="utf-8"?>
<a:theme xmlns:a="http://schemas.openxmlformats.org/drawingml/2006/main" name="MTS-CorporateTemplate">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Custom 1">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MTS-CorporateTemplate</Template>
  <TotalTime>311</TotalTime>
  <Words>2119</Words>
  <Application>Microsoft Office PowerPoint</Application>
  <PresentationFormat>On-screen Show (4:3)</PresentationFormat>
  <Paragraphs>175</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MTS-CorporateTemplate</vt:lpstr>
      <vt:lpstr>Employee Training - Unlawful Harassment and Offensive Behavior </vt:lpstr>
      <vt:lpstr>PowerPoint Presentation</vt:lpstr>
      <vt:lpstr>What Is Unlawful Harassment?</vt:lpstr>
      <vt:lpstr>Protected Classes Under North Carolina and Federal Laws</vt:lpstr>
      <vt:lpstr>Retaliation</vt:lpstr>
      <vt:lpstr>Sexual Harassment  Two Legal Definitions</vt:lpstr>
      <vt:lpstr>Practical Definition Of Behavior That Could Lead To A Claim Of A Hostile Environment Based On Sex</vt:lpstr>
      <vt:lpstr>Sexual Harassment</vt:lpstr>
      <vt:lpstr>According to the EEOC</vt:lpstr>
      <vt:lpstr>What Type of Behavior Could Create A Hostile Working Environment Based on Sex? </vt:lpstr>
      <vt:lpstr>What Type of Behavior Could Create A Hostile Working Environment Based on Sex? </vt:lpstr>
      <vt:lpstr>Practical Definition Of Behavior That Could Lead To A Claim Of Protected Class (Unlawful) Harassment</vt:lpstr>
      <vt:lpstr>What Type Of Behavior Could Create A Hostile Working Environment Based On A Protected Class? </vt:lpstr>
      <vt:lpstr>What Type Of Behavior Could Create A Hostile Working Environment Based On A Protected Class?  (Cont’d)</vt:lpstr>
      <vt:lpstr>Unlawful Harassment - Key Concepts</vt:lpstr>
      <vt:lpstr>Unlawful behavior versus inappropriate behavior</vt:lpstr>
      <vt:lpstr>What about? </vt:lpstr>
      <vt:lpstr>Employer Liability</vt:lpstr>
      <vt:lpstr>MTS Policy </vt:lpstr>
      <vt:lpstr>MTS Procedure</vt:lpstr>
      <vt:lpstr>PowerPoint Presentation</vt:lpstr>
      <vt:lpstr>What Is Not An Excuse (A/K/A Defense)?</vt:lpstr>
      <vt:lpstr>Examples</vt:lpstr>
      <vt:lpstr>Examples</vt:lpstr>
      <vt:lpstr>Examples</vt:lpstr>
      <vt:lpstr>Examples</vt:lpstr>
      <vt:lpstr>Examples</vt:lpstr>
      <vt:lpstr>Examples</vt:lpstr>
      <vt:lpstr>Examples</vt:lpstr>
      <vt:lpstr>Employees</vt:lpstr>
      <vt:lpstr>PowerPoint Presentation</vt:lpstr>
    </vt:vector>
  </TitlesOfParts>
  <Company>PCB Piezotronics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Melissa Porcari</dc:creator>
  <cp:lastModifiedBy>Christine K. Zilmer</cp:lastModifiedBy>
  <cp:revision>28</cp:revision>
  <dcterms:created xsi:type="dcterms:W3CDTF">2017-08-29T14:48:39Z</dcterms:created>
  <dcterms:modified xsi:type="dcterms:W3CDTF">2018-09-28T20:19:26Z</dcterms:modified>
</cp:coreProperties>
</file>