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4"/>
  </p:sldMasterIdLst>
  <p:notesMasterIdLst>
    <p:notesMasterId r:id="rId50"/>
  </p:notesMasterIdLst>
  <p:sldIdLst>
    <p:sldId id="333" r:id="rId5"/>
    <p:sldId id="289" r:id="rId6"/>
    <p:sldId id="334" r:id="rId7"/>
    <p:sldId id="309" r:id="rId8"/>
    <p:sldId id="306" r:id="rId9"/>
    <p:sldId id="308" r:id="rId10"/>
    <p:sldId id="307" r:id="rId11"/>
    <p:sldId id="259" r:id="rId12"/>
    <p:sldId id="260" r:id="rId13"/>
    <p:sldId id="335" r:id="rId14"/>
    <p:sldId id="338" r:id="rId15"/>
    <p:sldId id="329" r:id="rId16"/>
    <p:sldId id="339" r:id="rId17"/>
    <p:sldId id="331" r:id="rId18"/>
    <p:sldId id="340" r:id="rId19"/>
    <p:sldId id="342" r:id="rId20"/>
    <p:sldId id="345" r:id="rId21"/>
    <p:sldId id="305" r:id="rId22"/>
    <p:sldId id="303" r:id="rId23"/>
    <p:sldId id="310" r:id="rId24"/>
    <p:sldId id="349" r:id="rId25"/>
    <p:sldId id="263" r:id="rId26"/>
    <p:sldId id="314" r:id="rId27"/>
    <p:sldId id="297" r:id="rId28"/>
    <p:sldId id="358" r:id="rId29"/>
    <p:sldId id="298" r:id="rId30"/>
    <p:sldId id="354" r:id="rId31"/>
    <p:sldId id="264" r:id="rId32"/>
    <p:sldId id="355" r:id="rId33"/>
    <p:sldId id="266" r:id="rId34"/>
    <p:sldId id="356" r:id="rId35"/>
    <p:sldId id="265" r:id="rId36"/>
    <p:sldId id="321" r:id="rId37"/>
    <p:sldId id="322" r:id="rId38"/>
    <p:sldId id="348" r:id="rId39"/>
    <p:sldId id="323" r:id="rId40"/>
    <p:sldId id="301" r:id="rId41"/>
    <p:sldId id="295" r:id="rId42"/>
    <p:sldId id="272" r:id="rId43"/>
    <p:sldId id="270" r:id="rId44"/>
    <p:sldId id="326" r:id="rId45"/>
    <p:sldId id="271" r:id="rId46"/>
    <p:sldId id="327" r:id="rId47"/>
    <p:sldId id="273" r:id="rId48"/>
    <p:sldId id="332" r:id="rId49"/>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RR" lastIdx="6" clrIdx="0"/>
  <p:cmAuthor id="1" name="Wolf, Monika" initials="WM" lastIdx="3" clrIdx="1"/>
  <p:cmAuthor id="2" name="Nicole Hummel" initials="NH"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48E56-099F-48BF-BB2F-AC3224FB5D81}" v="6" dt="2019-01-03T15:22:28.9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8183" autoAdjust="0"/>
  </p:normalViewPr>
  <p:slideViewPr>
    <p:cSldViewPr>
      <p:cViewPr>
        <p:scale>
          <a:sx n="81" d="100"/>
          <a:sy n="81" d="100"/>
        </p:scale>
        <p:origin x="-2484" y="-5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Hummel" userId="826fe347-537c-44a2-b911-f8568f6f5da8" providerId="ADAL" clId="{57348E56-099F-48BF-BB2F-AC3224FB5D81}"/>
    <pc:docChg chg="undo custSel addSld delSld modSld">
      <pc:chgData name="Nicole Hummel" userId="826fe347-537c-44a2-b911-f8568f6f5da8" providerId="ADAL" clId="{57348E56-099F-48BF-BB2F-AC3224FB5D81}" dt="2019-01-09T17:13:23.472" v="1947" actId="20577"/>
      <pc:docMkLst>
        <pc:docMk/>
      </pc:docMkLst>
      <pc:sldChg chg="delCm">
        <pc:chgData name="Nicole Hummel" userId="826fe347-537c-44a2-b911-f8568f6f5da8" providerId="ADAL" clId="{57348E56-099F-48BF-BB2F-AC3224FB5D81}" dt="2019-01-03T15:11:07.098" v="918"/>
        <pc:sldMkLst>
          <pc:docMk/>
          <pc:sldMk cId="4154509677" sldId="263"/>
        </pc:sldMkLst>
      </pc:sldChg>
      <pc:sldChg chg="modSp">
        <pc:chgData name="Nicole Hummel" userId="826fe347-537c-44a2-b911-f8568f6f5da8" providerId="ADAL" clId="{57348E56-099F-48BF-BB2F-AC3224FB5D81}" dt="2019-01-03T15:18:41.806" v="1406" actId="108"/>
        <pc:sldMkLst>
          <pc:docMk/>
          <pc:sldMk cId="3330368346" sldId="265"/>
        </pc:sldMkLst>
        <pc:spChg chg="mod">
          <ac:chgData name="Nicole Hummel" userId="826fe347-537c-44a2-b911-f8568f6f5da8" providerId="ADAL" clId="{57348E56-099F-48BF-BB2F-AC3224FB5D81}" dt="2019-01-03T15:18:41.806" v="1406" actId="108"/>
          <ac:spMkLst>
            <pc:docMk/>
            <pc:sldMk cId="3330368346" sldId="265"/>
            <ac:spMk id="5" creationId="{00000000-0000-0000-0000-000000000000}"/>
          </ac:spMkLst>
        </pc:spChg>
      </pc:sldChg>
      <pc:sldChg chg="modSp">
        <pc:chgData name="Nicole Hummel" userId="826fe347-537c-44a2-b911-f8568f6f5da8" providerId="ADAL" clId="{57348E56-099F-48BF-BB2F-AC3224FB5D81}" dt="2019-01-03T14:55:45.562" v="17" actId="20577"/>
        <pc:sldMkLst>
          <pc:docMk/>
          <pc:sldMk cId="3943631332" sldId="289"/>
        </pc:sldMkLst>
        <pc:spChg chg="mod">
          <ac:chgData name="Nicole Hummel" userId="826fe347-537c-44a2-b911-f8568f6f5da8" providerId="ADAL" clId="{57348E56-099F-48BF-BB2F-AC3224FB5D81}" dt="2019-01-03T14:55:45.562" v="17" actId="20577"/>
          <ac:spMkLst>
            <pc:docMk/>
            <pc:sldMk cId="3943631332" sldId="289"/>
            <ac:spMk id="2" creationId="{00000000-0000-0000-0000-000000000000}"/>
          </ac:spMkLst>
        </pc:spChg>
      </pc:sldChg>
      <pc:sldChg chg="modSp">
        <pc:chgData name="Nicole Hummel" userId="826fe347-537c-44a2-b911-f8568f6f5da8" providerId="ADAL" clId="{57348E56-099F-48BF-BB2F-AC3224FB5D81}" dt="2019-01-09T17:13:23.472" v="1947" actId="20577"/>
        <pc:sldMkLst>
          <pc:docMk/>
          <pc:sldMk cId="3478256324" sldId="295"/>
        </pc:sldMkLst>
        <pc:spChg chg="mod">
          <ac:chgData name="Nicole Hummel" userId="826fe347-537c-44a2-b911-f8568f6f5da8" providerId="ADAL" clId="{57348E56-099F-48BF-BB2F-AC3224FB5D81}" dt="2019-01-09T17:13:23.472" v="1947" actId="20577"/>
          <ac:spMkLst>
            <pc:docMk/>
            <pc:sldMk cId="3478256324" sldId="295"/>
            <ac:spMk id="4" creationId="{00000000-0000-0000-0000-000000000000}"/>
          </ac:spMkLst>
        </pc:spChg>
      </pc:sldChg>
      <pc:sldChg chg="modSp add del">
        <pc:chgData name="Nicole Hummel" userId="826fe347-537c-44a2-b911-f8568f6f5da8" providerId="ADAL" clId="{57348E56-099F-48BF-BB2F-AC3224FB5D81}" dt="2019-01-03T15:09:04.487" v="917" actId="20577"/>
        <pc:sldMkLst>
          <pc:docMk/>
          <pc:sldMk cId="319594005" sldId="303"/>
        </pc:sldMkLst>
        <pc:spChg chg="mod">
          <ac:chgData name="Nicole Hummel" userId="826fe347-537c-44a2-b911-f8568f6f5da8" providerId="ADAL" clId="{57348E56-099F-48BF-BB2F-AC3224FB5D81}" dt="2019-01-03T15:09:04.487" v="917" actId="20577"/>
          <ac:spMkLst>
            <pc:docMk/>
            <pc:sldMk cId="319594005" sldId="303"/>
            <ac:spMk id="2" creationId="{00000000-0000-0000-0000-000000000000}"/>
          </ac:spMkLst>
        </pc:spChg>
      </pc:sldChg>
      <pc:sldChg chg="modSp">
        <pc:chgData name="Nicole Hummel" userId="826fe347-537c-44a2-b911-f8568f6f5da8" providerId="ADAL" clId="{57348E56-099F-48BF-BB2F-AC3224FB5D81}" dt="2019-01-03T15:08:09.496" v="913" actId="6549"/>
        <pc:sldMkLst>
          <pc:docMk/>
          <pc:sldMk cId="143334738" sldId="305"/>
        </pc:sldMkLst>
        <pc:spChg chg="mod">
          <ac:chgData name="Nicole Hummel" userId="826fe347-537c-44a2-b911-f8568f6f5da8" providerId="ADAL" clId="{57348E56-099F-48BF-BB2F-AC3224FB5D81}" dt="2019-01-03T15:08:09.496" v="913" actId="6549"/>
          <ac:spMkLst>
            <pc:docMk/>
            <pc:sldMk cId="143334738" sldId="305"/>
            <ac:spMk id="2" creationId="{00000000-0000-0000-0000-000000000000}"/>
          </ac:spMkLst>
        </pc:spChg>
      </pc:sldChg>
      <pc:sldChg chg="modSp">
        <pc:chgData name="Nicole Hummel" userId="826fe347-537c-44a2-b911-f8568f6f5da8" providerId="ADAL" clId="{57348E56-099F-48BF-BB2F-AC3224FB5D81}" dt="2019-01-03T14:57:01.088" v="19" actId="20577"/>
        <pc:sldMkLst>
          <pc:docMk/>
          <pc:sldMk cId="3129637092" sldId="308"/>
        </pc:sldMkLst>
        <pc:spChg chg="mod">
          <ac:chgData name="Nicole Hummel" userId="826fe347-537c-44a2-b911-f8568f6f5da8" providerId="ADAL" clId="{57348E56-099F-48BF-BB2F-AC3224FB5D81}" dt="2019-01-03T14:57:01.088" v="19" actId="20577"/>
          <ac:spMkLst>
            <pc:docMk/>
            <pc:sldMk cId="3129637092" sldId="308"/>
            <ac:spMk id="2" creationId="{00000000-0000-0000-0000-000000000000}"/>
          </ac:spMkLst>
        </pc:spChg>
      </pc:sldChg>
      <pc:sldChg chg="modSp">
        <pc:chgData name="Nicole Hummel" userId="826fe347-537c-44a2-b911-f8568f6f5da8" providerId="ADAL" clId="{57348E56-099F-48BF-BB2F-AC3224FB5D81}" dt="2019-01-03T15:11:43.009" v="924" actId="20577"/>
        <pc:sldMkLst>
          <pc:docMk/>
          <pc:sldMk cId="3075874294" sldId="314"/>
        </pc:sldMkLst>
        <pc:spChg chg="mod">
          <ac:chgData name="Nicole Hummel" userId="826fe347-537c-44a2-b911-f8568f6f5da8" providerId="ADAL" clId="{57348E56-099F-48BF-BB2F-AC3224FB5D81}" dt="2019-01-03T15:11:43.009" v="924" actId="20577"/>
          <ac:spMkLst>
            <pc:docMk/>
            <pc:sldMk cId="3075874294" sldId="314"/>
            <ac:spMk id="4" creationId="{00000000-0000-0000-0000-000000000000}"/>
          </ac:spMkLst>
        </pc:spChg>
      </pc:sldChg>
      <pc:sldChg chg="modSp">
        <pc:chgData name="Nicole Hummel" userId="826fe347-537c-44a2-b911-f8568f6f5da8" providerId="ADAL" clId="{57348E56-099F-48BF-BB2F-AC3224FB5D81}" dt="2019-01-03T15:20:45.509" v="1534" actId="108"/>
        <pc:sldMkLst>
          <pc:docMk/>
          <pc:sldMk cId="514913862" sldId="322"/>
        </pc:sldMkLst>
        <pc:spChg chg="mod">
          <ac:chgData name="Nicole Hummel" userId="826fe347-537c-44a2-b911-f8568f6f5da8" providerId="ADAL" clId="{57348E56-099F-48BF-BB2F-AC3224FB5D81}" dt="2019-01-03T15:20:45.509" v="1534" actId="108"/>
          <ac:spMkLst>
            <pc:docMk/>
            <pc:sldMk cId="514913862" sldId="322"/>
            <ac:spMk id="5" creationId="{00000000-0000-0000-0000-000000000000}"/>
          </ac:spMkLst>
        </pc:spChg>
      </pc:sldChg>
      <pc:sldChg chg="modSp">
        <pc:chgData name="Nicole Hummel" userId="826fe347-537c-44a2-b911-f8568f6f5da8" providerId="ADAL" clId="{57348E56-099F-48BF-BB2F-AC3224FB5D81}" dt="2019-01-03T15:03:42.508" v="732" actId="20577"/>
        <pc:sldMkLst>
          <pc:docMk/>
          <pc:sldMk cId="4258153463" sldId="340"/>
        </pc:sldMkLst>
        <pc:spChg chg="mod">
          <ac:chgData name="Nicole Hummel" userId="826fe347-537c-44a2-b911-f8568f6f5da8" providerId="ADAL" clId="{57348E56-099F-48BF-BB2F-AC3224FB5D81}" dt="2019-01-03T15:03:42.508" v="732" actId="20577"/>
          <ac:spMkLst>
            <pc:docMk/>
            <pc:sldMk cId="4258153463" sldId="340"/>
            <ac:spMk id="2" creationId="{00000000-0000-0000-0000-000000000000}"/>
          </ac:spMkLst>
        </pc:spChg>
      </pc:sldChg>
      <pc:sldChg chg="modSp delCm">
        <pc:chgData name="Nicole Hummel" userId="826fe347-537c-44a2-b911-f8568f6f5da8" providerId="ADAL" clId="{57348E56-099F-48BF-BB2F-AC3224FB5D81}" dt="2019-01-03T15:05:54.637" v="854"/>
        <pc:sldMkLst>
          <pc:docMk/>
          <pc:sldMk cId="1008412578" sldId="345"/>
        </pc:sldMkLst>
        <pc:spChg chg="mod">
          <ac:chgData name="Nicole Hummel" userId="826fe347-537c-44a2-b911-f8568f6f5da8" providerId="ADAL" clId="{57348E56-099F-48BF-BB2F-AC3224FB5D81}" dt="2019-01-03T15:05:30.854" v="853" actId="20577"/>
          <ac:spMkLst>
            <pc:docMk/>
            <pc:sldMk cId="1008412578" sldId="345"/>
            <ac:spMk id="2" creationId="{00000000-0000-0000-0000-000000000000}"/>
          </ac:spMkLst>
        </pc:spChg>
      </pc:sldChg>
      <pc:sldChg chg="modSp">
        <pc:chgData name="Nicole Hummel" userId="826fe347-537c-44a2-b911-f8568f6f5da8" providerId="ADAL" clId="{57348E56-099F-48BF-BB2F-AC3224FB5D81}" dt="2019-01-03T15:22:42.019" v="1633" actId="20577"/>
        <pc:sldMkLst>
          <pc:docMk/>
          <pc:sldMk cId="1029157162" sldId="348"/>
        </pc:sldMkLst>
        <pc:spChg chg="mod">
          <ac:chgData name="Nicole Hummel" userId="826fe347-537c-44a2-b911-f8568f6f5da8" providerId="ADAL" clId="{57348E56-099F-48BF-BB2F-AC3224FB5D81}" dt="2019-01-03T15:22:42.019" v="1633" actId="20577"/>
          <ac:spMkLst>
            <pc:docMk/>
            <pc:sldMk cId="1029157162" sldId="348"/>
            <ac:spMk id="2" creationId="{00000000-0000-0000-0000-000000000000}"/>
          </ac:spMkLst>
        </pc:spChg>
      </pc:sldChg>
      <pc:sldChg chg="modSp">
        <pc:chgData name="Nicole Hummel" userId="826fe347-537c-44a2-b911-f8568f6f5da8" providerId="ADAL" clId="{57348E56-099F-48BF-BB2F-AC3224FB5D81}" dt="2019-01-09T17:13:00.795" v="1937" actId="20577"/>
        <pc:sldMkLst>
          <pc:docMk/>
          <pc:sldMk cId="791228859" sldId="355"/>
        </pc:sldMkLst>
        <pc:spChg chg="mod">
          <ac:chgData name="Nicole Hummel" userId="826fe347-537c-44a2-b911-f8568f6f5da8" providerId="ADAL" clId="{57348E56-099F-48BF-BB2F-AC3224FB5D81}" dt="2019-01-09T17:13:00.795" v="1937" actId="20577"/>
          <ac:spMkLst>
            <pc:docMk/>
            <pc:sldMk cId="791228859" sldId="355"/>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1431" tIns="45715" rIns="91431" bIns="45715" rtlCol="0"/>
          <a:lstStyle>
            <a:lvl1pPr algn="r">
              <a:defRPr sz="1200"/>
            </a:lvl1pPr>
          </a:lstStyle>
          <a:p>
            <a:fld id="{772CF46D-8B22-42B2-BD5E-A4359FE3C433}" type="datetimeFigureOut">
              <a:rPr lang="en-US" smtClean="0"/>
              <a:t>1/18/2019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31" tIns="45715" rIns="91431" bIns="45715" rtlCol="0" anchor="b"/>
          <a:lstStyle>
            <a:lvl1pPr algn="r">
              <a:defRPr sz="1200"/>
            </a:lvl1pPr>
          </a:lstStyle>
          <a:p>
            <a:fld id="{03343BE3-2595-4B85-8990-35628ACA1C8B}" type="slidenum">
              <a:rPr lang="en-US" smtClean="0"/>
              <a:t>‹#›</a:t>
            </a:fld>
            <a:endParaRPr lang="en-US" dirty="0"/>
          </a:p>
        </p:txBody>
      </p:sp>
    </p:spTree>
    <p:extLst>
      <p:ext uri="{BB962C8B-B14F-4D97-AF65-F5344CB8AC3E}">
        <p14:creationId xmlns:p14="http://schemas.microsoft.com/office/powerpoint/2010/main" val="155355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6F50D5D-0E56-4287-A8A3-9C82785F8B84}" type="slidenum">
              <a:rPr lang="en-US" smtClean="0"/>
              <a:t>3</a:t>
            </a:fld>
            <a:endParaRPr lang="en-US" dirty="0"/>
          </a:p>
        </p:txBody>
      </p:sp>
    </p:spTree>
    <p:extLst>
      <p:ext uri="{BB962C8B-B14F-4D97-AF65-F5344CB8AC3E}">
        <p14:creationId xmlns:p14="http://schemas.microsoft.com/office/powerpoint/2010/main" val="321614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latin typeface="Articulate Light" panose="02000503040000020004" pitchFamily="2" charset="0"/>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13</a:t>
            </a:fld>
            <a:endParaRPr lang="en-US"/>
          </a:p>
        </p:txBody>
      </p:sp>
    </p:spTree>
    <p:extLst>
      <p:ext uri="{BB962C8B-B14F-4D97-AF65-F5344CB8AC3E}">
        <p14:creationId xmlns:p14="http://schemas.microsoft.com/office/powerpoint/2010/main" val="249858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14</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15</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16</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17</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18</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latin typeface="Articulate Light" panose="02000503040000020004" pitchFamily="2" charset="0"/>
            </a:endParaRP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19</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20</a:t>
            </a:fld>
            <a:endParaRPr lang="en-US" dirty="0"/>
          </a:p>
        </p:txBody>
      </p:sp>
    </p:spTree>
    <p:extLst>
      <p:ext uri="{BB962C8B-B14F-4D97-AF65-F5344CB8AC3E}">
        <p14:creationId xmlns:p14="http://schemas.microsoft.com/office/powerpoint/2010/main" val="864201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21</a:t>
            </a:fld>
            <a:endParaRPr lang="en-US" dirty="0"/>
          </a:p>
        </p:txBody>
      </p:sp>
    </p:spTree>
    <p:extLst>
      <p:ext uri="{BB962C8B-B14F-4D97-AF65-F5344CB8AC3E}">
        <p14:creationId xmlns:p14="http://schemas.microsoft.com/office/powerpoint/2010/main" val="86420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A6F50D5D-0E56-4287-A8A3-9C82785F8B84}" type="slidenum">
              <a:rPr lang="en-US" smtClean="0"/>
              <a:t>4</a:t>
            </a:fld>
            <a:endParaRPr lang="en-US" dirty="0"/>
          </a:p>
        </p:txBody>
      </p:sp>
    </p:spTree>
    <p:extLst>
      <p:ext uri="{BB962C8B-B14F-4D97-AF65-F5344CB8AC3E}">
        <p14:creationId xmlns:p14="http://schemas.microsoft.com/office/powerpoint/2010/main" val="2048003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25</a:t>
            </a:fld>
            <a:endParaRPr lang="en-US" dirty="0"/>
          </a:p>
        </p:txBody>
      </p:sp>
    </p:spTree>
    <p:extLst>
      <p:ext uri="{BB962C8B-B14F-4D97-AF65-F5344CB8AC3E}">
        <p14:creationId xmlns:p14="http://schemas.microsoft.com/office/powerpoint/2010/main" val="2002290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26</a:t>
            </a:fld>
            <a:endParaRPr lang="en-US" dirty="0"/>
          </a:p>
        </p:txBody>
      </p:sp>
    </p:spTree>
    <p:extLst>
      <p:ext uri="{BB962C8B-B14F-4D97-AF65-F5344CB8AC3E}">
        <p14:creationId xmlns:p14="http://schemas.microsoft.com/office/powerpoint/2010/main" val="3445876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27</a:t>
            </a:fld>
            <a:endParaRPr lang="en-US" dirty="0"/>
          </a:p>
        </p:txBody>
      </p:sp>
    </p:spTree>
    <p:extLst>
      <p:ext uri="{BB962C8B-B14F-4D97-AF65-F5344CB8AC3E}">
        <p14:creationId xmlns:p14="http://schemas.microsoft.com/office/powerpoint/2010/main" val="3445876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28</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29</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30</a:t>
            </a:fld>
            <a:endParaRPr lang="en-US" dirty="0"/>
          </a:p>
        </p:txBody>
      </p:sp>
    </p:spTree>
    <p:extLst>
      <p:ext uri="{BB962C8B-B14F-4D97-AF65-F5344CB8AC3E}">
        <p14:creationId xmlns:p14="http://schemas.microsoft.com/office/powerpoint/2010/main" val="428317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83177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32</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50D5D-0E56-4287-A8A3-9C82785F8B84}" type="slidenum">
              <a:rPr lang="en-US" smtClean="0"/>
              <a:t>5</a:t>
            </a:fld>
            <a:endParaRPr lang="en-US" dirty="0"/>
          </a:p>
        </p:txBody>
      </p:sp>
    </p:spTree>
    <p:extLst>
      <p:ext uri="{BB962C8B-B14F-4D97-AF65-F5344CB8AC3E}">
        <p14:creationId xmlns:p14="http://schemas.microsoft.com/office/powerpoint/2010/main" val="23308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33</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endParaRPr lang="en-US" b="0" baseline="0" dirty="0"/>
          </a:p>
        </p:txBody>
      </p:sp>
      <p:sp>
        <p:nvSpPr>
          <p:cNvPr id="4" name="Slide Number Placeholder 3"/>
          <p:cNvSpPr>
            <a:spLocks noGrp="1"/>
          </p:cNvSpPr>
          <p:nvPr>
            <p:ph type="sldNum" sz="quarter" idx="10"/>
          </p:nvPr>
        </p:nvSpPr>
        <p:spPr/>
        <p:txBody>
          <a:bodyPr/>
          <a:lstStyle/>
          <a:p>
            <a:fld id="{C883192F-43B6-4C9D-BA02-ED9F242EA9C6}" type="slidenum">
              <a:rPr lang="en-US" smtClean="0"/>
              <a:t>34</a:t>
            </a:fld>
            <a:endParaRPr lang="en-US" dirty="0"/>
          </a:p>
        </p:txBody>
      </p:sp>
    </p:spTree>
    <p:extLst>
      <p:ext uri="{BB962C8B-B14F-4D97-AF65-F5344CB8AC3E}">
        <p14:creationId xmlns:p14="http://schemas.microsoft.com/office/powerpoint/2010/main" val="697977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35</a:t>
            </a:fld>
            <a:endParaRPr lang="en-US" dirty="0"/>
          </a:p>
        </p:txBody>
      </p:sp>
    </p:spTree>
    <p:extLst>
      <p:ext uri="{BB962C8B-B14F-4D97-AF65-F5344CB8AC3E}">
        <p14:creationId xmlns:p14="http://schemas.microsoft.com/office/powerpoint/2010/main" val="376906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36</a:t>
            </a:fld>
            <a:endParaRPr lang="en-US" dirty="0"/>
          </a:p>
        </p:txBody>
      </p:sp>
    </p:spTree>
    <p:extLst>
      <p:ext uri="{BB962C8B-B14F-4D97-AF65-F5344CB8AC3E}">
        <p14:creationId xmlns:p14="http://schemas.microsoft.com/office/powerpoint/2010/main" val="3769062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37</a:t>
            </a:fld>
            <a:endParaRPr lang="en-US" dirty="0"/>
          </a:p>
        </p:txBody>
      </p:sp>
    </p:spTree>
    <p:extLst>
      <p:ext uri="{BB962C8B-B14F-4D97-AF65-F5344CB8AC3E}">
        <p14:creationId xmlns:p14="http://schemas.microsoft.com/office/powerpoint/2010/main" val="3769062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38</a:t>
            </a:fld>
            <a:endParaRPr lang="en-US" dirty="0"/>
          </a:p>
        </p:txBody>
      </p:sp>
    </p:spTree>
    <p:extLst>
      <p:ext uri="{BB962C8B-B14F-4D97-AF65-F5344CB8AC3E}">
        <p14:creationId xmlns:p14="http://schemas.microsoft.com/office/powerpoint/2010/main" val="3321577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883192F-43B6-4C9D-BA02-ED9F242EA9C6}" type="slidenum">
              <a:rPr lang="en-US" smtClean="0"/>
              <a:t>39</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883192F-43B6-4C9D-BA02-ED9F242EA9C6}" type="slidenum">
              <a:rPr lang="en-US" smtClean="0"/>
              <a:t>40</a:t>
            </a:fld>
            <a:endParaRPr lang="en-US" dirty="0"/>
          </a:p>
        </p:txBody>
      </p:sp>
    </p:spTree>
    <p:extLst>
      <p:ext uri="{BB962C8B-B14F-4D97-AF65-F5344CB8AC3E}">
        <p14:creationId xmlns:p14="http://schemas.microsoft.com/office/powerpoint/2010/main" val="2064680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883192F-43B6-4C9D-BA02-ED9F242EA9C6}" type="slidenum">
              <a:rPr lang="en-US" smtClean="0"/>
              <a:t>41</a:t>
            </a:fld>
            <a:endParaRPr lang="en-US" dirty="0"/>
          </a:p>
        </p:txBody>
      </p:sp>
    </p:spTree>
    <p:extLst>
      <p:ext uri="{BB962C8B-B14F-4D97-AF65-F5344CB8AC3E}">
        <p14:creationId xmlns:p14="http://schemas.microsoft.com/office/powerpoint/2010/main" val="2064680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42</a:t>
            </a:fld>
            <a:endParaRPr lang="en-US" dirty="0"/>
          </a:p>
        </p:txBody>
      </p:sp>
    </p:spTree>
    <p:extLst>
      <p:ext uri="{BB962C8B-B14F-4D97-AF65-F5344CB8AC3E}">
        <p14:creationId xmlns:p14="http://schemas.microsoft.com/office/powerpoint/2010/main" val="156512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50D5D-0E56-4287-A8A3-9C82785F8B84}" type="slidenum">
              <a:rPr lang="en-US" smtClean="0"/>
              <a:t>6</a:t>
            </a:fld>
            <a:endParaRPr lang="en-US" dirty="0"/>
          </a:p>
        </p:txBody>
      </p:sp>
    </p:spTree>
    <p:extLst>
      <p:ext uri="{BB962C8B-B14F-4D97-AF65-F5344CB8AC3E}">
        <p14:creationId xmlns:p14="http://schemas.microsoft.com/office/powerpoint/2010/main" val="233081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43</a:t>
            </a:fld>
            <a:endParaRPr lang="en-US" dirty="0"/>
          </a:p>
        </p:txBody>
      </p:sp>
    </p:spTree>
    <p:extLst>
      <p:ext uri="{BB962C8B-B14F-4D97-AF65-F5344CB8AC3E}">
        <p14:creationId xmlns:p14="http://schemas.microsoft.com/office/powerpoint/2010/main" val="1565125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83192F-43B6-4C9D-BA02-ED9F242EA9C6}" type="slidenum">
              <a:rPr lang="en-US" smtClean="0"/>
              <a:t>44</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83192F-43B6-4C9D-BA02-ED9F242EA9C6}" type="slidenum">
              <a:rPr lang="en-US" smtClean="0"/>
              <a:t>45</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343BE3-2595-4B85-8990-35628ACA1C8B}" type="slidenum">
              <a:rPr lang="en-US" smtClean="0"/>
              <a:t>7</a:t>
            </a:fld>
            <a:endParaRPr lang="en-US" dirty="0"/>
          </a:p>
        </p:txBody>
      </p:sp>
    </p:spTree>
    <p:extLst>
      <p:ext uri="{BB962C8B-B14F-4D97-AF65-F5344CB8AC3E}">
        <p14:creationId xmlns:p14="http://schemas.microsoft.com/office/powerpoint/2010/main" val="97752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A6F50D5D-0E56-4287-A8A3-9C82785F8B84}" type="slidenum">
              <a:rPr lang="en-US" smtClean="0"/>
              <a:t>8</a:t>
            </a:fld>
            <a:endParaRPr lang="en-US" dirty="0"/>
          </a:p>
        </p:txBody>
      </p:sp>
    </p:spTree>
    <p:extLst>
      <p:ext uri="{BB962C8B-B14F-4D97-AF65-F5344CB8AC3E}">
        <p14:creationId xmlns:p14="http://schemas.microsoft.com/office/powerpoint/2010/main" val="204800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9</a:t>
            </a:fld>
            <a:endParaRPr lang="en-US" dirty="0"/>
          </a:p>
        </p:txBody>
      </p:sp>
    </p:spTree>
    <p:extLst>
      <p:ext uri="{BB962C8B-B14F-4D97-AF65-F5344CB8AC3E}">
        <p14:creationId xmlns:p14="http://schemas.microsoft.com/office/powerpoint/2010/main" val="291812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latin typeface="Articulate Light" panose="02000503040000020004" pitchFamily="2" charset="0"/>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11</a:t>
            </a:fld>
            <a:endParaRPr lang="en-US"/>
          </a:p>
        </p:txBody>
      </p:sp>
    </p:spTree>
    <p:extLst>
      <p:ext uri="{BB962C8B-B14F-4D97-AF65-F5344CB8AC3E}">
        <p14:creationId xmlns:p14="http://schemas.microsoft.com/office/powerpoint/2010/main" val="249858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12</a:t>
            </a:fld>
            <a:endParaRPr lang="en-US" dirty="0"/>
          </a:p>
        </p:txBody>
      </p:sp>
    </p:spTree>
    <p:extLst>
      <p:ext uri="{BB962C8B-B14F-4D97-AF65-F5344CB8AC3E}">
        <p14:creationId xmlns:p14="http://schemas.microsoft.com/office/powerpoint/2010/main" val="326037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98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782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rp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8136066" y="198495"/>
            <a:ext cx="993092" cy="584775"/>
          </a:xfrm>
          <a:prstGeom prst="rect">
            <a:avLst/>
          </a:prstGeom>
          <a:noFill/>
        </p:spPr>
        <p:txBody>
          <a:bodyPr wrap="none" rtlCol="0">
            <a:spAutoFit/>
          </a:bodyPr>
          <a:lstStyle/>
          <a:p>
            <a:r>
              <a:rPr lang="en-US" sz="3150" dirty="0">
                <a:solidFill>
                  <a:srgbClr val="CC1543"/>
                </a:solidFill>
                <a:latin typeface="MTS Systems" pitchFamily="34" charset="0"/>
              </a:rPr>
              <a:t>m</a:t>
            </a:r>
          </a:p>
        </p:txBody>
      </p:sp>
      <p:pic>
        <p:nvPicPr>
          <p:cNvPr id="4" name="Picture 3" descr="Corp2.jpg"/>
          <p:cNvPicPr>
            <a:picLocks noChangeAspect="1"/>
          </p:cNvPicPr>
          <p:nvPr/>
        </p:nvPicPr>
        <p:blipFill rotWithShape="1">
          <a:blip r:embed="rId5">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Page </a:t>
            </a:r>
            <a:fld id="{CDAE13CE-31CE-A44C-9F86-F7B4B1D61468}" type="slidenum">
              <a:rPr lang="en-US" sz="100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sp>
        <p:nvSpPr>
          <p:cNvPr id="9" name="TextBox 17"/>
          <p:cNvSpPr txBox="1"/>
          <p:nvPr/>
        </p:nvSpPr>
        <p:spPr>
          <a:xfrm>
            <a:off x="3652345" y="6418362"/>
            <a:ext cx="1895866"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a:solidFill>
                  <a:schemeClr val="bg1">
                    <a:lumMod val="50000"/>
                  </a:schemeClr>
                </a:solidFill>
                <a:latin typeface="Arial" pitchFamily="34" charset="0"/>
                <a:cs typeface="Arial" pitchFamily="34" charset="0"/>
              </a:rPr>
              <a:t>HR</a:t>
            </a:r>
          </a:p>
        </p:txBody>
      </p:sp>
      <p:grpSp>
        <p:nvGrpSpPr>
          <p:cNvPr id="10" name="Group 9"/>
          <p:cNvGrpSpPr/>
          <p:nvPr/>
        </p:nvGrpSpPr>
        <p:grpSpPr>
          <a:xfrm>
            <a:off x="3731284" y="6418362"/>
            <a:ext cx="1681433" cy="3048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40" r:id="rId3"/>
  </p:sldLayoutIdLst>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2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2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200"/>
        </a:spcBef>
        <a:spcAft>
          <a:spcPct val="0"/>
        </a:spcAft>
        <a:buClr>
          <a:srgbClr val="CC1543"/>
        </a:buClr>
        <a:buFont typeface="Arial"/>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200"/>
        </a:spcBef>
        <a:spcAft>
          <a:spcPct val="0"/>
        </a:spcAft>
        <a:buClr>
          <a:srgbClr val="CC1543"/>
        </a:buClr>
        <a:buFont typeface="Lucida Grande"/>
        <a:buChar char="›"/>
        <a:defRPr sz="14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200"/>
        </a:spcBef>
        <a:spcAft>
          <a:spcPct val="0"/>
        </a:spcAft>
        <a:buClr>
          <a:srgbClr val="CC1543"/>
        </a:buClr>
        <a:buFont typeface="Wingdings" charset="2"/>
        <a:buChar char="§"/>
        <a:defRPr sz="12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8.xml"/><Relationship Id="rId18" Type="http://schemas.openxmlformats.org/officeDocument/2006/relationships/image" Target="../media/image11.png"/><Relationship Id="rId26" Type="http://schemas.openxmlformats.org/officeDocument/2006/relationships/image" Target="../media/image19.png"/><Relationship Id="rId3" Type="http://schemas.openxmlformats.org/officeDocument/2006/relationships/slide" Target="slide18.xml"/><Relationship Id="rId21" Type="http://schemas.openxmlformats.org/officeDocument/2006/relationships/image" Target="../media/image14.png"/><Relationship Id="rId34" Type="http://schemas.openxmlformats.org/officeDocument/2006/relationships/image" Target="../media/image26.png"/><Relationship Id="rId7" Type="http://schemas.openxmlformats.org/officeDocument/2006/relationships/slide" Target="slide26.xml"/><Relationship Id="rId12" Type="http://schemas.openxmlformats.org/officeDocument/2006/relationships/slide" Target="slide36.xml"/><Relationship Id="rId17" Type="http://schemas.openxmlformats.org/officeDocument/2006/relationships/slide" Target="slide44.xml"/><Relationship Id="rId25" Type="http://schemas.openxmlformats.org/officeDocument/2006/relationships/image" Target="../media/image18.png"/><Relationship Id="rId33" Type="http://schemas.openxmlformats.org/officeDocument/2006/relationships/slide" Target="slide15.xml"/><Relationship Id="rId38"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slide" Target="slide42.xml"/><Relationship Id="rId20" Type="http://schemas.openxmlformats.org/officeDocument/2006/relationships/image" Target="../media/image13.png"/><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34.xml"/><Relationship Id="rId24" Type="http://schemas.openxmlformats.org/officeDocument/2006/relationships/image" Target="../media/image17.png"/><Relationship Id="rId32" Type="http://schemas.openxmlformats.org/officeDocument/2006/relationships/image" Target="../media/image25.png"/><Relationship Id="rId37" Type="http://schemas.openxmlformats.org/officeDocument/2006/relationships/image" Target="../media/image27.png"/><Relationship Id="rId5" Type="http://schemas.openxmlformats.org/officeDocument/2006/relationships/slide" Target="slide22.xml"/><Relationship Id="rId15" Type="http://schemas.openxmlformats.org/officeDocument/2006/relationships/slide" Target="slide40.xml"/><Relationship Id="rId23" Type="http://schemas.openxmlformats.org/officeDocument/2006/relationships/image" Target="../media/image16.png"/><Relationship Id="rId28" Type="http://schemas.openxmlformats.org/officeDocument/2006/relationships/image" Target="../media/image21.png"/><Relationship Id="rId36" Type="http://schemas.openxmlformats.org/officeDocument/2006/relationships/slide" Target="slide35.xml"/><Relationship Id="rId10" Type="http://schemas.openxmlformats.org/officeDocument/2006/relationships/slide" Target="slide32.xml"/><Relationship Id="rId19" Type="http://schemas.openxmlformats.org/officeDocument/2006/relationships/image" Target="../media/image12.png"/><Relationship Id="rId31" Type="http://schemas.openxmlformats.org/officeDocument/2006/relationships/image" Target="../media/image24.png"/><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9.xml"/><Relationship Id="rId22" Type="http://schemas.openxmlformats.org/officeDocument/2006/relationships/image" Target="../media/image15.png"/><Relationship Id="rId27" Type="http://schemas.openxmlformats.org/officeDocument/2006/relationships/image" Target="../media/image20.png"/><Relationship Id="rId30" Type="http://schemas.openxmlformats.org/officeDocument/2006/relationships/image" Target="../media/image23.png"/><Relationship Id="rId35"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4.formularservice.gv.at/formularserver/user/formular.aspx?pid=fe66cedb506e495c94b3e826701443e5&amp;pn=B461f73088ab946fe9bd1d1cce573d81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www.businessinfo.cz/en/psc/start-your-business/posting-of-workers.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anishbusinessauthority.dk/register-foreign-service-providers-rut-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tyosuojelu.fi/"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hyperlink" Target="https://www.sipsi.travail.gouv.fr/"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meldeportal-mindestlohn.d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ommf.gov.hu/index.html?akt_menu=123&amp;set_lang=123"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liclavoro.gov.it/Pagine/Registrazione.aspx"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guichet.public.lu/de/entreprises/marche-international/intra-ue/prestation-luxembourg/notification.html" TargetMode="External"/><Relationship Id="rId7"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guichet.itm.lu/edetach/" TargetMode="External"/><Relationship Id="rId4" Type="http://schemas.openxmlformats.org/officeDocument/2006/relationships/hyperlink" Target="https://guichet.public.lu/de/entreprises/creation-developpement/declarations-initiales/tva-impots/inscription-tva.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altinn.no/ui/Authentication/SelfIdentified"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s://ewnioski.biznes.gov.pl/suppliant/upage/general/unauth_step0.page?eservice=1328&amp;type=procedura,wniosek&amp;referer=external"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38.xml.rels><?xml version="1.0" encoding="UTF-8" standalone="yes"?>
<Relationships xmlns="http://schemas.openxmlformats.org/package/2006/relationships"><Relationship Id="rId3" Type="http://schemas.openxmlformats.org/officeDocument/2006/relationships/hyperlink" Target="http://www.empleo.gob.es/es/enlaces/enlaces-comunidades.ht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hyperlink" Target="http://posting.av.se/Default.aspx?lang=en-GB"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sem.admin.ch/sem/de/home/themen/fza_schweiz-eu-efta/meldeverfahren.html"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hyperlink" Target="http://www.csgb.gov.t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quarter" idx="10"/>
          </p:nvPr>
        </p:nvSpPr>
        <p:spPr/>
        <p:txBody>
          <a:bodyPr/>
          <a:lstStyle/>
          <a:p>
            <a:endParaRPr lang="en-US" dirty="0"/>
          </a:p>
        </p:txBody>
      </p:sp>
      <p:sp>
        <p:nvSpPr>
          <p:cNvPr id="6" name="Rectangle 5"/>
          <p:cNvSpPr/>
          <p:nvPr/>
        </p:nvSpPr>
        <p:spPr>
          <a:xfrm>
            <a:off x="-152400" y="-76200"/>
            <a:ext cx="94488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838200" y="1038523"/>
            <a:ext cx="7924800" cy="2923877"/>
          </a:xfrm>
          <a:prstGeom prst="rect">
            <a:avLst/>
          </a:prstGeom>
          <a:noFill/>
        </p:spPr>
        <p:txBody>
          <a:bodyPr wrap="square" rtlCol="0">
            <a:spAutoFit/>
          </a:bodyPr>
          <a:lstStyle/>
          <a:p>
            <a:r>
              <a:rPr lang="en-US" sz="1800" dirty="0">
                <a:solidFill>
                  <a:schemeClr val="accent2">
                    <a:lumMod val="75000"/>
                  </a:schemeClr>
                </a:solidFill>
              </a:rPr>
              <a:t>To ensure the best training experience possible, make sure you are viewing this PowerPoint in </a:t>
            </a:r>
            <a:r>
              <a:rPr lang="en-US" sz="1800" u="sng" dirty="0">
                <a:solidFill>
                  <a:schemeClr val="accent2">
                    <a:lumMod val="75000"/>
                  </a:schemeClr>
                </a:solidFill>
              </a:rPr>
              <a:t>Presentation Mode</a:t>
            </a:r>
            <a:r>
              <a:rPr lang="en-US" sz="1800" dirty="0">
                <a:solidFill>
                  <a:schemeClr val="accent2">
                    <a:lumMod val="75000"/>
                  </a:schemeClr>
                </a:solidFill>
              </a:rPr>
              <a:t>.  </a:t>
            </a:r>
          </a:p>
          <a:p>
            <a:endParaRPr lang="en-US" sz="1800" dirty="0">
              <a:solidFill>
                <a:schemeClr val="accent2">
                  <a:lumMod val="75000"/>
                </a:schemeClr>
              </a:solidFill>
            </a:endParaRPr>
          </a:p>
          <a:p>
            <a:r>
              <a:rPr lang="en-US" sz="1800" dirty="0">
                <a:solidFill>
                  <a:schemeClr val="accent2">
                    <a:lumMod val="75000"/>
                  </a:schemeClr>
                </a:solidFill>
              </a:rPr>
              <a:t>You can access </a:t>
            </a:r>
            <a:r>
              <a:rPr lang="en-US" sz="1800" u="sng" dirty="0">
                <a:solidFill>
                  <a:schemeClr val="accent2">
                    <a:lumMod val="75000"/>
                  </a:schemeClr>
                </a:solidFill>
              </a:rPr>
              <a:t>Presentation Mode</a:t>
            </a:r>
            <a:r>
              <a:rPr lang="en-US" sz="1800" dirty="0">
                <a:solidFill>
                  <a:schemeClr val="accent2">
                    <a:lumMod val="75000"/>
                  </a:schemeClr>
                </a:solidFill>
              </a:rPr>
              <a:t> in any of the three following ways:</a:t>
            </a:r>
          </a:p>
          <a:p>
            <a:pPr marL="457200" indent="-457200">
              <a:buFont typeface="+mj-lt"/>
              <a:buAutoNum type="arabicPeriod"/>
            </a:pPr>
            <a:r>
              <a:rPr lang="en-US" sz="1800" dirty="0">
                <a:solidFill>
                  <a:schemeClr val="accent2">
                    <a:lumMod val="75000"/>
                  </a:schemeClr>
                </a:solidFill>
              </a:rPr>
              <a:t>Press the F5 button.</a:t>
            </a:r>
          </a:p>
          <a:p>
            <a:pPr marL="457200" indent="-457200">
              <a:buFont typeface="+mj-lt"/>
              <a:buAutoNum type="arabicPeriod"/>
            </a:pPr>
            <a:r>
              <a:rPr lang="en-US" sz="1800" dirty="0">
                <a:solidFill>
                  <a:schemeClr val="accent2">
                    <a:lumMod val="75000"/>
                  </a:schemeClr>
                </a:solidFill>
              </a:rPr>
              <a:t>Click “Slide Show” on the ribbon, then “From Beginning”</a:t>
            </a:r>
          </a:p>
          <a:p>
            <a:pPr marL="457200" indent="-457200">
              <a:buFont typeface="+mj-lt"/>
              <a:buAutoNum type="arabicPeriod"/>
            </a:pPr>
            <a:r>
              <a:rPr lang="en-US" sz="1800" dirty="0">
                <a:solidFill>
                  <a:schemeClr val="accent2">
                    <a:lumMod val="75000"/>
                  </a:schemeClr>
                </a:solidFill>
              </a:rPr>
              <a:t>Click the Presentation Mode icon in the lower right corner of the window.</a:t>
            </a:r>
          </a:p>
          <a:p>
            <a:endParaRPr lang="en-US" sz="1800" dirty="0">
              <a:solidFill>
                <a:schemeClr val="accent2">
                  <a:lumMod val="75000"/>
                </a:schemeClr>
              </a:solidFill>
            </a:endParaRPr>
          </a:p>
          <a:p>
            <a:r>
              <a:rPr lang="en-US" sz="1800" i="1" dirty="0">
                <a:solidFill>
                  <a:schemeClr val="accent2">
                    <a:lumMod val="75000"/>
                  </a:schemeClr>
                </a:solidFill>
              </a:rPr>
              <a:t>Enjoy the training!</a:t>
            </a:r>
          </a:p>
        </p:txBody>
      </p:sp>
      <p:sp>
        <p:nvSpPr>
          <p:cNvPr id="8" name="TextBox 7"/>
          <p:cNvSpPr txBox="1"/>
          <p:nvPr/>
        </p:nvSpPr>
        <p:spPr>
          <a:xfrm>
            <a:off x="914400" y="4363512"/>
            <a:ext cx="762000" cy="461665"/>
          </a:xfrm>
          <a:prstGeom prst="rect">
            <a:avLst/>
          </a:prstGeom>
          <a:solidFill>
            <a:schemeClr val="tx2"/>
          </a:solidFill>
        </p:spPr>
        <p:txBody>
          <a:bodyPr wrap="square" rtlCol="0">
            <a:spAutoFit/>
          </a:bodyPr>
          <a:lstStyle/>
          <a:p>
            <a:r>
              <a:rPr lang="en-US" sz="2400" dirty="0">
                <a:solidFill>
                  <a:schemeClr val="bg1"/>
                </a:solidFill>
              </a:rPr>
              <a:t>2.</a:t>
            </a:r>
          </a:p>
        </p:txBody>
      </p:sp>
      <p:sp>
        <p:nvSpPr>
          <p:cNvPr id="11" name="TextBox 10"/>
          <p:cNvSpPr txBox="1"/>
          <p:nvPr/>
        </p:nvSpPr>
        <p:spPr>
          <a:xfrm>
            <a:off x="914400" y="5953095"/>
            <a:ext cx="762000" cy="461665"/>
          </a:xfrm>
          <a:prstGeom prst="rect">
            <a:avLst/>
          </a:prstGeom>
          <a:solidFill>
            <a:schemeClr val="tx2"/>
          </a:solidFill>
        </p:spPr>
        <p:txBody>
          <a:bodyPr wrap="square" rtlCol="0">
            <a:spAutoFit/>
          </a:bodyPr>
          <a:lstStyle/>
          <a:p>
            <a:r>
              <a:rPr lang="en-US" sz="2400" dirty="0">
                <a:solidFill>
                  <a:schemeClr val="bg1"/>
                </a:solidFill>
              </a:rPr>
              <a:t>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67200"/>
            <a:ext cx="7600950" cy="97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67400"/>
            <a:ext cx="30480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ame 8"/>
          <p:cNvSpPr/>
          <p:nvPr/>
        </p:nvSpPr>
        <p:spPr>
          <a:xfrm>
            <a:off x="4724400" y="4199940"/>
            <a:ext cx="914400" cy="394404"/>
          </a:xfrm>
          <a:prstGeom prst="fram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Frame 12"/>
          <p:cNvSpPr/>
          <p:nvPr/>
        </p:nvSpPr>
        <p:spPr>
          <a:xfrm>
            <a:off x="1377897" y="4413019"/>
            <a:ext cx="755703" cy="768581"/>
          </a:xfrm>
          <a:prstGeom prst="frame">
            <a:avLst>
              <a:gd name="adj1" fmla="val 6069"/>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Frame 13"/>
          <p:cNvSpPr/>
          <p:nvPr/>
        </p:nvSpPr>
        <p:spPr>
          <a:xfrm>
            <a:off x="2036732" y="5955957"/>
            <a:ext cx="426575" cy="394404"/>
          </a:xfrm>
          <a:prstGeom prst="frame">
            <a:avLst>
              <a:gd name="adj1" fmla="val 125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647758" y="533400"/>
            <a:ext cx="7124641" cy="461665"/>
          </a:xfrm>
          <a:prstGeom prst="rect">
            <a:avLst/>
          </a:prstGeom>
          <a:noFill/>
        </p:spPr>
        <p:txBody>
          <a:bodyPr wrap="square" rtlCol="0">
            <a:spAutoFit/>
          </a:bodyPr>
          <a:lstStyle/>
          <a:p>
            <a:r>
              <a:rPr lang="en-US" sz="2400" b="1" i="1" dirty="0">
                <a:solidFill>
                  <a:srgbClr val="FF0000"/>
                </a:solidFill>
              </a:rPr>
              <a:t>Before you start, read these instructions!</a:t>
            </a:r>
          </a:p>
        </p:txBody>
      </p:sp>
    </p:spTree>
    <p:extLst>
      <p:ext uri="{BB962C8B-B14F-4D97-AF65-F5344CB8AC3E}">
        <p14:creationId xmlns:p14="http://schemas.microsoft.com/office/powerpoint/2010/main" val="48229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pPr marL="0" lvl="1"/>
            <a:r>
              <a:rPr lang="en-US" sz="2400" b="1" dirty="0"/>
              <a:t>Why is this topic important to MTS and for you?</a:t>
            </a:r>
          </a:p>
        </p:txBody>
      </p:sp>
      <p:sp>
        <p:nvSpPr>
          <p:cNvPr id="4" name="Content Placeholder 3"/>
          <p:cNvSpPr>
            <a:spLocks noGrp="1"/>
          </p:cNvSpPr>
          <p:nvPr>
            <p:ph sz="quarter" idx="10"/>
          </p:nvPr>
        </p:nvSpPr>
        <p:spPr/>
        <p:txBody>
          <a:bodyPr>
            <a:normAutofit lnSpcReduction="10000"/>
          </a:bodyPr>
          <a:lstStyle/>
          <a:p>
            <a:pPr marL="0" indent="0">
              <a:buNone/>
            </a:pPr>
            <a:r>
              <a:rPr lang="en-US" b="1" i="1" dirty="0"/>
              <a:t>What are the permissible business visitor (non-hands-on) activities for a lot, but not all EU member states?</a:t>
            </a:r>
          </a:p>
          <a:p>
            <a:pPr marL="0" indent="0">
              <a:buNone/>
            </a:pPr>
            <a:endParaRPr lang="en-US" dirty="0"/>
          </a:p>
          <a:p>
            <a:pPr>
              <a:spcAft>
                <a:spcPts val="600"/>
              </a:spcAft>
            </a:pPr>
            <a:r>
              <a:rPr lang="en-US" dirty="0"/>
              <a:t>Attending business meetings </a:t>
            </a:r>
          </a:p>
          <a:p>
            <a:pPr>
              <a:spcAft>
                <a:spcPts val="600"/>
              </a:spcAft>
            </a:pPr>
            <a:r>
              <a:rPr lang="en-US" dirty="0"/>
              <a:t>Meeting candidates for employment or employees</a:t>
            </a:r>
          </a:p>
          <a:p>
            <a:pPr>
              <a:spcAft>
                <a:spcPts val="600"/>
              </a:spcAft>
            </a:pPr>
            <a:r>
              <a:rPr lang="en-US" dirty="0"/>
              <a:t>Supervision meetings</a:t>
            </a:r>
          </a:p>
          <a:p>
            <a:pPr>
              <a:spcAft>
                <a:spcPts val="600"/>
              </a:spcAft>
            </a:pPr>
            <a:r>
              <a:rPr lang="en-US" dirty="0"/>
              <a:t>Teaching, attending a course, training </a:t>
            </a:r>
          </a:p>
          <a:p>
            <a:pPr>
              <a:spcAft>
                <a:spcPts val="600"/>
              </a:spcAft>
            </a:pPr>
            <a:r>
              <a:rPr lang="en-US" dirty="0"/>
              <a:t>Attending a conference, congress, auctions or exhibition</a:t>
            </a:r>
          </a:p>
          <a:p>
            <a:pPr>
              <a:spcAft>
                <a:spcPts val="600"/>
              </a:spcAft>
            </a:pPr>
            <a:r>
              <a:rPr lang="en-US" dirty="0"/>
              <a:t>Completing contracts and/or conducting negotiations</a:t>
            </a:r>
          </a:p>
          <a:p>
            <a:pPr>
              <a:spcAft>
                <a:spcPts val="600"/>
              </a:spcAft>
            </a:pPr>
            <a:r>
              <a:rPr lang="en-US" dirty="0"/>
              <a:t>Briefings, staff consulting or partner organizations</a:t>
            </a:r>
          </a:p>
          <a:p>
            <a:pPr>
              <a:spcAft>
                <a:spcPts val="600"/>
              </a:spcAft>
            </a:pPr>
            <a:r>
              <a:rPr lang="en-US" dirty="0"/>
              <a:t>Making sales calls to potential European clients</a:t>
            </a:r>
          </a:p>
          <a:p>
            <a:pPr>
              <a:spcAft>
                <a:spcPts val="600"/>
              </a:spcAft>
            </a:pPr>
            <a:r>
              <a:rPr lang="en-US" dirty="0"/>
              <a:t>Meetings in relation to product deliveries or production processes</a:t>
            </a:r>
          </a:p>
          <a:p>
            <a:pPr>
              <a:spcAft>
                <a:spcPts val="600"/>
              </a:spcAft>
            </a:pPr>
            <a:r>
              <a:rPr lang="en-US" dirty="0"/>
              <a:t>Purchase of goods</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52600"/>
            <a:ext cx="2366924"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45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2964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11098" y="1524000"/>
            <a:ext cx="7239000" cy="1754326"/>
          </a:xfrm>
          <a:prstGeom prst="rect">
            <a:avLst/>
          </a:prstGeom>
        </p:spPr>
        <p:txBody>
          <a:bodyPr wrap="square">
            <a:spAutoFit/>
          </a:bodyPr>
          <a:lstStyle/>
          <a:p>
            <a:r>
              <a:rPr lang="en-US" sz="3600" b="1" dirty="0">
                <a:solidFill>
                  <a:schemeClr val="bg1"/>
                </a:solidFill>
                <a:latin typeface="Articulate Light" panose="02000503040000020004" pitchFamily="2" charset="0"/>
              </a:rPr>
              <a:t>Roles and Responsibilities  for complying with European registration, work permits and visas.</a:t>
            </a:r>
          </a:p>
        </p:txBody>
      </p:sp>
    </p:spTree>
    <p:extLst>
      <p:ext uri="{BB962C8B-B14F-4D97-AF65-F5344CB8AC3E}">
        <p14:creationId xmlns:p14="http://schemas.microsoft.com/office/powerpoint/2010/main" val="412905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Roles and Responsibilities</a:t>
            </a:r>
          </a:p>
        </p:txBody>
      </p:sp>
      <p:sp>
        <p:nvSpPr>
          <p:cNvPr id="5" name="Inhaltsplatzhalter 4"/>
          <p:cNvSpPr>
            <a:spLocks noGrp="1"/>
          </p:cNvSpPr>
          <p:nvPr>
            <p:ph sz="quarter" idx="10"/>
          </p:nvPr>
        </p:nvSpPr>
        <p:spPr>
          <a:xfrm>
            <a:off x="381000" y="1143000"/>
            <a:ext cx="8138160" cy="5334000"/>
          </a:xfrm>
        </p:spPr>
        <p:txBody>
          <a:bodyPr>
            <a:normAutofit lnSpcReduction="10000"/>
          </a:bodyPr>
          <a:lstStyle/>
          <a:p>
            <a:pPr marL="357188" indent="-300038"/>
            <a:r>
              <a:rPr lang="en-US" dirty="0">
                <a:solidFill>
                  <a:schemeClr val="tx2"/>
                </a:solidFill>
              </a:rPr>
              <a:t>Manager</a:t>
            </a:r>
            <a:endParaRPr lang="en-US" sz="1500" dirty="0">
              <a:solidFill>
                <a:schemeClr val="tx2"/>
              </a:solidFill>
            </a:endParaRPr>
          </a:p>
          <a:p>
            <a:pPr marL="757238" lvl="1" indent="-300038"/>
            <a:r>
              <a:rPr lang="en-US" sz="1700" dirty="0"/>
              <a:t>Confirm the purpose (business meeting or hands-on work) and the length of the trip. </a:t>
            </a:r>
          </a:p>
          <a:p>
            <a:pPr marL="757238" lvl="1" indent="-300038"/>
            <a:endParaRPr lang="de-DE" dirty="0">
              <a:solidFill>
                <a:srgbClr val="C00000"/>
              </a:solidFill>
            </a:endParaRPr>
          </a:p>
          <a:p>
            <a:pPr marL="357188" indent="-300038"/>
            <a:r>
              <a:rPr lang="de-DE" dirty="0">
                <a:solidFill>
                  <a:srgbClr val="C00000"/>
                </a:solidFill>
              </a:rPr>
              <a:t>PE/TSC</a:t>
            </a:r>
          </a:p>
          <a:p>
            <a:pPr marL="757238" lvl="1" indent="-300038"/>
            <a:r>
              <a:rPr lang="de-DE" sz="1700" dirty="0"/>
              <a:t>Informs respective parties about necessary hands-on work in a EU country (manager, employees, travel department).</a:t>
            </a:r>
          </a:p>
          <a:p>
            <a:pPr marL="457200" lvl="1" indent="0">
              <a:buNone/>
            </a:pPr>
            <a:endParaRPr lang="de-DE" dirty="0">
              <a:solidFill>
                <a:srgbClr val="C00000"/>
              </a:solidFill>
            </a:endParaRPr>
          </a:p>
          <a:p>
            <a:pPr marL="357188" indent="-300038"/>
            <a:r>
              <a:rPr lang="de-DE" dirty="0" err="1">
                <a:solidFill>
                  <a:srgbClr val="C00000"/>
                </a:solidFill>
              </a:rPr>
              <a:t>Employees</a:t>
            </a:r>
            <a:endParaRPr lang="de-DE" dirty="0">
              <a:solidFill>
                <a:srgbClr val="C00000"/>
              </a:solidFill>
            </a:endParaRPr>
          </a:p>
          <a:p>
            <a:pPr marL="757238" lvl="1" indent="-300038"/>
            <a:r>
              <a:rPr lang="de-DE" sz="1700" dirty="0"/>
              <a:t>Complete neccesary paperwork in a timely manner.</a:t>
            </a:r>
          </a:p>
          <a:p>
            <a:pPr marL="757238" lvl="1" indent="-300038"/>
            <a:r>
              <a:rPr lang="de-DE" sz="1700" dirty="0"/>
              <a:t>Coordinate </a:t>
            </a:r>
            <a:r>
              <a:rPr lang="de-DE" sz="1700" dirty="0" err="1"/>
              <a:t>with</a:t>
            </a:r>
            <a:r>
              <a:rPr lang="de-DE" sz="1700" dirty="0"/>
              <a:t> </a:t>
            </a:r>
            <a:r>
              <a:rPr lang="de-DE" sz="1700" dirty="0" err="1"/>
              <a:t>the</a:t>
            </a:r>
            <a:r>
              <a:rPr lang="de-DE" sz="1700" dirty="0"/>
              <a:t> HR Specialist/Generalist in Europe, and your manager to ensure neccessary paperwork is filled in accurately and on time.</a:t>
            </a:r>
            <a:r>
              <a:rPr lang="de-DE" sz="1700" dirty="0">
                <a:solidFill>
                  <a:srgbClr val="00B0F0"/>
                </a:solidFill>
              </a:rPr>
              <a:t> </a:t>
            </a:r>
          </a:p>
          <a:p>
            <a:pPr marL="57150" indent="0">
              <a:buNone/>
            </a:pPr>
            <a:endParaRPr lang="de-DE" dirty="0">
              <a:solidFill>
                <a:srgbClr val="C00000"/>
              </a:solidFill>
            </a:endParaRPr>
          </a:p>
          <a:p>
            <a:pPr marL="457200" lvl="1" indent="0">
              <a:buNone/>
            </a:pPr>
            <a:endParaRPr lang="de-DE" dirty="0"/>
          </a:p>
          <a:p>
            <a:pPr marL="357188" indent="-300038"/>
            <a:r>
              <a:rPr lang="de-DE" dirty="0">
                <a:solidFill>
                  <a:srgbClr val="C00000"/>
                </a:solidFill>
              </a:rPr>
              <a:t>HR Specialists/Generalist in Europe</a:t>
            </a:r>
          </a:p>
          <a:p>
            <a:pPr marL="757238" lvl="1" indent="-300038"/>
            <a:r>
              <a:rPr lang="de-DE" sz="1700" dirty="0"/>
              <a:t>Support EU employees to </a:t>
            </a:r>
            <a:r>
              <a:rPr lang="de-DE" sz="1700" dirty="0" err="1"/>
              <a:t>get</a:t>
            </a:r>
            <a:r>
              <a:rPr lang="de-DE" sz="1700" dirty="0"/>
              <a:t> an </a:t>
            </a:r>
            <a:r>
              <a:rPr lang="de-DE" sz="1700" dirty="0" err="1"/>
              <a:t>approval</a:t>
            </a:r>
            <a:r>
              <a:rPr lang="de-DE" sz="1700" dirty="0"/>
              <a:t> </a:t>
            </a:r>
            <a:r>
              <a:rPr lang="de-DE" sz="1700" dirty="0" err="1"/>
              <a:t>were</a:t>
            </a:r>
            <a:r>
              <a:rPr lang="de-DE" sz="1700" dirty="0"/>
              <a:t> </a:t>
            </a:r>
            <a:r>
              <a:rPr lang="de-DE" sz="1700" dirty="0" err="1"/>
              <a:t>possible</a:t>
            </a:r>
            <a:r>
              <a:rPr lang="de-DE" sz="1700" dirty="0"/>
              <a:t>, </a:t>
            </a:r>
            <a:r>
              <a:rPr lang="de-DE" sz="1700" dirty="0" err="1"/>
              <a:t>to</a:t>
            </a:r>
            <a:r>
              <a:rPr lang="de-DE" sz="1700" dirty="0"/>
              <a:t> </a:t>
            </a:r>
            <a:r>
              <a:rPr lang="de-DE" sz="1700" dirty="0" err="1"/>
              <a:t>register</a:t>
            </a:r>
            <a:r>
              <a:rPr lang="de-DE" sz="1700" dirty="0"/>
              <a:t> etc..</a:t>
            </a:r>
          </a:p>
          <a:p>
            <a:pPr marL="757238" lvl="1" indent="-300038"/>
            <a:r>
              <a:rPr lang="de-DE" sz="1700" dirty="0"/>
              <a:t>Assist with any special paperwork needs (i.e. sending information to local governmental offices).</a:t>
            </a:r>
          </a:p>
          <a:p>
            <a:pPr marL="0" indent="0">
              <a:buNone/>
            </a:pPr>
            <a:endParaRPr lang="de-DE" dirty="0">
              <a:solidFill>
                <a:srgbClr val="C00000"/>
              </a:solidFill>
            </a:endParaRPr>
          </a:p>
        </p:txBody>
      </p:sp>
    </p:spTree>
    <p:extLst>
      <p:ext uri="{BB962C8B-B14F-4D97-AF65-F5344CB8AC3E}">
        <p14:creationId xmlns:p14="http://schemas.microsoft.com/office/powerpoint/2010/main" val="366247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2964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11098" y="1524000"/>
            <a:ext cx="7239000" cy="1754326"/>
          </a:xfrm>
          <a:prstGeom prst="rect">
            <a:avLst/>
          </a:prstGeom>
        </p:spPr>
        <p:txBody>
          <a:bodyPr wrap="square">
            <a:spAutoFit/>
          </a:bodyPr>
          <a:lstStyle/>
          <a:p>
            <a:r>
              <a:rPr lang="en-US" sz="3600" b="1" dirty="0">
                <a:solidFill>
                  <a:schemeClr val="bg1"/>
                </a:solidFill>
                <a:latin typeface="Articulate Light" panose="02000503040000020004" pitchFamily="2" charset="0"/>
              </a:rPr>
              <a:t>Rules and processes for online registration, gaining work permits and visas in European countries.</a:t>
            </a:r>
          </a:p>
        </p:txBody>
      </p:sp>
    </p:spTree>
    <p:extLst>
      <p:ext uri="{BB962C8B-B14F-4D97-AF65-F5344CB8AC3E}">
        <p14:creationId xmlns:p14="http://schemas.microsoft.com/office/powerpoint/2010/main" val="3367790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a:t>What rules apply to my staff – rules by nation of origin?</a:t>
            </a:r>
            <a:endParaRPr lang="en-US" sz="2400" b="1" dirty="0">
              <a:solidFill>
                <a:srgbClr val="00B0F0"/>
              </a:solidFill>
            </a:endParaRPr>
          </a:p>
        </p:txBody>
      </p:sp>
      <p:sp>
        <p:nvSpPr>
          <p:cNvPr id="4" name="Textfeld 3"/>
          <p:cNvSpPr txBox="1"/>
          <p:nvPr/>
        </p:nvSpPr>
        <p:spPr>
          <a:xfrm>
            <a:off x="381000" y="1066800"/>
            <a:ext cx="7645042" cy="400110"/>
          </a:xfrm>
          <a:prstGeom prst="rect">
            <a:avLst/>
          </a:prstGeom>
          <a:noFill/>
        </p:spPr>
        <p:txBody>
          <a:bodyPr wrap="none" rtlCol="0">
            <a:spAutoFit/>
          </a:bodyPr>
          <a:lstStyle/>
          <a:p>
            <a:r>
              <a:rPr lang="de-DE" b="1" dirty="0"/>
              <a:t>Countries in Europe </a:t>
            </a:r>
            <a:r>
              <a:rPr lang="de-DE" b="1" dirty="0" err="1"/>
              <a:t>where</a:t>
            </a:r>
            <a:r>
              <a:rPr lang="de-DE" b="1" dirty="0"/>
              <a:t> </a:t>
            </a:r>
            <a:r>
              <a:rPr lang="de-DE" b="1" dirty="0" err="1"/>
              <a:t>we</a:t>
            </a:r>
            <a:r>
              <a:rPr lang="de-DE" b="1" dirty="0"/>
              <a:t> do </a:t>
            </a:r>
            <a:r>
              <a:rPr lang="de-DE" b="1" dirty="0" err="1"/>
              <a:t>most</a:t>
            </a:r>
            <a:r>
              <a:rPr lang="de-DE" b="1" dirty="0"/>
              <a:t> </a:t>
            </a:r>
            <a:r>
              <a:rPr lang="de-DE" b="1" dirty="0" err="1"/>
              <a:t>times</a:t>
            </a:r>
            <a:r>
              <a:rPr lang="de-DE" b="1" dirty="0"/>
              <a:t> </a:t>
            </a:r>
            <a:r>
              <a:rPr lang="de-DE" b="1" dirty="0" err="1"/>
              <a:t>hands</a:t>
            </a:r>
            <a:r>
              <a:rPr lang="de-DE" b="1" dirty="0"/>
              <a:t>-on </a:t>
            </a:r>
            <a:r>
              <a:rPr lang="de-DE" b="1" dirty="0" err="1"/>
              <a:t>work</a:t>
            </a:r>
            <a:r>
              <a:rPr lang="de-DE" b="1" dirty="0"/>
              <a:t>:</a:t>
            </a:r>
            <a:endParaRPr lang="de-DE" dirty="0"/>
          </a:p>
        </p:txBody>
      </p:sp>
      <p:sp>
        <p:nvSpPr>
          <p:cNvPr id="5" name="Textfeld 4"/>
          <p:cNvSpPr txBox="1"/>
          <p:nvPr/>
        </p:nvSpPr>
        <p:spPr>
          <a:xfrm>
            <a:off x="-1324402" y="777317"/>
            <a:ext cx="184731" cy="4893647"/>
          </a:xfrm>
          <a:prstGeom prst="rect">
            <a:avLst/>
          </a:prstGeom>
          <a:noFill/>
        </p:spPr>
        <p:txBody>
          <a:bodyPr wrap="none" rtlCol="0">
            <a:spAutoFit/>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dirty="0"/>
          </a:p>
          <a:p>
            <a:endParaRPr lang="en-US" sz="1600" dirty="0"/>
          </a:p>
          <a:p>
            <a:endParaRPr lang="en-US" sz="1600" dirty="0"/>
          </a:p>
          <a:p>
            <a:endParaRPr lang="en-US" sz="1600" dirty="0"/>
          </a:p>
          <a:p>
            <a:pPr marL="0" indent="0">
              <a:buNone/>
            </a:pPr>
            <a:endParaRPr lang="en-US" dirty="0"/>
          </a:p>
        </p:txBody>
      </p:sp>
      <p:sp>
        <p:nvSpPr>
          <p:cNvPr id="11" name="TextBox 10"/>
          <p:cNvSpPr txBox="1"/>
          <p:nvPr/>
        </p:nvSpPr>
        <p:spPr>
          <a:xfrm>
            <a:off x="691603" y="6347946"/>
            <a:ext cx="8059217" cy="372411"/>
          </a:xfrm>
          <a:prstGeom prst="rect">
            <a:avLst/>
          </a:prstGeom>
          <a:solidFill>
            <a:schemeClr val="accent6"/>
          </a:solidFill>
        </p:spPr>
        <p:txBody>
          <a:bodyPr wrap="square" rtlCol="0">
            <a:spAutoFit/>
          </a:bodyPr>
          <a:lstStyle/>
          <a:p>
            <a:pPr algn="ctr"/>
            <a:r>
              <a:rPr lang="en-US" sz="1400" i="1" dirty="0">
                <a:solidFill>
                  <a:schemeClr val="accent2">
                    <a:lumMod val="75000"/>
                  </a:schemeClr>
                </a:solidFill>
              </a:rPr>
              <a:t>Click on a country name or country image for more information about that country’s local laws.</a:t>
            </a:r>
          </a:p>
        </p:txBody>
      </p:sp>
      <p:sp>
        <p:nvSpPr>
          <p:cNvPr id="24" name="Rectangle 23">
            <a:hlinkClick r:id="rId3" action="ppaction://hlinksldjump"/>
          </p:cNvPr>
          <p:cNvSpPr/>
          <p:nvPr/>
        </p:nvSpPr>
        <p:spPr>
          <a:xfrm>
            <a:off x="411935" y="2885586"/>
            <a:ext cx="1074333" cy="338554"/>
          </a:xfrm>
          <a:prstGeom prst="rect">
            <a:avLst/>
          </a:prstGeom>
        </p:spPr>
        <p:txBody>
          <a:bodyPr wrap="none">
            <a:spAutoFit/>
          </a:bodyPr>
          <a:lstStyle/>
          <a:p>
            <a:pPr lvl="0">
              <a:spcBef>
                <a:spcPts val="200"/>
              </a:spcBef>
              <a:buClr>
                <a:srgbClr val="CC1543"/>
              </a:buClr>
            </a:pPr>
            <a:r>
              <a:rPr lang="en-US" sz="1600" kern="0" dirty="0">
                <a:solidFill>
                  <a:schemeClr val="accent2"/>
                </a:solidFill>
                <a:latin typeface="Arial" pitchFamily="34" charset="0"/>
                <a:cs typeface="Arial" pitchFamily="34" charset="0"/>
                <a:hlinkClick r:id="rId3" action="ppaction://hlinksldjump"/>
              </a:rPr>
              <a:t>Denmark</a:t>
            </a:r>
            <a:r>
              <a:rPr lang="en-US" sz="1600" kern="0" dirty="0">
                <a:solidFill>
                  <a:schemeClr val="accent2"/>
                </a:solidFill>
                <a:latin typeface="Arial" pitchFamily="34" charset="0"/>
                <a:cs typeface="Arial" pitchFamily="34" charset="0"/>
              </a:rPr>
              <a:t> </a:t>
            </a:r>
          </a:p>
        </p:txBody>
      </p:sp>
      <p:sp>
        <p:nvSpPr>
          <p:cNvPr id="26" name="Rectangle 25">
            <a:hlinkClick r:id="rId4" action="ppaction://hlinksldjump"/>
          </p:cNvPr>
          <p:cNvSpPr/>
          <p:nvPr/>
        </p:nvSpPr>
        <p:spPr>
          <a:xfrm>
            <a:off x="765610" y="3831146"/>
            <a:ext cx="854721" cy="338554"/>
          </a:xfrm>
          <a:prstGeom prst="rect">
            <a:avLst/>
          </a:prstGeom>
        </p:spPr>
        <p:txBody>
          <a:bodyPr wrap="none">
            <a:spAutoFit/>
          </a:bodyPr>
          <a:lstStyle/>
          <a:p>
            <a:r>
              <a:rPr lang="en-US" sz="1600" u="sng" kern="0" dirty="0">
                <a:solidFill>
                  <a:schemeClr val="accent2">
                    <a:lumMod val="75000"/>
                  </a:schemeClr>
                </a:solidFill>
                <a:latin typeface="Arial" pitchFamily="34" charset="0"/>
                <a:cs typeface="Arial" pitchFamily="34" charset="0"/>
              </a:rPr>
              <a:t>Finland</a:t>
            </a:r>
            <a:endParaRPr lang="en-US" u="sng" dirty="0">
              <a:solidFill>
                <a:schemeClr val="accent2">
                  <a:lumMod val="75000"/>
                </a:schemeClr>
              </a:solidFill>
            </a:endParaRPr>
          </a:p>
        </p:txBody>
      </p:sp>
      <p:sp>
        <p:nvSpPr>
          <p:cNvPr id="28" name="Rectangle 27">
            <a:hlinkClick r:id="rId5" action="ppaction://hlinksldjump"/>
          </p:cNvPr>
          <p:cNvSpPr/>
          <p:nvPr/>
        </p:nvSpPr>
        <p:spPr>
          <a:xfrm>
            <a:off x="537772" y="4764693"/>
            <a:ext cx="822661" cy="338554"/>
          </a:xfrm>
          <a:prstGeom prst="rect">
            <a:avLst/>
          </a:prstGeom>
        </p:spPr>
        <p:txBody>
          <a:bodyPr wrap="none">
            <a:spAutoFit/>
          </a:bodyPr>
          <a:lstStyle/>
          <a:p>
            <a:pPr lvl="0">
              <a:spcBef>
                <a:spcPts val="200"/>
              </a:spcBef>
              <a:buClr>
                <a:srgbClr val="CC1543"/>
              </a:buClr>
            </a:pPr>
            <a:r>
              <a:rPr lang="en-US" sz="1600" u="sng" kern="0" dirty="0">
                <a:solidFill>
                  <a:schemeClr val="accent2">
                    <a:lumMod val="75000"/>
                  </a:schemeClr>
                </a:solidFill>
                <a:latin typeface="Arial" pitchFamily="34" charset="0"/>
                <a:cs typeface="Arial" pitchFamily="34" charset="0"/>
              </a:rPr>
              <a:t>France</a:t>
            </a:r>
          </a:p>
        </p:txBody>
      </p:sp>
      <p:sp>
        <p:nvSpPr>
          <p:cNvPr id="30" name="Rectangle 29">
            <a:hlinkClick r:id="rId6" action="ppaction://hlinksldjump"/>
          </p:cNvPr>
          <p:cNvSpPr/>
          <p:nvPr/>
        </p:nvSpPr>
        <p:spPr>
          <a:xfrm>
            <a:off x="694277" y="5670964"/>
            <a:ext cx="1029449" cy="338554"/>
          </a:xfrm>
          <a:prstGeom prst="rect">
            <a:avLst/>
          </a:prstGeom>
        </p:spPr>
        <p:txBody>
          <a:bodyPr wrap="none">
            <a:spAutoFit/>
          </a:bodyPr>
          <a:lstStyle/>
          <a:p>
            <a:pPr lvl="0">
              <a:spcBef>
                <a:spcPts val="200"/>
              </a:spcBef>
              <a:buClr>
                <a:srgbClr val="CC1543"/>
              </a:buClr>
            </a:pPr>
            <a:r>
              <a:rPr lang="en-US" sz="1600" u="sng" kern="0" dirty="0">
                <a:solidFill>
                  <a:schemeClr val="accent2">
                    <a:lumMod val="75000"/>
                  </a:schemeClr>
                </a:solidFill>
                <a:latin typeface="Arial" pitchFamily="34" charset="0"/>
                <a:cs typeface="Arial" pitchFamily="34" charset="0"/>
              </a:rPr>
              <a:t>Germany</a:t>
            </a:r>
          </a:p>
        </p:txBody>
      </p:sp>
      <p:sp>
        <p:nvSpPr>
          <p:cNvPr id="32" name="Rectangle 31">
            <a:hlinkClick r:id="rId7" action="ppaction://hlinksldjump"/>
          </p:cNvPr>
          <p:cNvSpPr/>
          <p:nvPr/>
        </p:nvSpPr>
        <p:spPr>
          <a:xfrm>
            <a:off x="3019401" y="1623276"/>
            <a:ext cx="958917" cy="338554"/>
          </a:xfrm>
          <a:prstGeom prst="rect">
            <a:avLst/>
          </a:prstGeom>
        </p:spPr>
        <p:txBody>
          <a:bodyPr wrap="none">
            <a:spAutoFit/>
          </a:bodyPr>
          <a:lstStyle/>
          <a:p>
            <a:pPr lvl="0">
              <a:spcBef>
                <a:spcPts val="200"/>
              </a:spcBef>
              <a:buClr>
                <a:srgbClr val="CC1543"/>
              </a:buClr>
            </a:pPr>
            <a:r>
              <a:rPr lang="en-US" sz="1600" u="sng" kern="0" dirty="0">
                <a:solidFill>
                  <a:schemeClr val="accent2">
                    <a:lumMod val="75000"/>
                  </a:schemeClr>
                </a:solidFill>
                <a:latin typeface="Arial" pitchFamily="34" charset="0"/>
                <a:cs typeface="Arial" pitchFamily="34" charset="0"/>
              </a:rPr>
              <a:t>Hungary</a:t>
            </a:r>
          </a:p>
        </p:txBody>
      </p:sp>
      <p:sp>
        <p:nvSpPr>
          <p:cNvPr id="34" name="Rectangle 33">
            <a:hlinkClick r:id="rId8" action="ppaction://hlinksldjump"/>
          </p:cNvPr>
          <p:cNvSpPr/>
          <p:nvPr/>
        </p:nvSpPr>
        <p:spPr>
          <a:xfrm>
            <a:off x="3577719" y="2241893"/>
            <a:ext cx="561372" cy="338554"/>
          </a:xfrm>
          <a:prstGeom prst="rect">
            <a:avLst/>
          </a:prstGeom>
        </p:spPr>
        <p:txBody>
          <a:bodyPr wrap="none">
            <a:spAutoFit/>
          </a:bodyPr>
          <a:lstStyle/>
          <a:p>
            <a:r>
              <a:rPr lang="en-US" sz="1600" dirty="0">
                <a:solidFill>
                  <a:srgbClr val="000000"/>
                </a:solidFill>
                <a:hlinkClick r:id="rId8" action="ppaction://hlinksldjump"/>
              </a:rPr>
              <a:t>Italy</a:t>
            </a:r>
            <a:endParaRPr lang="en-US" dirty="0"/>
          </a:p>
        </p:txBody>
      </p:sp>
      <p:sp>
        <p:nvSpPr>
          <p:cNvPr id="36" name="Rectangle 35">
            <a:hlinkClick r:id="rId9" action="ppaction://hlinksldjump"/>
          </p:cNvPr>
          <p:cNvSpPr/>
          <p:nvPr/>
        </p:nvSpPr>
        <p:spPr>
          <a:xfrm>
            <a:off x="3127933" y="2902848"/>
            <a:ext cx="1324402" cy="338554"/>
          </a:xfrm>
          <a:prstGeom prst="rect">
            <a:avLst/>
          </a:prstGeom>
        </p:spPr>
        <p:txBody>
          <a:bodyPr wrap="none">
            <a:spAutoFit/>
          </a:bodyPr>
          <a:lstStyle/>
          <a:p>
            <a:r>
              <a:rPr lang="en-US" sz="1600" u="sng" dirty="0">
                <a:solidFill>
                  <a:schemeClr val="accent2">
                    <a:lumMod val="75000"/>
                  </a:schemeClr>
                </a:solidFill>
              </a:rPr>
              <a:t>Luxembourg</a:t>
            </a:r>
            <a:endParaRPr lang="en-US" u="sng" dirty="0">
              <a:solidFill>
                <a:schemeClr val="accent2">
                  <a:lumMod val="75000"/>
                </a:schemeClr>
              </a:solidFill>
            </a:endParaRPr>
          </a:p>
        </p:txBody>
      </p:sp>
      <p:sp>
        <p:nvSpPr>
          <p:cNvPr id="38" name="Rectangle 37">
            <a:hlinkClick r:id="rId10" action="ppaction://hlinksldjump"/>
          </p:cNvPr>
          <p:cNvSpPr/>
          <p:nvPr/>
        </p:nvSpPr>
        <p:spPr>
          <a:xfrm>
            <a:off x="3619627" y="3830401"/>
            <a:ext cx="878767" cy="338554"/>
          </a:xfrm>
          <a:prstGeom prst="rect">
            <a:avLst/>
          </a:prstGeom>
        </p:spPr>
        <p:txBody>
          <a:bodyPr wrap="none">
            <a:spAutoFit/>
          </a:bodyPr>
          <a:lstStyle/>
          <a:p>
            <a:r>
              <a:rPr lang="en-US" sz="1600" u="sng" dirty="0">
                <a:solidFill>
                  <a:schemeClr val="accent2">
                    <a:lumMod val="75000"/>
                  </a:schemeClr>
                </a:solidFill>
              </a:rPr>
              <a:t>Norway</a:t>
            </a:r>
            <a:endParaRPr lang="en-US" u="sng" dirty="0">
              <a:solidFill>
                <a:schemeClr val="accent2">
                  <a:lumMod val="75000"/>
                </a:schemeClr>
              </a:solidFill>
            </a:endParaRPr>
          </a:p>
        </p:txBody>
      </p:sp>
      <p:sp>
        <p:nvSpPr>
          <p:cNvPr id="40" name="Rectangle 39">
            <a:hlinkClick r:id="rId11" action="ppaction://hlinksldjump"/>
          </p:cNvPr>
          <p:cNvSpPr/>
          <p:nvPr/>
        </p:nvSpPr>
        <p:spPr>
          <a:xfrm>
            <a:off x="3231325" y="4727838"/>
            <a:ext cx="821059" cy="338554"/>
          </a:xfrm>
          <a:prstGeom prst="rect">
            <a:avLst/>
          </a:prstGeom>
        </p:spPr>
        <p:txBody>
          <a:bodyPr wrap="none">
            <a:spAutoFit/>
          </a:bodyPr>
          <a:lstStyle/>
          <a:p>
            <a:r>
              <a:rPr lang="en-US" sz="1600" u="sng" dirty="0">
                <a:solidFill>
                  <a:schemeClr val="accent2">
                    <a:lumMod val="75000"/>
                  </a:schemeClr>
                </a:solidFill>
              </a:rPr>
              <a:t>Poland</a:t>
            </a:r>
            <a:endParaRPr lang="en-US" u="sng" dirty="0">
              <a:solidFill>
                <a:schemeClr val="accent2">
                  <a:lumMod val="75000"/>
                </a:schemeClr>
              </a:solidFill>
            </a:endParaRPr>
          </a:p>
        </p:txBody>
      </p:sp>
      <p:sp>
        <p:nvSpPr>
          <p:cNvPr id="42" name="Rectangle 41">
            <a:hlinkClick r:id="rId12" action="ppaction://hlinksldjump"/>
          </p:cNvPr>
          <p:cNvSpPr/>
          <p:nvPr/>
        </p:nvSpPr>
        <p:spPr>
          <a:xfrm>
            <a:off x="6142424" y="1602055"/>
            <a:ext cx="809837" cy="338554"/>
          </a:xfrm>
          <a:prstGeom prst="rect">
            <a:avLst/>
          </a:prstGeom>
        </p:spPr>
        <p:txBody>
          <a:bodyPr wrap="none">
            <a:spAutoFit/>
          </a:bodyPr>
          <a:lstStyle/>
          <a:p>
            <a:r>
              <a:rPr lang="en-US" sz="1600" u="sng" dirty="0">
                <a:solidFill>
                  <a:schemeClr val="accent2">
                    <a:lumMod val="75000"/>
                  </a:schemeClr>
                </a:solidFill>
              </a:rPr>
              <a:t>Russia</a:t>
            </a:r>
            <a:endParaRPr lang="en-US" u="sng" dirty="0">
              <a:solidFill>
                <a:schemeClr val="accent2">
                  <a:lumMod val="75000"/>
                </a:schemeClr>
              </a:solidFill>
            </a:endParaRPr>
          </a:p>
        </p:txBody>
      </p:sp>
      <p:sp>
        <p:nvSpPr>
          <p:cNvPr id="45" name="Rectangle 44">
            <a:hlinkClick r:id="rId13" action="ppaction://hlinksldjump"/>
          </p:cNvPr>
          <p:cNvSpPr/>
          <p:nvPr/>
        </p:nvSpPr>
        <p:spPr>
          <a:xfrm>
            <a:off x="6866340" y="2321131"/>
            <a:ext cx="707245" cy="338554"/>
          </a:xfrm>
          <a:prstGeom prst="rect">
            <a:avLst/>
          </a:prstGeom>
        </p:spPr>
        <p:txBody>
          <a:bodyPr wrap="none">
            <a:spAutoFit/>
          </a:bodyPr>
          <a:lstStyle/>
          <a:p>
            <a:r>
              <a:rPr lang="en-US" sz="1600" u="sng" dirty="0">
                <a:solidFill>
                  <a:schemeClr val="accent2">
                    <a:lumMod val="75000"/>
                  </a:schemeClr>
                </a:solidFill>
              </a:rPr>
              <a:t>Spain</a:t>
            </a:r>
            <a:endParaRPr lang="en-US" u="sng" dirty="0">
              <a:solidFill>
                <a:schemeClr val="accent2">
                  <a:lumMod val="75000"/>
                </a:schemeClr>
              </a:solidFill>
            </a:endParaRPr>
          </a:p>
        </p:txBody>
      </p:sp>
      <p:sp>
        <p:nvSpPr>
          <p:cNvPr id="47" name="Rectangle 46">
            <a:hlinkClick r:id="rId14" action="ppaction://hlinksldjump"/>
          </p:cNvPr>
          <p:cNvSpPr/>
          <p:nvPr/>
        </p:nvSpPr>
        <p:spPr>
          <a:xfrm>
            <a:off x="6225409" y="2902848"/>
            <a:ext cx="923651" cy="338554"/>
          </a:xfrm>
          <a:prstGeom prst="rect">
            <a:avLst/>
          </a:prstGeom>
        </p:spPr>
        <p:txBody>
          <a:bodyPr wrap="none">
            <a:spAutoFit/>
          </a:bodyPr>
          <a:lstStyle/>
          <a:p>
            <a:r>
              <a:rPr lang="en-US" sz="1600" u="sng" dirty="0">
                <a:solidFill>
                  <a:schemeClr val="accent2">
                    <a:lumMod val="75000"/>
                  </a:schemeClr>
                </a:solidFill>
                <a:hlinkClick r:id="rId14" action="ppaction://hlinksldjump"/>
              </a:rPr>
              <a:t>Sweden</a:t>
            </a:r>
            <a:endParaRPr lang="en-US" u="sng" dirty="0">
              <a:solidFill>
                <a:schemeClr val="accent2">
                  <a:lumMod val="75000"/>
                </a:schemeClr>
              </a:solidFill>
            </a:endParaRPr>
          </a:p>
        </p:txBody>
      </p:sp>
      <p:sp>
        <p:nvSpPr>
          <p:cNvPr id="49" name="Rectangle 48">
            <a:hlinkClick r:id="rId15" action="ppaction://hlinksldjump"/>
          </p:cNvPr>
          <p:cNvSpPr/>
          <p:nvPr/>
        </p:nvSpPr>
        <p:spPr>
          <a:xfrm>
            <a:off x="6598638" y="3920942"/>
            <a:ext cx="1242648" cy="338554"/>
          </a:xfrm>
          <a:prstGeom prst="rect">
            <a:avLst/>
          </a:prstGeom>
        </p:spPr>
        <p:txBody>
          <a:bodyPr wrap="none">
            <a:spAutoFit/>
          </a:bodyPr>
          <a:lstStyle/>
          <a:p>
            <a:r>
              <a:rPr lang="en-US" sz="1600" u="sng" dirty="0">
                <a:solidFill>
                  <a:schemeClr val="accent2">
                    <a:lumMod val="75000"/>
                  </a:schemeClr>
                </a:solidFill>
              </a:rPr>
              <a:t>Switzerland</a:t>
            </a:r>
            <a:endParaRPr lang="en-US" u="sng" dirty="0">
              <a:solidFill>
                <a:schemeClr val="accent2">
                  <a:lumMod val="75000"/>
                </a:schemeClr>
              </a:solidFill>
            </a:endParaRPr>
          </a:p>
        </p:txBody>
      </p:sp>
      <p:sp>
        <p:nvSpPr>
          <p:cNvPr id="51" name="Rectangle 50">
            <a:hlinkClick r:id="rId16" action="ppaction://hlinksldjump"/>
          </p:cNvPr>
          <p:cNvSpPr/>
          <p:nvPr/>
        </p:nvSpPr>
        <p:spPr>
          <a:xfrm>
            <a:off x="6258539" y="4781126"/>
            <a:ext cx="803810" cy="338554"/>
          </a:xfrm>
          <a:prstGeom prst="rect">
            <a:avLst/>
          </a:prstGeom>
        </p:spPr>
        <p:txBody>
          <a:bodyPr wrap="none">
            <a:spAutoFit/>
          </a:bodyPr>
          <a:lstStyle/>
          <a:p>
            <a:r>
              <a:rPr lang="en-US" sz="1600" u="sng" dirty="0">
                <a:solidFill>
                  <a:schemeClr val="accent2">
                    <a:lumMod val="75000"/>
                  </a:schemeClr>
                </a:solidFill>
              </a:rPr>
              <a:t>Turkey</a:t>
            </a:r>
            <a:endParaRPr lang="en-US" u="sng" dirty="0">
              <a:solidFill>
                <a:schemeClr val="accent2">
                  <a:lumMod val="75000"/>
                </a:schemeClr>
              </a:solidFill>
            </a:endParaRPr>
          </a:p>
        </p:txBody>
      </p:sp>
      <p:sp>
        <p:nvSpPr>
          <p:cNvPr id="53" name="Rectangle 52">
            <a:hlinkClick r:id="rId17" action="ppaction://hlinksldjump"/>
          </p:cNvPr>
          <p:cNvSpPr/>
          <p:nvPr/>
        </p:nvSpPr>
        <p:spPr>
          <a:xfrm>
            <a:off x="6586166" y="5547853"/>
            <a:ext cx="1377199" cy="584775"/>
          </a:xfrm>
          <a:prstGeom prst="rect">
            <a:avLst/>
          </a:prstGeom>
        </p:spPr>
        <p:txBody>
          <a:bodyPr wrap="square">
            <a:spAutoFit/>
          </a:bodyPr>
          <a:lstStyle/>
          <a:p>
            <a:pPr algn="ctr"/>
            <a:r>
              <a:rPr lang="en-US" sz="1600" u="sng" dirty="0">
                <a:solidFill>
                  <a:schemeClr val="accent2">
                    <a:lumMod val="75000"/>
                  </a:schemeClr>
                </a:solidFill>
              </a:rPr>
              <a:t>United Kingdom</a:t>
            </a:r>
            <a:endParaRPr lang="en-US" u="sng" dirty="0">
              <a:solidFill>
                <a:schemeClr val="accent2">
                  <a:lumMod val="75000"/>
                </a:schemeClr>
              </a:solidFill>
            </a:endParaRPr>
          </a:p>
        </p:txBody>
      </p:sp>
      <p:pic>
        <p:nvPicPr>
          <p:cNvPr id="10244" name="Picture 4">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0453" y="2616581"/>
            <a:ext cx="1080517" cy="87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a:hlinkClick r:id="rId4"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2441" y="3472209"/>
            <a:ext cx="518468" cy="89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a:hlinkClick r:id="rId5"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16994" y="4392093"/>
            <a:ext cx="985057" cy="85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a:hlinkClick r:id="rId6"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68701" y="5315918"/>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a:hlinkClick r:id="rId7"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59011" y="1396484"/>
            <a:ext cx="845409" cy="84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a:hlinkClick r:id="rId8"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43548" y="2012212"/>
            <a:ext cx="700054" cy="83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a:hlinkClick r:id="rId9"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58524" y="2848863"/>
            <a:ext cx="785078" cy="78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a:hlinkClick r:id="rId10"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00662" y="3601869"/>
            <a:ext cx="1285880" cy="73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a:hlinkClick r:id="rId11"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29054" y="4558247"/>
            <a:ext cx="784313" cy="78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a:hlinkClick r:id="rId12"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62349" y="1406232"/>
            <a:ext cx="1222977" cy="7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a:hlinkClick r:id="rId13"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26042" y="2042166"/>
            <a:ext cx="896484" cy="89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a:hlinkClick r:id="rId14" action="ppaction://hlinksldjump"/>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28999" y="2649029"/>
            <a:ext cx="546158" cy="109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a:hlinkClick r:id="rId15"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863577" y="3759508"/>
            <a:ext cx="1222304"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a:hlinkClick r:id="rId16"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49174" y="4666930"/>
            <a:ext cx="851966" cy="56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8" name="Picture 18">
            <a:hlinkClick r:id="rId17"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919122" y="5314401"/>
            <a:ext cx="995362" cy="99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51074" y="1638130"/>
            <a:ext cx="880369" cy="338554"/>
          </a:xfrm>
          <a:prstGeom prst="rect">
            <a:avLst/>
          </a:prstGeom>
          <a:noFill/>
        </p:spPr>
        <p:txBody>
          <a:bodyPr wrap="none" rtlCol="0">
            <a:spAutoFit/>
          </a:bodyPr>
          <a:lstStyle/>
          <a:p>
            <a:r>
              <a:rPr lang="de-DE" sz="1600" u="sng" dirty="0">
                <a:solidFill>
                  <a:schemeClr val="accent2">
                    <a:lumMod val="75000"/>
                  </a:schemeClr>
                </a:solidFill>
                <a:hlinkClick r:id="rId33" action="ppaction://hlinksldjump"/>
              </a:rPr>
              <a:t>Austria </a:t>
            </a:r>
            <a:endParaRPr lang="de-DE" sz="1600" u="sng" dirty="0">
              <a:solidFill>
                <a:schemeClr val="accent2">
                  <a:lumMod val="75000"/>
                </a:schemeClr>
              </a:solidFill>
            </a:endParaRPr>
          </a:p>
        </p:txBody>
      </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360433" y="1377759"/>
            <a:ext cx="859296" cy="859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37772" y="2199741"/>
            <a:ext cx="1617751" cy="338554"/>
          </a:xfrm>
          <a:prstGeom prst="rect">
            <a:avLst/>
          </a:prstGeom>
          <a:noFill/>
        </p:spPr>
        <p:txBody>
          <a:bodyPr wrap="none" rtlCol="0">
            <a:spAutoFit/>
          </a:bodyPr>
          <a:lstStyle/>
          <a:p>
            <a:r>
              <a:rPr lang="de-DE" sz="1600" u="sng" dirty="0">
                <a:solidFill>
                  <a:schemeClr val="accent2">
                    <a:lumMod val="75000"/>
                  </a:schemeClr>
                </a:solidFill>
                <a:hlinkClick r:id="rId35" action="ppaction://hlinksldjump"/>
              </a:rPr>
              <a:t>Czech </a:t>
            </a:r>
            <a:r>
              <a:rPr lang="de-DE" sz="1600" u="sng" dirty="0" err="1">
                <a:solidFill>
                  <a:schemeClr val="accent2">
                    <a:lumMod val="75000"/>
                  </a:schemeClr>
                </a:solidFill>
                <a:hlinkClick r:id="rId35" action="ppaction://hlinksldjump"/>
              </a:rPr>
              <a:t>Republic</a:t>
            </a:r>
            <a:endParaRPr lang="de-DE" sz="1600" u="sng" dirty="0">
              <a:solidFill>
                <a:schemeClr val="accent2">
                  <a:lumMod val="75000"/>
                </a:schemeClr>
              </a:solidFill>
            </a:endParaRPr>
          </a:p>
        </p:txBody>
      </p:sp>
      <p:sp>
        <p:nvSpPr>
          <p:cNvPr id="7" name="Textfeld 6"/>
          <p:cNvSpPr txBox="1"/>
          <p:nvPr/>
        </p:nvSpPr>
        <p:spPr>
          <a:xfrm>
            <a:off x="3416124" y="5579991"/>
            <a:ext cx="1003801" cy="338554"/>
          </a:xfrm>
          <a:prstGeom prst="rect">
            <a:avLst/>
          </a:prstGeom>
          <a:noFill/>
        </p:spPr>
        <p:txBody>
          <a:bodyPr wrap="none" rtlCol="0">
            <a:spAutoFit/>
          </a:bodyPr>
          <a:lstStyle/>
          <a:p>
            <a:r>
              <a:rPr lang="de-DE" sz="1600" u="sng" dirty="0">
                <a:solidFill>
                  <a:schemeClr val="accent2">
                    <a:lumMod val="75000"/>
                  </a:schemeClr>
                </a:solidFill>
                <a:hlinkClick r:id="rId36" action="ppaction://hlinksldjump"/>
              </a:rPr>
              <a:t>Romania</a:t>
            </a:r>
            <a:endParaRPr lang="de-DE" sz="1600" u="sng" dirty="0">
              <a:solidFill>
                <a:schemeClr val="accent2">
                  <a:lumMod val="75000"/>
                </a:schemeClr>
              </a:solidFill>
            </a:endParaRPr>
          </a:p>
        </p:txBody>
      </p:sp>
      <p:pic>
        <p:nvPicPr>
          <p:cNvPr id="8" name="Picture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192486" y="1940609"/>
            <a:ext cx="1038839" cy="88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721210" y="5314401"/>
            <a:ext cx="967203" cy="96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80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a:solidFill>
                  <a:srgbClr val="C00000"/>
                </a:solidFill>
              </a:rPr>
              <a:t>Austria</a:t>
            </a:r>
          </a:p>
          <a:p>
            <a:pPr marL="0" indent="0">
              <a:buNone/>
            </a:pPr>
            <a:r>
              <a:rPr lang="en-US" sz="1600" b="1" dirty="0"/>
              <a:t>Main rule</a:t>
            </a:r>
          </a:p>
          <a:p>
            <a:pPr marL="0" indent="0">
              <a:buNone/>
            </a:pPr>
            <a:r>
              <a:rPr lang="en-US" sz="1600" dirty="0"/>
              <a:t>A </a:t>
            </a:r>
            <a:r>
              <a:rPr lang="en-US" sz="1600" u="sng" dirty="0"/>
              <a:t>registration (ZKO3) </a:t>
            </a:r>
            <a:r>
              <a:rPr lang="en-US" sz="1600" dirty="0"/>
              <a:t>is required if the assignee is to work short term in </a:t>
            </a:r>
          </a:p>
          <a:p>
            <a:pPr marL="0" indent="0">
              <a:buNone/>
            </a:pPr>
            <a:r>
              <a:rPr lang="en-US" sz="1600" dirty="0"/>
              <a:t>Austria and the point of the visit is to create a product, change a product or</a:t>
            </a:r>
          </a:p>
          <a:p>
            <a:pPr marL="0" indent="0">
              <a:buNone/>
            </a:pPr>
            <a:r>
              <a:rPr lang="en-US" sz="1600" dirty="0"/>
              <a:t>contribute to the output of a company in any way.  The employee is</a:t>
            </a:r>
          </a:p>
          <a:p>
            <a:pPr marL="0" indent="0">
              <a:buNone/>
            </a:pPr>
            <a:r>
              <a:rPr lang="en-US" sz="1600" dirty="0"/>
              <a:t>allowed to work at client site sponsored by the local entity or overseas company.</a:t>
            </a:r>
          </a:p>
          <a:p>
            <a:pPr marL="0" indent="0">
              <a:buNone/>
            </a:pPr>
            <a:r>
              <a:rPr lang="en-US" sz="1600" dirty="0"/>
              <a:t>It is not possible to work in Austria without this registration. </a:t>
            </a:r>
          </a:p>
          <a:p>
            <a:pPr marL="0" indent="0">
              <a:buNone/>
            </a:pPr>
            <a:endParaRPr lang="en-US" sz="1600" dirty="0"/>
          </a:p>
          <a:p>
            <a:pPr marL="0" indent="0">
              <a:buNone/>
            </a:pPr>
            <a:r>
              <a:rPr lang="en-US" sz="1600" dirty="0"/>
              <a:t>Pursuant to §21 LSD – BG the assignee has to carry the registration as well as an A1 Certificate during the stay in Austria.</a:t>
            </a:r>
          </a:p>
          <a:p>
            <a:pPr marL="0" indent="0">
              <a:buNone/>
            </a:pPr>
            <a:endParaRPr lang="de-DE"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68620"/>
            <a:ext cx="1231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15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315702" y="1148322"/>
            <a:ext cx="8138160" cy="5043361"/>
          </a:xfrm>
        </p:spPr>
        <p:txBody>
          <a:bodyPr/>
          <a:lstStyle/>
          <a:p>
            <a:pPr marL="0" indent="0" algn="ctr">
              <a:buNone/>
            </a:pPr>
            <a:r>
              <a:rPr lang="de-DE" b="1" dirty="0">
                <a:solidFill>
                  <a:srgbClr val="C00000"/>
                </a:solidFill>
              </a:rPr>
              <a:t>Austria</a:t>
            </a:r>
          </a:p>
          <a:p>
            <a:pPr marL="0" lvl="0" indent="0">
              <a:buNone/>
            </a:pPr>
            <a:endParaRPr lang="en-US" sz="1600" dirty="0">
              <a:solidFill>
                <a:srgbClr val="000000"/>
              </a:solidFill>
            </a:endParaRPr>
          </a:p>
          <a:p>
            <a:pPr marL="0" lvl="0" indent="0">
              <a:buNone/>
            </a:pPr>
            <a:endParaRPr lang="en-US" sz="1800" b="1" dirty="0">
              <a:solidFill>
                <a:srgbClr val="000000"/>
              </a:solidFill>
            </a:endParaRPr>
          </a:p>
          <a:p>
            <a:pPr marL="0" lvl="0" indent="0">
              <a:buNone/>
            </a:pPr>
            <a:r>
              <a:rPr lang="en-US" sz="1600" b="1" dirty="0">
                <a:solidFill>
                  <a:srgbClr val="000000"/>
                </a:solidFill>
              </a:rPr>
              <a:t>Step 1: </a:t>
            </a:r>
            <a:r>
              <a:rPr lang="en-US" sz="1600" dirty="0">
                <a:solidFill>
                  <a:srgbClr val="000000"/>
                </a:solidFill>
              </a:rPr>
              <a:t>HR Specialist has to register the employee with a ZKO3 notification online: </a:t>
            </a:r>
            <a:r>
              <a:rPr lang="en-US" sz="1600" dirty="0">
                <a:solidFill>
                  <a:srgbClr val="000000"/>
                </a:solidFill>
                <a:hlinkClick r:id="rId3"/>
              </a:rPr>
              <a:t>https://www4.formularservice.gv.at/formularserver/user/formular.aspx?pid=fe66cedb506e495c94b3e826701443e5&amp;pn=B461f73088ab946fe9bd1d1cce573d81a</a:t>
            </a:r>
            <a:endParaRPr lang="en-US" sz="1600" dirty="0">
              <a:solidFill>
                <a:srgbClr val="000000"/>
              </a:solidFill>
            </a:endParaRPr>
          </a:p>
          <a:p>
            <a:pPr marL="0" lvl="0" indent="0">
              <a:buNone/>
            </a:pPr>
            <a:endParaRPr lang="en-US" sz="1600" b="1" dirty="0">
              <a:solidFill>
                <a:srgbClr val="000000"/>
              </a:solidFill>
            </a:endParaRPr>
          </a:p>
          <a:p>
            <a:pPr marL="0" lvl="0" indent="0">
              <a:buNone/>
            </a:pPr>
            <a:r>
              <a:rPr lang="en-US" sz="1600" b="1" dirty="0">
                <a:solidFill>
                  <a:srgbClr val="000000"/>
                </a:solidFill>
              </a:rPr>
              <a:t>Step 2: </a:t>
            </a:r>
            <a:r>
              <a:rPr lang="en-US" sz="1600" dirty="0">
                <a:solidFill>
                  <a:srgbClr val="000000"/>
                </a:solidFill>
              </a:rPr>
              <a:t>HR Specialist applies for A1 certificate for </a:t>
            </a:r>
            <a:r>
              <a:rPr lang="en-US" sz="1600" dirty="0" err="1">
                <a:solidFill>
                  <a:srgbClr val="000000"/>
                </a:solidFill>
              </a:rPr>
              <a:t>ee</a:t>
            </a:r>
            <a:endParaRPr lang="en-US" sz="1600" dirty="0">
              <a:solidFill>
                <a:srgbClr val="000000"/>
              </a:solidFill>
            </a:endParaRPr>
          </a:p>
          <a:p>
            <a:pPr marL="0" lvl="0" indent="0">
              <a:buNone/>
            </a:pPr>
            <a:endParaRPr lang="en-US" sz="1600" dirty="0">
              <a:solidFill>
                <a:srgbClr val="000000"/>
              </a:solidFill>
            </a:endParaRPr>
          </a:p>
          <a:p>
            <a:pPr marL="0" lvl="0" indent="0">
              <a:buNone/>
            </a:pPr>
            <a:r>
              <a:rPr lang="en-US" sz="1600" b="1" dirty="0">
                <a:solidFill>
                  <a:srgbClr val="000000"/>
                </a:solidFill>
              </a:rPr>
              <a:t>Step 3: </a:t>
            </a:r>
            <a:r>
              <a:rPr lang="en-US" sz="1600" dirty="0">
                <a:solidFill>
                  <a:srgbClr val="000000"/>
                </a:solidFill>
              </a:rPr>
              <a:t>Employee has to take the documents with him.</a:t>
            </a:r>
            <a:endParaRPr lang="de-DE" sz="1600" dirty="0">
              <a:solidFill>
                <a:srgbClr val="000000"/>
              </a:solidFill>
            </a:endParaRPr>
          </a:p>
          <a:p>
            <a:pPr marL="0" indent="0">
              <a:buNone/>
            </a:pPr>
            <a:r>
              <a:rPr lang="en-US" sz="1600" dirty="0">
                <a:solidFill>
                  <a:srgbClr val="000000"/>
                </a:solidFill>
              </a:rPr>
              <a:t>Accompanying documents: A1 certificate, posting notification, work contract, payment slip, age recording, wage classification </a:t>
            </a:r>
          </a:p>
          <a:p>
            <a:pPr marL="0" lvl="0" indent="0">
              <a:buNone/>
            </a:pPr>
            <a:endParaRPr lang="de-DE" sz="1600" dirty="0">
              <a:solidFill>
                <a:srgbClr val="000000"/>
              </a:solidFill>
            </a:endParaRPr>
          </a:p>
          <a:p>
            <a:pPr marL="0" lvl="0" indent="0">
              <a:buNone/>
            </a:pPr>
            <a:endParaRPr lang="de-DE" sz="1600" dirty="0">
              <a:solidFill>
                <a:srgbClr val="000000"/>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143000"/>
            <a:ext cx="1231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3805086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a:solidFill>
                  <a:srgbClr val="C00000"/>
                </a:solidFill>
              </a:rPr>
              <a:t>Czech </a:t>
            </a:r>
            <a:r>
              <a:rPr lang="de-DE" b="1" dirty="0" err="1">
                <a:solidFill>
                  <a:srgbClr val="C00000"/>
                </a:solidFill>
              </a:rPr>
              <a:t>Republic</a:t>
            </a:r>
            <a:endParaRPr lang="de-DE" b="1" dirty="0">
              <a:solidFill>
                <a:srgbClr val="C00000"/>
              </a:solidFill>
            </a:endParaRPr>
          </a:p>
          <a:p>
            <a:pPr marL="0" indent="0" algn="ctr">
              <a:buNone/>
            </a:pPr>
            <a:endParaRPr lang="de-DE" b="1" dirty="0">
              <a:solidFill>
                <a:srgbClr val="C00000"/>
              </a:solidFill>
            </a:endParaRPr>
          </a:p>
          <a:p>
            <a:pPr marL="0" indent="0">
              <a:buNone/>
            </a:pPr>
            <a:r>
              <a:rPr lang="en-US" sz="1600" b="1" dirty="0"/>
              <a:t>Main rule</a:t>
            </a:r>
          </a:p>
          <a:p>
            <a:pPr marL="0" indent="0">
              <a:buNone/>
            </a:pPr>
            <a:r>
              <a:rPr lang="en-US" sz="1600" dirty="0"/>
              <a:t>The Czech Republic has opened its labor market for nationals from the EU</a:t>
            </a:r>
          </a:p>
          <a:p>
            <a:pPr marL="0" indent="0">
              <a:buNone/>
            </a:pPr>
            <a:r>
              <a:rPr lang="en-US" sz="1600" dirty="0"/>
              <a:t>member states. A work permit is therefore not required. An obligation of the employer to report has arisen. A registration has to be done by the employer.</a:t>
            </a:r>
          </a:p>
          <a:p>
            <a:pPr marL="0" indent="0">
              <a:buNone/>
            </a:pPr>
            <a:endParaRPr lang="en-US" sz="1600" dirty="0"/>
          </a:p>
          <a:p>
            <a:pPr marL="0" lvl="0" indent="0">
              <a:buNone/>
            </a:pPr>
            <a:r>
              <a:rPr lang="en-US" sz="1600" b="1" dirty="0">
                <a:solidFill>
                  <a:srgbClr val="000000"/>
                </a:solidFill>
              </a:rPr>
              <a:t>Step 1: </a:t>
            </a:r>
            <a:r>
              <a:rPr lang="en-US" sz="1600" dirty="0">
                <a:solidFill>
                  <a:srgbClr val="000000"/>
                </a:solidFill>
              </a:rPr>
              <a:t>HR Specialist has to register the employee incl. naming a contact person in posting country and residence of contact person in posting country</a:t>
            </a:r>
          </a:p>
          <a:p>
            <a:pPr marL="0" lvl="0" indent="0">
              <a:buNone/>
            </a:pPr>
            <a:r>
              <a:rPr lang="en-US" sz="1600" dirty="0">
                <a:solidFill>
                  <a:srgbClr val="000000"/>
                </a:solidFill>
              </a:rPr>
              <a:t>Obtaining the documents</a:t>
            </a:r>
            <a:r>
              <a:rPr lang="en-US" sz="1600" dirty="0"/>
              <a:t>, documents in Czech and sending </a:t>
            </a:r>
            <a:r>
              <a:rPr lang="en-US" sz="1600" dirty="0">
                <a:solidFill>
                  <a:srgbClr val="000000"/>
                </a:solidFill>
              </a:rPr>
              <a:t>to Czech employer, forwarding of signed documents to </a:t>
            </a:r>
            <a:r>
              <a:rPr lang="en-US" sz="1600" dirty="0" err="1">
                <a:solidFill>
                  <a:srgbClr val="000000"/>
                </a:solidFill>
              </a:rPr>
              <a:t>Ministery</a:t>
            </a:r>
            <a:r>
              <a:rPr lang="en-US" sz="1600" dirty="0">
                <a:solidFill>
                  <a:srgbClr val="000000"/>
                </a:solidFill>
              </a:rPr>
              <a:t> of </a:t>
            </a:r>
            <a:r>
              <a:rPr lang="en-US" sz="1600" dirty="0" err="1">
                <a:solidFill>
                  <a:srgbClr val="000000"/>
                </a:solidFill>
              </a:rPr>
              <a:t>Labour</a:t>
            </a:r>
            <a:r>
              <a:rPr lang="en-US" sz="1600" dirty="0">
                <a:solidFill>
                  <a:srgbClr val="000000"/>
                </a:solidFill>
              </a:rPr>
              <a:t> in Prague</a:t>
            </a:r>
          </a:p>
          <a:p>
            <a:pPr marL="0" lvl="0" indent="0">
              <a:buNone/>
            </a:pPr>
            <a:r>
              <a:rPr lang="en-US" sz="1600" dirty="0">
                <a:solidFill>
                  <a:srgbClr val="000000"/>
                </a:solidFill>
                <a:hlinkClick r:id="rId3"/>
              </a:rPr>
              <a:t>http://www.businessinfo.cz/en/psc/start-your-business/posting-of-workers.html</a:t>
            </a:r>
            <a:endParaRPr lang="en-US" sz="1600" dirty="0">
              <a:solidFill>
                <a:srgbClr val="000000"/>
              </a:solidFill>
            </a:endParaRPr>
          </a:p>
          <a:p>
            <a:pPr marL="0" indent="0">
              <a:buNone/>
            </a:pPr>
            <a:endParaRPr lang="en-US" sz="1600" b="1" dirty="0">
              <a:solidFill>
                <a:srgbClr val="000000"/>
              </a:solidFill>
            </a:endParaRPr>
          </a:p>
          <a:p>
            <a:pPr marL="0" lvl="0" indent="0">
              <a:buNone/>
            </a:pPr>
            <a:r>
              <a:rPr lang="en-US" sz="1600" b="1" dirty="0">
                <a:solidFill>
                  <a:srgbClr val="000000"/>
                </a:solidFill>
              </a:rPr>
              <a:t>Step 2: </a:t>
            </a:r>
            <a:r>
              <a:rPr lang="en-US" sz="1600" dirty="0">
                <a:solidFill>
                  <a:srgbClr val="000000"/>
                </a:solidFill>
              </a:rPr>
              <a:t>HR Specialist applies for A1 certificate for </a:t>
            </a:r>
            <a:r>
              <a:rPr lang="en-US" sz="1600" dirty="0" err="1">
                <a:solidFill>
                  <a:srgbClr val="000000"/>
                </a:solidFill>
              </a:rPr>
              <a:t>ee</a:t>
            </a:r>
            <a:endParaRPr lang="en-US" sz="1600" dirty="0">
              <a:solidFill>
                <a:srgbClr val="000000"/>
              </a:solidFill>
            </a:endParaRPr>
          </a:p>
          <a:p>
            <a:pPr marL="0" indent="0">
              <a:buNone/>
            </a:pPr>
            <a:endParaRPr lang="en-US" sz="1600" b="1" dirty="0">
              <a:solidFill>
                <a:srgbClr val="000000"/>
              </a:solidFill>
            </a:endParaRPr>
          </a:p>
          <a:p>
            <a:pPr marL="0" lvl="0" indent="0">
              <a:buNone/>
            </a:pPr>
            <a:r>
              <a:rPr lang="en-US" sz="1600" b="1" dirty="0">
                <a:solidFill>
                  <a:srgbClr val="000000"/>
                </a:solidFill>
              </a:rPr>
              <a:t>Step 3: </a:t>
            </a:r>
            <a:r>
              <a:rPr lang="en-US" sz="1600" dirty="0">
                <a:solidFill>
                  <a:srgbClr val="000000"/>
                </a:solidFill>
              </a:rPr>
              <a:t>Employee has to take the documents with him: Proof of qualification, passport, A1 certificate, posting notification, work contract.</a:t>
            </a:r>
          </a:p>
          <a:p>
            <a:pPr marL="0" indent="0">
              <a:buNone/>
            </a:pPr>
            <a:endParaRPr lang="de-DE" sz="16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990600"/>
            <a:ext cx="1038839" cy="103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1008412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a:solidFill>
                  <a:srgbClr val="C00000"/>
                </a:solidFill>
              </a:rPr>
              <a:t>Denmark</a:t>
            </a:r>
            <a:endParaRPr lang="de-DE" b="1" dirty="0">
              <a:solidFill>
                <a:srgbClr val="C00000"/>
              </a:solidFill>
            </a:endParaRPr>
          </a:p>
          <a:p>
            <a:pPr marL="0" indent="0">
              <a:buNone/>
            </a:pPr>
            <a:r>
              <a:rPr lang="en-US" sz="1600" b="1" dirty="0"/>
              <a:t>Main rule</a:t>
            </a:r>
          </a:p>
          <a:p>
            <a:pPr marL="0" indent="0">
              <a:buNone/>
            </a:pPr>
            <a:r>
              <a:rPr lang="en-US" sz="1600" dirty="0"/>
              <a:t>A registration is required if the assignee is to work in Denmark for more </a:t>
            </a:r>
          </a:p>
          <a:p>
            <a:pPr marL="0" indent="0">
              <a:buNone/>
            </a:pPr>
            <a:r>
              <a:rPr lang="en-US" sz="1600" dirty="0"/>
              <a:t>than 9 days, the point of the visit is to create a product, change a product </a:t>
            </a:r>
          </a:p>
          <a:p>
            <a:pPr marL="0" indent="0">
              <a:buNone/>
            </a:pPr>
            <a:r>
              <a:rPr lang="en-US" sz="1600" dirty="0"/>
              <a:t>or contribute to the output of a company in any way.  The employee is</a:t>
            </a:r>
          </a:p>
          <a:p>
            <a:pPr marL="0" indent="0">
              <a:buNone/>
            </a:pPr>
            <a:r>
              <a:rPr lang="en-US" sz="1600" dirty="0"/>
              <a:t>allowed to work at client site sponsored by the local entity or overseas company.</a:t>
            </a:r>
          </a:p>
          <a:p>
            <a:pPr marL="0" indent="0">
              <a:buNone/>
            </a:pPr>
            <a:endParaRPr lang="en-US" sz="1600" dirty="0"/>
          </a:p>
          <a:p>
            <a:pPr marL="0" indent="0">
              <a:buNone/>
            </a:pPr>
            <a:r>
              <a:rPr lang="en-US" sz="1600" b="1" dirty="0"/>
              <a:t>Fitter-rule (business visa or visa-free stay)</a:t>
            </a:r>
          </a:p>
          <a:p>
            <a:pPr marL="0" indent="0">
              <a:buNone/>
            </a:pPr>
            <a:r>
              <a:rPr lang="en-US" sz="1600" dirty="0"/>
              <a:t>The Fitter rule can only be used when a Danish company has bought a new </a:t>
            </a:r>
            <a:r>
              <a:rPr lang="en-US" sz="1600" u="sng" dirty="0"/>
              <a:t>system from a foreign supplier and a foreign-based </a:t>
            </a:r>
            <a:r>
              <a:rPr lang="en-US" sz="1600" dirty="0"/>
              <a:t>technician is needed to install the system due to his specific knowledge on the machinery. The assignee is only allowed to </a:t>
            </a:r>
            <a:r>
              <a:rPr lang="en-US" sz="1600" u="sng" dirty="0"/>
              <a:t>perform maintenance and/or service during the warranty period (only 1 visit</a:t>
            </a:r>
            <a:r>
              <a:rPr lang="en-US" sz="1600" dirty="0"/>
              <a:t>).</a:t>
            </a:r>
          </a:p>
          <a:p>
            <a:pPr marL="0" indent="0">
              <a:buNone/>
            </a:pPr>
            <a:endParaRPr lang="en-US" sz="1600" dirty="0"/>
          </a:p>
          <a:p>
            <a:pPr marL="0" indent="0">
              <a:buNone/>
            </a:pPr>
            <a:r>
              <a:rPr lang="en-US" sz="1600" u="sng" dirty="0"/>
              <a:t>General maintenance and upgrades do not fall under the fitter rule</a:t>
            </a:r>
            <a:r>
              <a:rPr lang="en-US" sz="1600" dirty="0"/>
              <a:t> and requires a work permit. If the foreign nationals are coming to upgrade a system and the activities are not related to installing a NEW system, the fitter rule does not apply and the activities require a work permit. </a:t>
            </a:r>
          </a:p>
          <a:p>
            <a:pPr marL="0" indent="0">
              <a:buNone/>
            </a:pPr>
            <a:endParaRPr lang="de-DE" sz="1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224" y="1219201"/>
            <a:ext cx="140894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3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64209" cy="868362"/>
          </a:xfrm>
        </p:spPr>
        <p:txBody>
          <a:bodyPr>
            <a:normAutofit/>
          </a:bodyPr>
          <a:lstStyle/>
          <a:p>
            <a:pPr lvl="1"/>
            <a:r>
              <a:rPr lang="en-US" sz="2400" b="1" dirty="0"/>
              <a:t>What rules apply to my staff – rules by nation of origin?</a:t>
            </a:r>
            <a:endParaRPr lang="en-US" sz="2400" dirty="0"/>
          </a:p>
        </p:txBody>
      </p:sp>
      <p:sp>
        <p:nvSpPr>
          <p:cNvPr id="2" name="Inhaltsplatzhalter 1"/>
          <p:cNvSpPr>
            <a:spLocks noGrp="1"/>
          </p:cNvSpPr>
          <p:nvPr>
            <p:ph sz="quarter" idx="10"/>
          </p:nvPr>
        </p:nvSpPr>
        <p:spPr>
          <a:xfrm>
            <a:off x="457200" y="990600"/>
            <a:ext cx="8138160" cy="5043361"/>
          </a:xfrm>
        </p:spPr>
        <p:txBody>
          <a:bodyPr/>
          <a:lstStyle/>
          <a:p>
            <a:pPr marL="0" indent="0" algn="ctr">
              <a:buNone/>
            </a:pPr>
            <a:r>
              <a:rPr lang="de-DE" b="1" dirty="0" err="1">
                <a:solidFill>
                  <a:srgbClr val="C00000"/>
                </a:solidFill>
              </a:rPr>
              <a:t>Denmark</a:t>
            </a:r>
            <a:endParaRPr lang="de-DE" b="1" dirty="0">
              <a:solidFill>
                <a:srgbClr val="C00000"/>
              </a:solidFill>
            </a:endParaRPr>
          </a:p>
          <a:p>
            <a:pPr marL="0" indent="0">
              <a:buNone/>
            </a:pPr>
            <a:endParaRPr lang="en-US" sz="1600" dirty="0"/>
          </a:p>
          <a:p>
            <a:pPr marL="0" indent="0">
              <a:buNone/>
            </a:pPr>
            <a:r>
              <a:rPr lang="en-US" sz="1600" dirty="0"/>
              <a:t>If employees need to do hands-on work longer than 9 days in Denmark, employees have to register online at the RUT (Register for Foreign Services) before going to Denmark. </a:t>
            </a:r>
          </a:p>
          <a:p>
            <a:pPr marL="0" indent="0">
              <a:buNone/>
            </a:pPr>
            <a:endParaRPr lang="en-US" sz="1600" dirty="0"/>
          </a:p>
          <a:p>
            <a:pPr marL="0" indent="0">
              <a:buNone/>
            </a:pPr>
            <a:r>
              <a:rPr lang="en-US" sz="1600" dirty="0"/>
              <a:t>A contact person in Denmark has to be named.</a:t>
            </a:r>
          </a:p>
          <a:p>
            <a:pPr marL="0" indent="0">
              <a:buNone/>
            </a:pPr>
            <a:endParaRPr lang="en-US" sz="1600" dirty="0"/>
          </a:p>
          <a:p>
            <a:pPr marL="0" indent="0">
              <a:buNone/>
            </a:pPr>
            <a:r>
              <a:rPr lang="en-US" sz="1600" b="1" dirty="0"/>
              <a:t>Step 1: </a:t>
            </a:r>
            <a:r>
              <a:rPr lang="en-US" sz="1600" dirty="0"/>
              <a:t>Online registration: </a:t>
            </a:r>
            <a:r>
              <a:rPr lang="en-US" sz="1600" dirty="0">
                <a:hlinkClick r:id="rId3"/>
              </a:rPr>
              <a:t>https://danishbusinessauthority.dk/register-foreign-service-providers-rut-0</a:t>
            </a:r>
            <a:r>
              <a:rPr lang="en-US" sz="1600" dirty="0"/>
              <a:t>, </a:t>
            </a:r>
            <a:r>
              <a:rPr lang="en-US" sz="1600" dirty="0">
                <a:solidFill>
                  <a:srgbClr val="000000"/>
                </a:solidFill>
              </a:rPr>
              <a:t>incl. naming a contact person in posting country and residence  of contact person in posting country</a:t>
            </a:r>
          </a:p>
          <a:p>
            <a:pPr marL="0" indent="0">
              <a:buNone/>
            </a:pPr>
            <a:endParaRPr lang="de-DE" sz="1600" dirty="0"/>
          </a:p>
          <a:p>
            <a:pPr marL="0" indent="0">
              <a:buNone/>
            </a:pPr>
            <a:r>
              <a:rPr lang="en-US" sz="1600" b="1" dirty="0">
                <a:solidFill>
                  <a:srgbClr val="000000"/>
                </a:solidFill>
              </a:rPr>
              <a:t>Step 2: </a:t>
            </a:r>
            <a:r>
              <a:rPr lang="en-US" sz="1600" dirty="0">
                <a:solidFill>
                  <a:srgbClr val="000000"/>
                </a:solidFill>
              </a:rPr>
              <a:t>HR Specialist applies for A1 certificate for </a:t>
            </a:r>
            <a:r>
              <a:rPr lang="en-US" sz="1600" dirty="0" err="1">
                <a:solidFill>
                  <a:srgbClr val="000000"/>
                </a:solidFill>
              </a:rPr>
              <a:t>ee</a:t>
            </a:r>
            <a:endParaRPr lang="en-US" sz="1600" dirty="0">
              <a:solidFill>
                <a:srgbClr val="000000"/>
              </a:solidFill>
            </a:endParaRPr>
          </a:p>
          <a:p>
            <a:pPr marL="0" indent="0">
              <a:buNone/>
            </a:pPr>
            <a:endParaRPr lang="de-DE" sz="1600" dirty="0"/>
          </a:p>
          <a:p>
            <a:pPr marL="0" lvl="0" indent="0">
              <a:buNone/>
            </a:pPr>
            <a:r>
              <a:rPr lang="en-US" sz="1600" b="1" dirty="0">
                <a:solidFill>
                  <a:srgbClr val="000000"/>
                </a:solidFill>
              </a:rPr>
              <a:t>Step 3: </a:t>
            </a:r>
            <a:r>
              <a:rPr lang="en-US" sz="1600" dirty="0">
                <a:solidFill>
                  <a:srgbClr val="000000"/>
                </a:solidFill>
              </a:rPr>
              <a:t>Employee has to take the documents with him:</a:t>
            </a:r>
            <a:br>
              <a:rPr lang="en-US" sz="1600" dirty="0">
                <a:solidFill>
                  <a:srgbClr val="000000"/>
                </a:solidFill>
              </a:rPr>
            </a:br>
            <a:r>
              <a:rPr lang="en-US" sz="1600" dirty="0">
                <a:solidFill>
                  <a:srgbClr val="000000"/>
                </a:solidFill>
              </a:rPr>
              <a:t>A1 certificate, RUT notification</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324915"/>
            <a:ext cx="2371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319594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4724400"/>
            <a:ext cx="7696200" cy="838200"/>
          </a:xfrm>
        </p:spPr>
        <p:txBody>
          <a:bodyPr>
            <a:noAutofit/>
          </a:bodyPr>
          <a:lstStyle/>
          <a:p>
            <a:r>
              <a:rPr lang="en-US" sz="2200" b="1" dirty="0">
                <a:latin typeface="Arial Narrow" panose="020B0606020202030204" pitchFamily="34" charset="0"/>
              </a:rPr>
              <a:t>Traveling to perform Hands-On Work in another country in Europe </a:t>
            </a:r>
            <a:br>
              <a:rPr lang="en-US" sz="2200" b="1" dirty="0">
                <a:latin typeface="Arial Narrow" panose="020B0606020202030204" pitchFamily="34" charset="0"/>
              </a:rPr>
            </a:br>
            <a:r>
              <a:rPr lang="en-US" sz="2200" b="1" dirty="0">
                <a:latin typeface="Arial Narrow" panose="020B0606020202030204" pitchFamily="34" charset="0"/>
              </a:rPr>
              <a:t>(Immigration and Visa Requirements)</a:t>
            </a:r>
          </a:p>
        </p:txBody>
      </p:sp>
      <p:sp>
        <p:nvSpPr>
          <p:cNvPr id="2" name="Untertitel 1"/>
          <p:cNvSpPr>
            <a:spLocks noGrp="1"/>
          </p:cNvSpPr>
          <p:nvPr>
            <p:ph type="subTitle" idx="1"/>
          </p:nvPr>
        </p:nvSpPr>
        <p:spPr>
          <a:xfrm>
            <a:off x="4953000" y="5486400"/>
            <a:ext cx="3810000" cy="381000"/>
          </a:xfrm>
        </p:spPr>
        <p:txBody>
          <a:bodyPr/>
          <a:lstStyle/>
          <a:p>
            <a:r>
              <a:rPr lang="de-DE" dirty="0"/>
              <a:t>January 2019</a:t>
            </a:r>
          </a:p>
        </p:txBody>
      </p:sp>
    </p:spTree>
    <p:extLst>
      <p:ext uri="{BB962C8B-B14F-4D97-AF65-F5344CB8AC3E}">
        <p14:creationId xmlns:p14="http://schemas.microsoft.com/office/powerpoint/2010/main" val="394363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latin typeface="Arial Narrow" panose="020B0606020202030204" pitchFamily="34" charset="0"/>
            </a:endParaRPr>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a:solidFill>
                  <a:srgbClr val="C00000"/>
                </a:solidFill>
              </a:rPr>
              <a:t>Finland</a:t>
            </a:r>
            <a:endParaRPr lang="de-DE" b="1" dirty="0">
              <a:solidFill>
                <a:srgbClr val="C00000"/>
              </a:solidFill>
            </a:endParaRPr>
          </a:p>
        </p:txBody>
      </p:sp>
      <p:sp>
        <p:nvSpPr>
          <p:cNvPr id="4" name="Textfeld 3"/>
          <p:cNvSpPr txBox="1"/>
          <p:nvPr/>
        </p:nvSpPr>
        <p:spPr>
          <a:xfrm>
            <a:off x="685800" y="1600200"/>
            <a:ext cx="7924800" cy="2862322"/>
          </a:xfrm>
          <a:prstGeom prst="rect">
            <a:avLst/>
          </a:prstGeom>
          <a:noFill/>
        </p:spPr>
        <p:txBody>
          <a:bodyPr wrap="square" rtlCol="0">
            <a:spAutoFit/>
          </a:bodyPr>
          <a:lstStyle/>
          <a:p>
            <a:r>
              <a:rPr lang="en-US" sz="1800" b="1" dirty="0"/>
              <a:t>Main rule</a:t>
            </a:r>
          </a:p>
          <a:p>
            <a:r>
              <a:rPr lang="en-US" sz="1800" dirty="0"/>
              <a:t>Assignees who can be categorized as special experts can conduct the specialist activities.</a:t>
            </a:r>
          </a:p>
          <a:p>
            <a:r>
              <a:rPr lang="en-US" sz="1800" dirty="0"/>
              <a:t>Specialists include IT experts, experts in a special field who have a university degree, and other persons who have a university degree and whose duties require special expertise. One may be considered to be a specialist if work tasks are demanding and require university studies. Salary above a required level is also an indication of the demanding nature of the duties. The application for a specialist residence permit requires evidence that the applicant meets these criteria.</a:t>
            </a:r>
            <a:endParaRPr lang="de-DE" sz="1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1122534"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a:solidFill>
                  <a:srgbClr val="C00000"/>
                </a:solidFill>
              </a:rPr>
              <a:t>Finland</a:t>
            </a:r>
            <a:endParaRPr lang="de-DE" b="1" dirty="0">
              <a:solidFill>
                <a:srgbClr val="C00000"/>
              </a:solidFill>
            </a:endParaRPr>
          </a:p>
        </p:txBody>
      </p:sp>
      <p:sp>
        <p:nvSpPr>
          <p:cNvPr id="6" name="Textfeld 5"/>
          <p:cNvSpPr txBox="1"/>
          <p:nvPr/>
        </p:nvSpPr>
        <p:spPr>
          <a:xfrm>
            <a:off x="152400" y="1470822"/>
            <a:ext cx="8458200" cy="4247317"/>
          </a:xfrm>
          <a:prstGeom prst="rect">
            <a:avLst/>
          </a:prstGeom>
          <a:noFill/>
        </p:spPr>
        <p:txBody>
          <a:bodyPr wrap="square" rtlCol="0">
            <a:spAutoFit/>
          </a:bodyPr>
          <a:lstStyle/>
          <a:p>
            <a:r>
              <a:rPr lang="en-US" sz="1800" b="1" dirty="0"/>
              <a:t>Step 1: </a:t>
            </a:r>
            <a:r>
              <a:rPr lang="en-US" sz="1800" dirty="0"/>
              <a:t>Online registration necessary.</a:t>
            </a:r>
          </a:p>
          <a:p>
            <a:r>
              <a:rPr lang="en-US" sz="1800" dirty="0"/>
              <a:t>The report must be submitted to the workplace safety authority before</a:t>
            </a:r>
          </a:p>
          <a:p>
            <a:r>
              <a:rPr lang="en-US" sz="1800" dirty="0"/>
              <a:t>the beginning of the assignment </a:t>
            </a:r>
            <a:r>
              <a:rPr lang="en-US" sz="1800" b="1" dirty="0">
                <a:hlinkClick r:id="rId3"/>
              </a:rPr>
              <a:t>https://www.tyosuojelu.fi/</a:t>
            </a:r>
            <a:endParaRPr lang="en-US" sz="1800" b="1" dirty="0"/>
          </a:p>
          <a:p>
            <a:r>
              <a:rPr lang="en-US" sz="1800" dirty="0">
                <a:solidFill>
                  <a:srgbClr val="000000"/>
                </a:solidFill>
              </a:rPr>
              <a:t>incl. naming a contact person in posting country and residence  of contact person in posting country</a:t>
            </a:r>
          </a:p>
          <a:p>
            <a:endParaRPr lang="en-US" sz="1800" b="1" dirty="0"/>
          </a:p>
          <a:p>
            <a:pPr marL="0" indent="0">
              <a:buNone/>
            </a:pPr>
            <a:r>
              <a:rPr lang="en-US" sz="1800" b="1" dirty="0">
                <a:solidFill>
                  <a:srgbClr val="000000"/>
                </a:solidFill>
              </a:rPr>
              <a:t>Step 2: </a:t>
            </a:r>
            <a:r>
              <a:rPr lang="en-US" sz="1800" dirty="0">
                <a:solidFill>
                  <a:srgbClr val="000000"/>
                </a:solidFill>
              </a:rPr>
              <a:t>HR Specialist applies for A1 certificate for </a:t>
            </a:r>
            <a:r>
              <a:rPr lang="en-US" sz="1800" dirty="0" err="1">
                <a:solidFill>
                  <a:srgbClr val="000000"/>
                </a:solidFill>
              </a:rPr>
              <a:t>ee</a:t>
            </a:r>
            <a:endParaRPr lang="en-US" sz="1800" dirty="0">
              <a:solidFill>
                <a:srgbClr val="000000"/>
              </a:solidFill>
            </a:endParaRPr>
          </a:p>
          <a:p>
            <a:pPr marL="0" indent="0">
              <a:buNone/>
            </a:pPr>
            <a:endParaRPr lang="en-US" sz="1800" dirty="0">
              <a:solidFill>
                <a:srgbClr val="000000"/>
              </a:solidFill>
            </a:endParaRPr>
          </a:p>
          <a:p>
            <a:pPr marL="0" lvl="0" indent="0">
              <a:buNone/>
            </a:pPr>
            <a:r>
              <a:rPr lang="en-US" sz="1800" b="1" dirty="0">
                <a:solidFill>
                  <a:srgbClr val="000000"/>
                </a:solidFill>
              </a:rPr>
              <a:t>Step 3: </a:t>
            </a:r>
            <a:r>
              <a:rPr lang="en-US" sz="1800" dirty="0">
                <a:solidFill>
                  <a:srgbClr val="000000"/>
                </a:solidFill>
              </a:rPr>
              <a:t>Employee has to take the documents with him: A1 certificate, identification document of posted worker and posting company, statement</a:t>
            </a:r>
          </a:p>
          <a:p>
            <a:pPr marL="0" lvl="0" indent="0">
              <a:buNone/>
            </a:pPr>
            <a:r>
              <a:rPr lang="en-US" sz="1800" dirty="0">
                <a:solidFill>
                  <a:srgbClr val="000000"/>
                </a:solidFill>
              </a:rPr>
              <a:t>of attention to Finnish law, statement of posting, time sheet, payment confirmation, pay slip</a:t>
            </a:r>
          </a:p>
          <a:p>
            <a:pPr marL="0" indent="0">
              <a:buNone/>
            </a:pPr>
            <a:endParaRPr lang="de-DE" sz="1800" dirty="0"/>
          </a:p>
          <a:p>
            <a:endParaRPr lang="en-US" sz="1800" b="1" dirty="0"/>
          </a:p>
          <a:p>
            <a:endParaRPr lang="en-US" sz="1800" b="1"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187292"/>
            <a:ext cx="114454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668689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feld 2"/>
          <p:cNvSpPr txBox="1"/>
          <p:nvPr/>
        </p:nvSpPr>
        <p:spPr>
          <a:xfrm>
            <a:off x="582202" y="1143000"/>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571500" y="1496943"/>
            <a:ext cx="8011702" cy="3323987"/>
          </a:xfrm>
          <a:prstGeom prst="rect">
            <a:avLst/>
          </a:prstGeom>
        </p:spPr>
        <p:txBody>
          <a:bodyPr wrap="square">
            <a:spAutoFit/>
          </a:bodyPr>
          <a:lstStyle/>
          <a:p>
            <a:r>
              <a:rPr lang="en-US" b="1" dirty="0"/>
              <a:t>Main rule</a:t>
            </a:r>
          </a:p>
          <a:p>
            <a:endParaRPr lang="en-US" sz="1400" dirty="0"/>
          </a:p>
          <a:p>
            <a:r>
              <a:rPr lang="en-US" sz="1600" dirty="0"/>
              <a:t>A work permit or online registration (EU) is required for any type</a:t>
            </a:r>
          </a:p>
          <a:p>
            <a:r>
              <a:rPr lang="en-US" sz="1600" dirty="0"/>
              <a:t>of work.</a:t>
            </a:r>
          </a:p>
          <a:p>
            <a:endParaRPr lang="en-US" sz="1800" dirty="0"/>
          </a:p>
          <a:p>
            <a:endParaRPr lang="en-US" sz="1800" dirty="0"/>
          </a:p>
          <a:p>
            <a:r>
              <a:rPr lang="en-US" sz="1800" dirty="0"/>
              <a:t>Before entering France a SIPSI notification - online – is necessary </a:t>
            </a:r>
          </a:p>
          <a:p>
            <a:endParaRPr lang="en-US" sz="1800" dirty="0"/>
          </a:p>
          <a:p>
            <a:r>
              <a:rPr lang="en-US" sz="1800" b="1" dirty="0"/>
              <a:t>Step 1: </a:t>
            </a:r>
            <a:r>
              <a:rPr lang="en-US" sz="1800" dirty="0"/>
              <a:t>HR Generalist in France has to register the company</a:t>
            </a:r>
          </a:p>
          <a:p>
            <a:r>
              <a:rPr lang="en-US" sz="1800" dirty="0">
                <a:hlinkClick r:id="rId3"/>
              </a:rPr>
              <a:t>https://www.sipsi.travail.gouv.fr</a:t>
            </a:r>
            <a:endParaRPr lang="en-US" sz="1800" dirty="0"/>
          </a:p>
          <a:p>
            <a:endParaRPr lang="en-US" sz="1800" dirty="0"/>
          </a:p>
          <a:p>
            <a:r>
              <a:rPr lang="en-US" sz="1800" dirty="0"/>
              <a:t> </a:t>
            </a:r>
            <a:endParaRPr lang="de-DE" sz="1800"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1295400"/>
            <a:ext cx="2119791"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50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t>What’s to do for different countries for US employees, for  European employees</a:t>
            </a:r>
            <a:endParaRPr lang="en-US" dirty="0">
              <a:solidFill>
                <a:schemeClr val="tx2"/>
              </a:solidFill>
            </a:endParaRPr>
          </a:p>
        </p:txBody>
      </p:sp>
      <p:sp>
        <p:nvSpPr>
          <p:cNvPr id="3" name="Textfeld 2"/>
          <p:cNvSpPr txBox="1"/>
          <p:nvPr/>
        </p:nvSpPr>
        <p:spPr>
          <a:xfrm>
            <a:off x="713928" y="1277673"/>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200405" y="1672882"/>
            <a:ext cx="8514523" cy="2800767"/>
          </a:xfrm>
          <a:prstGeom prst="rect">
            <a:avLst/>
          </a:prstGeom>
        </p:spPr>
        <p:txBody>
          <a:bodyPr wrap="square">
            <a:spAutoFit/>
          </a:bodyPr>
          <a:lstStyle/>
          <a:p>
            <a:endParaRPr lang="en-US" sz="1600" dirty="0"/>
          </a:p>
          <a:p>
            <a:r>
              <a:rPr lang="en-US" sz="1600" b="1" dirty="0"/>
              <a:t>Step 2: </a:t>
            </a:r>
            <a:r>
              <a:rPr lang="en-US" sz="1600" dirty="0"/>
              <a:t>HR Generalist in France has to register the employee:</a:t>
            </a:r>
            <a:br>
              <a:rPr lang="en-US" sz="1600" dirty="0"/>
            </a:br>
            <a:r>
              <a:rPr lang="en-US" sz="1600" dirty="0"/>
              <a:t>same internet address </a:t>
            </a:r>
            <a:r>
              <a:rPr lang="en-US" sz="1600" dirty="0">
                <a:solidFill>
                  <a:srgbClr val="000000"/>
                </a:solidFill>
              </a:rPr>
              <a:t>incl. naming a contact person in posting country and</a:t>
            </a:r>
          </a:p>
          <a:p>
            <a:r>
              <a:rPr lang="en-US" sz="1600" dirty="0">
                <a:solidFill>
                  <a:srgbClr val="000000"/>
                </a:solidFill>
              </a:rPr>
              <a:t>residence of contact person in posting country, company and contact person</a:t>
            </a:r>
          </a:p>
          <a:p>
            <a:r>
              <a:rPr lang="en-US" sz="1600" dirty="0">
                <a:solidFill>
                  <a:srgbClr val="000000"/>
                </a:solidFill>
              </a:rPr>
              <a:t> in France</a:t>
            </a:r>
          </a:p>
          <a:p>
            <a:endParaRPr lang="en-US" sz="1600" dirty="0"/>
          </a:p>
          <a:p>
            <a:r>
              <a:rPr lang="en-US" sz="1600" b="1" dirty="0"/>
              <a:t>Step 3: </a:t>
            </a:r>
            <a:r>
              <a:rPr lang="en-US" sz="1600" dirty="0"/>
              <a:t>HR Specialist has to apply for A1 certificate.</a:t>
            </a:r>
          </a:p>
          <a:p>
            <a:endParaRPr lang="en-US" sz="1600" dirty="0"/>
          </a:p>
          <a:p>
            <a:r>
              <a:rPr lang="en-US" sz="1600" b="1" dirty="0"/>
              <a:t>Step 4: </a:t>
            </a:r>
            <a:r>
              <a:rPr lang="en-US" sz="1600" dirty="0"/>
              <a:t>Employee has to take the document with him.</a:t>
            </a:r>
          </a:p>
          <a:p>
            <a:pPr marL="0" indent="0">
              <a:buNone/>
            </a:pPr>
            <a:r>
              <a:rPr lang="en-US" sz="1600" dirty="0">
                <a:solidFill>
                  <a:srgbClr val="000000"/>
                </a:solidFill>
              </a:rPr>
              <a:t>Accompanying documents: A1 certificate, SIPSI notification, work contract, pay slip</a:t>
            </a:r>
          </a:p>
          <a:p>
            <a:endParaRPr lang="de-DE" sz="16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510" y="1143001"/>
            <a:ext cx="166947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hlinkClick r:id="rId4"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3075874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3" name="Textfeld 2"/>
          <p:cNvSpPr txBox="1"/>
          <p:nvPr/>
        </p:nvSpPr>
        <p:spPr>
          <a:xfrm>
            <a:off x="609600" y="1131189"/>
            <a:ext cx="8001000" cy="3108543"/>
          </a:xfrm>
          <a:prstGeom prst="rect">
            <a:avLst/>
          </a:prstGeom>
          <a:noFill/>
        </p:spPr>
        <p:txBody>
          <a:bodyPr wrap="square" rtlCol="0">
            <a:spAutoFit/>
          </a:bodyPr>
          <a:lstStyle/>
          <a:p>
            <a:pPr>
              <a:spcBef>
                <a:spcPts val="200"/>
              </a:spcBef>
              <a:buClr>
                <a:srgbClr val="CC1543"/>
              </a:buClr>
            </a:pPr>
            <a:r>
              <a:rPr lang="de-DE" b="1" dirty="0">
                <a:solidFill>
                  <a:srgbClr val="C00000"/>
                </a:solidFill>
                <a:latin typeface="Arial" pitchFamily="34" charset="0"/>
                <a:cs typeface="Arial" pitchFamily="34" charset="0"/>
              </a:rPr>
              <a:t>				Germany</a:t>
            </a:r>
          </a:p>
          <a:p>
            <a:endParaRPr lang="en-US" sz="1600" b="1" dirty="0"/>
          </a:p>
          <a:p>
            <a:r>
              <a:rPr lang="en-US" sz="1600" b="1" dirty="0"/>
              <a:t>Main rule</a:t>
            </a:r>
          </a:p>
          <a:p>
            <a:r>
              <a:rPr lang="en-US" sz="1600" dirty="0"/>
              <a:t>MTS Systems Corp. has to list in advance each hands-on work stay of non-EU employees in Germany in a notification form. MTS Systems Corp. needs to authorize MTS Systems Germany to sign and submit the completed form to the FEA.</a:t>
            </a:r>
          </a:p>
          <a:p>
            <a:endParaRPr lang="en-US" sz="1600" dirty="0"/>
          </a:p>
          <a:p>
            <a:r>
              <a:rPr lang="en-US" sz="1600" dirty="0"/>
              <a:t>Besides, the contractual agreement between MTS Systems Corp. and the German MTS entity, a performance specification must be attached to the notification form. Based on verbal information by the FEA, they might also accept a letter whereby MTS Systems Corp. confirms that the equipment to be repaired and maintained was produced and delivered by MTS Systems Corp. (letter of confirmation).   </a:t>
            </a:r>
          </a:p>
        </p:txBody>
      </p:sp>
      <p:sp>
        <p:nvSpPr>
          <p:cNvPr id="4" name="Rechteck 3"/>
          <p:cNvSpPr/>
          <p:nvPr/>
        </p:nvSpPr>
        <p:spPr>
          <a:xfrm>
            <a:off x="685800" y="3962400"/>
            <a:ext cx="255198" cy="400110"/>
          </a:xfrm>
          <a:prstGeom prst="rect">
            <a:avLst/>
          </a:prstGeom>
        </p:spPr>
        <p:txBody>
          <a:bodyPr wrap="none">
            <a:spAutoFit/>
          </a:bodyPr>
          <a:lstStyle/>
          <a:p>
            <a:r>
              <a:rPr lang="en-US" b="1" dirty="0"/>
              <a:t> </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52" y="4342632"/>
            <a:ext cx="17573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4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Rechteck 3"/>
          <p:cNvSpPr/>
          <p:nvPr/>
        </p:nvSpPr>
        <p:spPr>
          <a:xfrm>
            <a:off x="152400" y="1143000"/>
            <a:ext cx="8610600" cy="3431709"/>
          </a:xfrm>
          <a:prstGeom prst="rect">
            <a:avLst/>
          </a:prstGeom>
        </p:spPr>
        <p:txBody>
          <a:bodyPr wrap="square">
            <a:spAutoFit/>
          </a:bodyPr>
          <a:lstStyle/>
          <a:p>
            <a:r>
              <a:rPr lang="de-DE" b="1" dirty="0">
                <a:solidFill>
                  <a:srgbClr val="C00000"/>
                </a:solidFill>
                <a:latin typeface="Arial" pitchFamily="34" charset="0"/>
                <a:cs typeface="Arial" pitchFamily="34" charset="0"/>
              </a:rPr>
              <a:t>				Germany</a:t>
            </a:r>
          </a:p>
          <a:p>
            <a:pPr lvl="0">
              <a:spcBef>
                <a:spcPts val="200"/>
              </a:spcBef>
              <a:buClr>
                <a:srgbClr val="CC1543"/>
              </a:buClr>
            </a:pPr>
            <a:endParaRPr lang="en-US" sz="1800" b="1" kern="0" dirty="0">
              <a:solidFill>
                <a:srgbClr val="000000"/>
              </a:solidFill>
              <a:latin typeface="Arial" pitchFamily="34" charset="0"/>
              <a:cs typeface="Arial" pitchFamily="34" charset="0"/>
            </a:endParaRPr>
          </a:p>
          <a:p>
            <a:pPr lvl="0">
              <a:spcBef>
                <a:spcPts val="200"/>
              </a:spcBef>
              <a:buClr>
                <a:srgbClr val="CC1543"/>
              </a:buClr>
            </a:pPr>
            <a:endParaRPr lang="en-US" sz="1600" b="1" kern="0" dirty="0">
              <a:solidFill>
                <a:srgbClr val="000000"/>
              </a:solidFill>
              <a:latin typeface="Arial" pitchFamily="34" charset="0"/>
              <a:cs typeface="Arial" pitchFamily="34" charset="0"/>
            </a:endParaRPr>
          </a:p>
          <a:p>
            <a:pPr lvl="0">
              <a:spcBef>
                <a:spcPts val="200"/>
              </a:spcBef>
              <a:buClr>
                <a:srgbClr val="CC1543"/>
              </a:buClr>
            </a:pPr>
            <a:r>
              <a:rPr lang="en-US" sz="1600" b="1" kern="0" dirty="0">
                <a:solidFill>
                  <a:srgbClr val="000000"/>
                </a:solidFill>
                <a:latin typeface="Arial" pitchFamily="34" charset="0"/>
                <a:cs typeface="Arial" pitchFamily="34" charset="0"/>
              </a:rPr>
              <a:t>Step 1: </a:t>
            </a:r>
            <a:r>
              <a:rPr lang="en-US" sz="1600" kern="0" dirty="0">
                <a:solidFill>
                  <a:srgbClr val="000000"/>
                </a:solidFill>
                <a:latin typeface="Arial" pitchFamily="34" charset="0"/>
                <a:cs typeface="Arial" pitchFamily="34" charset="0"/>
              </a:rPr>
              <a:t>HR Specialist has to register the employee online:</a:t>
            </a:r>
          </a:p>
          <a:p>
            <a:pPr lvl="0">
              <a:spcBef>
                <a:spcPts val="200"/>
              </a:spcBef>
              <a:buClr>
                <a:srgbClr val="CC1543"/>
              </a:buClr>
            </a:pPr>
            <a:r>
              <a:rPr lang="de-DE" u="sng" dirty="0">
                <a:hlinkClick r:id="rId3"/>
              </a:rPr>
              <a:t>www.meldeportal-mindestlohn.de</a:t>
            </a:r>
            <a:endParaRPr lang="de-DE" u="sng" dirty="0"/>
          </a:p>
          <a:p>
            <a:pPr lvl="0">
              <a:spcBef>
                <a:spcPts val="200"/>
              </a:spcBef>
              <a:buClr>
                <a:srgbClr val="CC1543"/>
              </a:buClr>
            </a:pPr>
            <a:endParaRPr lang="en-US" sz="1600" b="1" kern="0" dirty="0">
              <a:solidFill>
                <a:srgbClr val="000000"/>
              </a:solidFill>
              <a:latin typeface="Arial" pitchFamily="34" charset="0"/>
              <a:cs typeface="Arial" pitchFamily="34" charset="0"/>
            </a:endParaRPr>
          </a:p>
          <a:p>
            <a:pPr lvl="0">
              <a:spcBef>
                <a:spcPts val="200"/>
              </a:spcBef>
              <a:buClr>
                <a:srgbClr val="CC1543"/>
              </a:buClr>
            </a:pPr>
            <a:r>
              <a:rPr lang="en-US" sz="1600" b="1" kern="0" dirty="0">
                <a:solidFill>
                  <a:srgbClr val="000000"/>
                </a:solidFill>
                <a:latin typeface="Arial" pitchFamily="34" charset="0"/>
                <a:cs typeface="Arial" pitchFamily="34" charset="0"/>
              </a:rPr>
              <a:t>Step 2: </a:t>
            </a:r>
            <a:r>
              <a:rPr lang="en-US" sz="1600" kern="0" dirty="0">
                <a:solidFill>
                  <a:srgbClr val="000000"/>
                </a:solidFill>
                <a:latin typeface="Arial" pitchFamily="34" charset="0"/>
                <a:cs typeface="Arial" pitchFamily="34" charset="0"/>
              </a:rPr>
              <a:t>Employee has to apply for A1 certificate.</a:t>
            </a:r>
          </a:p>
          <a:p>
            <a:pPr lvl="0">
              <a:spcBef>
                <a:spcPts val="200"/>
              </a:spcBef>
              <a:buClr>
                <a:srgbClr val="CC1543"/>
              </a:buClr>
            </a:pPr>
            <a:endParaRPr lang="en-US" sz="1600" kern="0" dirty="0">
              <a:solidFill>
                <a:srgbClr val="000000"/>
              </a:solidFill>
              <a:latin typeface="Arial" pitchFamily="34" charset="0"/>
              <a:cs typeface="Arial" pitchFamily="34" charset="0"/>
            </a:endParaRPr>
          </a:p>
          <a:p>
            <a:pPr lvl="0">
              <a:spcBef>
                <a:spcPts val="200"/>
              </a:spcBef>
              <a:buClr>
                <a:srgbClr val="CC1543"/>
              </a:buClr>
            </a:pPr>
            <a:r>
              <a:rPr lang="en-US" sz="1600" b="1" kern="0" dirty="0">
                <a:solidFill>
                  <a:srgbClr val="000000"/>
                </a:solidFill>
                <a:latin typeface="Arial" pitchFamily="34" charset="0"/>
                <a:cs typeface="Arial" pitchFamily="34" charset="0"/>
              </a:rPr>
              <a:t>Step 3: </a:t>
            </a:r>
            <a:r>
              <a:rPr lang="en-US" sz="1600" kern="0" dirty="0">
                <a:solidFill>
                  <a:srgbClr val="000000"/>
                </a:solidFill>
                <a:latin typeface="Arial" pitchFamily="34" charset="0"/>
                <a:cs typeface="Arial" pitchFamily="34" charset="0"/>
              </a:rPr>
              <a:t>Employee has to take the documents with him.</a:t>
            </a:r>
            <a:endParaRPr lang="de-DE" sz="1600" kern="0" dirty="0">
              <a:solidFill>
                <a:srgbClr val="000000"/>
              </a:solidFill>
              <a:latin typeface="Arial" pitchFamily="34" charset="0"/>
              <a:cs typeface="Arial" pitchFamily="34" charset="0"/>
            </a:endParaRPr>
          </a:p>
          <a:p>
            <a:pPr lvl="0">
              <a:spcBef>
                <a:spcPts val="200"/>
              </a:spcBef>
              <a:buClr>
                <a:srgbClr val="CC1543"/>
              </a:buClr>
            </a:pPr>
            <a:r>
              <a:rPr lang="en-US" sz="1600" kern="0" dirty="0">
                <a:solidFill>
                  <a:srgbClr val="000000"/>
                </a:solidFill>
                <a:latin typeface="Arial" pitchFamily="34" charset="0"/>
                <a:cs typeface="Arial" pitchFamily="34" charset="0"/>
              </a:rPr>
              <a:t>Accompanying documents: A1 certificate, posting notification, work contract, payment slip, age recording, wage classification </a:t>
            </a:r>
          </a:p>
          <a:p>
            <a:endParaRPr lang="de-DE" sz="1600"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572000"/>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3388117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64435" y="1180900"/>
            <a:ext cx="8138160" cy="2690060"/>
          </a:xfrm>
        </p:spPr>
        <p:txBody>
          <a:bodyPr/>
          <a:lstStyle/>
          <a:p>
            <a:pPr marL="0" indent="0">
              <a:buNone/>
            </a:pPr>
            <a:r>
              <a:rPr lang="de-DE" b="1" dirty="0">
                <a:solidFill>
                  <a:srgbClr val="C00000"/>
                </a:solidFill>
              </a:rPr>
              <a:t>				</a:t>
            </a:r>
            <a:r>
              <a:rPr lang="de-DE" b="1" dirty="0" err="1">
                <a:solidFill>
                  <a:srgbClr val="C00000"/>
                </a:solidFill>
              </a:rPr>
              <a:t>Hungary</a:t>
            </a:r>
            <a:endParaRPr lang="de-DE" b="1" dirty="0">
              <a:solidFill>
                <a:srgbClr val="C00000"/>
              </a:solidFill>
            </a:endParaRPr>
          </a:p>
          <a:p>
            <a:pPr marL="0" indent="0">
              <a:buNone/>
            </a:pPr>
            <a:r>
              <a:rPr lang="en-US" sz="1600" b="1" dirty="0"/>
              <a:t>Main rule</a:t>
            </a:r>
          </a:p>
          <a:p>
            <a:pPr marL="0" indent="0">
              <a:buNone/>
            </a:pPr>
            <a:r>
              <a:rPr lang="en-US" sz="1600" dirty="0"/>
              <a:t>No work permit is required if the employee provides installation work for up to</a:t>
            </a:r>
          </a:p>
          <a:p>
            <a:pPr marL="0" indent="0">
              <a:buNone/>
            </a:pPr>
            <a:r>
              <a:rPr lang="en-US" sz="1600" dirty="0"/>
              <a:t>15 days within a 30 day period, but an online registration</a:t>
            </a:r>
          </a:p>
          <a:p>
            <a:pPr marL="0" indent="0">
              <a:buNone/>
            </a:pPr>
            <a:endParaRPr lang="en-US" sz="1600" u="sng" dirty="0"/>
          </a:p>
          <a:p>
            <a:pPr marL="0" indent="0">
              <a:buNone/>
            </a:pPr>
            <a:r>
              <a:rPr lang="en-US" sz="1600" u="sng" dirty="0"/>
              <a:t>Period of stay is up to 90 days within a 180-day period</a:t>
            </a:r>
          </a:p>
          <a:p>
            <a:pPr marL="0" indent="0">
              <a:buNone/>
            </a:pPr>
            <a:r>
              <a:rPr lang="en-US" sz="1600" dirty="0"/>
              <a:t>The single work permit can be obtained at the Hungarian Labor Authority. The host company (employer) is required to file an application for workforce need and for the work permit. The US citizen may start working in Hungary only in possession of the valid permits.</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219200"/>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3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81000" y="1219200"/>
            <a:ext cx="8138160" cy="4956048"/>
          </a:xfrm>
        </p:spPr>
        <p:txBody>
          <a:bodyPr/>
          <a:lstStyle/>
          <a:p>
            <a:pPr marL="0" indent="0">
              <a:buNone/>
            </a:pPr>
            <a:r>
              <a:rPr lang="de-DE" b="1" dirty="0">
                <a:solidFill>
                  <a:srgbClr val="C00000"/>
                </a:solidFill>
              </a:rPr>
              <a:t>				</a:t>
            </a:r>
            <a:r>
              <a:rPr lang="de-DE" b="1" dirty="0" err="1">
                <a:solidFill>
                  <a:srgbClr val="C00000"/>
                </a:solidFill>
              </a:rPr>
              <a:t>Hungary</a:t>
            </a:r>
            <a:endParaRPr lang="de-DE" b="1" dirty="0">
              <a:solidFill>
                <a:srgbClr val="C00000"/>
              </a:solidFill>
            </a:endParaRPr>
          </a:p>
          <a:p>
            <a:pPr marL="0" indent="0">
              <a:buNone/>
            </a:pPr>
            <a:endParaRPr lang="en-US" sz="1600" dirty="0"/>
          </a:p>
          <a:p>
            <a:pPr marL="0" indent="0">
              <a:buNone/>
            </a:pPr>
            <a:endParaRPr lang="en-US" b="1" dirty="0"/>
          </a:p>
          <a:p>
            <a:pPr marL="0" indent="0">
              <a:buNone/>
            </a:pPr>
            <a:r>
              <a:rPr lang="en-US" sz="1600" b="1" dirty="0"/>
              <a:t>Step 1: </a:t>
            </a:r>
            <a:r>
              <a:rPr lang="en-US" sz="1600" dirty="0"/>
              <a:t>HR Specialist registers employee at </a:t>
            </a:r>
            <a:r>
              <a:rPr lang="en-US" sz="1600" dirty="0">
                <a:hlinkClick r:id="rId3"/>
              </a:rPr>
              <a:t>http://www.ommf.gov.hu/index.html?akt_menu=123&amp;set_lang=123</a:t>
            </a:r>
            <a:endParaRPr lang="en-US" sz="1600" dirty="0"/>
          </a:p>
          <a:p>
            <a:pPr marL="0" indent="0">
              <a:buNone/>
            </a:pPr>
            <a:r>
              <a:rPr lang="en-US" sz="1600" dirty="0">
                <a:solidFill>
                  <a:srgbClr val="000000"/>
                </a:solidFill>
              </a:rPr>
              <a:t>incl. naming a contact person in posting country</a:t>
            </a:r>
          </a:p>
          <a:p>
            <a:pPr marL="0" indent="0">
              <a:buNone/>
            </a:pPr>
            <a:endParaRPr lang="en-US" sz="1600" dirty="0"/>
          </a:p>
          <a:p>
            <a:pPr marL="0" indent="0">
              <a:buNone/>
            </a:pPr>
            <a:r>
              <a:rPr lang="en-US" sz="1600" b="1" dirty="0"/>
              <a:t>Step 2: </a:t>
            </a:r>
            <a:r>
              <a:rPr lang="en-US" sz="1600" dirty="0"/>
              <a:t>HR Specialist applies for A1 certificate for employee</a:t>
            </a:r>
          </a:p>
          <a:p>
            <a:pPr marL="0" indent="0">
              <a:buNone/>
            </a:pPr>
            <a:endParaRPr lang="en-US" sz="1600" dirty="0"/>
          </a:p>
          <a:p>
            <a:pPr marL="0" indent="0">
              <a:buNone/>
            </a:pPr>
            <a:r>
              <a:rPr lang="en-US" sz="1600" b="1" dirty="0"/>
              <a:t>Step 3: </a:t>
            </a:r>
            <a:r>
              <a:rPr lang="en-US" sz="1600" dirty="0"/>
              <a:t>Employee has to take the document with him.</a:t>
            </a:r>
          </a:p>
          <a:p>
            <a:pPr marL="0" indent="0">
              <a:buNone/>
            </a:pPr>
            <a:r>
              <a:rPr lang="en-US" sz="1600" dirty="0">
                <a:solidFill>
                  <a:srgbClr val="000000"/>
                </a:solidFill>
              </a:rPr>
              <a:t>Accompanying documents: A1 certificate, notification, work contract,</a:t>
            </a:r>
          </a:p>
          <a:p>
            <a:pPr marL="0" indent="0">
              <a:buNone/>
            </a:pPr>
            <a:r>
              <a:rPr lang="en-US" sz="1600" dirty="0">
                <a:solidFill>
                  <a:srgbClr val="000000"/>
                </a:solidFill>
              </a:rPr>
              <a:t>Time sheet, payment confirmation</a:t>
            </a: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143000"/>
            <a:ext cx="1865339" cy="186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3645656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393700" y="1143000"/>
            <a:ext cx="8597900" cy="3662541"/>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Italy</a:t>
            </a:r>
            <a:endParaRPr lang="de-DE" b="1" dirty="0">
              <a:solidFill>
                <a:srgbClr val="C00000"/>
              </a:solidFill>
            </a:endParaRPr>
          </a:p>
          <a:p>
            <a:endParaRPr lang="de-DE" b="1" dirty="0">
              <a:solidFill>
                <a:srgbClr val="C00000"/>
              </a:solidFill>
            </a:endParaRPr>
          </a:p>
          <a:p>
            <a:r>
              <a:rPr lang="en-US" sz="1600" b="1" dirty="0"/>
              <a:t>Main rule</a:t>
            </a:r>
          </a:p>
          <a:p>
            <a:r>
              <a:rPr lang="en-US" sz="1600" dirty="0"/>
              <a:t>Regardless of the duration of stay, if the activities do not fall under the approved business visitor definition then an application must be made for a work permit. The applicable option is the “assignment procedure” which can be followed when a worker is assigned to work at an Italian company for a fixed period of time, though remaining on the payroll of the foreign company. Italian Immigration law provides for different kinds of assignment procedures, depending on the relationship between the foreign and Italian company and the job to be carried out.</a:t>
            </a:r>
          </a:p>
          <a:p>
            <a:endParaRPr lang="en-US" sz="1600" dirty="0"/>
          </a:p>
          <a:p>
            <a:r>
              <a:rPr lang="en-US" sz="1600" u="sng" dirty="0"/>
              <a:t>Relevant for MTS: </a:t>
            </a:r>
            <a:r>
              <a:rPr lang="en-US" sz="1600" dirty="0"/>
              <a:t>Service agreement assignment</a:t>
            </a:r>
          </a:p>
          <a:p>
            <a:r>
              <a:rPr lang="en-US" sz="1600" dirty="0"/>
              <a:t>This procedure requires that a service agreement is executed between the worker’s foreign company and the Italian company.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6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381000" y="1364974"/>
            <a:ext cx="8153400" cy="3416320"/>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Italy</a:t>
            </a:r>
            <a:endParaRPr lang="de-DE" b="1" dirty="0">
              <a:solidFill>
                <a:srgbClr val="C00000"/>
              </a:solidFill>
            </a:endParaRPr>
          </a:p>
          <a:p>
            <a:endParaRPr lang="en-US" sz="1600" dirty="0"/>
          </a:p>
          <a:p>
            <a:endParaRPr lang="en-US" b="1" dirty="0"/>
          </a:p>
          <a:p>
            <a:pPr marL="0" indent="0">
              <a:buNone/>
            </a:pPr>
            <a:r>
              <a:rPr lang="en-US" sz="1600" b="1" dirty="0"/>
              <a:t>Step 1: </a:t>
            </a:r>
            <a:r>
              <a:rPr lang="en-US" sz="1600" dirty="0"/>
              <a:t>HR Specialist registers employee at </a:t>
            </a:r>
          </a:p>
          <a:p>
            <a:pPr marL="0" indent="0">
              <a:buNone/>
            </a:pPr>
            <a:r>
              <a:rPr lang="en-US" sz="1600" dirty="0">
                <a:solidFill>
                  <a:srgbClr val="000000"/>
                </a:solidFill>
                <a:hlinkClick r:id="rId3"/>
              </a:rPr>
              <a:t>https://www.cliclavoro.gov.it/Pagine/Registrazione.aspx</a:t>
            </a:r>
            <a:endParaRPr lang="en-US" sz="1600" dirty="0">
              <a:solidFill>
                <a:srgbClr val="000000"/>
              </a:solidFill>
            </a:endParaRPr>
          </a:p>
          <a:p>
            <a:pPr marL="0" indent="0">
              <a:buNone/>
            </a:pPr>
            <a:r>
              <a:rPr lang="en-US" sz="1600" dirty="0"/>
              <a:t>(only in Italian) incl</a:t>
            </a:r>
            <a:r>
              <a:rPr lang="en-US" sz="1600" dirty="0">
                <a:solidFill>
                  <a:srgbClr val="000000"/>
                </a:solidFill>
              </a:rPr>
              <a:t>. naming a contact person in posting country + company </a:t>
            </a:r>
          </a:p>
          <a:p>
            <a:pPr marL="0" indent="0">
              <a:buNone/>
            </a:pPr>
            <a:r>
              <a:rPr lang="en-US" sz="1600" dirty="0">
                <a:solidFill>
                  <a:srgbClr val="000000"/>
                </a:solidFill>
              </a:rPr>
              <a:t>address in posting country. This contact person has to be a lawful person (i.e. Attorney,</a:t>
            </a:r>
          </a:p>
          <a:p>
            <a:pPr marL="0" indent="0">
              <a:buNone/>
            </a:pPr>
            <a:r>
              <a:rPr lang="en-US" sz="1600" dirty="0">
                <a:solidFill>
                  <a:srgbClr val="000000"/>
                </a:solidFill>
              </a:rPr>
              <a:t>Tax Advisor or Notary).</a:t>
            </a:r>
          </a:p>
          <a:p>
            <a:pPr marL="0" indent="0">
              <a:buNone/>
            </a:pPr>
            <a:endParaRPr lang="en-US" sz="1600" dirty="0"/>
          </a:p>
          <a:p>
            <a:pPr marL="0" indent="0">
              <a:buNone/>
            </a:pPr>
            <a:r>
              <a:rPr lang="en-US" sz="1600" b="1" dirty="0"/>
              <a:t>Step 2: </a:t>
            </a:r>
            <a:r>
              <a:rPr lang="en-US" sz="1600" dirty="0"/>
              <a:t>HR Specialist applies for A1 certificate for employee</a:t>
            </a:r>
          </a:p>
          <a:p>
            <a:pPr marL="0" indent="0">
              <a:buNone/>
            </a:pPr>
            <a:endParaRPr lang="en-US" sz="1600" dirty="0"/>
          </a:p>
          <a:p>
            <a:pPr marL="0" indent="0">
              <a:buNone/>
            </a:pPr>
            <a:r>
              <a:rPr lang="en-US" sz="1600" b="1" dirty="0"/>
              <a:t>Step 3: </a:t>
            </a:r>
            <a:r>
              <a:rPr lang="en-US" sz="1600" dirty="0"/>
              <a:t>Employee has to take the document with him: </a:t>
            </a:r>
            <a:r>
              <a:rPr lang="en-US" sz="1600" dirty="0">
                <a:solidFill>
                  <a:srgbClr val="000000"/>
                </a:solidFill>
              </a:rPr>
              <a:t>A1 certificate, notification, work contract in Italian language, Time sheet, payment confirmation, pay slip</a:t>
            </a: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2192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791228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dirty="0"/>
          </a:p>
          <a:p>
            <a:endParaRPr lang="en-US" dirty="0"/>
          </a:p>
          <a:p>
            <a:endParaRPr lang="en-US" dirty="0"/>
          </a:p>
          <a:p>
            <a:endParaRPr lang="en-US" dirty="0"/>
          </a:p>
          <a:p>
            <a:r>
              <a:rPr lang="en-US" sz="2400" b="1" dirty="0"/>
              <a:t>Agenda:</a:t>
            </a:r>
          </a:p>
          <a:p>
            <a:pPr lvl="1">
              <a:spcAft>
                <a:spcPts val="1800"/>
              </a:spcAft>
            </a:pPr>
            <a:r>
              <a:rPr lang="en-US" sz="2000" dirty="0"/>
              <a:t>Context: Why is this topic important for MTS and for you?</a:t>
            </a:r>
          </a:p>
          <a:p>
            <a:pPr lvl="1">
              <a:spcAft>
                <a:spcPts val="1800"/>
              </a:spcAft>
            </a:pPr>
            <a:r>
              <a:rPr lang="en-US" sz="2000" dirty="0"/>
              <a:t>Roles and Responsibilities  for complying with European work permits and visas.</a:t>
            </a:r>
          </a:p>
          <a:p>
            <a:pPr lvl="1">
              <a:spcAft>
                <a:spcPts val="1800"/>
              </a:spcAft>
            </a:pPr>
            <a:r>
              <a:rPr lang="en-US" sz="2000" dirty="0"/>
              <a:t>Rules and processes for gaining work permits and visas in European countries.</a:t>
            </a:r>
          </a:p>
        </p:txBody>
      </p:sp>
      <p:sp>
        <p:nvSpPr>
          <p:cNvPr id="2" name="Title 1"/>
          <p:cNvSpPr>
            <a:spLocks noGrp="1"/>
          </p:cNvSpPr>
          <p:nvPr>
            <p:ph type="title"/>
          </p:nvPr>
        </p:nvSpPr>
        <p:spPr/>
        <p:txBody>
          <a:bodyPr/>
          <a:lstStyle/>
          <a:p>
            <a:r>
              <a:rPr lang="en-US" b="1" dirty="0">
                <a:latin typeface="Arial Narrow" panose="020B0606020202030204" pitchFamily="34" charset="0"/>
              </a:rPr>
              <a:t>Objective &amp; Agenda</a:t>
            </a:r>
          </a:p>
        </p:txBody>
      </p:sp>
      <p:grpSp>
        <p:nvGrpSpPr>
          <p:cNvPr id="6" name="Group 5"/>
          <p:cNvGrpSpPr/>
          <p:nvPr/>
        </p:nvGrpSpPr>
        <p:grpSpPr>
          <a:xfrm>
            <a:off x="685800" y="1150113"/>
            <a:ext cx="7772400" cy="1249194"/>
            <a:chOff x="762000" y="1251857"/>
            <a:chExt cx="7467600" cy="1143000"/>
          </a:xfrm>
        </p:grpSpPr>
        <p:sp>
          <p:nvSpPr>
            <p:cNvPr id="5" name="Rectangle 4"/>
            <p:cNvSpPr/>
            <p:nvPr/>
          </p:nvSpPr>
          <p:spPr>
            <a:xfrm>
              <a:off x="762000" y="1251857"/>
              <a:ext cx="7467600" cy="1143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970976" y="1316453"/>
              <a:ext cx="7010400" cy="1013806"/>
            </a:xfrm>
            <a:prstGeom prst="rect">
              <a:avLst/>
            </a:prstGeom>
          </p:spPr>
          <p:txBody>
            <a:bodyPr wrap="square">
              <a:spAutoFit/>
            </a:bodyPr>
            <a:lstStyle/>
            <a:p>
              <a:pPr algn="ctr"/>
              <a:r>
                <a:rPr lang="en-US" sz="2200" dirty="0"/>
                <a:t>Objective:  Identify actions to take before traveling to a customer site in another country in Europe to perform hands on work.</a:t>
              </a:r>
            </a:p>
          </p:txBody>
        </p:sp>
      </p:grpSp>
    </p:spTree>
    <p:extLst>
      <p:ext uri="{BB962C8B-B14F-4D97-AF65-F5344CB8AC3E}">
        <p14:creationId xmlns:p14="http://schemas.microsoft.com/office/powerpoint/2010/main" val="2409175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143000"/>
            <a:ext cx="8138160" cy="4956048"/>
          </a:xfrm>
        </p:spPr>
        <p:txBody>
          <a:bodyPr/>
          <a:lstStyle/>
          <a:p>
            <a:pPr marL="0" indent="0">
              <a:buNone/>
            </a:pPr>
            <a:r>
              <a:rPr lang="de-DE" b="1" dirty="0">
                <a:solidFill>
                  <a:srgbClr val="C00000"/>
                </a:solidFill>
              </a:rPr>
              <a:t>				Luxembourg</a:t>
            </a:r>
          </a:p>
          <a:p>
            <a:pPr marL="0" indent="0">
              <a:buNone/>
            </a:pPr>
            <a:r>
              <a:rPr lang="en-US" sz="1600" b="1" dirty="0"/>
              <a:t>Main rule</a:t>
            </a:r>
          </a:p>
          <a:p>
            <a:pPr marL="0" indent="0">
              <a:buNone/>
            </a:pPr>
            <a:r>
              <a:rPr lang="en-US" sz="1600" dirty="0"/>
              <a:t>An authorization to stay for salaried worker is required for any person who plans to work in Luxembourg for any period of time.</a:t>
            </a:r>
          </a:p>
          <a:p>
            <a:pPr marL="0" indent="0">
              <a:buNone/>
            </a:pPr>
            <a:endParaRPr lang="en-US" sz="1600" dirty="0"/>
          </a:p>
          <a:p>
            <a:pPr marL="0" indent="0">
              <a:buNone/>
            </a:pPr>
            <a:r>
              <a:rPr lang="en-US" sz="1600" dirty="0"/>
              <a:t>If more than 3 month or Non-US/Non-EU:</a:t>
            </a:r>
          </a:p>
          <a:p>
            <a:pPr marL="0" indent="0">
              <a:buNone/>
            </a:pPr>
            <a:r>
              <a:rPr lang="en-US" sz="1600" dirty="0"/>
              <a:t>Requiring a preliminary authorization to stay for salaried worker before entering into the territory of Luxembourg.</a:t>
            </a:r>
          </a:p>
          <a:p>
            <a:pPr marL="0" indent="0">
              <a:buNone/>
            </a:pPr>
            <a:r>
              <a:rPr lang="en-US" sz="1600" dirty="0"/>
              <a:t>After entering</a:t>
            </a:r>
          </a:p>
          <a:p>
            <a:pPr marL="0" indent="0">
              <a:buNone/>
            </a:pPr>
            <a:r>
              <a:rPr lang="en-US" sz="1600" dirty="0"/>
              <a:t>a) declaration of arrival to the municipality of residence within 3 days,</a:t>
            </a:r>
          </a:p>
          <a:p>
            <a:pPr marL="0" indent="0">
              <a:buNone/>
            </a:pPr>
            <a:r>
              <a:rPr lang="en-US" sz="1600" dirty="0"/>
              <a:t>b) Medical check up</a:t>
            </a:r>
          </a:p>
          <a:p>
            <a:pPr marL="0" indent="0">
              <a:buNone/>
            </a:pPr>
            <a:r>
              <a:rPr lang="en-US" sz="1600" dirty="0"/>
              <a:t>c) application for an authorization to stay for salaried worker within 90 days of arrival</a:t>
            </a:r>
          </a:p>
          <a:p>
            <a:pPr marL="0" indent="0">
              <a:buNone/>
            </a:pPr>
            <a:r>
              <a:rPr lang="en-US" sz="1600" dirty="0"/>
              <a:t>Sending firm, hosting firm and posted worker have to provide a lot of documents (see Excel file).</a:t>
            </a:r>
          </a:p>
          <a:p>
            <a:pPr marL="0" indent="0">
              <a:buNone/>
            </a:pPr>
            <a:endParaRPr lang="de-DE"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181600"/>
            <a:ext cx="1223962"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6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a:solidFill>
                  <a:srgbClr val="C00000"/>
                </a:solidFill>
              </a:rPr>
              <a:t>			Luxembourg</a:t>
            </a:r>
          </a:p>
          <a:p>
            <a:pPr marL="0" indent="0">
              <a:buNone/>
            </a:pPr>
            <a:r>
              <a:rPr lang="en-US" sz="1600" b="1" dirty="0"/>
              <a:t>Step 1: </a:t>
            </a:r>
            <a:r>
              <a:rPr lang="en-US" sz="1600" dirty="0"/>
              <a:t>HR Specialist registers </a:t>
            </a:r>
          </a:p>
          <a:p>
            <a:pPr marL="0" indent="0">
              <a:buNone/>
            </a:pPr>
            <a:r>
              <a:rPr lang="en-US" sz="1600" dirty="0"/>
              <a:t>a. Notification to Ministry of Economic Affairs: </a:t>
            </a:r>
            <a:r>
              <a:rPr lang="en-US" sz="1600" dirty="0">
                <a:hlinkClick r:id="rId3"/>
              </a:rPr>
              <a:t>https://guichet.public.lu/de/entreprises/marche-international/intra-ue/prestation-luxembourg/notification.html</a:t>
            </a:r>
            <a:endParaRPr lang="en-US" sz="1600" dirty="0"/>
          </a:p>
          <a:p>
            <a:pPr>
              <a:buClrTx/>
              <a:buAutoNum type="alphaLcPeriod"/>
            </a:pPr>
            <a:r>
              <a:rPr lang="en-US" sz="1600" dirty="0"/>
              <a:t>Notification an registry and Domain Administration because of VAT:</a:t>
            </a:r>
          </a:p>
          <a:p>
            <a:pPr marL="0" indent="0">
              <a:buNone/>
            </a:pPr>
            <a:r>
              <a:rPr lang="en-US" sz="1600" dirty="0">
                <a:hlinkClick r:id="rId4"/>
              </a:rPr>
              <a:t>https://guichet.public.lu/de/entreprises/creation-developpement/declarations-initiales/tva-impots/inscription-tva.html</a:t>
            </a:r>
            <a:endParaRPr lang="en-US" sz="1600" dirty="0"/>
          </a:p>
          <a:p>
            <a:pPr marL="0" indent="0">
              <a:buNone/>
            </a:pPr>
            <a:r>
              <a:rPr lang="en-US" sz="1600" dirty="0"/>
              <a:t>c. employee online registration </a:t>
            </a:r>
            <a:r>
              <a:rPr lang="en-US" sz="1600" dirty="0">
                <a:hlinkClick r:id="rId5"/>
              </a:rPr>
              <a:t>https://guichet.itm.lu/edetach/</a:t>
            </a:r>
            <a:endParaRPr lang="en-US" sz="1600" dirty="0"/>
          </a:p>
          <a:p>
            <a:pPr marL="0" lvl="0" indent="0">
              <a:buNone/>
            </a:pPr>
            <a:r>
              <a:rPr lang="en-US" sz="1600" dirty="0">
                <a:solidFill>
                  <a:srgbClr val="000000"/>
                </a:solidFill>
              </a:rPr>
              <a:t>incl. naming a contact person in posting country and residence  of contact person in posting country</a:t>
            </a:r>
          </a:p>
          <a:p>
            <a:pPr marL="0" indent="0">
              <a:buNone/>
            </a:pPr>
            <a:endParaRPr lang="en-US" sz="1600" dirty="0"/>
          </a:p>
          <a:p>
            <a:pPr marL="0" indent="0">
              <a:buNone/>
            </a:pPr>
            <a:r>
              <a:rPr lang="en-US" sz="1600" b="1" dirty="0"/>
              <a:t>Step 2: </a:t>
            </a:r>
            <a:r>
              <a:rPr lang="en-US" sz="1600" dirty="0"/>
              <a:t>HR Specialist applies for A1 certificate for employee</a:t>
            </a:r>
          </a:p>
          <a:p>
            <a:pPr marL="0" indent="0">
              <a:buNone/>
            </a:pPr>
            <a:endParaRPr lang="en-US" sz="1600" dirty="0"/>
          </a:p>
          <a:p>
            <a:pPr marL="0" indent="0">
              <a:buNone/>
            </a:pPr>
            <a:r>
              <a:rPr lang="en-US" sz="1600" b="1" dirty="0"/>
              <a:t>Step 3: </a:t>
            </a:r>
            <a:r>
              <a:rPr lang="en-US" sz="1600" dirty="0"/>
              <a:t>Employee has to take the document with him.</a:t>
            </a:r>
          </a:p>
          <a:p>
            <a:pPr marL="0" indent="0">
              <a:buNone/>
            </a:pPr>
            <a:r>
              <a:rPr lang="en-US" sz="1600" dirty="0">
                <a:solidFill>
                  <a:srgbClr val="000000"/>
                </a:solidFill>
              </a:rPr>
              <a:t>Accompanying documents: A1 certificate, work contract, Qualification, </a:t>
            </a:r>
          </a:p>
          <a:p>
            <a:pPr marL="0" indent="0">
              <a:buNone/>
            </a:pPr>
            <a:r>
              <a:rPr lang="en-US" sz="1600" dirty="0">
                <a:solidFill>
                  <a:srgbClr val="000000"/>
                </a:solidFill>
              </a:rPr>
              <a:t>Time sheet, payment confirmation, pay slip, passport</a:t>
            </a:r>
          </a:p>
          <a:p>
            <a:pPr marL="0" indent="0">
              <a:buNone/>
            </a:pPr>
            <a:endParaRPr lang="en-US" sz="1600" dirty="0"/>
          </a:p>
        </p:txBody>
      </p:sp>
      <p:pic>
        <p:nvPicPr>
          <p:cNvPr id="266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400701"/>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7"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2351155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72471" y="5459896"/>
            <a:ext cx="5791200" cy="69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feld 4"/>
          <p:cNvSpPr txBox="1"/>
          <p:nvPr/>
        </p:nvSpPr>
        <p:spPr>
          <a:xfrm>
            <a:off x="457200" y="1053592"/>
            <a:ext cx="8229600" cy="1938992"/>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Norway</a:t>
            </a:r>
            <a:endParaRPr lang="de-DE" b="1" dirty="0">
              <a:solidFill>
                <a:srgbClr val="C00000"/>
              </a:solidFill>
            </a:endParaRPr>
          </a:p>
          <a:p>
            <a:endParaRPr lang="en-US" sz="1600" b="1" dirty="0"/>
          </a:p>
          <a:p>
            <a:r>
              <a:rPr lang="en-US" sz="1600" b="1" dirty="0"/>
              <a:t>Main rule</a:t>
            </a:r>
          </a:p>
          <a:p>
            <a:endParaRPr lang="en-US" sz="1600" dirty="0"/>
          </a:p>
          <a:p>
            <a:r>
              <a:rPr lang="en-US" sz="1600" dirty="0"/>
              <a:t>A registration has to be done within 14 days after arrival.</a:t>
            </a:r>
          </a:p>
          <a:p>
            <a:r>
              <a:rPr lang="en-US" sz="1600" dirty="0" err="1"/>
              <a:t>Exeptions</a:t>
            </a:r>
            <a:r>
              <a:rPr lang="en-US" sz="1600" dirty="0"/>
              <a:t>:</a:t>
            </a:r>
          </a:p>
          <a:p>
            <a:r>
              <a:rPr lang="de-DE" sz="1600" dirty="0"/>
              <a:t>Installers for initial installation work: up to 8 days at a time</a:t>
            </a:r>
            <a:endParaRPr lang="en-US" sz="16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799" y="4263680"/>
            <a:ext cx="28289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36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feld 4"/>
          <p:cNvSpPr txBox="1"/>
          <p:nvPr/>
        </p:nvSpPr>
        <p:spPr>
          <a:xfrm>
            <a:off x="463240" y="1030846"/>
            <a:ext cx="8375960" cy="5016758"/>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Norway</a:t>
            </a:r>
            <a:endParaRPr lang="de-DE" b="1" dirty="0">
              <a:solidFill>
                <a:srgbClr val="C00000"/>
              </a:solidFill>
            </a:endParaRPr>
          </a:p>
          <a:p>
            <a:r>
              <a:rPr lang="en-US" sz="1500" b="1" dirty="0"/>
              <a:t>Step 1: </a:t>
            </a:r>
            <a:r>
              <a:rPr lang="en-US" sz="1500" dirty="0"/>
              <a:t>Employee's manager should determine the purpose and length of the trip. </a:t>
            </a:r>
          </a:p>
          <a:p>
            <a:endParaRPr lang="en-US" sz="1500" dirty="0"/>
          </a:p>
          <a:p>
            <a:r>
              <a:rPr lang="en-US" sz="1500" b="1" dirty="0"/>
              <a:t>Step 2: Registration process</a:t>
            </a:r>
            <a:br>
              <a:rPr lang="en-US" sz="1500" b="1" dirty="0"/>
            </a:br>
            <a:r>
              <a:rPr lang="en-US" sz="1500" b="1" dirty="0"/>
              <a:t>US/European: </a:t>
            </a:r>
            <a:br>
              <a:rPr lang="en-US" sz="1500" b="1" dirty="0"/>
            </a:br>
            <a:r>
              <a:rPr lang="en-US" sz="1500" dirty="0"/>
              <a:t>a. Finance EU has to register the company online (form RF1199) at the Central Office for foreign tax affairs and has to apply for an organization number</a:t>
            </a:r>
          </a:p>
          <a:p>
            <a:r>
              <a:rPr lang="en-US" sz="1500" dirty="0"/>
              <a:t>b. Online application at least latest 14 days after commencement with form RF1199 for D number </a:t>
            </a:r>
            <a:r>
              <a:rPr lang="en-US" sz="1500" dirty="0">
                <a:hlinkClick r:id="rId3"/>
              </a:rPr>
              <a:t>https://www.altinn.no/ui/Authentication/SelfIdentified</a:t>
            </a:r>
            <a:endParaRPr lang="en-US" sz="1500" dirty="0"/>
          </a:p>
          <a:p>
            <a:r>
              <a:rPr lang="en-US" sz="1500" dirty="0"/>
              <a:t>c. Personal presentation on ID control at the local authority, form RF1209</a:t>
            </a:r>
          </a:p>
          <a:p>
            <a:endParaRPr lang="en-US" sz="1500" dirty="0"/>
          </a:p>
          <a:p>
            <a:r>
              <a:rPr lang="en-US" sz="1500" b="1" dirty="0"/>
              <a:t>Step 3: </a:t>
            </a:r>
            <a:r>
              <a:rPr lang="en-US" sz="1500" dirty="0"/>
              <a:t>HR Specialist applies for A1 certificate for Employee at the relevant</a:t>
            </a:r>
            <a:br>
              <a:rPr lang="en-US" sz="1500" dirty="0"/>
            </a:br>
            <a:r>
              <a:rPr lang="en-US" sz="1500" dirty="0"/>
              <a:t>health insurance.</a:t>
            </a:r>
          </a:p>
          <a:p>
            <a:endParaRPr lang="en-US" sz="1500" dirty="0"/>
          </a:p>
          <a:p>
            <a:r>
              <a:rPr lang="en-US" sz="1500" b="1" dirty="0"/>
              <a:t>Step 4: </a:t>
            </a:r>
            <a:r>
              <a:rPr lang="en-US" sz="1500" dirty="0"/>
              <a:t>Employee has to apply for an ID card if work &gt; 90 days, direct if work in Norway starts: 42 local offices: fill form RF1209B, passport, letter from MTS about duties to do in Norway.</a:t>
            </a:r>
          </a:p>
          <a:p>
            <a:endParaRPr lang="en-US" sz="1500" dirty="0"/>
          </a:p>
          <a:p>
            <a:pPr marL="0" indent="0">
              <a:buNone/>
            </a:pPr>
            <a:r>
              <a:rPr lang="en-US" sz="1500" b="1" dirty="0"/>
              <a:t>Step 5: </a:t>
            </a:r>
            <a:r>
              <a:rPr lang="en-US" sz="1500" dirty="0"/>
              <a:t>Employee has to take the document with him: </a:t>
            </a:r>
            <a:r>
              <a:rPr lang="en-US" sz="1500" dirty="0">
                <a:solidFill>
                  <a:srgbClr val="000000"/>
                </a:solidFill>
              </a:rPr>
              <a:t>A1 certificate, details of posted worker incl. D-number, monthly payment confirmation, allowance, reimbursements</a:t>
            </a:r>
          </a:p>
          <a:p>
            <a:pPr marL="0" indent="0">
              <a:buNone/>
            </a:pPr>
            <a:endParaRPr lang="en-US" sz="1500" dirty="0">
              <a:solidFill>
                <a:srgbClr val="000000"/>
              </a:solidFill>
            </a:endParaRPr>
          </a:p>
          <a:p>
            <a:pPr marL="0" indent="0">
              <a:buNone/>
            </a:pPr>
            <a:r>
              <a:rPr lang="en-US" sz="1500" b="1" dirty="0">
                <a:solidFill>
                  <a:srgbClr val="000000"/>
                </a:solidFill>
              </a:rPr>
              <a:t>Attention: Company tax obligation in the following year of posting in Norway</a:t>
            </a: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670" y="3581361"/>
            <a:ext cx="1747001" cy="99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2456222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5" name="Textfeld 4"/>
          <p:cNvSpPr txBox="1"/>
          <p:nvPr/>
        </p:nvSpPr>
        <p:spPr>
          <a:xfrm>
            <a:off x="304800" y="1063487"/>
            <a:ext cx="8077200" cy="5078313"/>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Poland</a:t>
            </a:r>
            <a:endParaRPr lang="de-DE" b="1" dirty="0">
              <a:solidFill>
                <a:srgbClr val="C00000"/>
              </a:solidFill>
            </a:endParaRPr>
          </a:p>
          <a:p>
            <a:r>
              <a:rPr lang="de-DE" sz="1800" b="1" dirty="0"/>
              <a:t>Main </a:t>
            </a:r>
            <a:r>
              <a:rPr lang="de-DE" sz="1800" b="1" dirty="0" err="1"/>
              <a:t>rule</a:t>
            </a:r>
            <a:endParaRPr lang="de-DE" sz="1800" b="1" dirty="0"/>
          </a:p>
          <a:p>
            <a:r>
              <a:rPr lang="de-DE" sz="1800" dirty="0"/>
              <a:t>Registration necessary latest on the 4th day after arrival in Poland</a:t>
            </a:r>
            <a:endParaRPr lang="en-US" sz="1800" dirty="0"/>
          </a:p>
          <a:p>
            <a:endParaRPr lang="en-US" sz="1800" b="1" dirty="0"/>
          </a:p>
          <a:p>
            <a:r>
              <a:rPr lang="en-US" sz="1800" b="1" dirty="0"/>
              <a:t>Step 1: </a:t>
            </a:r>
            <a:r>
              <a:rPr lang="en-US" sz="1800" dirty="0"/>
              <a:t>An employer’s statement on the posting of a worker to Poland – on the day of commencement of the services at the latest. HR Specialist registers employee </a:t>
            </a:r>
            <a:r>
              <a:rPr lang="en-US" sz="1800" dirty="0">
                <a:solidFill>
                  <a:srgbClr val="000000"/>
                </a:solidFill>
              </a:rPr>
              <a:t>incl. naming a contact person in posting country and residence  of contact person in posting country: </a:t>
            </a:r>
            <a:r>
              <a:rPr lang="en-US" sz="1800" dirty="0">
                <a:hlinkClick r:id="rId3"/>
              </a:rPr>
              <a:t>https://ewnioski.biznes.gov.pl/suppliant/upage/general/unauth_step0.page?eservice=1328&amp;type=procedura,wniosek&amp;referer=external</a:t>
            </a:r>
            <a:endParaRPr lang="en-US" sz="1800" dirty="0"/>
          </a:p>
          <a:p>
            <a:pPr marL="0" indent="0">
              <a:buNone/>
            </a:pPr>
            <a:r>
              <a:rPr lang="en-US" sz="1800" dirty="0"/>
              <a:t>Online registration only possible with qualified electronic signature</a:t>
            </a:r>
          </a:p>
          <a:p>
            <a:pPr marL="0" indent="0">
              <a:buNone/>
            </a:pPr>
            <a:endParaRPr lang="en-US" sz="1800" dirty="0"/>
          </a:p>
          <a:p>
            <a:pPr marL="0" indent="0">
              <a:buNone/>
            </a:pPr>
            <a:r>
              <a:rPr lang="en-US" sz="1800" b="1" dirty="0"/>
              <a:t>Step 2: </a:t>
            </a:r>
            <a:r>
              <a:rPr lang="en-US" sz="1800" dirty="0"/>
              <a:t>HR Specialist applies for A1 certificate for employee</a:t>
            </a:r>
          </a:p>
          <a:p>
            <a:pPr marL="0" indent="0">
              <a:buNone/>
            </a:pPr>
            <a:endParaRPr lang="en-US" sz="1800" dirty="0"/>
          </a:p>
          <a:p>
            <a:pPr marL="0" indent="0">
              <a:buNone/>
            </a:pPr>
            <a:r>
              <a:rPr lang="en-US" sz="1800" b="1" dirty="0"/>
              <a:t>Step 3: </a:t>
            </a:r>
            <a:r>
              <a:rPr lang="en-US" sz="1800" dirty="0"/>
              <a:t>Employee has to take the document with him:</a:t>
            </a:r>
            <a:r>
              <a:rPr lang="en-US" sz="1800" dirty="0">
                <a:solidFill>
                  <a:srgbClr val="000000"/>
                </a:solidFill>
              </a:rPr>
              <a:t> A1 certificate, Time sheet,</a:t>
            </a:r>
          </a:p>
          <a:p>
            <a:pPr marL="0" indent="0">
              <a:buNone/>
            </a:pPr>
            <a:r>
              <a:rPr lang="en-US" sz="1800" dirty="0">
                <a:solidFill>
                  <a:srgbClr val="000000"/>
                </a:solidFill>
              </a:rPr>
              <a:t>contract, statement of certification</a:t>
            </a:r>
          </a:p>
          <a:p>
            <a:endParaRPr lang="en-US" sz="1800" b="1" dirty="0"/>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447" y="1219200"/>
            <a:ext cx="1528762"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514913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57200" y="1143000"/>
            <a:ext cx="8138160" cy="4956048"/>
          </a:xfrm>
        </p:spPr>
        <p:txBody>
          <a:bodyPr>
            <a:normAutofit/>
          </a:bodyPr>
          <a:lstStyle/>
          <a:p>
            <a:pPr marL="0" indent="0">
              <a:buNone/>
            </a:pPr>
            <a:r>
              <a:rPr lang="de-DE" b="1" dirty="0">
                <a:solidFill>
                  <a:srgbClr val="C00000"/>
                </a:solidFill>
              </a:rPr>
              <a:t>				Romania</a:t>
            </a:r>
          </a:p>
          <a:p>
            <a:pPr marL="0" indent="0">
              <a:buNone/>
            </a:pPr>
            <a:endParaRPr lang="en-US" sz="1800" b="1" dirty="0"/>
          </a:p>
          <a:p>
            <a:pPr marL="0" indent="0">
              <a:buNone/>
            </a:pPr>
            <a:r>
              <a:rPr lang="en-US" sz="1800" b="1" dirty="0"/>
              <a:t>Main rule</a:t>
            </a:r>
            <a:endParaRPr lang="en-US" sz="1600" dirty="0"/>
          </a:p>
          <a:p>
            <a:pPr marL="0" indent="0">
              <a:buNone/>
            </a:pPr>
            <a:r>
              <a:rPr lang="en-US" sz="1600" dirty="0"/>
              <a:t>Registration according to the posted worker law is necessary.</a:t>
            </a:r>
          </a:p>
          <a:p>
            <a:pPr marL="0" indent="0">
              <a:buNone/>
            </a:pPr>
            <a:endParaRPr lang="en-US" sz="1800" b="1" dirty="0"/>
          </a:p>
          <a:p>
            <a:pPr marL="0" indent="0">
              <a:buNone/>
            </a:pPr>
            <a:r>
              <a:rPr lang="en-US" sz="1600" b="1" dirty="0"/>
              <a:t>Step 1: </a:t>
            </a:r>
            <a:r>
              <a:rPr lang="en-US" sz="1600" dirty="0"/>
              <a:t>HR Specialist has to send a notice in Romanian of the posting of workers to the attention of the local chamber of labor, which is responsible for the job in question, 5 days before the start of the employment contract, but no later than the first working day, </a:t>
            </a:r>
            <a:r>
              <a:rPr lang="en-US" sz="1600" dirty="0">
                <a:solidFill>
                  <a:srgbClr val="000000"/>
                </a:solidFill>
              </a:rPr>
              <a:t>incl. naming a contact person in posting country</a:t>
            </a:r>
            <a:r>
              <a:rPr lang="en-US" sz="1600" dirty="0"/>
              <a:t>.</a:t>
            </a:r>
          </a:p>
          <a:p>
            <a:pPr marL="0" indent="0">
              <a:buNone/>
            </a:pPr>
            <a:endParaRPr lang="en-US" sz="1600" dirty="0"/>
          </a:p>
          <a:p>
            <a:pPr marL="0" indent="0">
              <a:buNone/>
            </a:pPr>
            <a:r>
              <a:rPr lang="en-US" sz="1600" b="1" dirty="0"/>
              <a:t>Step 2</a:t>
            </a:r>
            <a:r>
              <a:rPr lang="en-US" sz="1600" dirty="0"/>
              <a:t>: HR Specialist applies for A1 certificate for </a:t>
            </a:r>
            <a:r>
              <a:rPr lang="en-US" sz="1600" dirty="0" err="1"/>
              <a:t>ee</a:t>
            </a:r>
            <a:endParaRPr lang="en-US" sz="1600" dirty="0"/>
          </a:p>
          <a:p>
            <a:pPr marL="0" indent="0">
              <a:buNone/>
            </a:pPr>
            <a:endParaRPr lang="en-US" sz="1600" dirty="0"/>
          </a:p>
          <a:p>
            <a:pPr marL="0" indent="0">
              <a:buNone/>
            </a:pPr>
            <a:r>
              <a:rPr lang="en-US" sz="1600" b="1" dirty="0"/>
              <a:t>Step 3:</a:t>
            </a:r>
            <a:r>
              <a:rPr lang="en-US" sz="1600" dirty="0"/>
              <a:t> Employee has to take the document with him: A1 certificate,</a:t>
            </a:r>
          </a:p>
          <a:p>
            <a:pPr marL="0" indent="0">
              <a:buNone/>
            </a:pPr>
            <a:r>
              <a:rPr lang="en-US" sz="1600" dirty="0"/>
              <a:t>List of all posted workers, work contracts of all posted workers, payment </a:t>
            </a:r>
          </a:p>
          <a:p>
            <a:pPr marL="0" indent="0">
              <a:buNone/>
            </a:pPr>
            <a:r>
              <a:rPr lang="en-US" sz="1600" dirty="0"/>
              <a:t>slip and payment confirmation, time sheet – in Romanian language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641883"/>
            <a:ext cx="1531921"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hlinkClick r:id="rId4"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1029157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lstStyle/>
          <a:p>
            <a:pPr marL="0" indent="0">
              <a:buNone/>
            </a:pPr>
            <a:r>
              <a:rPr lang="de-DE" b="1" dirty="0">
                <a:solidFill>
                  <a:srgbClr val="C00000"/>
                </a:solidFill>
              </a:rPr>
              <a:t>				</a:t>
            </a:r>
            <a:r>
              <a:rPr lang="de-DE" b="1" dirty="0" err="1">
                <a:solidFill>
                  <a:srgbClr val="C00000"/>
                </a:solidFill>
              </a:rPr>
              <a:t>Russia</a:t>
            </a:r>
            <a:endParaRPr lang="de-DE" b="1" dirty="0">
              <a:solidFill>
                <a:srgbClr val="C00000"/>
              </a:solidFill>
            </a:endParaRPr>
          </a:p>
          <a:p>
            <a:pPr marL="0" indent="0">
              <a:buNone/>
            </a:pPr>
            <a:endParaRPr lang="en-US" sz="1600" dirty="0"/>
          </a:p>
          <a:p>
            <a:pPr marL="0" indent="0">
              <a:buNone/>
            </a:pPr>
            <a:r>
              <a:rPr lang="en-US" sz="1800" b="1" dirty="0"/>
              <a:t>Main rule</a:t>
            </a:r>
          </a:p>
          <a:p>
            <a:pPr marL="0" indent="0">
              <a:buNone/>
            </a:pPr>
            <a:r>
              <a:rPr lang="en-US" sz="1600" dirty="0"/>
              <a:t>Short-Term, Technical Activities - Business visitor status is generally appropriate for visits to install, service, or repair equipment or software that was supplied by a foreign national’s overseas employer, provided it is on a post-sales, contractual basis.</a:t>
            </a:r>
          </a:p>
          <a:p>
            <a:pPr marL="0" indent="0">
              <a:buNone/>
            </a:pPr>
            <a:r>
              <a:rPr lang="en-US" sz="1600" dirty="0"/>
              <a:t>If the hands-on work by US or EU citizens falls in the list of Short-term, technical activities, a work permit is not required.</a:t>
            </a:r>
          </a:p>
          <a:p>
            <a:pPr marL="0" indent="0">
              <a:buNone/>
            </a:pPr>
            <a:r>
              <a:rPr lang="en-US" sz="1600" dirty="0"/>
              <a:t>Only a business technical visa should be obtained.</a:t>
            </a:r>
          </a:p>
          <a:p>
            <a:pPr marL="0" indent="0">
              <a:buNone/>
            </a:pPr>
            <a:endParaRPr lang="de-DE" sz="16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75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normAutofit fontScale="92500" lnSpcReduction="20000"/>
          </a:bodyPr>
          <a:lstStyle/>
          <a:p>
            <a:pPr marL="0" indent="0">
              <a:buNone/>
            </a:pPr>
            <a:r>
              <a:rPr lang="de-DE" b="1" dirty="0">
                <a:solidFill>
                  <a:srgbClr val="C00000"/>
                </a:solidFill>
              </a:rPr>
              <a:t>				</a:t>
            </a:r>
            <a:r>
              <a:rPr lang="de-DE" b="1" dirty="0" err="1">
                <a:solidFill>
                  <a:srgbClr val="C00000"/>
                </a:solidFill>
              </a:rPr>
              <a:t>Russia</a:t>
            </a:r>
            <a:endParaRPr lang="de-DE" b="1" dirty="0">
              <a:solidFill>
                <a:srgbClr val="C00000"/>
              </a:solidFill>
            </a:endParaRPr>
          </a:p>
          <a:p>
            <a:pPr marL="0" indent="0">
              <a:buNone/>
            </a:pPr>
            <a:r>
              <a:rPr lang="en-US" sz="1600" b="1" dirty="0"/>
              <a:t>Step 1: </a:t>
            </a:r>
            <a:r>
              <a:rPr lang="en-US" sz="1600" dirty="0"/>
              <a:t>To apply for a letter of invitation (LOI) for a business visa of any type, the company  - inviting party, located in the territory of Russia, should be registered with a migration authority. If it is not registered, the documents for registration can be submitted to the authority with the documents for the first LOI application.</a:t>
            </a:r>
          </a:p>
          <a:p>
            <a:pPr marL="0" indent="0">
              <a:buNone/>
            </a:pPr>
            <a:endParaRPr lang="en-US" sz="1600" dirty="0"/>
          </a:p>
          <a:p>
            <a:pPr marL="0" indent="0">
              <a:buNone/>
            </a:pPr>
            <a:r>
              <a:rPr lang="en-US" sz="1600" b="1" dirty="0"/>
              <a:t>Step 2: </a:t>
            </a:r>
            <a:r>
              <a:rPr lang="en-US" sz="1600" dirty="0"/>
              <a:t>Prior to application for a business visa, two lists of documents are required - one from the employee and one from a company. </a:t>
            </a:r>
          </a:p>
          <a:p>
            <a:pPr marL="0" indent="0">
              <a:buNone/>
            </a:pPr>
            <a:r>
              <a:rPr lang="en-US" sz="1600" u="sng" dirty="0"/>
              <a:t>Company</a:t>
            </a:r>
            <a:r>
              <a:rPr lang="en-US" sz="1600" dirty="0"/>
              <a:t>: Tax Identification Number, OGRN (Certificate of General Registration of the company), Code of Statistics, Corporate Company card, Appointment of the General Director/Chief Accountant + Charter may be required as well.                      </a:t>
            </a:r>
          </a:p>
          <a:p>
            <a:pPr marL="0" indent="0">
              <a:buNone/>
            </a:pPr>
            <a:r>
              <a:rPr lang="en-US" sz="1600" u="sng" dirty="0"/>
              <a:t>Employee: </a:t>
            </a:r>
            <a:r>
              <a:rPr lang="en-US" sz="1600" dirty="0"/>
              <a:t>Passport, copies of previous Russian visas if applicable, country of visa application. </a:t>
            </a:r>
          </a:p>
          <a:p>
            <a:pPr marL="0" indent="0">
              <a:buNone/>
            </a:pPr>
            <a:r>
              <a:rPr lang="en-US" sz="1600" dirty="0"/>
              <a:t>Length of time the process takes place: Please calculate</a:t>
            </a:r>
          </a:p>
          <a:p>
            <a:pPr marL="0" indent="0">
              <a:buNone/>
            </a:pPr>
            <a:r>
              <a:rPr lang="en-US" sz="1600" dirty="0"/>
              <a:t>around 4 weeks.</a:t>
            </a:r>
          </a:p>
          <a:p>
            <a:pPr marL="0" indent="0">
              <a:buNone/>
            </a:pPr>
            <a:endParaRPr lang="en-US" sz="1600" dirty="0"/>
          </a:p>
          <a:p>
            <a:pPr marL="0" indent="0">
              <a:buNone/>
            </a:pPr>
            <a:r>
              <a:rPr lang="en-US" sz="1600" b="1" dirty="0"/>
              <a:t>Step 3: </a:t>
            </a:r>
            <a:r>
              <a:rPr lang="en-US" sz="1600" dirty="0"/>
              <a:t>HR Specialist applies for A1 certificate</a:t>
            </a:r>
          </a:p>
          <a:p>
            <a:pPr marL="0" indent="0">
              <a:buNone/>
            </a:pPr>
            <a:r>
              <a:rPr lang="en-US" sz="1600" dirty="0"/>
              <a:t>for </a:t>
            </a:r>
            <a:r>
              <a:rPr lang="en-US" sz="1600" dirty="0" err="1"/>
              <a:t>ee</a:t>
            </a:r>
            <a:r>
              <a:rPr lang="en-US" sz="1600" dirty="0"/>
              <a:t> at the relevant health insurance. Employee has to take the</a:t>
            </a:r>
          </a:p>
          <a:p>
            <a:pPr marL="0" indent="0">
              <a:buNone/>
            </a:pPr>
            <a:r>
              <a:rPr lang="en-US" sz="1600" dirty="0"/>
              <a:t>documents with him.</a:t>
            </a:r>
          </a:p>
          <a:p>
            <a:pPr marL="0" indent="0">
              <a:buNone/>
            </a:pPr>
            <a:endParaRPr lang="en-US" sz="1600" dirty="0"/>
          </a:p>
          <a:p>
            <a:pPr marL="0" indent="0">
              <a:buNone/>
            </a:pPr>
            <a:r>
              <a:rPr lang="en-US" sz="1600" b="1" dirty="0"/>
              <a:t>Step 3: </a:t>
            </a:r>
            <a:r>
              <a:rPr lang="en-US" sz="1600" dirty="0"/>
              <a:t>On arrival the address registration should be obtained</a:t>
            </a:r>
          </a:p>
          <a:p>
            <a:pPr marL="0" indent="0">
              <a:buNone/>
            </a:pPr>
            <a:r>
              <a:rPr lang="en-US" sz="1600" dirty="0"/>
              <a:t>for a visitor within 7 working days from the date of arrival.</a:t>
            </a:r>
            <a:endParaRPr lang="de-DE" sz="1600" dirty="0"/>
          </a:p>
          <a:p>
            <a:pPr marL="0" indent="0">
              <a:buNone/>
            </a:pPr>
            <a:endParaRPr lang="en-US" sz="1600"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3967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4"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2841870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066800"/>
            <a:ext cx="8138160" cy="5334000"/>
          </a:xfrm>
        </p:spPr>
        <p:txBody>
          <a:bodyPr/>
          <a:lstStyle/>
          <a:p>
            <a:pPr marL="0" indent="0">
              <a:buNone/>
            </a:pPr>
            <a:r>
              <a:rPr lang="de-DE" b="1" dirty="0">
                <a:solidFill>
                  <a:srgbClr val="C00000"/>
                </a:solidFill>
              </a:rPr>
              <a:t>				Spain</a:t>
            </a:r>
          </a:p>
          <a:p>
            <a:pPr marL="0" indent="0">
              <a:buNone/>
            </a:pPr>
            <a:r>
              <a:rPr lang="de-DE" sz="1800" b="1" dirty="0"/>
              <a:t>Main </a:t>
            </a:r>
            <a:r>
              <a:rPr lang="de-DE" sz="1800" b="1" dirty="0" err="1"/>
              <a:t>rule</a:t>
            </a:r>
            <a:endParaRPr lang="de-DE" sz="1800" b="1" dirty="0"/>
          </a:p>
          <a:p>
            <a:pPr marL="0" indent="0">
              <a:buNone/>
            </a:pPr>
            <a:r>
              <a:rPr lang="en-US" sz="1600" dirty="0"/>
              <a:t>If the hands-on work exceeds 8 days, a registration has to be </a:t>
            </a:r>
          </a:p>
          <a:p>
            <a:pPr marL="0" indent="0">
              <a:buNone/>
            </a:pPr>
            <a:r>
              <a:rPr lang="en-US" sz="1600" dirty="0"/>
              <a:t>done, prior to the first working day.</a:t>
            </a:r>
          </a:p>
          <a:p>
            <a:pPr marL="0" indent="0">
              <a:buNone/>
            </a:pPr>
            <a:endParaRPr lang="en-US" sz="1600" dirty="0"/>
          </a:p>
          <a:p>
            <a:pPr marL="0" indent="0">
              <a:buNone/>
            </a:pPr>
            <a:r>
              <a:rPr lang="en-US" sz="1800" b="1" dirty="0"/>
              <a:t>Step 1:</a:t>
            </a:r>
            <a:r>
              <a:rPr lang="en-US" sz="1800" dirty="0"/>
              <a:t> </a:t>
            </a:r>
            <a:r>
              <a:rPr lang="en-US" sz="1600" dirty="0"/>
              <a:t>HR Specialist registers employee incl. naming a contact </a:t>
            </a:r>
          </a:p>
          <a:p>
            <a:pPr marL="0" indent="0">
              <a:buNone/>
            </a:pPr>
            <a:r>
              <a:rPr lang="en-US" sz="1600" dirty="0"/>
              <a:t>person in posting country and residence of contact person in posting </a:t>
            </a:r>
          </a:p>
          <a:p>
            <a:pPr marL="0" indent="0">
              <a:buNone/>
            </a:pPr>
            <a:r>
              <a:rPr lang="en-US" sz="1600" dirty="0"/>
              <a:t>country at the specific </a:t>
            </a:r>
            <a:r>
              <a:rPr lang="en-US" sz="1600" dirty="0" err="1"/>
              <a:t>Communidad</a:t>
            </a:r>
            <a:r>
              <a:rPr lang="en-US" sz="1600" dirty="0"/>
              <a:t> </a:t>
            </a:r>
            <a:r>
              <a:rPr lang="en-US" sz="1600" dirty="0" err="1"/>
              <a:t>Autónoma</a:t>
            </a:r>
            <a:r>
              <a:rPr lang="en-US" sz="1600" dirty="0"/>
              <a:t>: </a:t>
            </a:r>
            <a:r>
              <a:rPr lang="en-US" sz="1600" dirty="0">
                <a:hlinkClick r:id="rId3">
                  <a:extLst>
                    <a:ext uri="{A12FA001-AC4F-418D-AE19-62706E023703}">
                      <ahyp:hlinkClr xmlns:ahyp="http://schemas.microsoft.com/office/drawing/2018/hyperlinkcolor" xmlns="" val="tx"/>
                    </a:ext>
                  </a:extLst>
                </a:hlinkClick>
              </a:rPr>
              <a:t>http://www.empleo.gob.es/es/enlaces/enlaces-comunidades.htm</a:t>
            </a:r>
            <a:endParaRPr lang="en-US" sz="1600" dirty="0"/>
          </a:p>
          <a:p>
            <a:pPr marL="0" indent="0">
              <a:buNone/>
            </a:pPr>
            <a:r>
              <a:rPr lang="en-US" sz="1600" dirty="0"/>
              <a:t>The notification must be submitted to the regional authority in person. </a:t>
            </a:r>
          </a:p>
          <a:p>
            <a:pPr marL="0" indent="0">
              <a:buNone/>
            </a:pPr>
            <a:r>
              <a:rPr lang="en-US" sz="1600" dirty="0"/>
              <a:t>The requirements may vary.</a:t>
            </a:r>
          </a:p>
          <a:p>
            <a:pPr marL="0" indent="0">
              <a:buNone/>
            </a:pPr>
            <a:endParaRPr lang="en-US" sz="1800" b="1" dirty="0"/>
          </a:p>
          <a:p>
            <a:pPr marL="0" indent="0">
              <a:buNone/>
            </a:pPr>
            <a:r>
              <a:rPr lang="en-US" sz="1600" b="1" dirty="0"/>
              <a:t>Step 2</a:t>
            </a:r>
            <a:r>
              <a:rPr lang="en-US" sz="1600" dirty="0"/>
              <a:t>: HR Specialist applies for A1 certificate for </a:t>
            </a:r>
            <a:r>
              <a:rPr lang="en-US" sz="1600" dirty="0" err="1"/>
              <a:t>ee</a:t>
            </a:r>
            <a:endParaRPr lang="en-US" sz="1600" dirty="0"/>
          </a:p>
          <a:p>
            <a:pPr marL="0" indent="0">
              <a:buNone/>
            </a:pPr>
            <a:endParaRPr lang="en-US" sz="1600" dirty="0"/>
          </a:p>
          <a:p>
            <a:pPr marL="0" indent="0">
              <a:buNone/>
            </a:pPr>
            <a:r>
              <a:rPr lang="en-US" sz="1600" b="1" dirty="0"/>
              <a:t>Step 3:</a:t>
            </a:r>
            <a:r>
              <a:rPr lang="en-US" sz="1600" dirty="0"/>
              <a:t> Employee has to take the document with him: A1 certificate,</a:t>
            </a:r>
          </a:p>
          <a:p>
            <a:pPr marL="0" indent="0">
              <a:buNone/>
            </a:pPr>
            <a:r>
              <a:rPr lang="en-US" sz="1600" dirty="0"/>
              <a:t>work contract (in Spanish or bilingual), payment confirmation, time sheet </a:t>
            </a:r>
            <a:endParaRPr lang="en-US" sz="1600" dirty="0">
              <a:solidFill>
                <a:srgbClr val="FF0000"/>
              </a:solidFill>
            </a:endParaRPr>
          </a:p>
          <a:p>
            <a:pPr marL="0" indent="0">
              <a:buNone/>
            </a:pPr>
            <a:endParaRPr lang="en-US" sz="1600" b="1" dirty="0"/>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447800"/>
            <a:ext cx="17573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3478256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230312"/>
            <a:ext cx="7512050" cy="5246687"/>
          </a:xfrm>
        </p:spPr>
        <p:txBody>
          <a:bodyPr/>
          <a:lstStyle/>
          <a:p>
            <a:pPr marL="0" indent="0">
              <a:buNone/>
            </a:pPr>
            <a:r>
              <a:rPr lang="de-DE" b="1" dirty="0">
                <a:solidFill>
                  <a:srgbClr val="C00000"/>
                </a:solidFill>
              </a:rPr>
              <a:t>			</a:t>
            </a:r>
            <a:r>
              <a:rPr lang="de-DE" b="1" dirty="0" err="1">
                <a:solidFill>
                  <a:srgbClr val="C00000"/>
                </a:solidFill>
              </a:rPr>
              <a:t>Sweden</a:t>
            </a:r>
            <a:endParaRPr lang="de-DE" b="1" dirty="0">
              <a:solidFill>
                <a:srgbClr val="C00000"/>
              </a:solidFill>
            </a:endParaRPr>
          </a:p>
          <a:p>
            <a:pPr marL="0" indent="0">
              <a:buNone/>
            </a:pPr>
            <a:r>
              <a:rPr lang="de-DE" sz="1800" b="1" dirty="0"/>
              <a:t>Main </a:t>
            </a:r>
            <a:r>
              <a:rPr lang="de-DE" sz="1800" b="1" dirty="0" err="1"/>
              <a:t>rule</a:t>
            </a:r>
            <a:endParaRPr lang="de-DE" sz="1800" b="1" dirty="0"/>
          </a:p>
          <a:p>
            <a:pPr marL="0" indent="0">
              <a:buNone/>
            </a:pPr>
            <a:r>
              <a:rPr lang="en-US" sz="1500" dirty="0"/>
              <a:t>After entering Sweden, individual must register in person with the tax authorities (Skatteverket) to obtain the PIN (Personal Identification Number) or coordination number (depending on the circumstances). All assignees posted to Sweden who will be working in Sweden for &gt; 5 days must be registered with the Swedish Work Environment Authority at the latest on the first day of the assignment. The registration may be done online at the Work Environment Authority website.</a:t>
            </a:r>
            <a:endParaRPr lang="de-DE" sz="15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447800"/>
            <a:ext cx="909638"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609600" y="3429000"/>
            <a:ext cx="7924800" cy="2067233"/>
          </a:xfrm>
          <a:prstGeom prst="rect">
            <a:avLst/>
          </a:prstGeom>
        </p:spPr>
        <p:txBody>
          <a:bodyPr wrap="square">
            <a:spAutoFit/>
          </a:bodyPr>
          <a:lstStyle/>
          <a:p>
            <a:pPr>
              <a:spcBef>
                <a:spcPts val="200"/>
              </a:spcBef>
              <a:buClr>
                <a:srgbClr val="CC1543"/>
              </a:buClr>
            </a:pPr>
            <a:r>
              <a:rPr lang="en-US" sz="1500" b="1" dirty="0">
                <a:latin typeface="Arial" pitchFamily="34" charset="0"/>
                <a:cs typeface="Arial" pitchFamily="34" charset="0"/>
              </a:rPr>
              <a:t>Step 1: </a:t>
            </a:r>
            <a:r>
              <a:rPr lang="en-US" sz="1500" dirty="0">
                <a:latin typeface="Arial" pitchFamily="34" charset="0"/>
                <a:cs typeface="Arial" pitchFamily="34" charset="0"/>
              </a:rPr>
              <a:t>HR Specialist registers  at the Office of work environment (</a:t>
            </a:r>
            <a:r>
              <a:rPr lang="en-US" sz="1500" dirty="0" err="1">
                <a:latin typeface="Arial" pitchFamily="34" charset="0"/>
                <a:cs typeface="Arial" pitchFamily="34" charset="0"/>
              </a:rPr>
              <a:t>Arbetsmiljöverket</a:t>
            </a:r>
            <a:r>
              <a:rPr lang="en-US" sz="1500" dirty="0">
                <a:latin typeface="Arial" pitchFamily="34" charset="0"/>
                <a:cs typeface="Arial" pitchFamily="34" charset="0"/>
              </a:rPr>
              <a:t>) before start of the work incl. naming a contact person in posting country: </a:t>
            </a:r>
            <a:r>
              <a:rPr lang="en-US" sz="1500" dirty="0">
                <a:latin typeface="Arial" pitchFamily="34" charset="0"/>
                <a:cs typeface="Arial" pitchFamily="34" charset="0"/>
                <a:hlinkClick r:id="rId4"/>
              </a:rPr>
              <a:t>http://posting.av.se/Default.aspx?lang=en-GB</a:t>
            </a:r>
            <a:endParaRPr lang="en-US" sz="1500" dirty="0">
              <a:latin typeface="Arial" pitchFamily="34" charset="0"/>
              <a:cs typeface="Arial" pitchFamily="34" charset="0"/>
            </a:endParaRPr>
          </a:p>
          <a:p>
            <a:pPr>
              <a:spcBef>
                <a:spcPts val="200"/>
              </a:spcBef>
              <a:buClr>
                <a:srgbClr val="CC1543"/>
              </a:buClr>
            </a:pPr>
            <a:r>
              <a:rPr lang="en-US" sz="1500" dirty="0">
                <a:latin typeface="Arial" pitchFamily="34" charset="0"/>
                <a:cs typeface="Arial" pitchFamily="34" charset="0"/>
              </a:rPr>
              <a:t>Contact person could be a posted worker.</a:t>
            </a:r>
          </a:p>
          <a:p>
            <a:pPr>
              <a:spcBef>
                <a:spcPts val="200"/>
              </a:spcBef>
              <a:buClr>
                <a:srgbClr val="CC1543"/>
              </a:buClr>
            </a:pPr>
            <a:endParaRPr lang="en-US" sz="1500" dirty="0">
              <a:latin typeface="Arial" pitchFamily="34" charset="0"/>
              <a:cs typeface="Arial" pitchFamily="34" charset="0"/>
            </a:endParaRPr>
          </a:p>
          <a:p>
            <a:pPr>
              <a:spcBef>
                <a:spcPts val="200"/>
              </a:spcBef>
              <a:buClr>
                <a:srgbClr val="CC1543"/>
              </a:buClr>
            </a:pPr>
            <a:r>
              <a:rPr lang="en-US" sz="1500" b="1" dirty="0">
                <a:latin typeface="Arial" pitchFamily="34" charset="0"/>
                <a:cs typeface="Arial" pitchFamily="34" charset="0"/>
              </a:rPr>
              <a:t>Step 2: </a:t>
            </a:r>
            <a:r>
              <a:rPr lang="en-US" sz="1500" dirty="0">
                <a:latin typeface="Arial" pitchFamily="34" charset="0"/>
                <a:cs typeface="Arial" pitchFamily="34" charset="0"/>
              </a:rPr>
              <a:t>HR Specialist applies for A1 certificate for employee</a:t>
            </a:r>
          </a:p>
          <a:p>
            <a:pPr>
              <a:spcBef>
                <a:spcPts val="200"/>
              </a:spcBef>
              <a:buClr>
                <a:srgbClr val="CC1543"/>
              </a:buClr>
            </a:pPr>
            <a:endParaRPr lang="en-US" sz="1500" dirty="0">
              <a:latin typeface="Arial" pitchFamily="34" charset="0"/>
              <a:cs typeface="Arial" pitchFamily="34" charset="0"/>
            </a:endParaRPr>
          </a:p>
          <a:p>
            <a:pPr>
              <a:spcBef>
                <a:spcPts val="200"/>
              </a:spcBef>
              <a:buClr>
                <a:srgbClr val="CC1543"/>
              </a:buClr>
            </a:pPr>
            <a:r>
              <a:rPr lang="en-US" sz="1500" b="1" dirty="0">
                <a:latin typeface="Arial" pitchFamily="34" charset="0"/>
                <a:cs typeface="Arial" pitchFamily="34" charset="0"/>
              </a:rPr>
              <a:t>Step 3: </a:t>
            </a:r>
            <a:r>
              <a:rPr lang="en-US" sz="1500" dirty="0">
                <a:latin typeface="Arial" pitchFamily="34" charset="0"/>
                <a:cs typeface="Arial" pitchFamily="34" charset="0"/>
              </a:rPr>
              <a:t>Employee has to take with him: A1 certificate + registration document.</a:t>
            </a:r>
            <a:endParaRPr lang="de-DE" sz="1500" dirty="0">
              <a:latin typeface="Arial" pitchFamily="34" charset="0"/>
              <a:cs typeface="Arial" pitchFamily="34" charset="0"/>
            </a:endParaRPr>
          </a:p>
        </p:txBody>
      </p:sp>
      <p:sp>
        <p:nvSpPr>
          <p:cNvPr id="7" name="TextBox 6">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2053575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a:t>Who needs to attend this training</a:t>
            </a:r>
          </a:p>
        </p:txBody>
      </p:sp>
      <p:sp>
        <p:nvSpPr>
          <p:cNvPr id="3" name="Content Placeholder 2"/>
          <p:cNvSpPr>
            <a:spLocks noGrp="1"/>
          </p:cNvSpPr>
          <p:nvPr>
            <p:ph sz="quarter" idx="10"/>
          </p:nvPr>
        </p:nvSpPr>
        <p:spPr/>
        <p:txBody>
          <a:bodyPr/>
          <a:lstStyle/>
          <a:p>
            <a:pPr marL="0" indent="0">
              <a:buNone/>
            </a:pPr>
            <a:r>
              <a:rPr lang="de-DE" sz="2400" i="1" dirty="0"/>
              <a:t>Who needs to attend this training?</a:t>
            </a:r>
          </a:p>
          <a:p>
            <a:endParaRPr lang="de-DE" sz="2400" b="1" dirty="0"/>
          </a:p>
          <a:p>
            <a:r>
              <a:rPr lang="de-DE" sz="2400" b="1" dirty="0"/>
              <a:t>Managers</a:t>
            </a:r>
            <a:r>
              <a:rPr lang="de-DE" sz="2400" dirty="0"/>
              <a:t> who have employees that travel to Europe for hands-on </a:t>
            </a:r>
            <a:r>
              <a:rPr lang="de-DE" sz="2400" dirty="0" err="1"/>
              <a:t>work</a:t>
            </a:r>
            <a:r>
              <a:rPr lang="de-DE" sz="2400" dirty="0"/>
              <a:t>.</a:t>
            </a:r>
          </a:p>
          <a:p>
            <a:pPr marL="0" indent="0">
              <a:buNone/>
            </a:pPr>
            <a:endParaRPr lang="de-DE" sz="2400" dirty="0"/>
          </a:p>
          <a:p>
            <a:r>
              <a:rPr lang="de-DE" sz="2400" b="1" dirty="0"/>
              <a:t>Project Engineers </a:t>
            </a:r>
            <a:r>
              <a:rPr lang="de-DE" sz="2400" dirty="0"/>
              <a:t>who request on site work to be performed.</a:t>
            </a:r>
            <a:endParaRPr lang="de-DE" sz="2200" dirty="0"/>
          </a:p>
          <a:p>
            <a:endParaRPr lang="de-DE" sz="2400" b="1" dirty="0"/>
          </a:p>
          <a:p>
            <a:r>
              <a:rPr lang="de-DE" sz="2400" b="1" dirty="0" err="1"/>
              <a:t>Employees</a:t>
            </a:r>
            <a:r>
              <a:rPr lang="de-DE" sz="2400" b="1" dirty="0"/>
              <a:t> </a:t>
            </a:r>
            <a:r>
              <a:rPr lang="de-DE" sz="2400" dirty="0"/>
              <a:t>who travel to Europe for hands-on </a:t>
            </a:r>
            <a:r>
              <a:rPr lang="de-DE" sz="2400" dirty="0" err="1"/>
              <a:t>work</a:t>
            </a:r>
            <a:r>
              <a:rPr lang="de-DE" sz="2400" dirty="0"/>
              <a:t>.</a:t>
            </a:r>
          </a:p>
          <a:p>
            <a:pPr marL="0" indent="0">
              <a:buNone/>
            </a:pPr>
            <a:endParaRPr lang="de-DE" sz="2400" dirty="0"/>
          </a:p>
        </p:txBody>
      </p:sp>
    </p:spTree>
    <p:extLst>
      <p:ext uri="{BB962C8B-B14F-4D97-AF65-F5344CB8AC3E}">
        <p14:creationId xmlns:p14="http://schemas.microsoft.com/office/powerpoint/2010/main" val="1549847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516835" y="1143000"/>
            <a:ext cx="8077200" cy="2923877"/>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Switzerland</a:t>
            </a:r>
            <a:endParaRPr lang="de-DE" b="1" dirty="0">
              <a:solidFill>
                <a:srgbClr val="C00000"/>
              </a:solidFill>
            </a:endParaRPr>
          </a:p>
          <a:p>
            <a:r>
              <a:rPr lang="en-US" sz="1600" b="1" dirty="0"/>
              <a:t>Main rule</a:t>
            </a:r>
          </a:p>
          <a:p>
            <a:r>
              <a:rPr lang="en-US" sz="1600" dirty="0"/>
              <a:t>The electronic registration procedure is used for job applications of up to 90 days at a company in Switzerland. For EU citizen there is only a reporting obligation. </a:t>
            </a:r>
            <a:br>
              <a:rPr lang="en-US" sz="1600" dirty="0"/>
            </a:br>
            <a:endParaRPr lang="en-US" sz="1600" dirty="0"/>
          </a:p>
          <a:p>
            <a:endParaRPr lang="en-US" sz="1600" dirty="0"/>
          </a:p>
          <a:p>
            <a:r>
              <a:rPr lang="en-US" sz="1600" dirty="0"/>
              <a:t>A registration of EU employees is necessary in all cases.</a:t>
            </a:r>
          </a:p>
          <a:p>
            <a:r>
              <a:rPr lang="en-US" sz="1600" dirty="0"/>
              <a:t>However if the same employer posts 5 employees at the same day to Switzerland this is only counted as one day.</a:t>
            </a:r>
          </a:p>
          <a:p>
            <a:endParaRPr lang="en-US" sz="1600" dirty="0"/>
          </a:p>
          <a:p>
            <a:endParaRPr lang="de-DE"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648200"/>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55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381000" y="1143000"/>
            <a:ext cx="8229600" cy="4170372"/>
          </a:xfrm>
          <a:prstGeom prst="rect">
            <a:avLst/>
          </a:prstGeom>
          <a:noFill/>
        </p:spPr>
        <p:txBody>
          <a:bodyPr wrap="square" rtlCol="0">
            <a:spAutoFit/>
          </a:bodyPr>
          <a:lstStyle/>
          <a:p>
            <a:r>
              <a:rPr lang="de-DE" sz="1800" b="1" dirty="0">
                <a:solidFill>
                  <a:srgbClr val="C00000"/>
                </a:solidFill>
              </a:rPr>
              <a:t>				</a:t>
            </a:r>
            <a:r>
              <a:rPr lang="de-DE" sz="1800" b="1" dirty="0" err="1">
                <a:solidFill>
                  <a:srgbClr val="C00000"/>
                </a:solidFill>
              </a:rPr>
              <a:t>Switzerland</a:t>
            </a:r>
            <a:endParaRPr lang="de-DE" sz="1800" b="1" dirty="0">
              <a:solidFill>
                <a:srgbClr val="C00000"/>
              </a:solidFill>
            </a:endParaRPr>
          </a:p>
          <a:p>
            <a:endParaRPr lang="en-US" sz="1400" b="1" dirty="0"/>
          </a:p>
          <a:p>
            <a:r>
              <a:rPr lang="en-US" sz="1400" b="1" dirty="0"/>
              <a:t>Step 1: </a:t>
            </a:r>
            <a:r>
              <a:rPr lang="en-US" sz="1400" dirty="0"/>
              <a:t>Employee's manager should determine purpose and length of stay. For each hands-on work stay a registration at the Switzerland authority is necessary at </a:t>
            </a:r>
            <a:r>
              <a:rPr lang="en-US" sz="1400" u="sng" dirty="0"/>
              <a:t>least 8 days before the start of employment </a:t>
            </a:r>
            <a:r>
              <a:rPr lang="en-US" sz="1400" dirty="0"/>
              <a:t>in the notification procedure.</a:t>
            </a:r>
          </a:p>
          <a:p>
            <a:endParaRPr lang="en-US" sz="1100" dirty="0"/>
          </a:p>
          <a:p>
            <a:endParaRPr lang="en-US" sz="1100" b="1" dirty="0"/>
          </a:p>
          <a:p>
            <a:r>
              <a:rPr lang="en-US" sz="1400" b="1" dirty="0"/>
              <a:t>Step 2: </a:t>
            </a:r>
            <a:r>
              <a:rPr lang="en-US" sz="1400" dirty="0"/>
              <a:t>If below 90 days, online registration locally in canton incl. naming a contact person in posting country and residence of contact person in posting country minimum 8 days before start or work: </a:t>
            </a:r>
            <a:r>
              <a:rPr lang="en-US" sz="1400" dirty="0">
                <a:hlinkClick r:id="rId3"/>
              </a:rPr>
              <a:t>https://www.sem.admin.ch/sem/de/home/themen/fza_schweiz-eu-efta/meldeverfahren.html</a:t>
            </a:r>
            <a:endParaRPr lang="en-US" sz="1400" dirty="0"/>
          </a:p>
          <a:p>
            <a:r>
              <a:rPr lang="en-US" sz="1400" dirty="0"/>
              <a:t>In case of emergency, the 8-day deadline can be shortened (confirmation of emergency situation from customer). Emergency situation only accepted if start of work in max. 3 days.</a:t>
            </a:r>
          </a:p>
          <a:p>
            <a:endParaRPr lang="en-US" sz="1400" b="1" dirty="0"/>
          </a:p>
          <a:p>
            <a:r>
              <a:rPr lang="en-US" sz="1400" b="1" dirty="0"/>
              <a:t>Step 3: </a:t>
            </a:r>
            <a:r>
              <a:rPr lang="en-US" sz="1400" dirty="0"/>
              <a:t>HR Specialist applies for A1 certificate for employee</a:t>
            </a:r>
          </a:p>
          <a:p>
            <a:endParaRPr lang="en-US" sz="1400" b="1" dirty="0"/>
          </a:p>
          <a:p>
            <a:r>
              <a:rPr lang="en-US" sz="1400" b="1" dirty="0"/>
              <a:t>Step 4: </a:t>
            </a:r>
            <a:r>
              <a:rPr lang="en-US" sz="1400" dirty="0"/>
              <a:t>Employee has to take the documents with him: A1 certificate, copy of notification or copy of granted authorization, work contract.</a:t>
            </a:r>
          </a:p>
          <a:p>
            <a:endParaRPr lang="en-US" sz="1100" dirty="0"/>
          </a:p>
          <a:p>
            <a:endParaRPr lang="de-DE" sz="1800" dirty="0"/>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9726" y="4939368"/>
            <a:ext cx="1730874" cy="109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3459916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533400" y="1143000"/>
            <a:ext cx="7848600" cy="3385542"/>
          </a:xfrm>
          <a:prstGeom prst="rect">
            <a:avLst/>
          </a:prstGeom>
          <a:noFill/>
        </p:spPr>
        <p:txBody>
          <a:bodyPr wrap="square" rtlCol="0">
            <a:spAutoFit/>
          </a:bodyPr>
          <a:lstStyle/>
          <a:p>
            <a:r>
              <a:rPr lang="de-DE" b="1" dirty="0">
                <a:solidFill>
                  <a:srgbClr val="C00000"/>
                </a:solidFill>
              </a:rPr>
              <a:t>				Turkey</a:t>
            </a:r>
          </a:p>
          <a:p>
            <a:r>
              <a:rPr lang="de-DE" sz="1800" b="1" dirty="0"/>
              <a:t>Main </a:t>
            </a:r>
            <a:r>
              <a:rPr lang="de-DE" sz="1800" b="1" dirty="0" err="1"/>
              <a:t>rule</a:t>
            </a:r>
            <a:endParaRPr lang="de-DE" sz="1800" b="1" dirty="0"/>
          </a:p>
          <a:p>
            <a:r>
              <a:rPr lang="en-US" sz="1600" dirty="0"/>
              <a:t>Hands-on work requires a work permit in most circumstances. Some specific work activities are permitted on an Assembly, Maintenance and Service (AMS) Visa for a period of up to 90 days, which can only be issued by a Turkish consulate abroad. This process usually applies where the assignee is being sent to fulfill foreign contractual obligations to a Turkish client company. It will require there be an existing service agreement or purchase order between the sending company and the host company. Assignees must remain on foreign payroll and contract. </a:t>
            </a:r>
            <a:endParaRPr lang="de-DE" sz="1600" dirty="0"/>
          </a:p>
          <a:p>
            <a:endParaRPr lang="en-US" sz="1600" dirty="0"/>
          </a:p>
          <a:p>
            <a:r>
              <a:rPr lang="en-US" sz="1600" dirty="0"/>
              <a:t>AMS visas will require minimally a support letter from both the sending employer and the Turkish  host entity. Additionally the application form, passport, photograph, proof of accommodation, onward air ticket. </a:t>
            </a:r>
            <a:endParaRPr lang="de-DE" sz="16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648200"/>
            <a:ext cx="1996736" cy="132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18603"/>
            <a:ext cx="2721038" cy="145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82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609600" y="1180571"/>
            <a:ext cx="7848600" cy="4832092"/>
          </a:xfrm>
          <a:prstGeom prst="rect">
            <a:avLst/>
          </a:prstGeom>
          <a:noFill/>
        </p:spPr>
        <p:txBody>
          <a:bodyPr wrap="square" rtlCol="0">
            <a:spAutoFit/>
          </a:bodyPr>
          <a:lstStyle/>
          <a:p>
            <a:r>
              <a:rPr lang="de-DE" b="1" dirty="0">
                <a:solidFill>
                  <a:srgbClr val="C00000"/>
                </a:solidFill>
              </a:rPr>
              <a:t>				Turkey</a:t>
            </a:r>
          </a:p>
          <a:p>
            <a:r>
              <a:rPr lang="en-US" sz="1600" b="1" dirty="0"/>
              <a:t>Step 1: </a:t>
            </a:r>
            <a:r>
              <a:rPr lang="en-US" sz="1600" dirty="0"/>
              <a:t>Employee's manager should determine purpose and length of stay.</a:t>
            </a:r>
          </a:p>
          <a:p>
            <a:endParaRPr lang="en-US" sz="1600" dirty="0"/>
          </a:p>
          <a:p>
            <a:r>
              <a:rPr lang="en-US" sz="1600" b="1" dirty="0"/>
              <a:t>Step 2: </a:t>
            </a:r>
            <a:r>
              <a:rPr lang="en-US" sz="1600" dirty="0"/>
              <a:t>Employee needs to apply for a AMS visa - the nearest Turkish mission to obtain work permit and visa (with passport, visa application form and a letter from employer and the Turkish company, photo, proof of accommodation, onward air ticket).</a:t>
            </a:r>
          </a:p>
          <a:p>
            <a:endParaRPr lang="en-US" sz="1600" dirty="0"/>
          </a:p>
          <a:p>
            <a:r>
              <a:rPr lang="en-US" sz="1600" b="1" dirty="0"/>
              <a:t>Step 3: </a:t>
            </a:r>
            <a:r>
              <a:rPr lang="en-US" sz="1600" dirty="0"/>
              <a:t>Employer - documents should be submitted to the Turkish Ministry of Labour and Social Security (MLSS) within ten working days after your application. Find the list of those documents in the MLSS’s website </a:t>
            </a:r>
            <a:r>
              <a:rPr lang="en-US" sz="1600" dirty="0">
                <a:hlinkClick r:id="rId3"/>
              </a:rPr>
              <a:t>http://www.csgb.gov.tr</a:t>
            </a:r>
            <a:r>
              <a:rPr lang="en-US" sz="1600" dirty="0"/>
              <a:t>.</a:t>
            </a:r>
          </a:p>
          <a:p>
            <a:r>
              <a:rPr lang="en-US" sz="1600" dirty="0"/>
              <a:t>Applications are finalized by the MLSS within thirty days at the latest. </a:t>
            </a:r>
          </a:p>
          <a:p>
            <a:r>
              <a:rPr lang="en-US" sz="1600" dirty="0"/>
              <a:t>Length of time the process takes place: Please calculate around 6 weeks.</a:t>
            </a:r>
          </a:p>
          <a:p>
            <a:endParaRPr lang="de-DE" sz="1600" dirty="0"/>
          </a:p>
          <a:p>
            <a:r>
              <a:rPr lang="en-US" sz="1600" b="1" dirty="0"/>
              <a:t>Step 4: </a:t>
            </a:r>
            <a:r>
              <a:rPr lang="en-US" sz="1600" dirty="0"/>
              <a:t>HR Specialist applies for A1 certificate for</a:t>
            </a:r>
          </a:p>
          <a:p>
            <a:r>
              <a:rPr lang="en-US" sz="1600" dirty="0" err="1"/>
              <a:t>ee</a:t>
            </a:r>
            <a:r>
              <a:rPr lang="en-US" sz="1600" dirty="0"/>
              <a:t> at the relevant health insurance.</a:t>
            </a:r>
          </a:p>
          <a:p>
            <a:endParaRPr lang="en-US" sz="1600" dirty="0"/>
          </a:p>
          <a:p>
            <a:r>
              <a:rPr lang="en-US" sz="1600" b="1" dirty="0"/>
              <a:t>Step 5: </a:t>
            </a:r>
            <a:r>
              <a:rPr lang="en-US" sz="1600" dirty="0"/>
              <a:t>Employee has to take the documents with him.</a:t>
            </a:r>
          </a:p>
          <a:p>
            <a:endParaRPr lang="de-DE" sz="1600" dirty="0"/>
          </a:p>
        </p:txBody>
      </p:sp>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314" y="4986489"/>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hlinkClick r:id="rId5"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3138273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lstStyle/>
          <a:p>
            <a:pPr marL="0" indent="0">
              <a:buNone/>
            </a:pPr>
            <a:r>
              <a:rPr lang="de-DE" b="1" dirty="0">
                <a:solidFill>
                  <a:srgbClr val="C00000"/>
                </a:solidFill>
              </a:rPr>
              <a:t>				UK</a:t>
            </a:r>
          </a:p>
          <a:p>
            <a:pPr marL="0" indent="0">
              <a:buNone/>
            </a:pPr>
            <a:r>
              <a:rPr lang="de-DE" sz="1800" b="1" dirty="0"/>
              <a:t>Main </a:t>
            </a:r>
            <a:r>
              <a:rPr lang="de-DE" sz="1800" b="1" dirty="0" err="1"/>
              <a:t>rule</a:t>
            </a:r>
            <a:endParaRPr lang="de-DE" sz="1800" b="1" dirty="0"/>
          </a:p>
          <a:p>
            <a:pPr marL="0" indent="0">
              <a:buNone/>
            </a:pPr>
            <a:r>
              <a:rPr lang="en-US" sz="1600" dirty="0"/>
              <a:t>An employee of a foreign manufacturer or supplier may install, dismantle, repair, service or advise on equipment, computer software or hardware where it has a contract of purchase or supply or lease with a UK company or organization.</a:t>
            </a:r>
            <a:endParaRPr lang="de-DE" sz="1600" dirty="0"/>
          </a:p>
          <a:p>
            <a:pPr marL="0" indent="0">
              <a:buNone/>
            </a:pPr>
            <a:endParaRPr lang="en-US" sz="1600" dirty="0"/>
          </a:p>
          <a:p>
            <a:pPr marL="0" indent="0">
              <a:buNone/>
            </a:pPr>
            <a:r>
              <a:rPr lang="en-US" sz="1600" dirty="0"/>
              <a:t>Prior work authorization would be required for any productive work that does not fall under this or other exemptions outlined for business visitors in the Excel file, e.g. work for several month. Most typically this would require the UK company to Sponsor a Tier 2 visa in, either the Tier 2 Intra-Company Transfer or the Tier 2 General category. The role must be skilled to graduate degree level - engineering technicians will not qualify for Tier 2. </a:t>
            </a:r>
          </a:p>
          <a:p>
            <a:pPr marL="0" indent="0">
              <a:buNone/>
            </a:pPr>
            <a:endParaRPr lang="en-US" sz="1600" dirty="0"/>
          </a:p>
          <a:p>
            <a:pPr marL="0" indent="0">
              <a:buNone/>
            </a:pPr>
            <a:endParaRPr lang="en-US" sz="1600" dirty="0"/>
          </a:p>
          <a:p>
            <a:pPr marL="0" indent="0">
              <a:buNone/>
            </a:pPr>
            <a:endParaRPr lang="en-US" sz="1600"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3434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normAutofit/>
          </a:bodyPr>
          <a:lstStyle/>
          <a:p>
            <a:pPr marL="0" indent="0">
              <a:buNone/>
            </a:pPr>
            <a:r>
              <a:rPr lang="de-DE" b="1" dirty="0">
                <a:solidFill>
                  <a:srgbClr val="C00000"/>
                </a:solidFill>
              </a:rPr>
              <a:t>				UK</a:t>
            </a:r>
          </a:p>
          <a:p>
            <a:pPr marL="0" indent="0">
              <a:buNone/>
            </a:pPr>
            <a:endParaRPr lang="de-DE" dirty="0"/>
          </a:p>
          <a:p>
            <a:pPr marL="0" indent="0">
              <a:buNone/>
            </a:pPr>
            <a:r>
              <a:rPr lang="en-US" sz="1600" b="1"/>
              <a:t>Step </a:t>
            </a:r>
            <a:r>
              <a:rPr lang="en-US" sz="1600" b="1" dirty="0"/>
              <a:t>1: </a:t>
            </a:r>
            <a:r>
              <a:rPr lang="en-US" sz="1600" dirty="0"/>
              <a:t>HR Specialist applies for A1 certificate </a:t>
            </a:r>
            <a:r>
              <a:rPr lang="en-US" sz="1600"/>
              <a:t>for employee</a:t>
            </a:r>
          </a:p>
          <a:p>
            <a:pPr marL="0" indent="0">
              <a:buNone/>
            </a:pPr>
            <a:endParaRPr lang="en-US" sz="1600" dirty="0"/>
          </a:p>
          <a:p>
            <a:pPr marL="0" indent="0">
              <a:buNone/>
            </a:pPr>
            <a:r>
              <a:rPr lang="en-US" sz="1600" b="1" dirty="0"/>
              <a:t>Step 2: </a:t>
            </a:r>
            <a:r>
              <a:rPr lang="en-US" sz="1600" dirty="0"/>
              <a:t>Employee has to take the A1 certificate with him.</a:t>
            </a:r>
          </a:p>
          <a:p>
            <a:pPr marL="0" indent="0">
              <a:buNone/>
            </a:pPr>
            <a:endParaRPr lang="en-US" sz="1600" dirty="0"/>
          </a:p>
          <a:p>
            <a:pPr marL="0" indent="0">
              <a:buNone/>
            </a:pPr>
            <a:r>
              <a:rPr lang="en-US" sz="1500" dirty="0"/>
              <a:t>Attention! Although the Channel Islands and the Isle of Man do not belong to the United Kingdom or to the EU, a work permit is required. Contact local authorities.</a:t>
            </a:r>
            <a:endParaRPr lang="de-DE" sz="1500" dirty="0"/>
          </a:p>
          <a:p>
            <a:pPr marL="0" indent="0">
              <a:buNone/>
            </a:pPr>
            <a:endParaRPr lang="en-US" dirty="0"/>
          </a:p>
        </p:txBody>
      </p:sp>
      <p:sp>
        <p:nvSpPr>
          <p:cNvPr id="5" name="TextBox 4">
            <a:hlinkClick r:id="rId3" action="ppaction://hlinksldjump"/>
          </p:cNvPr>
          <p:cNvSpPr txBox="1"/>
          <p:nvPr/>
        </p:nvSpPr>
        <p:spPr>
          <a:xfrm>
            <a:off x="2019300" y="6102275"/>
            <a:ext cx="1295400" cy="461665"/>
          </a:xfrm>
          <a:prstGeom prst="rect">
            <a:avLst/>
          </a:prstGeom>
          <a:solidFill>
            <a:schemeClr val="accent6"/>
          </a:solidFill>
        </p:spPr>
        <p:txBody>
          <a:bodyPr wrap="square" rtlCol="0">
            <a:spAutoFit/>
          </a:bodyPr>
          <a:lstStyle/>
          <a:p>
            <a:pPr algn="ctr"/>
            <a:r>
              <a:rPr lang="en-US" sz="1200" dirty="0"/>
              <a:t>Return to Country List</a:t>
            </a:r>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962400"/>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010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9" y="122238"/>
            <a:ext cx="6812866" cy="868362"/>
          </a:xfrm>
        </p:spPr>
        <p:txBody>
          <a:bodyPr/>
          <a:lstStyle/>
          <a:p>
            <a:pPr lvl="1"/>
            <a:r>
              <a:rPr lang="en-US" b="1" dirty="0">
                <a:latin typeface="Arial Narrow" panose="020B0606020202030204" pitchFamily="34" charset="0"/>
              </a:rPr>
              <a:t>Introduction</a:t>
            </a:r>
            <a:endParaRPr lang="en-US" dirty="0"/>
          </a:p>
        </p:txBody>
      </p:sp>
      <p:sp>
        <p:nvSpPr>
          <p:cNvPr id="4" name="Textfeld 3"/>
          <p:cNvSpPr txBox="1"/>
          <p:nvPr/>
        </p:nvSpPr>
        <p:spPr>
          <a:xfrm>
            <a:off x="2750142" y="1630740"/>
            <a:ext cx="6012858" cy="1569660"/>
          </a:xfrm>
          <a:prstGeom prst="rect">
            <a:avLst/>
          </a:prstGeom>
          <a:noFill/>
        </p:spPr>
        <p:txBody>
          <a:bodyPr wrap="square" rtlCol="0">
            <a:spAutoFit/>
          </a:bodyPr>
          <a:lstStyle/>
          <a:p>
            <a:r>
              <a:rPr lang="de-DE" sz="1600" dirty="0"/>
              <a:t>This is Angela, a Field Service Engineer based out </a:t>
            </a:r>
            <a:r>
              <a:rPr lang="de-DE" sz="1600" dirty="0" err="1"/>
              <a:t>of</a:t>
            </a:r>
            <a:r>
              <a:rPr lang="de-DE" sz="1600" dirty="0"/>
              <a:t> Germany.  Angela does most of her work in Germany, but she has been assigned to work on a project in France.</a:t>
            </a:r>
          </a:p>
          <a:p>
            <a:endParaRPr lang="de-DE" sz="1600" dirty="0"/>
          </a:p>
          <a:p>
            <a:pPr lvl="0"/>
            <a:r>
              <a:rPr lang="de-DE" sz="1600" dirty="0">
                <a:solidFill>
                  <a:srgbClr val="000000"/>
                </a:solidFill>
              </a:rPr>
              <a:t>For two weeks, Angela works on various equipment at the customer site.  </a:t>
            </a:r>
            <a:endParaRPr lang="de-DE"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63557"/>
            <a:ext cx="1752600" cy="267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90600" y="4572000"/>
            <a:ext cx="4610100" cy="1077218"/>
          </a:xfrm>
          <a:prstGeom prst="rect">
            <a:avLst/>
          </a:prstGeom>
        </p:spPr>
        <p:txBody>
          <a:bodyPr wrap="square">
            <a:spAutoFit/>
          </a:bodyPr>
          <a:lstStyle/>
          <a:p>
            <a:pPr lvl="0"/>
            <a:r>
              <a:rPr lang="de-DE" sz="1600" dirty="0">
                <a:solidFill>
                  <a:srgbClr val="000000"/>
                </a:solidFill>
              </a:rPr>
              <a:t>She successfully completes the project, and is on her way home.  At the airport, French Customs Agents have questions for Angela about her work at the customer site.</a:t>
            </a:r>
          </a:p>
        </p:txBody>
      </p:sp>
      <p:pic>
        <p:nvPicPr>
          <p:cNvPr id="1026" name="Picture 2" descr="Image result for eu customs a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917" y="3920955"/>
            <a:ext cx="2766011" cy="2074508"/>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xmlns="" id="{890EC46B-3EC1-41FF-ABCD-CF12B23DF6DE}"/>
              </a:ext>
            </a:extLst>
          </p:cNvPr>
          <p:cNvSpPr/>
          <p:nvPr/>
        </p:nvSpPr>
        <p:spPr>
          <a:xfrm>
            <a:off x="2590800" y="3197680"/>
            <a:ext cx="3009900" cy="1446550"/>
          </a:xfrm>
          <a:prstGeom prst="rect">
            <a:avLst/>
          </a:prstGeom>
        </p:spPr>
        <p:txBody>
          <a:bodyPr wrap="square">
            <a:spAutoFit/>
          </a:bodyPr>
          <a:lstStyle/>
          <a:p>
            <a:r>
              <a:rPr lang="en-US" sz="1100" i="1" dirty="0">
                <a:solidFill>
                  <a:srgbClr val="FF0000"/>
                </a:solidFill>
              </a:rPr>
              <a:t>Why is it important to have necessary paperwork when working in another country in Europe?  </a:t>
            </a:r>
          </a:p>
          <a:p>
            <a:endParaRPr lang="en-US" sz="1100" dirty="0">
              <a:solidFill>
                <a:srgbClr val="FF0000"/>
              </a:solidFill>
            </a:endParaRPr>
          </a:p>
          <a:p>
            <a:r>
              <a:rPr lang="en-US" sz="1100" dirty="0">
                <a:solidFill>
                  <a:srgbClr val="FF0000"/>
                </a:solidFill>
              </a:rPr>
              <a:t>Consider Angela’s story about working at a customer site in France for insights into the importance of having the right work documents.</a:t>
            </a:r>
          </a:p>
        </p:txBody>
      </p:sp>
    </p:spTree>
    <p:extLst>
      <p:ext uri="{BB962C8B-B14F-4D97-AF65-F5344CB8AC3E}">
        <p14:creationId xmlns:p14="http://schemas.microsoft.com/office/powerpoint/2010/main" val="23720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2" name="Textfeld 1"/>
          <p:cNvSpPr txBox="1"/>
          <p:nvPr/>
        </p:nvSpPr>
        <p:spPr>
          <a:xfrm>
            <a:off x="457200" y="1219200"/>
            <a:ext cx="4800600" cy="830997"/>
          </a:xfrm>
          <a:prstGeom prst="rect">
            <a:avLst/>
          </a:prstGeom>
          <a:noFill/>
        </p:spPr>
        <p:txBody>
          <a:bodyPr wrap="square" rtlCol="0">
            <a:spAutoFit/>
          </a:bodyPr>
          <a:lstStyle/>
          <a:p>
            <a:pPr lvl="0"/>
            <a:r>
              <a:rPr lang="de-DE" sz="1600" dirty="0">
                <a:solidFill>
                  <a:srgbClr val="000000"/>
                </a:solidFill>
              </a:rPr>
              <a:t>After explaining that she was working on customer equipment, the Customs Agent informs Angela that different documents are required to do this work. </a:t>
            </a:r>
          </a:p>
        </p:txBody>
      </p:sp>
      <p:sp>
        <p:nvSpPr>
          <p:cNvPr id="5" name="Rectangle 4"/>
          <p:cNvSpPr/>
          <p:nvPr/>
        </p:nvSpPr>
        <p:spPr>
          <a:xfrm>
            <a:off x="3886200" y="4650259"/>
            <a:ext cx="4572000" cy="1077218"/>
          </a:xfrm>
          <a:prstGeom prst="rect">
            <a:avLst/>
          </a:prstGeom>
        </p:spPr>
        <p:txBody>
          <a:bodyPr>
            <a:spAutoFit/>
          </a:bodyPr>
          <a:lstStyle/>
          <a:p>
            <a:r>
              <a:rPr lang="de-DE" sz="1600" dirty="0">
                <a:solidFill>
                  <a:srgbClr val="000000"/>
                </a:solidFill>
              </a:rPr>
              <a:t>“It would have been nice to know about these rules before my trip!“ thought Angela.  She makes a note to discuss this with her manager as soon as she returns.</a:t>
            </a:r>
            <a:endParaRPr lang="en-US" dirty="0"/>
          </a:p>
        </p:txBody>
      </p:sp>
      <p:sp>
        <p:nvSpPr>
          <p:cNvPr id="13" name="Rectangle 12"/>
          <p:cNvSpPr/>
          <p:nvPr/>
        </p:nvSpPr>
        <p:spPr>
          <a:xfrm>
            <a:off x="457200" y="2514600"/>
            <a:ext cx="4572000" cy="1323439"/>
          </a:xfrm>
          <a:prstGeom prst="rect">
            <a:avLst/>
          </a:prstGeom>
        </p:spPr>
        <p:txBody>
          <a:bodyPr>
            <a:spAutoFit/>
          </a:bodyPr>
          <a:lstStyle/>
          <a:p>
            <a:pPr lvl="0"/>
            <a:r>
              <a:rPr lang="de-DE" sz="1600" dirty="0">
                <a:solidFill>
                  <a:srgbClr val="000000"/>
                </a:solidFill>
              </a:rPr>
              <a:t>Angela learns </a:t>
            </a:r>
            <a:r>
              <a:rPr lang="de-DE" sz="1600" dirty="0" err="1">
                <a:solidFill>
                  <a:srgbClr val="000000"/>
                </a:solidFill>
              </a:rPr>
              <a:t>that</a:t>
            </a:r>
            <a:r>
              <a:rPr lang="de-DE" sz="1600" dirty="0">
                <a:solidFill>
                  <a:srgbClr val="000000"/>
                </a:solidFill>
              </a:rPr>
              <a:t> </a:t>
            </a:r>
            <a:r>
              <a:rPr lang="de-DE" sz="1600" dirty="0" err="1">
                <a:solidFill>
                  <a:srgbClr val="000000"/>
                </a:solidFill>
              </a:rPr>
              <a:t>these</a:t>
            </a:r>
            <a:r>
              <a:rPr lang="de-DE" sz="1600" dirty="0">
                <a:solidFill>
                  <a:srgbClr val="000000"/>
                </a:solidFill>
              </a:rPr>
              <a:t> </a:t>
            </a:r>
            <a:r>
              <a:rPr lang="de-DE" sz="1600" dirty="0" err="1">
                <a:solidFill>
                  <a:srgbClr val="000000"/>
                </a:solidFill>
              </a:rPr>
              <a:t>documents</a:t>
            </a:r>
            <a:r>
              <a:rPr lang="de-DE" sz="1600" dirty="0">
                <a:solidFill>
                  <a:srgbClr val="000000"/>
                </a:solidFill>
              </a:rPr>
              <a:t> </a:t>
            </a:r>
            <a:r>
              <a:rPr lang="de-DE" sz="1600" dirty="0" err="1">
                <a:solidFill>
                  <a:srgbClr val="000000"/>
                </a:solidFill>
              </a:rPr>
              <a:t>are</a:t>
            </a:r>
            <a:r>
              <a:rPr lang="de-DE" sz="1600" dirty="0">
                <a:solidFill>
                  <a:srgbClr val="000000"/>
                </a:solidFill>
              </a:rPr>
              <a:t> </a:t>
            </a:r>
            <a:r>
              <a:rPr lang="de-DE" sz="1600" dirty="0" err="1">
                <a:solidFill>
                  <a:srgbClr val="000000"/>
                </a:solidFill>
              </a:rPr>
              <a:t>required</a:t>
            </a:r>
            <a:r>
              <a:rPr lang="de-DE" sz="1600" dirty="0">
                <a:solidFill>
                  <a:srgbClr val="000000"/>
                </a:solidFill>
              </a:rPr>
              <a:t> because of </a:t>
            </a:r>
            <a:r>
              <a:rPr lang="de-DE" sz="1600" dirty="0" err="1">
                <a:solidFill>
                  <a:srgbClr val="000000"/>
                </a:solidFill>
              </a:rPr>
              <a:t>the</a:t>
            </a:r>
            <a:r>
              <a:rPr lang="de-DE" sz="1600" dirty="0">
                <a:solidFill>
                  <a:srgbClr val="000000"/>
                </a:solidFill>
              </a:rPr>
              <a:t> </a:t>
            </a:r>
            <a:r>
              <a:rPr lang="de-DE" sz="1600" dirty="0" err="1">
                <a:solidFill>
                  <a:srgbClr val="000000"/>
                </a:solidFill>
              </a:rPr>
              <a:t>nature</a:t>
            </a:r>
            <a:r>
              <a:rPr lang="de-DE" sz="1600" dirty="0">
                <a:solidFill>
                  <a:srgbClr val="000000"/>
                </a:solidFill>
              </a:rPr>
              <a:t> of her work.  If she </a:t>
            </a:r>
            <a:r>
              <a:rPr lang="de-DE" sz="1600" dirty="0" err="1">
                <a:solidFill>
                  <a:srgbClr val="000000"/>
                </a:solidFill>
              </a:rPr>
              <a:t>would</a:t>
            </a:r>
            <a:r>
              <a:rPr lang="de-DE" sz="1600" dirty="0">
                <a:solidFill>
                  <a:srgbClr val="000000"/>
                </a:solidFill>
              </a:rPr>
              <a:t> not </a:t>
            </a:r>
            <a:r>
              <a:rPr lang="de-DE" sz="1600" dirty="0" err="1">
                <a:solidFill>
                  <a:srgbClr val="000000"/>
                </a:solidFill>
              </a:rPr>
              <a:t>have</a:t>
            </a:r>
            <a:r>
              <a:rPr lang="de-DE" sz="1600" dirty="0">
                <a:solidFill>
                  <a:srgbClr val="000000"/>
                </a:solidFill>
              </a:rPr>
              <a:t> </a:t>
            </a:r>
            <a:r>
              <a:rPr lang="de-DE" sz="1600" dirty="0" err="1">
                <a:solidFill>
                  <a:srgbClr val="000000"/>
                </a:solidFill>
              </a:rPr>
              <a:t>the</a:t>
            </a:r>
            <a:r>
              <a:rPr lang="de-DE" sz="1600" dirty="0">
                <a:solidFill>
                  <a:srgbClr val="000000"/>
                </a:solidFill>
              </a:rPr>
              <a:t> relevant </a:t>
            </a:r>
            <a:r>
              <a:rPr lang="de-DE" sz="1600" dirty="0" err="1">
                <a:solidFill>
                  <a:srgbClr val="000000"/>
                </a:solidFill>
              </a:rPr>
              <a:t>documents</a:t>
            </a:r>
            <a:r>
              <a:rPr lang="de-DE" sz="1600" dirty="0">
                <a:solidFill>
                  <a:srgbClr val="000000"/>
                </a:solidFill>
              </a:rPr>
              <a:t> </a:t>
            </a:r>
            <a:r>
              <a:rPr lang="de-DE" sz="1600" dirty="0" err="1">
                <a:solidFill>
                  <a:srgbClr val="000000"/>
                </a:solidFill>
              </a:rPr>
              <a:t>with</a:t>
            </a:r>
            <a:r>
              <a:rPr lang="de-DE" sz="1600" dirty="0">
                <a:solidFill>
                  <a:srgbClr val="000000"/>
                </a:solidFill>
              </a:rPr>
              <a:t> her </a:t>
            </a:r>
            <a:r>
              <a:rPr lang="de-DE" sz="1600" dirty="0" err="1">
                <a:solidFill>
                  <a:srgbClr val="000000"/>
                </a:solidFill>
              </a:rPr>
              <a:t>or</a:t>
            </a:r>
            <a:r>
              <a:rPr lang="de-DE" sz="1600" dirty="0">
                <a:solidFill>
                  <a:srgbClr val="000000"/>
                </a:solidFill>
              </a:rPr>
              <a:t> </a:t>
            </a:r>
            <a:r>
              <a:rPr lang="de-DE" sz="1600" dirty="0" err="1">
                <a:solidFill>
                  <a:srgbClr val="000000"/>
                </a:solidFill>
              </a:rPr>
              <a:t>have</a:t>
            </a:r>
            <a:r>
              <a:rPr lang="de-DE" sz="1600" dirty="0">
                <a:solidFill>
                  <a:srgbClr val="000000"/>
                </a:solidFill>
              </a:rPr>
              <a:t> been hurt on the job, MTS would have been assessed a substantial penalty.</a:t>
            </a:r>
          </a:p>
        </p:txBody>
      </p:sp>
      <p:pic>
        <p:nvPicPr>
          <p:cNvPr id="2050" name="Picture 2" descr="Image result for germany work v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oman, air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96" y="4424263"/>
            <a:ext cx="2867267" cy="152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Narrow" panose="020B0606020202030204" pitchFamily="34" charset="0"/>
              </a:rPr>
              <a:t>Introduction</a:t>
            </a:r>
          </a:p>
        </p:txBody>
      </p:sp>
      <p:sp>
        <p:nvSpPr>
          <p:cNvPr id="3" name="Content Placeholder 2"/>
          <p:cNvSpPr>
            <a:spLocks noGrp="1"/>
          </p:cNvSpPr>
          <p:nvPr>
            <p:ph sz="quarter" idx="10"/>
          </p:nvPr>
        </p:nvSpPr>
        <p:spPr/>
        <p:txBody>
          <a:bodyPr/>
          <a:lstStyle/>
          <a:p>
            <a:r>
              <a:rPr lang="en-US" b="1" i="1" dirty="0"/>
              <a:t>What could have Angela done differently?</a:t>
            </a:r>
          </a:p>
          <a:p>
            <a:pPr lvl="1"/>
            <a:r>
              <a:rPr lang="en-US" dirty="0">
                <a:solidFill>
                  <a:schemeClr val="tx2"/>
                </a:solidFill>
              </a:rPr>
              <a:t>Ask questions</a:t>
            </a:r>
            <a:r>
              <a:rPr lang="en-US" dirty="0"/>
              <a:t>.  When traveling internationally, Angela should check with her </a:t>
            </a:r>
            <a:r>
              <a:rPr lang="en-US" u="sng" dirty="0"/>
              <a:t>supervisor</a:t>
            </a:r>
            <a:r>
              <a:rPr lang="en-US" dirty="0"/>
              <a:t> and HR to make sure she has the appropriate work visas and permits.</a:t>
            </a:r>
          </a:p>
          <a:p>
            <a:endParaRPr lang="en-US" dirty="0"/>
          </a:p>
          <a:p>
            <a:r>
              <a:rPr lang="en-US" b="1" i="1" dirty="0"/>
              <a:t>Why is it important for Angela to file this paperwork?</a:t>
            </a:r>
          </a:p>
          <a:p>
            <a:pPr lvl="1"/>
            <a:r>
              <a:rPr lang="en-US" dirty="0">
                <a:solidFill>
                  <a:schemeClr val="tx2"/>
                </a:solidFill>
              </a:rPr>
              <a:t>It’s the law</a:t>
            </a:r>
            <a:r>
              <a:rPr lang="en-US" dirty="0"/>
              <a:t>.  International law requires, for specific types of work, that employees provide registration or visas to clarify the work they will be engaged in.</a:t>
            </a:r>
          </a:p>
          <a:p>
            <a:pPr lvl="1"/>
            <a:endParaRPr lang="en-US" dirty="0"/>
          </a:p>
          <a:p>
            <a:r>
              <a:rPr lang="en-US" b="1" i="1" dirty="0"/>
              <a:t>If you were Angela’s manager, what could you have done to prevent this problem?</a:t>
            </a:r>
          </a:p>
          <a:p>
            <a:pPr lvl="1"/>
            <a:r>
              <a:rPr lang="en-US" dirty="0">
                <a:solidFill>
                  <a:schemeClr val="tx2"/>
                </a:solidFill>
              </a:rPr>
              <a:t>Follow-up</a:t>
            </a:r>
            <a:r>
              <a:rPr lang="en-US" dirty="0"/>
              <a:t>.  Ensure Angela has had this training and applied for and received the necessary documentation, and help answer any additional questions to complete the paperwork.</a:t>
            </a:r>
            <a:endParaRPr lang="en-US" dirty="0">
              <a:solidFill>
                <a:srgbClr val="FF0000"/>
              </a:solidFill>
            </a:endParaRPr>
          </a:p>
        </p:txBody>
      </p:sp>
    </p:spTree>
    <p:extLst>
      <p:ext uri="{BB962C8B-B14F-4D97-AF65-F5344CB8AC3E}">
        <p14:creationId xmlns:p14="http://schemas.microsoft.com/office/powerpoint/2010/main" val="35157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a:t>Why is this topic important to MTS and for you?</a:t>
            </a:r>
          </a:p>
        </p:txBody>
      </p:sp>
      <p:sp>
        <p:nvSpPr>
          <p:cNvPr id="3" name="Content Placeholder 2"/>
          <p:cNvSpPr>
            <a:spLocks noGrp="1"/>
          </p:cNvSpPr>
          <p:nvPr>
            <p:ph sz="quarter" idx="10"/>
          </p:nvPr>
        </p:nvSpPr>
        <p:spPr/>
        <p:txBody>
          <a:bodyPr/>
          <a:lstStyle/>
          <a:p>
            <a:pPr marL="0" indent="0">
              <a:buNone/>
            </a:pPr>
            <a:r>
              <a:rPr lang="en-US" b="1" dirty="0"/>
              <a:t>It is not uncommon for MTS Employees to travel internationally, doing hands-on work.	</a:t>
            </a:r>
            <a:endParaRPr lang="de-DE" b="1" dirty="0"/>
          </a:p>
          <a:p>
            <a:endParaRPr lang="en-US" dirty="0"/>
          </a:p>
          <a:p>
            <a:r>
              <a:rPr lang="en-US" dirty="0"/>
              <a:t>Hands-on work in Europe often requires an online registration,  work permit or visa.  It is important to prepare the necessary paperwork when traveling internationally.</a:t>
            </a:r>
          </a:p>
          <a:p>
            <a:endParaRPr lang="en-US" dirty="0"/>
          </a:p>
          <a:p>
            <a:r>
              <a:rPr lang="en-US" dirty="0"/>
              <a:t>Following local laws is an important part of maintaining an ethical and compliant workplace. An understanding of the content and training will help ensure compliance for you and MTS.</a:t>
            </a:r>
          </a:p>
          <a:p>
            <a:endParaRPr lang="en-US" dirty="0"/>
          </a:p>
          <a:p>
            <a:r>
              <a:rPr lang="en-US" dirty="0"/>
              <a:t>You may be prevented from traveling and working in a specific country without the necessary online registration, permit or visa.  Preventing or limiting your work would negatively impact your performance, and MTS’ ability to meet customer expectations.</a:t>
            </a:r>
          </a:p>
        </p:txBody>
      </p:sp>
    </p:spTree>
    <p:extLst>
      <p:ext uri="{BB962C8B-B14F-4D97-AF65-F5344CB8AC3E}">
        <p14:creationId xmlns:p14="http://schemas.microsoft.com/office/powerpoint/2010/main" val="342587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b="1" i="1" dirty="0"/>
              <a:t>What are the consequences for not having the appropriate online registration, work permit or visa?</a:t>
            </a:r>
          </a:p>
          <a:p>
            <a:pPr marL="0" indent="0">
              <a:buNone/>
            </a:pPr>
            <a:endParaRPr lang="en-US" dirty="0"/>
          </a:p>
          <a:p>
            <a:r>
              <a:rPr lang="en-US" dirty="0"/>
              <a:t>You may be required to leave the country immediately.</a:t>
            </a:r>
          </a:p>
          <a:p>
            <a:endParaRPr lang="en-US" dirty="0"/>
          </a:p>
          <a:p>
            <a:r>
              <a:rPr lang="en-US" dirty="0"/>
              <a:t>MTS may be assessed a financial penalty.</a:t>
            </a:r>
          </a:p>
          <a:p>
            <a:endParaRPr lang="en-US" dirty="0"/>
          </a:p>
          <a:p>
            <a:r>
              <a:rPr lang="en-US" dirty="0"/>
              <a:t>You can be detained and/or refused authorization to continue traveling, at any time, by immigration officials, in any Schengen member state (EU).</a:t>
            </a:r>
            <a:endParaRPr lang="de-DE" dirty="0"/>
          </a:p>
          <a:p>
            <a:endParaRPr lang="en-US" dirty="0"/>
          </a:p>
          <a:p>
            <a:r>
              <a:rPr lang="en-US" dirty="0"/>
              <a:t>If the employee would have an accident at customer site, MTS may have to pay medical expenses for all injured personnel (MTS employees and/or the customers employees).</a:t>
            </a:r>
          </a:p>
          <a:p>
            <a:endParaRPr lang="en-US" dirty="0"/>
          </a:p>
        </p:txBody>
      </p:sp>
      <p:sp>
        <p:nvSpPr>
          <p:cNvPr id="58" name="Title 1"/>
          <p:cNvSpPr txBox="1">
            <a:spLocks/>
          </p:cNvSpPr>
          <p:nvPr/>
        </p:nvSpPr>
        <p:spPr>
          <a:xfrm>
            <a:off x="228600" y="76200"/>
            <a:ext cx="7865534" cy="86836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pPr marL="0" lvl="1"/>
            <a:r>
              <a:rPr lang="en-US" sz="2400" b="1" dirty="0"/>
              <a:t>Why is this topic important to MTS and for you?</a:t>
            </a:r>
          </a:p>
        </p:txBody>
      </p:sp>
    </p:spTree>
    <p:extLst>
      <p:ext uri="{BB962C8B-B14F-4D97-AF65-F5344CB8AC3E}">
        <p14:creationId xmlns:p14="http://schemas.microsoft.com/office/powerpoint/2010/main" val="2688402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Default Them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A240892DF5074FAF303AA353DE5202" ma:contentTypeVersion="10" ma:contentTypeDescription="Create a new document." ma:contentTypeScope="" ma:versionID="71ec4bfec6e8dd39c395850d6faa73d9">
  <xsd:schema xmlns:xsd="http://www.w3.org/2001/XMLSchema" xmlns:xs="http://www.w3.org/2001/XMLSchema" xmlns:p="http://schemas.microsoft.com/office/2006/metadata/properties" xmlns:ns2="6854c57f-390c-4071-8950-45e6b9363874" xmlns:ns3="ba437473-96c7-4401-b898-4ec61f36c030" targetNamespace="http://schemas.microsoft.com/office/2006/metadata/properties" ma:root="true" ma:fieldsID="5539334e93c06be66bc69282f25e929a" ns2:_="" ns3:_="">
    <xsd:import namespace="6854c57f-390c-4071-8950-45e6b9363874"/>
    <xsd:import namespace="ba437473-96c7-4401-b898-4ec61f36c0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4c57f-390c-4071-8950-45e6b93638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437473-96c7-4401-b898-4ec61f36c03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5BA03A-701D-4760-A411-741535F89A2B}">
  <ds:schemaRefs>
    <ds:schemaRef ds:uri="http://purl.org/dc/terms/"/>
    <ds:schemaRef ds:uri="http://purl.org/dc/dcmitype/"/>
    <ds:schemaRef ds:uri="http://www.w3.org/XML/1998/namespace"/>
    <ds:schemaRef ds:uri="ba437473-96c7-4401-b898-4ec61f36c030"/>
    <ds:schemaRef ds:uri="http://schemas.openxmlformats.org/package/2006/metadata/core-properties"/>
    <ds:schemaRef ds:uri="6854c57f-390c-4071-8950-45e6b9363874"/>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CC13C63D-16F5-4184-A0F8-345CAA48FD09}">
  <ds:schemaRefs>
    <ds:schemaRef ds:uri="http://schemas.microsoft.com/sharepoint/v3/contenttype/forms"/>
  </ds:schemaRefs>
</ds:datastoreItem>
</file>

<file path=customXml/itemProps3.xml><?xml version="1.0" encoding="utf-8"?>
<ds:datastoreItem xmlns:ds="http://schemas.openxmlformats.org/officeDocument/2006/customXml" ds:itemID="{790B1132-204D-4EE8-9DAE-944B0A88B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4c57f-390c-4071-8950-45e6b9363874"/>
    <ds:schemaRef ds:uri="ba437473-96c7-4401-b898-4ec61f36c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13</TotalTime>
  <Words>2199</Words>
  <Application>Microsoft Office PowerPoint</Application>
  <PresentationFormat>On-screen Show (4:3)</PresentationFormat>
  <Paragraphs>536</Paragraphs>
  <Slides>45</Slides>
  <Notes>42</Notes>
  <HiddenSlides>31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Theme</vt:lpstr>
      <vt:lpstr>PowerPoint Presentation</vt:lpstr>
      <vt:lpstr>Traveling to perform Hands-On Work in another country in Europe  (Immigration and Visa Requirements)</vt:lpstr>
      <vt:lpstr>Objective &amp; Agenda</vt:lpstr>
      <vt:lpstr>Who needs to attend this training</vt:lpstr>
      <vt:lpstr>Introduction</vt:lpstr>
      <vt:lpstr>Introduction</vt:lpstr>
      <vt:lpstr>Introduction</vt:lpstr>
      <vt:lpstr>Why is this topic important to MTS and for you?</vt:lpstr>
      <vt:lpstr>PowerPoint Presentation</vt:lpstr>
      <vt:lpstr>Why is this topic important to MTS and for you?</vt:lpstr>
      <vt:lpstr>PowerPoint Presentation</vt:lpstr>
      <vt:lpstr>Roles and Responsibilities</vt:lpstr>
      <vt:lpstr>PowerPoint Presentation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What’s to do for different countries for US employees, for  European employees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Nava, Steven</cp:lastModifiedBy>
  <cp:revision>283</cp:revision>
  <cp:lastPrinted>2018-08-21T11:43:33Z</cp:lastPrinted>
  <dcterms:created xsi:type="dcterms:W3CDTF">2016-12-14T18:38:18Z</dcterms:created>
  <dcterms:modified xsi:type="dcterms:W3CDTF">2019-01-18T13:55:26Z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0x01010036A240892DF5074FAF303AA353DE5202</vt:lpwstr>
  </property>
</Properties>
</file>