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4"/>
  </p:sldMasterIdLst>
  <p:notesMasterIdLst>
    <p:notesMasterId r:id="rId59"/>
  </p:notesMasterIdLst>
  <p:sldIdLst>
    <p:sldId id="333" r:id="rId5"/>
    <p:sldId id="289" r:id="rId6"/>
    <p:sldId id="334" r:id="rId7"/>
    <p:sldId id="309" r:id="rId8"/>
    <p:sldId id="306" r:id="rId9"/>
    <p:sldId id="308" r:id="rId10"/>
    <p:sldId id="307" r:id="rId11"/>
    <p:sldId id="259" r:id="rId12"/>
    <p:sldId id="260" r:id="rId13"/>
    <p:sldId id="335" r:id="rId14"/>
    <p:sldId id="330" r:id="rId15"/>
    <p:sldId id="338" r:id="rId16"/>
    <p:sldId id="329" r:id="rId17"/>
    <p:sldId id="336" r:id="rId18"/>
    <p:sldId id="339" r:id="rId19"/>
    <p:sldId id="331" r:id="rId20"/>
    <p:sldId id="340" r:id="rId21"/>
    <p:sldId id="341" r:id="rId22"/>
    <p:sldId id="345" r:id="rId23"/>
    <p:sldId id="343" r:id="rId24"/>
    <p:sldId id="305" r:id="rId25"/>
    <p:sldId id="288" r:id="rId26"/>
    <p:sldId id="310" r:id="rId27"/>
    <p:sldId id="311" r:id="rId28"/>
    <p:sldId id="263" r:id="rId29"/>
    <p:sldId id="313" r:id="rId30"/>
    <p:sldId id="297" r:id="rId31"/>
    <p:sldId id="350" r:id="rId32"/>
    <p:sldId id="315" r:id="rId33"/>
    <p:sldId id="298" r:id="rId34"/>
    <p:sldId id="317" r:id="rId35"/>
    <p:sldId id="264" r:id="rId36"/>
    <p:sldId id="319" r:id="rId37"/>
    <p:sldId id="357" r:id="rId38"/>
    <p:sldId id="266" r:id="rId39"/>
    <p:sldId id="320" r:id="rId40"/>
    <p:sldId id="265" r:id="rId41"/>
    <p:sldId id="321" r:id="rId42"/>
    <p:sldId id="322" r:id="rId43"/>
    <p:sldId id="351" r:id="rId44"/>
    <p:sldId id="346" r:id="rId45"/>
    <p:sldId id="347" r:id="rId46"/>
    <p:sldId id="323" r:id="rId47"/>
    <p:sldId id="301" r:id="rId48"/>
    <p:sldId id="295" r:id="rId49"/>
    <p:sldId id="272" r:id="rId50"/>
    <p:sldId id="325" r:id="rId51"/>
    <p:sldId id="270" r:id="rId52"/>
    <p:sldId id="326" r:id="rId53"/>
    <p:sldId id="271" r:id="rId54"/>
    <p:sldId id="327" r:id="rId55"/>
    <p:sldId id="273" r:id="rId56"/>
    <p:sldId id="328" r:id="rId57"/>
    <p:sldId id="332" r:id="rId58"/>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 id="2" name="Nicole Hummel" initials="NH"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14703-B2D8-40F6-A51A-131F54C78674}" v="10" dt="2019-01-06T18:30:55.0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88183" autoAdjust="0"/>
  </p:normalViewPr>
  <p:slideViewPr>
    <p:cSldViewPr>
      <p:cViewPr varScale="1">
        <p:scale>
          <a:sx n="103" d="100"/>
          <a:sy n="103" d="100"/>
        </p:scale>
        <p:origin x="-1854" y="-90"/>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Hummel" userId="826fe347-537c-44a2-b911-f8568f6f5da8" providerId="ADAL" clId="{6CE14703-B2D8-40F6-A51A-131F54C78674}"/>
    <pc:docChg chg="custSel addSld delSld modSld">
      <pc:chgData name="Nicole Hummel" userId="826fe347-537c-44a2-b911-f8568f6f5da8" providerId="ADAL" clId="{6CE14703-B2D8-40F6-A51A-131F54C78674}" dt="2019-01-06T18:31:47.082" v="824" actId="167"/>
      <pc:docMkLst>
        <pc:docMk/>
      </pc:docMkLst>
      <pc:sldChg chg="modSp delCm">
        <pc:chgData name="Nicole Hummel" userId="826fe347-537c-44a2-b911-f8568f6f5da8" providerId="ADAL" clId="{6CE14703-B2D8-40F6-A51A-131F54C78674}" dt="2019-01-06T10:25:45.654" v="685" actId="20577"/>
        <pc:sldMkLst>
          <pc:docMk/>
          <pc:sldMk cId="4154509677" sldId="263"/>
        </pc:sldMkLst>
        <pc:spChg chg="mod">
          <ac:chgData name="Nicole Hummel" userId="826fe347-537c-44a2-b911-f8568f6f5da8" providerId="ADAL" clId="{6CE14703-B2D8-40F6-A51A-131F54C78674}" dt="2019-01-06T10:25:45.654" v="685" actId="20577"/>
          <ac:spMkLst>
            <pc:docMk/>
            <pc:sldMk cId="4154509677" sldId="263"/>
            <ac:spMk id="4" creationId="{00000000-0000-0000-0000-000000000000}"/>
          </ac:spMkLst>
        </pc:spChg>
      </pc:sldChg>
      <pc:sldChg chg="modSp">
        <pc:chgData name="Nicole Hummel" userId="826fe347-537c-44a2-b911-f8568f6f5da8" providerId="ADAL" clId="{6CE14703-B2D8-40F6-A51A-131F54C78674}" dt="2019-01-06T11:06:07.429" v="795" actId="20577"/>
        <pc:sldMkLst>
          <pc:docMk/>
          <pc:sldMk cId="3181643097" sldId="266"/>
        </pc:sldMkLst>
        <pc:spChg chg="mod">
          <ac:chgData name="Nicole Hummel" userId="826fe347-537c-44a2-b911-f8568f6f5da8" providerId="ADAL" clId="{6CE14703-B2D8-40F6-A51A-131F54C78674}" dt="2019-01-06T11:06:07.429" v="795" actId="20577"/>
          <ac:spMkLst>
            <pc:docMk/>
            <pc:sldMk cId="3181643097" sldId="266"/>
            <ac:spMk id="4" creationId="{00000000-0000-0000-0000-000000000000}"/>
          </ac:spMkLst>
        </pc:spChg>
      </pc:sldChg>
      <pc:sldChg chg="modSp">
        <pc:chgData name="Nicole Hummel" userId="826fe347-537c-44a2-b911-f8568f6f5da8" providerId="ADAL" clId="{6CE14703-B2D8-40F6-A51A-131F54C78674}" dt="2019-01-06T18:30:57.031" v="822" actId="20577"/>
        <pc:sldMkLst>
          <pc:docMk/>
          <pc:sldMk cId="2475552692" sldId="270"/>
        </pc:sldMkLst>
        <pc:spChg chg="mod">
          <ac:chgData name="Nicole Hummel" userId="826fe347-537c-44a2-b911-f8568f6f5da8" providerId="ADAL" clId="{6CE14703-B2D8-40F6-A51A-131F54C78674}" dt="2019-01-06T18:30:57.031" v="822" actId="20577"/>
          <ac:spMkLst>
            <pc:docMk/>
            <pc:sldMk cId="2475552692" sldId="270"/>
            <ac:spMk id="2" creationId="{00000000-0000-0000-0000-000000000000}"/>
          </ac:spMkLst>
        </pc:spChg>
      </pc:sldChg>
      <pc:sldChg chg="modSp">
        <pc:chgData name="Nicole Hummel" userId="826fe347-537c-44a2-b911-f8568f6f5da8" providerId="ADAL" clId="{6CE14703-B2D8-40F6-A51A-131F54C78674}" dt="2019-01-03T15:30:56.784" v="32" actId="20577"/>
        <pc:sldMkLst>
          <pc:docMk/>
          <pc:sldMk cId="3943631332" sldId="289"/>
        </pc:sldMkLst>
        <pc:spChg chg="mod">
          <ac:chgData name="Nicole Hummel" userId="826fe347-537c-44a2-b911-f8568f6f5da8" providerId="ADAL" clId="{6CE14703-B2D8-40F6-A51A-131F54C78674}" dt="2019-01-03T15:30:56.784" v="32" actId="20577"/>
          <ac:spMkLst>
            <pc:docMk/>
            <pc:sldMk cId="3943631332" sldId="289"/>
            <ac:spMk id="2" creationId="{00000000-0000-0000-0000-000000000000}"/>
          </ac:spMkLst>
        </pc:spChg>
      </pc:sldChg>
      <pc:sldChg chg="modSp">
        <pc:chgData name="Nicole Hummel" userId="826fe347-537c-44a2-b911-f8568f6f5da8" providerId="ADAL" clId="{6CE14703-B2D8-40F6-A51A-131F54C78674}" dt="2019-01-06T10:27:48.680" v="726" actId="167"/>
        <pc:sldMkLst>
          <pc:docMk/>
          <pc:sldMk cId="89642376" sldId="297"/>
        </pc:sldMkLst>
        <pc:spChg chg="mod">
          <ac:chgData name="Nicole Hummel" userId="826fe347-537c-44a2-b911-f8568f6f5da8" providerId="ADAL" clId="{6CE14703-B2D8-40F6-A51A-131F54C78674}" dt="2019-01-06T10:27:33.504" v="725" actId="20577"/>
          <ac:spMkLst>
            <pc:docMk/>
            <pc:sldMk cId="89642376" sldId="297"/>
            <ac:spMk id="3" creationId="{00000000-0000-0000-0000-000000000000}"/>
          </ac:spMkLst>
        </pc:spChg>
        <pc:picChg chg="ord">
          <ac:chgData name="Nicole Hummel" userId="826fe347-537c-44a2-b911-f8568f6f5da8" providerId="ADAL" clId="{6CE14703-B2D8-40F6-A51A-131F54C78674}" dt="2019-01-06T10:27:48.680" v="726" actId="167"/>
          <ac:picMkLst>
            <pc:docMk/>
            <pc:sldMk cId="89642376" sldId="297"/>
            <ac:picMk id="19458" creationId="{00000000-0000-0000-0000-000000000000}"/>
          </ac:picMkLst>
        </pc:picChg>
      </pc:sldChg>
      <pc:sldChg chg="modSp">
        <pc:chgData name="Nicole Hummel" userId="826fe347-537c-44a2-b911-f8568f6f5da8" providerId="ADAL" clId="{6CE14703-B2D8-40F6-A51A-131F54C78674}" dt="2019-01-06T10:57:35.768" v="771" actId="1076"/>
        <pc:sldMkLst>
          <pc:docMk/>
          <pc:sldMk cId="3489239892" sldId="298"/>
        </pc:sldMkLst>
        <pc:spChg chg="mod">
          <ac:chgData name="Nicole Hummel" userId="826fe347-537c-44a2-b911-f8568f6f5da8" providerId="ADAL" clId="{6CE14703-B2D8-40F6-A51A-131F54C78674}" dt="2019-01-06T10:55:31.198" v="765" actId="20577"/>
          <ac:spMkLst>
            <pc:docMk/>
            <pc:sldMk cId="3489239892" sldId="298"/>
            <ac:spMk id="2" creationId="{00000000-0000-0000-0000-000000000000}"/>
          </ac:spMkLst>
        </pc:spChg>
        <pc:spChg chg="mod">
          <ac:chgData name="Nicole Hummel" userId="826fe347-537c-44a2-b911-f8568f6f5da8" providerId="ADAL" clId="{6CE14703-B2D8-40F6-A51A-131F54C78674}" dt="2019-01-06T10:57:35.768" v="771" actId="1076"/>
          <ac:spMkLst>
            <pc:docMk/>
            <pc:sldMk cId="3489239892" sldId="298"/>
            <ac:spMk id="4" creationId="{00000000-0000-0000-0000-000000000000}"/>
          </ac:spMkLst>
        </pc:spChg>
        <pc:picChg chg="mod ord">
          <ac:chgData name="Nicole Hummel" userId="826fe347-537c-44a2-b911-f8568f6f5da8" providerId="ADAL" clId="{6CE14703-B2D8-40F6-A51A-131F54C78674}" dt="2019-01-06T10:54:42.563" v="763" actId="167"/>
          <ac:picMkLst>
            <pc:docMk/>
            <pc:sldMk cId="3489239892" sldId="298"/>
            <ac:picMk id="21506" creationId="{00000000-0000-0000-0000-000000000000}"/>
          </ac:picMkLst>
        </pc:picChg>
      </pc:sldChg>
      <pc:sldChg chg="modSp">
        <pc:chgData name="Nicole Hummel" userId="826fe347-537c-44a2-b911-f8568f6f5da8" providerId="ADAL" clId="{6CE14703-B2D8-40F6-A51A-131F54C78674}" dt="2019-01-06T10:21:52.118" v="661" actId="20577"/>
        <pc:sldMkLst>
          <pc:docMk/>
          <pc:sldMk cId="613423132" sldId="311"/>
        </pc:sldMkLst>
        <pc:spChg chg="mod">
          <ac:chgData name="Nicole Hummel" userId="826fe347-537c-44a2-b911-f8568f6f5da8" providerId="ADAL" clId="{6CE14703-B2D8-40F6-A51A-131F54C78674}" dt="2019-01-06T10:21:52.118" v="661" actId="20577"/>
          <ac:spMkLst>
            <pc:docMk/>
            <pc:sldMk cId="613423132" sldId="311"/>
            <ac:spMk id="6" creationId="{00000000-0000-0000-0000-000000000000}"/>
          </ac:spMkLst>
        </pc:spChg>
      </pc:sldChg>
      <pc:sldChg chg="modSp">
        <pc:chgData name="Nicole Hummel" userId="826fe347-537c-44a2-b911-f8568f6f5da8" providerId="ADAL" clId="{6CE14703-B2D8-40F6-A51A-131F54C78674}" dt="2019-01-06T10:57:17.629" v="769" actId="167"/>
        <pc:sldMkLst>
          <pc:docMk/>
          <pc:sldMk cId="4285424728" sldId="317"/>
        </pc:sldMkLst>
        <pc:spChg chg="mod">
          <ac:chgData name="Nicole Hummel" userId="826fe347-537c-44a2-b911-f8568f6f5da8" providerId="ADAL" clId="{6CE14703-B2D8-40F6-A51A-131F54C78674}" dt="2019-01-06T10:56:06.388" v="767" actId="20577"/>
          <ac:spMkLst>
            <pc:docMk/>
            <pc:sldMk cId="4285424728" sldId="317"/>
            <ac:spMk id="2" creationId="{00000000-0000-0000-0000-000000000000}"/>
          </ac:spMkLst>
        </pc:spChg>
        <pc:picChg chg="mod ord">
          <ac:chgData name="Nicole Hummel" userId="826fe347-537c-44a2-b911-f8568f6f5da8" providerId="ADAL" clId="{6CE14703-B2D8-40F6-A51A-131F54C78674}" dt="2019-01-06T10:57:17.629" v="769" actId="167"/>
          <ac:picMkLst>
            <pc:docMk/>
            <pc:sldMk cId="4285424728" sldId="317"/>
            <ac:picMk id="22530" creationId="{00000000-0000-0000-0000-000000000000}"/>
          </ac:picMkLst>
        </pc:picChg>
      </pc:sldChg>
      <pc:sldChg chg="modSp">
        <pc:chgData name="Nicole Hummel" userId="826fe347-537c-44a2-b911-f8568f6f5da8" providerId="ADAL" clId="{6CE14703-B2D8-40F6-A51A-131F54C78674}" dt="2019-01-03T15:35:59.150" v="222" actId="255"/>
        <pc:sldMkLst>
          <pc:docMk/>
          <pc:sldMk cId="4018506473" sldId="330"/>
        </pc:sldMkLst>
        <pc:spChg chg="mod">
          <ac:chgData name="Nicole Hummel" userId="826fe347-537c-44a2-b911-f8568f6f5da8" providerId="ADAL" clId="{6CE14703-B2D8-40F6-A51A-131F54C78674}" dt="2019-01-03T15:35:59.150" v="222" actId="255"/>
          <ac:spMkLst>
            <pc:docMk/>
            <pc:sldMk cId="4018506473" sldId="330"/>
            <ac:spMk id="2" creationId="{00000000-0000-0000-0000-000000000000}"/>
          </ac:spMkLst>
        </pc:spChg>
      </pc:sldChg>
      <pc:sldChg chg="modSp">
        <pc:chgData name="Nicole Hummel" userId="826fe347-537c-44a2-b911-f8568f6f5da8" providerId="ADAL" clId="{6CE14703-B2D8-40F6-A51A-131F54C78674}" dt="2019-01-06T18:31:47.082" v="824" actId="167"/>
        <pc:sldMkLst>
          <pc:docMk/>
          <pc:sldMk cId="3256010623" sldId="332"/>
        </pc:sldMkLst>
        <pc:picChg chg="mod ord">
          <ac:chgData name="Nicole Hummel" userId="826fe347-537c-44a2-b911-f8568f6f5da8" providerId="ADAL" clId="{6CE14703-B2D8-40F6-A51A-131F54C78674}" dt="2019-01-06T18:31:47.082" v="824" actId="167"/>
          <ac:picMkLst>
            <pc:docMk/>
            <pc:sldMk cId="3256010623" sldId="332"/>
            <ac:picMk id="43010" creationId="{00000000-0000-0000-0000-000000000000}"/>
          </ac:picMkLst>
        </pc:picChg>
      </pc:sldChg>
      <pc:sldChg chg="modSp">
        <pc:chgData name="Nicole Hummel" userId="826fe347-537c-44a2-b911-f8568f6f5da8" providerId="ADAL" clId="{6CE14703-B2D8-40F6-A51A-131F54C78674}" dt="2019-01-06T10:00:56.885" v="250" actId="20577"/>
        <pc:sldMkLst>
          <pc:docMk/>
          <pc:sldMk cId="503491399" sldId="341"/>
        </pc:sldMkLst>
        <pc:spChg chg="mod">
          <ac:chgData name="Nicole Hummel" userId="826fe347-537c-44a2-b911-f8568f6f5da8" providerId="ADAL" clId="{6CE14703-B2D8-40F6-A51A-131F54C78674}" dt="2019-01-06T10:00:56.885" v="250" actId="20577"/>
          <ac:spMkLst>
            <pc:docMk/>
            <pc:sldMk cId="503491399" sldId="341"/>
            <ac:spMk id="2" creationId="{00000000-0000-0000-0000-000000000000}"/>
          </ac:spMkLst>
        </pc:spChg>
      </pc:sldChg>
      <pc:sldChg chg="modSp">
        <pc:chgData name="Nicole Hummel" userId="826fe347-537c-44a2-b911-f8568f6f5da8" providerId="ADAL" clId="{6CE14703-B2D8-40F6-A51A-131F54C78674}" dt="2019-01-06T10:11:45.759" v="658" actId="20577"/>
        <pc:sldMkLst>
          <pc:docMk/>
          <pc:sldMk cId="2421260807" sldId="343"/>
        </pc:sldMkLst>
        <pc:spChg chg="mod">
          <ac:chgData name="Nicole Hummel" userId="826fe347-537c-44a2-b911-f8568f6f5da8" providerId="ADAL" clId="{6CE14703-B2D8-40F6-A51A-131F54C78674}" dt="2019-01-06T10:11:45.759" v="658" actId="20577"/>
          <ac:spMkLst>
            <pc:docMk/>
            <pc:sldMk cId="2421260807" sldId="343"/>
            <ac:spMk id="2" creationId="{00000000-0000-0000-0000-000000000000}"/>
          </ac:spMkLst>
        </pc:spChg>
      </pc:sldChg>
      <pc:sldChg chg="modSp">
        <pc:chgData name="Nicole Hummel" userId="826fe347-537c-44a2-b911-f8568f6f5da8" providerId="ADAL" clId="{6CE14703-B2D8-40F6-A51A-131F54C78674}" dt="2019-01-06T10:01:27.063" v="493" actId="6549"/>
        <pc:sldMkLst>
          <pc:docMk/>
          <pc:sldMk cId="1008412578" sldId="345"/>
        </pc:sldMkLst>
        <pc:spChg chg="mod">
          <ac:chgData name="Nicole Hummel" userId="826fe347-537c-44a2-b911-f8568f6f5da8" providerId="ADAL" clId="{6CE14703-B2D8-40F6-A51A-131F54C78674}" dt="2019-01-06T10:01:27.063" v="493" actId="6549"/>
          <ac:spMkLst>
            <pc:docMk/>
            <pc:sldMk cId="1008412578" sldId="345"/>
            <ac:spMk id="2" creationId="{00000000-0000-0000-0000-000000000000}"/>
          </ac:spMkLst>
        </pc:spChg>
      </pc:sldChg>
      <pc:sldChg chg="modSp">
        <pc:chgData name="Nicole Hummel" userId="826fe347-537c-44a2-b911-f8568f6f5da8" providerId="ADAL" clId="{6CE14703-B2D8-40F6-A51A-131F54C78674}" dt="2019-01-06T11:07:18.776" v="817" actId="20577"/>
        <pc:sldMkLst>
          <pc:docMk/>
          <pc:sldMk cId="3901740554" sldId="346"/>
        </pc:sldMkLst>
        <pc:spChg chg="mod">
          <ac:chgData name="Nicole Hummel" userId="826fe347-537c-44a2-b911-f8568f6f5da8" providerId="ADAL" clId="{6CE14703-B2D8-40F6-A51A-131F54C78674}" dt="2019-01-06T11:07:18.776" v="817" actId="20577"/>
          <ac:spMkLst>
            <pc:docMk/>
            <pc:sldMk cId="3901740554" sldId="346"/>
            <ac:spMk id="2" creationId="{00000000-0000-0000-0000-000000000000}"/>
          </ac:spMkLst>
        </pc:spChg>
      </pc:sldChg>
      <pc:sldChg chg="modSp">
        <pc:chgData name="Nicole Hummel" userId="826fe347-537c-44a2-b911-f8568f6f5da8" providerId="ADAL" clId="{6CE14703-B2D8-40F6-A51A-131F54C78674}" dt="2019-01-06T10:28:50.546" v="753" actId="20577"/>
        <pc:sldMkLst>
          <pc:docMk/>
          <pc:sldMk cId="3211405444" sldId="350"/>
        </pc:sldMkLst>
        <pc:spChg chg="mod">
          <ac:chgData name="Nicole Hummel" userId="826fe347-537c-44a2-b911-f8568f6f5da8" providerId="ADAL" clId="{6CE14703-B2D8-40F6-A51A-131F54C78674}" dt="2019-01-06T10:28:50.546" v="753" actId="20577"/>
          <ac:spMkLst>
            <pc:docMk/>
            <pc:sldMk cId="3211405444" sldId="350"/>
            <ac:spMk id="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18-09-25T16:25:16.318" idx="2">
    <p:pos x="4893" y="1888"/>
    <p:text>Außer der MA arbeitet bereits in einem EU Land und besitzt dort eine blaue Karte oder Niederlassungserlaubnis. In diesem Fall ist eine Registrierung wie bei einem EU Bürger notwendig</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1431" tIns="45715" rIns="91431" bIns="45715" rtlCol="0"/>
          <a:lstStyle>
            <a:lvl1pPr algn="r">
              <a:defRPr sz="1200"/>
            </a:lvl1pPr>
          </a:lstStyle>
          <a:p>
            <a:fld id="{772CF46D-8B22-42B2-BD5E-A4359FE3C433}" type="datetimeFigureOut">
              <a:rPr lang="en-US" smtClean="0"/>
              <a:t>1/18/2019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31" tIns="45715" rIns="91431" bIns="45715" rtlCol="0" anchor="b"/>
          <a:lstStyle>
            <a:lvl1pPr algn="r">
              <a:defRPr sz="1200"/>
            </a:lvl1pPr>
          </a:lstStyle>
          <a:p>
            <a:fld id="{03343BE3-2595-4B85-8990-35628ACA1C8B}" type="slidenum">
              <a:rPr lang="en-US" smtClean="0"/>
              <a:t>‹#›</a:t>
            </a:fld>
            <a:endParaRPr lang="en-US" dirty="0"/>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dirty="0"/>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13</a:t>
            </a:fld>
            <a:endParaRPr lang="en-US" dirty="0"/>
          </a:p>
        </p:txBody>
      </p:sp>
    </p:spTree>
    <p:extLst>
      <p:ext uri="{BB962C8B-B14F-4D97-AF65-F5344CB8AC3E}">
        <p14:creationId xmlns:p14="http://schemas.microsoft.com/office/powerpoint/2010/main" val="326037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latin typeface="Articulate Light" panose="02000503040000020004" pitchFamily="2" charset="0"/>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15</a:t>
            </a:fld>
            <a:endParaRPr lang="en-US"/>
          </a:p>
        </p:txBody>
      </p:sp>
    </p:spTree>
    <p:extLst>
      <p:ext uri="{BB962C8B-B14F-4D97-AF65-F5344CB8AC3E}">
        <p14:creationId xmlns:p14="http://schemas.microsoft.com/office/powerpoint/2010/main" val="249858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16</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19</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20</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21</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22</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23</a:t>
            </a:fld>
            <a:endParaRPr lang="en-US" dirty="0"/>
          </a:p>
        </p:txBody>
      </p:sp>
    </p:spTree>
    <p:extLst>
      <p:ext uri="{BB962C8B-B14F-4D97-AF65-F5344CB8AC3E}">
        <p14:creationId xmlns:p14="http://schemas.microsoft.com/office/powerpoint/2010/main" val="86420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A6F50D5D-0E56-4287-A8A3-9C82785F8B84}" type="slidenum">
              <a:rPr lang="en-US" smtClean="0"/>
              <a:t>4</a:t>
            </a:fld>
            <a:endParaRPr lang="en-US" dirty="0"/>
          </a:p>
        </p:txBody>
      </p:sp>
    </p:spTree>
    <p:extLst>
      <p:ext uri="{BB962C8B-B14F-4D97-AF65-F5344CB8AC3E}">
        <p14:creationId xmlns:p14="http://schemas.microsoft.com/office/powerpoint/2010/main" val="204800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24</a:t>
            </a:fld>
            <a:endParaRPr lang="en-US" dirty="0"/>
          </a:p>
        </p:txBody>
      </p:sp>
    </p:spTree>
    <p:extLst>
      <p:ext uri="{BB962C8B-B14F-4D97-AF65-F5344CB8AC3E}">
        <p14:creationId xmlns:p14="http://schemas.microsoft.com/office/powerpoint/2010/main" val="864201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30</a:t>
            </a:fld>
            <a:endParaRPr lang="en-US" dirty="0"/>
          </a:p>
        </p:txBody>
      </p:sp>
    </p:spTree>
    <p:extLst>
      <p:ext uri="{BB962C8B-B14F-4D97-AF65-F5344CB8AC3E}">
        <p14:creationId xmlns:p14="http://schemas.microsoft.com/office/powerpoint/2010/main" val="3445876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31</a:t>
            </a:fld>
            <a:endParaRPr lang="en-US" dirty="0"/>
          </a:p>
        </p:txBody>
      </p:sp>
    </p:spTree>
    <p:extLst>
      <p:ext uri="{BB962C8B-B14F-4D97-AF65-F5344CB8AC3E}">
        <p14:creationId xmlns:p14="http://schemas.microsoft.com/office/powerpoint/2010/main" val="3445876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32</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33</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dirty="0"/>
          </a:p>
        </p:txBody>
      </p:sp>
    </p:spTree>
    <p:extLst>
      <p:ext uri="{BB962C8B-B14F-4D97-AF65-F5344CB8AC3E}">
        <p14:creationId xmlns:p14="http://schemas.microsoft.com/office/powerpoint/2010/main" val="2330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34</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35</a:t>
            </a:fld>
            <a:endParaRPr lang="en-US" dirty="0"/>
          </a:p>
        </p:txBody>
      </p:sp>
    </p:spTree>
    <p:extLst>
      <p:ext uri="{BB962C8B-B14F-4D97-AF65-F5344CB8AC3E}">
        <p14:creationId xmlns:p14="http://schemas.microsoft.com/office/powerpoint/2010/main" val="4283177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36</a:t>
            </a:fld>
            <a:endParaRPr lang="en-US" dirty="0"/>
          </a:p>
        </p:txBody>
      </p:sp>
    </p:spTree>
    <p:extLst>
      <p:ext uri="{BB962C8B-B14F-4D97-AF65-F5344CB8AC3E}">
        <p14:creationId xmlns:p14="http://schemas.microsoft.com/office/powerpoint/2010/main" val="428317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37</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38</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endParaRPr lang="en-US" b="0"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dirty="0"/>
          </a:p>
        </p:txBody>
      </p:sp>
    </p:spTree>
    <p:extLst>
      <p:ext uri="{BB962C8B-B14F-4D97-AF65-F5344CB8AC3E}">
        <p14:creationId xmlns:p14="http://schemas.microsoft.com/office/powerpoint/2010/main" val="697977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endParaRPr lang="en-US" b="0"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40</a:t>
            </a:fld>
            <a:endParaRPr lang="en-US" dirty="0"/>
          </a:p>
        </p:txBody>
      </p:sp>
    </p:spTree>
    <p:extLst>
      <p:ext uri="{BB962C8B-B14F-4D97-AF65-F5344CB8AC3E}">
        <p14:creationId xmlns:p14="http://schemas.microsoft.com/office/powerpoint/2010/main" val="697977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41</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42</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43</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50D5D-0E56-4287-A8A3-9C82785F8B84}" type="slidenum">
              <a:rPr lang="en-US" smtClean="0"/>
              <a:t>6</a:t>
            </a:fld>
            <a:endParaRPr lang="en-US" dirty="0"/>
          </a:p>
        </p:txBody>
      </p:sp>
    </p:spTree>
    <p:extLst>
      <p:ext uri="{BB962C8B-B14F-4D97-AF65-F5344CB8AC3E}">
        <p14:creationId xmlns:p14="http://schemas.microsoft.com/office/powerpoint/2010/main" val="233081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44</a:t>
            </a:fld>
            <a:endParaRPr lang="en-US" dirty="0"/>
          </a:p>
        </p:txBody>
      </p:sp>
    </p:spTree>
    <p:extLst>
      <p:ext uri="{BB962C8B-B14F-4D97-AF65-F5344CB8AC3E}">
        <p14:creationId xmlns:p14="http://schemas.microsoft.com/office/powerpoint/2010/main" val="3769062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45</a:t>
            </a:fld>
            <a:endParaRPr lang="en-US" dirty="0"/>
          </a:p>
        </p:txBody>
      </p:sp>
    </p:spTree>
    <p:extLst>
      <p:ext uri="{BB962C8B-B14F-4D97-AF65-F5344CB8AC3E}">
        <p14:creationId xmlns:p14="http://schemas.microsoft.com/office/powerpoint/2010/main" val="3321577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883192F-43B6-4C9D-BA02-ED9F242EA9C6}" type="slidenum">
              <a:rPr lang="en-US" smtClean="0"/>
              <a:t>46</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883192F-43B6-4C9D-BA02-ED9F242EA9C6}" type="slidenum">
              <a:rPr lang="en-US" smtClean="0"/>
              <a:t>47</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48</a:t>
            </a:fld>
            <a:endParaRPr lang="en-US" dirty="0"/>
          </a:p>
        </p:txBody>
      </p:sp>
    </p:spTree>
    <p:extLst>
      <p:ext uri="{BB962C8B-B14F-4D97-AF65-F5344CB8AC3E}">
        <p14:creationId xmlns:p14="http://schemas.microsoft.com/office/powerpoint/2010/main" val="2064680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883192F-43B6-4C9D-BA02-ED9F242EA9C6}" type="slidenum">
              <a:rPr lang="en-US" smtClean="0"/>
              <a:t>49</a:t>
            </a:fld>
            <a:endParaRPr lang="en-US" dirty="0"/>
          </a:p>
        </p:txBody>
      </p:sp>
    </p:spTree>
    <p:extLst>
      <p:ext uri="{BB962C8B-B14F-4D97-AF65-F5344CB8AC3E}">
        <p14:creationId xmlns:p14="http://schemas.microsoft.com/office/powerpoint/2010/main" val="2064680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50</a:t>
            </a:fld>
            <a:endParaRPr lang="en-US" dirty="0"/>
          </a:p>
        </p:txBody>
      </p:sp>
    </p:spTree>
    <p:extLst>
      <p:ext uri="{BB962C8B-B14F-4D97-AF65-F5344CB8AC3E}">
        <p14:creationId xmlns:p14="http://schemas.microsoft.com/office/powerpoint/2010/main" val="1565125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51</a:t>
            </a:fld>
            <a:endParaRPr lang="en-US" dirty="0"/>
          </a:p>
        </p:txBody>
      </p:sp>
    </p:spTree>
    <p:extLst>
      <p:ext uri="{BB962C8B-B14F-4D97-AF65-F5344CB8AC3E}">
        <p14:creationId xmlns:p14="http://schemas.microsoft.com/office/powerpoint/2010/main" val="1565125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83192F-43B6-4C9D-BA02-ED9F242EA9C6}" type="slidenum">
              <a:rPr lang="en-US" smtClean="0"/>
              <a:t>52</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83192F-43B6-4C9D-BA02-ED9F242EA9C6}" type="slidenum">
              <a:rPr lang="en-US" smtClean="0"/>
              <a:t>53</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7</a:t>
            </a:fld>
            <a:endParaRPr lang="en-US" dirty="0"/>
          </a:p>
        </p:txBody>
      </p:sp>
    </p:spTree>
    <p:extLst>
      <p:ext uri="{BB962C8B-B14F-4D97-AF65-F5344CB8AC3E}">
        <p14:creationId xmlns:p14="http://schemas.microsoft.com/office/powerpoint/2010/main" val="977521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83192F-43B6-4C9D-BA02-ED9F242EA9C6}" type="slidenum">
              <a:rPr lang="en-US" smtClean="0"/>
              <a:t>54</a:t>
            </a:fld>
            <a:endParaRPr lang="en-US" dirty="0"/>
          </a:p>
        </p:txBody>
      </p:sp>
    </p:spTree>
    <p:extLst>
      <p:ext uri="{BB962C8B-B14F-4D97-AF65-F5344CB8AC3E}">
        <p14:creationId xmlns:p14="http://schemas.microsoft.com/office/powerpoint/2010/main" val="273613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A6F50D5D-0E56-4287-A8A3-9C82785F8B84}" type="slidenum">
              <a:rPr lang="en-US" smtClean="0"/>
              <a:t>8</a:t>
            </a:fld>
            <a:endParaRPr lang="en-US" dirty="0"/>
          </a:p>
        </p:txBody>
      </p:sp>
    </p:spTree>
    <p:extLst>
      <p:ext uri="{BB962C8B-B14F-4D97-AF65-F5344CB8AC3E}">
        <p14:creationId xmlns:p14="http://schemas.microsoft.com/office/powerpoint/2010/main" val="20480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9</a:t>
            </a:fld>
            <a:endParaRPr lang="en-US" dirty="0"/>
          </a:p>
        </p:txBody>
      </p:sp>
    </p:spTree>
    <p:extLst>
      <p:ext uri="{BB962C8B-B14F-4D97-AF65-F5344CB8AC3E}">
        <p14:creationId xmlns:p14="http://schemas.microsoft.com/office/powerpoint/2010/main" val="291812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11</a:t>
            </a:fld>
            <a:endParaRPr lang="en-US" dirty="0"/>
          </a:p>
        </p:txBody>
      </p:sp>
    </p:spTree>
    <p:extLst>
      <p:ext uri="{BB962C8B-B14F-4D97-AF65-F5344CB8AC3E}">
        <p14:creationId xmlns:p14="http://schemas.microsoft.com/office/powerpoint/2010/main" val="165509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latin typeface="Articulate Light" panose="02000503040000020004" pitchFamily="2" charset="0"/>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12</a:t>
            </a:fld>
            <a:endParaRPr lang="en-US"/>
          </a:p>
        </p:txBody>
      </p:sp>
    </p:spTree>
    <p:extLst>
      <p:ext uri="{BB962C8B-B14F-4D97-AF65-F5344CB8AC3E}">
        <p14:creationId xmlns:p14="http://schemas.microsoft.com/office/powerpoint/2010/main" val="249858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a:solidFill>
                  <a:srgbClr val="CC1543"/>
                </a:solidFill>
                <a:latin typeface="MTS Systems" pitchFamily="34" charset="0"/>
              </a:rPr>
              <a:t>m</a:t>
            </a: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a:solidFill>
                  <a:schemeClr val="bg1">
                    <a:lumMod val="50000"/>
                  </a:schemeClr>
                </a:solidFill>
                <a:latin typeface="Arial" pitchFamily="34" charset="0"/>
                <a:cs typeface="Arial" pitchFamily="34" charset="0"/>
              </a:rPr>
              <a:t>HR</a:t>
            </a: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Todd.Klemmensen@mts.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groups.mts.com/travel/" TargetMode="External"/><Relationship Id="rId2" Type="http://schemas.openxmlformats.org/officeDocument/2006/relationships/hyperlink" Target="mailto:Travel@mts.com" TargetMode="External"/><Relationship Id="rId1" Type="http://schemas.openxmlformats.org/officeDocument/2006/relationships/slideLayout" Target="../slideLayouts/slideLayout1.xml"/><Relationship Id="rId5" Type="http://schemas.openxmlformats.org/officeDocument/2006/relationships/image" Target="../media/image13.tmp"/><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5.xml"/><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slide" Target="slide21.xml"/><Relationship Id="rId21" Type="http://schemas.openxmlformats.org/officeDocument/2006/relationships/image" Target="../media/image17.png"/><Relationship Id="rId34" Type="http://schemas.openxmlformats.org/officeDocument/2006/relationships/image" Target="../media/image29.png"/><Relationship Id="rId7" Type="http://schemas.openxmlformats.org/officeDocument/2006/relationships/slide" Target="slide30.xml"/><Relationship Id="rId12" Type="http://schemas.openxmlformats.org/officeDocument/2006/relationships/slide" Target="slide43.xml"/><Relationship Id="rId17" Type="http://schemas.openxmlformats.org/officeDocument/2006/relationships/slide" Target="slide52.xml"/><Relationship Id="rId25" Type="http://schemas.openxmlformats.org/officeDocument/2006/relationships/image" Target="../media/image21.png"/><Relationship Id="rId33" Type="http://schemas.openxmlformats.org/officeDocument/2006/relationships/slide" Target="slide17.xml"/><Relationship Id="rId38"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slide" Target="slide50.xml"/><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39.xml"/><Relationship Id="rId24" Type="http://schemas.openxmlformats.org/officeDocument/2006/relationships/image" Target="../media/image20.png"/><Relationship Id="rId32" Type="http://schemas.openxmlformats.org/officeDocument/2006/relationships/image" Target="../media/image28.png"/><Relationship Id="rId37" Type="http://schemas.openxmlformats.org/officeDocument/2006/relationships/image" Target="../media/image30.png"/><Relationship Id="rId5" Type="http://schemas.openxmlformats.org/officeDocument/2006/relationships/slide" Target="slide25.xml"/><Relationship Id="rId15" Type="http://schemas.openxmlformats.org/officeDocument/2006/relationships/slide" Target="slide48.xml"/><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slide" Target="slide41.xml"/><Relationship Id="rId10" Type="http://schemas.openxmlformats.org/officeDocument/2006/relationships/slide" Target="slide37.xml"/><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slide" Target="slide23.xml"/><Relationship Id="rId9" Type="http://schemas.openxmlformats.org/officeDocument/2006/relationships/slide" Target="slide35.xml"/><Relationship Id="rId14" Type="http://schemas.openxmlformats.org/officeDocument/2006/relationships/slide" Target="slide46.xm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4.formularservice.gv.at/formularserver/user/formular.aspx?pid=fe66cedb506e495c94b3e826701443e5&amp;pn=B461f73088ab946fe9bd1d1cce573d81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32.png"/><Relationship Id="rId4" Type="http://schemas.openxmlformats.org/officeDocument/2006/relationships/hyperlink" Target="https://www4.formularservice.gv.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visaselfservice.um.dk/trunk/VisaPortal/default.aspx?epslanguage=EN"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guichet.itm.lu/edetach/"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slide" Target="slide1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altinn.no/ui/Authentication/SelfIdentified"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slide" Target="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hyperlink" Target="http://www.mae.ro/en/"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schengenvisainfo.com/business-schengen-visa/"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6.xml"/><Relationship Id="rId4" Type="http://schemas.openxmlformats.org/officeDocument/2006/relationships/hyperlink" Target="http://www.av.s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1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0"/>
          </p:nvPr>
        </p:nvSpPr>
        <p:spPr/>
        <p:txBody>
          <a:bodyPr/>
          <a:lstStyle/>
          <a:p>
            <a:endParaRPr lang="en-US" dirty="0"/>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a:solidFill>
                  <a:schemeClr val="accent2">
                    <a:lumMod val="75000"/>
                  </a:schemeClr>
                </a:solidFill>
              </a:rPr>
              <a:t>To ensure the best training experience possible, make sure you are viewing this PowerPoint in </a:t>
            </a:r>
            <a:r>
              <a:rPr lang="en-US" sz="1800" u="sng" dirty="0">
                <a:solidFill>
                  <a:schemeClr val="accent2">
                    <a:lumMod val="75000"/>
                  </a:schemeClr>
                </a:solidFill>
              </a:rPr>
              <a:t>Presentation Mode</a:t>
            </a:r>
            <a:r>
              <a:rPr lang="en-US" sz="1800" dirty="0">
                <a:solidFill>
                  <a:schemeClr val="accent2">
                    <a:lumMod val="75000"/>
                  </a:schemeClr>
                </a:solidFill>
              </a:rPr>
              <a:t>.  </a:t>
            </a:r>
          </a:p>
          <a:p>
            <a:endParaRPr lang="en-US" sz="1800" dirty="0">
              <a:solidFill>
                <a:schemeClr val="accent2">
                  <a:lumMod val="75000"/>
                </a:schemeClr>
              </a:solidFill>
            </a:endParaRPr>
          </a:p>
          <a:p>
            <a:r>
              <a:rPr lang="en-US" sz="1800" dirty="0">
                <a:solidFill>
                  <a:schemeClr val="accent2">
                    <a:lumMod val="75000"/>
                  </a:schemeClr>
                </a:solidFill>
              </a:rPr>
              <a:t>You can access </a:t>
            </a:r>
            <a:r>
              <a:rPr lang="en-US" sz="1800" u="sng" dirty="0">
                <a:solidFill>
                  <a:schemeClr val="accent2">
                    <a:lumMod val="75000"/>
                  </a:schemeClr>
                </a:solidFill>
              </a:rPr>
              <a:t>Presentation Mode</a:t>
            </a:r>
            <a:r>
              <a:rPr lang="en-US" sz="1800" dirty="0">
                <a:solidFill>
                  <a:schemeClr val="accent2">
                    <a:lumMod val="75000"/>
                  </a:schemeClr>
                </a:solidFill>
              </a:rPr>
              <a:t> in any of the three following ways:</a:t>
            </a:r>
          </a:p>
          <a:p>
            <a:pPr marL="457200" indent="-457200">
              <a:buFont typeface="+mj-lt"/>
              <a:buAutoNum type="arabicPeriod"/>
            </a:pPr>
            <a:r>
              <a:rPr lang="en-US" sz="1800" dirty="0">
                <a:solidFill>
                  <a:schemeClr val="accent2">
                    <a:lumMod val="75000"/>
                  </a:schemeClr>
                </a:solidFill>
              </a:rPr>
              <a:t>Press the F5 button.</a:t>
            </a:r>
          </a:p>
          <a:p>
            <a:pPr marL="457200" indent="-457200">
              <a:buFont typeface="+mj-lt"/>
              <a:buAutoNum type="arabicPeriod"/>
            </a:pPr>
            <a:r>
              <a:rPr lang="en-US" sz="1800" dirty="0">
                <a:solidFill>
                  <a:schemeClr val="accent2">
                    <a:lumMod val="75000"/>
                  </a:schemeClr>
                </a:solidFill>
              </a:rPr>
              <a:t>Click “Slide Show” on the ribbon, then “From Beginning”</a:t>
            </a:r>
          </a:p>
          <a:p>
            <a:pPr marL="457200" indent="-457200">
              <a:buFont typeface="+mj-lt"/>
              <a:buAutoNum type="arabicPeriod"/>
            </a:pPr>
            <a:r>
              <a:rPr lang="en-US" sz="1800" dirty="0">
                <a:solidFill>
                  <a:schemeClr val="accent2">
                    <a:lumMod val="75000"/>
                  </a:schemeClr>
                </a:solidFill>
              </a:rPr>
              <a:t>Click the Presentation Mode icon in the lower right corner of the window.</a:t>
            </a:r>
          </a:p>
          <a:p>
            <a:endParaRPr lang="en-US" sz="1800" dirty="0">
              <a:solidFill>
                <a:schemeClr val="accent2">
                  <a:lumMod val="75000"/>
                </a:schemeClr>
              </a:solidFill>
            </a:endParaRPr>
          </a:p>
          <a:p>
            <a:r>
              <a:rPr lang="en-US" sz="1800" i="1" dirty="0">
                <a:solidFill>
                  <a:schemeClr val="accent2">
                    <a:lumMod val="75000"/>
                  </a:schemeClr>
                </a:solidFill>
              </a:rPr>
              <a:t>Enjoy the training!</a:t>
            </a: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a:solidFill>
                  <a:schemeClr val="bg1"/>
                </a:solidFill>
              </a:rPr>
              <a:t>2.</a:t>
            </a: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a:solidFill>
                  <a:schemeClr val="bg1"/>
                </a:solidFill>
              </a:rPr>
              <a:t>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a:solidFill>
                  <a:srgbClr val="FF0000"/>
                </a:solidFill>
              </a:rPr>
              <a:t>Before you start, read these instructions!</a:t>
            </a:r>
          </a:p>
        </p:txBody>
      </p:sp>
    </p:spTree>
    <p:extLst>
      <p:ext uri="{BB962C8B-B14F-4D97-AF65-F5344CB8AC3E}">
        <p14:creationId xmlns:p14="http://schemas.microsoft.com/office/powerpoint/2010/main" val="48229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pPr marL="0" lvl="1"/>
            <a:r>
              <a:rPr lang="en-US" sz="2400" b="1" dirty="0"/>
              <a:t>Why is this topic important to MTS and for you?</a:t>
            </a:r>
          </a:p>
        </p:txBody>
      </p:sp>
      <p:sp>
        <p:nvSpPr>
          <p:cNvPr id="4" name="Content Placeholder 3"/>
          <p:cNvSpPr>
            <a:spLocks noGrp="1"/>
          </p:cNvSpPr>
          <p:nvPr>
            <p:ph sz="quarter" idx="10"/>
          </p:nvPr>
        </p:nvSpPr>
        <p:spPr/>
        <p:txBody>
          <a:bodyPr>
            <a:normAutofit lnSpcReduction="10000"/>
          </a:bodyPr>
          <a:lstStyle/>
          <a:p>
            <a:pPr marL="0" indent="0">
              <a:buNone/>
            </a:pPr>
            <a:r>
              <a:rPr lang="en-US" b="1" i="1" dirty="0"/>
              <a:t>What are the permissible business visitor (non-hands-on) activities?</a:t>
            </a:r>
          </a:p>
          <a:p>
            <a:pPr marL="0" indent="0">
              <a:buNone/>
            </a:pPr>
            <a:endParaRPr lang="en-US" dirty="0"/>
          </a:p>
          <a:p>
            <a:pPr>
              <a:spcAft>
                <a:spcPts val="600"/>
              </a:spcAft>
            </a:pPr>
            <a:r>
              <a:rPr lang="en-US" dirty="0"/>
              <a:t>Attending business meetings </a:t>
            </a:r>
          </a:p>
          <a:p>
            <a:pPr>
              <a:spcAft>
                <a:spcPts val="600"/>
              </a:spcAft>
            </a:pPr>
            <a:r>
              <a:rPr lang="en-US" dirty="0"/>
              <a:t>Meeting candidates for employment or employees</a:t>
            </a:r>
          </a:p>
          <a:p>
            <a:pPr>
              <a:spcAft>
                <a:spcPts val="600"/>
              </a:spcAft>
            </a:pPr>
            <a:r>
              <a:rPr lang="en-US" dirty="0"/>
              <a:t>Supervision meetings</a:t>
            </a:r>
          </a:p>
          <a:p>
            <a:pPr>
              <a:spcAft>
                <a:spcPts val="600"/>
              </a:spcAft>
            </a:pPr>
            <a:r>
              <a:rPr lang="en-US" dirty="0"/>
              <a:t>Teaching, attending a course, training </a:t>
            </a:r>
          </a:p>
          <a:p>
            <a:pPr>
              <a:spcAft>
                <a:spcPts val="600"/>
              </a:spcAft>
            </a:pPr>
            <a:r>
              <a:rPr lang="en-US" dirty="0"/>
              <a:t>Attending a conference, congress, auctions or exhibition</a:t>
            </a:r>
          </a:p>
          <a:p>
            <a:pPr>
              <a:spcAft>
                <a:spcPts val="600"/>
              </a:spcAft>
            </a:pPr>
            <a:r>
              <a:rPr lang="en-US" dirty="0"/>
              <a:t>Completing contracts and/or conducting negotiations</a:t>
            </a:r>
          </a:p>
          <a:p>
            <a:pPr>
              <a:spcAft>
                <a:spcPts val="600"/>
              </a:spcAft>
            </a:pPr>
            <a:r>
              <a:rPr lang="en-US" dirty="0"/>
              <a:t>Briefings, staff consulting or partner organizations</a:t>
            </a:r>
          </a:p>
          <a:p>
            <a:pPr>
              <a:spcAft>
                <a:spcPts val="600"/>
              </a:spcAft>
            </a:pPr>
            <a:r>
              <a:rPr lang="en-US" dirty="0"/>
              <a:t>Making sales calls to potential European clients</a:t>
            </a:r>
          </a:p>
          <a:p>
            <a:pPr>
              <a:spcAft>
                <a:spcPts val="600"/>
              </a:spcAft>
            </a:pPr>
            <a:r>
              <a:rPr lang="en-US" dirty="0"/>
              <a:t>Meetings in relation to product deliveries or production processes</a:t>
            </a:r>
          </a:p>
          <a:p>
            <a:pPr>
              <a:spcAft>
                <a:spcPts val="600"/>
              </a:spcAft>
            </a:pPr>
            <a:r>
              <a:rPr lang="en-US" dirty="0"/>
              <a:t>Purchase of goods</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52600"/>
            <a:ext cx="2366924"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45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0" lvl="1"/>
            <a:r>
              <a:rPr lang="en-US" b="1" dirty="0"/>
              <a:t>Why is this topic important to MTS and for you?</a:t>
            </a:r>
          </a:p>
        </p:txBody>
      </p:sp>
      <p:sp>
        <p:nvSpPr>
          <p:cNvPr id="2" name="Inhaltsplatzhalter 1"/>
          <p:cNvSpPr>
            <a:spLocks noGrp="1"/>
          </p:cNvSpPr>
          <p:nvPr>
            <p:ph sz="quarter" idx="10"/>
          </p:nvPr>
        </p:nvSpPr>
        <p:spPr>
          <a:xfrm>
            <a:off x="457200" y="1219200"/>
            <a:ext cx="4724400" cy="5043361"/>
          </a:xfrm>
        </p:spPr>
        <p:txBody>
          <a:bodyPr/>
          <a:lstStyle/>
          <a:p>
            <a:pPr marL="0" indent="0">
              <a:buNone/>
            </a:pPr>
            <a:r>
              <a:rPr lang="en-US" b="1" i="1" dirty="0">
                <a:solidFill>
                  <a:schemeClr val="bg2"/>
                </a:solidFill>
              </a:rPr>
              <a:t>The Schengen Visa:</a:t>
            </a:r>
          </a:p>
          <a:p>
            <a:pPr marL="0" indent="0">
              <a:buNone/>
            </a:pPr>
            <a:endParaRPr lang="en-US" sz="1600" dirty="0"/>
          </a:p>
          <a:p>
            <a:pPr marL="0" indent="0">
              <a:spcAft>
                <a:spcPts val="1200"/>
              </a:spcAft>
              <a:buNone/>
            </a:pPr>
            <a:r>
              <a:rPr lang="en-US" sz="1600" dirty="0"/>
              <a:t>If </a:t>
            </a:r>
            <a:r>
              <a:rPr lang="en-US" sz="1600" b="1" dirty="0"/>
              <a:t>performing non-hands-on work </a:t>
            </a:r>
            <a:r>
              <a:rPr lang="en-US" sz="1600" dirty="0"/>
              <a:t>for less than 90 days per calendar year in </a:t>
            </a:r>
            <a:r>
              <a:rPr lang="en-US" sz="1600" u="sng" dirty="0"/>
              <a:t>multiple European countries</a:t>
            </a:r>
            <a:r>
              <a:rPr lang="en-US" sz="1600" dirty="0"/>
              <a:t>, you can apply for a </a:t>
            </a:r>
            <a:r>
              <a:rPr lang="en-US" sz="1600" b="1" u="sng" dirty="0"/>
              <a:t>Schengen visa</a:t>
            </a:r>
            <a:r>
              <a:rPr lang="en-US" sz="1600" dirty="0"/>
              <a:t>. </a:t>
            </a:r>
          </a:p>
          <a:p>
            <a:pPr lvl="1">
              <a:spcAft>
                <a:spcPts val="1200"/>
              </a:spcAft>
            </a:pPr>
            <a:r>
              <a:rPr lang="en-US" sz="1600" dirty="0"/>
              <a:t>A Schengen visa is valid for all European countries in the EU plus Island, Liechtenstein, Norway and Switzerland. </a:t>
            </a:r>
          </a:p>
          <a:p>
            <a:pPr lvl="1">
              <a:spcAft>
                <a:spcPts val="1200"/>
              </a:spcAft>
            </a:pPr>
            <a:r>
              <a:rPr lang="en-US" sz="1600" dirty="0"/>
              <a:t>UK, Ireland, Romania, Bulgaria, Croatia, Cyprus are not part of the Schengen area</a:t>
            </a:r>
            <a:endParaRPr lang="en-US" sz="1800" dirty="0"/>
          </a:p>
          <a:p>
            <a:pPr marL="0" indent="0">
              <a:buNone/>
            </a:pPr>
            <a:endParaRPr lang="en-US" sz="1800" dirty="0"/>
          </a:p>
          <a:p>
            <a:pPr marL="0" indent="0">
              <a:buNone/>
            </a:pPr>
            <a:r>
              <a:rPr lang="en-US" sz="1600" dirty="0"/>
              <a:t>If </a:t>
            </a:r>
            <a:r>
              <a:rPr lang="en-US" sz="1600" b="1" dirty="0"/>
              <a:t>performing hands-on work </a:t>
            </a:r>
            <a:r>
              <a:rPr lang="en-US" sz="1600" dirty="0"/>
              <a:t>for less than 90 days per calendar year in </a:t>
            </a:r>
            <a:r>
              <a:rPr lang="en-US" sz="1600" u="sng" dirty="0"/>
              <a:t>multiple European countries</a:t>
            </a:r>
            <a:r>
              <a:rPr lang="en-US" sz="1600" dirty="0"/>
              <a:t>, you have to comply to country-specific Visa &amp; Immigration laws and my be required to obtain a </a:t>
            </a:r>
            <a:r>
              <a:rPr lang="en-US" sz="1600" b="1" u="sng" dirty="0"/>
              <a:t>Work Visa</a:t>
            </a:r>
            <a:r>
              <a:rPr lang="en-US" sz="1600" dirty="0"/>
              <a:t>.</a:t>
            </a:r>
          </a:p>
          <a:p>
            <a:pPr marL="0" indent="0">
              <a:buNone/>
            </a:pPr>
            <a:endParaRPr lang="en-US" sz="1600" dirty="0"/>
          </a:p>
          <a:p>
            <a:pPr marL="0" indent="0">
              <a:buNone/>
            </a:pPr>
            <a:endParaRPr lang="en-US" sz="1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643188" cy="277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70373" y="5257800"/>
            <a:ext cx="2895600" cy="523220"/>
          </a:xfrm>
          <a:prstGeom prst="rect">
            <a:avLst/>
          </a:prstGeom>
          <a:noFill/>
        </p:spPr>
        <p:txBody>
          <a:bodyPr wrap="square" rtlCol="0">
            <a:spAutoFit/>
          </a:bodyPr>
          <a:lstStyle/>
          <a:p>
            <a:r>
              <a:rPr lang="en-US" sz="1400" i="1" dirty="0"/>
              <a:t>Listed in this picture are Schengen visa-eligible countries. </a:t>
            </a:r>
          </a:p>
        </p:txBody>
      </p:sp>
    </p:spTree>
    <p:extLst>
      <p:ext uri="{BB962C8B-B14F-4D97-AF65-F5344CB8AC3E}">
        <p14:creationId xmlns:p14="http://schemas.microsoft.com/office/powerpoint/2010/main" val="401850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a:solidFill>
                  <a:schemeClr val="bg1"/>
                </a:solidFill>
                <a:latin typeface="Articulate Light" panose="02000503040000020004" pitchFamily="2" charset="0"/>
              </a:rPr>
              <a:t>Roles and Responsibilities  for complying with European work permits and visas.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2905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Roles and Responsibilities</a:t>
            </a:r>
          </a:p>
        </p:txBody>
      </p:sp>
      <p:sp>
        <p:nvSpPr>
          <p:cNvPr id="5" name="Inhaltsplatzhalter 4"/>
          <p:cNvSpPr>
            <a:spLocks noGrp="1"/>
          </p:cNvSpPr>
          <p:nvPr>
            <p:ph sz="quarter" idx="10"/>
          </p:nvPr>
        </p:nvSpPr>
        <p:spPr>
          <a:xfrm>
            <a:off x="381000" y="1143000"/>
            <a:ext cx="8138160" cy="5334000"/>
          </a:xfrm>
        </p:spPr>
        <p:txBody>
          <a:bodyPr>
            <a:normAutofit fontScale="77500" lnSpcReduction="20000"/>
          </a:bodyPr>
          <a:lstStyle/>
          <a:p>
            <a:pPr marL="357188" indent="-300038"/>
            <a:r>
              <a:rPr lang="en-US" dirty="0">
                <a:solidFill>
                  <a:schemeClr val="tx2"/>
                </a:solidFill>
              </a:rPr>
              <a:t>Manager</a:t>
            </a:r>
            <a:endParaRPr lang="en-US" sz="1500" dirty="0">
              <a:solidFill>
                <a:schemeClr val="tx2"/>
              </a:solidFill>
            </a:endParaRPr>
          </a:p>
          <a:p>
            <a:pPr marL="757238" lvl="1" indent="-300038"/>
            <a:r>
              <a:rPr lang="en-US" sz="1700" dirty="0"/>
              <a:t>Confirm the purpose (business meeting or hands-on work) and the length of the trip. </a:t>
            </a:r>
          </a:p>
          <a:p>
            <a:pPr marL="757238" lvl="1" indent="-300038"/>
            <a:endParaRPr lang="de-DE" dirty="0">
              <a:solidFill>
                <a:srgbClr val="C00000"/>
              </a:solidFill>
            </a:endParaRPr>
          </a:p>
          <a:p>
            <a:pPr marL="357188" indent="-300038"/>
            <a:r>
              <a:rPr lang="de-DE" dirty="0">
                <a:solidFill>
                  <a:srgbClr val="C00000"/>
                </a:solidFill>
              </a:rPr>
              <a:t>PE</a:t>
            </a:r>
          </a:p>
          <a:p>
            <a:pPr marL="757238" lvl="1" indent="-300038"/>
            <a:r>
              <a:rPr lang="de-DE" sz="1700" dirty="0"/>
              <a:t>Informs respective parties about necessary hands-on work in a foreign country (manager, employees, travel department).</a:t>
            </a:r>
          </a:p>
          <a:p>
            <a:pPr marL="457200" lvl="1" indent="0">
              <a:buNone/>
            </a:pPr>
            <a:endParaRPr lang="de-DE" dirty="0">
              <a:solidFill>
                <a:srgbClr val="C00000"/>
              </a:solidFill>
            </a:endParaRPr>
          </a:p>
          <a:p>
            <a:pPr marL="357188" indent="-300038"/>
            <a:r>
              <a:rPr lang="de-DE" dirty="0" err="1">
                <a:solidFill>
                  <a:srgbClr val="C00000"/>
                </a:solidFill>
              </a:rPr>
              <a:t>Employees</a:t>
            </a:r>
            <a:endParaRPr lang="de-DE" dirty="0">
              <a:solidFill>
                <a:srgbClr val="C00000"/>
              </a:solidFill>
            </a:endParaRPr>
          </a:p>
          <a:p>
            <a:pPr marL="757238" lvl="1" indent="-300038"/>
            <a:r>
              <a:rPr lang="de-DE" sz="1700" dirty="0"/>
              <a:t>Complete neccesary paperwork in a timely manner.</a:t>
            </a:r>
          </a:p>
          <a:p>
            <a:pPr marL="757238" lvl="1" indent="-300038"/>
            <a:r>
              <a:rPr lang="de-DE" sz="1700" dirty="0"/>
              <a:t>Coordinate with the Travel Department, HR Specialist/Generalist in Europe, and your manager to ensure neccessary paperwork is filled in accurately and on time.</a:t>
            </a:r>
            <a:r>
              <a:rPr lang="de-DE" sz="1700" dirty="0">
                <a:solidFill>
                  <a:srgbClr val="00B0F0"/>
                </a:solidFill>
              </a:rPr>
              <a:t> </a:t>
            </a:r>
          </a:p>
          <a:p>
            <a:pPr marL="57150" indent="0">
              <a:buNone/>
            </a:pPr>
            <a:endParaRPr lang="de-DE" dirty="0">
              <a:solidFill>
                <a:srgbClr val="C00000"/>
              </a:solidFill>
            </a:endParaRPr>
          </a:p>
          <a:p>
            <a:pPr marL="357188" indent="-300038"/>
            <a:r>
              <a:rPr lang="de-DE" dirty="0">
                <a:solidFill>
                  <a:srgbClr val="C00000"/>
                </a:solidFill>
              </a:rPr>
              <a:t>Travel </a:t>
            </a:r>
            <a:r>
              <a:rPr lang="de-DE" dirty="0" err="1">
                <a:solidFill>
                  <a:srgbClr val="C00000"/>
                </a:solidFill>
              </a:rPr>
              <a:t>team</a:t>
            </a:r>
            <a:r>
              <a:rPr lang="de-DE" dirty="0">
                <a:solidFill>
                  <a:srgbClr val="C00000"/>
                </a:solidFill>
              </a:rPr>
              <a:t> (US)</a:t>
            </a:r>
          </a:p>
          <a:p>
            <a:pPr marL="757238" lvl="1" indent="-300038"/>
            <a:r>
              <a:rPr lang="de-DE" sz="1700" dirty="0"/>
              <a:t>Post training and requirements for „hands-on“ work requirements for US employees</a:t>
            </a:r>
          </a:p>
          <a:p>
            <a:pPr marL="757238" lvl="1" indent="-300038"/>
            <a:r>
              <a:rPr lang="de-DE" sz="1700" dirty="0"/>
              <a:t>Support </a:t>
            </a:r>
            <a:r>
              <a:rPr lang="de-DE" sz="1700" dirty="0" err="1"/>
              <a:t>the</a:t>
            </a:r>
            <a:r>
              <a:rPr lang="de-DE" sz="1700" dirty="0"/>
              <a:t> </a:t>
            </a:r>
            <a:r>
              <a:rPr lang="de-DE" sz="1700" dirty="0" err="1"/>
              <a:t>timely</a:t>
            </a:r>
            <a:r>
              <a:rPr lang="de-DE" sz="1700" dirty="0"/>
              <a:t> </a:t>
            </a:r>
            <a:r>
              <a:rPr lang="de-DE" sz="1700" dirty="0" err="1"/>
              <a:t>and</a:t>
            </a:r>
            <a:r>
              <a:rPr lang="de-DE" sz="1700" dirty="0"/>
              <a:t> </a:t>
            </a:r>
            <a:r>
              <a:rPr lang="de-DE" sz="1700" dirty="0" err="1"/>
              <a:t>accurate</a:t>
            </a:r>
            <a:r>
              <a:rPr lang="de-DE" sz="1700" dirty="0"/>
              <a:t> </a:t>
            </a:r>
            <a:r>
              <a:rPr lang="de-DE" sz="1700" dirty="0" err="1"/>
              <a:t>completion</a:t>
            </a:r>
            <a:r>
              <a:rPr lang="de-DE" sz="1700" dirty="0"/>
              <a:t> </a:t>
            </a:r>
            <a:r>
              <a:rPr lang="de-DE" sz="1700" dirty="0" err="1"/>
              <a:t>of</a:t>
            </a:r>
            <a:r>
              <a:rPr lang="de-DE" sz="1700" dirty="0"/>
              <a:t> </a:t>
            </a:r>
            <a:r>
              <a:rPr lang="de-DE" sz="1700" dirty="0" err="1"/>
              <a:t>work</a:t>
            </a:r>
            <a:r>
              <a:rPr lang="de-DE" sz="1700" dirty="0"/>
              <a:t> </a:t>
            </a:r>
            <a:r>
              <a:rPr lang="de-DE" sz="1700" dirty="0" err="1"/>
              <a:t>permit</a:t>
            </a:r>
            <a:r>
              <a:rPr lang="de-DE" sz="1700" dirty="0"/>
              <a:t> </a:t>
            </a:r>
            <a:r>
              <a:rPr lang="de-DE" sz="1700" dirty="0" err="1"/>
              <a:t>and</a:t>
            </a:r>
            <a:r>
              <a:rPr lang="de-DE" sz="1700" dirty="0"/>
              <a:t> </a:t>
            </a:r>
            <a:r>
              <a:rPr lang="de-DE" sz="1700" dirty="0" err="1"/>
              <a:t>visa</a:t>
            </a:r>
            <a:r>
              <a:rPr lang="de-DE" sz="1700" dirty="0"/>
              <a:t> </a:t>
            </a:r>
            <a:r>
              <a:rPr lang="de-DE" sz="1700" dirty="0" err="1"/>
              <a:t>applications</a:t>
            </a:r>
            <a:r>
              <a:rPr lang="de-DE" sz="1700" dirty="0"/>
              <a:t>.</a:t>
            </a:r>
          </a:p>
          <a:p>
            <a:pPr marL="757238" lvl="1" indent="-300038"/>
            <a:r>
              <a:rPr lang="de-DE" sz="1700" dirty="0" err="1"/>
              <a:t>Provide</a:t>
            </a:r>
            <a:r>
              <a:rPr lang="de-DE" sz="1700" dirty="0"/>
              <a:t> </a:t>
            </a:r>
            <a:r>
              <a:rPr lang="de-DE" sz="1700" dirty="0" err="1"/>
              <a:t>timely</a:t>
            </a:r>
            <a:r>
              <a:rPr lang="de-DE" sz="1700" dirty="0"/>
              <a:t> </a:t>
            </a:r>
            <a:r>
              <a:rPr lang="de-DE" sz="1700" dirty="0" err="1"/>
              <a:t>and</a:t>
            </a:r>
            <a:r>
              <a:rPr lang="de-DE" sz="1700" dirty="0"/>
              <a:t> </a:t>
            </a:r>
            <a:r>
              <a:rPr lang="de-DE" sz="1700" dirty="0" err="1"/>
              <a:t>accurate</a:t>
            </a:r>
            <a:r>
              <a:rPr lang="de-DE" sz="1700" dirty="0"/>
              <a:t> </a:t>
            </a:r>
            <a:r>
              <a:rPr lang="de-DE" sz="1700" dirty="0" err="1"/>
              <a:t>guidance</a:t>
            </a:r>
            <a:r>
              <a:rPr lang="de-DE" sz="1700" dirty="0"/>
              <a:t> </a:t>
            </a:r>
            <a:r>
              <a:rPr lang="de-DE" sz="1700" dirty="0" err="1"/>
              <a:t>to</a:t>
            </a:r>
            <a:r>
              <a:rPr lang="de-DE" sz="1700" dirty="0"/>
              <a:t> </a:t>
            </a:r>
            <a:r>
              <a:rPr lang="de-DE" sz="1700" dirty="0" err="1"/>
              <a:t>employees</a:t>
            </a:r>
            <a:r>
              <a:rPr lang="de-DE" sz="1700" dirty="0"/>
              <a:t> </a:t>
            </a:r>
            <a:r>
              <a:rPr lang="de-DE" sz="1700" dirty="0" err="1"/>
              <a:t>traveling</a:t>
            </a:r>
            <a:r>
              <a:rPr lang="de-DE" sz="1700" dirty="0"/>
              <a:t> </a:t>
            </a:r>
            <a:r>
              <a:rPr lang="de-DE" sz="1700" dirty="0" err="1"/>
              <a:t>to</a:t>
            </a:r>
            <a:r>
              <a:rPr lang="de-DE" sz="1700" dirty="0"/>
              <a:t> Europe </a:t>
            </a:r>
            <a:r>
              <a:rPr lang="de-DE" sz="1700" dirty="0" err="1"/>
              <a:t>for</a:t>
            </a:r>
            <a:r>
              <a:rPr lang="de-DE" sz="1700" dirty="0"/>
              <a:t> </a:t>
            </a:r>
            <a:r>
              <a:rPr lang="de-DE" sz="1700" dirty="0" err="1"/>
              <a:t>hands</a:t>
            </a:r>
            <a:r>
              <a:rPr lang="de-DE" sz="1700" dirty="0"/>
              <a:t>-on </a:t>
            </a:r>
            <a:r>
              <a:rPr lang="de-DE" sz="1700" dirty="0" err="1"/>
              <a:t>work</a:t>
            </a:r>
            <a:r>
              <a:rPr lang="de-DE" sz="1700" dirty="0"/>
              <a:t>.</a:t>
            </a:r>
          </a:p>
          <a:p>
            <a:pPr marL="457200" lvl="1" indent="0">
              <a:buNone/>
            </a:pPr>
            <a:endParaRPr lang="de-DE" dirty="0"/>
          </a:p>
          <a:p>
            <a:pPr marL="357188" indent="-300038"/>
            <a:r>
              <a:rPr lang="de-DE" dirty="0">
                <a:solidFill>
                  <a:srgbClr val="C00000"/>
                </a:solidFill>
              </a:rPr>
              <a:t>HR Specialists/Generalist in Europe</a:t>
            </a:r>
          </a:p>
          <a:p>
            <a:pPr marL="757238" lvl="1" indent="-300038"/>
            <a:r>
              <a:rPr lang="de-DE" sz="1700" dirty="0"/>
              <a:t>Support US employees to </a:t>
            </a:r>
            <a:r>
              <a:rPr lang="de-DE" sz="1700" dirty="0" err="1"/>
              <a:t>get</a:t>
            </a:r>
            <a:r>
              <a:rPr lang="de-DE" sz="1700" dirty="0"/>
              <a:t> an </a:t>
            </a:r>
            <a:r>
              <a:rPr lang="de-DE" sz="1700" dirty="0" err="1"/>
              <a:t>approval</a:t>
            </a:r>
            <a:r>
              <a:rPr lang="de-DE" sz="1700" dirty="0"/>
              <a:t> </a:t>
            </a:r>
            <a:r>
              <a:rPr lang="de-DE" sz="1700" dirty="0" err="1"/>
              <a:t>were</a:t>
            </a:r>
            <a:r>
              <a:rPr lang="de-DE" sz="1700" dirty="0"/>
              <a:t> possible, e.g. US </a:t>
            </a:r>
            <a:r>
              <a:rPr lang="de-DE" sz="1700" dirty="0" err="1"/>
              <a:t>employee</a:t>
            </a:r>
            <a:r>
              <a:rPr lang="de-DE" sz="1700" dirty="0"/>
              <a:t> </a:t>
            </a:r>
            <a:r>
              <a:rPr lang="de-DE" sz="1700" dirty="0" err="1"/>
              <a:t>needs</a:t>
            </a:r>
            <a:r>
              <a:rPr lang="de-DE" sz="1700" dirty="0"/>
              <a:t> </a:t>
            </a:r>
            <a:r>
              <a:rPr lang="de-DE" sz="1700" dirty="0" err="1"/>
              <a:t>to</a:t>
            </a:r>
            <a:r>
              <a:rPr lang="de-DE" sz="1700" dirty="0"/>
              <a:t> do </a:t>
            </a:r>
            <a:r>
              <a:rPr lang="de-DE" sz="1700" dirty="0" err="1"/>
              <a:t>hands</a:t>
            </a:r>
            <a:r>
              <a:rPr lang="de-DE" sz="1700" dirty="0"/>
              <a:t>-on </a:t>
            </a:r>
            <a:r>
              <a:rPr lang="de-DE" sz="1700" dirty="0" err="1"/>
              <a:t>work</a:t>
            </a:r>
            <a:r>
              <a:rPr lang="de-DE" sz="1700" dirty="0"/>
              <a:t> in Germany </a:t>
            </a:r>
            <a:r>
              <a:rPr lang="de-DE" sz="1700" dirty="0" err="1"/>
              <a:t>or</a:t>
            </a:r>
            <a:r>
              <a:rPr lang="de-DE" sz="1700" dirty="0"/>
              <a:t> France.</a:t>
            </a:r>
          </a:p>
          <a:p>
            <a:pPr marL="757238" lvl="1" indent="-300038"/>
            <a:r>
              <a:rPr lang="de-DE" sz="1700" dirty="0"/>
              <a:t>Assist with any special paperwork needs (i.e. sending information to local governmental offices).</a:t>
            </a:r>
          </a:p>
          <a:p>
            <a:pPr marL="0" indent="0">
              <a:buNone/>
            </a:pPr>
            <a:endParaRPr lang="de-DE" dirty="0">
              <a:solidFill>
                <a:srgbClr val="C00000"/>
              </a:solidFill>
            </a:endParaRPr>
          </a:p>
          <a:p>
            <a:r>
              <a:rPr lang="de-DE" dirty="0">
                <a:solidFill>
                  <a:srgbClr val="C00000"/>
                </a:solidFill>
              </a:rPr>
              <a:t>Legal</a:t>
            </a:r>
          </a:p>
          <a:p>
            <a:pPr lvl="1"/>
            <a:r>
              <a:rPr lang="de-DE" sz="1700" dirty="0"/>
              <a:t>Create or sign necessary documents (e.g. power of authority).</a:t>
            </a:r>
          </a:p>
          <a:p>
            <a:pPr lvl="1"/>
            <a:r>
              <a:rPr lang="en-US" sz="1700" dirty="0"/>
              <a:t>Contact </a:t>
            </a:r>
            <a:r>
              <a:rPr lang="en-US" sz="1700" dirty="0">
                <a:hlinkClick r:id="rId3"/>
              </a:rPr>
              <a:t>Todd.Klemmensen@mts.com</a:t>
            </a:r>
            <a:r>
              <a:rPr lang="en-US" sz="1700" dirty="0"/>
              <a:t> for questions about performing hands-on work in non-European countries.</a:t>
            </a:r>
          </a:p>
        </p:txBody>
      </p:sp>
    </p:spTree>
    <p:extLst>
      <p:ext uri="{BB962C8B-B14F-4D97-AF65-F5344CB8AC3E}">
        <p14:creationId xmlns:p14="http://schemas.microsoft.com/office/powerpoint/2010/main" val="366247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Travel at MTS – Additional Resources</a:t>
            </a:r>
          </a:p>
        </p:txBody>
      </p:sp>
      <p:sp>
        <p:nvSpPr>
          <p:cNvPr id="4" name="Content Placeholder 3"/>
          <p:cNvSpPr>
            <a:spLocks noGrp="1"/>
          </p:cNvSpPr>
          <p:nvPr>
            <p:ph sz="quarter" idx="10"/>
          </p:nvPr>
        </p:nvSpPr>
        <p:spPr>
          <a:xfrm>
            <a:off x="5783166" y="1948656"/>
            <a:ext cx="3239530" cy="3265487"/>
          </a:xfrm>
        </p:spPr>
        <p:txBody>
          <a:bodyPr/>
          <a:lstStyle/>
          <a:p>
            <a:pPr marL="0" lvl="1" indent="0">
              <a:buNone/>
            </a:pPr>
            <a:r>
              <a:rPr lang="en-US" sz="2000" b="1" i="1" dirty="0">
                <a:solidFill>
                  <a:schemeClr val="tx2"/>
                </a:solidFill>
              </a:rPr>
              <a:t>More travel information is also available on the MTS Intranet Homepage!</a:t>
            </a:r>
          </a:p>
          <a:p>
            <a:pPr marL="0" lvl="1" indent="0">
              <a:buNone/>
            </a:pPr>
            <a:endParaRPr lang="en-US" sz="1700" b="1" i="1" dirty="0"/>
          </a:p>
          <a:p>
            <a:pPr marL="0" lvl="1" indent="0">
              <a:buNone/>
            </a:pPr>
            <a:r>
              <a:rPr lang="en-US" sz="1700" b="1" i="1" dirty="0"/>
              <a:t>Email</a:t>
            </a:r>
            <a:r>
              <a:rPr lang="en-US" sz="1700" dirty="0"/>
              <a:t>: </a:t>
            </a:r>
            <a:r>
              <a:rPr lang="en-US" sz="1700" u="sng" dirty="0">
                <a:hlinkClick r:id="rId2"/>
              </a:rPr>
              <a:t>Travel@mts.com</a:t>
            </a:r>
            <a:r>
              <a:rPr lang="en-US" sz="1700" u="sng" dirty="0"/>
              <a:t>,</a:t>
            </a:r>
          </a:p>
          <a:p>
            <a:pPr marL="0" lvl="1" indent="0">
              <a:buNone/>
            </a:pPr>
            <a:r>
              <a:rPr lang="en-US" sz="1700" b="1" i="1" dirty="0"/>
              <a:t>Phone</a:t>
            </a:r>
            <a:r>
              <a:rPr lang="en-US" sz="1700" dirty="0"/>
              <a:t>: 952-937-4888</a:t>
            </a:r>
            <a:endParaRPr lang="de-DE" sz="1700" dirty="0"/>
          </a:p>
          <a:p>
            <a:pPr marL="0" lvl="1" indent="0">
              <a:buNone/>
            </a:pPr>
            <a:r>
              <a:rPr lang="en-US" sz="1700" b="1" i="1" dirty="0"/>
              <a:t>Intranet Information</a:t>
            </a:r>
            <a:r>
              <a:rPr lang="en-US" sz="1700" dirty="0"/>
              <a:t>: </a:t>
            </a:r>
            <a:r>
              <a:rPr lang="en-US" sz="1700" u="sng" dirty="0">
                <a:hlinkClick r:id="rId3"/>
              </a:rPr>
              <a:t>http://groups.mts.com/travel/</a:t>
            </a:r>
            <a:endParaRPr lang="en-US" sz="1700" u="sng" dirty="0"/>
          </a:p>
          <a:p>
            <a:pPr marL="0" indent="0"/>
            <a:endParaRPr lang="en-US"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23" y="1447800"/>
            <a:ext cx="5363037" cy="4267200"/>
          </a:xfrm>
          <a:prstGeom prst="rect">
            <a:avLst/>
          </a:prstGeom>
        </p:spPr>
      </p:pic>
      <p:sp>
        <p:nvSpPr>
          <p:cNvPr id="6" name="Frame 5"/>
          <p:cNvSpPr/>
          <p:nvPr/>
        </p:nvSpPr>
        <p:spPr>
          <a:xfrm>
            <a:off x="4765793" y="4648200"/>
            <a:ext cx="990600" cy="762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Screen Clipping"/>
          <p:cNvPicPr>
            <a:picLocks noChangeAspect="1"/>
          </p:cNvPicPr>
          <p:nvPr/>
        </p:nvPicPr>
        <p:blipFill rotWithShape="1">
          <a:blip r:embed="rId5">
            <a:extLst>
              <a:ext uri="{28A0092B-C50C-407E-A947-70E740481C1C}">
                <a14:useLocalDpi xmlns:a14="http://schemas.microsoft.com/office/drawing/2010/main" val="0"/>
              </a:ext>
            </a:extLst>
          </a:blip>
          <a:srcRect t="4325"/>
          <a:stretch/>
        </p:blipFill>
        <p:spPr>
          <a:xfrm>
            <a:off x="116461" y="1447800"/>
            <a:ext cx="5595960" cy="4403905"/>
          </a:xfrm>
          <a:prstGeom prst="rect">
            <a:avLst/>
          </a:prstGeom>
        </p:spPr>
      </p:pic>
      <p:sp>
        <p:nvSpPr>
          <p:cNvPr id="11" name="Frame 10"/>
          <p:cNvSpPr/>
          <p:nvPr/>
        </p:nvSpPr>
        <p:spPr>
          <a:xfrm>
            <a:off x="243220" y="2753515"/>
            <a:ext cx="1070108" cy="510728"/>
          </a:xfrm>
          <a:prstGeom prst="frame">
            <a:avLst>
              <a:gd name="adj1" fmla="val 197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9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2964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11098" y="1524000"/>
            <a:ext cx="7239000" cy="1754326"/>
          </a:xfrm>
          <a:prstGeom prst="rect">
            <a:avLst/>
          </a:prstGeom>
        </p:spPr>
        <p:txBody>
          <a:bodyPr wrap="square">
            <a:spAutoFit/>
          </a:bodyPr>
          <a:lstStyle/>
          <a:p>
            <a:r>
              <a:rPr lang="en-US" sz="3600" b="1" dirty="0">
                <a:solidFill>
                  <a:schemeClr val="bg1"/>
                </a:solidFill>
                <a:latin typeface="Articulate Light" panose="02000503040000020004" pitchFamily="2" charset="0"/>
              </a:rPr>
              <a:t>Rules and processes for gaining work permits and visas in European countries.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367790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endParaRPr lang="en-US" sz="2400" b="1" dirty="0">
              <a:solidFill>
                <a:srgbClr val="00B0F0"/>
              </a:solidFill>
            </a:endParaRP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a:t>Countries in Europe </a:t>
            </a:r>
            <a:r>
              <a:rPr lang="de-DE" b="1" dirty="0" err="1"/>
              <a:t>where</a:t>
            </a:r>
            <a:r>
              <a:rPr lang="de-DE" b="1" dirty="0"/>
              <a:t> </a:t>
            </a:r>
            <a:r>
              <a:rPr lang="de-DE" b="1" dirty="0" err="1"/>
              <a:t>we</a:t>
            </a:r>
            <a:r>
              <a:rPr lang="de-DE" b="1" dirty="0"/>
              <a:t> do </a:t>
            </a:r>
            <a:r>
              <a:rPr lang="de-DE" b="1" dirty="0" err="1"/>
              <a:t>most</a:t>
            </a:r>
            <a:r>
              <a:rPr lang="de-DE" b="1" dirty="0"/>
              <a:t> </a:t>
            </a:r>
            <a:r>
              <a:rPr lang="de-DE" b="1" dirty="0" err="1"/>
              <a:t>times</a:t>
            </a:r>
            <a:r>
              <a:rPr lang="de-DE" b="1" dirty="0"/>
              <a:t> </a:t>
            </a:r>
            <a:r>
              <a:rPr lang="de-DE" b="1" dirty="0" err="1"/>
              <a:t>hands</a:t>
            </a:r>
            <a:r>
              <a:rPr lang="de-DE" b="1" dirty="0"/>
              <a:t>-on </a:t>
            </a:r>
            <a:r>
              <a:rPr lang="de-DE" b="1" dirty="0" err="1"/>
              <a:t>work</a:t>
            </a:r>
            <a:r>
              <a:rPr lang="de-DE" b="1" dirty="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dirty="0"/>
          </a:p>
          <a:p>
            <a:endParaRPr lang="en-US" sz="1600" dirty="0"/>
          </a:p>
          <a:p>
            <a:endParaRPr lang="en-US" sz="1600" dirty="0"/>
          </a:p>
          <a:p>
            <a:endParaRPr lang="en-US" sz="1600" dirty="0"/>
          </a:p>
          <a:p>
            <a:pPr marL="0" indent="0">
              <a:buNone/>
            </a:pPr>
            <a:endParaRPr lang="en-US" dirty="0"/>
          </a:p>
        </p:txBody>
      </p:sp>
      <p:sp>
        <p:nvSpPr>
          <p:cNvPr id="11" name="TextBox 10"/>
          <p:cNvSpPr txBox="1"/>
          <p:nvPr/>
        </p:nvSpPr>
        <p:spPr>
          <a:xfrm>
            <a:off x="691603" y="6347946"/>
            <a:ext cx="8059217" cy="372411"/>
          </a:xfrm>
          <a:prstGeom prst="rect">
            <a:avLst/>
          </a:prstGeom>
          <a:solidFill>
            <a:schemeClr val="accent6"/>
          </a:solidFill>
        </p:spPr>
        <p:txBody>
          <a:bodyPr wrap="square" rtlCol="0">
            <a:spAutoFit/>
          </a:bodyPr>
          <a:lstStyle/>
          <a:p>
            <a:pPr algn="ctr"/>
            <a:r>
              <a:rPr lang="en-US" sz="1400" i="1" dirty="0">
                <a:solidFill>
                  <a:schemeClr val="accent2">
                    <a:lumMod val="75000"/>
                  </a:schemeClr>
                </a:solidFill>
              </a:rPr>
              <a:t>Click on a country name or country image for more information about that country’s local laws.</a:t>
            </a:r>
          </a:p>
        </p:txBody>
      </p:sp>
      <p:sp>
        <p:nvSpPr>
          <p:cNvPr id="24" name="Rectangle 23">
            <a:hlinkClick r:id="rId3" action="ppaction://hlinksldjump"/>
          </p:cNvPr>
          <p:cNvSpPr/>
          <p:nvPr/>
        </p:nvSpPr>
        <p:spPr>
          <a:xfrm>
            <a:off x="411935" y="2885586"/>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765610" y="3831146"/>
            <a:ext cx="854721" cy="338554"/>
          </a:xfrm>
          <a:prstGeom prst="rect">
            <a:avLst/>
          </a:prstGeom>
        </p:spPr>
        <p:txBody>
          <a:bodyPr wrap="none">
            <a:spAutoFit/>
          </a:bodyPr>
          <a:lstStyle/>
          <a:p>
            <a:r>
              <a:rPr lang="en-US" sz="1600" u="sng" kern="0" dirty="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537772" y="4764693"/>
            <a:ext cx="822661" cy="338554"/>
          </a:xfrm>
          <a:prstGeom prst="rect">
            <a:avLst/>
          </a:prstGeom>
        </p:spPr>
        <p:txBody>
          <a:bodyPr wrap="none">
            <a:spAutoFit/>
          </a:bodyPr>
          <a:lstStyle/>
          <a:p>
            <a:pPr lvl="0">
              <a:spcBef>
                <a:spcPts val="200"/>
              </a:spcBef>
              <a:buClr>
                <a:srgbClr val="CC1543"/>
              </a:buClr>
            </a:pPr>
            <a:r>
              <a:rPr lang="en-US" sz="1600" u="sng" kern="0" dirty="0">
                <a:solidFill>
                  <a:schemeClr val="accent2">
                    <a:lumMod val="75000"/>
                  </a:schemeClr>
                </a:solidFill>
                <a:latin typeface="Arial" pitchFamily="34" charset="0"/>
                <a:cs typeface="Arial" pitchFamily="34" charset="0"/>
              </a:rPr>
              <a:t>France</a:t>
            </a:r>
          </a:p>
        </p:txBody>
      </p:sp>
      <p:sp>
        <p:nvSpPr>
          <p:cNvPr id="30" name="Rectangle 29">
            <a:hlinkClick r:id="rId6" action="ppaction://hlinksldjump"/>
          </p:cNvPr>
          <p:cNvSpPr/>
          <p:nvPr/>
        </p:nvSpPr>
        <p:spPr>
          <a:xfrm>
            <a:off x="694277" y="5670964"/>
            <a:ext cx="1029449" cy="338554"/>
          </a:xfrm>
          <a:prstGeom prst="rect">
            <a:avLst/>
          </a:prstGeom>
        </p:spPr>
        <p:txBody>
          <a:bodyPr wrap="none">
            <a:spAutoFit/>
          </a:bodyPr>
          <a:lstStyle/>
          <a:p>
            <a:pPr lvl="0">
              <a:spcBef>
                <a:spcPts val="200"/>
              </a:spcBef>
              <a:buClr>
                <a:srgbClr val="CC1543"/>
              </a:buClr>
            </a:pPr>
            <a:r>
              <a:rPr lang="en-US" sz="1600" u="sng" kern="0" dirty="0">
                <a:solidFill>
                  <a:schemeClr val="accent2">
                    <a:lumMod val="75000"/>
                  </a:schemeClr>
                </a:solidFill>
                <a:latin typeface="Arial" pitchFamily="34" charset="0"/>
                <a:cs typeface="Arial" pitchFamily="34" charset="0"/>
              </a:rPr>
              <a:t>Germany</a:t>
            </a:r>
          </a:p>
        </p:txBody>
      </p:sp>
      <p:sp>
        <p:nvSpPr>
          <p:cNvPr id="32" name="Rectangle 31">
            <a:hlinkClick r:id="rId7" action="ppaction://hlinksldjump"/>
          </p:cNvPr>
          <p:cNvSpPr/>
          <p:nvPr/>
        </p:nvSpPr>
        <p:spPr>
          <a:xfrm>
            <a:off x="3019401" y="1623276"/>
            <a:ext cx="958917" cy="338554"/>
          </a:xfrm>
          <a:prstGeom prst="rect">
            <a:avLst/>
          </a:prstGeom>
        </p:spPr>
        <p:txBody>
          <a:bodyPr wrap="none">
            <a:spAutoFit/>
          </a:bodyPr>
          <a:lstStyle/>
          <a:p>
            <a:pPr lvl="0">
              <a:spcBef>
                <a:spcPts val="200"/>
              </a:spcBef>
              <a:buClr>
                <a:srgbClr val="CC1543"/>
              </a:buClr>
            </a:pPr>
            <a:r>
              <a:rPr lang="en-US" sz="1600" u="sng" kern="0" dirty="0">
                <a:solidFill>
                  <a:schemeClr val="accent2">
                    <a:lumMod val="75000"/>
                  </a:schemeClr>
                </a:solidFill>
                <a:latin typeface="Arial" pitchFamily="34" charset="0"/>
                <a:cs typeface="Arial" pitchFamily="34" charset="0"/>
              </a:rPr>
              <a:t>Hungary</a:t>
            </a:r>
          </a:p>
        </p:txBody>
      </p:sp>
      <p:sp>
        <p:nvSpPr>
          <p:cNvPr id="34" name="Rectangle 33">
            <a:hlinkClick r:id="rId8" action="ppaction://hlinksldjump"/>
          </p:cNvPr>
          <p:cNvSpPr/>
          <p:nvPr/>
        </p:nvSpPr>
        <p:spPr>
          <a:xfrm>
            <a:off x="3577719" y="2241893"/>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127933" y="2902848"/>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7" y="3830401"/>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231325" y="4727838"/>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6142424" y="1602055"/>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6866340" y="2321131"/>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225409" y="2902848"/>
            <a:ext cx="923651" cy="338554"/>
          </a:xfrm>
          <a:prstGeom prst="rect">
            <a:avLst/>
          </a:prstGeom>
        </p:spPr>
        <p:txBody>
          <a:bodyPr wrap="none">
            <a:spAutoFit/>
          </a:bodyPr>
          <a:lstStyle/>
          <a:p>
            <a:r>
              <a:rPr lang="en-US" sz="1600" u="sng" dirty="0">
                <a:solidFill>
                  <a:schemeClr val="accent2">
                    <a:lumMod val="75000"/>
                  </a:schemeClr>
                </a:solidFill>
                <a:hlinkClick r:id="rId14" action="ppaction://hlinksldjump"/>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598638" y="3920942"/>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258539" y="478112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586166" y="5547853"/>
            <a:ext cx="1377199" cy="584775"/>
          </a:xfrm>
          <a:prstGeom prst="rect">
            <a:avLst/>
          </a:prstGeom>
        </p:spPr>
        <p:txBody>
          <a:bodyPr wrap="square">
            <a:spAutoFit/>
          </a:bodyPr>
          <a:lstStyle/>
          <a:p>
            <a:pPr algn="ctr"/>
            <a:r>
              <a:rPr lang="en-US" sz="1600" u="sng" dirty="0">
                <a:solidFill>
                  <a:schemeClr val="accent2">
                    <a:lumMod val="75000"/>
                  </a:schemeClr>
                </a:solidFill>
              </a:rPr>
              <a:t>United Kingdom</a:t>
            </a:r>
            <a:endParaRPr lang="en-US" u="sng" dirty="0">
              <a:solidFill>
                <a:schemeClr val="accent2">
                  <a:lumMod val="75000"/>
                </a:schemeClr>
              </a:solidFill>
            </a:endParaRPr>
          </a:p>
        </p:txBody>
      </p:sp>
      <p:pic>
        <p:nvPicPr>
          <p:cNvPr id="10244" name="Picture 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0453" y="2616581"/>
            <a:ext cx="1080517" cy="87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2441" y="3472209"/>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a:hlinkClick r:id="rId5"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16994" y="4392093"/>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a:hlinkClick r:id="rId6"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8701" y="5315918"/>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a:hlinkClick r:id="rId7"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59011" y="1396484"/>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a:hlinkClick r:id="rId8"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43548" y="2012212"/>
            <a:ext cx="700054" cy="83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a:hlinkClick r:id="rId9"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58524" y="2848863"/>
            <a:ext cx="785078" cy="78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a:hlinkClick r:id="rId10"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00662" y="3601869"/>
            <a:ext cx="1285880" cy="73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a:hlinkClick r:id="rId11"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29054" y="4558247"/>
            <a:ext cx="784313" cy="78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a:hlinkClick r:id="rId12"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62349" y="1406232"/>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a:hlinkClick r:id="rId1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26042" y="2042166"/>
            <a:ext cx="896484" cy="89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a:hlinkClick r:id="rId14"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28999" y="2649029"/>
            <a:ext cx="546158" cy="109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a:hlinkClick r:id="rId15"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63577" y="3759508"/>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a:hlinkClick r:id="rId16"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49174" y="4666930"/>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a:hlinkClick r:id="rId17"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919122" y="5314401"/>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51074" y="1638130"/>
            <a:ext cx="880369" cy="338554"/>
          </a:xfrm>
          <a:prstGeom prst="rect">
            <a:avLst/>
          </a:prstGeom>
          <a:noFill/>
        </p:spPr>
        <p:txBody>
          <a:bodyPr wrap="none" rtlCol="0">
            <a:spAutoFit/>
          </a:bodyPr>
          <a:lstStyle/>
          <a:p>
            <a:r>
              <a:rPr lang="de-DE" sz="1600" u="sng" dirty="0">
                <a:solidFill>
                  <a:schemeClr val="accent2">
                    <a:lumMod val="75000"/>
                  </a:schemeClr>
                </a:solidFill>
                <a:hlinkClick r:id="rId33" action="ppaction://hlinksldjump"/>
              </a:rPr>
              <a:t>Austria </a:t>
            </a:r>
            <a:endParaRPr lang="de-DE" sz="1600" u="sng" dirty="0">
              <a:solidFill>
                <a:schemeClr val="accent2">
                  <a:lumMod val="75000"/>
                </a:schemeClr>
              </a:solidFill>
            </a:endParaRPr>
          </a:p>
        </p:txBody>
      </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60433" y="1377759"/>
            <a:ext cx="859296" cy="85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37772" y="2199741"/>
            <a:ext cx="1617751" cy="338554"/>
          </a:xfrm>
          <a:prstGeom prst="rect">
            <a:avLst/>
          </a:prstGeom>
          <a:noFill/>
        </p:spPr>
        <p:txBody>
          <a:bodyPr wrap="none" rtlCol="0">
            <a:spAutoFit/>
          </a:bodyPr>
          <a:lstStyle/>
          <a:p>
            <a:r>
              <a:rPr lang="de-DE" sz="1600" u="sng" dirty="0">
                <a:solidFill>
                  <a:schemeClr val="accent2">
                    <a:lumMod val="75000"/>
                  </a:schemeClr>
                </a:solidFill>
                <a:hlinkClick r:id="rId35" action="ppaction://hlinksldjump"/>
              </a:rPr>
              <a:t>Czech </a:t>
            </a:r>
            <a:r>
              <a:rPr lang="de-DE" sz="1600" u="sng" dirty="0" err="1">
                <a:solidFill>
                  <a:schemeClr val="accent2">
                    <a:lumMod val="75000"/>
                  </a:schemeClr>
                </a:solidFill>
                <a:hlinkClick r:id="rId35" action="ppaction://hlinksldjump"/>
              </a:rPr>
              <a:t>Republic</a:t>
            </a:r>
            <a:endParaRPr lang="de-DE" sz="1600" u="sng" dirty="0">
              <a:solidFill>
                <a:schemeClr val="accent2">
                  <a:lumMod val="75000"/>
                </a:schemeClr>
              </a:solidFill>
            </a:endParaRPr>
          </a:p>
        </p:txBody>
      </p:sp>
      <p:sp>
        <p:nvSpPr>
          <p:cNvPr id="7" name="Textfeld 6"/>
          <p:cNvSpPr txBox="1"/>
          <p:nvPr/>
        </p:nvSpPr>
        <p:spPr>
          <a:xfrm>
            <a:off x="3416124" y="5579991"/>
            <a:ext cx="1003801" cy="338554"/>
          </a:xfrm>
          <a:prstGeom prst="rect">
            <a:avLst/>
          </a:prstGeom>
          <a:noFill/>
        </p:spPr>
        <p:txBody>
          <a:bodyPr wrap="none" rtlCol="0">
            <a:spAutoFit/>
          </a:bodyPr>
          <a:lstStyle/>
          <a:p>
            <a:r>
              <a:rPr lang="de-DE" sz="1600" u="sng" dirty="0">
                <a:solidFill>
                  <a:schemeClr val="accent2">
                    <a:lumMod val="75000"/>
                  </a:schemeClr>
                </a:solidFill>
                <a:hlinkClick r:id="rId36" action="ppaction://hlinksldjump"/>
              </a:rPr>
              <a:t>Romania</a:t>
            </a:r>
            <a:endParaRPr lang="de-DE" sz="1600" u="sng" dirty="0">
              <a:solidFill>
                <a:schemeClr val="accent2">
                  <a:lumMod val="75000"/>
                </a:schemeClr>
              </a:solidFill>
            </a:endParaRPr>
          </a:p>
        </p:txBody>
      </p:sp>
      <p:pic>
        <p:nvPicPr>
          <p:cNvPr id="8"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92486" y="1940609"/>
            <a:ext cx="1038839" cy="88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21210" y="5314401"/>
            <a:ext cx="967203" cy="96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a:solidFill>
                  <a:srgbClr val="C00000"/>
                </a:solidFill>
              </a:rPr>
              <a:t>Austria</a:t>
            </a: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Austria +</a:t>
            </a:r>
          </a:p>
          <a:p>
            <a:pPr marL="0" indent="0">
              <a:buNone/>
            </a:pPr>
            <a:r>
              <a:rPr lang="en-US" sz="1600" dirty="0"/>
              <a:t>the point of the visit is to create a product, change a product or</a:t>
            </a:r>
          </a:p>
          <a:p>
            <a:pPr marL="0" indent="0">
              <a:buNone/>
            </a:pPr>
            <a:r>
              <a:rPr lang="en-US" sz="1600" dirty="0"/>
              <a:t>contribute to the output of a company in any way.  The employee is</a:t>
            </a:r>
          </a:p>
          <a:p>
            <a:pPr marL="0" indent="0">
              <a:buNone/>
            </a:pPr>
            <a:r>
              <a:rPr lang="en-US" sz="1600" dirty="0"/>
              <a:t>allowed to work at client site sponsored by the local entity or overseas company.</a:t>
            </a:r>
          </a:p>
          <a:p>
            <a:pPr marL="0" indent="0">
              <a:buNone/>
            </a:pPr>
            <a:r>
              <a:rPr lang="en-US" sz="1600" dirty="0"/>
              <a:t>It is not possible to work in Austria without a work permit. </a:t>
            </a:r>
          </a:p>
          <a:p>
            <a:pPr marL="0" indent="0">
              <a:buNone/>
            </a:pPr>
            <a:endParaRPr lang="en-US" sz="1600" dirty="0"/>
          </a:p>
          <a:p>
            <a:pPr marL="0" indent="0">
              <a:buNone/>
            </a:pPr>
            <a:r>
              <a:rPr lang="en-US" sz="1600" dirty="0"/>
              <a:t>Pursuant to Section 3 (1) of the </a:t>
            </a:r>
            <a:r>
              <a:rPr lang="en-US" sz="1600" dirty="0" err="1"/>
              <a:t>AuslBG</a:t>
            </a:r>
            <a:r>
              <a:rPr lang="en-US" sz="1600" dirty="0"/>
              <a:t>, an employer may only employ a foreigner in Austria if he has been granted a Work permit and an advertisement confirmation has been issued. In accordance with the applicable legal situation, visa-necessary and visa-free foreigners are required to be certified according to the Foreigners' Employment Act by the local responsible labor market service for the short-term/temporary employment (pursuant to § 2 para 4 Z 17 FPG).</a:t>
            </a:r>
          </a:p>
          <a:p>
            <a:pPr marL="0" indent="0">
              <a:buNone/>
            </a:pPr>
            <a:endParaRPr lang="de-D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6862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5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458200" cy="5043361"/>
          </a:xfrm>
        </p:spPr>
        <p:txBody>
          <a:bodyPr/>
          <a:lstStyle/>
          <a:p>
            <a:pPr marL="0" indent="0" algn="ctr">
              <a:buNone/>
            </a:pPr>
            <a:r>
              <a:rPr lang="de-DE" b="1" dirty="0">
                <a:solidFill>
                  <a:srgbClr val="C00000"/>
                </a:solidFill>
              </a:rPr>
              <a:t>Austria</a:t>
            </a:r>
          </a:p>
          <a:p>
            <a:pPr marL="0" indent="0">
              <a:buNone/>
            </a:pPr>
            <a:r>
              <a:rPr lang="en-US" sz="1600" b="1" dirty="0"/>
              <a:t>Step 1: </a:t>
            </a:r>
            <a:r>
              <a:rPr lang="en-US" sz="1600" dirty="0"/>
              <a:t>Employee's manager to confirm the purpose of the trip.  </a:t>
            </a:r>
          </a:p>
          <a:p>
            <a:pPr marL="0" indent="0">
              <a:buNone/>
            </a:pPr>
            <a:endParaRPr lang="en-US" sz="1600" b="1" dirty="0"/>
          </a:p>
          <a:p>
            <a:pPr marL="0" indent="0">
              <a:buNone/>
            </a:pPr>
            <a:r>
              <a:rPr lang="en-US" sz="1600" b="1" dirty="0"/>
              <a:t>Step 2: </a:t>
            </a:r>
            <a:r>
              <a:rPr lang="en-US" sz="1600" dirty="0"/>
              <a:t>The employee needs to apply for a business visa at the embassy (consulate in Chicago).</a:t>
            </a:r>
          </a:p>
          <a:p>
            <a:pPr marL="0" indent="0">
              <a:buNone/>
            </a:pPr>
            <a:endParaRPr lang="en-US" sz="1600" b="1" strike="sngStrike" dirty="0"/>
          </a:p>
          <a:p>
            <a:pPr marL="0" indent="0">
              <a:buNone/>
            </a:pPr>
            <a:r>
              <a:rPr lang="en-US" sz="1600" b="1" dirty="0"/>
              <a:t>*Step 3: </a:t>
            </a:r>
            <a:r>
              <a:rPr lang="en-US" sz="1600" dirty="0"/>
              <a:t>Employee has to register </a:t>
            </a:r>
            <a:r>
              <a:rPr lang="en-US" sz="1600" dirty="0" err="1">
                <a:hlinkClick r:id="rId3"/>
              </a:rPr>
              <a:t>formularserver</a:t>
            </a:r>
            <a:r>
              <a:rPr lang="en-US" sz="1600" dirty="0">
                <a:hlinkClick r:id="rId3"/>
              </a:rPr>
              <a:t>/user/</a:t>
            </a:r>
            <a:r>
              <a:rPr lang="en-US" sz="1600" dirty="0" err="1">
                <a:hlinkClick r:id="rId3"/>
              </a:rPr>
              <a:t>formular.aspx?pid</a:t>
            </a:r>
            <a:r>
              <a:rPr lang="en-US" sz="1600" dirty="0">
                <a:hlinkClick r:id="rId3"/>
              </a:rPr>
              <a:t>=fe66cedb506e495c94b3e826701443e5&amp;pn=B461f73088ab946fe9bd1d1cce573d81a</a:t>
            </a:r>
            <a:endParaRPr lang="en-US" sz="1600" dirty="0"/>
          </a:p>
          <a:p>
            <a:pPr marL="0" indent="0">
              <a:buNone/>
            </a:pPr>
            <a:r>
              <a:rPr lang="en-US" sz="1600" dirty="0"/>
              <a:t> himself online : </a:t>
            </a:r>
            <a:r>
              <a:rPr lang="en-US" sz="1600" dirty="0">
                <a:hlinkClick r:id="rId4"/>
              </a:rPr>
              <a:t>https://www4.formularservice.gv.at/</a:t>
            </a:r>
            <a:endParaRPr lang="en-US" sz="1600" dirty="0"/>
          </a:p>
          <a:p>
            <a:pPr marL="0" indent="0">
              <a:buNone/>
            </a:pPr>
            <a:r>
              <a:rPr lang="de-DE" sz="1600" dirty="0">
                <a:solidFill>
                  <a:srgbClr val="FF0000"/>
                </a:solidFill>
              </a:rPr>
              <a:t>*Registration only necessary, if US citizen is employed in an EU country and travels on business to Austria from this EU country.</a:t>
            </a:r>
          </a:p>
          <a:p>
            <a:pPr marL="0" indent="0">
              <a:buNone/>
            </a:pPr>
            <a:endParaRPr lang="en-US" sz="1600" dirty="0"/>
          </a:p>
          <a:p>
            <a:pPr marL="0" indent="0">
              <a:buNone/>
            </a:pPr>
            <a:r>
              <a:rPr lang="en-US" sz="1600" b="1" dirty="0"/>
              <a:t>Step 4: </a:t>
            </a:r>
            <a:r>
              <a:rPr lang="en-US" sz="1600" dirty="0"/>
              <a:t>Employee applies for A1 certificate at the relevant health insurance</a:t>
            </a:r>
          </a:p>
          <a:p>
            <a:pPr marL="0" indent="0">
              <a:buNone/>
            </a:pPr>
            <a:r>
              <a:rPr lang="en-US" sz="1600" dirty="0"/>
              <a:t>Employee has to take the documents with him.</a:t>
            </a:r>
          </a:p>
          <a:p>
            <a:pPr marL="0" indent="0">
              <a:buNone/>
            </a:pPr>
            <a:r>
              <a:rPr lang="en-US" sz="1600" dirty="0"/>
              <a:t>Length of time the process takes place: Please calculate min. 2 weeks.</a:t>
            </a:r>
          </a:p>
          <a:p>
            <a:pPr marL="0" indent="0">
              <a:buNone/>
            </a:pPr>
            <a:r>
              <a:rPr lang="en-US" sz="1600" dirty="0">
                <a:solidFill>
                  <a:srgbClr val="000000"/>
                </a:solidFill>
              </a:rPr>
              <a:t>Accompanying documents: A1 certificate, posting notification, work contract, payment slip, age recording, wage classification </a:t>
            </a:r>
          </a:p>
          <a:p>
            <a:pPr marL="0" indent="0">
              <a:buNone/>
            </a:pPr>
            <a:endParaRPr lang="en-US" sz="1600" dirty="0">
              <a:solidFill>
                <a:srgbClr val="FF0000"/>
              </a:solidFill>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143000"/>
            <a:ext cx="11557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
            <a:hlinkClick r:id="rId6"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50349139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a:solidFill>
                  <a:srgbClr val="C00000"/>
                </a:solidFill>
              </a:rPr>
              <a:t>Czech </a:t>
            </a:r>
            <a:r>
              <a:rPr lang="de-DE" b="1" dirty="0" err="1">
                <a:solidFill>
                  <a:srgbClr val="C00000"/>
                </a:solidFill>
              </a:rPr>
              <a:t>Republic</a:t>
            </a:r>
            <a:endParaRPr lang="de-DE" b="1" dirty="0">
              <a:solidFill>
                <a:srgbClr val="C00000"/>
              </a:solidFill>
            </a:endParaRPr>
          </a:p>
          <a:p>
            <a:pPr marL="0" indent="0">
              <a:buNone/>
            </a:pPr>
            <a:r>
              <a:rPr lang="en-US" sz="1600" b="1" dirty="0"/>
              <a:t>Main rule</a:t>
            </a:r>
          </a:p>
          <a:p>
            <a:pPr marL="0" indent="0">
              <a:buNone/>
            </a:pPr>
            <a:endParaRPr lang="en-US" sz="1600" dirty="0"/>
          </a:p>
          <a:p>
            <a:pPr marL="0" indent="0">
              <a:buNone/>
            </a:pPr>
            <a:r>
              <a:rPr lang="en-US" sz="1600" dirty="0"/>
              <a:t>All </a:t>
            </a:r>
            <a:r>
              <a:rPr lang="en-US" sz="1600" u="sng" dirty="0"/>
              <a:t>Non-EU</a:t>
            </a:r>
            <a:r>
              <a:rPr lang="en-US" sz="1600" dirty="0"/>
              <a:t> citizens need to obtain a work permit. Without this permission and without a valid visa for the purpose of employment, it is illegal to work in Czech Republic. </a:t>
            </a:r>
          </a:p>
          <a:p>
            <a:pPr marL="0" indent="0">
              <a:buNone/>
            </a:pPr>
            <a:endParaRPr lang="en-US" sz="1600" dirty="0"/>
          </a:p>
          <a:p>
            <a:pPr marL="0" indent="0">
              <a:buNone/>
            </a:pPr>
            <a:endParaRPr lang="de-DE"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990600"/>
            <a:ext cx="1038839" cy="10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41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838200"/>
          </a:xfrm>
        </p:spPr>
        <p:txBody>
          <a:bodyPr>
            <a:noAutofit/>
          </a:bodyPr>
          <a:lstStyle/>
          <a:p>
            <a:r>
              <a:rPr lang="en-US" b="1" dirty="0">
                <a:latin typeface="Arial Narrow" panose="020B0606020202030204" pitchFamily="34" charset="0"/>
              </a:rPr>
              <a:t>Traveling To Perform Hands-On Work In Europe </a:t>
            </a:r>
            <a:br>
              <a:rPr lang="en-US" b="1" dirty="0">
                <a:latin typeface="Arial Narrow" panose="020B0606020202030204" pitchFamily="34" charset="0"/>
              </a:rPr>
            </a:br>
            <a:r>
              <a:rPr lang="en-US" b="1" dirty="0">
                <a:latin typeface="Arial Narrow" panose="020B0606020202030204" pitchFamily="34" charset="0"/>
              </a:rPr>
              <a:t>(Immigration and Visa Requirements)</a:t>
            </a:r>
          </a:p>
        </p:txBody>
      </p:sp>
      <p:sp>
        <p:nvSpPr>
          <p:cNvPr id="2" name="Untertitel 1"/>
          <p:cNvSpPr>
            <a:spLocks noGrp="1"/>
          </p:cNvSpPr>
          <p:nvPr>
            <p:ph type="subTitle" idx="1"/>
          </p:nvPr>
        </p:nvSpPr>
        <p:spPr>
          <a:xfrm>
            <a:off x="4953000" y="5486400"/>
            <a:ext cx="3810000" cy="381000"/>
          </a:xfrm>
        </p:spPr>
        <p:txBody>
          <a:bodyPr/>
          <a:lstStyle/>
          <a:p>
            <a:r>
              <a:rPr lang="de-DE" dirty="0"/>
              <a:t>January 2019</a:t>
            </a:r>
          </a:p>
        </p:txBody>
      </p:sp>
    </p:spTree>
    <p:extLst>
      <p:ext uri="{BB962C8B-B14F-4D97-AF65-F5344CB8AC3E}">
        <p14:creationId xmlns:p14="http://schemas.microsoft.com/office/powerpoint/2010/main" val="3943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458200" cy="5410200"/>
          </a:xfrm>
        </p:spPr>
        <p:txBody>
          <a:bodyPr/>
          <a:lstStyle/>
          <a:p>
            <a:pPr marL="0" indent="0" algn="ctr">
              <a:buNone/>
            </a:pPr>
            <a:r>
              <a:rPr lang="de-DE" b="1" dirty="0">
                <a:solidFill>
                  <a:srgbClr val="C00000"/>
                </a:solidFill>
              </a:rPr>
              <a:t>Czech </a:t>
            </a:r>
            <a:r>
              <a:rPr lang="de-DE" b="1" dirty="0" err="1">
                <a:solidFill>
                  <a:srgbClr val="C00000"/>
                </a:solidFill>
              </a:rPr>
              <a:t>Republic</a:t>
            </a:r>
            <a:endParaRPr lang="de-DE" b="1" dirty="0">
              <a:solidFill>
                <a:srgbClr val="C00000"/>
              </a:solidFill>
            </a:endParaRPr>
          </a:p>
          <a:p>
            <a:pPr marL="0" indent="0">
              <a:buNone/>
            </a:pPr>
            <a:r>
              <a:rPr lang="en-US" sz="1500" b="1" dirty="0"/>
              <a:t>Step 1: </a:t>
            </a:r>
            <a:r>
              <a:rPr lang="en-US" sz="1500" dirty="0"/>
              <a:t>Employee's manager to confirm the purpose of the trip.</a:t>
            </a:r>
          </a:p>
          <a:p>
            <a:pPr marL="0" indent="0">
              <a:buNone/>
            </a:pPr>
            <a:r>
              <a:rPr lang="en-US" sz="1500" dirty="0"/>
              <a:t>  </a:t>
            </a:r>
          </a:p>
          <a:p>
            <a:pPr marL="0" indent="0">
              <a:buNone/>
            </a:pPr>
            <a:r>
              <a:rPr lang="en-US" sz="1500" b="1" dirty="0"/>
              <a:t>Step 2: </a:t>
            </a:r>
            <a:r>
              <a:rPr lang="en-US" sz="1500" dirty="0"/>
              <a:t>The employee needs to apply for an employee card and Schengen visa </a:t>
            </a:r>
          </a:p>
          <a:p>
            <a:pPr marL="0" indent="0">
              <a:buNone/>
            </a:pPr>
            <a:r>
              <a:rPr lang="en-US" sz="1500" dirty="0"/>
              <a:t>at the embassy.</a:t>
            </a:r>
          </a:p>
          <a:p>
            <a:pPr marL="0" indent="0">
              <a:buNone/>
            </a:pPr>
            <a:endParaRPr lang="en-US" sz="1500" b="1" dirty="0"/>
          </a:p>
          <a:p>
            <a:pPr marL="0" indent="0">
              <a:buNone/>
            </a:pPr>
            <a:r>
              <a:rPr lang="en-US" sz="1500" b="1" dirty="0"/>
              <a:t>Step 3:</a:t>
            </a:r>
            <a:r>
              <a:rPr lang="en-US" sz="1500" dirty="0"/>
              <a:t>The application for the work permit can be filed at the Czech Embassy in Washington.  The application has to include the potential employer, the job position, the place of work, and the length of time the job will last. The issued work permit lasts only for a specific period of time and is valid only for the certain employer. The website of the Embassy of the Cech republic provides detailed instructions on how to fill in and submit the application for the employment card. It is common practice that the employee card is combined with a residence card in a so-called dual employee card.</a:t>
            </a:r>
          </a:p>
          <a:p>
            <a:pPr marL="0" indent="0">
              <a:buNone/>
            </a:pPr>
            <a:endParaRPr lang="en-US" sz="1500" dirty="0"/>
          </a:p>
          <a:p>
            <a:pPr marL="0" indent="0">
              <a:buNone/>
            </a:pPr>
            <a:r>
              <a:rPr lang="en-US" sz="1500" b="1" dirty="0"/>
              <a:t>Step 4: </a:t>
            </a:r>
            <a:r>
              <a:rPr lang="en-US" sz="1500" dirty="0"/>
              <a:t>Employee applies for A1 certificate at health insurance</a:t>
            </a:r>
          </a:p>
          <a:p>
            <a:pPr marL="0" indent="0">
              <a:buNone/>
            </a:pPr>
            <a:r>
              <a:rPr lang="en-US" sz="1500" dirty="0"/>
              <a:t>Employee has to take the documents with him.</a:t>
            </a:r>
          </a:p>
          <a:p>
            <a:pPr marL="0" indent="0">
              <a:buNone/>
            </a:pPr>
            <a:endParaRPr lang="en-US" sz="1500" b="1" dirty="0"/>
          </a:p>
          <a:p>
            <a:pPr marL="0" indent="0">
              <a:buNone/>
            </a:pPr>
            <a:r>
              <a:rPr lang="en-US" sz="1500" dirty="0"/>
              <a:t>Length of time the process takes place: Please calculate min. 4 month</a:t>
            </a:r>
          </a:p>
          <a:p>
            <a:pPr marL="0" indent="0">
              <a:buNone/>
            </a:pPr>
            <a:endParaRPr lang="en-US" sz="1600" dirty="0"/>
          </a:p>
          <a:p>
            <a:pPr marL="0" indent="0">
              <a:buNone/>
            </a:pPr>
            <a:endParaRPr lang="en-US" sz="1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19200"/>
            <a:ext cx="1038839" cy="10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8">
            <a:hlinkClick r:id="rId4"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24212608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a:solidFill>
                  <a:srgbClr val="C00000"/>
                </a:solidFill>
              </a:rPr>
              <a:t>Denmark</a:t>
            </a:r>
            <a:endParaRPr lang="de-DE" b="1" dirty="0">
              <a:solidFill>
                <a:srgbClr val="C00000"/>
              </a:solidFill>
            </a:endParaRP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Denmark +</a:t>
            </a:r>
          </a:p>
          <a:p>
            <a:pPr marL="0" indent="0">
              <a:buNone/>
            </a:pPr>
            <a:r>
              <a:rPr lang="en-US" sz="1600" dirty="0"/>
              <a:t>the point of the visit is to create a product, change a product or</a:t>
            </a:r>
          </a:p>
          <a:p>
            <a:pPr marL="0" indent="0">
              <a:buNone/>
            </a:pPr>
            <a:r>
              <a:rPr lang="en-US" sz="1600" dirty="0"/>
              <a:t>contribute to the output of a company in any way.  The employee is</a:t>
            </a:r>
          </a:p>
          <a:p>
            <a:pPr marL="0" indent="0">
              <a:buNone/>
            </a:pPr>
            <a:r>
              <a:rPr lang="en-US" sz="1600" dirty="0"/>
              <a:t>allowed to work at client site sponsored by the local entity or overseas company.</a:t>
            </a:r>
          </a:p>
          <a:p>
            <a:pPr marL="0" indent="0">
              <a:buNone/>
            </a:pPr>
            <a:r>
              <a:rPr lang="en-US" sz="1600" dirty="0"/>
              <a:t>It is not possible to work in Denmark without a work permit unless the activities can be considered under the Fitter-rule.</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 If 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334000"/>
          </a:xfrm>
        </p:spPr>
        <p:txBody>
          <a:bodyPr/>
          <a:lstStyle/>
          <a:p>
            <a:pPr marL="0" indent="0" algn="ctr">
              <a:buNone/>
            </a:pPr>
            <a:r>
              <a:rPr lang="de-DE" b="1" dirty="0" err="1">
                <a:solidFill>
                  <a:srgbClr val="C00000"/>
                </a:solidFill>
              </a:rPr>
              <a:t>Denmark</a:t>
            </a:r>
            <a:endParaRPr lang="de-DE" b="1" dirty="0">
              <a:solidFill>
                <a:srgbClr val="C00000"/>
              </a:solidFill>
            </a:endParaRPr>
          </a:p>
          <a:p>
            <a:pPr marL="0" indent="0">
              <a:buNone/>
            </a:pPr>
            <a:r>
              <a:rPr lang="en-US" sz="1600" b="1" dirty="0"/>
              <a:t>Step 1: </a:t>
            </a:r>
            <a:r>
              <a:rPr lang="en-US" sz="1600" dirty="0"/>
              <a:t>Employee's manager to confirm the purpose of the trip.  </a:t>
            </a:r>
          </a:p>
          <a:p>
            <a:pPr marL="0" indent="0">
              <a:buNone/>
            </a:pPr>
            <a:endParaRPr lang="en-US" sz="1600" dirty="0"/>
          </a:p>
          <a:p>
            <a:pPr marL="0" indent="0">
              <a:buNone/>
            </a:pPr>
            <a:r>
              <a:rPr lang="en-US" sz="1600" b="1" dirty="0"/>
              <a:t>Step 2: </a:t>
            </a:r>
            <a:r>
              <a:rPr lang="en-US" sz="1600" dirty="0"/>
              <a:t>If installation of a new system or service during warranty period</a:t>
            </a:r>
          </a:p>
          <a:p>
            <a:pPr marL="0" indent="0">
              <a:buNone/>
            </a:pPr>
            <a:r>
              <a:rPr lang="en-US" sz="1600" dirty="0"/>
              <a:t>and only the first visit, a business visa applies.</a:t>
            </a:r>
          </a:p>
          <a:p>
            <a:pPr marL="0" indent="0">
              <a:buNone/>
            </a:pPr>
            <a:endParaRPr lang="en-US" sz="1600" dirty="0"/>
          </a:p>
          <a:p>
            <a:pPr marL="0" indent="0">
              <a:buNone/>
            </a:pPr>
            <a:r>
              <a:rPr lang="en-US" sz="1600" b="1" dirty="0"/>
              <a:t>The employee needs:</a:t>
            </a:r>
          </a:p>
          <a:p>
            <a:pPr marL="0" indent="0">
              <a:buNone/>
            </a:pPr>
            <a:r>
              <a:rPr lang="en-US" sz="1400" dirty="0"/>
              <a:t>Invitation letter from the Danish customer incl. their address + dates of the visit.</a:t>
            </a:r>
          </a:p>
          <a:p>
            <a:pPr marL="0" indent="0">
              <a:buNone/>
            </a:pPr>
            <a:r>
              <a:rPr lang="en-US" sz="1400" dirty="0"/>
              <a:t>A certificate from MTS stating/allowing the business travel incl. paying the expenses.</a:t>
            </a:r>
          </a:p>
          <a:p>
            <a:pPr marL="0" indent="0">
              <a:buNone/>
            </a:pPr>
            <a:r>
              <a:rPr lang="en-US" sz="1400" dirty="0"/>
              <a:t>If there were previous trade relations between the two companies, proof of such events must be provided. Employee’s business bank statement of the latest 3 months. Flight itineraries + hotel reservation, proof medical health insurance.</a:t>
            </a:r>
          </a:p>
          <a:p>
            <a:pPr marL="0" indent="0">
              <a:buNone/>
            </a:pPr>
            <a:endParaRPr lang="en-US" sz="1400" dirty="0"/>
          </a:p>
          <a:p>
            <a:pPr marL="0" indent="0">
              <a:buNone/>
            </a:pPr>
            <a:r>
              <a:rPr lang="en-US" sz="1400" dirty="0"/>
              <a:t>Length of time the process takes place: Please calculate min. 2 weeks.</a:t>
            </a:r>
          </a:p>
          <a:p>
            <a:pPr marL="0" indent="0">
              <a:buNone/>
            </a:pPr>
            <a:r>
              <a:rPr lang="en-US" sz="1400" dirty="0"/>
              <a:t>Online visa application at this webpage: </a:t>
            </a:r>
            <a:r>
              <a:rPr lang="en-US" sz="1600" dirty="0">
                <a:hlinkClick r:id="rId3"/>
              </a:rPr>
              <a:t>https://www.visaselfservice.um.dk/trunk/VisaPortal/default.aspx?epslanguage=EN</a:t>
            </a:r>
            <a:endParaRPr lang="en-US" sz="1600" dirty="0"/>
          </a:p>
          <a:p>
            <a:pPr marL="0" indent="0">
              <a:buNone/>
            </a:pPr>
            <a:endParaRPr lang="en-US" sz="1600" b="1" dirty="0"/>
          </a:p>
          <a:p>
            <a:pPr marL="0" indent="0">
              <a:buNone/>
            </a:pPr>
            <a:r>
              <a:rPr lang="en-US" sz="1600" b="1" dirty="0"/>
              <a:t>Step 3: </a:t>
            </a:r>
            <a:r>
              <a:rPr lang="en-US" sz="1600" dirty="0"/>
              <a:t>Employee applies for A1 certificate at the relevant health insurance</a:t>
            </a:r>
          </a:p>
          <a:p>
            <a:pPr marL="0" indent="0">
              <a:buNone/>
            </a:pPr>
            <a:r>
              <a:rPr lang="en-US" sz="1600" dirty="0"/>
              <a:t>Employee has to take the documents with him.</a:t>
            </a:r>
          </a:p>
          <a:p>
            <a:pPr marL="0" indent="0">
              <a:buNone/>
            </a:pPr>
            <a:endParaRPr lang="en-US" sz="1600" dirty="0"/>
          </a:p>
          <a:p>
            <a:pPr marL="0" indent="0">
              <a:buNone/>
            </a:pPr>
            <a:endParaRPr lang="en-US" sz="1600" dirty="0"/>
          </a:p>
          <a:p>
            <a:pPr marL="0" indent="0">
              <a:buNone/>
            </a:pPr>
            <a:endParaRPr lang="de-DE"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061" y="1219200"/>
            <a:ext cx="17494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8">
            <a:hlinkClick r:id="rId5"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28755657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Assignees who can be categorized as special experts can conduct the specialist activities.</a:t>
            </a:r>
          </a:p>
          <a:p>
            <a:r>
              <a:rPr lang="en-US" sz="1800" dirty="0"/>
              <a:t>Specialists 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for a specialist residence permit requires 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a:solidFill>
                  <a:srgbClr val="C00000"/>
                </a:solidFill>
              </a:rPr>
              <a:t>Finland</a:t>
            </a:r>
            <a:endParaRPr lang="de-DE" b="1" dirty="0">
              <a:solidFill>
                <a:srgbClr val="C00000"/>
              </a:solidFill>
            </a:endParaRPr>
          </a:p>
        </p:txBody>
      </p:sp>
      <p:sp>
        <p:nvSpPr>
          <p:cNvPr id="6" name="Textfeld 5"/>
          <p:cNvSpPr txBox="1"/>
          <p:nvPr/>
        </p:nvSpPr>
        <p:spPr>
          <a:xfrm>
            <a:off x="364435" y="1524000"/>
            <a:ext cx="8458200" cy="4770537"/>
          </a:xfrm>
          <a:prstGeom prst="rect">
            <a:avLst/>
          </a:prstGeom>
          <a:noFill/>
        </p:spPr>
        <p:txBody>
          <a:bodyPr wrap="square" rtlCol="0">
            <a:spAutoFit/>
          </a:bodyPr>
          <a:lstStyle/>
          <a:p>
            <a:r>
              <a:rPr lang="en-US" sz="1600" b="1" dirty="0"/>
              <a:t>Step 1: </a:t>
            </a:r>
            <a:r>
              <a:rPr lang="en-US" sz="1600" dirty="0"/>
              <a:t>Employee's manager to confirm the specialist status</a:t>
            </a:r>
          </a:p>
          <a:p>
            <a:r>
              <a:rPr lang="en-US" sz="1600" dirty="0"/>
              <a:t>(e.g. university degree or minimum of base gross salary of 3,000 EUR/month)</a:t>
            </a:r>
          </a:p>
          <a:p>
            <a:endParaRPr lang="en-US" sz="1600" b="1" dirty="0"/>
          </a:p>
          <a:p>
            <a:r>
              <a:rPr lang="en-US" sz="1600" b="1" dirty="0"/>
              <a:t>Step 2: </a:t>
            </a:r>
            <a:r>
              <a:rPr lang="en-US" sz="1600" dirty="0"/>
              <a:t>If below 3 month, specialist residence permit could be applied.</a:t>
            </a:r>
          </a:p>
          <a:p>
            <a:endParaRPr lang="en-US" sz="1600" dirty="0"/>
          </a:p>
          <a:p>
            <a:pPr marL="0" indent="0">
              <a:buNone/>
            </a:pPr>
            <a:r>
              <a:rPr lang="en-US" sz="1600" b="1" dirty="0"/>
              <a:t>The employee needs:</a:t>
            </a:r>
          </a:p>
          <a:p>
            <a:r>
              <a:rPr lang="en-US" sz="1600" dirty="0"/>
              <a:t>Work contract from MTS in addition to an invitation letter from the Finnish </a:t>
            </a:r>
          </a:p>
          <a:p>
            <a:r>
              <a:rPr lang="en-US" sz="1600" dirty="0"/>
              <a:t>host entity/customer. Employee travels to Finish Embassy in US for sub-</a:t>
            </a:r>
          </a:p>
          <a:p>
            <a:r>
              <a:rPr lang="en-US" sz="1600" dirty="0"/>
              <a:t>mission of biometrics + shows required documentation, from this visitation date about 1.5 months to receiving the permit card for a specialist. Or online via the enterfinland.fi e-service of the Finnish Immigration Service. Business visa processing takes about two weeks from the Embassy visit. </a:t>
            </a:r>
          </a:p>
          <a:p>
            <a:r>
              <a:rPr lang="en-US" sz="1600" dirty="0"/>
              <a:t>Length of time the process takes place: Please calculate up to 6 weeks after visiting the embassy.</a:t>
            </a:r>
          </a:p>
          <a:p>
            <a:endParaRPr lang="en-US" sz="1600" dirty="0"/>
          </a:p>
          <a:p>
            <a:pPr marL="0" indent="0">
              <a:buNone/>
            </a:pPr>
            <a:r>
              <a:rPr lang="en-US" sz="1600" b="1" dirty="0"/>
              <a:t>Step 3: </a:t>
            </a:r>
            <a:r>
              <a:rPr lang="en-US" sz="1600" dirty="0"/>
              <a:t>Employee applies for A1 certificate at the relevant health insurance</a:t>
            </a:r>
          </a:p>
          <a:p>
            <a:pPr marL="0" indent="0">
              <a:buNone/>
            </a:pPr>
            <a:r>
              <a:rPr lang="en-US" sz="1600" dirty="0"/>
              <a:t>Employee has to take the documents with him.</a:t>
            </a:r>
          </a:p>
          <a:p>
            <a:pPr marL="0" indent="0">
              <a:buNone/>
            </a:pPr>
            <a:endParaRPr lang="en-US" sz="1600" dirty="0"/>
          </a:p>
          <a:p>
            <a:endParaRPr lang="en-US" sz="1600" dirty="0"/>
          </a:p>
        </p:txBody>
      </p:sp>
      <p:sp>
        <p:nvSpPr>
          <p:cNvPr id="10" name="Action Button: Beginning 9">
            <a:hlinkClick r:id="rId3" action="ppaction://hlinksldjump" highlightClick="1"/>
          </p:cNvPr>
          <p:cNvSpPr/>
          <p:nvPr/>
        </p:nvSpPr>
        <p:spPr>
          <a:xfrm>
            <a:off x="1354015" y="616849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29861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8">
            <a:hlinkClick r:id="rId3"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6134231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571500" y="1496943"/>
            <a:ext cx="8011702" cy="4647426"/>
          </a:xfrm>
          <a:prstGeom prst="rect">
            <a:avLst/>
          </a:prstGeom>
        </p:spPr>
        <p:txBody>
          <a:bodyPr wrap="square">
            <a:spAutoFit/>
          </a:bodyPr>
          <a:lstStyle/>
          <a:p>
            <a:r>
              <a:rPr lang="en-US" b="1" dirty="0"/>
              <a:t>Main rule</a:t>
            </a:r>
          </a:p>
          <a:p>
            <a:endParaRPr lang="en-US" sz="1400" dirty="0"/>
          </a:p>
          <a:p>
            <a:r>
              <a:rPr lang="en-US" sz="1600" dirty="0"/>
              <a:t>A work permit or online registration (EU) is required for any type</a:t>
            </a:r>
          </a:p>
          <a:p>
            <a:r>
              <a:rPr lang="en-US" sz="1600" dirty="0"/>
              <a:t>of work.</a:t>
            </a:r>
          </a:p>
          <a:p>
            <a:endParaRPr lang="en-US" sz="1800" dirty="0"/>
          </a:p>
          <a:p>
            <a:endParaRPr lang="en-US" sz="1800" dirty="0"/>
          </a:p>
          <a:p>
            <a:r>
              <a:rPr lang="en-US" sz="1600" b="1" dirty="0"/>
              <a:t>Step 1: </a:t>
            </a:r>
            <a:r>
              <a:rPr lang="en-US" sz="1600" dirty="0"/>
              <a:t>Employee's manager to confirm the length and purpose of the trip.  </a:t>
            </a:r>
          </a:p>
          <a:p>
            <a:r>
              <a:rPr lang="en-US" sz="1600" u="sng" dirty="0"/>
              <a:t>Even if work is less than 90 days, a work permit is required.</a:t>
            </a:r>
          </a:p>
          <a:p>
            <a:endParaRPr lang="de-DE" sz="1600" u="sng" dirty="0"/>
          </a:p>
          <a:p>
            <a:r>
              <a:rPr lang="en-US" sz="1600" b="1" dirty="0"/>
              <a:t>Step 2: </a:t>
            </a:r>
          </a:p>
          <a:p>
            <a:r>
              <a:rPr lang="en-US" sz="1600" b="1" dirty="0"/>
              <a:t>HR Generalist + employee's manager put together the following information:</a:t>
            </a:r>
          </a:p>
          <a:p>
            <a:r>
              <a:rPr lang="en-US" sz="1600" dirty="0"/>
              <a:t>job description, salary, name and address of the home and host entities, proof</a:t>
            </a:r>
          </a:p>
          <a:p>
            <a:r>
              <a:rPr lang="en-US" sz="1600" dirty="0"/>
              <a:t>of the social security certificate of coverage, a copy of the signed service agreement between the home company and the client company in France (if provision of services status applies).</a:t>
            </a:r>
          </a:p>
          <a:p>
            <a:r>
              <a:rPr lang="en-US" sz="1600" b="1" dirty="0"/>
              <a:t>Employee: </a:t>
            </a:r>
            <a:r>
              <a:rPr lang="en-US" sz="1600" dirty="0"/>
              <a:t>copy passport, CV, degree, marriage/birth certificates. The birth/ marriage certificates + service agreement must be translated into French.</a:t>
            </a:r>
          </a:p>
          <a:p>
            <a:r>
              <a:rPr lang="en-US" sz="1800" dirty="0"/>
              <a:t> </a:t>
            </a:r>
            <a:endParaRPr lang="de-DE"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1295400"/>
            <a:ext cx="2119791"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1027" name="Rectangle 3"/>
          <p:cNvSpPr>
            <a:spLocks noChangeArrowheads="1"/>
          </p:cNvSpPr>
          <p:nvPr/>
        </p:nvSpPr>
        <p:spPr bwMode="auto">
          <a:xfrm>
            <a:off x="3962400" y="1750764"/>
            <a:ext cx="4752528" cy="3600964"/>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985608" indent="-985608" fontAlgn="base">
              <a:spcBef>
                <a:spcPct val="0"/>
              </a:spcBef>
              <a:spcAft>
                <a:spcPct val="0"/>
              </a:spcAft>
            </a:pPr>
            <a:r>
              <a:rPr lang="en-US" sz="1200" b="1" dirty="0">
                <a:latin typeface="Arial" pitchFamily="34" charset="0"/>
                <a:ea typeface="Times New Roman" pitchFamily="18" charset="0"/>
                <a:cs typeface="Arial" pitchFamily="34" charset="0"/>
              </a:rPr>
              <a:t>Specific:</a:t>
            </a:r>
            <a:r>
              <a:rPr lang="en-US" sz="1200" dirty="0">
                <a:latin typeface="Arial" pitchFamily="34" charset="0"/>
                <a:ea typeface="Times New Roman" pitchFamily="18" charset="0"/>
                <a:cs typeface="Arial" pitchFamily="34" charset="0"/>
              </a:rPr>
              <a:t> 	- Concrete, detailed, well-defined, action-oriented,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outcome-oriented:</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What, Why, and How</a:t>
            </a:r>
          </a:p>
          <a:p>
            <a:pPr marL="985608" indent="-985608" fontAlgn="base">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1200" b="1"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Measurable:</a:t>
            </a:r>
            <a:r>
              <a:rPr lang="en-US" sz="1200" dirty="0">
                <a:latin typeface="Arial" pitchFamily="34" charset="0"/>
                <a:ea typeface="Times New Roman" pitchFamily="18" charset="0"/>
                <a:cs typeface="Arial" pitchFamily="34" charset="0"/>
              </a:rPr>
              <a:t>  - Trackable with numbers, quantities, comparisons</a:t>
            </a: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	</a:t>
            </a:r>
            <a:r>
              <a:rPr lang="en-US" sz="1200" dirty="0">
                <a:latin typeface="Arial" pitchFamily="34" charset="0"/>
                <a:ea typeface="Times New Roman" pitchFamily="18" charset="0"/>
                <a:cs typeface="Arial" pitchFamily="34" charset="0"/>
              </a:rPr>
              <a:t>- Tangible evidence for objective accomplishment</a:t>
            </a: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 Support of a fair evaluation of objective attainment</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Attainable:</a:t>
            </a:r>
            <a:r>
              <a:rPr lang="en-US" sz="1200" dirty="0">
                <a:latin typeface="Arial" pitchFamily="34" charset="0"/>
                <a:ea typeface="Times New Roman" pitchFamily="18" charset="0"/>
                <a:cs typeface="Arial" pitchFamily="34" charset="0"/>
              </a:rPr>
              <a:t>	- Challenging, stretching and reachable</a:t>
            </a:r>
          </a:p>
          <a:p>
            <a:pPr marL="985608" indent="-985608" eaLnBrk="0" fontAlgn="base" hangingPunct="0">
              <a:spcBef>
                <a:spcPct val="0"/>
              </a:spcBef>
              <a:spcAft>
                <a:spcPct val="0"/>
              </a:spcAft>
            </a:pPr>
            <a:r>
              <a:rPr lang="en-US" sz="1200" dirty="0">
                <a:latin typeface="Arial" pitchFamily="34" charset="0"/>
                <a:ea typeface="Times New Roman" pitchFamily="18" charset="0"/>
                <a:cs typeface="Arial" pitchFamily="34" charset="0"/>
              </a:rPr>
              <a:t>	- You must possess the appropriate knowledge,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skills, abilities, and resources</a:t>
            </a: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Relevant:</a:t>
            </a:r>
            <a:r>
              <a:rPr lang="en-US" sz="1200" dirty="0">
                <a:latin typeface="Arial" pitchFamily="34" charset="0"/>
                <a:ea typeface="Times New Roman" pitchFamily="18" charset="0"/>
                <a:cs typeface="Arial" pitchFamily="34" charset="0"/>
              </a:rPr>
              <a:t> 	- Related to the person’s job</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a:t>
            </a:r>
            <a:endParaRPr lang="en-US" sz="600" dirty="0">
              <a:latin typeface="Arial" pitchFamily="34" charset="0"/>
              <a:cs typeface="Arial" pitchFamily="34" charset="0"/>
            </a:endParaRPr>
          </a:p>
          <a:p>
            <a:pPr marL="985608" indent="-985608" eaLnBrk="0" fontAlgn="base" hangingPunct="0">
              <a:spcBef>
                <a:spcPct val="0"/>
              </a:spcBef>
              <a:spcAft>
                <a:spcPct val="0"/>
              </a:spcAft>
            </a:pPr>
            <a:r>
              <a:rPr lang="en-US" sz="1200" b="1" dirty="0">
                <a:latin typeface="Arial" pitchFamily="34" charset="0"/>
                <a:ea typeface="Times New Roman" pitchFamily="18" charset="0"/>
                <a:cs typeface="Arial" pitchFamily="34" charset="0"/>
              </a:rPr>
              <a:t>Time-bound:</a:t>
            </a:r>
            <a:r>
              <a:rPr lang="en-US" sz="1200" dirty="0">
                <a:latin typeface="Arial" pitchFamily="34" charset="0"/>
                <a:ea typeface="Times New Roman" pitchFamily="18" charset="0"/>
                <a:cs typeface="Arial" pitchFamily="34" charset="0"/>
              </a:rPr>
              <a:t> - Defined time line, due date</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Linked to a time frame that creates a practical</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sense of urgency</a:t>
            </a:r>
            <a:endParaRPr lang="en-US" dirty="0">
              <a:latin typeface="Arial" pitchFamily="34" charset="0"/>
              <a:cs typeface="Arial" pitchFamily="34" charset="0"/>
            </a:endParaRPr>
          </a:p>
        </p:txBody>
      </p:sp>
      <p:sp>
        <p:nvSpPr>
          <p:cNvPr id="7" name="Rectangle 6"/>
          <p:cNvSpPr/>
          <p:nvPr/>
        </p:nvSpPr>
        <p:spPr>
          <a:xfrm>
            <a:off x="3962400" y="1459832"/>
            <a:ext cx="4752528" cy="978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850306" y="2516243"/>
            <a:ext cx="486462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882390" y="4074695"/>
            <a:ext cx="4652010" cy="57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898432" y="4648200"/>
            <a:ext cx="4816496" cy="1013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feld 2"/>
          <p:cNvSpPr txBox="1"/>
          <p:nvPr/>
        </p:nvSpPr>
        <p:spPr>
          <a:xfrm>
            <a:off x="546652" y="1042878"/>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326301" y="1512121"/>
            <a:ext cx="8382000" cy="3708708"/>
          </a:xfrm>
          <a:prstGeom prst="rect">
            <a:avLst/>
          </a:prstGeom>
        </p:spPr>
        <p:txBody>
          <a:bodyPr wrap="square">
            <a:spAutoFit/>
          </a:bodyPr>
          <a:lstStyle/>
          <a:p>
            <a:endParaRPr lang="en-US" sz="1400" dirty="0"/>
          </a:p>
          <a:p>
            <a:r>
              <a:rPr lang="en-US" sz="1600" b="1" dirty="0"/>
              <a:t>Step 3: </a:t>
            </a:r>
            <a:r>
              <a:rPr lang="en-US" sz="1600" dirty="0"/>
              <a:t>HR Generalist: Application for a temporary work permit for the employee. Approved by the French Ministry of Labor, the DIRECCTE, or a convention d’accueil stamped by the local prefecture if you’re a scientist/researcher.</a:t>
            </a:r>
          </a:p>
          <a:p>
            <a:endParaRPr lang="en-US" sz="1600" dirty="0"/>
          </a:p>
          <a:p>
            <a:r>
              <a:rPr lang="en-US" sz="1600" b="1" dirty="0"/>
              <a:t>Step 4: </a:t>
            </a:r>
            <a:r>
              <a:rPr lang="en-US" sz="1600" dirty="0"/>
              <a:t>This authorization to work has to be sent to the French embassy/consulate in the employees home country.</a:t>
            </a:r>
          </a:p>
          <a:p>
            <a:endParaRPr lang="en-US" sz="1600" dirty="0"/>
          </a:p>
          <a:p>
            <a:r>
              <a:rPr lang="en-US" sz="1600" b="1" dirty="0"/>
              <a:t>Step 5: </a:t>
            </a:r>
            <a:r>
              <a:rPr lang="en-US" sz="1600" dirty="0"/>
              <a:t>Employee applies for the business visa.</a:t>
            </a:r>
          </a:p>
          <a:p>
            <a:r>
              <a:rPr lang="en-US" sz="1600" dirty="0"/>
              <a:t>Length of time the process takes place: </a:t>
            </a:r>
            <a:r>
              <a:rPr lang="en-US" sz="1600" b="1" dirty="0"/>
              <a:t>Please calculate around 6 weeks.</a:t>
            </a:r>
          </a:p>
          <a:p>
            <a:endParaRPr lang="en-US" sz="1600" dirty="0"/>
          </a:p>
          <a:p>
            <a:pPr marL="0" indent="0">
              <a:buNone/>
            </a:pPr>
            <a:r>
              <a:rPr lang="en-US" sz="1600" b="1" dirty="0"/>
              <a:t>Step 6: </a:t>
            </a:r>
            <a:r>
              <a:rPr lang="en-US" sz="1600" dirty="0"/>
              <a:t>Employee applies for A1 certificate at the relevant health insurance</a:t>
            </a:r>
          </a:p>
          <a:p>
            <a:pPr marL="0" indent="0">
              <a:buNone/>
            </a:pPr>
            <a:r>
              <a:rPr lang="en-US" sz="1600" dirty="0"/>
              <a:t>Employee has to take the documents with him.</a:t>
            </a:r>
          </a:p>
          <a:p>
            <a:pPr marL="0" indent="0">
              <a:buNone/>
            </a:pPr>
            <a:endParaRPr lang="en-US" sz="1400" dirty="0"/>
          </a:p>
          <a:p>
            <a:endParaRPr lang="en-US" sz="15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472" y="4876956"/>
            <a:ext cx="1094928" cy="94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8">
            <a:hlinkClick r:id="rId4"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14612841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52" y="4342632"/>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3354765"/>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				Germany</a:t>
            </a:r>
          </a:p>
          <a:p>
            <a:endParaRPr lang="en-US" sz="1600" b="1" dirty="0"/>
          </a:p>
          <a:p>
            <a:r>
              <a:rPr lang="en-US" sz="1600" b="1" dirty="0"/>
              <a:t>Main rule</a:t>
            </a:r>
          </a:p>
          <a:p>
            <a:r>
              <a:rPr lang="en-US" sz="1600" dirty="0"/>
              <a:t>A work visa is necessary. </a:t>
            </a:r>
          </a:p>
          <a:p>
            <a:r>
              <a:rPr lang="en-US" sz="1600" dirty="0"/>
              <a:t>MTS Systems Corp. has to list in advance each hands-on work stay of non-EU employees in Germany in a notification form. MTS Systems Corp. needs to authorize MTS Systems Germany to sign and submit the completed form to the FEA.</a:t>
            </a:r>
          </a:p>
          <a:p>
            <a:endParaRPr lang="en-US" sz="1600" dirty="0"/>
          </a:p>
          <a:p>
            <a:r>
              <a:rPr lang="en-US" sz="1600" dirty="0"/>
              <a:t>Besides, the contractual agreement between MTS Systems Corp. and the German MTS entity, a performance specification must be attached to the notification form.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a:t> </a:t>
            </a:r>
          </a:p>
        </p:txBody>
      </p:sp>
    </p:spTree>
    <p:extLst>
      <p:ext uri="{BB962C8B-B14F-4D97-AF65-F5344CB8AC3E}">
        <p14:creationId xmlns:p14="http://schemas.microsoft.com/office/powerpoint/2010/main" val="896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400110"/>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				Germany</a:t>
            </a:r>
          </a:p>
        </p:txBody>
      </p:sp>
      <p:sp>
        <p:nvSpPr>
          <p:cNvPr id="4" name="Rechteck 3"/>
          <p:cNvSpPr/>
          <p:nvPr/>
        </p:nvSpPr>
        <p:spPr>
          <a:xfrm>
            <a:off x="685800" y="3962400"/>
            <a:ext cx="255198" cy="400110"/>
          </a:xfrm>
          <a:prstGeom prst="rect">
            <a:avLst/>
          </a:prstGeom>
        </p:spPr>
        <p:txBody>
          <a:bodyPr wrap="none">
            <a:spAutoFit/>
          </a:bodyPr>
          <a:lstStyle/>
          <a:p>
            <a:r>
              <a:rPr lang="en-US" b="1" dirty="0"/>
              <a:t> </a:t>
            </a:r>
          </a:p>
        </p:txBody>
      </p:sp>
      <p:sp>
        <p:nvSpPr>
          <p:cNvPr id="5" name="Rechteck 4"/>
          <p:cNvSpPr/>
          <p:nvPr/>
        </p:nvSpPr>
        <p:spPr>
          <a:xfrm>
            <a:off x="538162" y="1547864"/>
            <a:ext cx="8001000" cy="3539430"/>
          </a:xfrm>
          <a:prstGeom prst="rect">
            <a:avLst/>
          </a:prstGeom>
        </p:spPr>
        <p:txBody>
          <a:bodyPr wrap="square">
            <a:spAutoFit/>
          </a:bodyPr>
          <a:lstStyle/>
          <a:p>
            <a:r>
              <a:rPr lang="en-US" sz="1600" b="1" dirty="0"/>
              <a:t>Step 1a: </a:t>
            </a:r>
            <a:r>
              <a:rPr lang="en-US" sz="1600" dirty="0"/>
              <a:t>Responsible Manager informs HR Specialist, cc HR Manager Test EU + sends all necessary data (contact data of MTS Systems Corp. (supplier) and of German MTS entity, purpose of hands-on work, place of work in Germany, number of employees, nationalities of employees, list of employees</a:t>
            </a:r>
          </a:p>
          <a:p>
            <a:r>
              <a:rPr lang="en-US" sz="1600" dirty="0"/>
              <a:t>(full name, birth date, profession/position title, start and end date</a:t>
            </a:r>
          </a:p>
          <a:p>
            <a:r>
              <a:rPr lang="en-US" sz="1600" dirty="0"/>
              <a:t>of stays in Germany, address of customer, work to do).</a:t>
            </a:r>
          </a:p>
          <a:p>
            <a:endParaRPr lang="en-US" sz="1600" dirty="0"/>
          </a:p>
          <a:p>
            <a:pPr marL="0" indent="0">
              <a:buNone/>
            </a:pPr>
            <a:r>
              <a:rPr lang="en-US" sz="1600" b="1" dirty="0"/>
              <a:t>Step 1b: </a:t>
            </a:r>
            <a:r>
              <a:rPr lang="en-US" sz="1600" dirty="0"/>
              <a:t>Employee applies for  A1 certificate at the relevant health insurance</a:t>
            </a:r>
          </a:p>
          <a:p>
            <a:pPr marL="0" indent="0">
              <a:buNone/>
            </a:pPr>
            <a:r>
              <a:rPr lang="en-US" sz="1600" dirty="0"/>
              <a:t>Employee has to take the documents with him.</a:t>
            </a:r>
          </a:p>
          <a:p>
            <a:endParaRPr lang="en-US" sz="1600" dirty="0"/>
          </a:p>
          <a:p>
            <a:r>
              <a:rPr lang="en-US" sz="1600" b="1" dirty="0"/>
              <a:t>Step 2: </a:t>
            </a:r>
            <a:r>
              <a:rPr lang="en-US" sz="1600" dirty="0"/>
              <a:t>HR Specialist creates a letter to legal: We in Germany are allowed to sign the form and a letter of confirmation (template) from MTS Corp. that they are the producer/deliver of the equipment and have to do the installation.</a:t>
            </a:r>
          </a:p>
          <a:p>
            <a:endParaRPr lang="en-US" sz="16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51656"/>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40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152400" y="1143000"/>
            <a:ext cx="8610600" cy="4324261"/>
          </a:xfrm>
          <a:prstGeom prst="rect">
            <a:avLst/>
          </a:prstGeom>
        </p:spPr>
        <p:txBody>
          <a:bodyPr wrap="square">
            <a:spAutoFit/>
          </a:bodyPr>
          <a:lstStyle/>
          <a:p>
            <a:r>
              <a:rPr lang="de-DE" b="1" dirty="0">
                <a:solidFill>
                  <a:srgbClr val="C00000"/>
                </a:solidFill>
                <a:latin typeface="Arial" pitchFamily="34" charset="0"/>
                <a:cs typeface="Arial" pitchFamily="34" charset="0"/>
              </a:rPr>
              <a:t>				Germany</a:t>
            </a:r>
          </a:p>
          <a:p>
            <a:endParaRPr lang="en-US" sz="1500" dirty="0"/>
          </a:p>
          <a:p>
            <a:r>
              <a:rPr lang="en-US" sz="1600" b="1" dirty="0"/>
              <a:t>Step 3: </a:t>
            </a:r>
            <a:r>
              <a:rPr lang="en-US" sz="1600" dirty="0"/>
              <a:t>Legal sends the (two) letters signed back to HR Specialist</a:t>
            </a:r>
          </a:p>
          <a:p>
            <a:endParaRPr lang="en-US" sz="1600" dirty="0"/>
          </a:p>
          <a:p>
            <a:r>
              <a:rPr lang="en-US" sz="1600" b="1" dirty="0"/>
              <a:t>Step 4: </a:t>
            </a:r>
            <a:r>
              <a:rPr lang="en-US" sz="1600" dirty="0"/>
              <a:t>HR Specialist sends the request and all documents to FEA.</a:t>
            </a:r>
          </a:p>
          <a:p>
            <a:endParaRPr lang="en-US" sz="1600" dirty="0"/>
          </a:p>
          <a:p>
            <a:r>
              <a:rPr lang="en-US" sz="1600" b="1" dirty="0"/>
              <a:t>Step 5: </a:t>
            </a:r>
            <a:r>
              <a:rPr lang="en-US" sz="1600" dirty="0"/>
              <a:t>If the approval is back HR Specialist sends it to the impacted employee and the responsible manager.</a:t>
            </a:r>
          </a:p>
          <a:p>
            <a:endParaRPr lang="en-US" sz="1600" dirty="0"/>
          </a:p>
          <a:p>
            <a:r>
              <a:rPr lang="en-US" sz="1600" b="1" dirty="0"/>
              <a:t>Step 6: </a:t>
            </a:r>
            <a:r>
              <a:rPr lang="en-US" sz="1600" dirty="0"/>
              <a:t>This authorization to work has to be sent to the German embassy/consulate in the employees home country.</a:t>
            </a:r>
          </a:p>
          <a:p>
            <a:endParaRPr lang="en-US" sz="1600" dirty="0"/>
          </a:p>
          <a:p>
            <a:r>
              <a:rPr lang="en-US" sz="1600" b="1" dirty="0"/>
              <a:t>Step 6: </a:t>
            </a:r>
            <a:r>
              <a:rPr lang="en-US" sz="1600" dirty="0"/>
              <a:t>Employee applies for the visa.</a:t>
            </a:r>
          </a:p>
          <a:p>
            <a:r>
              <a:rPr lang="en-US" sz="1600" dirty="0"/>
              <a:t>Length of time the process takes place: </a:t>
            </a:r>
            <a:r>
              <a:rPr lang="en-US" sz="1600" b="1" dirty="0"/>
              <a:t>Please calculate around 6 weeks.</a:t>
            </a:r>
          </a:p>
          <a:p>
            <a:endParaRPr lang="en-US" sz="1600" dirty="0"/>
          </a:p>
          <a:p>
            <a:endParaRPr lang="en-US" sz="1600" dirty="0"/>
          </a:p>
          <a:p>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572000"/>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079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a:p>
          <a:p>
            <a:endParaRPr lang="en-US" dirty="0"/>
          </a:p>
          <a:p>
            <a:endParaRPr lang="en-US" dirty="0"/>
          </a:p>
          <a:p>
            <a:endParaRPr lang="en-US" dirty="0"/>
          </a:p>
          <a:p>
            <a:r>
              <a:rPr lang="en-US" sz="2400" b="1" dirty="0"/>
              <a:t>Agenda:</a:t>
            </a:r>
          </a:p>
          <a:p>
            <a:pPr lvl="1">
              <a:spcAft>
                <a:spcPts val="1800"/>
              </a:spcAft>
            </a:pPr>
            <a:r>
              <a:rPr lang="en-US" sz="2000" dirty="0"/>
              <a:t>Context: Why is this topic important for MTS and for you?</a:t>
            </a:r>
          </a:p>
          <a:p>
            <a:pPr lvl="1">
              <a:spcAft>
                <a:spcPts val="1800"/>
              </a:spcAft>
            </a:pPr>
            <a:r>
              <a:rPr lang="en-US" sz="2000" dirty="0"/>
              <a:t>Roles and Responsibilities  for complying with European work permits and visas.</a:t>
            </a:r>
          </a:p>
          <a:p>
            <a:pPr lvl="1">
              <a:spcAft>
                <a:spcPts val="1800"/>
              </a:spcAft>
            </a:pPr>
            <a:r>
              <a:rPr lang="en-US" sz="2000" dirty="0"/>
              <a:t>Rules and processes for gaining work permits and visas in European countries.</a:t>
            </a:r>
          </a:p>
        </p:txBody>
      </p:sp>
      <p:sp>
        <p:nvSpPr>
          <p:cNvPr id="2" name="Title 1"/>
          <p:cNvSpPr>
            <a:spLocks noGrp="1"/>
          </p:cNvSpPr>
          <p:nvPr>
            <p:ph type="title"/>
          </p:nvPr>
        </p:nvSpPr>
        <p:spPr/>
        <p:txBody>
          <a:bodyPr/>
          <a:lstStyle/>
          <a:p>
            <a:r>
              <a:rPr lang="en-US" b="1" dirty="0">
                <a:latin typeface="Arial Narrow" panose="020B0606020202030204" pitchFamily="34" charset="0"/>
              </a:rPr>
              <a:t>Objective &amp; Agenda</a:t>
            </a: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990600" y="1449800"/>
              <a:ext cx="7010400" cy="760354"/>
            </a:xfrm>
            <a:prstGeom prst="rect">
              <a:avLst/>
            </a:prstGeom>
          </p:spPr>
          <p:txBody>
            <a:bodyPr wrap="square">
              <a:spAutoFit/>
            </a:bodyPr>
            <a:lstStyle/>
            <a:p>
              <a:pPr algn="ctr"/>
              <a:r>
                <a:rPr lang="en-US" sz="2400" dirty="0"/>
                <a:t>Objective:  Identify actions to take before traveling to a customer site in Europe to perform hands on work.</a:t>
              </a:r>
            </a:p>
          </p:txBody>
        </p:sp>
      </p:grpSp>
    </p:spTree>
    <p:extLst>
      <p:ext uri="{BB962C8B-B14F-4D97-AF65-F5344CB8AC3E}">
        <p14:creationId xmlns:p14="http://schemas.microsoft.com/office/powerpoint/2010/main" val="240917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a:solidFill>
                  <a:srgbClr val="C00000"/>
                </a:solidFill>
              </a:rPr>
              <a:t>				</a:t>
            </a:r>
            <a:r>
              <a:rPr lang="de-DE" b="1" dirty="0" err="1">
                <a:solidFill>
                  <a:srgbClr val="C00000"/>
                </a:solidFill>
              </a:rPr>
              <a:t>Hungary</a:t>
            </a:r>
            <a:endParaRPr lang="de-DE" b="1" dirty="0">
              <a:solidFill>
                <a:srgbClr val="C00000"/>
              </a:solidFill>
            </a:endParaRPr>
          </a:p>
          <a:p>
            <a:pPr marL="0" indent="0">
              <a:buNone/>
            </a:pPr>
            <a:r>
              <a:rPr lang="en-US" sz="1600" b="1" dirty="0"/>
              <a:t>Main rule</a:t>
            </a:r>
          </a:p>
          <a:p>
            <a:pPr marL="0" indent="0">
              <a:buNone/>
            </a:pPr>
            <a:r>
              <a:rPr lang="en-US" sz="1600" dirty="0"/>
              <a:t>A work permit is required. A simplified procedure does not require the employer to submit a manpower request when submitting the application for an individual work permit to the </a:t>
            </a:r>
            <a:r>
              <a:rPr lang="en-US" sz="1600" dirty="0" err="1"/>
              <a:t>Labour</a:t>
            </a:r>
            <a:r>
              <a:rPr lang="en-US" sz="1600" dirty="0"/>
              <a:t> Centre or when submitting the application for a joint permit to the Immigration Bureau, if the employee provides installation work for up to</a:t>
            </a:r>
          </a:p>
          <a:p>
            <a:pPr marL="0" indent="0">
              <a:buNone/>
            </a:pPr>
            <a:r>
              <a:rPr lang="en-US" sz="1600" dirty="0"/>
              <a:t>15 days within a 30 day period</a:t>
            </a:r>
          </a:p>
          <a:p>
            <a:pPr marL="0" indent="0">
              <a:buNone/>
            </a:pPr>
            <a:endParaRPr lang="en-US" sz="1600" u="sng" dirty="0"/>
          </a:p>
          <a:p>
            <a:pPr marL="0" indent="0">
              <a:buNone/>
            </a:pPr>
            <a:r>
              <a:rPr lang="en-US" sz="1600" u="sng" dirty="0"/>
              <a:t>Period of stay is up to 90 days within a 180-day period</a:t>
            </a:r>
          </a:p>
          <a:p>
            <a:pPr marL="0" indent="0">
              <a:buNone/>
            </a:pPr>
            <a:r>
              <a:rPr lang="en-US" sz="1600" dirty="0"/>
              <a:t>The single work permit can be obtained at the Hungarian Labor Authority. The host company (employer) is required to file an application for workforce need and for the work permit. The US citizen may start working in Hungary only in possession of the valid permits.</a:t>
            </a:r>
          </a:p>
        </p:txBody>
      </p:sp>
      <p:sp>
        <p:nvSpPr>
          <p:cNvPr id="4" name="Rechteck 3"/>
          <p:cNvSpPr/>
          <p:nvPr/>
        </p:nvSpPr>
        <p:spPr>
          <a:xfrm>
            <a:off x="364435" y="4724400"/>
            <a:ext cx="8458200" cy="1077218"/>
          </a:xfrm>
          <a:prstGeom prst="rect">
            <a:avLst/>
          </a:prstGeom>
        </p:spPr>
        <p:txBody>
          <a:bodyPr wrap="square">
            <a:spAutoFit/>
          </a:bodyPr>
          <a:lstStyle/>
          <a:p>
            <a:pPr marL="0" indent="0">
              <a:buNone/>
            </a:pPr>
            <a:r>
              <a:rPr lang="en-US" sz="1600" b="1" dirty="0"/>
              <a:t>Step 1: </a:t>
            </a:r>
            <a:r>
              <a:rPr lang="en-US" sz="1600" dirty="0"/>
              <a:t>Employee's manager to confirm purpose and length of trip.</a:t>
            </a:r>
          </a:p>
          <a:p>
            <a:pPr marL="0" indent="0">
              <a:buNone/>
            </a:pPr>
            <a:endParaRPr lang="en-US" sz="1600" b="1" dirty="0"/>
          </a:p>
          <a:p>
            <a:pPr marL="0" indent="0">
              <a:buNone/>
            </a:pPr>
            <a:r>
              <a:rPr lang="en-US" sz="1600" b="1" dirty="0"/>
              <a:t>Step 1b: </a:t>
            </a:r>
            <a:r>
              <a:rPr lang="en-US" sz="1600" dirty="0"/>
              <a:t>Employee applies for A1 certificate at the relevant health insurance</a:t>
            </a:r>
          </a:p>
          <a:p>
            <a:pPr marL="0" indent="0">
              <a:buNone/>
            </a:pPr>
            <a:r>
              <a:rPr lang="en-US" sz="1600" dirty="0"/>
              <a:t>Employee has to take the documents with him.</a:t>
            </a:r>
          </a:p>
        </p:txBody>
      </p:sp>
    </p:spTree>
    <p:extLst>
      <p:ext uri="{BB962C8B-B14F-4D97-AF65-F5344CB8AC3E}">
        <p14:creationId xmlns:p14="http://schemas.microsoft.com/office/powerpoint/2010/main" val="348923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640" y="4800600"/>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3429000"/>
          </a:xfrm>
        </p:spPr>
        <p:txBody>
          <a:bodyPr/>
          <a:lstStyle/>
          <a:p>
            <a:pPr marL="0" indent="0">
              <a:buNone/>
            </a:pPr>
            <a:r>
              <a:rPr lang="de-DE" b="1" dirty="0">
                <a:solidFill>
                  <a:srgbClr val="C00000"/>
                </a:solidFill>
              </a:rPr>
              <a:t>				</a:t>
            </a:r>
            <a:r>
              <a:rPr lang="de-DE" b="1" dirty="0" err="1">
                <a:solidFill>
                  <a:srgbClr val="C00000"/>
                </a:solidFill>
              </a:rPr>
              <a:t>Hungary</a:t>
            </a:r>
            <a:r>
              <a:rPr lang="de-DE" b="1" dirty="0">
                <a:solidFill>
                  <a:srgbClr val="C00000"/>
                </a:solidFill>
              </a:rPr>
              <a:t/>
            </a:r>
            <a:br>
              <a:rPr lang="de-DE" b="1" dirty="0">
                <a:solidFill>
                  <a:srgbClr val="C00000"/>
                </a:solidFill>
              </a:rPr>
            </a:br>
            <a:endParaRPr lang="de-DE" b="1" dirty="0">
              <a:solidFill>
                <a:srgbClr val="C00000"/>
              </a:solidFill>
            </a:endParaRPr>
          </a:p>
          <a:p>
            <a:pPr marL="0" indent="0">
              <a:buNone/>
            </a:pPr>
            <a:r>
              <a:rPr lang="en-US" sz="1600" b="1" dirty="0"/>
              <a:t>Step 2: </a:t>
            </a:r>
            <a:r>
              <a:rPr lang="en-US" sz="1600" dirty="0"/>
              <a:t>If no work permit is required,  the host company (employer) has notification obligation to the </a:t>
            </a:r>
            <a:r>
              <a:rPr lang="en-US" sz="1600" dirty="0" err="1"/>
              <a:t>Labour</a:t>
            </a:r>
            <a:r>
              <a:rPr lang="en-US" sz="1600" dirty="0"/>
              <a:t> Authority that the third-country national who works for it, does not need any work permit.</a:t>
            </a:r>
          </a:p>
          <a:p>
            <a:pPr marL="0" indent="0">
              <a:buNone/>
            </a:pPr>
            <a:endParaRPr lang="en-US" sz="1600" b="1" dirty="0"/>
          </a:p>
          <a:p>
            <a:pPr marL="0" indent="0">
              <a:buNone/>
            </a:pPr>
            <a:r>
              <a:rPr lang="en-US" sz="1600" b="1" dirty="0"/>
              <a:t>Step 3:</a:t>
            </a:r>
            <a:r>
              <a:rPr lang="en-US" sz="1600" dirty="0"/>
              <a:t> If it is determined that a work permit is required, employee (or MTS on behalf of the employee) should file an application for workforce need and a work permit application. </a:t>
            </a:r>
          </a:p>
          <a:p>
            <a:pPr marL="0" indent="0">
              <a:buNone/>
            </a:pPr>
            <a:endParaRPr lang="en-US" b="1" dirty="0"/>
          </a:p>
          <a:p>
            <a:pPr marL="0" indent="0">
              <a:buNone/>
            </a:pPr>
            <a:r>
              <a:rPr lang="en-US" sz="1600" b="1" dirty="0"/>
              <a:t>Step 4: </a:t>
            </a:r>
            <a:r>
              <a:rPr lang="en-US" sz="1600" dirty="0"/>
              <a:t>The "hiring" company must advertise the job at the Hungarian Labor Office for a fixed period of 15 days. This is to give a chance for unemployed Hungarian citizens to apply for the position.</a:t>
            </a:r>
          </a:p>
          <a:p>
            <a:pPr marL="0" indent="0">
              <a:buNone/>
            </a:pPr>
            <a:endParaRPr lang="en-US" sz="1600" dirty="0"/>
          </a:p>
          <a:p>
            <a:pPr marL="0" indent="0">
              <a:buNone/>
            </a:pPr>
            <a:r>
              <a:rPr lang="en-US" sz="1600" b="1" dirty="0"/>
              <a:t>Step 5: </a:t>
            </a:r>
            <a:r>
              <a:rPr lang="en-US" sz="1600" dirty="0"/>
              <a:t>Afterwards MTS can apply for the work permit on behalf of the employee. </a:t>
            </a:r>
          </a:p>
          <a:p>
            <a:pPr marL="0" indent="0">
              <a:buNone/>
            </a:pPr>
            <a:r>
              <a:rPr lang="en-US" sz="1600" dirty="0"/>
              <a:t>Length of time the process takes place: Please calculate around 3 weeks.</a:t>
            </a:r>
          </a:p>
          <a:p>
            <a:pPr marL="0" indent="0">
              <a:buNone/>
            </a:pPr>
            <a:endParaRPr lang="en-US" sz="1600" dirty="0"/>
          </a:p>
        </p:txBody>
      </p:sp>
      <p:sp>
        <p:nvSpPr>
          <p:cNvPr id="5" name="TextBox 4">
            <a:hlinkClick r:id="rId4" action="ppaction://hlinksldjump"/>
          </p:cNvPr>
          <p:cNvSpPr txBox="1"/>
          <p:nvPr/>
        </p:nvSpPr>
        <p:spPr>
          <a:xfrm>
            <a:off x="2362200" y="5933628"/>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4" action="ppaction://hlinksldjump" highlightClick="1"/>
          </p:cNvPr>
          <p:cNvSpPr/>
          <p:nvPr/>
        </p:nvSpPr>
        <p:spPr>
          <a:xfrm>
            <a:off x="1963615" y="59842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42472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Italy</a:t>
            </a:r>
            <a:endParaRPr lang="de-DE" b="1" dirty="0">
              <a:solidFill>
                <a:srgbClr val="C00000"/>
              </a:solidFill>
            </a:endParaRPr>
          </a:p>
          <a:p>
            <a:endParaRPr lang="de-DE" b="1" dirty="0">
              <a:solidFill>
                <a:srgbClr val="C00000"/>
              </a:solidFill>
            </a:endParaRPr>
          </a:p>
          <a:p>
            <a:r>
              <a:rPr lang="en-US" sz="1600" b="1" dirty="0"/>
              <a:t>Main rule</a:t>
            </a:r>
          </a:p>
          <a:p>
            <a:r>
              <a:rPr lang="en-US" sz="1600" dirty="0"/>
              <a:t>Regardless 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Italian Immigration law provides for different kinds of assignment procedures, depending on the relationship between the foreign and Italian company and the job to be carried out.</a:t>
            </a:r>
          </a:p>
          <a:p>
            <a:endParaRPr lang="en-US" sz="1600" dirty="0"/>
          </a:p>
          <a:p>
            <a:r>
              <a:rPr lang="en-US" sz="1600" u="sng" dirty="0"/>
              <a:t>Relevant for MTS: </a:t>
            </a:r>
            <a:r>
              <a:rPr lang="en-US" sz="1600" dirty="0"/>
              <a:t>Service 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093428"/>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Italy</a:t>
            </a:r>
            <a:endParaRPr lang="de-DE" b="1" dirty="0">
              <a:solidFill>
                <a:srgbClr val="C00000"/>
              </a:solidFill>
            </a:endParaRPr>
          </a:p>
          <a:p>
            <a:r>
              <a:rPr lang="en-US" sz="1600" dirty="0"/>
              <a:t> </a:t>
            </a:r>
            <a:endParaRPr lang="de-DE" sz="1600" dirty="0"/>
          </a:p>
          <a:p>
            <a:r>
              <a:rPr lang="en-US" sz="1600" dirty="0"/>
              <a:t>The key questions below can be used to assess if the trip meets the business conditions:</a:t>
            </a:r>
            <a:endParaRPr lang="de-DE" sz="1600" dirty="0"/>
          </a:p>
          <a:p>
            <a:pPr marL="342900" lvl="0" indent="-342900">
              <a:buFont typeface="+mj-lt"/>
              <a:buAutoNum type="arabicPeriod"/>
            </a:pPr>
            <a:r>
              <a:rPr lang="en-US" sz="1600" dirty="0"/>
              <a:t>Is the duration of the trip not exceeding 90 days every 180 days? </a:t>
            </a:r>
            <a:endParaRPr lang="de-DE" sz="1600" dirty="0"/>
          </a:p>
          <a:p>
            <a:pPr marL="342900" lvl="0" indent="-342900">
              <a:buFont typeface="+mj-lt"/>
              <a:buAutoNum type="arabicPeriod"/>
            </a:pPr>
            <a:r>
              <a:rPr lang="en-US" sz="1600" dirty="0"/>
              <a:t>Is the purpose of the trip: Travel that has an economic/commercial basis, to make contacts or conduct negotiations? OR To learn or verify (maintenance; repairs) the functioning of equipment and machinery purchased or sold pursuant to a commercial contract or joint venture agreement?</a:t>
            </a:r>
            <a:endParaRPr lang="de-DE" sz="1600" dirty="0"/>
          </a:p>
          <a:p>
            <a:pPr marL="342900" lvl="0" indent="-342900">
              <a:buFont typeface="+mj-lt"/>
              <a:buAutoNum type="arabicPeriod"/>
            </a:pPr>
            <a:r>
              <a:rPr lang="en-US" sz="1600" dirty="0"/>
              <a:t>Will the individual: Remain under directions of the foreign employer? Continue to be paid by the foreign employer? </a:t>
            </a:r>
            <a:endParaRPr lang="de-DE" sz="1600" dirty="0"/>
          </a:p>
          <a:p>
            <a:pPr marL="342900" lvl="0" indent="-342900">
              <a:buFont typeface="+mj-lt"/>
              <a:buAutoNum type="arabicPeriod"/>
            </a:pPr>
            <a:r>
              <a:rPr lang="en-US" sz="1600" dirty="0"/>
              <a:t>Will profits of activity be for foreign employer and shall accrue abroad? </a:t>
            </a:r>
            <a:endParaRPr lang="de-DE" sz="1600" dirty="0"/>
          </a:p>
          <a:p>
            <a:pPr marL="342900" lvl="0" indent="-342900">
              <a:buFont typeface="+mj-lt"/>
              <a:buAutoNum type="arabicPeriod"/>
            </a:pPr>
            <a:r>
              <a:rPr lang="en-US" sz="1600" dirty="0"/>
              <a:t>Will the services performed be not ones that an Italian worker would have to be hired for, not inherently part of the Italian </a:t>
            </a:r>
            <a:r>
              <a:rPr lang="en-US" sz="1600" dirty="0" err="1"/>
              <a:t>labour</a:t>
            </a:r>
            <a:r>
              <a:rPr lang="en-US" sz="1600" dirty="0"/>
              <a:t> market, and not primarily benefitting the Italian entity as local work?</a:t>
            </a:r>
            <a:endParaRPr lang="de-DE" sz="1600" dirty="0"/>
          </a:p>
          <a:p>
            <a:endParaRPr lang="de-DE" sz="16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219200"/>
            <a:ext cx="1092343" cy="130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08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801314"/>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Italy</a:t>
            </a:r>
            <a:endParaRPr lang="de-DE" b="1" dirty="0">
              <a:solidFill>
                <a:srgbClr val="C00000"/>
              </a:solidFill>
            </a:endParaRPr>
          </a:p>
          <a:p>
            <a:r>
              <a:rPr lang="en-US" b="1" dirty="0"/>
              <a:t>For US:</a:t>
            </a:r>
          </a:p>
          <a:p>
            <a:r>
              <a:rPr lang="en-US" sz="1400" dirty="0"/>
              <a:t>Step 1: Employee's manager should determine the purpose + the length of the trip (answer the 5 questions on page 39).</a:t>
            </a:r>
            <a:br>
              <a:rPr lang="en-US" sz="1400" dirty="0"/>
            </a:br>
            <a:r>
              <a:rPr lang="en-US" sz="1400" dirty="0"/>
              <a:t>No working visa, if travel has an economic/commercial basis, to make contacts or conduct negotiations, to learn or </a:t>
            </a:r>
            <a:r>
              <a:rPr lang="en-US" sz="1400" u="sng" dirty="0"/>
              <a:t>carry out maintenance and repairs on equipment and machinery purchased or sold pursuant to a commercial contract or joint venture agreement.</a:t>
            </a:r>
            <a:endParaRPr lang="de-DE" sz="1400" dirty="0"/>
          </a:p>
          <a:p>
            <a:r>
              <a:rPr lang="en-US" sz="1400" b="1" dirty="0"/>
              <a:t> </a:t>
            </a:r>
            <a:endParaRPr lang="de-DE" sz="1400" dirty="0"/>
          </a:p>
          <a:p>
            <a:r>
              <a:rPr lang="en-US" sz="1400" dirty="0"/>
              <a:t>If one of the five questions above is answered with a “no” or the answer to step one above is not matching the requirements, then Step 2:</a:t>
            </a:r>
            <a:br>
              <a:rPr lang="en-US" sz="1400" dirty="0"/>
            </a:br>
            <a:endParaRPr lang="de-DE" sz="1400" dirty="0"/>
          </a:p>
          <a:p>
            <a:r>
              <a:rPr lang="en-US" sz="1400" dirty="0"/>
              <a:t>Step 2: If the activities do not fall under the approved business visitor definition then an application must be made for a work permit = assignment agreement. Out of three possible assignment agreements, the most applicable it “A service agreement is executed between the </a:t>
            </a:r>
            <a:r>
              <a:rPr lang="en-US" sz="1400" dirty="0" err="1"/>
              <a:t>ee's</a:t>
            </a:r>
            <a:r>
              <a:rPr lang="en-US" sz="1400" dirty="0"/>
              <a:t> foreign company and the Italian company (customer)”.</a:t>
            </a:r>
            <a:endParaRPr lang="de-DE" sz="1400" dirty="0"/>
          </a:p>
          <a:p>
            <a:r>
              <a:rPr lang="en-US" sz="1400" dirty="0"/>
              <a:t> </a:t>
            </a:r>
            <a:endParaRPr lang="de-DE" sz="1400" dirty="0"/>
          </a:p>
          <a:p>
            <a:r>
              <a:rPr lang="en-US" sz="1400" dirty="0"/>
              <a:t>Step 3: Employee applies for A1 certificate (or called E101) at the relevant health</a:t>
            </a:r>
            <a:br>
              <a:rPr lang="en-US" sz="1400" dirty="0"/>
            </a:br>
            <a:r>
              <a:rPr lang="en-US" sz="1400" dirty="0"/>
              <a:t>insurance.</a:t>
            </a:r>
            <a:br>
              <a:rPr lang="en-US" sz="1400" dirty="0"/>
            </a:br>
            <a:endParaRPr lang="de-DE" sz="1400" dirty="0"/>
          </a:p>
          <a:p>
            <a:r>
              <a:rPr lang="en-US" sz="1400" dirty="0"/>
              <a:t>Step 4: Employee has to take the A1 certificate with him. Italian companies often</a:t>
            </a:r>
            <a:br>
              <a:rPr lang="en-US" sz="1400" dirty="0"/>
            </a:br>
            <a:r>
              <a:rPr lang="en-US" sz="1400" dirty="0"/>
              <a:t>don’t allow to step into their plant if an employee can’t show the A1 certificate.</a:t>
            </a:r>
            <a:endParaRPr lang="de-DE" sz="1400" dirty="0"/>
          </a:p>
        </p:txBody>
      </p:sp>
      <p:sp>
        <p:nvSpPr>
          <p:cNvPr id="5" name="TextBox 4">
            <a:hlinkClick r:id="rId3" action="ppaction://hlinksldjump"/>
          </p:cNvPr>
          <p:cNvSpPr txBox="1"/>
          <p:nvPr/>
        </p:nvSpPr>
        <p:spPr>
          <a:xfrm>
            <a:off x="2362200" y="6193901"/>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3" action="ppaction://hlinksldjump" highlightClick="1"/>
          </p:cNvPr>
          <p:cNvSpPr/>
          <p:nvPr/>
        </p:nvSpPr>
        <p:spPr>
          <a:xfrm>
            <a:off x="1996745" y="626159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689597"/>
            <a:ext cx="1486385" cy="177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88101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a:solidFill>
                  <a:srgbClr val="C00000"/>
                </a:solidFill>
              </a:rPr>
              <a:t>				Luxembourg</a:t>
            </a:r>
          </a:p>
          <a:p>
            <a:pPr marL="0" indent="0">
              <a:buNone/>
            </a:pPr>
            <a:r>
              <a:rPr lang="en-US" sz="1600" b="1" dirty="0"/>
              <a:t>Main rule</a:t>
            </a:r>
          </a:p>
          <a:p>
            <a:pPr marL="0" indent="0">
              <a:buNone/>
            </a:pPr>
            <a:r>
              <a:rPr lang="en-US" sz="1600" dirty="0"/>
              <a:t>A Visa is not required for US citizen.</a:t>
            </a:r>
          </a:p>
          <a:p>
            <a:pPr marL="0" indent="0">
              <a:buNone/>
            </a:pPr>
            <a:r>
              <a:rPr lang="en-US" sz="1600" dirty="0"/>
              <a:t>An work permit for salaried worker is required for any person who plans to work in Luxembourg for any period of time.</a:t>
            </a:r>
          </a:p>
          <a:p>
            <a:pPr marL="0" indent="0">
              <a:buNone/>
            </a:pPr>
            <a:endParaRPr lang="en-US" sz="1600" dirty="0"/>
          </a:p>
          <a:p>
            <a:pPr marL="0" indent="0">
              <a:buNone/>
            </a:pPr>
            <a:r>
              <a:rPr lang="en-US" sz="1600" dirty="0"/>
              <a:t>If more than 3 month or Non-US/Non-EU:</a:t>
            </a:r>
          </a:p>
          <a:p>
            <a:pPr marL="0" indent="0">
              <a:buNone/>
            </a:pPr>
            <a:r>
              <a:rPr lang="en-US" sz="1600" dirty="0"/>
              <a:t>Requiring a preliminary authorization to stay for salaried worker before entering into the territory of Luxembourg.</a:t>
            </a:r>
          </a:p>
          <a:p>
            <a:pPr marL="0" indent="0">
              <a:buNone/>
            </a:pPr>
            <a:r>
              <a:rPr lang="en-US" sz="1600" dirty="0"/>
              <a:t>After 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authorization to stay for salaried worker within 90 days of arrival</a:t>
            </a:r>
          </a:p>
          <a:p>
            <a:pPr marL="0" indent="0">
              <a:buNone/>
            </a:pPr>
            <a:r>
              <a:rPr lang="en-US" sz="1600" dirty="0"/>
              <a:t>Sending firm, hosting firm and posted worker have to provide a lot of documents (see Excel file).</a:t>
            </a:r>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a:solidFill>
                  <a:srgbClr val="C00000"/>
                </a:solidFill>
              </a:rPr>
              <a:t>			Luxembourg</a:t>
            </a:r>
          </a:p>
          <a:p>
            <a:pPr marL="0" indent="0">
              <a:buNone/>
            </a:pPr>
            <a:endParaRPr lang="en-US" sz="1600" b="1" dirty="0"/>
          </a:p>
          <a:p>
            <a:pPr marL="0" indent="0">
              <a:buNone/>
            </a:pPr>
            <a:r>
              <a:rPr lang="en-US" sz="1600" b="1" dirty="0"/>
              <a:t>Step 1: </a:t>
            </a:r>
            <a:r>
              <a:rPr lang="en-US" sz="1600" dirty="0"/>
              <a:t>Employee's manager should determine the purpose and length of their trip.</a:t>
            </a:r>
          </a:p>
          <a:p>
            <a:pPr marL="0" indent="0">
              <a:buNone/>
            </a:pPr>
            <a:r>
              <a:rPr lang="en-US" sz="1600" dirty="0"/>
              <a:t>For a stay less than 3 months, authorization is not required.</a:t>
            </a:r>
          </a:p>
          <a:p>
            <a:pPr marL="0" indent="0">
              <a:buNone/>
            </a:pPr>
            <a:endParaRPr lang="en-US" sz="1600" dirty="0"/>
          </a:p>
          <a:p>
            <a:pPr marL="0" indent="0">
              <a:buNone/>
            </a:pPr>
            <a:r>
              <a:rPr lang="en-US" sz="1600" b="1" dirty="0"/>
              <a:t>Step 2: </a:t>
            </a:r>
            <a:r>
              <a:rPr lang="en-US" sz="1600" dirty="0"/>
              <a:t>Employees have to register themselves online at the Business Inspection Administration: </a:t>
            </a:r>
            <a:r>
              <a:rPr lang="en-US" sz="1600" dirty="0">
                <a:hlinkClick r:id="rId3"/>
              </a:rPr>
              <a:t>https://guichet.itm.lu/edetach/</a:t>
            </a:r>
            <a:endParaRPr lang="en-US" sz="1600" dirty="0"/>
          </a:p>
          <a:p>
            <a:pPr marL="0" indent="0">
              <a:buNone/>
            </a:pPr>
            <a:endParaRPr lang="en-US" sz="1600" b="1" dirty="0"/>
          </a:p>
          <a:p>
            <a:pPr marL="0" indent="0">
              <a:buNone/>
            </a:pPr>
            <a:r>
              <a:rPr lang="en-US" sz="1600" b="1" dirty="0"/>
              <a:t>Step 3: </a:t>
            </a:r>
            <a:r>
              <a:rPr lang="en-US" sz="1600" dirty="0"/>
              <a:t>Employee applies for A1 certificate at the relevant health insurance</a:t>
            </a:r>
          </a:p>
          <a:p>
            <a:pPr marL="0" indent="0">
              <a:buNone/>
            </a:pPr>
            <a:r>
              <a:rPr lang="en-US" sz="1600" dirty="0"/>
              <a:t>Employee has to take the documents with him.</a:t>
            </a:r>
          </a:p>
          <a:p>
            <a:pPr marL="0" indent="0">
              <a:buNone/>
            </a:pPr>
            <a:endParaRPr lang="en-US" sz="1600" b="1"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5796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feld 4"/>
          <p:cNvSpPr txBox="1"/>
          <p:nvPr/>
        </p:nvSpPr>
        <p:spPr>
          <a:xfrm>
            <a:off x="457200" y="1053592"/>
            <a:ext cx="8229600" cy="4093428"/>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Norway</a:t>
            </a:r>
            <a:endParaRPr lang="de-DE" b="1" dirty="0">
              <a:solidFill>
                <a:srgbClr val="C00000"/>
              </a:solidFill>
            </a:endParaRPr>
          </a:p>
          <a:p>
            <a:endParaRPr lang="en-US" sz="1600" b="1" dirty="0"/>
          </a:p>
          <a:p>
            <a:r>
              <a:rPr lang="en-US" sz="1600" b="1" dirty="0"/>
              <a:t>Main rule</a:t>
            </a:r>
          </a:p>
          <a:p>
            <a:r>
              <a:rPr lang="en-US" sz="1600" dirty="0"/>
              <a:t>US citizens will need residence permit when working in Norway. Certain groups  are exempt from the residence permit if the assignee is temporary (max 3 months) </a:t>
            </a:r>
          </a:p>
          <a:p>
            <a:r>
              <a:rPr lang="en-US" sz="1600" dirty="0"/>
              <a:t>• technical experts who are to install, repair, perform maintenance etc. on machinery or technical equipment or provide information about the use of such equipment. For work up to 90 days one can, if considered a technical expert, do the following without a permit:</a:t>
            </a:r>
          </a:p>
          <a:p>
            <a:endParaRPr lang="en-US" sz="1600" dirty="0"/>
          </a:p>
          <a:p>
            <a:r>
              <a:rPr lang="en-US" sz="1600" dirty="0"/>
              <a:t>Assignments lasting longer than 3 months are only allowed if one holds "special skills" and a residence permit is granted in advance.</a:t>
            </a:r>
          </a:p>
          <a:p>
            <a:r>
              <a:rPr lang="en-US" sz="1600" dirty="0"/>
              <a:t>Assignments longer than 3 months:</a:t>
            </a:r>
          </a:p>
          <a:p>
            <a:r>
              <a:rPr lang="en-US" sz="1600" dirty="0"/>
              <a:t>- online registration with the authorities</a:t>
            </a:r>
          </a:p>
          <a:p>
            <a:r>
              <a:rPr lang="en-US" sz="1600" dirty="0"/>
              <a:t>- submitting/filing of application/needed documents</a:t>
            </a:r>
          </a:p>
          <a:p>
            <a:r>
              <a:rPr lang="en-US" sz="1600" dirty="0"/>
              <a:t>- registration with the police after the permit is granted</a:t>
            </a:r>
          </a:p>
          <a:p>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feld 4"/>
          <p:cNvSpPr txBox="1"/>
          <p:nvPr/>
        </p:nvSpPr>
        <p:spPr>
          <a:xfrm>
            <a:off x="463240" y="1030846"/>
            <a:ext cx="8375960" cy="4555093"/>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Norway</a:t>
            </a:r>
            <a:endParaRPr lang="de-DE" b="1" dirty="0">
              <a:solidFill>
                <a:srgbClr val="C00000"/>
              </a:solidFill>
            </a:endParaRPr>
          </a:p>
          <a:p>
            <a:r>
              <a:rPr lang="en-US" sz="1500" b="1" dirty="0"/>
              <a:t>Step 1: </a:t>
            </a:r>
            <a:r>
              <a:rPr lang="en-US" sz="1500" dirty="0"/>
              <a:t>Employee's manager should determine the purpose and length of the trip. </a:t>
            </a:r>
          </a:p>
          <a:p>
            <a:endParaRPr lang="en-US" sz="1500" dirty="0"/>
          </a:p>
          <a:p>
            <a:r>
              <a:rPr lang="en-US" sz="1500" b="1" dirty="0"/>
              <a:t>Step 2: Registration process</a:t>
            </a:r>
            <a:br>
              <a:rPr lang="en-US" sz="1500" b="1" dirty="0"/>
            </a:br>
            <a:r>
              <a:rPr lang="en-US" sz="1500" dirty="0"/>
              <a:t>a. Finance EU has to register the company online (form RF1199) at the Central Office for foreign tax affairs and has to apply for an organization number</a:t>
            </a:r>
          </a:p>
          <a:p>
            <a:r>
              <a:rPr lang="en-US" sz="1500" dirty="0"/>
              <a:t>b. Online application at least latest 14 days after commencement with form RF1199 for D number </a:t>
            </a:r>
            <a:r>
              <a:rPr lang="en-US" sz="1500" dirty="0">
                <a:hlinkClick r:id="rId3"/>
              </a:rPr>
              <a:t>https://www.altinn.no/ui/Authentication/SelfIdentified</a:t>
            </a:r>
            <a:endParaRPr lang="en-US" sz="1500" dirty="0"/>
          </a:p>
          <a:p>
            <a:r>
              <a:rPr lang="en-US" sz="1500" dirty="0"/>
              <a:t>c. Personal presentation on ID control at the local authority, form RF1209</a:t>
            </a:r>
          </a:p>
          <a:p>
            <a:endParaRPr lang="en-US" sz="1500" dirty="0"/>
          </a:p>
          <a:p>
            <a:r>
              <a:rPr lang="en-US" sz="1500" b="1" dirty="0"/>
              <a:t>Step 3: </a:t>
            </a:r>
            <a:r>
              <a:rPr lang="en-US" sz="1500" dirty="0"/>
              <a:t>Employee applies for A1 certificate at the relevant health insurance.</a:t>
            </a:r>
          </a:p>
          <a:p>
            <a:endParaRPr lang="en-US" sz="1500" dirty="0"/>
          </a:p>
          <a:p>
            <a:r>
              <a:rPr lang="en-US" sz="1500" b="1" dirty="0"/>
              <a:t>Step 4: </a:t>
            </a:r>
            <a:r>
              <a:rPr lang="en-US" sz="1500" dirty="0"/>
              <a:t>Employee has to apply for an ID card if work &gt; 90 days, direct if work in Norway starts: 42 local offices: fill form RF1209B, passport, letter from MTS about duties to do in Norway.</a:t>
            </a:r>
          </a:p>
          <a:p>
            <a:endParaRPr lang="en-US" sz="1500" dirty="0"/>
          </a:p>
          <a:p>
            <a:pPr marL="0" indent="0">
              <a:buNone/>
            </a:pPr>
            <a:r>
              <a:rPr lang="en-US" sz="1500" b="1" dirty="0"/>
              <a:t>Step 5: </a:t>
            </a:r>
            <a:r>
              <a:rPr lang="en-US" sz="1500" dirty="0"/>
              <a:t>Employee has to take the document with him: </a:t>
            </a:r>
            <a:r>
              <a:rPr lang="en-US" sz="1500" dirty="0">
                <a:solidFill>
                  <a:srgbClr val="000000"/>
                </a:solidFill>
              </a:rPr>
              <a:t>A1 certificate, details of posted worker incl. D-number, monthly payment confirmation, allowance, reimbursements</a:t>
            </a:r>
          </a:p>
          <a:p>
            <a:pPr marL="0" indent="0">
              <a:buNone/>
            </a:pPr>
            <a:endParaRPr lang="en-US" sz="1500" dirty="0">
              <a:solidFill>
                <a:srgbClr val="000000"/>
              </a:solidFill>
            </a:endParaRPr>
          </a:p>
          <a:p>
            <a:pPr marL="0" indent="0">
              <a:buNone/>
            </a:pPr>
            <a:r>
              <a:rPr lang="en-US" sz="1500" b="1" dirty="0">
                <a:solidFill>
                  <a:srgbClr val="000000"/>
                </a:solidFill>
              </a:rPr>
              <a:t>Attention: Company tax obligation in the following year of posting in Norway</a:t>
            </a:r>
          </a:p>
        </p:txBody>
      </p:sp>
      <p:sp>
        <p:nvSpPr>
          <p:cNvPr id="13" name="TextBox 12">
            <a:hlinkClick r:id="rId4" action="ppaction://hlinksldjump"/>
          </p:cNvPr>
          <p:cNvSpPr txBox="1"/>
          <p:nvPr/>
        </p:nvSpPr>
        <p:spPr>
          <a:xfrm>
            <a:off x="7677271" y="5808813"/>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14" name="Action Button: Beginning 13">
            <a:hlinkClick r:id="rId4" action="ppaction://hlinksldjump" highlightClick="1"/>
          </p:cNvPr>
          <p:cNvSpPr/>
          <p:nvPr/>
        </p:nvSpPr>
        <p:spPr>
          <a:xfrm>
            <a:off x="7278686" y="5863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2284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8077200" cy="3447098"/>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Poland</a:t>
            </a:r>
            <a:endParaRPr lang="de-DE" b="1" dirty="0">
              <a:solidFill>
                <a:srgbClr val="C00000"/>
              </a:solidFill>
            </a:endParaRPr>
          </a:p>
          <a:p>
            <a:r>
              <a:rPr lang="de-DE" sz="1800" b="1" dirty="0"/>
              <a:t>Main </a:t>
            </a:r>
            <a:r>
              <a:rPr lang="de-DE" sz="1800" b="1" dirty="0" err="1"/>
              <a:t>rule</a:t>
            </a:r>
            <a:endParaRPr lang="de-DE" sz="1800" b="1" dirty="0"/>
          </a:p>
          <a:p>
            <a:r>
              <a:rPr lang="de-DE" sz="1600" dirty="0"/>
              <a:t>Visa </a:t>
            </a:r>
            <a:r>
              <a:rPr lang="de-DE" sz="1600" dirty="0" err="1"/>
              <a:t>requirement</a:t>
            </a:r>
            <a:r>
              <a:rPr lang="de-DE" sz="1600" dirty="0"/>
              <a:t> </a:t>
            </a:r>
            <a:r>
              <a:rPr lang="de-DE" sz="1600" dirty="0" err="1"/>
              <a:t>for</a:t>
            </a:r>
            <a:r>
              <a:rPr lang="de-DE" sz="1600" dirty="0"/>
              <a:t> </a:t>
            </a:r>
            <a:r>
              <a:rPr lang="de-DE" sz="1600" dirty="0" err="1"/>
              <a:t>hands</a:t>
            </a:r>
            <a:r>
              <a:rPr lang="de-DE" sz="1600" dirty="0"/>
              <a:t>-on </a:t>
            </a:r>
            <a:r>
              <a:rPr lang="de-DE" sz="1600" dirty="0" err="1"/>
              <a:t>work</a:t>
            </a:r>
            <a:r>
              <a:rPr lang="de-DE" sz="1600" dirty="0"/>
              <a:t> </a:t>
            </a:r>
            <a:r>
              <a:rPr lang="en-US" sz="1600" dirty="0"/>
              <a:t>longer than 3 month.</a:t>
            </a:r>
          </a:p>
          <a:p>
            <a:endParaRPr lang="en-US" sz="1800" b="1" dirty="0"/>
          </a:p>
          <a:p>
            <a:endParaRPr lang="en-US" sz="1800" b="1" dirty="0"/>
          </a:p>
          <a:p>
            <a:r>
              <a:rPr lang="en-US" sz="1600" b="1" dirty="0"/>
              <a:t>Step 1: </a:t>
            </a:r>
            <a:r>
              <a:rPr lang="en-US" sz="1600" dirty="0"/>
              <a:t>Employee's manager should determine the purpose and length of the</a:t>
            </a:r>
          </a:p>
          <a:p>
            <a:r>
              <a:rPr lang="en-US" sz="1600" dirty="0"/>
              <a:t>trip. </a:t>
            </a:r>
            <a:br>
              <a:rPr lang="en-US" sz="1600" dirty="0"/>
            </a:br>
            <a:r>
              <a:rPr lang="en-US" sz="1600" dirty="0"/>
              <a:t>Work permit + visa-free stay, if employees are sent to Poland for less then three months in a calendar year to do training, assembly of fair expositions, installation and maintenance or repair of delivered, technologically complete appliances, constructions, machines or other equipment if a foreign employer is the manufacturer, collection of ordered appliances, machines, other equipment or parts manufactured by a Polish producer.</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1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a:t>Who needs to attend this training</a:t>
            </a:r>
          </a:p>
        </p:txBody>
      </p:sp>
      <p:sp>
        <p:nvSpPr>
          <p:cNvPr id="3" name="Content Placeholder 2"/>
          <p:cNvSpPr>
            <a:spLocks noGrp="1"/>
          </p:cNvSpPr>
          <p:nvPr>
            <p:ph sz="quarter" idx="10"/>
          </p:nvPr>
        </p:nvSpPr>
        <p:spPr/>
        <p:txBody>
          <a:bodyPr/>
          <a:lstStyle/>
          <a:p>
            <a:pPr marL="0" indent="0">
              <a:buNone/>
            </a:pPr>
            <a:r>
              <a:rPr lang="de-DE" sz="2400" i="1" dirty="0"/>
              <a:t>Who needs to attend this training?</a:t>
            </a:r>
          </a:p>
          <a:p>
            <a:endParaRPr lang="de-DE" sz="2400" b="1" dirty="0"/>
          </a:p>
          <a:p>
            <a:r>
              <a:rPr lang="de-DE" sz="2400" b="1" dirty="0"/>
              <a:t>Managers</a:t>
            </a:r>
            <a:r>
              <a:rPr lang="de-DE" sz="2400" dirty="0"/>
              <a:t> who have employees that travel to Europe for hands-on </a:t>
            </a:r>
            <a:r>
              <a:rPr lang="de-DE" sz="2400" dirty="0" err="1"/>
              <a:t>work</a:t>
            </a:r>
            <a:r>
              <a:rPr lang="de-DE" sz="2400" dirty="0"/>
              <a:t>.</a:t>
            </a:r>
          </a:p>
          <a:p>
            <a:pPr marL="0" indent="0">
              <a:buNone/>
            </a:pPr>
            <a:endParaRPr lang="de-DE" sz="2400" dirty="0"/>
          </a:p>
          <a:p>
            <a:r>
              <a:rPr lang="de-DE" sz="2400" b="1" dirty="0"/>
              <a:t>Project Engineers </a:t>
            </a:r>
            <a:r>
              <a:rPr lang="de-DE" sz="2400" dirty="0"/>
              <a:t>who request on site work to be performed.</a:t>
            </a:r>
            <a:endParaRPr lang="de-DE" sz="2200" dirty="0"/>
          </a:p>
          <a:p>
            <a:endParaRPr lang="de-DE" sz="2400" b="1" dirty="0"/>
          </a:p>
          <a:p>
            <a:r>
              <a:rPr lang="de-DE" sz="2400" b="1" dirty="0" err="1"/>
              <a:t>Employees</a:t>
            </a:r>
            <a:r>
              <a:rPr lang="de-DE" sz="2400" b="1" dirty="0"/>
              <a:t> </a:t>
            </a:r>
            <a:r>
              <a:rPr lang="de-DE" sz="2400" dirty="0"/>
              <a:t>who travel to Europe for hands-on </a:t>
            </a:r>
            <a:r>
              <a:rPr lang="de-DE" sz="2400" dirty="0" err="1"/>
              <a:t>work</a:t>
            </a:r>
            <a:r>
              <a:rPr lang="de-DE" sz="2400" dirty="0"/>
              <a:t>.</a:t>
            </a:r>
          </a:p>
          <a:p>
            <a:pPr marL="0" indent="0">
              <a:buNone/>
            </a:pPr>
            <a:endParaRPr lang="de-DE" sz="2400" dirty="0"/>
          </a:p>
        </p:txBody>
      </p:sp>
    </p:spTree>
    <p:extLst>
      <p:ext uri="{BB962C8B-B14F-4D97-AF65-F5344CB8AC3E}">
        <p14:creationId xmlns:p14="http://schemas.microsoft.com/office/powerpoint/2010/main" val="154984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450279" y="1063487"/>
            <a:ext cx="7848600" cy="2893100"/>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Poland</a:t>
            </a:r>
            <a:endParaRPr lang="de-DE" b="1" dirty="0">
              <a:solidFill>
                <a:srgbClr val="C00000"/>
              </a:solidFill>
            </a:endParaRPr>
          </a:p>
          <a:p>
            <a:endParaRPr lang="de-DE" b="1" dirty="0">
              <a:solidFill>
                <a:srgbClr val="C00000"/>
              </a:solidFill>
            </a:endParaRPr>
          </a:p>
          <a:p>
            <a:r>
              <a:rPr lang="en-US" sz="1400" b="1" dirty="0"/>
              <a:t>Step 2: </a:t>
            </a:r>
            <a:r>
              <a:rPr lang="en-US" sz="1400" dirty="0"/>
              <a:t>If &gt; 3 month work permit requires submission of application (with additional documents) to the provincial office in Poland competent for the place of work of the assignee in Poland (post or personally, meetings must be booked in advance).</a:t>
            </a:r>
          </a:p>
          <a:p>
            <a:pPr marL="0" indent="0">
              <a:buNone/>
            </a:pPr>
            <a:endParaRPr lang="en-US" sz="1400" b="1" dirty="0"/>
          </a:p>
          <a:p>
            <a:r>
              <a:rPr lang="en-US" sz="1400" dirty="0"/>
              <a:t>Length of time the process takes place: Please calculate around one month.</a:t>
            </a:r>
          </a:p>
          <a:p>
            <a:pPr marL="0" indent="0">
              <a:buNone/>
            </a:pPr>
            <a:endParaRPr lang="en-US" sz="1400" b="1" dirty="0"/>
          </a:p>
          <a:p>
            <a:pPr marL="0" indent="0">
              <a:buNone/>
            </a:pPr>
            <a:r>
              <a:rPr lang="en-US" sz="1400" b="1" dirty="0"/>
              <a:t>Step 3: </a:t>
            </a:r>
            <a:r>
              <a:rPr lang="en-US" sz="1400" dirty="0"/>
              <a:t>Employee applies for A1 certificate at the relevant health insurance. Employee has to take the documents with him.</a:t>
            </a:r>
          </a:p>
          <a:p>
            <a:endParaRPr lang="de-DE" sz="1400" dirty="0"/>
          </a:p>
          <a:p>
            <a:endParaRPr lang="de-DE" sz="1600" dirty="0"/>
          </a:p>
        </p:txBody>
      </p:sp>
      <p:sp>
        <p:nvSpPr>
          <p:cNvPr id="6" name="TextBox 5">
            <a:hlinkClick r:id="rId3" action="ppaction://hlinksldjump"/>
          </p:cNvPr>
          <p:cNvSpPr txBox="1"/>
          <p:nvPr/>
        </p:nvSpPr>
        <p:spPr>
          <a:xfrm>
            <a:off x="7615238" y="6029058"/>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7" name="Action Button: Beginning 6">
            <a:hlinkClick r:id="rId3" action="ppaction://hlinksldjump" highlightClick="1"/>
          </p:cNvPr>
          <p:cNvSpPr/>
          <p:nvPr/>
        </p:nvSpPr>
        <p:spPr>
          <a:xfrm>
            <a:off x="7218517" y="602905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238" y="11430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2455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a:solidFill>
                  <a:srgbClr val="C00000"/>
                </a:solidFill>
              </a:rPr>
              <a:t>				Romania</a:t>
            </a:r>
          </a:p>
          <a:p>
            <a:pPr marL="0" indent="0">
              <a:buNone/>
            </a:pPr>
            <a:endParaRPr lang="en-US" sz="1600" dirty="0"/>
          </a:p>
          <a:p>
            <a:pPr marL="0" indent="0">
              <a:buNone/>
            </a:pPr>
            <a:r>
              <a:rPr lang="en-US" sz="1800" b="1" dirty="0"/>
              <a:t>Main rule</a:t>
            </a:r>
          </a:p>
          <a:p>
            <a:pPr marL="0" indent="0">
              <a:buNone/>
            </a:pPr>
            <a:r>
              <a:rPr lang="en-US" sz="1800" dirty="0"/>
              <a:t>For Non-EU nationals, a visa is required in order to work in Romania. All the visa requests are administered by the </a:t>
            </a:r>
            <a:r>
              <a:rPr lang="en-US" sz="1800" dirty="0">
                <a:hlinkClick r:id="rId3"/>
              </a:rPr>
              <a:t>Ministry of Foreign Affairs</a:t>
            </a:r>
            <a:r>
              <a:rPr lang="en-US" sz="1800" dirty="0"/>
              <a:t>.</a:t>
            </a:r>
          </a:p>
          <a:p>
            <a:pPr marL="0" indent="0">
              <a:buNone/>
            </a:pPr>
            <a:endParaRPr lang="en-US" sz="1800" b="1" dirty="0"/>
          </a:p>
          <a:p>
            <a:pPr marL="0" indent="0">
              <a:buNone/>
            </a:pPr>
            <a:endParaRPr lang="de-DE" sz="16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10000"/>
            <a:ext cx="2314575" cy="229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740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57200" y="1143000"/>
            <a:ext cx="8138160" cy="4956048"/>
          </a:xfrm>
        </p:spPr>
        <p:txBody>
          <a:bodyPr>
            <a:normAutofit/>
          </a:bodyPr>
          <a:lstStyle/>
          <a:p>
            <a:pPr marL="0" indent="0">
              <a:buNone/>
            </a:pPr>
            <a:r>
              <a:rPr lang="de-DE" b="1" dirty="0">
                <a:solidFill>
                  <a:srgbClr val="C00000"/>
                </a:solidFill>
              </a:rPr>
              <a:t>				Romania</a:t>
            </a:r>
          </a:p>
          <a:p>
            <a:pPr marL="0" indent="0">
              <a:buNone/>
            </a:pPr>
            <a:r>
              <a:rPr lang="en-US" sz="1600" b="1" dirty="0"/>
              <a:t>Step 1: </a:t>
            </a:r>
            <a:r>
              <a:rPr lang="en-US" sz="1600" dirty="0"/>
              <a:t>Employee's manager to confirm the purpose of the trip. </a:t>
            </a:r>
          </a:p>
          <a:p>
            <a:pPr marL="0" indent="0">
              <a:buNone/>
            </a:pPr>
            <a:endParaRPr lang="en-US" sz="1600" dirty="0"/>
          </a:p>
          <a:p>
            <a:pPr marL="0" indent="0">
              <a:buNone/>
            </a:pPr>
            <a:r>
              <a:rPr lang="en-US" sz="1600" b="1" dirty="0"/>
              <a:t>Step 2: </a:t>
            </a:r>
            <a:r>
              <a:rPr lang="en-US" sz="1600" dirty="0"/>
              <a:t>The employee needs to apply for a visa at the embassy.</a:t>
            </a:r>
          </a:p>
          <a:p>
            <a:pPr marL="0" indent="0">
              <a:buNone/>
            </a:pPr>
            <a:r>
              <a:rPr lang="en-US" sz="1500" dirty="0"/>
              <a:t>Supporting documents:  passport valid at least three months beyond intended period of stay, ID card copy, 2 recent color photos 3 cm x 4 cm, on a white background;</a:t>
            </a:r>
          </a:p>
          <a:p>
            <a:pPr marL="0" indent="0">
              <a:buNone/>
            </a:pPr>
            <a:r>
              <a:rPr lang="en-US" sz="1500" dirty="0"/>
              <a:t>dully filled in visa application form; letter of certification of employment; documents to prove reason for the trip to Romania; booking of a two-way flight ticket to Romania; medical insurance, an invitation in original from a company for participation in meetings, conferences, fairs or congresses related to trade or industry, stating that the respective company or public authority will cover the repatriation expenses </a:t>
            </a:r>
          </a:p>
          <a:p>
            <a:pPr marL="0" indent="0">
              <a:buNone/>
            </a:pPr>
            <a:endParaRPr lang="en-US" sz="1600" dirty="0"/>
          </a:p>
          <a:p>
            <a:pPr marL="0" indent="0">
              <a:buNone/>
            </a:pPr>
            <a:r>
              <a:rPr lang="en-US" sz="1600" b="1" dirty="0"/>
              <a:t>Step 3: </a:t>
            </a:r>
            <a:r>
              <a:rPr lang="en-US" sz="1600" dirty="0"/>
              <a:t>Employee applies for A1 certificate at the relevant health insurance. Employee has to take the documents with him.</a:t>
            </a:r>
          </a:p>
          <a:p>
            <a:pPr marL="0" indent="0">
              <a:buNone/>
            </a:pPr>
            <a:endParaRPr lang="en-US" sz="1600" dirty="0"/>
          </a:p>
          <a:p>
            <a:pPr marL="0" indent="0">
              <a:buNone/>
            </a:pPr>
            <a:r>
              <a:rPr lang="en-US" sz="1600" dirty="0"/>
              <a:t>Length of time the process takes place: Please calculate min. 2 month</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572000"/>
            <a:ext cx="1531921"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8">
            <a:hlinkClick r:id="rId4"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127258698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a:solidFill>
                  <a:srgbClr val="C00000"/>
                </a:solidFill>
              </a:rPr>
              <a:t>				</a:t>
            </a:r>
            <a:r>
              <a:rPr lang="de-DE" b="1" dirty="0" err="1">
                <a:solidFill>
                  <a:srgbClr val="C00000"/>
                </a:solidFill>
              </a:rPr>
              <a:t>Russia</a:t>
            </a:r>
            <a:endParaRPr lang="de-DE" b="1" dirty="0">
              <a:solidFill>
                <a:srgbClr val="C00000"/>
              </a:solidFill>
            </a:endParaRPr>
          </a:p>
          <a:p>
            <a:pPr marL="0" indent="0">
              <a:buNone/>
            </a:pPr>
            <a:endParaRPr lang="en-US" sz="1600" dirty="0"/>
          </a:p>
          <a:p>
            <a:pPr marL="0" indent="0">
              <a:buNone/>
            </a:pPr>
            <a:r>
              <a:rPr lang="en-US" sz="1800" b="1" dirty="0"/>
              <a:t>Main rule</a:t>
            </a:r>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a:t>If the hands-on work by US or EU citizens falls in the list of Short-term, technical activities, a work permit is not required.</a:t>
            </a:r>
          </a:p>
          <a:p>
            <a:pPr marL="0" indent="0">
              <a:buNone/>
            </a:pPr>
            <a:r>
              <a:rPr lang="en-US" sz="1600" dirty="0"/>
              <a:t>Only a business technical visa should be 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fontScale="92500" lnSpcReduction="20000"/>
          </a:bodyPr>
          <a:lstStyle/>
          <a:p>
            <a:pPr marL="0" indent="0">
              <a:buNone/>
            </a:pPr>
            <a:r>
              <a:rPr lang="de-DE" b="1" dirty="0">
                <a:solidFill>
                  <a:srgbClr val="C00000"/>
                </a:solidFill>
              </a:rPr>
              <a:t>				</a:t>
            </a:r>
            <a:r>
              <a:rPr lang="de-DE" b="1" dirty="0" err="1">
                <a:solidFill>
                  <a:srgbClr val="C00000"/>
                </a:solidFill>
              </a:rPr>
              <a:t>Russia</a:t>
            </a:r>
            <a:endParaRPr lang="de-DE" b="1" dirty="0">
              <a:solidFill>
                <a:srgbClr val="C00000"/>
              </a:solidFill>
            </a:endParaRPr>
          </a:p>
          <a:p>
            <a:pPr marL="0" indent="0">
              <a:buNone/>
            </a:pPr>
            <a:endParaRPr lang="en-US" sz="1600" b="1" dirty="0"/>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documents for the first LOI application.</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employee and 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p>
          <a:p>
            <a:pPr marL="0" indent="0">
              <a:buNone/>
            </a:pPr>
            <a:r>
              <a:rPr lang="en-US" sz="1600" dirty="0"/>
              <a:t>Length of time the process takes place: Please calculate</a:t>
            </a:r>
          </a:p>
          <a:p>
            <a:pPr marL="0" indent="0">
              <a:buNone/>
            </a:pPr>
            <a:r>
              <a:rPr lang="en-US" sz="1600" dirty="0"/>
              <a:t>around 4 weeks.</a:t>
            </a:r>
          </a:p>
          <a:p>
            <a:pPr marL="0" indent="0">
              <a:buNone/>
            </a:pPr>
            <a:endParaRPr lang="en-US" sz="1600" dirty="0"/>
          </a:p>
          <a:p>
            <a:pPr marL="0" indent="0">
              <a:buNone/>
            </a:pPr>
            <a:r>
              <a:rPr lang="en-US" sz="1600" b="1" dirty="0"/>
              <a:t>Step 3: </a:t>
            </a:r>
            <a:r>
              <a:rPr lang="en-US" sz="1600" dirty="0"/>
              <a:t>Employee applies for A1 certificate at the relevant</a:t>
            </a:r>
            <a:br>
              <a:rPr lang="en-US" sz="1600" dirty="0"/>
            </a:br>
            <a:r>
              <a:rPr lang="en-US" sz="1600" dirty="0"/>
              <a:t>health insurance. Employee has to take the documents with him.</a:t>
            </a:r>
          </a:p>
          <a:p>
            <a:pPr marL="0" indent="0">
              <a:buNone/>
            </a:pPr>
            <a:endParaRPr lang="en-US" sz="1600" dirty="0"/>
          </a:p>
          <a:p>
            <a:pPr marL="0" indent="0">
              <a:buNone/>
            </a:pPr>
            <a:r>
              <a:rPr lang="en-US" sz="1600" b="1" dirty="0"/>
              <a:t>Step 3: </a:t>
            </a:r>
            <a:r>
              <a:rPr lang="en-US" sz="1600" dirty="0"/>
              <a:t>On arrival the address registration should be obtained</a:t>
            </a:r>
          </a:p>
          <a:p>
            <a:pPr marL="0" indent="0">
              <a:buNone/>
            </a:pPr>
            <a:r>
              <a:rPr lang="en-US" sz="1600" dirty="0"/>
              <a:t>for a visitor within 7 working days from the date of arrival.</a:t>
            </a:r>
            <a:endParaRPr lang="de-DE" sz="1600" dirty="0"/>
          </a:p>
          <a:p>
            <a:pPr marL="0" indent="0">
              <a:buNone/>
            </a:pPr>
            <a:endParaRPr lang="en-US" sz="1600" dirty="0"/>
          </a:p>
        </p:txBody>
      </p:sp>
      <p:sp>
        <p:nvSpPr>
          <p:cNvPr id="5" name="TextBox 4">
            <a:hlinkClick r:id="rId3" action="ppaction://hlinksldjump"/>
          </p:cNvPr>
          <p:cNvSpPr txBox="1"/>
          <p:nvPr/>
        </p:nvSpPr>
        <p:spPr>
          <a:xfrm>
            <a:off x="1996646" y="5957904"/>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3" action="ppaction://hlinksldjump" highlightClick="1"/>
          </p:cNvPr>
          <p:cNvSpPr/>
          <p:nvPr/>
        </p:nvSpPr>
        <p:spPr>
          <a:xfrm>
            <a:off x="1768046" y="5994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2396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705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a:solidFill>
                  <a:srgbClr val="C00000"/>
                </a:solidFill>
              </a:rPr>
              <a:t>				Spain</a:t>
            </a:r>
          </a:p>
          <a:p>
            <a:pPr marL="0" indent="0">
              <a:buNone/>
            </a:pPr>
            <a:r>
              <a:rPr lang="de-DE" sz="1400" b="1" dirty="0"/>
              <a:t>Main </a:t>
            </a:r>
            <a:r>
              <a:rPr lang="de-DE" sz="1400" b="1" dirty="0" err="1"/>
              <a:t>rule</a:t>
            </a:r>
            <a:endParaRPr lang="de-DE" sz="1400" b="1" dirty="0"/>
          </a:p>
          <a:p>
            <a:pPr marL="0" indent="0">
              <a:buNone/>
            </a:pPr>
            <a:r>
              <a:rPr lang="en-US" sz="1400" dirty="0"/>
              <a:t>Business Visitor status is not appropriate for visits to install or repair</a:t>
            </a:r>
          </a:p>
          <a:p>
            <a:pPr marL="0" indent="0">
              <a:buNone/>
            </a:pPr>
            <a:r>
              <a:rPr lang="en-US" sz="1400" dirty="0"/>
              <a:t>machinery, computer software or equipment, or to perform other</a:t>
            </a:r>
          </a:p>
          <a:p>
            <a:pPr marL="0" indent="0">
              <a:buNone/>
            </a:pPr>
            <a:r>
              <a:rPr lang="en-US" sz="1400" dirty="0"/>
              <a:t>technical duties at either an affiliated company or a client site. In order</a:t>
            </a:r>
          </a:p>
          <a:p>
            <a:pPr marL="0" indent="0">
              <a:buNone/>
            </a:pPr>
            <a:r>
              <a:rPr lang="en-US" sz="1400" dirty="0"/>
              <a:t>to carry out this type of activities the corresponding permit allowing to</a:t>
            </a:r>
          </a:p>
          <a:p>
            <a:pPr marL="0" indent="0">
              <a:buNone/>
            </a:pPr>
            <a:r>
              <a:rPr lang="en-US" sz="1400" dirty="0"/>
              <a:t>work will be required.</a:t>
            </a:r>
            <a:endParaRPr lang="de-DE" sz="1400" dirty="0"/>
          </a:p>
          <a:p>
            <a:pPr marL="0" indent="0">
              <a:buNone/>
            </a:pPr>
            <a:endParaRPr lang="en-US" sz="1400" b="1" dirty="0"/>
          </a:p>
          <a:p>
            <a:pPr marL="0" indent="0">
              <a:buNone/>
            </a:pPr>
            <a:r>
              <a:rPr lang="en-US" sz="1400" b="1" dirty="0"/>
              <a:t>Step 1: </a:t>
            </a:r>
            <a:r>
              <a:rPr lang="en-US" sz="1400" dirty="0"/>
              <a:t>Employer submits an application for a work permit to the provincial office of the Ministry of Labour (Delegación Provincial del Ministerio de Trabajo e Inmigración) on behalf of employee. While this is being processed, you’ll be sent a copy of the application with the stamp from that office and file number.</a:t>
            </a:r>
          </a:p>
          <a:p>
            <a:pPr marL="0" indent="0">
              <a:buNone/>
            </a:pPr>
            <a:endParaRPr lang="en-US" sz="1400" b="1" dirty="0"/>
          </a:p>
          <a:p>
            <a:pPr marL="0" indent="0">
              <a:buNone/>
            </a:pPr>
            <a:r>
              <a:rPr lang="en-US" sz="1400" b="1" dirty="0"/>
              <a:t>Step 2: </a:t>
            </a:r>
            <a:r>
              <a:rPr lang="en-US" sz="1400" dirty="0"/>
              <a:t>Employee sends it onto the Spanish embassy or consulate as part of the application for a work visa. The embassy will inform the regional labor office that it has your application and the labor office will start to process your application.</a:t>
            </a:r>
          </a:p>
          <a:p>
            <a:pPr marL="0" indent="0">
              <a:buNone/>
            </a:pPr>
            <a:r>
              <a:rPr lang="en-US" sz="1400" dirty="0"/>
              <a:t>Length of time the process takes place: Please calculate up to </a:t>
            </a:r>
            <a:r>
              <a:rPr lang="en-US" sz="1400" dirty="0">
                <a:solidFill>
                  <a:srgbClr val="00B0F0"/>
                </a:solidFill>
              </a:rPr>
              <a:t>8 month. </a:t>
            </a:r>
            <a:r>
              <a:rPr lang="en-US" sz="1400" dirty="0"/>
              <a:t>Once the labor office has approved the work permit, the embassy or consulate will issue your work visa.</a:t>
            </a:r>
          </a:p>
          <a:p>
            <a:pPr marL="0" indent="0">
              <a:buNone/>
            </a:pPr>
            <a:endParaRPr lang="en-US" sz="1400" dirty="0"/>
          </a:p>
          <a:p>
            <a:pPr marL="0" indent="0">
              <a:buNone/>
            </a:pPr>
            <a:r>
              <a:rPr lang="en-US" sz="1400" b="1" dirty="0"/>
              <a:t>Step 3: </a:t>
            </a:r>
            <a:r>
              <a:rPr lang="en-US" sz="1400" dirty="0"/>
              <a:t>Employee applies for A1 certificate the relevant health insurance. Employee has to take the documents with him.</a:t>
            </a:r>
          </a:p>
          <a:p>
            <a:pPr marL="0" indent="0">
              <a:buNone/>
            </a:pPr>
            <a:r>
              <a:rPr lang="en-US" sz="1600" dirty="0"/>
              <a:t> </a:t>
            </a:r>
            <a:endParaRPr lang="de-DE"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8">
            <a:hlinkClick r:id="rId4" action="ppaction://hlinksldjump"/>
          </p:cNvPr>
          <p:cNvSpPr txBox="1"/>
          <p:nvPr/>
        </p:nvSpPr>
        <p:spPr>
          <a:xfrm>
            <a:off x="1752600" y="6113366"/>
            <a:ext cx="1295400" cy="461665"/>
          </a:xfrm>
          <a:prstGeom prst="rect">
            <a:avLst/>
          </a:prstGeom>
          <a:solidFill>
            <a:schemeClr val="accent6"/>
          </a:solidFill>
        </p:spPr>
        <p:txBody>
          <a:bodyPr wrap="square" rtlCol="0">
            <a:spAutoFit/>
          </a:bodyPr>
          <a:lstStyle/>
          <a:p>
            <a:pPr algn="ctr"/>
            <a:r>
              <a:rPr lang="en-US" sz="1200" dirty="0"/>
              <a:t>Return to Country List</a:t>
            </a:r>
          </a:p>
        </p:txBody>
      </p:sp>
    </p:spTree>
    <p:extLst>
      <p:ext uri="{BB962C8B-B14F-4D97-AF65-F5344CB8AC3E}">
        <p14:creationId xmlns:p14="http://schemas.microsoft.com/office/powerpoint/2010/main" val="347825632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a:solidFill>
                  <a:srgbClr val="C00000"/>
                </a:solidFill>
              </a:rPr>
              <a:t>			</a:t>
            </a:r>
            <a:r>
              <a:rPr lang="de-DE" b="1" dirty="0" err="1">
                <a:solidFill>
                  <a:srgbClr val="C00000"/>
                </a:solidFill>
              </a:rPr>
              <a:t>Sweden</a:t>
            </a:r>
            <a:endParaRPr lang="de-DE" b="1" dirty="0">
              <a:solidFill>
                <a:srgbClr val="C00000"/>
              </a:solidFill>
            </a:endParaRPr>
          </a:p>
          <a:p>
            <a:pPr marL="0" indent="0">
              <a:buNone/>
            </a:pPr>
            <a:r>
              <a:rPr lang="de-DE" sz="1800" b="1" dirty="0"/>
              <a:t>Main </a:t>
            </a:r>
            <a:r>
              <a:rPr lang="de-DE" sz="1800" b="1" dirty="0" err="1"/>
              <a:t>rule</a:t>
            </a:r>
            <a:endParaRPr lang="de-DE" sz="1800" b="1" dirty="0"/>
          </a:p>
          <a:p>
            <a:pPr marL="0" indent="0">
              <a:buNone/>
            </a:pPr>
            <a:r>
              <a:rPr lang="en-US" sz="1500" dirty="0"/>
              <a:t>General business visitor status is not appropriate for visits to install or repair machinery, computer software or equipment, or to perform other technical duties at either an affiliated company or a client site. However, some work-related activities are </a:t>
            </a:r>
            <a:r>
              <a:rPr lang="en-US" sz="1500" b="1" dirty="0"/>
              <a:t>permitted without a visa in connection with urgent installation or repair of machinery for up to two months</a:t>
            </a:r>
            <a:r>
              <a:rPr lang="en-US" sz="1500" dirty="0"/>
              <a:t>. The work must be an emergency — in other words, an unexpected event that requires immediate measures. Scheduled or foreseeable work does not qualify for the exemption. It is advisable that there is a existing service agreement or purchase order in place between the sending company and the host company. Assignees must remain on foreign payroll and contract. </a:t>
            </a:r>
          </a:p>
          <a:p>
            <a:pPr marL="0" indent="0">
              <a:buNone/>
            </a:pPr>
            <a:r>
              <a:rPr lang="en-US" sz="1500" dirty="0"/>
              <a:t>Generally, a work and residence permit will be required for US citizens to undertake hands-on work in Sweden. </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7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Rechteck 2"/>
          <p:cNvSpPr/>
          <p:nvPr/>
        </p:nvSpPr>
        <p:spPr>
          <a:xfrm>
            <a:off x="304800" y="1143000"/>
            <a:ext cx="8382000" cy="4308872"/>
          </a:xfrm>
          <a:prstGeom prst="rect">
            <a:avLst/>
          </a:prstGeom>
        </p:spPr>
        <p:txBody>
          <a:bodyPr wrap="square">
            <a:spAutoFit/>
          </a:bodyPr>
          <a:lstStyle/>
          <a:p>
            <a:r>
              <a:rPr lang="de-DE" sz="1800" b="1" dirty="0">
                <a:solidFill>
                  <a:srgbClr val="C00000"/>
                </a:solidFill>
              </a:rPr>
              <a:t>				</a:t>
            </a:r>
            <a:r>
              <a:rPr lang="de-DE" sz="1800" b="1" dirty="0" err="1">
                <a:solidFill>
                  <a:srgbClr val="C00000"/>
                </a:solidFill>
              </a:rPr>
              <a:t>Sweden</a:t>
            </a:r>
            <a:endParaRPr lang="de-DE" sz="1800" b="1" dirty="0">
              <a:solidFill>
                <a:srgbClr val="C00000"/>
              </a:solidFill>
            </a:endParaRPr>
          </a:p>
          <a:p>
            <a:endParaRPr lang="de-DE" sz="1800" b="1" dirty="0">
              <a:solidFill>
                <a:srgbClr val="C00000"/>
              </a:solidFill>
            </a:endParaRPr>
          </a:p>
          <a:p>
            <a:r>
              <a:rPr lang="en-US" sz="1400" b="1" dirty="0"/>
              <a:t>Step 1: </a:t>
            </a:r>
            <a:r>
              <a:rPr lang="en-US" sz="1400" dirty="0"/>
              <a:t>Employee' manager should determine purpose and length of stay. Work-related activities are permitted without a visa in connection with urgent installation or repair of machinery (emergency) for up to two month</a:t>
            </a:r>
          </a:p>
          <a:p>
            <a:endParaRPr lang="en-US" sz="1400" dirty="0"/>
          </a:p>
          <a:p>
            <a:r>
              <a:rPr lang="en-US" sz="1400" b="1" dirty="0"/>
              <a:t>Step 2: </a:t>
            </a:r>
            <a:r>
              <a:rPr lang="en-US" sz="1400" dirty="0"/>
              <a:t>If hands-on work + no emergency, non-European citizens are bound to apply for a short-term Schengen visa under “business” specification -online </a:t>
            </a:r>
            <a:r>
              <a:rPr lang="en-US" sz="1400" dirty="0">
                <a:hlinkClick r:id="rId3"/>
              </a:rPr>
              <a:t>http://www.schengenvisainfo.com/business-schengen-visa/</a:t>
            </a:r>
            <a:endParaRPr lang="en-US" sz="1400" dirty="0"/>
          </a:p>
          <a:p>
            <a:r>
              <a:rPr lang="en-US" sz="1400" dirty="0"/>
              <a:t>Depending on the visa issued they may be allowed to enter once (single entry) or multiple times (multiple entry) and stay for no longer than 90 days per year in between the period of 6 months. </a:t>
            </a:r>
          </a:p>
          <a:p>
            <a:endParaRPr lang="en-US" sz="1400" b="1" dirty="0"/>
          </a:p>
          <a:p>
            <a:r>
              <a:rPr lang="en-US" sz="1400" b="1" dirty="0"/>
              <a:t>Step 3: </a:t>
            </a:r>
            <a:r>
              <a:rPr lang="en-US" sz="1400" dirty="0"/>
              <a:t>Employee who needs to work longer than five days must be registered online with</a:t>
            </a:r>
          </a:p>
          <a:p>
            <a:r>
              <a:rPr lang="en-US" sz="1400" dirty="0"/>
              <a:t>the Swedish Work Environment Agency. The registration needs to take place through</a:t>
            </a:r>
          </a:p>
          <a:p>
            <a:r>
              <a:rPr lang="en-US" sz="1400" dirty="0"/>
              <a:t>SWEA’s website (</a:t>
            </a:r>
            <a:r>
              <a:rPr lang="en-US" sz="1400" dirty="0">
                <a:hlinkClick r:id="rId4"/>
              </a:rPr>
              <a:t>www.av.se</a:t>
            </a:r>
            <a:r>
              <a:rPr lang="en-US" sz="1400" dirty="0"/>
              <a:t>), latest on the 6th day from date of arrival in Sweden</a:t>
            </a:r>
          </a:p>
          <a:p>
            <a:endParaRPr lang="en-US" sz="1400" b="1" dirty="0"/>
          </a:p>
          <a:p>
            <a:r>
              <a:rPr lang="en-US" sz="1400" b="1" dirty="0"/>
              <a:t>Step 4: </a:t>
            </a:r>
            <a:r>
              <a:rPr lang="en-US" sz="1400" dirty="0"/>
              <a:t>Employee applies for A1 certificate at the relevant health insurance.</a:t>
            </a:r>
            <a:br>
              <a:rPr lang="en-US" sz="1400" dirty="0"/>
            </a:br>
            <a:r>
              <a:rPr lang="en-US" sz="1400" dirty="0"/>
              <a:t>Employee has to take the documents with him.</a:t>
            </a:r>
          </a:p>
          <a:p>
            <a:endParaRPr lang="en-US" sz="1400" dirty="0"/>
          </a:p>
        </p:txBody>
      </p:sp>
      <p:sp>
        <p:nvSpPr>
          <p:cNvPr id="5" name="TextBox 4">
            <a:hlinkClick r:id="rId5" action="ppaction://hlinksldjump"/>
          </p:cNvPr>
          <p:cNvSpPr txBox="1"/>
          <p:nvPr/>
        </p:nvSpPr>
        <p:spPr>
          <a:xfrm>
            <a:off x="2057400" y="6237688"/>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5" action="ppaction://hlinksldjump" highlightClick="1"/>
          </p:cNvPr>
          <p:cNvSpPr/>
          <p:nvPr/>
        </p:nvSpPr>
        <p:spPr>
          <a:xfrm>
            <a:off x="1658815" y="629281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8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787738"/>
            <a:ext cx="125253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6020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2923877"/>
          </a:xfrm>
          <a:prstGeom prst="rect">
            <a:avLst/>
          </a:prstGeom>
          <a:noFill/>
        </p:spPr>
        <p:txBody>
          <a:bodyPr wrap="square" rtlCol="0">
            <a:spAutoFit/>
          </a:bodyPr>
          <a:lstStyle/>
          <a:p>
            <a:r>
              <a:rPr lang="de-DE" b="1" dirty="0">
                <a:solidFill>
                  <a:srgbClr val="C00000"/>
                </a:solidFill>
              </a:rPr>
              <a:t>				</a:t>
            </a:r>
            <a:r>
              <a:rPr lang="de-DE" b="1" dirty="0" err="1">
                <a:solidFill>
                  <a:srgbClr val="C00000"/>
                </a:solidFill>
              </a:rPr>
              <a:t>Switzerland</a:t>
            </a:r>
            <a:endParaRPr lang="de-DE" b="1" dirty="0">
              <a:solidFill>
                <a:srgbClr val="C00000"/>
              </a:solidFill>
            </a:endParaRPr>
          </a:p>
          <a:p>
            <a:r>
              <a:rPr lang="en-US" sz="1600" b="1" dirty="0"/>
              <a:t>Main rule</a:t>
            </a:r>
          </a:p>
          <a:p>
            <a:r>
              <a:rPr lang="en-US" sz="1600" dirty="0"/>
              <a:t>Admission of foreign workers to an employer in Switzerland is subject to </a:t>
            </a:r>
            <a:r>
              <a:rPr lang="en-US" sz="1600" dirty="0" err="1"/>
              <a:t>authorisations</a:t>
            </a:r>
            <a:r>
              <a:rPr lang="en-US" sz="1600" dirty="0"/>
              <a:t>. The employer takes in principle the necessary steps with the competent cantonal authorities in Switzerland to obtain the required </a:t>
            </a:r>
            <a:r>
              <a:rPr lang="en-US" sz="1600" dirty="0" err="1"/>
              <a:t>authorisations</a:t>
            </a:r>
            <a:r>
              <a:rPr lang="en-US" sz="1600" dirty="0"/>
              <a:t>.</a:t>
            </a:r>
          </a:p>
          <a:p>
            <a:endParaRPr lang="en-US" sz="1600" dirty="0"/>
          </a:p>
          <a:p>
            <a:r>
              <a:rPr lang="en-US" sz="1600" dirty="0"/>
              <a:t>US employees who are posted on an irregular basis but several times per year to Switzerland may be granted a 120 day-permit allowing them to work rather flexibly in Switzerland (for 120 days within 12 months). This type of permit is not subject to the quota system.</a:t>
            </a:r>
            <a:endParaRPr lang="de-DE"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6482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3801041"/>
          </a:xfrm>
          <a:prstGeom prst="rect">
            <a:avLst/>
          </a:prstGeom>
          <a:noFill/>
        </p:spPr>
        <p:txBody>
          <a:bodyPr wrap="square" rtlCol="0">
            <a:spAutoFit/>
          </a:bodyPr>
          <a:lstStyle/>
          <a:p>
            <a:r>
              <a:rPr lang="de-DE" sz="1800" b="1" dirty="0">
                <a:solidFill>
                  <a:srgbClr val="C00000"/>
                </a:solidFill>
              </a:rPr>
              <a:t>				</a:t>
            </a:r>
            <a:r>
              <a:rPr lang="de-DE" sz="1800" b="1" dirty="0" err="1">
                <a:solidFill>
                  <a:srgbClr val="C00000"/>
                </a:solidFill>
              </a:rPr>
              <a:t>Switzerland</a:t>
            </a:r>
            <a:endParaRPr lang="de-DE" sz="1800" b="1" dirty="0">
              <a:solidFill>
                <a:srgbClr val="C00000"/>
              </a:solidFill>
            </a:endParaRPr>
          </a:p>
          <a:p>
            <a:endParaRPr lang="de-DE" sz="1800" b="1" dirty="0">
              <a:solidFill>
                <a:srgbClr val="C00000"/>
              </a:solidFill>
            </a:endParaRPr>
          </a:p>
          <a:p>
            <a:r>
              <a:rPr lang="en-US" sz="1400" b="1" dirty="0"/>
              <a:t>Step 1: </a:t>
            </a:r>
            <a:r>
              <a:rPr lang="en-US" sz="1400" dirty="0"/>
              <a:t>Employee's manager should determine purpose and length of stay. For each hands-on work stay a registration at the Switzerland authority is necessary at </a:t>
            </a:r>
            <a:r>
              <a:rPr lang="en-US" sz="1400" u="sng" dirty="0"/>
              <a:t>least 8 days before the start of employment </a:t>
            </a:r>
            <a:r>
              <a:rPr lang="en-US" sz="1400" dirty="0"/>
              <a:t>in the notification procedure.</a:t>
            </a:r>
          </a:p>
          <a:p>
            <a:endParaRPr lang="en-US" sz="1100" dirty="0"/>
          </a:p>
          <a:p>
            <a:r>
              <a:rPr lang="en-US" sz="1400" b="1" dirty="0"/>
              <a:t>Step 2: </a:t>
            </a:r>
            <a:r>
              <a:rPr lang="en-US" sz="1400" dirty="0"/>
              <a:t>Requirements for a 120-day permit: Employee needs to submit Employment contract, Contract of assignment (stating the reason for the work in Switzerland and the place of work), Employee's passport, proof of education, CV, proving employee is qualified for the job. Depending on the type of permit the approval of the two responsible cantonal authorities or additionally the approval of the Federal authority is required. Applying for the entry visa at the Swiss representation in the country of residence. Length of time the process takes place: Please calculate around 4 weeks.</a:t>
            </a:r>
          </a:p>
          <a:p>
            <a:endParaRPr lang="en-US" sz="1100" dirty="0"/>
          </a:p>
          <a:p>
            <a:r>
              <a:rPr lang="en-US" sz="1400" b="1" dirty="0"/>
              <a:t>Step 3: </a:t>
            </a:r>
            <a:r>
              <a:rPr lang="en-US" sz="1400" dirty="0"/>
              <a:t>Employee applies for A1 certificate at the relevant health insurance. Employee has to take the documents with him.</a:t>
            </a:r>
          </a:p>
          <a:p>
            <a:endParaRPr lang="en-US" sz="1100" dirty="0"/>
          </a:p>
          <a:p>
            <a:endParaRPr lang="de-DE" sz="1800" dirty="0"/>
          </a:p>
        </p:txBody>
      </p:sp>
      <p:sp>
        <p:nvSpPr>
          <p:cNvPr id="5" name="TextBox 4">
            <a:hlinkClick r:id="rId3" action="ppaction://hlinksldjump"/>
          </p:cNvPr>
          <p:cNvSpPr txBox="1"/>
          <p:nvPr/>
        </p:nvSpPr>
        <p:spPr>
          <a:xfrm>
            <a:off x="1524000" y="6038274"/>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3" action="ppaction://hlinksldjump" highlightClick="1"/>
          </p:cNvPr>
          <p:cNvSpPr/>
          <p:nvPr/>
        </p:nvSpPr>
        <p:spPr>
          <a:xfrm>
            <a:off x="1113692" y="606331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726" y="4939368"/>
            <a:ext cx="1730874" cy="109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1687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9" y="122238"/>
            <a:ext cx="6812866" cy="868362"/>
          </a:xfrm>
        </p:spPr>
        <p:txBody>
          <a:bodyPr/>
          <a:lstStyle/>
          <a:p>
            <a:pPr lvl="1"/>
            <a:r>
              <a:rPr lang="en-US" b="1" dirty="0">
                <a:latin typeface="Arial Narrow" panose="020B0606020202030204" pitchFamily="34" charset="0"/>
              </a:rPr>
              <a:t>Introduction</a:t>
            </a:r>
            <a:endParaRPr lang="en-US" dirty="0"/>
          </a:p>
        </p:txBody>
      </p:sp>
      <p:sp>
        <p:nvSpPr>
          <p:cNvPr id="4" name="Textfeld 3"/>
          <p:cNvSpPr txBox="1"/>
          <p:nvPr/>
        </p:nvSpPr>
        <p:spPr>
          <a:xfrm>
            <a:off x="2750142" y="1630740"/>
            <a:ext cx="6012858" cy="1569660"/>
          </a:xfrm>
          <a:prstGeom prst="rect">
            <a:avLst/>
          </a:prstGeom>
          <a:noFill/>
        </p:spPr>
        <p:txBody>
          <a:bodyPr wrap="square" rtlCol="0">
            <a:spAutoFit/>
          </a:bodyPr>
          <a:lstStyle/>
          <a:p>
            <a:r>
              <a:rPr lang="de-DE" sz="1600" dirty="0"/>
              <a:t>This is Angela, a Field Service Engineer based out of Eden Prairie.  Angela does most of her work in the United States, but she has been assigned to work on a project in Germany.</a:t>
            </a:r>
          </a:p>
          <a:p>
            <a:endParaRPr lang="de-DE" sz="1600" dirty="0"/>
          </a:p>
          <a:p>
            <a:pPr lvl="0"/>
            <a:r>
              <a:rPr lang="de-DE" sz="1600" dirty="0">
                <a:solidFill>
                  <a:srgbClr val="000000"/>
                </a:solidFill>
              </a:rPr>
              <a:t>For two weeks, Angela works on various equipment at the customer site.  </a:t>
            </a:r>
            <a:endParaRPr lang="de-DE"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63557"/>
            <a:ext cx="1752600" cy="267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90600" y="4572000"/>
            <a:ext cx="4610100" cy="1077218"/>
          </a:xfrm>
          <a:prstGeom prst="rect">
            <a:avLst/>
          </a:prstGeom>
        </p:spPr>
        <p:txBody>
          <a:bodyPr wrap="square">
            <a:spAutoFit/>
          </a:bodyPr>
          <a:lstStyle/>
          <a:p>
            <a:pPr lvl="0"/>
            <a:r>
              <a:rPr lang="de-DE" sz="1600" dirty="0">
                <a:solidFill>
                  <a:srgbClr val="000000"/>
                </a:solidFill>
              </a:rPr>
              <a:t>She successfully completes the project, and is on her way home.  At the airport, German Customs Agents have questions for Angela about her work at the customer site.</a:t>
            </a:r>
          </a:p>
        </p:txBody>
      </p:sp>
      <p:pic>
        <p:nvPicPr>
          <p:cNvPr id="1026" name="Picture 2" descr="Image result for eu customs a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917" y="3920955"/>
            <a:ext cx="2766011" cy="2074508"/>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 xmlns:a16="http://schemas.microsoft.com/office/drawing/2014/main" id="{890EC46B-3EC1-41FF-ABCD-CF12B23DF6DE}"/>
              </a:ext>
            </a:extLst>
          </p:cNvPr>
          <p:cNvSpPr/>
          <p:nvPr/>
        </p:nvSpPr>
        <p:spPr>
          <a:xfrm>
            <a:off x="2590800" y="3301976"/>
            <a:ext cx="3009900" cy="1277273"/>
          </a:xfrm>
          <a:prstGeom prst="rect">
            <a:avLst/>
          </a:prstGeom>
        </p:spPr>
        <p:txBody>
          <a:bodyPr wrap="square">
            <a:spAutoFit/>
          </a:bodyPr>
          <a:lstStyle/>
          <a:p>
            <a:r>
              <a:rPr lang="en-US" sz="1100" i="1" dirty="0">
                <a:solidFill>
                  <a:srgbClr val="FF0000"/>
                </a:solidFill>
              </a:rPr>
              <a:t>Why is it important to have necessary paperwork when working in Europe?  </a:t>
            </a:r>
          </a:p>
          <a:p>
            <a:endParaRPr lang="en-US" sz="1100" dirty="0">
              <a:solidFill>
                <a:srgbClr val="FF0000"/>
              </a:solidFill>
            </a:endParaRPr>
          </a:p>
          <a:p>
            <a:r>
              <a:rPr lang="en-US" sz="1100" dirty="0">
                <a:solidFill>
                  <a:srgbClr val="FF0000"/>
                </a:solidFill>
              </a:rPr>
              <a:t>Consider Angela’s story about working at a customer site in Germany for insights into the importance of having the right work permits and visas.</a:t>
            </a:r>
          </a:p>
        </p:txBody>
      </p:sp>
    </p:spTree>
    <p:extLst>
      <p:ext uri="{BB962C8B-B14F-4D97-AF65-F5344CB8AC3E}">
        <p14:creationId xmlns:p14="http://schemas.microsoft.com/office/powerpoint/2010/main" val="23720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a:solidFill>
                  <a:srgbClr val="C00000"/>
                </a:solidFill>
              </a:rPr>
              <a:t>				Turkey</a:t>
            </a:r>
          </a:p>
          <a:p>
            <a:r>
              <a:rPr lang="de-DE" sz="1800" b="1" dirty="0"/>
              <a:t>Main </a:t>
            </a:r>
            <a:r>
              <a:rPr lang="de-DE" sz="1800" b="1" dirty="0" err="1"/>
              <a:t>rule</a:t>
            </a:r>
            <a:endParaRPr lang="de-DE" sz="1800" b="1" dirty="0"/>
          </a:p>
          <a:p>
            <a:r>
              <a:rPr lang="en-US" sz="1600" dirty="0"/>
              <a:t>Hands-on work requires a work permit in most circumstances. Some specific work activities are permitted on an Assembly, Maintenance and Service (AMS) Visa for a period of up to 90 days, which can only be issued by a Turkish consulate abroad. This process usually applies where the assignee is being sent to fulfill foreign contractual obligations to a Turkish client company. It will require there be an existing service agreement or purchase order between the sending company and the host company. Assignees must remain on foreign payroll and contract. </a:t>
            </a:r>
            <a:endParaRPr lang="de-DE" sz="1600" dirty="0"/>
          </a:p>
          <a:p>
            <a:endParaRPr lang="en-US" sz="1600" dirty="0"/>
          </a:p>
          <a:p>
            <a:r>
              <a:rPr lang="en-US" sz="1600" dirty="0"/>
              <a:t>AMS 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180571"/>
            <a:ext cx="7848600" cy="4339650"/>
          </a:xfrm>
          <a:prstGeom prst="rect">
            <a:avLst/>
          </a:prstGeom>
          <a:noFill/>
        </p:spPr>
        <p:txBody>
          <a:bodyPr wrap="square" rtlCol="0">
            <a:spAutoFit/>
          </a:bodyPr>
          <a:lstStyle/>
          <a:p>
            <a:r>
              <a:rPr lang="de-DE" b="1" dirty="0">
                <a:solidFill>
                  <a:srgbClr val="C00000"/>
                </a:solidFill>
              </a:rPr>
              <a:t>				Turkey</a:t>
            </a:r>
          </a:p>
          <a:p>
            <a:r>
              <a:rPr lang="en-US" sz="1600" b="1" dirty="0"/>
              <a:t>Step 1: </a:t>
            </a:r>
            <a:r>
              <a:rPr lang="en-US" sz="1600" dirty="0"/>
              <a:t>Employee's manager should determine purpose and length of stay.</a:t>
            </a:r>
          </a:p>
          <a:p>
            <a:endParaRPr lang="en-US" sz="1600" dirty="0"/>
          </a:p>
          <a:p>
            <a:r>
              <a:rPr lang="en-US" sz="1600" b="1" dirty="0"/>
              <a:t>Step 2: </a:t>
            </a:r>
            <a:r>
              <a:rPr lang="en-US" sz="1600" dirty="0"/>
              <a:t>Employee needs to apply for a AMS visa - the nearest Turkish mission to obtain work permit and visa (with passport, visa application form and a letter from employer and the Turkish company, photo, proof of accommodation, onward air ticket).</a:t>
            </a:r>
          </a:p>
          <a:p>
            <a:endParaRPr lang="en-US" sz="1600" dirty="0"/>
          </a:p>
          <a:p>
            <a:r>
              <a:rPr lang="en-US" sz="1600" b="1" dirty="0"/>
              <a:t>Step 3: </a:t>
            </a:r>
            <a:r>
              <a:rPr lang="en-US" sz="1600" dirty="0"/>
              <a:t>Employer - documents should be submitted to the Turkish Ministry of Labour and Social Security (MLSS) within ten working days after your application. Find the list of those documents in the MLSS’s website </a:t>
            </a:r>
            <a:r>
              <a:rPr lang="en-US" sz="1600" dirty="0">
                <a:hlinkClick r:id="rId3"/>
              </a:rPr>
              <a:t>http://www.csgb.gov.tr</a:t>
            </a:r>
            <a:r>
              <a:rPr lang="en-US" sz="1600" dirty="0"/>
              <a:t>.</a:t>
            </a:r>
          </a:p>
          <a:p>
            <a:r>
              <a:rPr lang="en-US" sz="1600" dirty="0"/>
              <a:t>Applications are finalized by the MLSS within thirty days at the latest. </a:t>
            </a:r>
          </a:p>
          <a:p>
            <a:r>
              <a:rPr lang="en-US" sz="1600" dirty="0"/>
              <a:t>Length of time the process takes place: Please calculate around 6 weeks.</a:t>
            </a:r>
          </a:p>
          <a:p>
            <a:endParaRPr lang="de-DE" sz="1600" dirty="0"/>
          </a:p>
          <a:p>
            <a:r>
              <a:rPr lang="en-US" sz="1600" b="1" dirty="0"/>
              <a:t>Step 4: </a:t>
            </a:r>
            <a:r>
              <a:rPr lang="en-US" sz="1600" dirty="0"/>
              <a:t>Employee applies for A1 at the relevant health insurance.</a:t>
            </a:r>
          </a:p>
          <a:p>
            <a:r>
              <a:rPr lang="en-US" sz="1600" dirty="0"/>
              <a:t>Employee has to take the documents with him.</a:t>
            </a:r>
          </a:p>
          <a:p>
            <a:endParaRPr lang="de-DE" sz="1600" dirty="0"/>
          </a:p>
        </p:txBody>
      </p:sp>
      <p:sp>
        <p:nvSpPr>
          <p:cNvPr id="5" name="TextBox 4">
            <a:hlinkClick r:id="rId4" action="ppaction://hlinksldjump"/>
          </p:cNvPr>
          <p:cNvSpPr txBox="1"/>
          <p:nvPr/>
        </p:nvSpPr>
        <p:spPr>
          <a:xfrm>
            <a:off x="1790700" y="6063319"/>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4" action="ppaction://hlinksldjump" highlightClick="1"/>
          </p:cNvPr>
          <p:cNvSpPr/>
          <p:nvPr/>
        </p:nvSpPr>
        <p:spPr>
          <a:xfrm>
            <a:off x="1408680" y="61184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314" y="4986489"/>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733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a:solidFill>
                  <a:srgbClr val="C00000"/>
                </a:solidFill>
              </a:rPr>
              <a:t>				UK</a:t>
            </a:r>
          </a:p>
          <a:p>
            <a:pPr marL="0" indent="0">
              <a:buNone/>
            </a:pPr>
            <a:r>
              <a:rPr lang="de-DE" sz="1800" b="1" dirty="0"/>
              <a:t>Main </a:t>
            </a:r>
            <a:r>
              <a:rPr lang="de-DE" sz="1800" b="1" dirty="0" err="1"/>
              <a:t>rule</a:t>
            </a:r>
            <a:endParaRPr lang="de-DE" sz="1800" b="1" dirty="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organization.</a:t>
            </a:r>
            <a:endParaRPr lang="de-DE" sz="1600" dirty="0"/>
          </a:p>
          <a:p>
            <a:pPr marL="0" indent="0">
              <a:buNone/>
            </a:pPr>
            <a:endParaRPr lang="en-US" sz="1600" dirty="0"/>
          </a:p>
          <a:p>
            <a:pPr marL="0" indent="0">
              <a:buNone/>
            </a:pPr>
            <a:r>
              <a:rPr lang="en-US" sz="1600" dirty="0"/>
              <a:t>Prior work authorization would be required for any productive work that does not fall under this or other exemptions outlined for business visitors in the Excel file, e.g. work for several month. Most typically this would require the UK company to Sponsor a Tier 2 visa in, either the Tier 2 Intra-Company Transfer or the Tier 2 General category. The role must be skilled to graduate degree level - engineering technicians will not qualify for Tier 2. </a:t>
            </a:r>
          </a:p>
          <a:p>
            <a:pPr marL="0" indent="0">
              <a:buNone/>
            </a:pPr>
            <a:endParaRPr lang="en-US" sz="1600" dirty="0"/>
          </a:p>
          <a:p>
            <a:pPr marL="0" indent="0">
              <a:buNone/>
            </a:pPr>
            <a:endParaRPr lang="en-US" sz="1600" dirty="0"/>
          </a:p>
          <a:p>
            <a:pPr marL="0" indent="0">
              <a:buNone/>
            </a:pPr>
            <a:endParaRPr lang="en-US" sz="1600"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a:xfrm>
            <a:off x="457200" y="1143000"/>
            <a:ext cx="8138160" cy="4956048"/>
          </a:xfrm>
        </p:spPr>
        <p:txBody>
          <a:bodyPr/>
          <a:lstStyle/>
          <a:p>
            <a:pPr marL="0" indent="0">
              <a:buNone/>
            </a:pPr>
            <a:r>
              <a:rPr lang="de-DE" b="1" dirty="0">
                <a:solidFill>
                  <a:srgbClr val="C00000"/>
                </a:solidFill>
              </a:rPr>
              <a:t>				UK</a:t>
            </a:r>
          </a:p>
          <a:p>
            <a:pPr marL="0" indent="0">
              <a:buNone/>
            </a:pPr>
            <a:r>
              <a:rPr lang="en-US" sz="1500" dirty="0"/>
              <a:t>Our Sponsor license is a Tier 2 ICT, if MTS employee needs to work in UK for &gt; 90 days within 180-day period.</a:t>
            </a:r>
            <a:br>
              <a:rPr lang="en-US" sz="1500" dirty="0"/>
            </a:br>
            <a:endParaRPr lang="en-US" sz="1500" dirty="0"/>
          </a:p>
          <a:p>
            <a:pPr marL="0" indent="0">
              <a:buNone/>
            </a:pPr>
            <a:r>
              <a:rPr lang="en-US" sz="1500" b="1" dirty="0"/>
              <a:t>Step 0: </a:t>
            </a:r>
            <a:r>
              <a:rPr lang="en-US" sz="1500" dirty="0"/>
              <a:t>Before our sponsor license expires (2020), UK Admin needs to apply for MTS for extension + immediately apply as well for Tier 2 general sponsorship (to be ready if we want to hire a new employee from outside UK/EU).</a:t>
            </a:r>
          </a:p>
          <a:p>
            <a:pPr marL="0" indent="0">
              <a:buNone/>
            </a:pPr>
            <a:endParaRPr lang="en-US" sz="1500" dirty="0"/>
          </a:p>
          <a:p>
            <a:pPr marL="0" indent="0">
              <a:buNone/>
            </a:pPr>
            <a:r>
              <a:rPr lang="en-US" sz="1500" b="1" dirty="0"/>
              <a:t>Step 1: </a:t>
            </a:r>
            <a:r>
              <a:rPr lang="en-US" sz="1500" dirty="0"/>
              <a:t>HR Specialist needs to check if employee is eligible for sponsorship (details of the proposed UK role, salary) - on web page of home office authority.</a:t>
            </a:r>
          </a:p>
          <a:p>
            <a:pPr marL="0" indent="0">
              <a:buNone/>
            </a:pPr>
            <a:endParaRPr lang="en-US" sz="1500" dirty="0"/>
          </a:p>
          <a:p>
            <a:pPr marL="0" indent="0">
              <a:buNone/>
            </a:pPr>
            <a:r>
              <a:rPr lang="en-US" sz="1500" b="1" dirty="0"/>
              <a:t>Step 2: </a:t>
            </a:r>
            <a:r>
              <a:rPr lang="en-US" sz="1500" dirty="0"/>
              <a:t>UK Admin with access to the Sponsorship Management System needs to put into the Tier 2 ICT the specific dates from the employee, downloads the certificate. The Certificate of Sponsorship is similar to a work permit and has a unique reference number.</a:t>
            </a:r>
          </a:p>
          <a:p>
            <a:pPr marL="0" indent="0">
              <a:buNone/>
            </a:pPr>
            <a:endParaRPr lang="en-US" sz="1500" dirty="0"/>
          </a:p>
          <a:p>
            <a:pPr marL="0" indent="0">
              <a:buNone/>
            </a:pPr>
            <a:r>
              <a:rPr lang="en-US" sz="1500" b="1" dirty="0"/>
              <a:t>Step 3: </a:t>
            </a:r>
            <a:r>
              <a:rPr lang="en-US" sz="1500" dirty="0"/>
              <a:t>The employee takes a copy to submit with their UK visa application.</a:t>
            </a:r>
          </a:p>
          <a:p>
            <a:pPr marL="0" indent="0">
              <a:buNone/>
            </a:pPr>
            <a:r>
              <a:rPr lang="en-US" sz="1500" dirty="0"/>
              <a:t>Part of the visa application will require the applicant to submit their</a:t>
            </a:r>
          </a:p>
          <a:p>
            <a:pPr marL="0" indent="0">
              <a:buNone/>
            </a:pPr>
            <a:r>
              <a:rPr lang="en-US" sz="1500" dirty="0"/>
              <a:t>biometric information (digital fingerprinting and picture) and this must</a:t>
            </a:r>
          </a:p>
          <a:p>
            <a:pPr marL="0" indent="0">
              <a:buNone/>
            </a:pPr>
            <a:r>
              <a:rPr lang="en-US" sz="1500" dirty="0"/>
              <a:t>be completed in person.</a:t>
            </a:r>
          </a:p>
          <a:p>
            <a:pPr marL="0" indent="0">
              <a:buNone/>
            </a:pPr>
            <a:endParaRPr lang="de-D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2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148" y="4826359"/>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a:bodyPr>
          <a:lstStyle/>
          <a:p>
            <a:pPr marL="0" indent="0">
              <a:buNone/>
            </a:pPr>
            <a:r>
              <a:rPr lang="de-DE" b="1" dirty="0">
                <a:solidFill>
                  <a:srgbClr val="C00000"/>
                </a:solidFill>
              </a:rPr>
              <a:t>				UK</a:t>
            </a:r>
          </a:p>
          <a:p>
            <a:pPr marL="0" indent="0">
              <a:buNone/>
            </a:pPr>
            <a:r>
              <a:rPr lang="en-US" sz="1600" b="1" dirty="0"/>
              <a:t>Step 4: </a:t>
            </a:r>
            <a:r>
              <a:rPr lang="en-US" sz="1600" dirty="0"/>
              <a:t>If salary change or diff. JD, UK Admin needs to report this online.</a:t>
            </a:r>
          </a:p>
          <a:p>
            <a:pPr marL="0" indent="0">
              <a:buNone/>
            </a:pPr>
            <a:endParaRPr lang="en-US" sz="1600" b="1" dirty="0"/>
          </a:p>
          <a:p>
            <a:pPr marL="0" indent="0">
              <a:buNone/>
            </a:pPr>
            <a:r>
              <a:rPr lang="en-US" sz="1600" b="1" dirty="0"/>
              <a:t>Step 5: </a:t>
            </a:r>
            <a:r>
              <a:rPr lang="en-US" sz="1600" dirty="0"/>
              <a:t>Employee applies for A1 </a:t>
            </a:r>
            <a:r>
              <a:rPr lang="en-US" sz="1600"/>
              <a:t>certificate at </a:t>
            </a:r>
            <a:r>
              <a:rPr lang="en-US" sz="1600" dirty="0"/>
              <a:t>the relevant health insurance. Employee has to take the documents with him.</a:t>
            </a:r>
          </a:p>
          <a:p>
            <a:pPr marL="0" indent="0">
              <a:buNone/>
            </a:pPr>
            <a:endParaRPr lang="en-US" sz="1600" dirty="0"/>
          </a:p>
          <a:p>
            <a:pPr marL="0" indent="0">
              <a:buNone/>
            </a:pPr>
            <a:r>
              <a:rPr lang="en-US" sz="1600" b="1" dirty="0"/>
              <a:t>Step 6: </a:t>
            </a:r>
            <a:r>
              <a:rPr lang="en-US" sz="1600" dirty="0"/>
              <a:t>Employee travels to UK within the validity of 30 day temp. visa. Upon arrival in the UK attend specific Post Office to collect Biometric Residence Permit (BRP). MTS to ensure right to work checks are carried out and relevant documentation is held.</a:t>
            </a:r>
          </a:p>
          <a:p>
            <a:pPr marL="0" indent="0">
              <a:buNone/>
            </a:pPr>
            <a:endParaRPr lang="en-US" sz="1600" dirty="0"/>
          </a:p>
          <a:p>
            <a:pPr marL="0" indent="0">
              <a:buNone/>
            </a:pPr>
            <a:r>
              <a:rPr lang="en-US" sz="1600" b="1" dirty="0"/>
              <a:t>Step 7: </a:t>
            </a:r>
            <a:r>
              <a:rPr lang="en-US" sz="1600" dirty="0"/>
              <a:t>UK Admin needs to collect + file copy of passport, visa, BRP, NI card, wage slip, contact details, contract etc.</a:t>
            </a:r>
          </a:p>
          <a:p>
            <a:pPr marL="0" indent="0">
              <a:buNone/>
            </a:pPr>
            <a:endParaRPr lang="en-US" sz="1600" dirty="0"/>
          </a:p>
          <a:p>
            <a:pPr marL="0" indent="0">
              <a:buNone/>
            </a:pPr>
            <a:r>
              <a:rPr lang="en-US" sz="1600" b="1" dirty="0"/>
              <a:t>Step 8: </a:t>
            </a:r>
            <a:r>
              <a:rPr lang="en-US" sz="1600" dirty="0"/>
              <a:t>UK Admin needs to put into the Tier 2 ICT the end date after employee</a:t>
            </a:r>
          </a:p>
          <a:p>
            <a:pPr marL="0" indent="0">
              <a:buNone/>
            </a:pPr>
            <a:r>
              <a:rPr lang="en-US" sz="1600" dirty="0"/>
              <a:t>left UK.</a:t>
            </a:r>
            <a:endParaRPr lang="de-DE" sz="1600" dirty="0"/>
          </a:p>
          <a:p>
            <a:pPr marL="0" indent="0">
              <a:buNone/>
            </a:pPr>
            <a:endParaRPr lang="de-DE" dirty="0"/>
          </a:p>
          <a:p>
            <a:pPr marL="0" indent="0">
              <a:buNone/>
            </a:pPr>
            <a:endParaRPr lang="en-US" dirty="0"/>
          </a:p>
        </p:txBody>
      </p:sp>
      <p:sp>
        <p:nvSpPr>
          <p:cNvPr id="5" name="TextBox 4">
            <a:hlinkClick r:id="rId4"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a:t>Return to Country List</a:t>
            </a:r>
          </a:p>
        </p:txBody>
      </p:sp>
      <p:sp>
        <p:nvSpPr>
          <p:cNvPr id="6" name="Action Button: Beginning 5">
            <a:hlinkClick r:id="rId4" action="ppaction://hlinksldjump" highlightClick="1"/>
          </p:cNvPr>
          <p:cNvSpPr/>
          <p:nvPr/>
        </p:nvSpPr>
        <p:spPr>
          <a:xfrm>
            <a:off x="1790700" y="613930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601062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2" name="Textfeld 1"/>
          <p:cNvSpPr txBox="1"/>
          <p:nvPr/>
        </p:nvSpPr>
        <p:spPr>
          <a:xfrm>
            <a:off x="457200" y="1219200"/>
            <a:ext cx="4800600" cy="830997"/>
          </a:xfrm>
          <a:prstGeom prst="rect">
            <a:avLst/>
          </a:prstGeom>
          <a:noFill/>
        </p:spPr>
        <p:txBody>
          <a:bodyPr wrap="square" rtlCol="0">
            <a:spAutoFit/>
          </a:bodyPr>
          <a:lstStyle/>
          <a:p>
            <a:pPr lvl="0"/>
            <a:r>
              <a:rPr lang="de-DE" sz="1600" dirty="0">
                <a:solidFill>
                  <a:srgbClr val="000000"/>
                </a:solidFill>
              </a:rPr>
              <a:t>After explaining that she was working on customer equipment, the Customs Agent informs Angela that a work permit is required to do this work. </a:t>
            </a:r>
          </a:p>
        </p:txBody>
      </p:sp>
      <p:sp>
        <p:nvSpPr>
          <p:cNvPr id="5" name="Rectangle 4"/>
          <p:cNvSpPr/>
          <p:nvPr/>
        </p:nvSpPr>
        <p:spPr>
          <a:xfrm>
            <a:off x="3886200" y="4650259"/>
            <a:ext cx="4572000" cy="1077218"/>
          </a:xfrm>
          <a:prstGeom prst="rect">
            <a:avLst/>
          </a:prstGeom>
        </p:spPr>
        <p:txBody>
          <a:bodyPr>
            <a:spAutoFit/>
          </a:bodyPr>
          <a:lstStyle/>
          <a:p>
            <a:r>
              <a:rPr lang="de-DE" sz="1600" dirty="0">
                <a:solidFill>
                  <a:srgbClr val="000000"/>
                </a:solidFill>
              </a:rPr>
              <a:t>“It would have been nice to know about these rules before my trip!“ thought Angela.  She makes a note to discuss this with her manager as soon as she returns.</a:t>
            </a:r>
            <a:endParaRPr lang="en-US" dirty="0"/>
          </a:p>
        </p:txBody>
      </p:sp>
      <p:sp>
        <p:nvSpPr>
          <p:cNvPr id="13" name="Rectangle 12"/>
          <p:cNvSpPr/>
          <p:nvPr/>
        </p:nvSpPr>
        <p:spPr>
          <a:xfrm>
            <a:off x="457200" y="2514600"/>
            <a:ext cx="4572000" cy="1323439"/>
          </a:xfrm>
          <a:prstGeom prst="rect">
            <a:avLst/>
          </a:prstGeom>
        </p:spPr>
        <p:txBody>
          <a:bodyPr>
            <a:spAutoFit/>
          </a:bodyPr>
          <a:lstStyle/>
          <a:p>
            <a:pPr lvl="0"/>
            <a:r>
              <a:rPr lang="de-DE" sz="1600" dirty="0">
                <a:solidFill>
                  <a:srgbClr val="000000"/>
                </a:solidFill>
              </a:rPr>
              <a:t>Angela learns that the work permit is required because of the dangerous nature of her work.  If she would have been hurt on the job, MTS would have been assessed a substantial penalty.</a:t>
            </a:r>
          </a:p>
        </p:txBody>
      </p:sp>
      <p:pic>
        <p:nvPicPr>
          <p:cNvPr id="2050" name="Picture 2" descr="Image result for germany work v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man, ai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96" y="4424263"/>
            <a:ext cx="2867267" cy="152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Narrow" panose="020B0606020202030204" pitchFamily="34" charset="0"/>
              </a:rPr>
              <a:t>Introduction</a:t>
            </a:r>
          </a:p>
        </p:txBody>
      </p:sp>
      <p:sp>
        <p:nvSpPr>
          <p:cNvPr id="3" name="Content Placeholder 2"/>
          <p:cNvSpPr>
            <a:spLocks noGrp="1"/>
          </p:cNvSpPr>
          <p:nvPr>
            <p:ph sz="quarter" idx="10"/>
          </p:nvPr>
        </p:nvSpPr>
        <p:spPr/>
        <p:txBody>
          <a:bodyPr/>
          <a:lstStyle/>
          <a:p>
            <a:r>
              <a:rPr lang="en-US" b="1" i="1" dirty="0"/>
              <a:t>What could have Angela done differently?</a:t>
            </a:r>
          </a:p>
          <a:p>
            <a:pPr lvl="1"/>
            <a:r>
              <a:rPr lang="en-US" dirty="0">
                <a:solidFill>
                  <a:schemeClr val="tx2"/>
                </a:solidFill>
              </a:rPr>
              <a:t>Ask questions</a:t>
            </a:r>
            <a:r>
              <a:rPr lang="en-US" dirty="0"/>
              <a:t>.  When traveling internationally, Angela should check with her </a:t>
            </a:r>
            <a:r>
              <a:rPr lang="en-US" u="sng" dirty="0"/>
              <a:t>supervisor</a:t>
            </a:r>
            <a:r>
              <a:rPr lang="en-US" dirty="0"/>
              <a:t> and the </a:t>
            </a:r>
            <a:r>
              <a:rPr lang="en-US" u="sng" dirty="0"/>
              <a:t>travel department</a:t>
            </a:r>
            <a:r>
              <a:rPr lang="en-US" dirty="0"/>
              <a:t> to make sure she has the appropriate work visas and permits.</a:t>
            </a:r>
          </a:p>
          <a:p>
            <a:endParaRPr lang="en-US" dirty="0"/>
          </a:p>
          <a:p>
            <a:r>
              <a:rPr lang="en-US" b="1" i="1" dirty="0"/>
              <a:t>Why is it important for Angela to file this paperwork?</a:t>
            </a:r>
          </a:p>
          <a:p>
            <a:pPr lvl="1"/>
            <a:r>
              <a:rPr lang="en-US" dirty="0">
                <a:solidFill>
                  <a:schemeClr val="tx2"/>
                </a:solidFill>
              </a:rPr>
              <a:t>It’s the law</a:t>
            </a:r>
            <a:r>
              <a:rPr lang="en-US" dirty="0"/>
              <a:t>.  International law requires, for specific types of work, that employees provide registration or visas to clarify the work they will be engaged in.</a:t>
            </a:r>
          </a:p>
          <a:p>
            <a:pPr lvl="1"/>
            <a:endParaRPr lang="en-US" dirty="0"/>
          </a:p>
          <a:p>
            <a:r>
              <a:rPr lang="en-US" b="1" i="1" dirty="0"/>
              <a:t>If you were Angela’s manager, what could you have done to prevent this problem?</a:t>
            </a:r>
          </a:p>
          <a:p>
            <a:pPr lvl="1"/>
            <a:r>
              <a:rPr lang="en-US" dirty="0">
                <a:solidFill>
                  <a:schemeClr val="tx2"/>
                </a:solidFill>
              </a:rPr>
              <a:t>Follow-up</a:t>
            </a:r>
            <a:r>
              <a:rPr lang="en-US" dirty="0"/>
              <a:t>.  Ensure Angela has had this training and applied for and received the necessary documentation, and help answer any additional questions to complete the paperwork.</a:t>
            </a:r>
            <a:endParaRPr lang="en-US" dirty="0">
              <a:solidFill>
                <a:srgbClr val="FF0000"/>
              </a:solidFill>
            </a:endParaRPr>
          </a:p>
        </p:txBody>
      </p:sp>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a:t>Why is this topic important to MTS and for you?</a:t>
            </a:r>
          </a:p>
        </p:txBody>
      </p:sp>
      <p:sp>
        <p:nvSpPr>
          <p:cNvPr id="3" name="Content Placeholder 2"/>
          <p:cNvSpPr>
            <a:spLocks noGrp="1"/>
          </p:cNvSpPr>
          <p:nvPr>
            <p:ph sz="quarter" idx="10"/>
          </p:nvPr>
        </p:nvSpPr>
        <p:spPr/>
        <p:txBody>
          <a:bodyPr/>
          <a:lstStyle/>
          <a:p>
            <a:pPr marL="0" indent="0">
              <a:buNone/>
            </a:pPr>
            <a:r>
              <a:rPr lang="en-US" b="1" dirty="0"/>
              <a:t>It is not uncommon for MTS Employees to travel internationally, doing hands-on work.	</a:t>
            </a:r>
            <a:endParaRPr lang="de-DE" b="1" dirty="0"/>
          </a:p>
          <a:p>
            <a:endParaRPr lang="en-US" dirty="0"/>
          </a:p>
          <a:p>
            <a:r>
              <a:rPr lang="en-US" dirty="0"/>
              <a:t>Hands-on work in Europe often requires a work permit or visa.  It is important to prepare the necessary paperwork when traveling internationally.</a:t>
            </a:r>
          </a:p>
          <a:p>
            <a:endParaRPr lang="en-US" dirty="0"/>
          </a:p>
          <a:p>
            <a:r>
              <a:rPr lang="en-US" dirty="0"/>
              <a:t>Following local laws is an important part of maintaining an ethical and compliant workplace. An understanding of the content and training will help ensure compliance for you and MTS.</a:t>
            </a:r>
          </a:p>
          <a:p>
            <a:endParaRPr lang="en-US" dirty="0"/>
          </a:p>
          <a:p>
            <a:r>
              <a:rPr lang="en-US" dirty="0"/>
              <a:t>You may be prevented from traveling and working in a specific country without the necessary permit or visa.  Preventing or limiting your work would negatively impact your performance, and MTS’ ability to meet customer expectations.</a:t>
            </a:r>
          </a:p>
        </p:txBody>
      </p:sp>
    </p:spTree>
    <p:extLst>
      <p:ext uri="{BB962C8B-B14F-4D97-AF65-F5344CB8AC3E}">
        <p14:creationId xmlns:p14="http://schemas.microsoft.com/office/powerpoint/2010/main" val="3425879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b="1" i="1" dirty="0"/>
              <a:t>What are the consequences for not having the appropriate work permit or visa?</a:t>
            </a:r>
          </a:p>
          <a:p>
            <a:pPr marL="0" indent="0">
              <a:buNone/>
            </a:pPr>
            <a:endParaRPr lang="en-US" dirty="0"/>
          </a:p>
          <a:p>
            <a:r>
              <a:rPr lang="en-US" dirty="0"/>
              <a:t>You may be required to leave the country immediately.</a:t>
            </a:r>
          </a:p>
          <a:p>
            <a:endParaRPr lang="en-US" dirty="0"/>
          </a:p>
          <a:p>
            <a:r>
              <a:rPr lang="en-US" dirty="0"/>
              <a:t>MTS may be assessed a financial penalty.</a:t>
            </a:r>
          </a:p>
          <a:p>
            <a:endParaRPr lang="en-US" dirty="0"/>
          </a:p>
          <a:p>
            <a:r>
              <a:rPr lang="en-US" dirty="0"/>
              <a:t>You can be detained and/or refused authorization to continue traveling, at any time, by immigration officials, in any Schengen member state (EU).</a:t>
            </a:r>
            <a:endParaRPr lang="de-DE" dirty="0"/>
          </a:p>
          <a:p>
            <a:endParaRPr lang="en-US" dirty="0"/>
          </a:p>
          <a:p>
            <a:r>
              <a:rPr lang="en-US" dirty="0"/>
              <a:t>If the employee would have an accident at customer site, MTS may have to pay medical expenses for all injured personnel (MTS employees and/or the customers employees).</a:t>
            </a:r>
          </a:p>
          <a:p>
            <a:endParaRPr lang="en-US"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a:t>Why is this topic important to MTS and for you?</a:t>
            </a:r>
          </a:p>
        </p:txBody>
      </p:sp>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A240892DF5074FAF303AA353DE5202" ma:contentTypeVersion="10" ma:contentTypeDescription="Create a new document." ma:contentTypeScope="" ma:versionID="c8cd4f85f6bfec48d72ed7d35fa7aafd">
  <xsd:schema xmlns:xsd="http://www.w3.org/2001/XMLSchema" xmlns:xs="http://www.w3.org/2001/XMLSchema" xmlns:p="http://schemas.microsoft.com/office/2006/metadata/properties" xmlns:ns2="6854c57f-390c-4071-8950-45e6b9363874" xmlns:ns3="ba437473-96c7-4401-b898-4ec61f36c030" targetNamespace="http://schemas.microsoft.com/office/2006/metadata/properties" ma:root="true" ma:fieldsID="ba51626d31896ef18b60625972bd3567" ns2:_="" ns3:_="">
    <xsd:import namespace="6854c57f-390c-4071-8950-45e6b9363874"/>
    <xsd:import namespace="ba437473-96c7-4401-b898-4ec61f36c0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4c57f-390c-4071-8950-45e6b93638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437473-96c7-4401-b898-4ec61f36c03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13C63D-16F5-4184-A0F8-345CAA48FD09}">
  <ds:schemaRefs>
    <ds:schemaRef ds:uri="http://schemas.microsoft.com/sharepoint/v3/contenttype/forms"/>
  </ds:schemaRefs>
</ds:datastoreItem>
</file>

<file path=customXml/itemProps2.xml><?xml version="1.0" encoding="utf-8"?>
<ds:datastoreItem xmlns:ds="http://schemas.openxmlformats.org/officeDocument/2006/customXml" ds:itemID="{B55BA03A-701D-4760-A411-741535F89A2B}">
  <ds:schemaRefs>
    <ds:schemaRef ds:uri="http://schemas.microsoft.com/office/2006/documentManagement/types"/>
    <ds:schemaRef ds:uri="ba437473-96c7-4401-b898-4ec61f36c030"/>
    <ds:schemaRef ds:uri="6854c57f-390c-4071-8950-45e6b9363874"/>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47482248-461C-433A-A9FE-B833C2BB4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4c57f-390c-4071-8950-45e6b9363874"/>
    <ds:schemaRef ds:uri="ba437473-96c7-4401-b898-4ec61f36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14</TotalTime>
  <Words>3052</Words>
  <Application>Microsoft Office PowerPoint</Application>
  <PresentationFormat>On-screen Show (4:3)</PresentationFormat>
  <Paragraphs>653</Paragraphs>
  <Slides>54</Slides>
  <Notes>50</Notes>
  <HiddenSlides>38</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Default Theme</vt:lpstr>
      <vt:lpstr>PowerPoint Presentation</vt:lpstr>
      <vt:lpstr>Traveling To Perform Hands-On Work In Europe  (Immigration and Visa Requirements)</vt:lpstr>
      <vt:lpstr>Objective &amp; Agenda</vt:lpstr>
      <vt:lpstr>Who needs to attend this training</vt:lpstr>
      <vt:lpstr>Introduction</vt:lpstr>
      <vt:lpstr>Introduction</vt:lpstr>
      <vt:lpstr>Introduction</vt:lpstr>
      <vt:lpstr>Why is this topic important to MTS and for you?</vt:lpstr>
      <vt:lpstr>PowerPoint Presentation</vt:lpstr>
      <vt:lpstr>Why is this topic important to MTS and for you?</vt:lpstr>
      <vt:lpstr>Why is this topic important to MTS and for you?</vt:lpstr>
      <vt:lpstr>PowerPoint Presentation</vt:lpstr>
      <vt:lpstr>Roles and Responsibilities</vt:lpstr>
      <vt:lpstr>Travel at MTS – Additional Resources</vt:lpstr>
      <vt:lpstr>PowerPoint Presentation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Nava, Steven</cp:lastModifiedBy>
  <cp:revision>283</cp:revision>
  <cp:lastPrinted>2018-08-21T11:43:33Z</cp:lastPrinted>
  <dcterms:created xsi:type="dcterms:W3CDTF">2016-12-14T18:38:18Z</dcterms:created>
  <dcterms:modified xsi:type="dcterms:W3CDTF">2019-01-18T13:39:11Z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0x01010036A240892DF5074FAF303AA353DE5202</vt:lpwstr>
  </property>
</Properties>
</file>