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5"/>
  </p:notesMasterIdLst>
  <p:sldIdLst>
    <p:sldId id="259" r:id="rId5"/>
    <p:sldId id="263" r:id="rId6"/>
    <p:sldId id="260" r:id="rId7"/>
    <p:sldId id="264" r:id="rId8"/>
    <p:sldId id="267" r:id="rId9"/>
    <p:sldId id="262" r:id="rId10"/>
    <p:sldId id="268" r:id="rId11"/>
    <p:sldId id="270" r:id="rId12"/>
    <p:sldId id="266" r:id="rId13"/>
    <p:sldId id="261" r:id="rId14"/>
  </p:sldIdLst>
  <p:sldSz cx="9144000" cy="6858000" type="screen4x3"/>
  <p:notesSz cx="6858000" cy="9144000"/>
  <p:defaultTextStyle>
    <a:defPPr>
      <a:defRPr lang="en-US"/>
    </a:defPPr>
    <a:lvl1pPr algn="l" rtl="0" fontAlgn="base">
      <a:spcBef>
        <a:spcPct val="0"/>
      </a:spcBef>
      <a:spcAft>
        <a:spcPct val="0"/>
      </a:spcAft>
      <a:defRPr sz="2000" kern="1200">
        <a:solidFill>
          <a:schemeClr val="tx1"/>
        </a:solidFill>
        <a:latin typeface="Arial" charset="0"/>
        <a:ea typeface="ＭＳ Ｐゴシック" pitchFamily="-107" charset="-128"/>
        <a:cs typeface="+mn-cs"/>
      </a:defRPr>
    </a:lvl1pPr>
    <a:lvl2pPr marL="457200" algn="l" rtl="0" fontAlgn="base">
      <a:spcBef>
        <a:spcPct val="0"/>
      </a:spcBef>
      <a:spcAft>
        <a:spcPct val="0"/>
      </a:spcAft>
      <a:defRPr sz="2000" kern="1200">
        <a:solidFill>
          <a:schemeClr val="tx1"/>
        </a:solidFill>
        <a:latin typeface="Arial" charset="0"/>
        <a:ea typeface="ＭＳ Ｐゴシック" pitchFamily="-107" charset="-128"/>
        <a:cs typeface="+mn-cs"/>
      </a:defRPr>
    </a:lvl2pPr>
    <a:lvl3pPr marL="914400" algn="l" rtl="0" fontAlgn="base">
      <a:spcBef>
        <a:spcPct val="0"/>
      </a:spcBef>
      <a:spcAft>
        <a:spcPct val="0"/>
      </a:spcAft>
      <a:defRPr sz="2000" kern="1200">
        <a:solidFill>
          <a:schemeClr val="tx1"/>
        </a:solidFill>
        <a:latin typeface="Arial" charset="0"/>
        <a:ea typeface="ＭＳ Ｐゴシック" pitchFamily="-107" charset="-128"/>
        <a:cs typeface="+mn-cs"/>
      </a:defRPr>
    </a:lvl3pPr>
    <a:lvl4pPr marL="1371600" algn="l" rtl="0" fontAlgn="base">
      <a:spcBef>
        <a:spcPct val="0"/>
      </a:spcBef>
      <a:spcAft>
        <a:spcPct val="0"/>
      </a:spcAft>
      <a:defRPr sz="2000" kern="1200">
        <a:solidFill>
          <a:schemeClr val="tx1"/>
        </a:solidFill>
        <a:latin typeface="Arial" charset="0"/>
        <a:ea typeface="ＭＳ Ｐゴシック" pitchFamily="-107" charset="-128"/>
        <a:cs typeface="+mn-cs"/>
      </a:defRPr>
    </a:lvl4pPr>
    <a:lvl5pPr marL="1828800" algn="l" rtl="0" fontAlgn="base">
      <a:spcBef>
        <a:spcPct val="0"/>
      </a:spcBef>
      <a:spcAft>
        <a:spcPct val="0"/>
      </a:spcAft>
      <a:defRPr sz="2000" kern="1200">
        <a:solidFill>
          <a:schemeClr val="tx1"/>
        </a:solidFill>
        <a:latin typeface="Arial" charset="0"/>
        <a:ea typeface="ＭＳ Ｐゴシック" pitchFamily="-107" charset="-128"/>
        <a:cs typeface="+mn-cs"/>
      </a:defRPr>
    </a:lvl5pPr>
    <a:lvl6pPr marL="2286000" algn="l" defTabSz="914400" rtl="0" eaLnBrk="1" latinLnBrk="0" hangingPunct="1">
      <a:defRPr sz="2000" kern="1200">
        <a:solidFill>
          <a:schemeClr val="tx1"/>
        </a:solidFill>
        <a:latin typeface="Arial" charset="0"/>
        <a:ea typeface="ＭＳ Ｐゴシック" pitchFamily="-107" charset="-128"/>
        <a:cs typeface="+mn-cs"/>
      </a:defRPr>
    </a:lvl6pPr>
    <a:lvl7pPr marL="2743200" algn="l" defTabSz="914400" rtl="0" eaLnBrk="1" latinLnBrk="0" hangingPunct="1">
      <a:defRPr sz="2000" kern="1200">
        <a:solidFill>
          <a:schemeClr val="tx1"/>
        </a:solidFill>
        <a:latin typeface="Arial" charset="0"/>
        <a:ea typeface="ＭＳ Ｐゴシック" pitchFamily="-107" charset="-128"/>
        <a:cs typeface="+mn-cs"/>
      </a:defRPr>
    </a:lvl7pPr>
    <a:lvl8pPr marL="3200400" algn="l" defTabSz="914400" rtl="0" eaLnBrk="1" latinLnBrk="0" hangingPunct="1">
      <a:defRPr sz="2000" kern="1200">
        <a:solidFill>
          <a:schemeClr val="tx1"/>
        </a:solidFill>
        <a:latin typeface="Arial" charset="0"/>
        <a:ea typeface="ＭＳ Ｐゴシック" pitchFamily="-107" charset="-128"/>
        <a:cs typeface="+mn-cs"/>
      </a:defRPr>
    </a:lvl8pPr>
    <a:lvl9pPr marL="3657600" algn="l" defTabSz="914400" rtl="0" eaLnBrk="1" latinLnBrk="0" hangingPunct="1">
      <a:defRPr sz="2000" kern="1200">
        <a:solidFill>
          <a:schemeClr val="tx1"/>
        </a:solidFill>
        <a:latin typeface="Arial" charset="0"/>
        <a:ea typeface="ＭＳ Ｐゴシック" pitchFamily="-107"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cattergood, Becky" initials="SB" lastIdx="1" clrIdx="0"/>
  <p:cmAuthor id="1" name="Ronneberg, Melanie" initials="RM" lastIdx="7"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13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107" charset="0"/>
                <a:ea typeface="+mn-ea"/>
              </a:defRPr>
            </a:lvl1pPr>
          </a:lstStyle>
          <a:p>
            <a:pPr>
              <a:defRPr/>
            </a:pPr>
            <a:endParaRPr lang="en-US" dirty="0"/>
          </a:p>
        </p:txBody>
      </p:sp>
      <p:sp>
        <p:nvSpPr>
          <p:cNvPr id="6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107" charset="0"/>
                <a:ea typeface="+mn-ea"/>
              </a:defRPr>
            </a:lvl1pPr>
          </a:lstStyle>
          <a:p>
            <a:pPr>
              <a:defRPr/>
            </a:pPr>
            <a:endParaRPr lang="en-US" dirty="0"/>
          </a:p>
        </p:txBody>
      </p:sp>
      <p:sp>
        <p:nvSpPr>
          <p:cNvPr id="92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107" charset="0"/>
                <a:ea typeface="+mn-ea"/>
              </a:defRPr>
            </a:lvl1pPr>
          </a:lstStyle>
          <a:p>
            <a:pPr>
              <a:defRPr/>
            </a:pPr>
            <a:endParaRPr lang="en-US" dirty="0"/>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2D91545-1AE7-4660-9DEA-A89BB7F892F2}" type="slidenum">
              <a:rPr lang="en-US"/>
              <a:pPr/>
              <a:t>‹#›</a:t>
            </a:fld>
            <a:endParaRPr lang="en-US" dirty="0"/>
          </a:p>
        </p:txBody>
      </p:sp>
    </p:spTree>
    <p:extLst>
      <p:ext uri="{BB962C8B-B14F-4D97-AF65-F5344CB8AC3E}">
        <p14:creationId xmlns:p14="http://schemas.microsoft.com/office/powerpoint/2010/main" val="25685106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07" charset="0"/>
        <a:ea typeface="ＭＳ Ｐゴシック" pitchFamily="-107" charset="-128"/>
        <a:cs typeface="+mn-cs"/>
      </a:defRPr>
    </a:lvl1pPr>
    <a:lvl2pPr marL="457200" algn="l" rtl="0" eaLnBrk="0" fontAlgn="base" hangingPunct="0">
      <a:spcBef>
        <a:spcPct val="30000"/>
      </a:spcBef>
      <a:spcAft>
        <a:spcPct val="0"/>
      </a:spcAft>
      <a:defRPr sz="1200" kern="1200">
        <a:solidFill>
          <a:schemeClr val="tx1"/>
        </a:solidFill>
        <a:latin typeface="Arial" pitchFamily="-107" charset="0"/>
        <a:ea typeface="ＭＳ Ｐゴシック" pitchFamily="-107" charset="-128"/>
        <a:cs typeface="+mn-cs"/>
      </a:defRPr>
    </a:lvl2pPr>
    <a:lvl3pPr marL="914400" algn="l" rtl="0" eaLnBrk="0" fontAlgn="base" hangingPunct="0">
      <a:spcBef>
        <a:spcPct val="30000"/>
      </a:spcBef>
      <a:spcAft>
        <a:spcPct val="0"/>
      </a:spcAft>
      <a:defRPr sz="1200" kern="1200">
        <a:solidFill>
          <a:schemeClr val="tx1"/>
        </a:solidFill>
        <a:latin typeface="Arial" pitchFamily="-107" charset="0"/>
        <a:ea typeface="ＭＳ Ｐゴシック" pitchFamily="-107" charset="-128"/>
        <a:cs typeface="+mn-cs"/>
      </a:defRPr>
    </a:lvl3pPr>
    <a:lvl4pPr marL="1371600" algn="l" rtl="0" eaLnBrk="0" fontAlgn="base" hangingPunct="0">
      <a:spcBef>
        <a:spcPct val="30000"/>
      </a:spcBef>
      <a:spcAft>
        <a:spcPct val="0"/>
      </a:spcAft>
      <a:defRPr sz="1200" kern="1200">
        <a:solidFill>
          <a:schemeClr val="tx1"/>
        </a:solidFill>
        <a:latin typeface="Arial" pitchFamily="-107" charset="0"/>
        <a:ea typeface="ＭＳ Ｐゴシック" pitchFamily="-107" charset="-128"/>
        <a:cs typeface="+mn-cs"/>
      </a:defRPr>
    </a:lvl4pPr>
    <a:lvl5pPr marL="1828800" algn="l" rtl="0" eaLnBrk="0" fontAlgn="base" hangingPunct="0">
      <a:spcBef>
        <a:spcPct val="30000"/>
      </a:spcBef>
      <a:spcAft>
        <a:spcPct val="0"/>
      </a:spcAft>
      <a:defRPr sz="1200" kern="1200">
        <a:solidFill>
          <a:schemeClr val="tx1"/>
        </a:solidFill>
        <a:latin typeface="Arial" pitchFamily="-107" charset="0"/>
        <a:ea typeface="ＭＳ Ｐゴシック" pitchFamily="-107"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2D91545-1AE7-4660-9DEA-A89BB7F892F2}" type="slidenum">
              <a:rPr lang="en-US" smtClean="0"/>
              <a:pPr/>
              <a:t>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MTS</a:t>
            </a:r>
            <a:r>
              <a:rPr lang="en-US" baseline="0" dirty="0" smtClean="0"/>
              <a:t> processes employee data for the following purpose:  (Processes includes collects, processes within a system and/or transfer)</a:t>
            </a:r>
            <a:endParaRPr lang="en-US" dirty="0"/>
          </a:p>
        </p:txBody>
      </p:sp>
      <p:sp>
        <p:nvSpPr>
          <p:cNvPr id="4" name="Slide Number Placeholder 3"/>
          <p:cNvSpPr>
            <a:spLocks noGrp="1"/>
          </p:cNvSpPr>
          <p:nvPr>
            <p:ph type="sldNum" sz="quarter" idx="10"/>
          </p:nvPr>
        </p:nvSpPr>
        <p:spPr/>
        <p:txBody>
          <a:bodyPr/>
          <a:lstStyle/>
          <a:p>
            <a:fld id="{82D91545-1AE7-4660-9DEA-A89BB7F892F2}" type="slidenum">
              <a:rPr lang="en-US" smtClean="0"/>
              <a:pPr/>
              <a:t>7</a:t>
            </a:fld>
            <a:endParaRPr lang="en-US" dirty="0"/>
          </a:p>
        </p:txBody>
      </p:sp>
    </p:spTree>
    <p:extLst>
      <p:ext uri="{BB962C8B-B14F-4D97-AF65-F5344CB8AC3E}">
        <p14:creationId xmlns:p14="http://schemas.microsoft.com/office/powerpoint/2010/main" val="34059264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1" descr="becertain_ppt"/>
          <p:cNvPicPr>
            <a:picLocks noChangeAspect="1" noChangeArrowheads="1"/>
          </p:cNvPicPr>
          <p:nvPr/>
        </p:nvPicPr>
        <p:blipFill>
          <a:blip r:embed="rId2"/>
          <a:srcRect/>
          <a:stretch>
            <a:fillRect/>
          </a:stretch>
        </p:blipFill>
        <p:spPr bwMode="auto">
          <a:xfrm>
            <a:off x="7924800" y="6400800"/>
            <a:ext cx="838200" cy="196850"/>
          </a:xfrm>
          <a:prstGeom prst="rect">
            <a:avLst/>
          </a:prstGeom>
          <a:noFill/>
          <a:ln w="9525">
            <a:noFill/>
            <a:miter lim="800000"/>
            <a:headEnd/>
            <a:tailEnd/>
          </a:ln>
        </p:spPr>
      </p:pic>
      <p:pic>
        <p:nvPicPr>
          <p:cNvPr id="5" name="Picture 7" descr="corpPpt2.jpg"/>
          <p:cNvPicPr>
            <a:picLocks noChangeAspect="1"/>
          </p:cNvPicPr>
          <p:nvPr userDrawn="1"/>
        </p:nvPicPr>
        <p:blipFill>
          <a:blip r:embed="rId3"/>
          <a:srcRect/>
          <a:stretch>
            <a:fillRect/>
          </a:stretch>
        </p:blipFill>
        <p:spPr bwMode="auto">
          <a:xfrm>
            <a:off x="0" y="0"/>
            <a:ext cx="9144000" cy="4294188"/>
          </a:xfrm>
          <a:prstGeom prst="rect">
            <a:avLst/>
          </a:prstGeom>
          <a:noFill/>
          <a:ln w="9525">
            <a:noFill/>
            <a:miter lim="800000"/>
            <a:headEnd/>
            <a:tailEnd/>
          </a:ln>
        </p:spPr>
      </p:pic>
      <p:sp>
        <p:nvSpPr>
          <p:cNvPr id="7170" name="Rectangle 2"/>
          <p:cNvSpPr>
            <a:spLocks noGrp="1" noChangeArrowheads="1"/>
          </p:cNvSpPr>
          <p:nvPr>
            <p:ph type="ctrTitle"/>
          </p:nvPr>
        </p:nvSpPr>
        <p:spPr>
          <a:xfrm>
            <a:off x="2209800" y="4572000"/>
            <a:ext cx="6553200" cy="533400"/>
          </a:xfrm>
        </p:spPr>
        <p:txBody>
          <a:bodyPr/>
          <a:lstStyle>
            <a:lvl1pPr algn="r">
              <a:defRPr sz="2400"/>
            </a:lvl1pPr>
          </a:lstStyle>
          <a:p>
            <a:r>
              <a:rPr lang="en-US" smtClean="0"/>
              <a:t>Click to edit Master title style</a:t>
            </a:r>
            <a:endParaRPr lang="en-US" dirty="0"/>
          </a:p>
        </p:txBody>
      </p:sp>
      <p:sp>
        <p:nvSpPr>
          <p:cNvPr id="7171" name="Rectangle 3"/>
          <p:cNvSpPr>
            <a:spLocks noGrp="1" noChangeArrowheads="1"/>
          </p:cNvSpPr>
          <p:nvPr>
            <p:ph type="subTitle" idx="1"/>
          </p:nvPr>
        </p:nvSpPr>
        <p:spPr>
          <a:xfrm>
            <a:off x="4953000" y="5181600"/>
            <a:ext cx="3810000" cy="304800"/>
          </a:xfrm>
        </p:spPr>
        <p:txBody>
          <a:bodyPr/>
          <a:lstStyle>
            <a:lvl1pPr marL="0" indent="0" algn="r">
              <a:buFont typeface="Arial Narrow" pitchFamily="-107" charset="0"/>
              <a:buNone/>
              <a:defRPr sz="1500"/>
            </a:lvl1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CEB27381-4986-4152-85E2-CDCD2989CB4E}" type="datetime1">
              <a:rPr lang="en-US"/>
              <a:pPr/>
              <a:t>8/6/2018</a:t>
            </a:fld>
            <a:endParaRPr lang="en-US" dirty="0"/>
          </a:p>
        </p:txBody>
      </p:sp>
      <p:sp>
        <p:nvSpPr>
          <p:cNvPr id="5" name="Rectangle 6"/>
          <p:cNvSpPr>
            <a:spLocks noGrp="1" noChangeArrowheads="1"/>
          </p:cNvSpPr>
          <p:nvPr>
            <p:ph type="sldNum" sz="quarter" idx="11"/>
          </p:nvPr>
        </p:nvSpPr>
        <p:spPr>
          <a:ln/>
        </p:spPr>
        <p:txBody>
          <a:bodyPr/>
          <a:lstStyle>
            <a:lvl1pPr>
              <a:defRPr/>
            </a:lvl1pPr>
          </a:lstStyle>
          <a:p>
            <a:r>
              <a:rPr lang="en-US" dirty="0"/>
              <a:t>Page </a:t>
            </a:r>
            <a:fld id="{5F3B8755-4D62-46A7-B47C-A763D2E378B8}"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767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95400"/>
            <a:ext cx="40767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9DDB09D7-0B6E-4B1C-8621-73D3E60CCC87}" type="datetime1">
              <a:rPr lang="en-US"/>
              <a:pPr/>
              <a:t>8/6/2018</a:t>
            </a:fld>
            <a:endParaRPr lang="en-US" dirty="0"/>
          </a:p>
        </p:txBody>
      </p:sp>
      <p:sp>
        <p:nvSpPr>
          <p:cNvPr id="6" name="Rectangle 6"/>
          <p:cNvSpPr>
            <a:spLocks noGrp="1" noChangeArrowheads="1"/>
          </p:cNvSpPr>
          <p:nvPr>
            <p:ph type="sldNum" sz="quarter" idx="11"/>
          </p:nvPr>
        </p:nvSpPr>
        <p:spPr>
          <a:ln/>
        </p:spPr>
        <p:txBody>
          <a:bodyPr/>
          <a:lstStyle>
            <a:lvl1pPr>
              <a:defRPr/>
            </a:lvl1pPr>
          </a:lstStyle>
          <a:p>
            <a:r>
              <a:rPr lang="en-US" dirty="0"/>
              <a:t>Page </a:t>
            </a:r>
            <a:fld id="{61A89805-28A7-4E87-894E-E1EE895A7499}"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fld id="{B2200BD3-2F9F-44EF-BD6B-518AC9A394D6}" type="datetime1">
              <a:rPr lang="en-US"/>
              <a:pPr/>
              <a:t>8/6/2018</a:t>
            </a:fld>
            <a:endParaRPr lang="en-US" dirty="0"/>
          </a:p>
        </p:txBody>
      </p:sp>
      <p:sp>
        <p:nvSpPr>
          <p:cNvPr id="8" name="Rectangle 6"/>
          <p:cNvSpPr>
            <a:spLocks noGrp="1" noChangeArrowheads="1"/>
          </p:cNvSpPr>
          <p:nvPr>
            <p:ph type="sldNum" sz="quarter" idx="11"/>
          </p:nvPr>
        </p:nvSpPr>
        <p:spPr>
          <a:ln/>
        </p:spPr>
        <p:txBody>
          <a:bodyPr/>
          <a:lstStyle>
            <a:lvl1pPr>
              <a:defRPr/>
            </a:lvl1pPr>
          </a:lstStyle>
          <a:p>
            <a:r>
              <a:rPr lang="en-US" dirty="0"/>
              <a:t>Page </a:t>
            </a:r>
            <a:fld id="{D6E25CB0-1E93-4358-8869-2B581F580DA8}"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fld id="{F9212D8B-D474-4140-BE4F-F1279530CB11}" type="datetime1">
              <a:rPr lang="en-US"/>
              <a:pPr/>
              <a:t>8/6/2018</a:t>
            </a:fld>
            <a:endParaRPr lang="en-US" dirty="0"/>
          </a:p>
        </p:txBody>
      </p:sp>
      <p:sp>
        <p:nvSpPr>
          <p:cNvPr id="4" name="Rectangle 6"/>
          <p:cNvSpPr>
            <a:spLocks noGrp="1" noChangeArrowheads="1"/>
          </p:cNvSpPr>
          <p:nvPr>
            <p:ph type="sldNum" sz="quarter" idx="11"/>
          </p:nvPr>
        </p:nvSpPr>
        <p:spPr>
          <a:ln/>
        </p:spPr>
        <p:txBody>
          <a:bodyPr/>
          <a:lstStyle>
            <a:lvl1pPr>
              <a:defRPr/>
            </a:lvl1pPr>
          </a:lstStyle>
          <a:p>
            <a:r>
              <a:rPr lang="en-US" dirty="0"/>
              <a:t>Page </a:t>
            </a:r>
            <a:fld id="{96462C8B-60DA-47E3-9DE1-325F140544C8}"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9CAA0874-B979-4163-B43C-BCFEDB6359AF}" type="datetime1">
              <a:rPr lang="en-US"/>
              <a:pPr/>
              <a:t>8/6/2018</a:t>
            </a:fld>
            <a:endParaRPr lang="en-US" dirty="0"/>
          </a:p>
        </p:txBody>
      </p:sp>
      <p:sp>
        <p:nvSpPr>
          <p:cNvPr id="3" name="Rectangle 6"/>
          <p:cNvSpPr>
            <a:spLocks noGrp="1" noChangeArrowheads="1"/>
          </p:cNvSpPr>
          <p:nvPr>
            <p:ph type="sldNum" sz="quarter" idx="11"/>
          </p:nvPr>
        </p:nvSpPr>
        <p:spPr>
          <a:ln/>
        </p:spPr>
        <p:txBody>
          <a:bodyPr/>
          <a:lstStyle>
            <a:lvl1pPr>
              <a:defRPr/>
            </a:lvl1pPr>
          </a:lstStyle>
          <a:p>
            <a:r>
              <a:rPr lang="en-US" dirty="0"/>
              <a:t>Page </a:t>
            </a:r>
            <a:fld id="{C8B1BE2A-15A3-4935-98F5-89DE5A1ED9A7}"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6477000" cy="9906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295400"/>
            <a:ext cx="8305800" cy="5105400"/>
          </a:xfrm>
        </p:spPr>
        <p:txBody>
          <a:bodyPr/>
          <a:lstStyle/>
          <a:p>
            <a:pPr lvl="0"/>
            <a:r>
              <a:rPr lang="en-US" noProof="0" dirty="0" smtClean="0"/>
              <a:t>Click icon to add chart</a:t>
            </a:r>
          </a:p>
        </p:txBody>
      </p:sp>
      <p:sp>
        <p:nvSpPr>
          <p:cNvPr id="4" name="Rectangle 4"/>
          <p:cNvSpPr>
            <a:spLocks noGrp="1" noChangeArrowheads="1"/>
          </p:cNvSpPr>
          <p:nvPr>
            <p:ph type="dt" sz="half" idx="10"/>
          </p:nvPr>
        </p:nvSpPr>
        <p:spPr>
          <a:ln/>
        </p:spPr>
        <p:txBody>
          <a:bodyPr/>
          <a:lstStyle>
            <a:lvl1pPr>
              <a:defRPr/>
            </a:lvl1pPr>
          </a:lstStyle>
          <a:p>
            <a:fld id="{5FA8A8AA-FE32-4533-BA05-993B7997B4E9}" type="datetime1">
              <a:rPr lang="en-US"/>
              <a:pPr/>
              <a:t>8/6/2018</a:t>
            </a:fld>
            <a:endParaRPr lang="en-US" dirty="0"/>
          </a:p>
        </p:txBody>
      </p:sp>
      <p:sp>
        <p:nvSpPr>
          <p:cNvPr id="5" name="Rectangle 6"/>
          <p:cNvSpPr>
            <a:spLocks noGrp="1" noChangeArrowheads="1"/>
          </p:cNvSpPr>
          <p:nvPr>
            <p:ph type="sldNum" sz="quarter" idx="11"/>
          </p:nvPr>
        </p:nvSpPr>
        <p:spPr>
          <a:ln/>
        </p:spPr>
        <p:txBody>
          <a:bodyPr/>
          <a:lstStyle>
            <a:lvl1pPr>
              <a:defRPr/>
            </a:lvl1pPr>
          </a:lstStyle>
          <a:p>
            <a:r>
              <a:rPr lang="en-US" dirty="0"/>
              <a:t>Page </a:t>
            </a:r>
            <a:fld id="{A20073EE-D84A-4AC8-89F2-E89453DEE7C7}"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152400"/>
            <a:ext cx="64770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95400"/>
            <a:ext cx="83058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477000"/>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chemeClr val="bg2"/>
                </a:solidFill>
                <a:latin typeface="Arial Narrow" pitchFamily="-107" charset="0"/>
              </a:defRPr>
            </a:lvl1pPr>
          </a:lstStyle>
          <a:p>
            <a:fld id="{258B0CD2-EA17-4A5C-B087-E4D55E62E48B}" type="datetime1">
              <a:rPr lang="en-US"/>
              <a:pPr/>
              <a:t>8/6/2018</a:t>
            </a:fld>
            <a:endParaRPr lang="en-US" dirty="0"/>
          </a:p>
        </p:txBody>
      </p:sp>
      <p:sp>
        <p:nvSpPr>
          <p:cNvPr id="1030" name="Rectangle 6"/>
          <p:cNvSpPr>
            <a:spLocks noGrp="1" noChangeArrowheads="1"/>
          </p:cNvSpPr>
          <p:nvPr>
            <p:ph type="sldNum" sz="quarter" idx="4"/>
          </p:nvPr>
        </p:nvSpPr>
        <p:spPr bwMode="auto">
          <a:xfrm>
            <a:off x="6629400" y="6477000"/>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solidFill>
                  <a:schemeClr val="bg2"/>
                </a:solidFill>
                <a:latin typeface="Arial Narrow" pitchFamily="-107" charset="0"/>
              </a:defRPr>
            </a:lvl1pPr>
          </a:lstStyle>
          <a:p>
            <a:r>
              <a:rPr lang="en-US" dirty="0"/>
              <a:t>Page </a:t>
            </a:r>
            <a:fld id="{23A5F81F-6F8E-4957-8E8B-550E03ED8D65}" type="slidenum">
              <a:rPr lang="en-US"/>
              <a:pPr/>
              <a:t>‹#›</a:t>
            </a:fld>
            <a:endParaRPr lang="en-US" dirty="0"/>
          </a:p>
        </p:txBody>
      </p:sp>
      <p:pic>
        <p:nvPicPr>
          <p:cNvPr id="2" name="Picture 29" descr="mtsCnr"/>
          <p:cNvPicPr>
            <a:picLocks noChangeAspect="1" noChangeArrowheads="1"/>
          </p:cNvPicPr>
          <p:nvPr/>
        </p:nvPicPr>
        <p:blipFill>
          <a:blip r:embed="rId9"/>
          <a:srcRect/>
          <a:stretch>
            <a:fillRect/>
          </a:stretch>
        </p:blipFill>
        <p:spPr bwMode="auto">
          <a:xfrm>
            <a:off x="6894513" y="0"/>
            <a:ext cx="2249487" cy="9144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8" r:id="rId1"/>
    <p:sldLayoutId id="2147483662" r:id="rId2"/>
    <p:sldLayoutId id="2147483663" r:id="rId3"/>
    <p:sldLayoutId id="2147483664" r:id="rId4"/>
    <p:sldLayoutId id="2147483665" r:id="rId5"/>
    <p:sldLayoutId id="2147483666" r:id="rId6"/>
    <p:sldLayoutId id="2147483667" r:id="rId7"/>
  </p:sldLayoutIdLst>
  <p:hf hdr="0" ftr="0"/>
  <p:txStyles>
    <p:titleStyle>
      <a:lvl1pPr algn="l" rtl="0" eaLnBrk="1" fontAlgn="base" hangingPunct="1">
        <a:lnSpc>
          <a:spcPct val="90000"/>
        </a:lnSpc>
        <a:spcBef>
          <a:spcPct val="0"/>
        </a:spcBef>
        <a:spcAft>
          <a:spcPct val="0"/>
        </a:spcAft>
        <a:defRPr sz="2800">
          <a:solidFill>
            <a:srgbClr val="CC0000"/>
          </a:solidFill>
          <a:latin typeface="+mj-lt"/>
          <a:ea typeface="ＭＳ Ｐゴシック" pitchFamily="-107" charset="-128"/>
          <a:cs typeface="+mj-cs"/>
        </a:defRPr>
      </a:lvl1pPr>
      <a:lvl2pPr algn="l" rtl="0" eaLnBrk="1" fontAlgn="base" hangingPunct="1">
        <a:lnSpc>
          <a:spcPct val="90000"/>
        </a:lnSpc>
        <a:spcBef>
          <a:spcPct val="0"/>
        </a:spcBef>
        <a:spcAft>
          <a:spcPct val="0"/>
        </a:spcAft>
        <a:defRPr sz="2800">
          <a:solidFill>
            <a:srgbClr val="CC0000"/>
          </a:solidFill>
          <a:latin typeface="Arial Narrow" pitchFamily="-107" charset="0"/>
          <a:ea typeface="ＭＳ Ｐゴシック" pitchFamily="-107" charset="-128"/>
        </a:defRPr>
      </a:lvl2pPr>
      <a:lvl3pPr algn="l" rtl="0" eaLnBrk="1" fontAlgn="base" hangingPunct="1">
        <a:lnSpc>
          <a:spcPct val="90000"/>
        </a:lnSpc>
        <a:spcBef>
          <a:spcPct val="0"/>
        </a:spcBef>
        <a:spcAft>
          <a:spcPct val="0"/>
        </a:spcAft>
        <a:defRPr sz="2800">
          <a:solidFill>
            <a:srgbClr val="CC0000"/>
          </a:solidFill>
          <a:latin typeface="Arial Narrow" pitchFamily="-107" charset="0"/>
          <a:ea typeface="ＭＳ Ｐゴシック" pitchFamily="-107" charset="-128"/>
        </a:defRPr>
      </a:lvl3pPr>
      <a:lvl4pPr algn="l" rtl="0" eaLnBrk="1" fontAlgn="base" hangingPunct="1">
        <a:lnSpc>
          <a:spcPct val="90000"/>
        </a:lnSpc>
        <a:spcBef>
          <a:spcPct val="0"/>
        </a:spcBef>
        <a:spcAft>
          <a:spcPct val="0"/>
        </a:spcAft>
        <a:defRPr sz="2800">
          <a:solidFill>
            <a:srgbClr val="CC0000"/>
          </a:solidFill>
          <a:latin typeface="Arial Narrow" pitchFamily="-107" charset="0"/>
          <a:ea typeface="ＭＳ Ｐゴシック" pitchFamily="-107" charset="-128"/>
        </a:defRPr>
      </a:lvl4pPr>
      <a:lvl5pPr algn="l" rtl="0" eaLnBrk="1" fontAlgn="base" hangingPunct="1">
        <a:lnSpc>
          <a:spcPct val="90000"/>
        </a:lnSpc>
        <a:spcBef>
          <a:spcPct val="0"/>
        </a:spcBef>
        <a:spcAft>
          <a:spcPct val="0"/>
        </a:spcAft>
        <a:defRPr sz="2800">
          <a:solidFill>
            <a:srgbClr val="CC0000"/>
          </a:solidFill>
          <a:latin typeface="Arial Narrow" pitchFamily="-107" charset="0"/>
          <a:ea typeface="ＭＳ Ｐゴシック" pitchFamily="-107" charset="-128"/>
        </a:defRPr>
      </a:lvl5pPr>
      <a:lvl6pPr marL="457200" algn="l" rtl="0" eaLnBrk="1" fontAlgn="base" hangingPunct="1">
        <a:lnSpc>
          <a:spcPct val="90000"/>
        </a:lnSpc>
        <a:spcBef>
          <a:spcPct val="0"/>
        </a:spcBef>
        <a:spcAft>
          <a:spcPct val="0"/>
        </a:spcAft>
        <a:defRPr sz="2800">
          <a:solidFill>
            <a:srgbClr val="CC0000"/>
          </a:solidFill>
          <a:latin typeface="Arial Narrow" pitchFamily="-107" charset="0"/>
        </a:defRPr>
      </a:lvl6pPr>
      <a:lvl7pPr marL="914400" algn="l" rtl="0" eaLnBrk="1" fontAlgn="base" hangingPunct="1">
        <a:lnSpc>
          <a:spcPct val="90000"/>
        </a:lnSpc>
        <a:spcBef>
          <a:spcPct val="0"/>
        </a:spcBef>
        <a:spcAft>
          <a:spcPct val="0"/>
        </a:spcAft>
        <a:defRPr sz="2800">
          <a:solidFill>
            <a:srgbClr val="CC0000"/>
          </a:solidFill>
          <a:latin typeface="Arial Narrow" pitchFamily="-107" charset="0"/>
        </a:defRPr>
      </a:lvl7pPr>
      <a:lvl8pPr marL="1371600" algn="l" rtl="0" eaLnBrk="1" fontAlgn="base" hangingPunct="1">
        <a:lnSpc>
          <a:spcPct val="90000"/>
        </a:lnSpc>
        <a:spcBef>
          <a:spcPct val="0"/>
        </a:spcBef>
        <a:spcAft>
          <a:spcPct val="0"/>
        </a:spcAft>
        <a:defRPr sz="2800">
          <a:solidFill>
            <a:srgbClr val="CC0000"/>
          </a:solidFill>
          <a:latin typeface="Arial Narrow" pitchFamily="-107" charset="0"/>
        </a:defRPr>
      </a:lvl8pPr>
      <a:lvl9pPr marL="1828800" algn="l" rtl="0" eaLnBrk="1" fontAlgn="base" hangingPunct="1">
        <a:lnSpc>
          <a:spcPct val="90000"/>
        </a:lnSpc>
        <a:spcBef>
          <a:spcPct val="0"/>
        </a:spcBef>
        <a:spcAft>
          <a:spcPct val="0"/>
        </a:spcAft>
        <a:defRPr sz="2800">
          <a:solidFill>
            <a:srgbClr val="CC0000"/>
          </a:solidFill>
          <a:latin typeface="Arial Narrow" pitchFamily="-107" charset="0"/>
        </a:defRPr>
      </a:lvl9pPr>
    </p:titleStyle>
    <p:bodyStyle>
      <a:lvl1pPr marL="342900" indent="-3429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cs typeface="+mn-cs"/>
        </a:defRPr>
      </a:lvl1pPr>
      <a:lvl2pPr marL="742950" indent="-285750" algn="l" rtl="0" eaLnBrk="1" fontAlgn="base" hangingPunct="1">
        <a:spcBef>
          <a:spcPct val="20000"/>
        </a:spcBef>
        <a:spcAft>
          <a:spcPct val="0"/>
        </a:spcAft>
        <a:buClr>
          <a:srgbClr val="CC0000"/>
        </a:buClr>
        <a:buChar char="–"/>
        <a:defRPr sz="2000">
          <a:solidFill>
            <a:schemeClr val="tx1"/>
          </a:solidFill>
          <a:latin typeface="+mn-lt"/>
          <a:ea typeface="ＭＳ Ｐゴシック" pitchFamily="-107" charset="-128"/>
        </a:defRPr>
      </a:lvl2pPr>
      <a:lvl3pPr marL="1143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3pPr>
      <a:lvl4pPr marL="1600200" indent="-228600" algn="l" rtl="0" eaLnBrk="1" fontAlgn="base" hangingPunct="1">
        <a:spcBef>
          <a:spcPct val="20000"/>
        </a:spcBef>
        <a:spcAft>
          <a:spcPct val="0"/>
        </a:spcAft>
        <a:buClr>
          <a:srgbClr val="CC0000"/>
        </a:buClr>
        <a:buChar char="–"/>
        <a:defRPr sz="2000">
          <a:solidFill>
            <a:schemeClr val="tx1"/>
          </a:solidFill>
          <a:latin typeface="+mn-lt"/>
          <a:ea typeface="ＭＳ Ｐゴシック" pitchFamily="-107" charset="-128"/>
        </a:defRPr>
      </a:lvl4pPr>
      <a:lvl5pPr marL="20574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5pPr>
      <a:lvl6pPr marL="25146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6pPr>
      <a:lvl7pPr marL="29718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7pPr>
      <a:lvl8pPr marL="34290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8pPr>
      <a:lvl9pPr marL="3886200" indent="-228600" algn="l" rtl="0" eaLnBrk="1" fontAlgn="base" hangingPunct="1">
        <a:spcBef>
          <a:spcPct val="20000"/>
        </a:spcBef>
        <a:spcAft>
          <a:spcPct val="0"/>
        </a:spcAft>
        <a:buClr>
          <a:srgbClr val="CC0000"/>
        </a:buClr>
        <a:buFont typeface="Arial Narrow" pitchFamily="-107" charset="0"/>
        <a:buChar char="»"/>
        <a:defRPr sz="2000">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p.mts.com/PoliciesProcedures/Pages/default.asp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DPO@mts.com" TargetMode="External"/><Relationship Id="rId2" Type="http://schemas.openxmlformats.org/officeDocument/2006/relationships/hyperlink" Target="mailto:privacy@mts.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5"/>
          <p:cNvSpPr>
            <a:spLocks noGrp="1" noChangeArrowheads="1"/>
          </p:cNvSpPr>
          <p:nvPr>
            <p:ph type="ctrTitle"/>
          </p:nvPr>
        </p:nvSpPr>
        <p:spPr/>
        <p:txBody>
          <a:bodyPr/>
          <a:lstStyle/>
          <a:p>
            <a:pPr eaLnBrk="1" hangingPunct="1"/>
            <a:r>
              <a:rPr lang="en-US" dirty="0" smtClean="0"/>
              <a:t>EU Employee </a:t>
            </a:r>
            <a:r>
              <a:rPr lang="en-US" dirty="0" smtClean="0"/>
              <a:t>Privacy and Data Protection </a:t>
            </a:r>
            <a:br>
              <a:rPr lang="en-US" dirty="0" smtClean="0"/>
            </a:br>
            <a:r>
              <a:rPr lang="en-US" dirty="0" smtClean="0"/>
              <a:t>GDPR </a:t>
            </a:r>
            <a:r>
              <a:rPr lang="en-US" dirty="0" smtClean="0"/>
              <a:t>Privacy Declaration</a:t>
            </a:r>
          </a:p>
        </p:txBody>
      </p:sp>
      <p:sp>
        <p:nvSpPr>
          <p:cNvPr id="10243" name="Rectangle 6"/>
          <p:cNvSpPr>
            <a:spLocks noGrp="1" noChangeArrowheads="1"/>
          </p:cNvSpPr>
          <p:nvPr>
            <p:ph type="subTitle" idx="1"/>
          </p:nvPr>
        </p:nvSpPr>
        <p:spPr/>
        <p:txBody>
          <a:bodyPr/>
          <a:lstStyle/>
          <a:p>
            <a:pPr eaLnBrk="1" hangingPunct="1"/>
            <a:r>
              <a:rPr lang="en-US" sz="1300" dirty="0" smtClean="0"/>
              <a:t>August 2018</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GDPR Data </a:t>
            </a:r>
            <a:r>
              <a:rPr lang="en-US" dirty="0" smtClean="0"/>
              <a:t>Protection Declaration </a:t>
            </a:r>
            <a:r>
              <a:rPr lang="en-US" dirty="0" smtClean="0"/>
              <a:t>– Europe</a:t>
            </a:r>
            <a:br>
              <a:rPr lang="en-US" dirty="0" smtClean="0"/>
            </a:br>
            <a:r>
              <a:rPr lang="en-US" dirty="0" smtClean="0"/>
              <a:t>Signature</a:t>
            </a:r>
            <a:endParaRPr lang="en-US" dirty="0"/>
          </a:p>
        </p:txBody>
      </p:sp>
      <p:sp>
        <p:nvSpPr>
          <p:cNvPr id="3" name="Content Placeholder 2"/>
          <p:cNvSpPr>
            <a:spLocks noGrp="1"/>
          </p:cNvSpPr>
          <p:nvPr>
            <p:ph idx="1"/>
          </p:nvPr>
        </p:nvSpPr>
        <p:spPr/>
        <p:txBody>
          <a:bodyPr/>
          <a:lstStyle/>
          <a:p>
            <a:r>
              <a:rPr lang="en-US" dirty="0" smtClean="0"/>
              <a:t>While the Privacy and Data Protection Policy provides information to the European employees how we will handle their data, the European GDPR Data Protection Declaration is a document each person with access to their data must sign.</a:t>
            </a:r>
            <a:br>
              <a:rPr lang="en-US" dirty="0" smtClean="0"/>
            </a:br>
            <a:endParaRPr lang="en-US" dirty="0" smtClean="0"/>
          </a:p>
          <a:p>
            <a:r>
              <a:rPr lang="en-US" dirty="0" smtClean="0"/>
              <a:t>The Declaration has been revised several times over the years.</a:t>
            </a:r>
            <a:br>
              <a:rPr lang="en-US" dirty="0" smtClean="0"/>
            </a:br>
            <a:endParaRPr lang="en-US" dirty="0" smtClean="0"/>
          </a:p>
          <a:p>
            <a:r>
              <a:rPr lang="en-US" dirty="0" smtClean="0"/>
              <a:t>In order to all be in agreement with the current Declaration, we ask that you sign today.</a:t>
            </a:r>
            <a:endParaRPr lang="en-US" dirty="0"/>
          </a:p>
        </p:txBody>
      </p:sp>
      <p:sp>
        <p:nvSpPr>
          <p:cNvPr id="4" name="Date Placeholder 3"/>
          <p:cNvSpPr>
            <a:spLocks noGrp="1"/>
          </p:cNvSpPr>
          <p:nvPr>
            <p:ph type="dt" sz="half" idx="10"/>
          </p:nvPr>
        </p:nvSpPr>
        <p:spPr/>
        <p:txBody>
          <a:bodyPr/>
          <a:lstStyle/>
          <a:p>
            <a:fld id="{CEB27381-4986-4152-85E2-CDCD2989CB4E}" type="datetime1">
              <a:rPr lang="en-US" smtClean="0"/>
              <a:pPr/>
              <a:t>8/6/2018</a:t>
            </a:fld>
            <a:endParaRPr lang="en-US" dirty="0"/>
          </a:p>
        </p:txBody>
      </p:sp>
      <p:sp>
        <p:nvSpPr>
          <p:cNvPr id="5" name="Slide Number Placeholder 4"/>
          <p:cNvSpPr>
            <a:spLocks noGrp="1"/>
          </p:cNvSpPr>
          <p:nvPr>
            <p:ph type="sldNum" sz="quarter" idx="11"/>
          </p:nvPr>
        </p:nvSpPr>
        <p:spPr/>
        <p:txBody>
          <a:bodyPr/>
          <a:lstStyle/>
          <a:p>
            <a:r>
              <a:rPr lang="en-US" dirty="0" smtClean="0"/>
              <a:t>Page </a:t>
            </a:r>
            <a:fld id="{5F3B8755-4D62-46A7-B47C-A763D2E378B8}" type="slidenum">
              <a:rPr lang="en-US" smtClean="0"/>
              <a:pPr/>
              <a:t>10</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for Training	</a:t>
            </a:r>
            <a:endParaRPr lang="en-US" dirty="0"/>
          </a:p>
        </p:txBody>
      </p:sp>
      <p:sp>
        <p:nvSpPr>
          <p:cNvPr id="3" name="Content Placeholder 2"/>
          <p:cNvSpPr>
            <a:spLocks noGrp="1"/>
          </p:cNvSpPr>
          <p:nvPr>
            <p:ph idx="1"/>
          </p:nvPr>
        </p:nvSpPr>
        <p:spPr/>
        <p:txBody>
          <a:bodyPr/>
          <a:lstStyle/>
          <a:p>
            <a:r>
              <a:rPr lang="en-US" dirty="0" smtClean="0"/>
              <a:t>EU Employee </a:t>
            </a:r>
            <a:r>
              <a:rPr lang="en-US" dirty="0" smtClean="0"/>
              <a:t>Privacy and Data Protection </a:t>
            </a:r>
            <a:r>
              <a:rPr lang="en-US" dirty="0" smtClean="0"/>
              <a:t>Policy</a:t>
            </a:r>
          </a:p>
          <a:p>
            <a:pPr lvl="1"/>
            <a:r>
              <a:rPr lang="en-US" dirty="0" smtClean="0"/>
              <a:t>Overview</a:t>
            </a:r>
          </a:p>
          <a:p>
            <a:pPr lvl="1"/>
            <a:r>
              <a:rPr lang="en-US" dirty="0" smtClean="0"/>
              <a:t>Definitions</a:t>
            </a:r>
          </a:p>
          <a:p>
            <a:pPr lvl="1"/>
            <a:r>
              <a:rPr lang="en-US" dirty="0" smtClean="0"/>
              <a:t>Principles</a:t>
            </a:r>
          </a:p>
          <a:p>
            <a:pPr lvl="1"/>
            <a:endParaRPr lang="en-US" dirty="0" smtClean="0"/>
          </a:p>
          <a:p>
            <a:r>
              <a:rPr lang="en-US" dirty="0" smtClean="0"/>
              <a:t>GDPR  Privacy and Data Protection Declaration</a:t>
            </a:r>
          </a:p>
          <a:p>
            <a:pPr lvl="1"/>
            <a:r>
              <a:rPr lang="en-US" dirty="0" smtClean="0"/>
              <a:t>Key Points</a:t>
            </a:r>
          </a:p>
          <a:p>
            <a:pPr lvl="1"/>
            <a:r>
              <a:rPr lang="en-US" dirty="0" smtClean="0"/>
              <a:t>Signature</a:t>
            </a:r>
          </a:p>
        </p:txBody>
      </p:sp>
      <p:sp>
        <p:nvSpPr>
          <p:cNvPr id="4" name="Date Placeholder 3"/>
          <p:cNvSpPr>
            <a:spLocks noGrp="1"/>
          </p:cNvSpPr>
          <p:nvPr>
            <p:ph type="dt" sz="half" idx="10"/>
          </p:nvPr>
        </p:nvSpPr>
        <p:spPr/>
        <p:txBody>
          <a:bodyPr/>
          <a:lstStyle/>
          <a:p>
            <a:fld id="{CEB27381-4986-4152-85E2-CDCD2989CB4E}" type="datetime1">
              <a:rPr lang="en-US" smtClean="0"/>
              <a:pPr/>
              <a:t>8/6/2018</a:t>
            </a:fld>
            <a:endParaRPr lang="en-US" dirty="0"/>
          </a:p>
        </p:txBody>
      </p:sp>
      <p:sp>
        <p:nvSpPr>
          <p:cNvPr id="5" name="Slide Number Placeholder 4"/>
          <p:cNvSpPr>
            <a:spLocks noGrp="1"/>
          </p:cNvSpPr>
          <p:nvPr>
            <p:ph type="sldNum" sz="quarter" idx="11"/>
          </p:nvPr>
        </p:nvSpPr>
        <p:spPr/>
        <p:txBody>
          <a:bodyPr/>
          <a:lstStyle/>
          <a:p>
            <a:r>
              <a:rPr lang="en-US" dirty="0" smtClean="0"/>
              <a:t>Page </a:t>
            </a:r>
            <a:fld id="{5F3B8755-4D62-46A7-B47C-A763D2E378B8}" type="slidenum">
              <a:rPr lang="en-US" smtClean="0"/>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fld id="{5D2F40B6-B69C-44F4-A93C-8C5F827D3317}" type="datetime1">
              <a:rPr lang="en-US"/>
              <a:pPr/>
              <a:t>8/6/2018</a:t>
            </a:fld>
            <a:endParaRPr lang="en-US" dirty="0"/>
          </a:p>
        </p:txBody>
      </p:sp>
      <p:sp>
        <p:nvSpPr>
          <p:cNvPr id="5" name="Slide Number Placeholder 4"/>
          <p:cNvSpPr>
            <a:spLocks noGrp="1"/>
          </p:cNvSpPr>
          <p:nvPr>
            <p:ph type="sldNum" sz="quarter" idx="11"/>
          </p:nvPr>
        </p:nvSpPr>
        <p:spPr/>
        <p:txBody>
          <a:bodyPr/>
          <a:lstStyle/>
          <a:p>
            <a:r>
              <a:rPr lang="en-US" dirty="0"/>
              <a:t>Page </a:t>
            </a:r>
            <a:fld id="{83E5F8AB-2282-4001-8B81-049F552581B6}" type="slidenum">
              <a:rPr lang="en-US"/>
              <a:pPr/>
              <a:t>3</a:t>
            </a:fld>
            <a:endParaRPr lang="en-US" dirty="0"/>
          </a:p>
        </p:txBody>
      </p:sp>
      <p:sp>
        <p:nvSpPr>
          <p:cNvPr id="11268" name="Rectangle 2"/>
          <p:cNvSpPr>
            <a:spLocks noGrp="1" noChangeArrowheads="1"/>
          </p:cNvSpPr>
          <p:nvPr>
            <p:ph type="title"/>
          </p:nvPr>
        </p:nvSpPr>
        <p:spPr/>
        <p:txBody>
          <a:bodyPr/>
          <a:lstStyle/>
          <a:p>
            <a:pPr eaLnBrk="1" hangingPunct="1"/>
            <a:r>
              <a:rPr lang="en-US" dirty="0" smtClean="0"/>
              <a:t>EU Employee </a:t>
            </a:r>
            <a:r>
              <a:rPr lang="en-US" dirty="0" smtClean="0"/>
              <a:t>Privacy and Data Protection- </a:t>
            </a:r>
            <a:r>
              <a:rPr lang="en-US" dirty="0" smtClean="0"/>
              <a:t>Overview</a:t>
            </a:r>
          </a:p>
        </p:txBody>
      </p:sp>
      <p:sp>
        <p:nvSpPr>
          <p:cNvPr id="11269" name="Rectangle 3"/>
          <p:cNvSpPr>
            <a:spLocks noGrp="1" noChangeArrowheads="1"/>
          </p:cNvSpPr>
          <p:nvPr>
            <p:ph type="body" idx="1"/>
          </p:nvPr>
        </p:nvSpPr>
        <p:spPr/>
        <p:txBody>
          <a:bodyPr/>
          <a:lstStyle/>
          <a:p>
            <a:pPr eaLnBrk="1" hangingPunct="1"/>
            <a:r>
              <a:rPr lang="en-US" dirty="0" smtClean="0"/>
              <a:t>In the European Union (“EU”), the General Data Protection Regulation (“GDPR”),  came into effect on May 25, 2018.  </a:t>
            </a:r>
          </a:p>
          <a:p>
            <a:pPr eaLnBrk="1" hangingPunct="1"/>
            <a:r>
              <a:rPr lang="en-US" dirty="0" smtClean="0"/>
              <a:t>Overall GDPR provides the following:</a:t>
            </a:r>
            <a:endParaRPr lang="en-IN" dirty="0" smtClean="0"/>
          </a:p>
          <a:p>
            <a:pPr marL="971550" lvl="2" indent="-171450">
              <a:buFont typeface="Arial" panose="020B0604020202020204" pitchFamily="34" charset="0"/>
              <a:buChar char="•"/>
            </a:pPr>
            <a:r>
              <a:rPr lang="en-IN" dirty="0" smtClean="0"/>
              <a:t>Uniform </a:t>
            </a:r>
            <a:r>
              <a:rPr lang="en-IN" dirty="0"/>
              <a:t>level of protection across EU</a:t>
            </a:r>
          </a:p>
          <a:p>
            <a:pPr marL="971550" lvl="2" indent="-171450">
              <a:buFont typeface="Arial" panose="020B0604020202020204" pitchFamily="34" charset="0"/>
              <a:buChar char="•"/>
            </a:pPr>
            <a:r>
              <a:rPr lang="en-GB" dirty="0"/>
              <a:t>Increase of EU residents’ control of their personal </a:t>
            </a:r>
            <a:r>
              <a:rPr lang="en-GB" dirty="0" smtClean="0"/>
              <a:t>data</a:t>
            </a:r>
          </a:p>
          <a:p>
            <a:pPr marL="971550" lvl="2" indent="-171450">
              <a:buFont typeface="Arial" panose="020B0604020202020204" pitchFamily="34" charset="0"/>
              <a:buChar char="•"/>
            </a:pPr>
            <a:r>
              <a:rPr lang="en-GB" dirty="0" smtClean="0"/>
              <a:t>Improvement </a:t>
            </a:r>
            <a:r>
              <a:rPr lang="en-GB" dirty="0"/>
              <a:t>of legal certainty and </a:t>
            </a:r>
            <a:r>
              <a:rPr lang="en-GB" dirty="0" smtClean="0"/>
              <a:t>enforcement</a:t>
            </a:r>
          </a:p>
          <a:p>
            <a:r>
              <a:rPr lang="en-US" dirty="0" smtClean="0"/>
              <a:t>As a multinational employer with employees based in the EU, MTS supports laws and regulations related </a:t>
            </a:r>
            <a:r>
              <a:rPr lang="en-US" dirty="0"/>
              <a:t>to the processing of personal data for residents of the European Union, and other European countries. </a:t>
            </a:r>
            <a:endParaRPr lang="en-US" dirty="0" smtClean="0"/>
          </a:p>
          <a:p>
            <a:r>
              <a:rPr lang="en-US" dirty="0" smtClean="0"/>
              <a:t>Guidance on how MTS supports these principles are outlined in the Privacy and Data Protection Policy – Europe (ORC - 0023) and the Employee Privacy Notice – Procedure -  Europe (ORC-0023.01)</a:t>
            </a:r>
            <a:r>
              <a:rPr lang="en-US" strike="sngStrike" dirty="0" smtClean="0"/>
              <a:t/>
            </a:r>
            <a:br>
              <a:rPr lang="en-US" strike="sngStrike"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EU Employee </a:t>
            </a:r>
            <a:r>
              <a:rPr lang="en-US" dirty="0" smtClean="0"/>
              <a:t>Privacy and Data Protection Policies </a:t>
            </a:r>
            <a:r>
              <a:rPr lang="en-US" dirty="0" smtClean="0"/>
              <a:t>- Overview</a:t>
            </a:r>
            <a:endParaRPr lang="en-US" dirty="0"/>
          </a:p>
        </p:txBody>
      </p:sp>
      <p:sp>
        <p:nvSpPr>
          <p:cNvPr id="3" name="Content Placeholder 2"/>
          <p:cNvSpPr>
            <a:spLocks noGrp="1"/>
          </p:cNvSpPr>
          <p:nvPr>
            <p:ph idx="1"/>
          </p:nvPr>
        </p:nvSpPr>
        <p:spPr/>
        <p:txBody>
          <a:bodyPr/>
          <a:lstStyle/>
          <a:p>
            <a:pPr marL="0" indent="0">
              <a:buNone/>
            </a:pPr>
            <a:r>
              <a:rPr lang="en-US" sz="1800" b="1" dirty="0" smtClean="0"/>
              <a:t>Privacy and Data Protection Policy – Europe:</a:t>
            </a:r>
          </a:p>
          <a:p>
            <a:r>
              <a:rPr lang="en-US" sz="1800" dirty="0" smtClean="0">
                <a:hlinkClick r:id="rId2"/>
              </a:rPr>
              <a:t>Policies and Procedures Home</a:t>
            </a:r>
            <a:endParaRPr lang="en-US" sz="1800" dirty="0" smtClean="0"/>
          </a:p>
          <a:p>
            <a:pPr lvl="1"/>
            <a:r>
              <a:rPr lang="en-US" sz="1800" dirty="0" smtClean="0"/>
              <a:t>Policy ID:  ORC – 0023</a:t>
            </a:r>
          </a:p>
          <a:p>
            <a:pPr lvl="1"/>
            <a:r>
              <a:rPr lang="en-US" sz="1800" dirty="0"/>
              <a:t>T</a:t>
            </a:r>
            <a:r>
              <a:rPr lang="en-US" sz="1800" dirty="0" smtClean="0"/>
              <a:t>he policy has been translated into five languages:  French, German, Italian, Spanish and Swedish</a:t>
            </a:r>
          </a:p>
          <a:p>
            <a:pPr lvl="1"/>
            <a:r>
              <a:rPr lang="en-US" sz="1800" dirty="0" smtClean="0"/>
              <a:t>The Privacy and Data Privacy Policy – Europe is also published on MTS Europe </a:t>
            </a:r>
            <a:r>
              <a:rPr lang="en-US" dirty="0" smtClean="0"/>
              <a:t>intranet sites</a:t>
            </a:r>
          </a:p>
          <a:p>
            <a:pPr marL="0" indent="0">
              <a:buNone/>
            </a:pPr>
            <a:endParaRPr lang="en-US" sz="1800" dirty="0" smtClean="0"/>
          </a:p>
          <a:p>
            <a:pPr marL="0" indent="0">
              <a:buNone/>
            </a:pPr>
            <a:r>
              <a:rPr lang="en-US" sz="1800" b="1" dirty="0" smtClean="0"/>
              <a:t>Employee Privacy Notice Procedure – Europe:</a:t>
            </a:r>
          </a:p>
          <a:p>
            <a:r>
              <a:rPr lang="en-US" sz="1800" dirty="0" smtClean="0">
                <a:hlinkClick r:id="rId2"/>
              </a:rPr>
              <a:t>Policies </a:t>
            </a:r>
            <a:r>
              <a:rPr lang="en-US" sz="1800" dirty="0">
                <a:hlinkClick r:id="rId2"/>
              </a:rPr>
              <a:t>and Procedures Home</a:t>
            </a:r>
            <a:endParaRPr lang="en-US" sz="1800" dirty="0"/>
          </a:p>
          <a:p>
            <a:pPr lvl="1"/>
            <a:r>
              <a:rPr lang="en-US" sz="1800" dirty="0"/>
              <a:t>Policy ID:  ORC – </a:t>
            </a:r>
            <a:r>
              <a:rPr lang="en-US" sz="1800" dirty="0" smtClean="0"/>
              <a:t>0023.01</a:t>
            </a:r>
            <a:endParaRPr lang="en-US" sz="1800" dirty="0"/>
          </a:p>
          <a:p>
            <a:pPr lvl="1"/>
            <a:r>
              <a:rPr lang="en-US" sz="1800" dirty="0"/>
              <a:t>The </a:t>
            </a:r>
            <a:r>
              <a:rPr lang="en-US" sz="1800" dirty="0" smtClean="0"/>
              <a:t>procedure </a:t>
            </a:r>
            <a:r>
              <a:rPr lang="en-US" sz="1800" dirty="0"/>
              <a:t>has been translated into five languages:  French, German, Italian, Spanish and Swedish</a:t>
            </a:r>
          </a:p>
          <a:p>
            <a:pPr marL="0" indent="0">
              <a:buNone/>
            </a:pPr>
            <a:endParaRPr lang="en-US" dirty="0" smtClean="0"/>
          </a:p>
          <a:p>
            <a:endParaRPr lang="en-US" dirty="0"/>
          </a:p>
        </p:txBody>
      </p:sp>
      <p:sp>
        <p:nvSpPr>
          <p:cNvPr id="4" name="Date Placeholder 3"/>
          <p:cNvSpPr>
            <a:spLocks noGrp="1"/>
          </p:cNvSpPr>
          <p:nvPr>
            <p:ph type="dt" sz="half" idx="10"/>
          </p:nvPr>
        </p:nvSpPr>
        <p:spPr/>
        <p:txBody>
          <a:bodyPr/>
          <a:lstStyle/>
          <a:p>
            <a:fld id="{CEB27381-4986-4152-85E2-CDCD2989CB4E}" type="datetime1">
              <a:rPr lang="en-US" smtClean="0"/>
              <a:pPr/>
              <a:t>8/6/2018</a:t>
            </a:fld>
            <a:endParaRPr lang="en-US" dirty="0"/>
          </a:p>
        </p:txBody>
      </p:sp>
      <p:sp>
        <p:nvSpPr>
          <p:cNvPr id="5" name="Slide Number Placeholder 4"/>
          <p:cNvSpPr>
            <a:spLocks noGrp="1"/>
          </p:cNvSpPr>
          <p:nvPr>
            <p:ph type="sldNum" sz="quarter" idx="11"/>
          </p:nvPr>
        </p:nvSpPr>
        <p:spPr/>
        <p:txBody>
          <a:bodyPr/>
          <a:lstStyle/>
          <a:p>
            <a:r>
              <a:rPr lang="en-US" dirty="0" smtClean="0"/>
              <a:t>Page </a:t>
            </a:r>
            <a:fld id="{5F3B8755-4D62-46A7-B47C-A763D2E378B8}"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Privacy and Dat</a:t>
            </a:r>
            <a:r>
              <a:rPr lang="en-US" dirty="0" smtClean="0"/>
              <a:t>a Protection </a:t>
            </a:r>
            <a:r>
              <a:rPr lang="en-US" dirty="0" smtClean="0"/>
              <a:t>(GDPR</a:t>
            </a:r>
            <a:r>
              <a:rPr lang="en-US" dirty="0" smtClean="0"/>
              <a:t>) Definitions</a:t>
            </a:r>
            <a:endParaRPr lang="en-US" dirty="0"/>
          </a:p>
        </p:txBody>
      </p:sp>
      <p:sp>
        <p:nvSpPr>
          <p:cNvPr id="3" name="Content Placeholder 2"/>
          <p:cNvSpPr>
            <a:spLocks noGrp="1"/>
          </p:cNvSpPr>
          <p:nvPr>
            <p:ph idx="1"/>
          </p:nvPr>
        </p:nvSpPr>
        <p:spPr>
          <a:xfrm>
            <a:off x="457200" y="1143000"/>
            <a:ext cx="8305800" cy="5334000"/>
          </a:xfrm>
        </p:spPr>
        <p:txBody>
          <a:bodyPr/>
          <a:lstStyle/>
          <a:p>
            <a:r>
              <a:rPr lang="en-US" sz="1800" b="1" dirty="0"/>
              <a:t>Data Subjects:</a:t>
            </a:r>
            <a:r>
              <a:rPr lang="en-US" sz="1800" dirty="0"/>
              <a:t> MTS employees, customers, providers or any other individuals’ personal data</a:t>
            </a:r>
          </a:p>
          <a:p>
            <a:pPr marL="0" indent="0">
              <a:buNone/>
            </a:pPr>
            <a:endParaRPr lang="en-US" sz="1800" b="1" dirty="0" smtClean="0"/>
          </a:p>
          <a:p>
            <a:r>
              <a:rPr lang="en-US" sz="1800" b="1" dirty="0" smtClean="0"/>
              <a:t>Personal </a:t>
            </a:r>
            <a:r>
              <a:rPr lang="en-US" sz="1800" b="1" dirty="0"/>
              <a:t>Data: </a:t>
            </a:r>
            <a:r>
              <a:rPr lang="en-US" sz="1800" dirty="0"/>
              <a:t>Any information relating to an identified or identifiable natural person who can be identified, directly or indirectly, in particular by reference to an identifier such </a:t>
            </a:r>
            <a:r>
              <a:rPr lang="en-US" sz="1800" dirty="0" smtClean="0"/>
              <a:t>as a:</a:t>
            </a:r>
          </a:p>
          <a:p>
            <a:pPr lvl="1"/>
            <a:r>
              <a:rPr lang="en-US" sz="1800" dirty="0" smtClean="0"/>
              <a:t>Name</a:t>
            </a:r>
          </a:p>
          <a:p>
            <a:pPr lvl="1"/>
            <a:r>
              <a:rPr lang="en-US" sz="1800" dirty="0"/>
              <a:t>I</a:t>
            </a:r>
            <a:r>
              <a:rPr lang="en-US" sz="1800" dirty="0" smtClean="0"/>
              <a:t>dentification number</a:t>
            </a:r>
          </a:p>
          <a:p>
            <a:pPr lvl="1"/>
            <a:r>
              <a:rPr lang="en-US" sz="1800" dirty="0"/>
              <a:t>L</a:t>
            </a:r>
            <a:r>
              <a:rPr lang="en-US" sz="1800" dirty="0" smtClean="0"/>
              <a:t>ocation data</a:t>
            </a:r>
          </a:p>
          <a:p>
            <a:pPr lvl="1"/>
            <a:r>
              <a:rPr lang="en-US" sz="1800" dirty="0"/>
              <a:t>O</a:t>
            </a:r>
            <a:r>
              <a:rPr lang="en-US" sz="1800" dirty="0" smtClean="0"/>
              <a:t>nline identifier </a:t>
            </a:r>
          </a:p>
          <a:p>
            <a:pPr lvl="1"/>
            <a:r>
              <a:rPr lang="en-US" sz="1800" dirty="0"/>
              <a:t>O</a:t>
            </a:r>
            <a:r>
              <a:rPr lang="en-US" sz="1800" dirty="0" smtClean="0"/>
              <a:t>ne </a:t>
            </a:r>
            <a:r>
              <a:rPr lang="en-US" sz="1800" dirty="0"/>
              <a:t>or more factors specific to the physical, physiological, genetic, mental, economic, cultural, or social identity of that natural person.</a:t>
            </a:r>
          </a:p>
          <a:p>
            <a:endParaRPr lang="en-US" sz="1800" b="1" dirty="0" smtClean="0"/>
          </a:p>
          <a:p>
            <a:r>
              <a:rPr lang="en-US" sz="1800" b="1" dirty="0" smtClean="0"/>
              <a:t>Sensitive </a:t>
            </a:r>
            <a:r>
              <a:rPr lang="en-US" sz="1800" b="1" dirty="0"/>
              <a:t>Personal Data</a:t>
            </a:r>
            <a:r>
              <a:rPr lang="en-US" sz="1800" dirty="0"/>
              <a:t>:  As defined in Article 9 of the General Data Protection Regulation (“GDPR”), Sensitive Personal Data includes personal data </a:t>
            </a:r>
            <a:r>
              <a:rPr lang="en-US" sz="1800" dirty="0" smtClean="0"/>
              <a:t>revealing racial </a:t>
            </a:r>
            <a:r>
              <a:rPr lang="en-US" sz="1800" dirty="0"/>
              <a:t>or ethnic origin, political opinions, religious or philosophical beliefs, or trade union membership, and the processing of genetic data, biometric data for the purpose of uniquely identifying a natural person, data concerning health or data concerning a natural person’s sex life or sexual orientation</a:t>
            </a:r>
            <a:r>
              <a:rPr lang="en-US" sz="1800" dirty="0" smtClean="0"/>
              <a:t>.</a:t>
            </a:r>
          </a:p>
          <a:p>
            <a:pPr marL="0" indent="0">
              <a:buNone/>
            </a:pPr>
            <a:r>
              <a:rPr lang="en-US" b="1" dirty="0"/>
              <a:t> </a:t>
            </a:r>
          </a:p>
          <a:p>
            <a:endParaRPr lang="en-US" dirty="0"/>
          </a:p>
        </p:txBody>
      </p:sp>
      <p:sp>
        <p:nvSpPr>
          <p:cNvPr id="4" name="Date Placeholder 3"/>
          <p:cNvSpPr>
            <a:spLocks noGrp="1"/>
          </p:cNvSpPr>
          <p:nvPr>
            <p:ph type="dt" sz="half" idx="10"/>
          </p:nvPr>
        </p:nvSpPr>
        <p:spPr/>
        <p:txBody>
          <a:bodyPr/>
          <a:lstStyle/>
          <a:p>
            <a:fld id="{CEB27381-4986-4152-85E2-CDCD2989CB4E}" type="datetime1">
              <a:rPr lang="en-US" smtClean="0"/>
              <a:pPr/>
              <a:t>8/6/2018</a:t>
            </a:fld>
            <a:endParaRPr lang="en-US" dirty="0"/>
          </a:p>
        </p:txBody>
      </p:sp>
      <p:sp>
        <p:nvSpPr>
          <p:cNvPr id="5" name="Slide Number Placeholder 4"/>
          <p:cNvSpPr>
            <a:spLocks noGrp="1"/>
          </p:cNvSpPr>
          <p:nvPr>
            <p:ph type="sldNum" sz="quarter" idx="11"/>
          </p:nvPr>
        </p:nvSpPr>
        <p:spPr/>
        <p:txBody>
          <a:bodyPr/>
          <a:lstStyle/>
          <a:p>
            <a:r>
              <a:rPr lang="en-US" dirty="0" smtClean="0"/>
              <a:t>Page </a:t>
            </a:r>
            <a:fld id="{5F3B8755-4D62-46A7-B47C-A763D2E378B8}" type="slidenum">
              <a:rPr lang="en-US" smtClean="0"/>
              <a:pPr/>
              <a:t>5</a:t>
            </a:fld>
            <a:endParaRPr lang="en-US" dirty="0"/>
          </a:p>
        </p:txBody>
      </p:sp>
    </p:spTree>
    <p:extLst>
      <p:ext uri="{BB962C8B-B14F-4D97-AF65-F5344CB8AC3E}">
        <p14:creationId xmlns:p14="http://schemas.microsoft.com/office/powerpoint/2010/main" val="31587940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Employee Privacy and Data Protection – Europe Principles</a:t>
            </a:r>
            <a:r>
              <a:rPr lang="en-US" dirty="0" smtClean="0"/>
              <a:t>	</a:t>
            </a:r>
            <a:endParaRPr lang="en-US" dirty="0"/>
          </a:p>
        </p:txBody>
      </p:sp>
      <p:sp>
        <p:nvSpPr>
          <p:cNvPr id="3" name="Content Placeholder 2"/>
          <p:cNvSpPr>
            <a:spLocks noGrp="1"/>
          </p:cNvSpPr>
          <p:nvPr>
            <p:ph idx="1"/>
          </p:nvPr>
        </p:nvSpPr>
        <p:spPr>
          <a:xfrm>
            <a:off x="457200" y="1219200"/>
            <a:ext cx="8305800" cy="4800600"/>
          </a:xfrm>
        </p:spPr>
        <p:txBody>
          <a:bodyPr/>
          <a:lstStyle/>
          <a:p>
            <a:r>
              <a:rPr lang="en-US" dirty="0" smtClean="0"/>
              <a:t>The Privacy and Data Protection Policy – Europe  applies to employees within Europe</a:t>
            </a:r>
            <a:br>
              <a:rPr lang="en-US" dirty="0" smtClean="0"/>
            </a:br>
            <a:endParaRPr lang="en-US" dirty="0" smtClean="0"/>
          </a:p>
          <a:p>
            <a:r>
              <a:rPr lang="en-US" dirty="0"/>
              <a:t>MTS’ Privacy and Data Protection </a:t>
            </a:r>
            <a:r>
              <a:rPr lang="en-US" dirty="0" smtClean="0"/>
              <a:t>Compliance </a:t>
            </a:r>
            <a:r>
              <a:rPr lang="en-US" dirty="0"/>
              <a:t>P</a:t>
            </a:r>
            <a:r>
              <a:rPr lang="en-US" dirty="0" smtClean="0"/>
              <a:t>rogram </a:t>
            </a:r>
            <a:r>
              <a:rPr lang="en-US" dirty="0"/>
              <a:t>is managed by the Office of Risk and Compliance, with support from various business </a:t>
            </a:r>
            <a:r>
              <a:rPr lang="en-US" dirty="0" smtClean="0"/>
              <a:t>areas, including </a:t>
            </a:r>
            <a:r>
              <a:rPr lang="en-US" dirty="0"/>
              <a:t>HR, IT and the Office of General Counsel. </a:t>
            </a:r>
            <a:endParaRPr lang="en-US" dirty="0" smtClean="0"/>
          </a:p>
          <a:p>
            <a:endParaRPr lang="en-US" sz="1400" dirty="0"/>
          </a:p>
          <a:p>
            <a:r>
              <a:rPr lang="en-US" dirty="0"/>
              <a:t>The Privacy and Data Protection </a:t>
            </a:r>
            <a:r>
              <a:rPr lang="en-US" dirty="0" smtClean="0"/>
              <a:t>Compliance Program </a:t>
            </a:r>
            <a:r>
              <a:rPr lang="en-US" dirty="0"/>
              <a:t>structure </a:t>
            </a:r>
            <a:r>
              <a:rPr lang="en-US" dirty="0" smtClean="0"/>
              <a:t>includes a Data </a:t>
            </a:r>
            <a:r>
              <a:rPr lang="en-US" dirty="0"/>
              <a:t>Protection Officer (“DPO”) who is accountable to the MTS Chief Risk and Compliance Officer.  The DPO is responsible for assisting in the oversight of MTS’ data protection compliance program and for advising MTS in relation to any questions regarding data protection.  </a:t>
            </a:r>
          </a:p>
          <a:p>
            <a:endParaRPr lang="en-US" sz="1400" dirty="0"/>
          </a:p>
          <a:p>
            <a:pPr eaLnBrk="0"/>
            <a:r>
              <a:rPr lang="en-US" dirty="0"/>
              <a:t>MTS employees may raise questions or issues regarding Personal Data with the Office of Risk and </a:t>
            </a:r>
            <a:r>
              <a:rPr lang="en-US" dirty="0" smtClean="0"/>
              <a:t>Compliance. </a:t>
            </a:r>
            <a:r>
              <a:rPr lang="en-US" dirty="0"/>
              <a:t>If an employee cannot resolve his or her issue with the Office of Risk and Compliance, requests can be sent to the Data Protection Officer (DPO</a:t>
            </a:r>
            <a:r>
              <a:rPr lang="en-US" dirty="0" smtClean="0"/>
              <a:t>).</a:t>
            </a:r>
            <a:endParaRPr lang="en-US" dirty="0"/>
          </a:p>
          <a:p>
            <a:endParaRPr lang="en-US" dirty="0" smtClean="0"/>
          </a:p>
        </p:txBody>
      </p:sp>
      <p:sp>
        <p:nvSpPr>
          <p:cNvPr id="4" name="Date Placeholder 3"/>
          <p:cNvSpPr>
            <a:spLocks noGrp="1"/>
          </p:cNvSpPr>
          <p:nvPr>
            <p:ph type="dt" sz="half" idx="10"/>
          </p:nvPr>
        </p:nvSpPr>
        <p:spPr/>
        <p:txBody>
          <a:bodyPr/>
          <a:lstStyle/>
          <a:p>
            <a:fld id="{CEB27381-4986-4152-85E2-CDCD2989CB4E}" type="datetime1">
              <a:rPr lang="en-US" smtClean="0"/>
              <a:pPr/>
              <a:t>8/6/2018</a:t>
            </a:fld>
            <a:endParaRPr lang="en-US" dirty="0"/>
          </a:p>
        </p:txBody>
      </p:sp>
      <p:sp>
        <p:nvSpPr>
          <p:cNvPr id="5" name="Slide Number Placeholder 4"/>
          <p:cNvSpPr>
            <a:spLocks noGrp="1"/>
          </p:cNvSpPr>
          <p:nvPr>
            <p:ph type="sldNum" sz="quarter" idx="11"/>
          </p:nvPr>
        </p:nvSpPr>
        <p:spPr/>
        <p:txBody>
          <a:bodyPr/>
          <a:lstStyle/>
          <a:p>
            <a:r>
              <a:rPr lang="en-US" dirty="0" smtClean="0"/>
              <a:t>Page </a:t>
            </a:r>
            <a:fld id="{5F3B8755-4D62-46A7-B47C-A763D2E378B8}"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Employee Privacy and Data Protection - Europe Principles</a:t>
            </a:r>
            <a:r>
              <a:rPr lang="en-US" dirty="0" smtClean="0"/>
              <a:t>	</a:t>
            </a:r>
            <a:endParaRPr lang="en-US" dirty="0"/>
          </a:p>
        </p:txBody>
      </p:sp>
      <p:sp>
        <p:nvSpPr>
          <p:cNvPr id="3" name="Content Placeholder 2"/>
          <p:cNvSpPr>
            <a:spLocks noGrp="1"/>
          </p:cNvSpPr>
          <p:nvPr>
            <p:ph idx="1"/>
          </p:nvPr>
        </p:nvSpPr>
        <p:spPr>
          <a:xfrm>
            <a:off x="457200" y="1143000"/>
            <a:ext cx="8305800" cy="5105400"/>
          </a:xfrm>
        </p:spPr>
        <p:txBody>
          <a:bodyPr/>
          <a:lstStyle/>
          <a:p>
            <a:pPr marL="0" indent="0" eaLnBrk="0">
              <a:buNone/>
            </a:pPr>
            <a:r>
              <a:rPr lang="en-US" sz="1800" b="1" dirty="0" smtClean="0"/>
              <a:t>Uses of Employee Personal Data:</a:t>
            </a:r>
          </a:p>
          <a:p>
            <a:pPr marL="0" indent="0" eaLnBrk="0">
              <a:buNone/>
            </a:pPr>
            <a:r>
              <a:rPr lang="en-US" sz="1800" dirty="0" smtClean="0"/>
              <a:t>MTS processes employee </a:t>
            </a:r>
            <a:r>
              <a:rPr lang="en-US" sz="1800" dirty="0"/>
              <a:t>d</a:t>
            </a:r>
            <a:r>
              <a:rPr lang="en-US" sz="1800" dirty="0" smtClean="0"/>
              <a:t>ata </a:t>
            </a:r>
            <a:r>
              <a:rPr lang="en-US" sz="1800" dirty="0"/>
              <a:t>for the following </a:t>
            </a:r>
            <a:r>
              <a:rPr lang="en-US" sz="1800" dirty="0" smtClean="0"/>
              <a:t>purposes, to:</a:t>
            </a:r>
            <a:endParaRPr lang="en-US" sz="1800" dirty="0"/>
          </a:p>
          <a:p>
            <a:pPr eaLnBrk="0"/>
            <a:r>
              <a:rPr lang="en-US" sz="1800" dirty="0" smtClean="0"/>
              <a:t>Carry </a:t>
            </a:r>
            <a:r>
              <a:rPr lang="en-US" sz="1800" dirty="0"/>
              <a:t>out compensation related activities, including stock plan administration and compensation analysis and administration;</a:t>
            </a:r>
          </a:p>
          <a:p>
            <a:pPr eaLnBrk="0"/>
            <a:r>
              <a:rPr lang="en-US" sz="1800" dirty="0"/>
              <a:t>Manage payroll;</a:t>
            </a:r>
          </a:p>
          <a:p>
            <a:pPr eaLnBrk="0"/>
            <a:r>
              <a:rPr lang="en-US" sz="1800" dirty="0"/>
              <a:t>Manage and follow-up on </a:t>
            </a:r>
            <a:r>
              <a:rPr lang="en-US" sz="1800" dirty="0" smtClean="0"/>
              <a:t>employee performance</a:t>
            </a:r>
            <a:r>
              <a:rPr lang="en-US" sz="1800" dirty="0"/>
              <a:t>; </a:t>
            </a:r>
          </a:p>
          <a:p>
            <a:pPr eaLnBrk="0"/>
            <a:r>
              <a:rPr lang="en-US" sz="1800" dirty="0"/>
              <a:t>Conduct succession planning;</a:t>
            </a:r>
          </a:p>
          <a:p>
            <a:pPr eaLnBrk="0"/>
            <a:r>
              <a:rPr lang="en-US" sz="1800" dirty="0"/>
              <a:t>Manage personnel administration;</a:t>
            </a:r>
          </a:p>
          <a:p>
            <a:pPr eaLnBrk="0"/>
            <a:r>
              <a:rPr lang="en-US" sz="1800" dirty="0"/>
              <a:t>Provide security, recovery and IT helpdesk support services;</a:t>
            </a:r>
          </a:p>
          <a:p>
            <a:pPr eaLnBrk="0"/>
            <a:r>
              <a:rPr lang="en-US" sz="1800" dirty="0" smtClean="0"/>
              <a:t>Account </a:t>
            </a:r>
            <a:r>
              <a:rPr lang="en-US" sz="1800" dirty="0"/>
              <a:t>for and execute business </a:t>
            </a:r>
            <a:r>
              <a:rPr lang="en-US" sz="1800" dirty="0" smtClean="0"/>
              <a:t>activities</a:t>
            </a:r>
            <a:r>
              <a:rPr lang="en-US" sz="1800" dirty="0"/>
              <a:t> </a:t>
            </a:r>
            <a:r>
              <a:rPr lang="en-US" sz="1800" dirty="0" smtClean="0"/>
              <a:t>related to employee’s position responsibilities;</a:t>
            </a:r>
          </a:p>
          <a:p>
            <a:pPr eaLnBrk="0"/>
            <a:r>
              <a:rPr lang="en-US" sz="1800" dirty="0" smtClean="0"/>
              <a:t>Manage </a:t>
            </a:r>
            <a:r>
              <a:rPr lang="en-US" sz="1800" dirty="0"/>
              <a:t>and follow-up on workflows related to employee’s </a:t>
            </a:r>
            <a:r>
              <a:rPr lang="en-US" sz="1800" dirty="0" smtClean="0"/>
              <a:t>assigned position responsibilities; and</a:t>
            </a:r>
            <a:endParaRPr lang="en-US" sz="1800" dirty="0"/>
          </a:p>
          <a:p>
            <a:pPr eaLnBrk="0"/>
            <a:r>
              <a:rPr lang="en-US" sz="1800" dirty="0"/>
              <a:t>Monitor and enforce adherence with company policies, procedures and </a:t>
            </a:r>
            <a:r>
              <a:rPr lang="en-US" sz="1800" dirty="0" smtClean="0"/>
              <a:t>standards.</a:t>
            </a:r>
          </a:p>
          <a:p>
            <a:pPr marL="0" indent="0" eaLnBrk="0">
              <a:buNone/>
            </a:pPr>
            <a:endParaRPr lang="en-US" sz="1600" b="1" dirty="0" smtClean="0"/>
          </a:p>
          <a:p>
            <a:pPr marL="0" indent="0" eaLnBrk="0">
              <a:buNone/>
            </a:pPr>
            <a:r>
              <a:rPr lang="en-US" sz="1800" b="1" dirty="0" smtClean="0"/>
              <a:t>Legitimate Business Interest</a:t>
            </a:r>
          </a:p>
          <a:p>
            <a:pPr eaLnBrk="0"/>
            <a:r>
              <a:rPr lang="en-US" sz="1800" dirty="0" smtClean="0"/>
              <a:t>MTS</a:t>
            </a:r>
            <a:r>
              <a:rPr lang="en-US" sz="1800" dirty="0"/>
              <a:t>’ processing of </a:t>
            </a:r>
            <a:r>
              <a:rPr lang="en-US" sz="1800" dirty="0" smtClean="0"/>
              <a:t>employee </a:t>
            </a:r>
            <a:r>
              <a:rPr lang="en-US" sz="1800" dirty="0"/>
              <a:t>d</a:t>
            </a:r>
            <a:r>
              <a:rPr lang="en-US" sz="1800" dirty="0" smtClean="0"/>
              <a:t>ata </a:t>
            </a:r>
            <a:r>
              <a:rPr lang="en-US" sz="1800" dirty="0"/>
              <a:t>is performed in connection with employees’ </a:t>
            </a:r>
            <a:r>
              <a:rPr lang="en-US" sz="1800" dirty="0" smtClean="0"/>
              <a:t>MTS employment </a:t>
            </a:r>
            <a:r>
              <a:rPr lang="en-US" sz="1800" dirty="0"/>
              <a:t>contracts and MTS’ legitimate interest to conduct business </a:t>
            </a:r>
            <a:r>
              <a:rPr lang="en-US" sz="1800" dirty="0" smtClean="0"/>
              <a:t>activities.</a:t>
            </a:r>
            <a:r>
              <a:rPr lang="en-US" sz="1800" b="1" dirty="0" smtClean="0"/>
              <a:t/>
            </a:r>
            <a:br>
              <a:rPr lang="en-US" sz="1800" b="1" dirty="0" smtClean="0"/>
            </a:br>
            <a:endParaRPr lang="en-US" sz="1800" b="1" dirty="0" smtClean="0"/>
          </a:p>
        </p:txBody>
      </p:sp>
      <p:sp>
        <p:nvSpPr>
          <p:cNvPr id="4" name="Date Placeholder 3"/>
          <p:cNvSpPr>
            <a:spLocks noGrp="1"/>
          </p:cNvSpPr>
          <p:nvPr>
            <p:ph type="dt" sz="half" idx="10"/>
          </p:nvPr>
        </p:nvSpPr>
        <p:spPr/>
        <p:txBody>
          <a:bodyPr/>
          <a:lstStyle/>
          <a:p>
            <a:fld id="{CEB27381-4986-4152-85E2-CDCD2989CB4E}" type="datetime1">
              <a:rPr lang="en-US" smtClean="0"/>
              <a:pPr/>
              <a:t>8/6/2018</a:t>
            </a:fld>
            <a:endParaRPr lang="en-US" dirty="0"/>
          </a:p>
        </p:txBody>
      </p:sp>
      <p:sp>
        <p:nvSpPr>
          <p:cNvPr id="5" name="Slide Number Placeholder 4"/>
          <p:cNvSpPr>
            <a:spLocks noGrp="1"/>
          </p:cNvSpPr>
          <p:nvPr>
            <p:ph type="sldNum" sz="quarter" idx="11"/>
          </p:nvPr>
        </p:nvSpPr>
        <p:spPr/>
        <p:txBody>
          <a:bodyPr/>
          <a:lstStyle/>
          <a:p>
            <a:r>
              <a:rPr lang="en-US" dirty="0" smtClean="0"/>
              <a:t>Page </a:t>
            </a:r>
            <a:fld id="{5F3B8755-4D62-46A7-B47C-A763D2E378B8}" type="slidenum">
              <a:rPr lang="en-US" smtClean="0"/>
              <a:pPr/>
              <a:t>7</a:t>
            </a:fld>
            <a:endParaRPr lang="en-US" dirty="0"/>
          </a:p>
        </p:txBody>
      </p:sp>
    </p:spTree>
    <p:extLst>
      <p:ext uri="{BB962C8B-B14F-4D97-AF65-F5344CB8AC3E}">
        <p14:creationId xmlns:p14="http://schemas.microsoft.com/office/powerpoint/2010/main" val="13482785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Employee Privacy and Data Protection - Europe Principles</a:t>
            </a:r>
            <a:endParaRPr lang="en-US" dirty="0"/>
          </a:p>
        </p:txBody>
      </p:sp>
      <p:sp>
        <p:nvSpPr>
          <p:cNvPr id="3" name="Content Placeholder 2"/>
          <p:cNvSpPr>
            <a:spLocks noGrp="1"/>
          </p:cNvSpPr>
          <p:nvPr>
            <p:ph idx="1"/>
          </p:nvPr>
        </p:nvSpPr>
        <p:spPr/>
        <p:txBody>
          <a:bodyPr/>
          <a:lstStyle/>
          <a:p>
            <a:pPr marL="0" lvl="0" indent="0" eaLnBrk="0">
              <a:buNone/>
            </a:pPr>
            <a:r>
              <a:rPr lang="en-US" sz="1800" b="1" dirty="0"/>
              <a:t>Transfers Out of the European Union (“EU”)</a:t>
            </a:r>
          </a:p>
          <a:p>
            <a:pPr eaLnBrk="0"/>
            <a:r>
              <a:rPr lang="en-US" sz="1800" dirty="0"/>
              <a:t>MTS is committed to providing protection for data transferred to and/or made accessible from non-EU countries, and MTS therefore enters into a European Model Contract as adopted by the Commission Decision 2010/87/EU (“EMC”) for transfers of personal data to non-EU countries.  </a:t>
            </a:r>
            <a:endParaRPr lang="en-US" sz="1800" b="1" dirty="0" smtClean="0"/>
          </a:p>
          <a:p>
            <a:pPr marL="0" indent="0">
              <a:buNone/>
            </a:pPr>
            <a:endParaRPr lang="en-US" sz="1800" b="1" dirty="0" smtClean="0"/>
          </a:p>
          <a:p>
            <a:pPr marL="0" indent="0">
              <a:buNone/>
            </a:pPr>
            <a:r>
              <a:rPr lang="en-US" sz="1800" b="1" dirty="0" smtClean="0"/>
              <a:t>Access</a:t>
            </a:r>
          </a:p>
          <a:p>
            <a:r>
              <a:rPr lang="en-US" sz="1800" dirty="0" smtClean="0"/>
              <a:t>Employees </a:t>
            </a:r>
            <a:r>
              <a:rPr lang="en-US" sz="1800" dirty="0"/>
              <a:t>may access, review and update their own </a:t>
            </a:r>
            <a:r>
              <a:rPr lang="en-US" sz="1800" dirty="0" smtClean="0"/>
              <a:t>employee </a:t>
            </a:r>
            <a:r>
              <a:rPr lang="en-US" sz="1800" dirty="0"/>
              <a:t>d</a:t>
            </a:r>
            <a:r>
              <a:rPr lang="en-US" sz="1800" dirty="0" smtClean="0"/>
              <a:t>ata </a:t>
            </a:r>
            <a:r>
              <a:rPr lang="en-US" sz="1800" dirty="0"/>
              <a:t>in accordance </a:t>
            </a:r>
            <a:r>
              <a:rPr lang="en-US" sz="1800" dirty="0" smtClean="0"/>
              <a:t>with </a:t>
            </a:r>
            <a:r>
              <a:rPr lang="en-US" sz="1800" dirty="0"/>
              <a:t>applicable law. </a:t>
            </a:r>
            <a:endParaRPr lang="en-US" sz="1800" dirty="0" smtClean="0"/>
          </a:p>
          <a:p>
            <a:endParaRPr lang="en-US" sz="1800" dirty="0"/>
          </a:p>
          <a:p>
            <a:pPr marL="0" indent="0">
              <a:buNone/>
            </a:pPr>
            <a:r>
              <a:rPr lang="en-US" sz="1800" b="1" dirty="0" smtClean="0"/>
              <a:t>Data Security and Integrity:</a:t>
            </a:r>
          </a:p>
          <a:p>
            <a:r>
              <a:rPr lang="en-US" sz="1800" dirty="0" smtClean="0"/>
              <a:t>MTS </a:t>
            </a:r>
            <a:r>
              <a:rPr lang="en-US" sz="1800" dirty="0"/>
              <a:t>is committed to collecting and </a:t>
            </a:r>
            <a:r>
              <a:rPr lang="en-US" sz="1800" dirty="0" smtClean="0"/>
              <a:t>processing personal </a:t>
            </a:r>
            <a:r>
              <a:rPr lang="en-US" sz="1800" dirty="0"/>
              <a:t>d</a:t>
            </a:r>
            <a:r>
              <a:rPr lang="en-US" sz="1800" dirty="0" smtClean="0"/>
              <a:t>ata </a:t>
            </a:r>
            <a:r>
              <a:rPr lang="en-US" sz="1800" dirty="0"/>
              <a:t>with appropriate care and diligence in compliance with applicable </a:t>
            </a:r>
            <a:r>
              <a:rPr lang="en-US" sz="1800" dirty="0" smtClean="0"/>
              <a:t>law, such as </a:t>
            </a:r>
            <a:r>
              <a:rPr lang="en-US" sz="1800" dirty="0"/>
              <a:t>security measures to safeguard data from loss, misuse, unauthorized access, disclosure, alteration, or destruction.  </a:t>
            </a:r>
            <a:endParaRPr lang="en-US" sz="1800" dirty="0" smtClean="0"/>
          </a:p>
          <a:p>
            <a:r>
              <a:rPr lang="en-US" sz="1800" dirty="0" smtClean="0"/>
              <a:t>MTS </a:t>
            </a:r>
            <a:r>
              <a:rPr lang="en-US" sz="1800" dirty="0"/>
              <a:t>also maintains reasonable procedures to help ensure that such data is accurate, complete, current, and reliable for its intended use.</a:t>
            </a:r>
          </a:p>
          <a:p>
            <a:endParaRPr lang="en-US" dirty="0" smtClean="0"/>
          </a:p>
        </p:txBody>
      </p:sp>
      <p:sp>
        <p:nvSpPr>
          <p:cNvPr id="4" name="Date Placeholder 3"/>
          <p:cNvSpPr>
            <a:spLocks noGrp="1"/>
          </p:cNvSpPr>
          <p:nvPr>
            <p:ph type="dt" sz="half" idx="10"/>
          </p:nvPr>
        </p:nvSpPr>
        <p:spPr/>
        <p:txBody>
          <a:bodyPr/>
          <a:lstStyle/>
          <a:p>
            <a:fld id="{CEB27381-4986-4152-85E2-CDCD2989CB4E}" type="datetime1">
              <a:rPr lang="en-US" smtClean="0"/>
              <a:pPr/>
              <a:t>8/6/2018</a:t>
            </a:fld>
            <a:endParaRPr lang="en-US" dirty="0"/>
          </a:p>
        </p:txBody>
      </p:sp>
      <p:sp>
        <p:nvSpPr>
          <p:cNvPr id="5" name="Slide Number Placeholder 4"/>
          <p:cNvSpPr>
            <a:spLocks noGrp="1"/>
          </p:cNvSpPr>
          <p:nvPr>
            <p:ph type="sldNum" sz="quarter" idx="11"/>
          </p:nvPr>
        </p:nvSpPr>
        <p:spPr/>
        <p:txBody>
          <a:bodyPr/>
          <a:lstStyle/>
          <a:p>
            <a:r>
              <a:rPr lang="en-US" dirty="0" smtClean="0"/>
              <a:t>Page </a:t>
            </a:r>
            <a:fld id="{5F3B8755-4D62-46A7-B47C-A763D2E378B8}" type="slidenum">
              <a:rPr lang="en-US" smtClean="0"/>
              <a:pPr/>
              <a:t>8</a:t>
            </a:fld>
            <a:endParaRPr lang="en-US" dirty="0"/>
          </a:p>
        </p:txBody>
      </p:sp>
    </p:spTree>
    <p:extLst>
      <p:ext uri="{BB962C8B-B14F-4D97-AF65-F5344CB8AC3E}">
        <p14:creationId xmlns:p14="http://schemas.microsoft.com/office/powerpoint/2010/main" val="39335594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GDPR Data </a:t>
            </a:r>
            <a:r>
              <a:rPr lang="en-US" dirty="0" smtClean="0"/>
              <a:t>Protection </a:t>
            </a:r>
            <a:r>
              <a:rPr lang="en-US" dirty="0" smtClean="0"/>
              <a:t>Declaration- Europe </a:t>
            </a:r>
            <a:br>
              <a:rPr lang="en-US" dirty="0" smtClean="0"/>
            </a:br>
            <a:r>
              <a:rPr lang="en-US" dirty="0" smtClean="0"/>
              <a:t>Key </a:t>
            </a:r>
            <a:r>
              <a:rPr lang="en-US" dirty="0" smtClean="0"/>
              <a:t>Points</a:t>
            </a:r>
            <a:endParaRPr lang="en-US" dirty="0"/>
          </a:p>
        </p:txBody>
      </p:sp>
      <p:sp>
        <p:nvSpPr>
          <p:cNvPr id="3" name="Content Placeholder 2"/>
          <p:cNvSpPr>
            <a:spLocks noGrp="1"/>
          </p:cNvSpPr>
          <p:nvPr>
            <p:ph idx="1"/>
          </p:nvPr>
        </p:nvSpPr>
        <p:spPr/>
        <p:txBody>
          <a:bodyPr/>
          <a:lstStyle/>
          <a:p>
            <a:r>
              <a:rPr lang="en-US" dirty="0" smtClean="0"/>
              <a:t>All personal information regarding the employees of MTS Europe is strictly confidential</a:t>
            </a:r>
          </a:p>
          <a:p>
            <a:endParaRPr lang="en-US" dirty="0"/>
          </a:p>
          <a:p>
            <a:r>
              <a:rPr lang="en-US" dirty="0" smtClean="0"/>
              <a:t>Do not collect</a:t>
            </a:r>
            <a:r>
              <a:rPr lang="en-US" dirty="0"/>
              <a:t>, process or use personal data in an unauthorized way </a:t>
            </a:r>
            <a:endParaRPr lang="en-US" dirty="0" smtClean="0"/>
          </a:p>
          <a:p>
            <a:endParaRPr lang="en-US" dirty="0" smtClean="0"/>
          </a:p>
          <a:p>
            <a:r>
              <a:rPr lang="en-US" dirty="0" smtClean="0"/>
              <a:t>Do not forward personal information </a:t>
            </a:r>
            <a:r>
              <a:rPr lang="en-US" dirty="0"/>
              <a:t>to unauthorized persons or third parties outside the company </a:t>
            </a:r>
          </a:p>
          <a:p>
            <a:endParaRPr lang="en-US" dirty="0" smtClean="0"/>
          </a:p>
          <a:p>
            <a:r>
              <a:rPr lang="en-US" dirty="0" smtClean="0"/>
              <a:t>If you have any questions on GDPR, privacy or data protection, email </a:t>
            </a:r>
            <a:r>
              <a:rPr lang="en-US" dirty="0" smtClean="0">
                <a:hlinkClick r:id="rId2"/>
              </a:rPr>
              <a:t>privacy@mts.com</a:t>
            </a:r>
            <a:r>
              <a:rPr lang="en-US" dirty="0" smtClean="0"/>
              <a:t>. </a:t>
            </a:r>
            <a:r>
              <a:rPr lang="en-US" dirty="0"/>
              <a:t>If an </a:t>
            </a:r>
            <a:r>
              <a:rPr lang="en-US" dirty="0" smtClean="0"/>
              <a:t>issue is not resolved, </a:t>
            </a:r>
            <a:r>
              <a:rPr lang="en-US" dirty="0"/>
              <a:t>requests can be sent to the </a:t>
            </a:r>
            <a:r>
              <a:rPr lang="en-US" dirty="0" smtClean="0"/>
              <a:t>DPO at </a:t>
            </a:r>
            <a:r>
              <a:rPr lang="en-US" dirty="0" smtClean="0">
                <a:hlinkClick r:id="rId3"/>
              </a:rPr>
              <a:t>DPO@mts.com</a:t>
            </a:r>
            <a:r>
              <a:rPr lang="en-US" dirty="0" smtClean="0"/>
              <a:t>.</a:t>
            </a:r>
          </a:p>
          <a:p>
            <a:pPr marL="0" indent="0">
              <a:buNone/>
            </a:pPr>
            <a:endParaRPr lang="en-US" dirty="0"/>
          </a:p>
        </p:txBody>
      </p:sp>
      <p:sp>
        <p:nvSpPr>
          <p:cNvPr id="4" name="Date Placeholder 3"/>
          <p:cNvSpPr>
            <a:spLocks noGrp="1"/>
          </p:cNvSpPr>
          <p:nvPr>
            <p:ph type="dt" sz="half" idx="10"/>
          </p:nvPr>
        </p:nvSpPr>
        <p:spPr/>
        <p:txBody>
          <a:bodyPr/>
          <a:lstStyle/>
          <a:p>
            <a:fld id="{CEB27381-4986-4152-85E2-CDCD2989CB4E}" type="datetime1">
              <a:rPr lang="en-US" smtClean="0"/>
              <a:pPr/>
              <a:t>8/6/2018</a:t>
            </a:fld>
            <a:endParaRPr lang="en-US" dirty="0"/>
          </a:p>
        </p:txBody>
      </p:sp>
      <p:sp>
        <p:nvSpPr>
          <p:cNvPr id="5" name="Slide Number Placeholder 4"/>
          <p:cNvSpPr>
            <a:spLocks noGrp="1"/>
          </p:cNvSpPr>
          <p:nvPr>
            <p:ph type="sldNum" sz="quarter" idx="11"/>
          </p:nvPr>
        </p:nvSpPr>
        <p:spPr/>
        <p:txBody>
          <a:bodyPr/>
          <a:lstStyle/>
          <a:p>
            <a:r>
              <a:rPr lang="en-US" dirty="0" smtClean="0"/>
              <a:t>Page </a:t>
            </a:r>
            <a:fld id="{5F3B8755-4D62-46A7-B47C-A763D2E378B8}" type="slidenum">
              <a:rPr lang="en-US" smtClean="0"/>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orp_template_internal[1]">
  <a:themeElements>
    <a:clrScheme name="seismic_template 15">
      <a:dk1>
        <a:srgbClr val="000000"/>
      </a:dk1>
      <a:lt1>
        <a:srgbClr val="FFFFFF"/>
      </a:lt1>
      <a:dk2>
        <a:srgbClr val="CC0000"/>
      </a:dk2>
      <a:lt2>
        <a:srgbClr val="2D2015"/>
      </a:lt2>
      <a:accent1>
        <a:srgbClr val="A9A9A9"/>
      </a:accent1>
      <a:accent2>
        <a:srgbClr val="5F9CD3"/>
      </a:accent2>
      <a:accent3>
        <a:srgbClr val="FFFFFF"/>
      </a:accent3>
      <a:accent4>
        <a:srgbClr val="000000"/>
      </a:accent4>
      <a:accent5>
        <a:srgbClr val="D1D1D1"/>
      </a:accent5>
      <a:accent6>
        <a:srgbClr val="558DBF"/>
      </a:accent6>
      <a:hlink>
        <a:srgbClr val="537779"/>
      </a:hlink>
      <a:folHlink>
        <a:srgbClr val="85A5A7"/>
      </a:folHlink>
    </a:clrScheme>
    <a:fontScheme name="seismic_templat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seismic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eismic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eismic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eismic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eismic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eismic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eismic_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eismic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eismic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eismic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eismic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eismic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eismic_template 13">
        <a:dk1>
          <a:srgbClr val="000000"/>
        </a:dk1>
        <a:lt1>
          <a:srgbClr val="FFFFFF"/>
        </a:lt1>
        <a:dk2>
          <a:srgbClr val="CC0000"/>
        </a:dk2>
        <a:lt2>
          <a:srgbClr val="808080"/>
        </a:lt2>
        <a:accent1>
          <a:srgbClr val="8BCACF"/>
        </a:accent1>
        <a:accent2>
          <a:srgbClr val="0099FF"/>
        </a:accent2>
        <a:accent3>
          <a:srgbClr val="FFFFFF"/>
        </a:accent3>
        <a:accent4>
          <a:srgbClr val="000000"/>
        </a:accent4>
        <a:accent5>
          <a:srgbClr val="C4E1E4"/>
        </a:accent5>
        <a:accent6>
          <a:srgbClr val="008AE7"/>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eismic_template 14">
        <a:dk1>
          <a:srgbClr val="000000"/>
        </a:dk1>
        <a:lt1>
          <a:srgbClr val="FFFFFF"/>
        </a:lt1>
        <a:dk2>
          <a:srgbClr val="CC0000"/>
        </a:dk2>
        <a:lt2>
          <a:srgbClr val="2D2015"/>
        </a:lt2>
        <a:accent1>
          <a:srgbClr val="8C7B70"/>
        </a:accent1>
        <a:accent2>
          <a:srgbClr val="8F5F2F"/>
        </a:accent2>
        <a:accent3>
          <a:srgbClr val="FFFFFF"/>
        </a:accent3>
        <a:accent4>
          <a:srgbClr val="000000"/>
        </a:accent4>
        <a:accent5>
          <a:srgbClr val="C5BFBB"/>
        </a:accent5>
        <a:accent6>
          <a:srgbClr val="81552A"/>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seismic_template 15">
        <a:dk1>
          <a:srgbClr val="000000"/>
        </a:dk1>
        <a:lt1>
          <a:srgbClr val="FFFFFF"/>
        </a:lt1>
        <a:dk2>
          <a:srgbClr val="CC0000"/>
        </a:dk2>
        <a:lt2>
          <a:srgbClr val="2D2015"/>
        </a:lt2>
        <a:accent1>
          <a:srgbClr val="A9A9A9"/>
        </a:accent1>
        <a:accent2>
          <a:srgbClr val="5F9CD3"/>
        </a:accent2>
        <a:accent3>
          <a:srgbClr val="FFFFFF"/>
        </a:accent3>
        <a:accent4>
          <a:srgbClr val="000000"/>
        </a:accent4>
        <a:accent5>
          <a:srgbClr val="D1D1D1"/>
        </a:accent5>
        <a:accent6>
          <a:srgbClr val="558DBF"/>
        </a:accent6>
        <a:hlink>
          <a:srgbClr val="537779"/>
        </a:hlink>
        <a:folHlink>
          <a:srgbClr val="85A5A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99FA0496D2DC446910F91AC979F3483" ma:contentTypeVersion="0" ma:contentTypeDescription="Create a new document." ma:contentTypeScope="" ma:versionID="9215cfa9b03f91479b7db09f2908ca3a">
  <xsd:schema xmlns:xsd="http://www.w3.org/2001/XMLSchema" xmlns:xs="http://www.w3.org/2001/XMLSchema" xmlns:p="http://schemas.microsoft.com/office/2006/metadata/properties" targetNamespace="http://schemas.microsoft.com/office/2006/metadata/properties" ma:root="true" ma:fieldsID="dbb0e4eda639ad38f4ffadfe7f49c49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301BB82-DDBC-49C6-A5F5-4C6BC09CBBC7}">
  <ds:schemaRefs>
    <ds:schemaRef ds:uri="http://purl.org/dc/elements/1.1/"/>
    <ds:schemaRef ds:uri="http://www.w3.org/XML/1998/namespace"/>
    <ds:schemaRef ds:uri="http://schemas.microsoft.com/office/2006/documentManagement/types"/>
    <ds:schemaRef ds:uri="http://schemas.openxmlformats.org/package/2006/metadata/core-properties"/>
    <ds:schemaRef ds:uri="http://schemas.microsoft.com/office/infopath/2007/PartnerControls"/>
    <ds:schemaRef ds:uri="http://purl.org/dc/dcmitype/"/>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FD517F77-3E17-465D-A631-2179F944DACA}">
  <ds:schemaRefs>
    <ds:schemaRef ds:uri="http://schemas.microsoft.com/sharepoint/v3/contenttype/forms"/>
  </ds:schemaRefs>
</ds:datastoreItem>
</file>

<file path=customXml/itemProps3.xml><?xml version="1.0" encoding="utf-8"?>
<ds:datastoreItem xmlns:ds="http://schemas.openxmlformats.org/officeDocument/2006/customXml" ds:itemID="{5E9914CA-9C14-43A0-B417-E37CF8D688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Corp_template_internal[1]</Template>
  <TotalTime>3293</TotalTime>
  <Words>903</Words>
  <Application>Microsoft Office PowerPoint</Application>
  <PresentationFormat>On-screen Show (4:3)</PresentationFormat>
  <Paragraphs>107</Paragraphs>
  <Slides>10</Slides>
  <Notes>2</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Corp_template_internal[1]</vt:lpstr>
      <vt:lpstr>EU Employee Privacy and Data Protection  GDPR Privacy Declaration</vt:lpstr>
      <vt:lpstr>Agenda for Training </vt:lpstr>
      <vt:lpstr>EU Employee Privacy and Data Protection- Overview</vt:lpstr>
      <vt:lpstr>EU Employee Privacy and Data Protection Policies - Overview</vt:lpstr>
      <vt:lpstr>Privacy and Data Protection (GDPR) Definitions</vt:lpstr>
      <vt:lpstr>Employee Privacy and Data Protection – Europe Principles </vt:lpstr>
      <vt:lpstr>Employee Privacy and Data Protection - Europe Principles </vt:lpstr>
      <vt:lpstr>Employee Privacy and Data Protection - Europe Principles</vt:lpstr>
      <vt:lpstr>GDPR Data Protection Declaration- Europe  Key Points</vt:lpstr>
      <vt:lpstr>GDPR Data Protection Declaration – Europe Signature</vt:lpstr>
    </vt:vector>
  </TitlesOfParts>
  <Company>MTS Systems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 Employee Data Privacy – Safe Harbor Training</dc:title>
  <dc:creator>Stevens, Andrea</dc:creator>
  <cp:lastModifiedBy>Scattergood, Becky</cp:lastModifiedBy>
  <cp:revision>65</cp:revision>
  <dcterms:created xsi:type="dcterms:W3CDTF">2012-06-21T18:50:50Z</dcterms:created>
  <dcterms:modified xsi:type="dcterms:W3CDTF">2018-08-06T16:23:41Z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0x010100999FA0496D2DC446910F91AC979F3483</vt:lpwstr>
  </property>
</Properties>
</file>