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24"/>
  </p:notesMasterIdLst>
  <p:sldIdLst>
    <p:sldId id="258" r:id="rId6"/>
    <p:sldId id="257" r:id="rId7"/>
    <p:sldId id="272" r:id="rId8"/>
    <p:sldId id="261" r:id="rId9"/>
    <p:sldId id="262" r:id="rId10"/>
    <p:sldId id="263" r:id="rId11"/>
    <p:sldId id="264" r:id="rId12"/>
    <p:sldId id="259" r:id="rId13"/>
    <p:sldId id="260" r:id="rId14"/>
    <p:sldId id="265" r:id="rId15"/>
    <p:sldId id="266" r:id="rId16"/>
    <p:sldId id="269" r:id="rId17"/>
    <p:sldId id="274" r:id="rId18"/>
    <p:sldId id="270" r:id="rId19"/>
    <p:sldId id="273" r:id="rId20"/>
    <p:sldId id="271" r:id="rId21"/>
    <p:sldId id="267" r:id="rId22"/>
    <p:sldId id="268" r:id="rId23"/>
  </p:sldIdLst>
  <p:sldSz cx="12192000" cy="68580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neberg, Melanie" initials="R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00" autoAdjust="0"/>
  </p:normalViewPr>
  <p:slideViewPr>
    <p:cSldViewPr snapToGrid="0">
      <p:cViewPr varScale="1">
        <p:scale>
          <a:sx n="98" d="100"/>
          <a:sy n="98" d="100"/>
        </p:scale>
        <p:origin x="101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0C689E3-CB1F-475D-B4B6-D69398BF64C0}" type="datetimeFigureOut">
              <a:rPr lang="en-US" smtClean="0"/>
              <a:t>10/10/2019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1103CC4-5DBA-44AE-A9EA-7EFB62D4C17F}" type="slidenum">
              <a:rPr lang="en-US" smtClean="0"/>
              <a:t>‹#›</a:t>
            </a:fld>
            <a:endParaRPr lang="en-US"/>
          </a:p>
        </p:txBody>
      </p:sp>
    </p:spTree>
    <p:extLst>
      <p:ext uri="{BB962C8B-B14F-4D97-AF65-F5344CB8AC3E}">
        <p14:creationId xmlns:p14="http://schemas.microsoft.com/office/powerpoint/2010/main" val="415600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today, I’m here to talk you about a hot topic in the current business world: Data Privacy, Protection and Security. This used to be something relegated to the IT world, but today it’s an issue that affects us all.</a:t>
            </a:r>
          </a:p>
        </p:txBody>
      </p:sp>
      <p:sp>
        <p:nvSpPr>
          <p:cNvPr id="4" name="Slide Number Placeholder 3"/>
          <p:cNvSpPr>
            <a:spLocks noGrp="1"/>
          </p:cNvSpPr>
          <p:nvPr>
            <p:ph type="sldNum" sz="quarter" idx="10"/>
          </p:nvPr>
        </p:nvSpPr>
        <p:spPr/>
        <p:txBody>
          <a:bodyPr/>
          <a:lstStyle/>
          <a:p>
            <a:fld id="{E1103CC4-5DBA-44AE-A9EA-7EFB62D4C17F}" type="slidenum">
              <a:rPr lang="en-US" smtClean="0"/>
              <a:t>1</a:t>
            </a:fld>
            <a:endParaRPr lang="en-US"/>
          </a:p>
        </p:txBody>
      </p:sp>
    </p:spTree>
    <p:extLst>
      <p:ext uri="{BB962C8B-B14F-4D97-AF65-F5344CB8AC3E}">
        <p14:creationId xmlns:p14="http://schemas.microsoft.com/office/powerpoint/2010/main" val="52840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all this, we must each take our responsibility seriously to keep employee data secure. How does that translate into your everyday work life? (See ‘What does this mean?’)</a:t>
            </a:r>
          </a:p>
          <a:p>
            <a:endParaRPr lang="en-US" dirty="0"/>
          </a:p>
          <a:p>
            <a:r>
              <a:rPr lang="en-US" dirty="0"/>
              <a:t>Remember, anything you share in an email can be accessed by IT employees with access to the email server, and can be saved or forwarded without your knowledge. </a:t>
            </a:r>
          </a:p>
          <a:p>
            <a:endParaRPr lang="en-US" dirty="0"/>
          </a:p>
          <a:p>
            <a:r>
              <a:rPr lang="en-US" dirty="0"/>
              <a:t>A note about ORC: ORC has begun reviewing various processes to determine what changes we need to make to comply with GDPR. Be aware that they may be reaching out to you and that we must have a valid business reason for any of the data we use, store, collect or share. </a:t>
            </a:r>
          </a:p>
        </p:txBody>
      </p:sp>
      <p:sp>
        <p:nvSpPr>
          <p:cNvPr id="4" name="Slide Number Placeholder 3"/>
          <p:cNvSpPr>
            <a:spLocks noGrp="1"/>
          </p:cNvSpPr>
          <p:nvPr>
            <p:ph type="sldNum" sz="quarter" idx="10"/>
          </p:nvPr>
        </p:nvSpPr>
        <p:spPr/>
        <p:txBody>
          <a:bodyPr/>
          <a:lstStyle/>
          <a:p>
            <a:fld id="{E1103CC4-5DBA-44AE-A9EA-7EFB62D4C17F}" type="slidenum">
              <a:rPr lang="en-US" smtClean="0"/>
              <a:t>10</a:t>
            </a:fld>
            <a:endParaRPr lang="en-US"/>
          </a:p>
        </p:txBody>
      </p:sp>
    </p:spTree>
    <p:extLst>
      <p:ext uri="{BB962C8B-B14F-4D97-AF65-F5344CB8AC3E}">
        <p14:creationId xmlns:p14="http://schemas.microsoft.com/office/powerpoint/2010/main" val="7542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into Best Practices, I’d like to share a video with you. I just love this clip from Ellen DeGeneres on Data Privacy. I hope you will, too. </a:t>
            </a:r>
          </a:p>
        </p:txBody>
      </p:sp>
      <p:sp>
        <p:nvSpPr>
          <p:cNvPr id="4" name="Slide Number Placeholder 3"/>
          <p:cNvSpPr>
            <a:spLocks noGrp="1"/>
          </p:cNvSpPr>
          <p:nvPr>
            <p:ph type="sldNum" sz="quarter" idx="10"/>
          </p:nvPr>
        </p:nvSpPr>
        <p:spPr/>
        <p:txBody>
          <a:bodyPr/>
          <a:lstStyle/>
          <a:p>
            <a:fld id="{E1103CC4-5DBA-44AE-A9EA-7EFB62D4C17F}" type="slidenum">
              <a:rPr lang="en-US" smtClean="0"/>
              <a:t>11</a:t>
            </a:fld>
            <a:endParaRPr lang="en-US"/>
          </a:p>
        </p:txBody>
      </p:sp>
    </p:spTree>
    <p:extLst>
      <p:ext uri="{BB962C8B-B14F-4D97-AF65-F5344CB8AC3E}">
        <p14:creationId xmlns:p14="http://schemas.microsoft.com/office/powerpoint/2010/main" val="278372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Passwords. I know they can be painful, but they are also really important. Here are the Do’s and Don’ts (Review slide)</a:t>
            </a:r>
          </a:p>
        </p:txBody>
      </p:sp>
      <p:sp>
        <p:nvSpPr>
          <p:cNvPr id="4" name="Slide Number Placeholder 3"/>
          <p:cNvSpPr>
            <a:spLocks noGrp="1"/>
          </p:cNvSpPr>
          <p:nvPr>
            <p:ph type="sldNum" sz="quarter" idx="10"/>
          </p:nvPr>
        </p:nvSpPr>
        <p:spPr/>
        <p:txBody>
          <a:bodyPr/>
          <a:lstStyle/>
          <a:p>
            <a:fld id="{E1103CC4-5DBA-44AE-A9EA-7EFB62D4C17F}" type="slidenum">
              <a:rPr lang="en-US" smtClean="0"/>
              <a:t>12</a:t>
            </a:fld>
            <a:endParaRPr lang="en-US"/>
          </a:p>
        </p:txBody>
      </p:sp>
    </p:spTree>
    <p:extLst>
      <p:ext uri="{BB962C8B-B14F-4D97-AF65-F5344CB8AC3E}">
        <p14:creationId xmlns:p14="http://schemas.microsoft.com/office/powerpoint/2010/main" val="356355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more notes on passwords (Review slide)</a:t>
            </a:r>
          </a:p>
        </p:txBody>
      </p:sp>
      <p:sp>
        <p:nvSpPr>
          <p:cNvPr id="4" name="Slide Number Placeholder 3"/>
          <p:cNvSpPr>
            <a:spLocks noGrp="1"/>
          </p:cNvSpPr>
          <p:nvPr>
            <p:ph type="sldNum" sz="quarter" idx="10"/>
          </p:nvPr>
        </p:nvSpPr>
        <p:spPr/>
        <p:txBody>
          <a:bodyPr/>
          <a:lstStyle/>
          <a:p>
            <a:fld id="{E1103CC4-5DBA-44AE-A9EA-7EFB62D4C17F}" type="slidenum">
              <a:rPr lang="en-US" smtClean="0"/>
              <a:t>13</a:t>
            </a:fld>
            <a:endParaRPr lang="en-US"/>
          </a:p>
        </p:txBody>
      </p:sp>
    </p:spTree>
    <p:extLst>
      <p:ext uri="{BB962C8B-B14F-4D97-AF65-F5344CB8AC3E}">
        <p14:creationId xmlns:p14="http://schemas.microsoft.com/office/powerpoint/2010/main" val="331390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sharing data, there’s difference between sharing internally and externally. Internally, the best option hands down is to use shared drives or SharePoint. Don’t’ attach the file. Provide a link to the file instead. Part of the beauty of this is that the data while at rest, or stored, is encrypted behind the scenes. The only time it’s not protected is when you open it. Security is a very different story when you email the file itself – you have no way of knowing who the information might be shared with or where it may be stored. </a:t>
            </a:r>
          </a:p>
          <a:p>
            <a:endParaRPr lang="en-US" dirty="0"/>
          </a:p>
          <a:p>
            <a:r>
              <a:rPr lang="en-US" dirty="0"/>
              <a:t>NEVER store sensitive data on your local C drive. Don’t do it. If that is what you are doing now, please stop. Transfer the information to your personal U drive for safekeeping. Exposed sensitive data stored on the hard drive of a stolen laptop is an all too common source of data breaches. Don’t do it. </a:t>
            </a:r>
          </a:p>
          <a:p>
            <a:endParaRPr lang="en-US" dirty="0"/>
          </a:p>
          <a:p>
            <a:r>
              <a:rPr lang="en-US" dirty="0"/>
              <a:t>Review what information you are sharing before you send it. Remove any unnecessary information. </a:t>
            </a:r>
          </a:p>
          <a:p>
            <a:endParaRPr lang="en-US" dirty="0"/>
          </a:p>
          <a:p>
            <a:r>
              <a:rPr lang="en-US" dirty="0"/>
              <a:t>And if you are sharing sensitive data outside the company, best practice is to encrypt the file using the encryption feature in Outlook. </a:t>
            </a:r>
          </a:p>
        </p:txBody>
      </p:sp>
      <p:sp>
        <p:nvSpPr>
          <p:cNvPr id="4" name="Slide Number Placeholder 3"/>
          <p:cNvSpPr>
            <a:spLocks noGrp="1"/>
          </p:cNvSpPr>
          <p:nvPr>
            <p:ph type="sldNum" sz="quarter" idx="10"/>
          </p:nvPr>
        </p:nvSpPr>
        <p:spPr/>
        <p:txBody>
          <a:bodyPr/>
          <a:lstStyle/>
          <a:p>
            <a:fld id="{E1103CC4-5DBA-44AE-A9EA-7EFB62D4C17F}" type="slidenum">
              <a:rPr lang="en-US" smtClean="0"/>
              <a:t>14</a:t>
            </a:fld>
            <a:endParaRPr lang="en-US"/>
          </a:p>
        </p:txBody>
      </p:sp>
    </p:spTree>
    <p:extLst>
      <p:ext uri="{BB962C8B-B14F-4D97-AF65-F5344CB8AC3E}">
        <p14:creationId xmlns:p14="http://schemas.microsoft.com/office/powerpoint/2010/main" val="63526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how the encryption feature works: Open a new email message and click the encryption option in the upper left hand corner. The recipient will get an email prompting them to verify their identity and register with Outlook encryption.  Then they will be able to open the file securely. There is also a job aide linked to this presentation, which I will be sharing with you. Note – if the encryption feature is not enabled on your machine, you can type encrypt in brackets and the functionality will be enabled in that email. </a:t>
            </a:r>
          </a:p>
          <a:p>
            <a:endParaRPr lang="en-US" dirty="0"/>
          </a:p>
          <a:p>
            <a:r>
              <a:rPr lang="en-US" dirty="0"/>
              <a:t>An even better option may be to use the vendor’s secure email. You can ask your vendor if they have this functionality and how it works. Typically, they just need to send you a secure email that you then respond to and attach your data file. </a:t>
            </a:r>
          </a:p>
          <a:p>
            <a:endParaRPr lang="en-US" dirty="0"/>
          </a:p>
          <a:p>
            <a:r>
              <a:rPr lang="en-US" dirty="0"/>
              <a:t>If these options aren’t workable, protect the file with a password until a more secure option is available. </a:t>
            </a:r>
          </a:p>
        </p:txBody>
      </p:sp>
      <p:sp>
        <p:nvSpPr>
          <p:cNvPr id="4" name="Slide Number Placeholder 3"/>
          <p:cNvSpPr>
            <a:spLocks noGrp="1"/>
          </p:cNvSpPr>
          <p:nvPr>
            <p:ph type="sldNum" sz="quarter" idx="10"/>
          </p:nvPr>
        </p:nvSpPr>
        <p:spPr/>
        <p:txBody>
          <a:bodyPr/>
          <a:lstStyle/>
          <a:p>
            <a:fld id="{E1103CC4-5DBA-44AE-A9EA-7EFB62D4C17F}" type="slidenum">
              <a:rPr lang="en-US" smtClean="0"/>
              <a:t>15</a:t>
            </a:fld>
            <a:endParaRPr lang="en-US"/>
          </a:p>
        </p:txBody>
      </p:sp>
    </p:spTree>
    <p:extLst>
      <p:ext uri="{BB962C8B-B14F-4D97-AF65-F5344CB8AC3E}">
        <p14:creationId xmlns:p14="http://schemas.microsoft.com/office/powerpoint/2010/main" val="1556157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 not least, never share SSNs, DOBs, etc. in the text of an email message or an unprotected file. Always protect sensitive data. Remember not to leave printed documents with sensitive data lying where others can see and always use your best judgement. If something doesn’t feel right, don’t do it. Reach out for assistance. </a:t>
            </a:r>
          </a:p>
        </p:txBody>
      </p:sp>
      <p:sp>
        <p:nvSpPr>
          <p:cNvPr id="4" name="Slide Number Placeholder 3"/>
          <p:cNvSpPr>
            <a:spLocks noGrp="1"/>
          </p:cNvSpPr>
          <p:nvPr>
            <p:ph type="sldNum" sz="quarter" idx="10"/>
          </p:nvPr>
        </p:nvSpPr>
        <p:spPr/>
        <p:txBody>
          <a:bodyPr/>
          <a:lstStyle/>
          <a:p>
            <a:fld id="{E1103CC4-5DBA-44AE-A9EA-7EFB62D4C17F}" type="slidenum">
              <a:rPr lang="en-US" smtClean="0"/>
              <a:t>16</a:t>
            </a:fld>
            <a:endParaRPr lang="en-US"/>
          </a:p>
        </p:txBody>
      </p:sp>
    </p:spTree>
    <p:extLst>
      <p:ext uri="{BB962C8B-B14F-4D97-AF65-F5344CB8AC3E}">
        <p14:creationId xmlns:p14="http://schemas.microsoft.com/office/powerpoint/2010/main" val="2369453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assistance, that brings us to resources. (Review Slide).</a:t>
            </a:r>
          </a:p>
        </p:txBody>
      </p:sp>
      <p:sp>
        <p:nvSpPr>
          <p:cNvPr id="4" name="Slide Number Placeholder 3"/>
          <p:cNvSpPr>
            <a:spLocks noGrp="1"/>
          </p:cNvSpPr>
          <p:nvPr>
            <p:ph type="sldNum" sz="quarter" idx="10"/>
          </p:nvPr>
        </p:nvSpPr>
        <p:spPr/>
        <p:txBody>
          <a:bodyPr/>
          <a:lstStyle/>
          <a:p>
            <a:fld id="{E1103CC4-5DBA-44AE-A9EA-7EFB62D4C17F}" type="slidenum">
              <a:rPr lang="en-US" smtClean="0"/>
              <a:t>17</a:t>
            </a:fld>
            <a:endParaRPr lang="en-US"/>
          </a:p>
        </p:txBody>
      </p:sp>
    </p:spTree>
    <p:extLst>
      <p:ext uri="{BB962C8B-B14F-4D97-AF65-F5344CB8AC3E}">
        <p14:creationId xmlns:p14="http://schemas.microsoft.com/office/powerpoint/2010/main" val="1244058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a:t>
            </a:r>
          </a:p>
        </p:txBody>
      </p:sp>
      <p:sp>
        <p:nvSpPr>
          <p:cNvPr id="4" name="Slide Number Placeholder 3"/>
          <p:cNvSpPr>
            <a:spLocks noGrp="1"/>
          </p:cNvSpPr>
          <p:nvPr>
            <p:ph type="sldNum" sz="quarter" idx="10"/>
          </p:nvPr>
        </p:nvSpPr>
        <p:spPr/>
        <p:txBody>
          <a:bodyPr/>
          <a:lstStyle/>
          <a:p>
            <a:fld id="{E1103CC4-5DBA-44AE-A9EA-7EFB62D4C17F}" type="slidenum">
              <a:rPr lang="en-US" smtClean="0"/>
              <a:t>18</a:t>
            </a:fld>
            <a:endParaRPr lang="en-US"/>
          </a:p>
        </p:txBody>
      </p:sp>
    </p:spTree>
    <p:extLst>
      <p:ext uri="{BB962C8B-B14F-4D97-AF65-F5344CB8AC3E}">
        <p14:creationId xmlns:p14="http://schemas.microsoft.com/office/powerpoint/2010/main" val="84190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topics we’ll be covering today include some basic terminology or definitions, the current state of data security, and why HR is rethinking it’s role. We’ll talk about what GDPR is, review your responsibilities, discuss best practices, and identify resources you can use going forward. </a:t>
            </a:r>
          </a:p>
        </p:txBody>
      </p:sp>
      <p:sp>
        <p:nvSpPr>
          <p:cNvPr id="4" name="Slide Number Placeholder 3"/>
          <p:cNvSpPr>
            <a:spLocks noGrp="1"/>
          </p:cNvSpPr>
          <p:nvPr>
            <p:ph type="sldNum" sz="quarter" idx="10"/>
          </p:nvPr>
        </p:nvSpPr>
        <p:spPr/>
        <p:txBody>
          <a:bodyPr/>
          <a:lstStyle/>
          <a:p>
            <a:fld id="{E1103CC4-5DBA-44AE-A9EA-7EFB62D4C17F}" type="slidenum">
              <a:rPr lang="en-US" smtClean="0"/>
              <a:t>2</a:t>
            </a:fld>
            <a:endParaRPr lang="en-US"/>
          </a:p>
        </p:txBody>
      </p:sp>
    </p:spTree>
    <p:extLst>
      <p:ext uri="{BB962C8B-B14F-4D97-AF65-F5344CB8AC3E}">
        <p14:creationId xmlns:p14="http://schemas.microsoft.com/office/powerpoint/2010/main" val="202976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some key MTS terminology. These definitions were provided by the Office of Risk and Compliance (ORC) , so I expect you will see them again in future training and policy documents. </a:t>
            </a:r>
          </a:p>
        </p:txBody>
      </p:sp>
      <p:sp>
        <p:nvSpPr>
          <p:cNvPr id="4" name="Slide Number Placeholder 3"/>
          <p:cNvSpPr>
            <a:spLocks noGrp="1"/>
          </p:cNvSpPr>
          <p:nvPr>
            <p:ph type="sldNum" sz="quarter" idx="10"/>
          </p:nvPr>
        </p:nvSpPr>
        <p:spPr/>
        <p:txBody>
          <a:bodyPr/>
          <a:lstStyle/>
          <a:p>
            <a:fld id="{E1103CC4-5DBA-44AE-A9EA-7EFB62D4C17F}" type="slidenum">
              <a:rPr lang="en-US" smtClean="0"/>
              <a:t>3</a:t>
            </a:fld>
            <a:endParaRPr lang="en-US"/>
          </a:p>
        </p:txBody>
      </p:sp>
    </p:spTree>
    <p:extLst>
      <p:ext uri="{BB962C8B-B14F-4D97-AF65-F5344CB8AC3E}">
        <p14:creationId xmlns:p14="http://schemas.microsoft.com/office/powerpoint/2010/main" val="181312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current state of data security.  You’ve all likely seen the headlines announcing data breaches at Target, Yahoo, eBay, etc. Here’s quote from Information Management to give us some perspective.</a:t>
            </a:r>
          </a:p>
          <a:p>
            <a:endParaRPr lang="en-US" dirty="0"/>
          </a:p>
          <a:p>
            <a:r>
              <a:rPr lang="en-US" dirty="0"/>
              <a:t>There are many kinds of Cyber attacks – the most common of which involves Social Engineering: Phishing, Spear Phishing, impersonations, and tailgating. Phishing involves trying to trick someone into clicking on a link or opening a file that will cause harm or steal data. Spear phishing is similar, but more sophisticated. These attacks are targeted – they may use your company’s name, names of leaders in your company or connections you have on social media. And they will request sensitive employee information. Impersonations are when criminals contact you posing as a government official or company executive requesting or even demanding sensitive information – these frequently involve some kind of imminent deadline or negative consequence for not providing the data quickly. Don’t be fooled. Bad spelling and grammar are signs the request might not be legit. Always check with IT if the email looks suspect. And always verify unusual data requests. </a:t>
            </a:r>
          </a:p>
          <a:p>
            <a:endParaRPr lang="en-US" dirty="0"/>
          </a:p>
          <a:p>
            <a:r>
              <a:rPr lang="en-US" dirty="0"/>
              <a:t>Tailgating involves physical security – someone coming in the door behind you that may not have an access badge. Never let a stranger in. If someone sneaks in behind you, remind them to swipe their badge. If they don’t have a badge or if they object, call security. </a:t>
            </a:r>
          </a:p>
        </p:txBody>
      </p:sp>
      <p:sp>
        <p:nvSpPr>
          <p:cNvPr id="4" name="Slide Number Placeholder 3"/>
          <p:cNvSpPr>
            <a:spLocks noGrp="1"/>
          </p:cNvSpPr>
          <p:nvPr>
            <p:ph type="sldNum" sz="quarter" idx="10"/>
          </p:nvPr>
        </p:nvSpPr>
        <p:spPr/>
        <p:txBody>
          <a:bodyPr/>
          <a:lstStyle/>
          <a:p>
            <a:fld id="{E1103CC4-5DBA-44AE-A9EA-7EFB62D4C17F}" type="slidenum">
              <a:rPr lang="en-US" smtClean="0"/>
              <a:t>4</a:t>
            </a:fld>
            <a:endParaRPr lang="en-US"/>
          </a:p>
        </p:txBody>
      </p:sp>
    </p:spTree>
    <p:extLst>
      <p:ext uri="{BB962C8B-B14F-4D97-AF65-F5344CB8AC3E}">
        <p14:creationId xmlns:p14="http://schemas.microsoft.com/office/powerpoint/2010/main" val="341702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a favorite target of cyber criminals. Why? We have access. And we’re human. That’s why it’s so important to remember to stop and ask Why, What, Who and How before we share sensitive information. Sometimes we get so caught up in the work or the deadline that we don’t use our best judgment. Here’s an example. </a:t>
            </a:r>
          </a:p>
        </p:txBody>
      </p:sp>
      <p:sp>
        <p:nvSpPr>
          <p:cNvPr id="4" name="Slide Number Placeholder 3"/>
          <p:cNvSpPr>
            <a:spLocks noGrp="1"/>
          </p:cNvSpPr>
          <p:nvPr>
            <p:ph type="sldNum" sz="quarter" idx="10"/>
          </p:nvPr>
        </p:nvSpPr>
        <p:spPr/>
        <p:txBody>
          <a:bodyPr/>
          <a:lstStyle/>
          <a:p>
            <a:fld id="{E1103CC4-5DBA-44AE-A9EA-7EFB62D4C17F}" type="slidenum">
              <a:rPr lang="en-US" smtClean="0"/>
              <a:t>5</a:t>
            </a:fld>
            <a:endParaRPr lang="en-US"/>
          </a:p>
        </p:txBody>
      </p:sp>
    </p:spTree>
    <p:extLst>
      <p:ext uri="{BB962C8B-B14F-4D97-AF65-F5344CB8AC3E}">
        <p14:creationId xmlns:p14="http://schemas.microsoft.com/office/powerpoint/2010/main" val="30467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users and owners of employee data, we have a responsibility to protect our employees’ sensitive information. Here’s a quote from the MTS Data Security policy. </a:t>
            </a:r>
          </a:p>
          <a:p>
            <a:endParaRPr lang="en-US" dirty="0"/>
          </a:p>
          <a:p>
            <a:r>
              <a:rPr lang="en-US" dirty="0"/>
              <a:t>So what can you do? Be alert. Ask questions. Lock your computer screen when you walk away. Don’t turn off your security software, even if it’s driving you crazy. And always verify unusual data requests. </a:t>
            </a:r>
          </a:p>
        </p:txBody>
      </p:sp>
      <p:sp>
        <p:nvSpPr>
          <p:cNvPr id="4" name="Slide Number Placeholder 3"/>
          <p:cNvSpPr>
            <a:spLocks noGrp="1"/>
          </p:cNvSpPr>
          <p:nvPr>
            <p:ph type="sldNum" sz="quarter" idx="10"/>
          </p:nvPr>
        </p:nvSpPr>
        <p:spPr/>
        <p:txBody>
          <a:bodyPr/>
          <a:lstStyle/>
          <a:p>
            <a:fld id="{E1103CC4-5DBA-44AE-A9EA-7EFB62D4C17F}" type="slidenum">
              <a:rPr lang="en-US" smtClean="0"/>
              <a:t>6</a:t>
            </a:fld>
            <a:endParaRPr lang="en-US"/>
          </a:p>
        </p:txBody>
      </p:sp>
    </p:spTree>
    <p:extLst>
      <p:ext uri="{BB962C8B-B14F-4D97-AF65-F5344CB8AC3E}">
        <p14:creationId xmlns:p14="http://schemas.microsoft.com/office/powerpoint/2010/main" val="44535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all this, HR is rethinking it’s role. Data privacy used to be relegated to the IT world. </a:t>
            </a:r>
            <a:r>
              <a:rPr lang="en-US" dirty="0">
                <a:latin typeface="Times New Roman" panose="02020603050405020304" pitchFamily="18" charset="0"/>
                <a:cs typeface="Times New Roman" panose="02020603050405020304" pitchFamily="18" charset="0"/>
              </a:rPr>
              <a:t>Today, data security is governed by IT, and data protection is governed by ORC (Office of Risk and Compliance). HR falls somewhere in between. As owners of employee data and administrators of our cloud based systems, HR is taking a more proactive role in data privacy, security and protection, and in addressing the human aspect of data management.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Why? HR data has value to cyber criminals. Benefits data is one of the newer areas of interest – and payroll and comp data are always at risk. Our Business is at great risk because of this increased criminal activity and because of new laws like GDPR governing data privacy. We’ll talk more about GDPR in a minute. Last but not least, there is an increased public awareness of data breaches and a public outcry to hold the offending companies responsible.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bottom line is that HR has a vested stake in data privacy and in keeping employee data secure. </a:t>
            </a:r>
            <a:endParaRPr lang="en-US" dirty="0"/>
          </a:p>
        </p:txBody>
      </p:sp>
      <p:sp>
        <p:nvSpPr>
          <p:cNvPr id="4" name="Slide Number Placeholder 3"/>
          <p:cNvSpPr>
            <a:spLocks noGrp="1"/>
          </p:cNvSpPr>
          <p:nvPr>
            <p:ph type="sldNum" sz="quarter" idx="10"/>
          </p:nvPr>
        </p:nvSpPr>
        <p:spPr/>
        <p:txBody>
          <a:bodyPr/>
          <a:lstStyle/>
          <a:p>
            <a:fld id="{E1103CC4-5DBA-44AE-A9EA-7EFB62D4C17F}" type="slidenum">
              <a:rPr lang="en-US" smtClean="0"/>
              <a:t>7</a:t>
            </a:fld>
            <a:endParaRPr lang="en-US"/>
          </a:p>
        </p:txBody>
      </p:sp>
    </p:spTree>
    <p:extLst>
      <p:ext uri="{BB962C8B-B14F-4D97-AF65-F5344CB8AC3E}">
        <p14:creationId xmlns:p14="http://schemas.microsoft.com/office/powerpoint/2010/main" val="313346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GDPR. This is a new law in the European Union that is changing everything. GDPR stands for </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General Data Protection Regulation</a:t>
            </a:r>
            <a:r>
              <a:rPr lang="en-US" dirty="0">
                <a:latin typeface="Times New Roman" panose="02020603050405020304" pitchFamily="18" charset="0"/>
                <a:cs typeface="Times New Roman" panose="02020603050405020304" pitchFamily="18" charset="0"/>
              </a:rPr>
              <a:t>’. It applies to the European Union and includes strict rules on Personally Identifiable Information or PII. The two big game changers in how GDPR affects businesses are data transparency and the ‘right to be forgotten’. This means that citizens of the European Union have the legal right to know why their data is being collected and exactly what it is being used for. This data cannot be used for any other purpose than what was communicated. The right to be forgotten means that citizens of the European Union have the legal right to have their data deleted from businesses databases. There are some restrictions on this – for example, a unsuccessful candidate applying for a position has the right to request that their data be deleted from the company database. An employee does not have that same right – GDPR takes into account the fact that companies need employee information to run their business. However, that information must be used as expressly indicated. </a:t>
            </a:r>
          </a:p>
        </p:txBody>
      </p:sp>
      <p:sp>
        <p:nvSpPr>
          <p:cNvPr id="4" name="Slide Number Placeholder 3"/>
          <p:cNvSpPr>
            <a:spLocks noGrp="1"/>
          </p:cNvSpPr>
          <p:nvPr>
            <p:ph type="sldNum" sz="quarter" idx="10"/>
          </p:nvPr>
        </p:nvSpPr>
        <p:spPr/>
        <p:txBody>
          <a:bodyPr/>
          <a:lstStyle/>
          <a:p>
            <a:fld id="{E1103CC4-5DBA-44AE-A9EA-7EFB62D4C17F}" type="slidenum">
              <a:rPr lang="en-US" smtClean="0"/>
              <a:t>8</a:t>
            </a:fld>
            <a:endParaRPr lang="en-US"/>
          </a:p>
        </p:txBody>
      </p:sp>
    </p:spTree>
    <p:extLst>
      <p:ext uri="{BB962C8B-B14F-4D97-AF65-F5344CB8AC3E}">
        <p14:creationId xmlns:p14="http://schemas.microsoft.com/office/powerpoint/2010/main" val="228286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gives a quick look at the business impact of GDPR. You can see why companies are concerned. </a:t>
            </a:r>
          </a:p>
        </p:txBody>
      </p:sp>
      <p:sp>
        <p:nvSpPr>
          <p:cNvPr id="4" name="Slide Number Placeholder 3"/>
          <p:cNvSpPr>
            <a:spLocks noGrp="1"/>
          </p:cNvSpPr>
          <p:nvPr>
            <p:ph type="sldNum" sz="quarter" idx="10"/>
          </p:nvPr>
        </p:nvSpPr>
        <p:spPr/>
        <p:txBody>
          <a:bodyPr/>
          <a:lstStyle/>
          <a:p>
            <a:fld id="{E1103CC4-5DBA-44AE-A9EA-7EFB62D4C17F}" type="slidenum">
              <a:rPr lang="en-US" smtClean="0"/>
              <a:t>9</a:t>
            </a:fld>
            <a:endParaRPr lang="en-US"/>
          </a:p>
        </p:txBody>
      </p:sp>
    </p:spTree>
    <p:extLst>
      <p:ext uri="{BB962C8B-B14F-4D97-AF65-F5344CB8AC3E}">
        <p14:creationId xmlns:p14="http://schemas.microsoft.com/office/powerpoint/2010/main" val="313381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651933" y="1230313"/>
            <a:ext cx="10850880" cy="495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88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176194" y="1195382"/>
            <a:ext cx="6936327" cy="4357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4176193" y="274651"/>
            <a:ext cx="7406225" cy="783695"/>
          </a:xfrm>
        </p:spPr>
        <p:txBody>
          <a:bodyPr/>
          <a:lstStyle>
            <a:lvl1pPr>
              <a:defRPr sz="3200"/>
            </a:lvl1pPr>
          </a:lstStyle>
          <a:p>
            <a:r>
              <a:rPr lang="en-US"/>
              <a:t>Click to edit Master title style</a:t>
            </a:r>
            <a:endParaRPr lang="en-US" dirty="0"/>
          </a:p>
        </p:txBody>
      </p:sp>
      <p:pic>
        <p:nvPicPr>
          <p:cNvPr id="16" name="Picture 15" descr="divid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4135"/>
            <a:ext cx="3640667" cy="6299200"/>
          </a:xfrm>
          <a:prstGeom prst="rect">
            <a:avLst/>
          </a:prstGeom>
        </p:spPr>
      </p:pic>
      <p:sp>
        <p:nvSpPr>
          <p:cNvPr id="17" name="Text Placeholder 21"/>
          <p:cNvSpPr>
            <a:spLocks noGrp="1"/>
          </p:cNvSpPr>
          <p:nvPr>
            <p:ph type="body" sz="quarter" idx="11"/>
          </p:nvPr>
        </p:nvSpPr>
        <p:spPr>
          <a:xfrm>
            <a:off x="380531" y="746126"/>
            <a:ext cx="2739721" cy="5175251"/>
          </a:xfrm>
        </p:spPr>
        <p:txBody>
          <a:bodyPr>
            <a:normAutofit/>
          </a:bodyPr>
          <a:lstStyle>
            <a:lvl1pPr marL="0" indent="0">
              <a:buFontTx/>
              <a:buNone/>
              <a:defRPr sz="1800">
                <a:solidFill>
                  <a:schemeClr val="tx1"/>
                </a:solidFill>
              </a:defRPr>
            </a:lvl1pPr>
            <a:lvl2pPr marL="227012" indent="0">
              <a:buFontTx/>
              <a:buNone/>
              <a:defRPr sz="1600">
                <a:solidFill>
                  <a:schemeClr val="tx1"/>
                </a:solidFill>
              </a:defRPr>
            </a:lvl2pPr>
            <a:lvl3pPr marL="511175" indent="0">
              <a:buFontTx/>
              <a:buNone/>
              <a:defRPr sz="1600">
                <a:solidFill>
                  <a:schemeClr val="tx1"/>
                </a:solidFill>
              </a:defRPr>
            </a:lvl3pPr>
            <a:lvl4pPr marL="685800" indent="0">
              <a:buFontTx/>
              <a:buNone/>
              <a:defRPr sz="1600">
                <a:solidFill>
                  <a:schemeClr val="tx1"/>
                </a:solidFill>
              </a:defRPr>
            </a:lvl4pPr>
            <a:lvl5pPr marL="854075" indent="0">
              <a:buFontTx/>
              <a:buNone/>
              <a:defRPr sz="1600">
                <a:solidFill>
                  <a:schemeClr val="tx1"/>
                </a:solidFill>
              </a:defRPr>
            </a:lvl5pPr>
          </a:lstStyle>
          <a:p>
            <a:pPr lvl="0"/>
            <a:r>
              <a:rPr lang="en-US"/>
              <a:t>Edit Master text styles</a:t>
            </a:r>
          </a:p>
          <a:p>
            <a:pPr lvl="1"/>
            <a:r>
              <a:rPr lang="en-US"/>
              <a:t>Second level</a:t>
            </a:r>
          </a:p>
        </p:txBody>
      </p:sp>
      <p:sp>
        <p:nvSpPr>
          <p:cNvPr id="20" name="Rectangle 14"/>
          <p:cNvSpPr>
            <a:spLocks noChangeArrowheads="1"/>
          </p:cNvSpPr>
          <p:nvPr/>
        </p:nvSpPr>
        <p:spPr bwMode="auto">
          <a:xfrm>
            <a:off x="0" y="6554799"/>
            <a:ext cx="11684000" cy="322263"/>
          </a:xfrm>
          <a:prstGeom prst="rect">
            <a:avLst/>
          </a:prstGeom>
          <a:solidFill>
            <a:srgbClr val="337FB7"/>
          </a:solidFill>
          <a:ln>
            <a:noFill/>
          </a:ln>
        </p:spPr>
        <p:txBody>
          <a:bodyPr/>
          <a:lstStyle/>
          <a:p>
            <a:pPr defTabSz="457200" eaLnBrk="0" fontAlgn="auto" hangingPunct="0">
              <a:spcBef>
                <a:spcPts val="0"/>
              </a:spcBef>
              <a:spcAft>
                <a:spcPts val="0"/>
              </a:spcAft>
            </a:pPr>
            <a:endParaRPr lang="en-US" sz="1800" dirty="0">
              <a:solidFill>
                <a:prstClr val="black"/>
              </a:solidFill>
              <a:latin typeface="Calibri" charset="0"/>
              <a:ea typeface="+mn-ea"/>
              <a:cs typeface="+mn-cs"/>
            </a:endParaRPr>
          </a:p>
        </p:txBody>
      </p:sp>
      <p:sp>
        <p:nvSpPr>
          <p:cNvPr id="21" name="Rectangle 10"/>
          <p:cNvSpPr txBox="1">
            <a:spLocks noChangeArrowheads="1"/>
          </p:cNvSpPr>
          <p:nvPr/>
        </p:nvSpPr>
        <p:spPr bwMode="auto">
          <a:xfrm>
            <a:off x="207436" y="6596066"/>
            <a:ext cx="9184217" cy="280987"/>
          </a:xfrm>
          <a:prstGeom prst="rect">
            <a:avLst/>
          </a:prstGeom>
          <a:noFill/>
          <a:ln w="9525">
            <a:noFill/>
            <a:miter lim="800000"/>
            <a:headEnd/>
            <a:tailEnd/>
          </a:ln>
          <a:effectLst/>
        </p:spPr>
        <p:txBody>
          <a:bodyPr lIns="91429" tIns="45714" rIns="91429" bIns="45714"/>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defTabSz="457200" fontAlgn="auto">
              <a:spcBef>
                <a:spcPts val="0"/>
              </a:spcBef>
              <a:spcAft>
                <a:spcPts val="0"/>
              </a:spcAft>
              <a:defRPr/>
            </a:pPr>
            <a:r>
              <a:rPr lang="en-US" sz="700" dirty="0">
                <a:solidFill>
                  <a:prstClr val="white"/>
                </a:solidFill>
                <a:latin typeface="Calibri" pitchFamily="34" charset="0"/>
                <a:cs typeface="Calibri" pitchFamily="34" charset="0"/>
              </a:rPr>
              <a:t>© 2017 The Ken Blanchard Companies. All rights reserved. Do not duplicate • Item #  EL2039 • V060117–EBD</a:t>
            </a:r>
          </a:p>
        </p:txBody>
      </p:sp>
      <p:grpSp>
        <p:nvGrpSpPr>
          <p:cNvPr id="2" name="Group 1"/>
          <p:cNvGrpSpPr/>
          <p:nvPr/>
        </p:nvGrpSpPr>
        <p:grpSpPr>
          <a:xfrm>
            <a:off x="312083" y="5133295"/>
            <a:ext cx="3192316" cy="744449"/>
            <a:chOff x="176909" y="3849973"/>
            <a:chExt cx="2394237" cy="558337"/>
          </a:xfrm>
        </p:grpSpPr>
        <p:sp>
          <p:nvSpPr>
            <p:cNvPr id="22" name="TextBox 21"/>
            <p:cNvSpPr txBox="1"/>
            <p:nvPr/>
          </p:nvSpPr>
          <p:spPr>
            <a:xfrm>
              <a:off x="176909" y="4131311"/>
              <a:ext cx="2394237" cy="276999"/>
            </a:xfrm>
            <a:prstGeom prst="rect">
              <a:avLst/>
            </a:prstGeom>
            <a:noFill/>
            <a:effectLst>
              <a:outerShdw blurRad="63500" dir="16740000" sx="102000" sy="102000" algn="ctr" rotWithShape="0">
                <a:srgbClr val="8FCDD2">
                  <a:alpha val="40000"/>
                </a:srgbClr>
              </a:outerShdw>
            </a:effectLst>
          </p:spPr>
          <p:txBody>
            <a:bodyPr wrap="square" rtlCol="0">
              <a:spAutoFit/>
            </a:bodyPr>
            <a:lstStyle/>
            <a:p>
              <a:pPr defTabSz="457200" fontAlgn="auto">
                <a:spcBef>
                  <a:spcPts val="0"/>
                </a:spcBef>
                <a:spcAft>
                  <a:spcPts val="0"/>
                </a:spcAft>
              </a:pPr>
              <a:r>
                <a:rPr lang="en-US" sz="1800" b="1" dirty="0">
                  <a:solidFill>
                    <a:prstClr val="white"/>
                  </a:solidFill>
                  <a:effectLst>
                    <a:outerShdw blurRad="50800" dist="38100" dir="16680000" algn="tl" rotWithShape="0">
                      <a:srgbClr val="2BAAB6">
                        <a:alpha val="43000"/>
                      </a:srgbClr>
                    </a:outerShdw>
                  </a:effectLst>
                  <a:latin typeface="Calibri"/>
                  <a:ea typeface="+mn-ea"/>
                  <a:cs typeface="+mn-cs"/>
                </a:rPr>
                <a:t>GROUP</a:t>
              </a:r>
              <a:endParaRPr lang="en-US" sz="1800" b="1" dirty="0">
                <a:solidFill>
                  <a:prstClr val="white"/>
                </a:solidFill>
                <a:effectLst>
                  <a:outerShdw blurRad="50800" dist="38100" dir="16440000" algn="tl" rotWithShape="0">
                    <a:srgbClr val="8FCDD2">
                      <a:alpha val="43000"/>
                    </a:srgbClr>
                  </a:outerShdw>
                </a:effectLst>
                <a:latin typeface="Calibri"/>
                <a:ea typeface="+mn-ea"/>
                <a:cs typeface="+mn-cs"/>
              </a:endParaRP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13" y="3849973"/>
              <a:ext cx="410197" cy="360680"/>
            </a:xfrm>
            <a:prstGeom prst="rect">
              <a:avLst/>
            </a:prstGeom>
            <a:effectLst>
              <a:outerShdw blurRad="50800" dist="38100" dir="16740000" algn="tl" rotWithShape="0">
                <a:srgbClr val="2BAAB6">
                  <a:alpha val="43000"/>
                </a:srgbClr>
              </a:outerShdw>
            </a:effectLst>
          </p:spPr>
        </p:pic>
        <p:pic>
          <p:nvPicPr>
            <p:cNvPr id="24" name="Pictur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213" y="3849973"/>
              <a:ext cx="410197" cy="360680"/>
            </a:xfrm>
            <a:prstGeom prst="rect">
              <a:avLst/>
            </a:prstGeom>
            <a:effectLst>
              <a:outerShdw blurRad="50800" dist="38100" dir="16740000" algn="tl" rotWithShape="0">
                <a:srgbClr val="2BAAB6">
                  <a:alpha val="43000"/>
                </a:srgbClr>
              </a:outerShdw>
            </a:effectLst>
          </p:spPr>
        </p:pic>
      </p:grpSp>
    </p:spTree>
    <p:extLst>
      <p:ext uri="{BB962C8B-B14F-4D97-AF65-F5344CB8AC3E}">
        <p14:creationId xmlns:p14="http://schemas.microsoft.com/office/powerpoint/2010/main" val="59328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2" y="327118"/>
            <a:ext cx="10432069" cy="1160115"/>
          </a:xfrm>
        </p:spPr>
        <p:txBody>
          <a:bodyPr anchor="t"/>
          <a:lstStyle>
            <a:lvl1pPr algn="l">
              <a:defRPr sz="3200" b="0" cap="none">
                <a:solidFill>
                  <a:srgbClr val="4885B9"/>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3" name="Picture 12" descr="Screen Shot 2015-09-28 at 9.41.31 AM.png"/>
          <p:cNvPicPr>
            <a:picLocks noChangeAspect="1"/>
          </p:cNvPicPr>
          <p:nvPr/>
        </p:nvPicPr>
        <p:blipFill rotWithShape="1">
          <a:blip r:embed="rId2" cstate="email">
            <a:alphaModFix amt="61000"/>
            <a:extLst>
              <a:ext uri="{28A0092B-C50C-407E-A947-70E740481C1C}">
                <a14:useLocalDpi xmlns:a14="http://schemas.microsoft.com/office/drawing/2010/main"/>
              </a:ext>
            </a:extLst>
          </a:blip>
          <a:srcRect/>
          <a:stretch/>
        </p:blipFill>
        <p:spPr>
          <a:xfrm flipH="1">
            <a:off x="0" y="3363593"/>
            <a:ext cx="12192000" cy="3207549"/>
          </a:xfrm>
          <a:prstGeom prst="rect">
            <a:avLst/>
          </a:prstGeom>
        </p:spPr>
      </p:pic>
    </p:spTree>
    <p:extLst>
      <p:ext uri="{BB962C8B-B14F-4D97-AF65-F5344CB8AC3E}">
        <p14:creationId xmlns:p14="http://schemas.microsoft.com/office/powerpoint/2010/main" val="358298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pPr defTabSz="457200" fontAlgn="auto">
              <a:spcBef>
                <a:spcPts val="0"/>
              </a:spcBef>
              <a:spcAft>
                <a:spcPts val="0"/>
              </a:spcAft>
            </a:pPr>
            <a:fld id="{8FF91B56-119F-AC48-8AF8-08CEBB3172B9}" type="datetimeFigureOut">
              <a:rPr lang="en-US" sz="1800" smtClean="0">
                <a:solidFill>
                  <a:prstClr val="black"/>
                </a:solidFill>
                <a:latin typeface="Calibri"/>
                <a:ea typeface="+mn-ea"/>
                <a:cs typeface="+mn-cs"/>
              </a:rPr>
              <a:pPr defTabSz="457200" fontAlgn="auto">
                <a:spcBef>
                  <a:spcPts val="0"/>
                </a:spcBef>
                <a:spcAft>
                  <a:spcPts val="0"/>
                </a:spcAft>
              </a:pPr>
              <a:t>10/10/2019</a:t>
            </a:fld>
            <a:endParaRPr lang="en-US" sz="1800" dirty="0">
              <a:solidFill>
                <a:prstClr val="black"/>
              </a:solidFill>
              <a:latin typeface="Calibri"/>
              <a:ea typeface="+mn-ea"/>
              <a:cs typeface="+mn-cs"/>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pPr defTabSz="457200" fontAlgn="auto">
              <a:spcBef>
                <a:spcPts val="0"/>
              </a:spcBef>
              <a:spcAft>
                <a:spcPts val="0"/>
              </a:spcAft>
            </a:pPr>
            <a:fld id="{C51E7A8E-6D58-4549-8EB5-252088B5511B}" type="slidenum">
              <a:rPr lang="en-US" sz="1800" smtClean="0">
                <a:solidFill>
                  <a:prstClr val="black"/>
                </a:solidFill>
                <a:latin typeface="Calibri"/>
                <a:ea typeface="+mn-ea"/>
                <a:cs typeface="+mn-cs"/>
              </a:rPr>
              <a:pPr defTabSz="457200" fontAlgn="auto">
                <a:spcBef>
                  <a:spcPts val="0"/>
                </a:spcBef>
                <a:spcAft>
                  <a:spcPts val="0"/>
                </a:spcAft>
              </a:pPr>
              <a:t>‹#›</a:t>
            </a:fld>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383770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680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4801" y="6400800"/>
            <a:ext cx="11980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12192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946400" y="4724400"/>
            <a:ext cx="87376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6604000" y="5257800"/>
            <a:ext cx="508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98786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lvl1pPr>
              <a:defRPr>
                <a:solidFill>
                  <a:srgbClr val="347FB7"/>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1849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47FB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415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888" y="274651"/>
            <a:ext cx="10972800" cy="78369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17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3" name="Picture 2" descr="divid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57201"/>
            <a:ext cx="3640667" cy="6299200"/>
          </a:xfrm>
          <a:prstGeom prst="rect">
            <a:avLst/>
          </a:prstGeom>
        </p:spPr>
      </p:pic>
      <p:sp>
        <p:nvSpPr>
          <p:cNvPr id="9" name="Text Placeholder 8"/>
          <p:cNvSpPr>
            <a:spLocks noGrp="1"/>
          </p:cNvSpPr>
          <p:nvPr>
            <p:ph type="body" sz="quarter" idx="10"/>
          </p:nvPr>
        </p:nvSpPr>
        <p:spPr>
          <a:xfrm>
            <a:off x="4176194" y="1195382"/>
            <a:ext cx="6936327" cy="4357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4176193" y="274651"/>
            <a:ext cx="7406225" cy="783695"/>
          </a:xfrm>
        </p:spPr>
        <p:txBody>
          <a:bodyPr/>
          <a:lstStyle>
            <a:lvl1pPr>
              <a:defRPr sz="3200">
                <a:latin typeface="+mj-lt"/>
              </a:defRPr>
            </a:lvl1pPr>
          </a:lstStyle>
          <a:p>
            <a:r>
              <a:rPr lang="en-US"/>
              <a:t>Click to edit Master title style</a:t>
            </a:r>
            <a:endParaRPr lang="en-US" dirty="0"/>
          </a:p>
        </p:txBody>
      </p:sp>
      <p:sp>
        <p:nvSpPr>
          <p:cNvPr id="22" name="Text Placeholder 21"/>
          <p:cNvSpPr>
            <a:spLocks noGrp="1"/>
          </p:cNvSpPr>
          <p:nvPr>
            <p:ph type="body" sz="quarter" idx="11"/>
          </p:nvPr>
        </p:nvSpPr>
        <p:spPr>
          <a:xfrm>
            <a:off x="380531" y="746126"/>
            <a:ext cx="2739721" cy="5175251"/>
          </a:xfrm>
        </p:spPr>
        <p:txBody>
          <a:bodyPr>
            <a:normAutofit/>
          </a:bodyPr>
          <a:lstStyle>
            <a:lvl1pPr marL="0" indent="0">
              <a:buFontTx/>
              <a:buNone/>
              <a:defRPr sz="1800">
                <a:solidFill>
                  <a:schemeClr val="tx1"/>
                </a:solidFill>
              </a:defRPr>
            </a:lvl1pPr>
            <a:lvl2pPr marL="227012" indent="0">
              <a:buFontTx/>
              <a:buNone/>
              <a:defRPr sz="1600">
                <a:solidFill>
                  <a:schemeClr val="tx1"/>
                </a:solidFill>
              </a:defRPr>
            </a:lvl2pPr>
            <a:lvl3pPr marL="511175" indent="0">
              <a:buFontTx/>
              <a:buNone/>
              <a:defRPr sz="1600">
                <a:solidFill>
                  <a:schemeClr val="tx1"/>
                </a:solidFill>
              </a:defRPr>
            </a:lvl3pPr>
            <a:lvl4pPr marL="685800" indent="0">
              <a:buFontTx/>
              <a:buNone/>
              <a:defRPr sz="1600">
                <a:solidFill>
                  <a:schemeClr val="tx1"/>
                </a:solidFill>
              </a:defRPr>
            </a:lvl4pPr>
            <a:lvl5pPr marL="854075" indent="0">
              <a:buFontTx/>
              <a:buNone/>
              <a:defRPr sz="1600">
                <a:solidFill>
                  <a:schemeClr val="tx1"/>
                </a:solidFill>
              </a:defRPr>
            </a:lvl5pPr>
          </a:lstStyle>
          <a:p>
            <a:pPr lvl="0"/>
            <a:r>
              <a:rPr lang="en-US"/>
              <a:t>Edit Master text styles</a:t>
            </a:r>
          </a:p>
          <a:p>
            <a:pPr lvl="1"/>
            <a:r>
              <a:rPr lang="en-US"/>
              <a:t>Second level</a:t>
            </a:r>
          </a:p>
        </p:txBody>
      </p:sp>
      <p:sp>
        <p:nvSpPr>
          <p:cNvPr id="7" name="Rectangle 14"/>
          <p:cNvSpPr>
            <a:spLocks noChangeArrowheads="1"/>
          </p:cNvSpPr>
          <p:nvPr/>
        </p:nvSpPr>
        <p:spPr bwMode="auto">
          <a:xfrm>
            <a:off x="0" y="6554799"/>
            <a:ext cx="11684000" cy="322263"/>
          </a:xfrm>
          <a:prstGeom prst="rect">
            <a:avLst/>
          </a:prstGeom>
          <a:solidFill>
            <a:srgbClr val="337FB7"/>
          </a:solidFill>
          <a:ln>
            <a:noFill/>
          </a:ln>
        </p:spPr>
        <p:txBody>
          <a:bodyPr/>
          <a:lstStyle/>
          <a:p>
            <a:pPr defTabSz="457200" eaLnBrk="0" fontAlgn="auto" hangingPunct="0">
              <a:spcBef>
                <a:spcPts val="0"/>
              </a:spcBef>
              <a:spcAft>
                <a:spcPts val="0"/>
              </a:spcAft>
            </a:pPr>
            <a:endParaRPr lang="en-US" sz="1800" dirty="0">
              <a:solidFill>
                <a:prstClr val="black"/>
              </a:solidFill>
              <a:latin typeface="Calibri" charset="0"/>
              <a:ea typeface="+mn-ea"/>
              <a:cs typeface="+mn-cs"/>
            </a:endParaRPr>
          </a:p>
        </p:txBody>
      </p:sp>
      <p:sp>
        <p:nvSpPr>
          <p:cNvPr id="8" name="Rectangle 10"/>
          <p:cNvSpPr txBox="1">
            <a:spLocks noChangeArrowheads="1"/>
          </p:cNvSpPr>
          <p:nvPr/>
        </p:nvSpPr>
        <p:spPr bwMode="auto">
          <a:xfrm>
            <a:off x="207436" y="6596066"/>
            <a:ext cx="9184217" cy="280987"/>
          </a:xfrm>
          <a:prstGeom prst="rect">
            <a:avLst/>
          </a:prstGeom>
          <a:noFill/>
          <a:ln w="9525">
            <a:noFill/>
            <a:miter lim="800000"/>
            <a:headEnd/>
            <a:tailEnd/>
          </a:ln>
          <a:effectLst/>
        </p:spPr>
        <p:txBody>
          <a:bodyPr lIns="91429" tIns="45714" rIns="91429" bIns="45714"/>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defTabSz="457200" fontAlgn="auto">
              <a:spcBef>
                <a:spcPts val="0"/>
              </a:spcBef>
              <a:spcAft>
                <a:spcPts val="0"/>
              </a:spcAft>
              <a:defRPr/>
            </a:pPr>
            <a:r>
              <a:rPr lang="en-US" sz="700" dirty="0">
                <a:solidFill>
                  <a:prstClr val="white"/>
                </a:solidFill>
                <a:latin typeface="Calibri" pitchFamily="34" charset="0"/>
                <a:cs typeface="Calibri" pitchFamily="34" charset="0"/>
              </a:rPr>
              <a:t>© 2017 The Ken Blanchard Companies. All rights reserved. Do not duplicate • Item #  EL2039 • V060117–EBD</a:t>
            </a:r>
          </a:p>
        </p:txBody>
      </p:sp>
      <p:grpSp>
        <p:nvGrpSpPr>
          <p:cNvPr id="4" name="Group 3"/>
          <p:cNvGrpSpPr/>
          <p:nvPr/>
        </p:nvGrpSpPr>
        <p:grpSpPr>
          <a:xfrm>
            <a:off x="312083" y="5124844"/>
            <a:ext cx="3192316" cy="752897"/>
            <a:chOff x="176906" y="3843636"/>
            <a:chExt cx="2394237" cy="564673"/>
          </a:xfrm>
        </p:grpSpPr>
        <p:sp>
          <p:nvSpPr>
            <p:cNvPr id="11" name="TextBox 10"/>
            <p:cNvSpPr txBox="1"/>
            <p:nvPr/>
          </p:nvSpPr>
          <p:spPr>
            <a:xfrm>
              <a:off x="176906" y="4131310"/>
              <a:ext cx="2394237" cy="276999"/>
            </a:xfrm>
            <a:prstGeom prst="rect">
              <a:avLst/>
            </a:prstGeom>
            <a:noFill/>
            <a:effectLst>
              <a:outerShdw blurRad="63500" dir="16740000" sx="102000" sy="102000" algn="ctr" rotWithShape="0">
                <a:srgbClr val="8FCDD2">
                  <a:alpha val="40000"/>
                </a:srgbClr>
              </a:outerShdw>
            </a:effectLst>
          </p:spPr>
          <p:txBody>
            <a:bodyPr wrap="square" rtlCol="0">
              <a:spAutoFit/>
            </a:bodyPr>
            <a:lstStyle/>
            <a:p>
              <a:pPr defTabSz="457200" fontAlgn="auto">
                <a:spcBef>
                  <a:spcPts val="0"/>
                </a:spcBef>
                <a:spcAft>
                  <a:spcPts val="0"/>
                </a:spcAft>
              </a:pPr>
              <a:r>
                <a:rPr lang="en-US" sz="1800" b="1" dirty="0">
                  <a:solidFill>
                    <a:prstClr val="white"/>
                  </a:solidFill>
                  <a:effectLst>
                    <a:outerShdw blurRad="50800" dist="38100" dir="16440000" algn="tl" rotWithShape="0">
                      <a:srgbClr val="8FCDD2">
                        <a:alpha val="43000"/>
                      </a:srgbClr>
                    </a:outerShdw>
                  </a:effectLst>
                  <a:latin typeface="Calibri"/>
                  <a:ea typeface="+mn-ea"/>
                  <a:cs typeface="+mn-cs"/>
                </a:rPr>
                <a:t>TEAMS</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t="-5"/>
            <a:stretch/>
          </p:blipFill>
          <p:spPr>
            <a:xfrm>
              <a:off x="284269" y="3843636"/>
              <a:ext cx="642831" cy="381231"/>
            </a:xfrm>
            <a:prstGeom prst="rect">
              <a:avLst/>
            </a:prstGeom>
            <a:effectLst>
              <a:outerShdw blurRad="50800" dist="38100" dir="16680000" algn="tl" rotWithShape="0">
                <a:srgbClr val="90CBCC">
                  <a:alpha val="99000"/>
                </a:srgbClr>
              </a:outerShdw>
            </a:effectLst>
          </p:spPr>
        </p:pic>
      </p:grpSp>
    </p:spTree>
    <p:extLst>
      <p:ext uri="{BB962C8B-B14F-4D97-AF65-F5344CB8AC3E}">
        <p14:creationId xmlns:p14="http://schemas.microsoft.com/office/powerpoint/2010/main" val="188356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25" name="Picture 24" descr="divid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4135"/>
            <a:ext cx="3640667" cy="6299200"/>
          </a:xfrm>
          <a:prstGeom prst="rect">
            <a:avLst/>
          </a:prstGeom>
        </p:spPr>
      </p:pic>
      <p:sp>
        <p:nvSpPr>
          <p:cNvPr id="9" name="Text Placeholder 8"/>
          <p:cNvSpPr>
            <a:spLocks noGrp="1"/>
          </p:cNvSpPr>
          <p:nvPr>
            <p:ph type="body" sz="quarter" idx="10"/>
          </p:nvPr>
        </p:nvSpPr>
        <p:spPr>
          <a:xfrm>
            <a:off x="4176194" y="1195382"/>
            <a:ext cx="6936327" cy="4357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4176193" y="274651"/>
            <a:ext cx="7406225" cy="783695"/>
          </a:xfrm>
        </p:spPr>
        <p:txBody>
          <a:bodyPr/>
          <a:lstStyle>
            <a:lvl1pPr>
              <a:defRPr sz="3200"/>
            </a:lvl1pPr>
          </a:lstStyle>
          <a:p>
            <a:r>
              <a:rPr lang="en-US"/>
              <a:t>Click to edit Master title style</a:t>
            </a:r>
            <a:endParaRPr lang="en-US" dirty="0"/>
          </a:p>
        </p:txBody>
      </p:sp>
      <p:sp>
        <p:nvSpPr>
          <p:cNvPr id="26" name="Text Placeholder 21"/>
          <p:cNvSpPr>
            <a:spLocks noGrp="1"/>
          </p:cNvSpPr>
          <p:nvPr>
            <p:ph type="body" sz="quarter" idx="11"/>
          </p:nvPr>
        </p:nvSpPr>
        <p:spPr>
          <a:xfrm>
            <a:off x="380531" y="746126"/>
            <a:ext cx="2739721" cy="5175251"/>
          </a:xfrm>
        </p:spPr>
        <p:txBody>
          <a:bodyPr>
            <a:normAutofit/>
          </a:bodyPr>
          <a:lstStyle>
            <a:lvl1pPr marL="0" indent="0">
              <a:buFontTx/>
              <a:buNone/>
              <a:defRPr sz="1800">
                <a:solidFill>
                  <a:schemeClr val="tx1"/>
                </a:solidFill>
              </a:defRPr>
            </a:lvl1pPr>
            <a:lvl2pPr marL="227012" indent="0">
              <a:buFontTx/>
              <a:buNone/>
              <a:defRPr sz="1600">
                <a:solidFill>
                  <a:schemeClr val="tx1"/>
                </a:solidFill>
              </a:defRPr>
            </a:lvl2pPr>
            <a:lvl3pPr marL="511175" indent="0">
              <a:buFontTx/>
              <a:buNone/>
              <a:defRPr sz="1600">
                <a:solidFill>
                  <a:schemeClr val="tx1"/>
                </a:solidFill>
              </a:defRPr>
            </a:lvl3pPr>
            <a:lvl4pPr marL="685800" indent="0">
              <a:buFontTx/>
              <a:buNone/>
              <a:defRPr sz="1600">
                <a:solidFill>
                  <a:schemeClr val="tx1"/>
                </a:solidFill>
              </a:defRPr>
            </a:lvl4pPr>
            <a:lvl5pPr marL="854075" indent="0">
              <a:buFontTx/>
              <a:buNone/>
              <a:defRPr sz="1600">
                <a:solidFill>
                  <a:schemeClr val="tx1"/>
                </a:solidFill>
              </a:defRPr>
            </a:lvl5pPr>
          </a:lstStyle>
          <a:p>
            <a:pPr lvl="0"/>
            <a:r>
              <a:rPr lang="en-US"/>
              <a:t>Edit Master text styles</a:t>
            </a:r>
          </a:p>
          <a:p>
            <a:pPr lvl="1"/>
            <a:r>
              <a:rPr lang="en-US"/>
              <a:t>Second level</a:t>
            </a:r>
          </a:p>
        </p:txBody>
      </p:sp>
      <p:sp>
        <p:nvSpPr>
          <p:cNvPr id="31" name="Rectangle 14"/>
          <p:cNvSpPr>
            <a:spLocks noChangeArrowheads="1"/>
          </p:cNvSpPr>
          <p:nvPr/>
        </p:nvSpPr>
        <p:spPr bwMode="auto">
          <a:xfrm>
            <a:off x="0" y="6554799"/>
            <a:ext cx="11684000" cy="322263"/>
          </a:xfrm>
          <a:prstGeom prst="rect">
            <a:avLst/>
          </a:prstGeom>
          <a:solidFill>
            <a:srgbClr val="337FB7"/>
          </a:solidFill>
          <a:ln>
            <a:noFill/>
          </a:ln>
        </p:spPr>
        <p:txBody>
          <a:bodyPr/>
          <a:lstStyle/>
          <a:p>
            <a:pPr defTabSz="457200" eaLnBrk="0" fontAlgn="auto" hangingPunct="0">
              <a:spcBef>
                <a:spcPts val="0"/>
              </a:spcBef>
              <a:spcAft>
                <a:spcPts val="0"/>
              </a:spcAft>
            </a:pPr>
            <a:endParaRPr lang="en-US" sz="1800" dirty="0">
              <a:solidFill>
                <a:prstClr val="black"/>
              </a:solidFill>
              <a:latin typeface="Calibri" charset="0"/>
              <a:ea typeface="+mn-ea"/>
              <a:cs typeface="+mn-cs"/>
            </a:endParaRPr>
          </a:p>
        </p:txBody>
      </p:sp>
      <p:sp>
        <p:nvSpPr>
          <p:cNvPr id="32" name="Rectangle 10"/>
          <p:cNvSpPr txBox="1">
            <a:spLocks noChangeArrowheads="1"/>
          </p:cNvSpPr>
          <p:nvPr/>
        </p:nvSpPr>
        <p:spPr bwMode="auto">
          <a:xfrm>
            <a:off x="207436" y="6596066"/>
            <a:ext cx="9184217" cy="280987"/>
          </a:xfrm>
          <a:prstGeom prst="rect">
            <a:avLst/>
          </a:prstGeom>
          <a:noFill/>
          <a:ln w="9525">
            <a:noFill/>
            <a:miter lim="800000"/>
            <a:headEnd/>
            <a:tailEnd/>
          </a:ln>
          <a:effectLst/>
        </p:spPr>
        <p:txBody>
          <a:bodyPr lIns="91429" tIns="45714" rIns="91429" bIns="45714"/>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defTabSz="457200" fontAlgn="auto">
              <a:spcBef>
                <a:spcPts val="0"/>
              </a:spcBef>
              <a:spcAft>
                <a:spcPts val="0"/>
              </a:spcAft>
              <a:defRPr/>
            </a:pPr>
            <a:r>
              <a:rPr lang="en-US" sz="700" dirty="0">
                <a:solidFill>
                  <a:prstClr val="white"/>
                </a:solidFill>
                <a:latin typeface="Calibri" pitchFamily="34" charset="0"/>
                <a:cs typeface="Calibri" pitchFamily="34" charset="0"/>
              </a:rPr>
              <a:t>© 2017 The Ken Blanchard Companies. All rights reserved. Do not duplicate • Item #  EL2039 • V060117–EBD</a:t>
            </a:r>
          </a:p>
        </p:txBody>
      </p:sp>
      <p:grpSp>
        <p:nvGrpSpPr>
          <p:cNvPr id="4" name="Group 3"/>
          <p:cNvGrpSpPr/>
          <p:nvPr/>
        </p:nvGrpSpPr>
        <p:grpSpPr>
          <a:xfrm>
            <a:off x="312083" y="5133292"/>
            <a:ext cx="3192316" cy="744448"/>
            <a:chOff x="176906" y="3849973"/>
            <a:chExt cx="2394237" cy="558336"/>
          </a:xfrm>
        </p:grpSpPr>
        <p:sp>
          <p:nvSpPr>
            <p:cNvPr id="16" name="TextBox 15"/>
            <p:cNvSpPr txBox="1"/>
            <p:nvPr/>
          </p:nvSpPr>
          <p:spPr>
            <a:xfrm>
              <a:off x="176906" y="4131310"/>
              <a:ext cx="2394237" cy="276999"/>
            </a:xfrm>
            <a:prstGeom prst="rect">
              <a:avLst/>
            </a:prstGeom>
            <a:noFill/>
            <a:effectLst>
              <a:outerShdw blurRad="63500" dir="16740000" sx="102000" sy="102000" algn="ctr" rotWithShape="0">
                <a:srgbClr val="8FCDD2">
                  <a:alpha val="40000"/>
                </a:srgbClr>
              </a:outerShdw>
            </a:effectLst>
          </p:spPr>
          <p:txBody>
            <a:bodyPr wrap="square" rtlCol="0">
              <a:spAutoFit/>
            </a:bodyPr>
            <a:lstStyle/>
            <a:p>
              <a:pPr defTabSz="457200" fontAlgn="auto">
                <a:spcBef>
                  <a:spcPts val="0"/>
                </a:spcBef>
                <a:spcAft>
                  <a:spcPts val="0"/>
                </a:spcAft>
              </a:pPr>
              <a:r>
                <a:rPr lang="en-US" sz="1800" b="1" dirty="0">
                  <a:solidFill>
                    <a:prstClr val="white"/>
                  </a:solidFill>
                  <a:effectLst>
                    <a:outerShdw blurRad="50800" dist="38100" dir="16680000" algn="tl" rotWithShape="0">
                      <a:srgbClr val="2BAAB6">
                        <a:alpha val="43000"/>
                      </a:srgbClr>
                    </a:outerShdw>
                  </a:effectLst>
                  <a:latin typeface="Calibri"/>
                  <a:ea typeface="+mn-ea"/>
                  <a:cs typeface="+mn-cs"/>
                </a:rPr>
                <a:t>PAIRS</a:t>
              </a:r>
              <a:endParaRPr lang="en-US" sz="1800" b="1" dirty="0">
                <a:solidFill>
                  <a:prstClr val="white"/>
                </a:solidFill>
                <a:effectLst>
                  <a:outerShdw blurRad="50800" dist="38100" dir="16440000" algn="tl" rotWithShape="0">
                    <a:srgbClr val="8FCDD2">
                      <a:alpha val="43000"/>
                    </a:srgbClr>
                  </a:outerShdw>
                </a:effectLst>
                <a:latin typeface="Calibri"/>
                <a:ea typeface="+mn-ea"/>
                <a:cs typeface="+mn-cs"/>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07" y="3849973"/>
              <a:ext cx="410197" cy="360680"/>
            </a:xfrm>
            <a:prstGeom prst="rect">
              <a:avLst/>
            </a:prstGeom>
            <a:effectLst>
              <a:outerShdw blurRad="50800" dist="38100" dir="16740000" algn="tl" rotWithShape="0">
                <a:srgbClr val="2BAAB6">
                  <a:alpha val="43000"/>
                </a:srgbClr>
              </a:outerShdw>
            </a:effectLst>
          </p:spPr>
        </p:pic>
      </p:grpSp>
    </p:spTree>
    <p:extLst>
      <p:ext uri="{BB962C8B-B14F-4D97-AF65-F5344CB8AC3E}">
        <p14:creationId xmlns:p14="http://schemas.microsoft.com/office/powerpoint/2010/main" val="180033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176194" y="1195382"/>
            <a:ext cx="6936327" cy="4357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7"/>
          <p:cNvSpPr>
            <a:spLocks noGrp="1"/>
          </p:cNvSpPr>
          <p:nvPr>
            <p:ph type="title"/>
          </p:nvPr>
        </p:nvSpPr>
        <p:spPr>
          <a:xfrm>
            <a:off x="4176193" y="274651"/>
            <a:ext cx="7406225" cy="783695"/>
          </a:xfrm>
        </p:spPr>
        <p:txBody>
          <a:bodyPr/>
          <a:lstStyle>
            <a:lvl1pPr>
              <a:defRPr sz="3200"/>
            </a:lvl1pPr>
          </a:lstStyle>
          <a:p>
            <a:r>
              <a:rPr lang="en-US"/>
              <a:t>Click to edit Master title style</a:t>
            </a:r>
            <a:endParaRPr lang="en-US" dirty="0"/>
          </a:p>
        </p:txBody>
      </p:sp>
      <p:pic>
        <p:nvPicPr>
          <p:cNvPr id="16" name="Picture 15" descr="divid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4135"/>
            <a:ext cx="3640667" cy="6299200"/>
          </a:xfrm>
          <a:prstGeom prst="rect">
            <a:avLst/>
          </a:prstGeom>
        </p:spPr>
      </p:pic>
      <p:sp>
        <p:nvSpPr>
          <p:cNvPr id="21" name="Text Placeholder 21"/>
          <p:cNvSpPr>
            <a:spLocks noGrp="1"/>
          </p:cNvSpPr>
          <p:nvPr>
            <p:ph type="body" sz="quarter" idx="11"/>
          </p:nvPr>
        </p:nvSpPr>
        <p:spPr>
          <a:xfrm>
            <a:off x="380531" y="746126"/>
            <a:ext cx="2739721" cy="5175251"/>
          </a:xfrm>
        </p:spPr>
        <p:txBody>
          <a:bodyPr>
            <a:normAutofit/>
          </a:bodyPr>
          <a:lstStyle>
            <a:lvl1pPr marL="0" indent="0">
              <a:buFontTx/>
              <a:buNone/>
              <a:defRPr sz="1800">
                <a:solidFill>
                  <a:schemeClr val="tx1"/>
                </a:solidFill>
              </a:defRPr>
            </a:lvl1pPr>
            <a:lvl2pPr marL="227012" indent="0">
              <a:buFontTx/>
              <a:buNone/>
              <a:defRPr sz="1600">
                <a:solidFill>
                  <a:schemeClr val="tx1"/>
                </a:solidFill>
              </a:defRPr>
            </a:lvl2pPr>
            <a:lvl3pPr marL="511175" indent="0">
              <a:buFontTx/>
              <a:buNone/>
              <a:defRPr sz="1600">
                <a:solidFill>
                  <a:schemeClr val="tx1"/>
                </a:solidFill>
              </a:defRPr>
            </a:lvl3pPr>
            <a:lvl4pPr marL="685800" indent="0">
              <a:buFontTx/>
              <a:buNone/>
              <a:defRPr sz="1600">
                <a:solidFill>
                  <a:schemeClr val="tx1"/>
                </a:solidFill>
              </a:defRPr>
            </a:lvl4pPr>
            <a:lvl5pPr marL="854075" indent="0">
              <a:buFontTx/>
              <a:buNone/>
              <a:defRPr sz="1600">
                <a:solidFill>
                  <a:schemeClr val="tx1"/>
                </a:solidFill>
              </a:defRPr>
            </a:lvl5pPr>
          </a:lstStyle>
          <a:p>
            <a:pPr lvl="0"/>
            <a:r>
              <a:rPr lang="en-US"/>
              <a:t>Edit Master text styles</a:t>
            </a:r>
          </a:p>
          <a:p>
            <a:pPr lvl="1"/>
            <a:r>
              <a:rPr lang="en-US"/>
              <a:t>Second level</a:t>
            </a:r>
          </a:p>
        </p:txBody>
      </p:sp>
      <p:sp>
        <p:nvSpPr>
          <p:cNvPr id="24" name="Rectangle 14"/>
          <p:cNvSpPr>
            <a:spLocks noChangeArrowheads="1"/>
          </p:cNvSpPr>
          <p:nvPr/>
        </p:nvSpPr>
        <p:spPr bwMode="auto">
          <a:xfrm>
            <a:off x="0" y="6554799"/>
            <a:ext cx="11684000" cy="322263"/>
          </a:xfrm>
          <a:prstGeom prst="rect">
            <a:avLst/>
          </a:prstGeom>
          <a:solidFill>
            <a:srgbClr val="337FB7"/>
          </a:solidFill>
          <a:ln>
            <a:noFill/>
          </a:ln>
        </p:spPr>
        <p:txBody>
          <a:bodyPr/>
          <a:lstStyle/>
          <a:p>
            <a:pPr defTabSz="457200" eaLnBrk="0" fontAlgn="auto" hangingPunct="0">
              <a:spcBef>
                <a:spcPts val="0"/>
              </a:spcBef>
              <a:spcAft>
                <a:spcPts val="0"/>
              </a:spcAft>
            </a:pPr>
            <a:endParaRPr lang="en-US" sz="1800" dirty="0">
              <a:solidFill>
                <a:prstClr val="black"/>
              </a:solidFill>
              <a:latin typeface="Calibri" charset="0"/>
              <a:ea typeface="+mn-ea"/>
              <a:cs typeface="+mn-cs"/>
            </a:endParaRPr>
          </a:p>
        </p:txBody>
      </p:sp>
      <p:sp>
        <p:nvSpPr>
          <p:cNvPr id="25" name="Rectangle 10"/>
          <p:cNvSpPr txBox="1">
            <a:spLocks noChangeArrowheads="1"/>
          </p:cNvSpPr>
          <p:nvPr/>
        </p:nvSpPr>
        <p:spPr bwMode="auto">
          <a:xfrm>
            <a:off x="207436" y="6596066"/>
            <a:ext cx="9184217" cy="280987"/>
          </a:xfrm>
          <a:prstGeom prst="rect">
            <a:avLst/>
          </a:prstGeom>
          <a:noFill/>
          <a:ln w="9525">
            <a:noFill/>
            <a:miter lim="800000"/>
            <a:headEnd/>
            <a:tailEnd/>
          </a:ln>
          <a:effectLst/>
        </p:spPr>
        <p:txBody>
          <a:bodyPr lIns="91429" tIns="45714" rIns="91429" bIns="45714"/>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defTabSz="457200" fontAlgn="auto">
              <a:spcBef>
                <a:spcPts val="0"/>
              </a:spcBef>
              <a:spcAft>
                <a:spcPts val="0"/>
              </a:spcAft>
              <a:defRPr/>
            </a:pPr>
            <a:r>
              <a:rPr lang="en-US" sz="700" dirty="0">
                <a:solidFill>
                  <a:prstClr val="white"/>
                </a:solidFill>
                <a:latin typeface="Calibri" pitchFamily="34" charset="0"/>
                <a:cs typeface="Calibri" pitchFamily="34" charset="0"/>
              </a:rPr>
              <a:t>© 2017 The Ken Blanchard Companies. All rights reserved. Do not duplicate • Item #  EL2039 • V060117–EBD</a:t>
            </a:r>
          </a:p>
        </p:txBody>
      </p:sp>
      <p:grpSp>
        <p:nvGrpSpPr>
          <p:cNvPr id="3" name="Group 2"/>
          <p:cNvGrpSpPr/>
          <p:nvPr/>
        </p:nvGrpSpPr>
        <p:grpSpPr>
          <a:xfrm>
            <a:off x="312083" y="5133292"/>
            <a:ext cx="3192316" cy="744448"/>
            <a:chOff x="176906" y="3849973"/>
            <a:chExt cx="2394237" cy="558336"/>
          </a:xfrm>
        </p:grpSpPr>
        <p:sp>
          <p:nvSpPr>
            <p:cNvPr id="19" name="TextBox 18"/>
            <p:cNvSpPr txBox="1"/>
            <p:nvPr/>
          </p:nvSpPr>
          <p:spPr>
            <a:xfrm>
              <a:off x="176906" y="4131310"/>
              <a:ext cx="2394237" cy="276999"/>
            </a:xfrm>
            <a:prstGeom prst="rect">
              <a:avLst/>
            </a:prstGeom>
            <a:noFill/>
            <a:effectLst>
              <a:outerShdw blurRad="63500" dir="16740000" sx="102000" sy="102000" algn="ctr" rotWithShape="0">
                <a:srgbClr val="8FCDD2">
                  <a:alpha val="40000"/>
                </a:srgbClr>
              </a:outerShdw>
            </a:effectLst>
          </p:spPr>
          <p:txBody>
            <a:bodyPr wrap="square" rtlCol="0">
              <a:spAutoFit/>
            </a:bodyPr>
            <a:lstStyle/>
            <a:p>
              <a:pPr defTabSz="457200" fontAlgn="auto">
                <a:spcBef>
                  <a:spcPts val="0"/>
                </a:spcBef>
                <a:spcAft>
                  <a:spcPts val="0"/>
                </a:spcAft>
              </a:pPr>
              <a:r>
                <a:rPr lang="en-US" sz="1800" b="1" dirty="0">
                  <a:solidFill>
                    <a:prstClr val="white"/>
                  </a:solidFill>
                  <a:effectLst>
                    <a:outerShdw blurRad="50800" dist="38100" dir="16680000" algn="tl" rotWithShape="0">
                      <a:srgbClr val="2BAAB6">
                        <a:alpha val="43000"/>
                      </a:srgbClr>
                    </a:outerShdw>
                  </a:effectLst>
                  <a:latin typeface="Calibri"/>
                  <a:ea typeface="+mn-ea"/>
                  <a:cs typeface="+mn-cs"/>
                </a:rPr>
                <a:t>INDIVIDUAL</a:t>
              </a:r>
              <a:endParaRPr lang="en-US" sz="1800" b="1" dirty="0">
                <a:solidFill>
                  <a:prstClr val="white"/>
                </a:solidFill>
                <a:effectLst>
                  <a:outerShdw blurRad="50800" dist="38100" dir="16440000" algn="tl" rotWithShape="0">
                    <a:srgbClr val="8FCDD2">
                      <a:alpha val="43000"/>
                    </a:srgbClr>
                  </a:outerShdw>
                </a:effectLst>
                <a:latin typeface="Calibri"/>
                <a:ea typeface="+mn-ea"/>
                <a:cs typeface="+mn-cs"/>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568" y="3849973"/>
              <a:ext cx="149610" cy="360680"/>
            </a:xfrm>
            <a:prstGeom prst="rect">
              <a:avLst/>
            </a:prstGeom>
            <a:effectLst>
              <a:outerShdw blurRad="50800" dist="38100" dir="16740000" algn="tl" rotWithShape="0">
                <a:srgbClr val="2BAAB6">
                  <a:alpha val="43000"/>
                </a:srgbClr>
              </a:outerShdw>
            </a:effectLst>
          </p:spPr>
        </p:pic>
      </p:grpSp>
    </p:spTree>
    <p:extLst>
      <p:ext uri="{BB962C8B-B14F-4D97-AF65-F5344CB8AC3E}">
        <p14:creationId xmlns:p14="http://schemas.microsoft.com/office/powerpoint/2010/main" val="1396222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10848089" y="198495"/>
            <a:ext cx="891591" cy="577081"/>
          </a:xfrm>
          <a:prstGeom prst="rect">
            <a:avLst/>
          </a:prstGeom>
          <a:noFill/>
        </p:spPr>
        <p:txBody>
          <a:bodyPr wrap="none" rtlCol="0">
            <a:spAutoFit/>
          </a:bodyPr>
          <a:lstStyle/>
          <a:p>
            <a:r>
              <a:rPr lang="en-US" sz="3150" dirty="0">
                <a:solidFill>
                  <a:srgbClr val="CC1543"/>
                </a:solidFill>
                <a:latin typeface="MTS Systems" pitchFamily="34" charset="0"/>
              </a:rPr>
              <a:t>m</a:t>
            </a: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50"/>
            <a:ext cx="12192000" cy="168251"/>
          </a:xfrm>
          <a:prstGeom prst="rect">
            <a:avLst/>
          </a:prstGeom>
        </p:spPr>
      </p:pic>
      <p:sp>
        <p:nvSpPr>
          <p:cNvPr id="1028" name="Rectangle 3"/>
          <p:cNvSpPr>
            <a:spLocks noGrp="1" noChangeArrowheads="1"/>
          </p:cNvSpPr>
          <p:nvPr>
            <p:ph type="body" idx="1"/>
          </p:nvPr>
        </p:nvSpPr>
        <p:spPr bwMode="auto">
          <a:xfrm>
            <a:off x="666751" y="1219200"/>
            <a:ext cx="1085088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653146" y="76200"/>
            <a:ext cx="9083821"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6"/>
          <p:cNvSpPr>
            <a:spLocks noGrp="1" noChangeArrowheads="1"/>
          </p:cNvSpPr>
          <p:nvPr/>
        </p:nvSpPr>
        <p:spPr bwMode="auto">
          <a:xfrm>
            <a:off x="7594601" y="6450014"/>
            <a:ext cx="41655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601512" y="6450014"/>
            <a:ext cx="1982661"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a:solidFill>
                  <a:schemeClr val="bg1">
                    <a:lumMod val="50000"/>
                  </a:schemeClr>
                </a:solidFill>
                <a:latin typeface="Arial" pitchFamily="34" charset="0"/>
                <a:cs typeface="Arial" pitchFamily="34" charset="0"/>
              </a:rPr>
              <a:t>MTS CONFIDENTIAL</a:t>
            </a:r>
          </a:p>
        </p:txBody>
      </p:sp>
      <p:sp>
        <p:nvSpPr>
          <p:cNvPr id="9" name="TextBox 17"/>
          <p:cNvSpPr txBox="1"/>
          <p:nvPr/>
        </p:nvSpPr>
        <p:spPr>
          <a:xfrm>
            <a:off x="4869793" y="6418363"/>
            <a:ext cx="2527821"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a:solidFill>
                  <a:schemeClr val="bg1">
                    <a:lumMod val="50000"/>
                  </a:schemeClr>
                </a:solidFill>
                <a:latin typeface="Arial" pitchFamily="34" charset="0"/>
                <a:cs typeface="Arial" pitchFamily="34" charset="0"/>
              </a:rPr>
              <a:t>HR</a:t>
            </a:r>
          </a:p>
        </p:txBody>
      </p:sp>
      <p:grpSp>
        <p:nvGrpSpPr>
          <p:cNvPr id="10" name="Group 9"/>
          <p:cNvGrpSpPr/>
          <p:nvPr/>
        </p:nvGrpSpPr>
        <p:grpSpPr>
          <a:xfrm>
            <a:off x="4975046" y="6418362"/>
            <a:ext cx="2241911" cy="304800"/>
            <a:chOff x="3956909" y="6418362"/>
            <a:chExt cx="1448799" cy="304800"/>
          </a:xfrm>
        </p:grpSpPr>
        <p:cxnSp>
          <p:nvCxnSpPr>
            <p:cNvPr id="11" name="Straight Connector 10"/>
            <p:cNvCxnSpPr/>
            <p:nvPr/>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310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51"/>
            <a:ext cx="10972800" cy="78369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4"/>
          <p:cNvSpPr>
            <a:spLocks noChangeArrowheads="1"/>
          </p:cNvSpPr>
          <p:nvPr/>
        </p:nvSpPr>
        <p:spPr bwMode="auto">
          <a:xfrm>
            <a:off x="0" y="6554799"/>
            <a:ext cx="12192000" cy="322263"/>
          </a:xfrm>
          <a:prstGeom prst="rect">
            <a:avLst/>
          </a:prstGeom>
          <a:solidFill>
            <a:srgbClr val="337FB7"/>
          </a:solidFill>
          <a:ln>
            <a:noFill/>
          </a:ln>
        </p:spPr>
        <p:txBody>
          <a:bodyPr/>
          <a:lstStyle/>
          <a:p>
            <a:pPr defTabSz="457200" eaLnBrk="0" fontAlgn="auto" hangingPunct="0">
              <a:spcBef>
                <a:spcPts val="0"/>
              </a:spcBef>
              <a:spcAft>
                <a:spcPts val="0"/>
              </a:spcAft>
            </a:pPr>
            <a:endParaRPr lang="en-US" sz="1800" dirty="0">
              <a:solidFill>
                <a:prstClr val="black"/>
              </a:solidFill>
              <a:latin typeface="Calibri" charset="0"/>
              <a:ea typeface="+mn-ea"/>
              <a:cs typeface="+mn-cs"/>
            </a:endParaRPr>
          </a:p>
        </p:txBody>
      </p:sp>
      <p:sp>
        <p:nvSpPr>
          <p:cNvPr id="8" name="Rectangle 10"/>
          <p:cNvSpPr txBox="1">
            <a:spLocks noChangeArrowheads="1"/>
          </p:cNvSpPr>
          <p:nvPr/>
        </p:nvSpPr>
        <p:spPr bwMode="auto">
          <a:xfrm>
            <a:off x="207436" y="6596066"/>
            <a:ext cx="9184217" cy="280987"/>
          </a:xfrm>
          <a:prstGeom prst="rect">
            <a:avLst/>
          </a:prstGeom>
          <a:noFill/>
          <a:ln w="9525">
            <a:noFill/>
            <a:miter lim="800000"/>
            <a:headEnd/>
            <a:tailEnd/>
          </a:ln>
          <a:effectLst/>
        </p:spPr>
        <p:txBody>
          <a:bodyPr lIns="91429" tIns="45714" rIns="91429" bIns="45714"/>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defTabSz="457200" fontAlgn="auto">
              <a:spcBef>
                <a:spcPts val="0"/>
              </a:spcBef>
              <a:spcAft>
                <a:spcPts val="0"/>
              </a:spcAft>
              <a:defRPr/>
            </a:pPr>
            <a:r>
              <a:rPr lang="en-US" sz="700" dirty="0">
                <a:solidFill>
                  <a:prstClr val="white"/>
                </a:solidFill>
                <a:latin typeface="Calibri" pitchFamily="34" charset="0"/>
                <a:cs typeface="Calibri" pitchFamily="34" charset="0"/>
              </a:rPr>
              <a:t>© 2017 The Ken Blanchard Companies. All rights reserved. Do not duplicate • Item #  EL2039 • V060117–EBD</a:t>
            </a:r>
          </a:p>
        </p:txBody>
      </p:sp>
      <p:sp>
        <p:nvSpPr>
          <p:cNvPr id="9" name="TextBox 8"/>
          <p:cNvSpPr txBox="1"/>
          <p:nvPr/>
        </p:nvSpPr>
        <p:spPr>
          <a:xfrm>
            <a:off x="11332658" y="6478601"/>
            <a:ext cx="869951" cy="307777"/>
          </a:xfrm>
          <a:prstGeom prst="rect">
            <a:avLst/>
          </a:prstGeom>
          <a:noFill/>
          <a:effectLst>
            <a:outerShdw blurRad="50800" dist="38100" dir="2700000" algn="tl" rotWithShape="0">
              <a:prstClr val="black">
                <a:alpha val="40000"/>
              </a:prstClr>
            </a:outerShdw>
          </a:effectLst>
        </p:spPr>
        <p:txBody>
          <a:bodyPr>
            <a:spAutoFit/>
          </a:bodyPr>
          <a:lstStyle>
            <a:lvl1pPr eaLnBrk="0" hangingPunct="0">
              <a:defRPr sz="2800">
                <a:solidFill>
                  <a:schemeClr val="tx1"/>
                </a:solidFill>
                <a:latin typeface="Arial" charset="0"/>
                <a:ea typeface="ＭＳ Ｐゴシック" charset="0"/>
                <a:cs typeface="ＭＳ Ｐゴシック" charset="0"/>
              </a:defRPr>
            </a:lvl1pPr>
            <a:lvl2pPr marL="37931725" indent="-37474525" eaLnBrk="0" hangingPunct="0">
              <a:defRPr sz="2800">
                <a:solidFill>
                  <a:schemeClr val="tx1"/>
                </a:solidFill>
                <a:latin typeface="Arial" charset="0"/>
                <a:ea typeface="ＭＳ Ｐゴシック" charset="0"/>
                <a:cs typeface="ＭＳ Ｐゴシック" charset="0"/>
              </a:defRPr>
            </a:lvl2pPr>
            <a:lvl3pPr eaLnBrk="0" hangingPunct="0">
              <a:defRPr sz="2800">
                <a:solidFill>
                  <a:schemeClr val="tx1"/>
                </a:solidFill>
                <a:latin typeface="Arial" charset="0"/>
                <a:ea typeface="ＭＳ Ｐゴシック" charset="0"/>
                <a:cs typeface="ＭＳ Ｐゴシック" charset="0"/>
              </a:defRPr>
            </a:lvl3pPr>
            <a:lvl4pPr eaLnBrk="0" hangingPunct="0">
              <a:defRPr sz="2800">
                <a:solidFill>
                  <a:schemeClr val="tx1"/>
                </a:solidFill>
                <a:latin typeface="Arial" charset="0"/>
                <a:ea typeface="ＭＳ Ｐゴシック" charset="0"/>
                <a:cs typeface="ＭＳ Ｐゴシック" charset="0"/>
              </a:defRPr>
            </a:lvl4pPr>
            <a:lvl5pPr eaLnBrk="0" hangingPunct="0">
              <a:defRPr sz="28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800">
                <a:solidFill>
                  <a:schemeClr val="tx1"/>
                </a:solidFill>
                <a:latin typeface="Arial" charset="0"/>
                <a:ea typeface="ＭＳ Ｐゴシック" charset="0"/>
                <a:cs typeface="ＭＳ Ｐゴシック" charset="0"/>
              </a:defRPr>
            </a:lvl9pPr>
          </a:lstStyle>
          <a:p>
            <a:pPr algn="r" defTabSz="457200" eaLnBrk="1" fontAlgn="auto" hangingPunct="1">
              <a:spcBef>
                <a:spcPts val="0"/>
              </a:spcBef>
              <a:spcAft>
                <a:spcPts val="0"/>
              </a:spcAft>
              <a:defRPr/>
            </a:pPr>
            <a:fld id="{4F089E74-BB60-7440-9885-8C5F96E0CCC0}" type="slidenum">
              <a:rPr lang="en-US" sz="1400" smtClean="0">
                <a:solidFill>
                  <a:prstClr val="white"/>
                </a:solidFill>
                <a:latin typeface="Calibri" pitchFamily="34" charset="0"/>
                <a:cs typeface="Calibri" pitchFamily="34" charset="0"/>
              </a:rPr>
              <a:pPr algn="r" defTabSz="457200" eaLnBrk="1" fontAlgn="auto" hangingPunct="1">
                <a:spcBef>
                  <a:spcPts val="0"/>
                </a:spcBef>
                <a:spcAft>
                  <a:spcPts val="0"/>
                </a:spcAft>
                <a:defRPr/>
              </a:pPr>
              <a:t>‹#›</a:t>
            </a:fld>
            <a:endParaRPr lang="en-US" sz="1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9116102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xStyles>
    <p:titleStyle>
      <a:lvl1pPr algn="l" defTabSz="457200" rtl="0" eaLnBrk="1" latinLnBrk="0" hangingPunct="1">
        <a:spcBef>
          <a:spcPct val="0"/>
        </a:spcBef>
        <a:buNone/>
        <a:defRPr sz="3200" kern="1200">
          <a:solidFill>
            <a:srgbClr val="347FB7"/>
          </a:solidFill>
          <a:latin typeface="+mj-lt"/>
          <a:ea typeface="+mj-ea"/>
          <a:cs typeface="+mj-cs"/>
        </a:defRPr>
      </a:lvl1pPr>
    </p:titleStyle>
    <p:bodyStyle>
      <a:lvl1pPr marL="227013" indent="-227013" algn="l" defTabSz="457200" rtl="0" eaLnBrk="1" latinLnBrk="0" hangingPunct="1">
        <a:spcBef>
          <a:spcPct val="20000"/>
        </a:spcBef>
        <a:buFont typeface="Arial"/>
        <a:buChar char="•"/>
        <a:defRPr sz="2800" kern="1200">
          <a:solidFill>
            <a:srgbClr val="000000"/>
          </a:solidFill>
          <a:latin typeface="+mn-lt"/>
          <a:ea typeface="+mn-ea"/>
          <a:cs typeface="+mn-cs"/>
        </a:defRPr>
      </a:lvl1pPr>
      <a:lvl2pPr marL="511175" indent="-284163" algn="l" defTabSz="457200" rtl="0" eaLnBrk="1" latinLnBrk="0" hangingPunct="1">
        <a:spcBef>
          <a:spcPct val="20000"/>
        </a:spcBef>
        <a:buFont typeface="Arial"/>
        <a:buChar char="•"/>
        <a:defRPr sz="2400" kern="1200">
          <a:solidFill>
            <a:srgbClr val="000000"/>
          </a:solidFill>
          <a:latin typeface="+mn-lt"/>
          <a:ea typeface="+mn-ea"/>
          <a:cs typeface="+mn-cs"/>
        </a:defRPr>
      </a:lvl2pPr>
      <a:lvl3pPr marL="685800" indent="-174625" algn="l" defTabSz="457200" rtl="0" eaLnBrk="1" latinLnBrk="0" hangingPunct="1">
        <a:spcBef>
          <a:spcPct val="20000"/>
        </a:spcBef>
        <a:buFont typeface="Arial"/>
        <a:buChar char="•"/>
        <a:defRPr sz="2000" kern="1200">
          <a:solidFill>
            <a:srgbClr val="000000"/>
          </a:solidFill>
          <a:latin typeface="+mn-lt"/>
          <a:ea typeface="+mn-ea"/>
          <a:cs typeface="+mn-cs"/>
        </a:defRPr>
      </a:lvl3pPr>
      <a:lvl4pPr marL="854075" indent="-168275" algn="l" defTabSz="457200" rtl="0" eaLnBrk="1" latinLnBrk="0" hangingPunct="1">
        <a:spcBef>
          <a:spcPct val="20000"/>
        </a:spcBef>
        <a:buFont typeface="Arial"/>
        <a:buChar char="•"/>
        <a:tabLst>
          <a:tab pos="1196975" algn="l"/>
          <a:tab pos="1255713" algn="l"/>
        </a:tabLst>
        <a:defRPr sz="1800" kern="1200">
          <a:solidFill>
            <a:srgbClr val="000000"/>
          </a:solidFill>
          <a:latin typeface="+mn-lt"/>
          <a:ea typeface="+mn-ea"/>
          <a:cs typeface="+mn-cs"/>
        </a:defRPr>
      </a:lvl4pPr>
      <a:lvl5pPr marL="1028700" indent="-174625"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rh_TV_J14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mspdata1\HR\COMMON\Job%20Aid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pport.office.com/en-us/article/add-or-remove-protection-in-your-document-workbook-or-presentation-05084cc3-300d-4c1a-8416-38d3e37d6826"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privacy@mts.com" TargetMode="External"/><Relationship Id="rId5" Type="http://schemas.openxmlformats.org/officeDocument/2006/relationships/hyperlink" Target="file:///\\mspdata1\HR\COMMON\Job%20Aides" TargetMode="External"/><Relationship Id="rId4" Type="http://schemas.openxmlformats.org/officeDocument/2006/relationships/hyperlink" Target="https://support.office.com/en-us/article/create-or-edit-a-hyperlink-5d8c0804-f998-4143-86b1-1199735e07b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ybersecurityventures.com/hackerpocalypse-cybercrime-report-20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1DC1-3D36-4EEF-BCE7-4F41E4609674}"/>
              </a:ext>
            </a:extLst>
          </p:cNvPr>
          <p:cNvSpPr>
            <a:spLocks noGrp="1"/>
          </p:cNvSpPr>
          <p:nvPr>
            <p:ph type="ctr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Data Privacy, Data Protection and Data Security</a:t>
            </a:r>
          </a:p>
        </p:txBody>
      </p:sp>
      <p:sp>
        <p:nvSpPr>
          <p:cNvPr id="3" name="Subtitle 2">
            <a:extLst>
              <a:ext uri="{FF2B5EF4-FFF2-40B4-BE49-F238E27FC236}">
                <a16:creationId xmlns:a16="http://schemas.microsoft.com/office/drawing/2014/main" id="{8441EE64-7747-4C1A-BF4B-B5B45531312B}"/>
              </a:ext>
            </a:extLst>
          </p:cNvPr>
          <p:cNvSpPr>
            <a:spLocks noGrp="1"/>
          </p:cNvSpPr>
          <p:nvPr>
            <p:ph type="subTitle" idx="1"/>
          </p:nvPr>
        </p:nvSpPr>
        <p:spPr/>
        <p:txBody>
          <a:bodyPr/>
          <a:lstStyle/>
          <a:p>
            <a:r>
              <a:rPr lang="en-US" sz="2000" dirty="0">
                <a:latin typeface="Times New Roman" panose="02020603050405020304" pitchFamily="18" charset="0"/>
                <a:cs typeface="Times New Roman" panose="02020603050405020304" pitchFamily="18" charset="0"/>
              </a:rPr>
              <a:t>Why HR is Rethinking its Role</a:t>
            </a:r>
          </a:p>
        </p:txBody>
      </p:sp>
    </p:spTree>
    <p:extLst>
      <p:ext uri="{BB962C8B-B14F-4D97-AF65-F5344CB8AC3E}">
        <p14:creationId xmlns:p14="http://schemas.microsoft.com/office/powerpoint/2010/main" val="209483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320040" y="76200"/>
            <a:ext cx="9416927" cy="868362"/>
          </a:xfrm>
        </p:spPr>
        <p:txBody>
          <a:bodyPr>
            <a:normAutofit/>
          </a:bodyPr>
          <a:lstStyle/>
          <a:p>
            <a:r>
              <a:rPr lang="en-US" sz="2800" dirty="0">
                <a:latin typeface="Times New Roman" panose="02020603050405020304" pitchFamily="18" charset="0"/>
                <a:cs typeface="Times New Roman" panose="02020603050405020304" pitchFamily="18" charset="0"/>
              </a:rPr>
              <a:t>Your Responsibility</a:t>
            </a:r>
          </a:p>
        </p:txBody>
      </p:sp>
      <p:sp>
        <p:nvSpPr>
          <p:cNvPr id="3" name="TextBox 2">
            <a:extLst>
              <a:ext uri="{FF2B5EF4-FFF2-40B4-BE49-F238E27FC236}">
                <a16:creationId xmlns:a16="http://schemas.microsoft.com/office/drawing/2014/main" id="{30D553BB-B639-4BCE-B4E5-0003B117DAEC}"/>
              </a:ext>
            </a:extLst>
          </p:cNvPr>
          <p:cNvSpPr txBox="1"/>
          <p:nvPr/>
        </p:nvSpPr>
        <p:spPr>
          <a:xfrm>
            <a:off x="320040" y="1426128"/>
            <a:ext cx="11695176" cy="53245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As HR professionals, we are entrusted with employee data that is every bit as sensitive as customer data. It is our responsibility to collect, use, and store employee data wisely. We are responsible for safeguarding the employee data we have access to, and for protecting any Personally Identifiable Information (PII) we use or share.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What does this mean?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share and store employee data securely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thoughtful about what data is shared and stored – is it necessary?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Ask ‘Who, What, Why and How’ before sharing information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PERNRs instead of names whenever possible, especially in email text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Comply with all MTS data security and protection policies</a:t>
            </a:r>
          </a:p>
          <a:p>
            <a:pPr marL="342900" indent="-342900">
              <a:buFont typeface="Arial" panose="020B0604020202020204" pitchFamily="34" charset="0"/>
              <a:buChar char="•"/>
            </a:pPr>
            <a:endParaRPr lang="en-US" dirty="0">
              <a:solidFill>
                <a:srgbClr val="7030A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Office of Risk and Compliance (OCR): </a:t>
            </a:r>
            <a:r>
              <a:rPr lang="en-US" dirty="0">
                <a:latin typeface="Times New Roman" panose="02020603050405020304" pitchFamily="18" charset="0"/>
                <a:cs typeface="Times New Roman" panose="02020603050405020304" pitchFamily="18" charset="0"/>
              </a:rPr>
              <a:t>Partner with the ORC as requested. ORC GDPR process analyses are beginning. These will help identify how GDPR and data protection activities will be integrated into HR work activities and creates an opportunity to discuss possible modifications to HR systems and processes. One example is that we are working through an ‘opt-in’ versus ‘opt-out’ option for EU data privacy consent in our SuccessFactors recruiting application. Another example is the new GDPR data declaration we all signed.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13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653146" y="76200"/>
            <a:ext cx="9083821"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4" name="TextBox 3">
            <a:extLst>
              <a:ext uri="{FF2B5EF4-FFF2-40B4-BE49-F238E27FC236}">
                <a16:creationId xmlns:a16="http://schemas.microsoft.com/office/drawing/2014/main" id="{2198626E-3D78-44D6-8942-06DC2F34B4BE}"/>
              </a:ext>
            </a:extLst>
          </p:cNvPr>
          <p:cNvSpPr txBox="1"/>
          <p:nvPr/>
        </p:nvSpPr>
        <p:spPr>
          <a:xfrm>
            <a:off x="653146" y="2223083"/>
            <a:ext cx="11057885" cy="193899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dirty="0">
                <a:hlinkClick r:id="rId3"/>
              </a:rPr>
              <a:t>Out of Your Password Minder</a:t>
            </a:r>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4D31C4C-C717-4159-A2CC-A22A61068F7E}"/>
              </a:ext>
            </a:extLst>
          </p:cNvPr>
          <p:cNvPicPr>
            <a:picLocks noChangeAspect="1"/>
          </p:cNvPicPr>
          <p:nvPr/>
        </p:nvPicPr>
        <p:blipFill>
          <a:blip r:embed="rId4"/>
          <a:stretch>
            <a:fillRect/>
          </a:stretch>
        </p:blipFill>
        <p:spPr>
          <a:xfrm>
            <a:off x="4432211" y="2369359"/>
            <a:ext cx="6108413" cy="3414996"/>
          </a:xfrm>
          <a:prstGeom prst="rect">
            <a:avLst/>
          </a:prstGeom>
        </p:spPr>
      </p:pic>
      <p:sp>
        <p:nvSpPr>
          <p:cNvPr id="5" name="TextBox 4">
            <a:extLst>
              <a:ext uri="{FF2B5EF4-FFF2-40B4-BE49-F238E27FC236}">
                <a16:creationId xmlns:a16="http://schemas.microsoft.com/office/drawing/2014/main" id="{000E96D9-405F-4D7B-9232-07D80302A3E2}"/>
              </a:ext>
            </a:extLst>
          </p:cNvPr>
          <p:cNvSpPr txBox="1"/>
          <p:nvPr/>
        </p:nvSpPr>
        <p:spPr>
          <a:xfrm>
            <a:off x="653146" y="1350628"/>
            <a:ext cx="1061326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Data Privacy Awareness</a:t>
            </a:r>
          </a:p>
        </p:txBody>
      </p:sp>
    </p:spTree>
    <p:extLst>
      <p:ext uri="{BB962C8B-B14F-4D97-AF65-F5344CB8AC3E}">
        <p14:creationId xmlns:p14="http://schemas.microsoft.com/office/powerpoint/2010/main" val="236692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6" y="76200"/>
            <a:ext cx="9216851"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6" y="1426128"/>
            <a:ext cx="11490175" cy="477053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Passwords and Pass Phrases</a:t>
            </a:r>
          </a:p>
          <a:p>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Never share your password, even with IT</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Pass phrases are better than passwords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unique pass phrases; do not use the same pass phrases over and over again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Make your pass phrases complex, using upper and lower case letters, numbers and special characters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Choose something that is not easy to guess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Good Example: VisitBigSky@2018</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Bad Example: Password, Winter2018, Password123, etc.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Keep your pass phrases in a secure place</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Password protected spreadsheet on secure drive</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Locked drawer or office</a:t>
            </a:r>
          </a:p>
          <a:p>
            <a:pPr marL="1257300" lvl="2" indent="-3429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under keyboard or taped to monitors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Best practice is not to write them down anywhere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5043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6" y="76200"/>
            <a:ext cx="9216851"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6" y="1426128"/>
            <a:ext cx="11490175" cy="323165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Passwords</a:t>
            </a:r>
          </a:p>
          <a:p>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Manually change your pass phrases periodically, if not prompted to do so</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Separate the lock from the key </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Communicate passwords separately from data shared</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Phone or Jabber is best</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Send second email, if phone or Jabber is not possible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 not use the Password Minder in the infomercial </a:t>
            </a:r>
            <a:r>
              <a:rPr lang="en-US" dirty="0">
                <a:latin typeface="Times New Roman" panose="02020603050405020304" pitchFamily="18" charset="0"/>
                <a:cs typeface="Times New Roman" panose="02020603050405020304" pitchFamily="18" charset="0"/>
                <a:sym typeface="Wingdings" panose="05000000000000000000" pitchFamily="2" charset="2"/>
              </a:rPr>
              <a:t></a:t>
            </a: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b="1" i="1" dirty="0">
                <a:latin typeface="Times New Roman" panose="02020603050405020304" pitchFamily="18" charset="0"/>
                <a:cs typeface="Times New Roman" panose="02020603050405020304" pitchFamily="18" charset="0"/>
              </a:rPr>
              <a:t>See MTS Password Policy: IT - 010</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5570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8" y="76200"/>
            <a:ext cx="9216850"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7" y="1426128"/>
            <a:ext cx="11190914" cy="477053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Secure Shared Drives: Sharing Data Internally</a:t>
            </a:r>
          </a:p>
          <a:p>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shared drives or SharePoint to share data whenever possible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Only authorized users have access to shared drives and SP sites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on shared drives is protected by encryption behind the scenes until opened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Never store PII (Personally Identifiable Information) on your local hard drive</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Common source of data breaches if laptop is stolen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aware of who has access to your shared drives when saving data files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 the link to the file instead of attaching it in an email whenever possible</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control over who email is forwarded to or where it is saved, if attached</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providing a link to a shared file is not possible:</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Internal: Password protect attached files with any PII </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External: Encrypt external emails with file attachments containing PII (</a:t>
            </a:r>
            <a:r>
              <a:rPr lang="en-US" i="1" dirty="0">
                <a:latin typeface="Times New Roman" panose="02020603050405020304" pitchFamily="18" charset="0"/>
                <a:cs typeface="Times New Roman" panose="02020603050405020304" pitchFamily="18" charset="0"/>
              </a:rPr>
              <a:t>more to come on this</a:t>
            </a:r>
            <a:r>
              <a:rPr lang="en-US"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Less is more; exclude unnecessary data from files and emails</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67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8" y="76200"/>
            <a:ext cx="9216850"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7" y="1426128"/>
            <a:ext cx="11190914" cy="513986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Encryption: Sharing Data Externally</a:t>
            </a:r>
          </a:p>
          <a:p>
            <a:endParaRPr lang="en-US" sz="2400" b="1" dirty="0">
              <a:latin typeface="Times New Roman" panose="02020603050405020304" pitchFamily="18" charset="0"/>
              <a:cs typeface="Times New Roman" panose="02020603050405020304" pitchFamily="18" charset="0"/>
            </a:endParaRPr>
          </a:p>
          <a:p>
            <a:r>
              <a:rPr lang="en-US" b="1" i="1" dirty="0">
                <a:solidFill>
                  <a:srgbClr val="C00000"/>
                </a:solidFill>
                <a:latin typeface="Times New Roman" panose="02020603050405020304" pitchFamily="18" charset="0"/>
                <a:cs typeface="Times New Roman" panose="02020603050405020304" pitchFamily="18" charset="0"/>
              </a:rPr>
              <a:t>“Encrypting an email message in Outlook means it's converted from readable plain text into scrambled cipher text. Only the recipient who has the private key that matches the public key used to encrypt the message can decipher the message for reading.” – Microsoft Office Support</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When to Use: </a:t>
            </a:r>
            <a:r>
              <a:rPr lang="en-US" dirty="0">
                <a:latin typeface="Times New Roman" panose="02020603050405020304" pitchFamily="18" charset="0"/>
                <a:cs typeface="Times New Roman" panose="02020603050405020304" pitchFamily="18" charset="0"/>
              </a:rPr>
              <a:t>Encryption should be used when sending a file containing PII (personally Identifiable Information) to an external recipient. Used in lieu of a password.</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How it works: </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Outlook add-in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 type {encrypt} in the subject line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External recipient receives an email with prompts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Once verified, file can be open and read</a:t>
            </a:r>
          </a:p>
          <a:p>
            <a:pPr marL="342900"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See </a:t>
            </a:r>
            <a:r>
              <a:rPr lang="en-US" i="1" dirty="0">
                <a:latin typeface="Times New Roman" panose="02020603050405020304" pitchFamily="18" charset="0"/>
                <a:cs typeface="Times New Roman" panose="02020603050405020304" pitchFamily="18" charset="0"/>
                <a:hlinkClick r:id="rId3" action="ppaction://hlinkfile"/>
              </a:rPr>
              <a:t>job aide </a:t>
            </a:r>
            <a:r>
              <a:rPr lang="en-US" i="1" dirty="0">
                <a:latin typeface="Times New Roman" panose="02020603050405020304" pitchFamily="18" charset="0"/>
                <a:cs typeface="Times New Roman" panose="02020603050405020304" pitchFamily="18" charset="0"/>
              </a:rPr>
              <a:t>from IT</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 may also use a vendor’s secure email service in lieu of encryption</a:t>
            </a:r>
          </a:p>
        </p:txBody>
      </p:sp>
      <p:pic>
        <p:nvPicPr>
          <p:cNvPr id="7" name="Picture 6">
            <a:extLst>
              <a:ext uri="{FF2B5EF4-FFF2-40B4-BE49-F238E27FC236}">
                <a16:creationId xmlns:a16="http://schemas.microsoft.com/office/drawing/2014/main" id="{2930D860-E49F-45E6-9396-251651D1220C}"/>
              </a:ext>
            </a:extLst>
          </p:cNvPr>
          <p:cNvPicPr>
            <a:picLocks noChangeAspect="1"/>
          </p:cNvPicPr>
          <p:nvPr/>
        </p:nvPicPr>
        <p:blipFill>
          <a:blip r:embed="rId4"/>
          <a:stretch>
            <a:fillRect/>
          </a:stretch>
        </p:blipFill>
        <p:spPr>
          <a:xfrm>
            <a:off x="7970927" y="3851031"/>
            <a:ext cx="3532081" cy="2264379"/>
          </a:xfrm>
          <a:prstGeom prst="rect">
            <a:avLst/>
          </a:prstGeom>
        </p:spPr>
      </p:pic>
    </p:spTree>
    <p:extLst>
      <p:ext uri="{BB962C8B-B14F-4D97-AF65-F5344CB8AC3E}">
        <p14:creationId xmlns:p14="http://schemas.microsoft.com/office/powerpoint/2010/main" val="363595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8" y="76200"/>
            <a:ext cx="9216850" cy="868362"/>
          </a:xfrm>
        </p:spPr>
        <p:txBody>
          <a:bodyPr>
            <a:normAutofit/>
          </a:bodyPr>
          <a:lstStyle/>
          <a:p>
            <a:r>
              <a:rPr lang="en-US" sz="2800" dirty="0">
                <a:latin typeface="Times New Roman" panose="02020603050405020304" pitchFamily="18" charset="0"/>
                <a:cs typeface="Times New Roman" panose="02020603050405020304" pitchFamily="18" charset="0"/>
              </a:rPr>
              <a:t>Best Practices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7" y="1426128"/>
            <a:ext cx="11190914" cy="390876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Miscellaneous</a:t>
            </a:r>
          </a:p>
          <a:p>
            <a:endParaRPr lang="en-US" sz="2400"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Never share SSNs, DOB, etc. in an email message or an unprotected file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Always protect files shared externally that contain Personally Identifiable Information (PII)</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SSN, DOB, Benefits information, etc.</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Home address, EEO information, etc.  </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Compensation, payroll, etc.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Don’t leave confidential data lying on your desk or workstation</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your best judgement; better safe than sorry</a:t>
            </a:r>
          </a:p>
          <a:p>
            <a:pPr marL="1257300" lvl="2"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FC2E52F9-238B-4A1D-B474-EB1F14152EEE}"/>
              </a:ext>
            </a:extLst>
          </p:cNvPr>
          <p:cNvPicPr>
            <a:picLocks noChangeAspect="1"/>
          </p:cNvPicPr>
          <p:nvPr/>
        </p:nvPicPr>
        <p:blipFill>
          <a:blip r:embed="rId3"/>
          <a:stretch>
            <a:fillRect/>
          </a:stretch>
        </p:blipFill>
        <p:spPr>
          <a:xfrm>
            <a:off x="4587002" y="5014698"/>
            <a:ext cx="3057143" cy="771429"/>
          </a:xfrm>
          <a:prstGeom prst="rect">
            <a:avLst/>
          </a:prstGeom>
        </p:spPr>
      </p:pic>
    </p:spTree>
    <p:extLst>
      <p:ext uri="{BB962C8B-B14F-4D97-AF65-F5344CB8AC3E}">
        <p14:creationId xmlns:p14="http://schemas.microsoft.com/office/powerpoint/2010/main" val="59913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8" y="76200"/>
            <a:ext cx="9216850" cy="868362"/>
          </a:xfrm>
        </p:spPr>
        <p:txBody>
          <a:bodyPr>
            <a:normAutofit/>
          </a:bodyPr>
          <a:lstStyle/>
          <a:p>
            <a:r>
              <a:rPr lang="en-US" sz="2800" dirty="0">
                <a:latin typeface="Times New Roman" panose="02020603050405020304" pitchFamily="18" charset="0"/>
                <a:cs typeface="Times New Roman" panose="02020603050405020304" pitchFamily="18" charset="0"/>
              </a:rPr>
              <a:t>Resources</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7" y="1426128"/>
            <a:ext cx="11190914" cy="378565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MTS IT Service Desk (Help Desk)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HRIS Team</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Google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Job Aides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3"/>
              </a:rPr>
              <a:t>Password protection in Word, Excel, or PowerPoint</a:t>
            </a: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4"/>
              </a:rPr>
              <a:t>Create a hyperlink</a:t>
            </a:r>
            <a:endParaRPr lang="en-US"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5" action="ppaction://hlinkfile"/>
              </a:rPr>
              <a:t>Using Encryption in Outlook</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Privacy and Data Protection Training (FY 2019)</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hlinkClick r:id="rId6"/>
              </a:rPr>
              <a:t>privacy@mts.com</a:t>
            </a:r>
            <a:r>
              <a:rPr lang="en-US" dirty="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599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33B9-93B5-42CF-A6C1-04258694834B}"/>
              </a:ext>
            </a:extLst>
          </p:cNvPr>
          <p:cNvSpPr>
            <a:spLocks noGrp="1"/>
          </p:cNvSpPr>
          <p:nvPr>
            <p:ph type="title"/>
          </p:nvPr>
        </p:nvSpPr>
        <p:spPr>
          <a:xfrm>
            <a:off x="520118" y="76200"/>
            <a:ext cx="9216850" cy="868362"/>
          </a:xfrm>
        </p:spPr>
        <p:txBody>
          <a:bodyPr>
            <a:normAutofit/>
          </a:bodyPr>
          <a:lstStyle/>
          <a:p>
            <a:r>
              <a:rPr lang="en-US" sz="2800" dirty="0">
                <a:latin typeface="Times New Roman" panose="02020603050405020304" pitchFamily="18" charset="0"/>
                <a:cs typeface="Times New Roman" panose="02020603050405020304" pitchFamily="18" charset="0"/>
              </a:rPr>
              <a:t>Q and A</a:t>
            </a:r>
          </a:p>
        </p:txBody>
      </p:sp>
      <p:sp>
        <p:nvSpPr>
          <p:cNvPr id="3" name="TextBox 2">
            <a:extLst>
              <a:ext uri="{FF2B5EF4-FFF2-40B4-BE49-F238E27FC236}">
                <a16:creationId xmlns:a16="http://schemas.microsoft.com/office/drawing/2014/main" id="{30D553BB-B639-4BCE-B4E5-0003B117DAEC}"/>
              </a:ext>
            </a:extLst>
          </p:cNvPr>
          <p:cNvSpPr txBox="1"/>
          <p:nvPr/>
        </p:nvSpPr>
        <p:spPr>
          <a:xfrm>
            <a:off x="520117" y="1426128"/>
            <a:ext cx="1119091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Questions? </a:t>
            </a:r>
          </a:p>
        </p:txBody>
      </p:sp>
      <p:pic>
        <p:nvPicPr>
          <p:cNvPr id="6" name="Picture 5">
            <a:extLst>
              <a:ext uri="{FF2B5EF4-FFF2-40B4-BE49-F238E27FC236}">
                <a16:creationId xmlns:a16="http://schemas.microsoft.com/office/drawing/2014/main" id="{E39912AD-2C12-429E-A83B-93F77E5FD8C8}"/>
              </a:ext>
            </a:extLst>
          </p:cNvPr>
          <p:cNvPicPr>
            <a:picLocks noChangeAspect="1"/>
          </p:cNvPicPr>
          <p:nvPr/>
        </p:nvPicPr>
        <p:blipFill>
          <a:blip r:embed="rId3"/>
          <a:stretch>
            <a:fillRect/>
          </a:stretch>
        </p:blipFill>
        <p:spPr>
          <a:xfrm>
            <a:off x="4530894" y="1501629"/>
            <a:ext cx="3169360" cy="4732333"/>
          </a:xfrm>
          <a:prstGeom prst="rect">
            <a:avLst/>
          </a:prstGeom>
        </p:spPr>
      </p:pic>
    </p:spTree>
    <p:extLst>
      <p:ext uri="{BB962C8B-B14F-4D97-AF65-F5344CB8AC3E}">
        <p14:creationId xmlns:p14="http://schemas.microsoft.com/office/powerpoint/2010/main" val="45880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469784" y="76200"/>
            <a:ext cx="9267184" cy="868362"/>
          </a:xfrm>
        </p:spPr>
        <p:txBody>
          <a:bodyPr>
            <a:normAutofit/>
          </a:bodyPr>
          <a:lstStyle/>
          <a:p>
            <a:r>
              <a:rPr lang="en-US" sz="2800" dirty="0">
                <a:latin typeface="Times New Roman" panose="02020603050405020304" pitchFamily="18" charset="0"/>
                <a:cs typeface="Times New Roman" panose="02020603050405020304" pitchFamily="18" charset="0"/>
              </a:rPr>
              <a:t>Privacy, Data Protection and Data Security</a:t>
            </a:r>
          </a:p>
        </p:txBody>
      </p:sp>
      <p:sp>
        <p:nvSpPr>
          <p:cNvPr id="3" name="TextBox 2">
            <a:extLst>
              <a:ext uri="{FF2B5EF4-FFF2-40B4-BE49-F238E27FC236}">
                <a16:creationId xmlns:a16="http://schemas.microsoft.com/office/drawing/2014/main" id="{0B0C7B94-7C1E-443F-A6CA-8415D1F15E52}"/>
              </a:ext>
            </a:extLst>
          </p:cNvPr>
          <p:cNvSpPr txBox="1"/>
          <p:nvPr/>
        </p:nvSpPr>
        <p:spPr>
          <a:xfrm>
            <a:off x="469783" y="1434517"/>
            <a:ext cx="11383861" cy="329320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Learning Objectives</a:t>
            </a:r>
          </a:p>
          <a:p>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Definitions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Security Today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Why HR is Rethinking its Role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What is GDPR</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Your Responsibility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Best Practices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Resources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 and A</a:t>
            </a:r>
          </a:p>
        </p:txBody>
      </p:sp>
      <p:pic>
        <p:nvPicPr>
          <p:cNvPr id="6" name="Picture 5">
            <a:extLst>
              <a:ext uri="{FF2B5EF4-FFF2-40B4-BE49-F238E27FC236}">
                <a16:creationId xmlns:a16="http://schemas.microsoft.com/office/drawing/2014/main" id="{AC29A7DB-04F5-4E6F-8F5C-2AFBC4469165}"/>
              </a:ext>
            </a:extLst>
          </p:cNvPr>
          <p:cNvPicPr>
            <a:picLocks noChangeAspect="1"/>
          </p:cNvPicPr>
          <p:nvPr/>
        </p:nvPicPr>
        <p:blipFill>
          <a:blip r:embed="rId3"/>
          <a:stretch>
            <a:fillRect/>
          </a:stretch>
        </p:blipFill>
        <p:spPr>
          <a:xfrm>
            <a:off x="4376363" y="1362779"/>
            <a:ext cx="6613001" cy="3712562"/>
          </a:xfrm>
          <a:prstGeom prst="rect">
            <a:avLst/>
          </a:prstGeom>
        </p:spPr>
      </p:pic>
    </p:spTree>
    <p:extLst>
      <p:ext uri="{BB962C8B-B14F-4D97-AF65-F5344CB8AC3E}">
        <p14:creationId xmlns:p14="http://schemas.microsoft.com/office/powerpoint/2010/main" val="63880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C00000"/>
                </a:solidFill>
                <a:latin typeface="Times New Roman" panose="02020603050405020304" pitchFamily="18" charset="0"/>
                <a:cs typeface="Times New Roman" panose="02020603050405020304" pitchFamily="18" charset="0"/>
              </a:rPr>
              <a:t>Definitions</a:t>
            </a:r>
          </a:p>
        </p:txBody>
      </p:sp>
      <p:sp>
        <p:nvSpPr>
          <p:cNvPr id="3" name="Content Placeholder 2"/>
          <p:cNvSpPr>
            <a:spLocks noGrp="1"/>
          </p:cNvSpPr>
          <p:nvPr>
            <p:ph idx="4294967295"/>
          </p:nvPr>
        </p:nvSpPr>
        <p:spPr>
          <a:xfrm>
            <a:off x="609600" y="1803633"/>
            <a:ext cx="10972800" cy="4322531"/>
          </a:xfrm>
          <a:prstGeom prst="rect">
            <a:avLst/>
          </a:prstGeom>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Data Privacy</a:t>
            </a:r>
            <a:r>
              <a:rPr lang="en-US" dirty="0">
                <a:latin typeface="Times New Roman" panose="02020603050405020304" pitchFamily="18" charset="0"/>
                <a:cs typeface="Times New Roman" panose="02020603050405020304" pitchFamily="18" charset="0"/>
              </a:rPr>
              <a:t>: A person's right to control access to their personal information. This is relevant when Personally Identifiable Information (PII) is collected, stored, or used (processed).</a:t>
            </a: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Data Protection:</a:t>
            </a:r>
            <a:r>
              <a:rPr lang="en-US" dirty="0">
                <a:latin typeface="Times New Roman" panose="02020603050405020304" pitchFamily="18" charset="0"/>
                <a:cs typeface="Times New Roman" panose="02020603050405020304" pitchFamily="18" charset="0"/>
              </a:rPr>
              <a:t>  Appropriate use and control of data gathered. Governed by the Office of Risk and Compliance (ORC).</a:t>
            </a:r>
          </a:p>
          <a:p>
            <a:pPr lvl="1"/>
            <a:r>
              <a:rPr lang="en-US" sz="2000" dirty="0">
                <a:latin typeface="Times New Roman" panose="02020603050405020304" pitchFamily="18" charset="0"/>
                <a:cs typeface="Times New Roman" panose="02020603050405020304" pitchFamily="18" charset="0"/>
              </a:rPr>
              <a:t>Type of data processed</a:t>
            </a:r>
          </a:p>
          <a:p>
            <a:pPr lvl="1"/>
            <a:r>
              <a:rPr lang="en-US" sz="2000" dirty="0">
                <a:latin typeface="Times New Roman" panose="02020603050405020304" pitchFamily="18" charset="0"/>
                <a:cs typeface="Times New Roman" panose="02020603050405020304" pitchFamily="18" charset="0"/>
              </a:rPr>
              <a:t>Location of data storage</a:t>
            </a:r>
          </a:p>
          <a:p>
            <a:pPr marL="457200" lvl="1" indent="0">
              <a:buNone/>
            </a:pPr>
            <a:endParaRPr lang="en-US" sz="20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Data Security: </a:t>
            </a:r>
            <a:r>
              <a:rPr lang="en-US" dirty="0">
                <a:latin typeface="Times New Roman" panose="02020603050405020304" pitchFamily="18" charset="0"/>
                <a:cs typeface="Times New Roman" panose="02020603050405020304" pitchFamily="18" charset="0"/>
              </a:rPr>
              <a:t>Confidentiality, availability and integrity of data. Governed by IT. </a:t>
            </a:r>
          </a:p>
          <a:p>
            <a:pPr lvl="1"/>
            <a:r>
              <a:rPr lang="en-US" sz="2000" dirty="0">
                <a:latin typeface="Times New Roman" panose="02020603050405020304" pitchFamily="18" charset="0"/>
                <a:cs typeface="Times New Roman" panose="02020603050405020304" pitchFamily="18" charset="0"/>
              </a:rPr>
              <a:t>Protection of networks and systems</a:t>
            </a:r>
          </a:p>
          <a:p>
            <a:pPr lvl="1"/>
            <a:r>
              <a:rPr lang="en-US" sz="2000" dirty="0">
                <a:latin typeface="Times New Roman" panose="02020603050405020304" pitchFamily="18" charset="0"/>
                <a:cs typeface="Times New Roman" panose="02020603050405020304" pitchFamily="18" charset="0"/>
              </a:rPr>
              <a:t>Physical Security</a:t>
            </a:r>
          </a:p>
          <a:p>
            <a:pPr marL="457200" lvl="1" indent="0">
              <a:buNone/>
            </a:pPr>
            <a:endParaRPr lang="en-US" sz="2000" dirty="0">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Personally Identifiable Information (PII): </a:t>
            </a:r>
            <a:r>
              <a:rPr lang="en-US" sz="2200" dirty="0">
                <a:latin typeface="Times New Roman" panose="02020603050405020304" pitchFamily="18" charset="0"/>
                <a:cs typeface="Times New Roman" panose="02020603050405020304" pitchFamily="18" charset="0"/>
              </a:rPr>
              <a:t>Information that, when used alone or with other sensitive  data, can be used to identify an individual and, if lost or misused, could result in harm to that person. </a:t>
            </a:r>
          </a:p>
          <a:p>
            <a:pPr lvl="1"/>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830D6CD-D2C2-4F36-90DB-DDFEC1C880A2}"/>
              </a:ext>
            </a:extLst>
          </p:cNvPr>
          <p:cNvSpPr txBox="1"/>
          <p:nvPr/>
        </p:nvSpPr>
        <p:spPr>
          <a:xfrm>
            <a:off x="653146" y="1174459"/>
            <a:ext cx="1053776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Key MTS Terminology: </a:t>
            </a:r>
          </a:p>
        </p:txBody>
      </p:sp>
    </p:spTree>
    <p:extLst>
      <p:ext uri="{BB962C8B-B14F-4D97-AF65-F5344CB8AC3E}">
        <p14:creationId xmlns:p14="http://schemas.microsoft.com/office/powerpoint/2010/main" val="132989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45284" y="76200"/>
            <a:ext cx="9191683" cy="868362"/>
          </a:xfrm>
        </p:spPr>
        <p:txBody>
          <a:bodyPr>
            <a:normAutofit/>
          </a:bodyPr>
          <a:lstStyle/>
          <a:p>
            <a:r>
              <a:rPr lang="en-US" sz="2800" dirty="0">
                <a:latin typeface="Times New Roman" panose="02020603050405020304" pitchFamily="18" charset="0"/>
                <a:cs typeface="Times New Roman" panose="02020603050405020304" pitchFamily="18" charset="0"/>
              </a:rPr>
              <a:t>Data Security Today</a:t>
            </a:r>
          </a:p>
        </p:txBody>
      </p:sp>
      <p:sp>
        <p:nvSpPr>
          <p:cNvPr id="4" name="TextBox 3">
            <a:extLst>
              <a:ext uri="{FF2B5EF4-FFF2-40B4-BE49-F238E27FC236}">
                <a16:creationId xmlns:a16="http://schemas.microsoft.com/office/drawing/2014/main" id="{49CC1549-1A65-437B-8C33-017604718FE0}"/>
              </a:ext>
            </a:extLst>
          </p:cNvPr>
          <p:cNvSpPr txBox="1"/>
          <p:nvPr/>
        </p:nvSpPr>
        <p:spPr>
          <a:xfrm>
            <a:off x="545284" y="1417739"/>
            <a:ext cx="11266415" cy="5324535"/>
          </a:xfrm>
          <a:prstGeom prst="rect">
            <a:avLst/>
          </a:prstGeom>
          <a:noFill/>
        </p:spPr>
        <p:txBody>
          <a:bodyPr wrap="square" rtlCol="0">
            <a:spAutoFit/>
          </a:bodyPr>
          <a:lstStyle/>
          <a:p>
            <a:r>
              <a:rPr lang="en-US" b="1" i="1" dirty="0">
                <a:solidFill>
                  <a:srgbClr val="C00000"/>
                </a:solidFill>
                <a:latin typeface="Times New Roman" panose="02020603050405020304" pitchFamily="18" charset="0"/>
                <a:cs typeface="Times New Roman" panose="02020603050405020304" pitchFamily="18" charset="0"/>
              </a:rPr>
              <a:t>“In today’s digital world, cyberattacks are becoming increasingly prevalent. By 2021, annual damage from security breaches is </a:t>
            </a:r>
            <a:r>
              <a:rPr lang="en-US" b="1" i="1" dirty="0">
                <a:solidFill>
                  <a:srgbClr val="C00000"/>
                </a:solidFill>
                <a:latin typeface="Times New Roman" panose="02020603050405020304" pitchFamily="18" charset="0"/>
                <a:cs typeface="Times New Roman" panose="02020603050405020304" pitchFamily="18" charset="0"/>
                <a:hlinkClick r:id="rId3"/>
              </a:rPr>
              <a:t>projected to reach $6 trillion</a:t>
            </a:r>
            <a:r>
              <a:rPr lang="en-US" b="1" i="1" dirty="0">
                <a:solidFill>
                  <a:srgbClr val="C00000"/>
                </a:solidFill>
                <a:latin typeface="Times New Roman" panose="02020603050405020304" pitchFamily="18" charset="0"/>
                <a:cs typeface="Times New Roman" panose="02020603050405020304" pitchFamily="18" charset="0"/>
              </a:rPr>
              <a:t>, and over the next five years, global spending on cybersecurity products and services is </a:t>
            </a:r>
            <a:r>
              <a:rPr lang="en-US" b="1" i="1" dirty="0">
                <a:solidFill>
                  <a:srgbClr val="C00000"/>
                </a:solidFill>
                <a:latin typeface="Times New Roman" panose="02020603050405020304" pitchFamily="18" charset="0"/>
                <a:cs typeface="Times New Roman" panose="02020603050405020304" pitchFamily="18" charset="0"/>
                <a:hlinkClick r:id="rId3"/>
              </a:rPr>
              <a:t>expected to exceed $1 trillion</a:t>
            </a:r>
            <a:r>
              <a:rPr lang="en-US" b="1" i="1" dirty="0">
                <a:solidFill>
                  <a:srgbClr val="C00000"/>
                </a:solidFill>
                <a:latin typeface="Times New Roman" panose="02020603050405020304" pitchFamily="18" charset="0"/>
                <a:cs typeface="Times New Roman" panose="02020603050405020304" pitchFamily="18" charset="0"/>
              </a:rPr>
              <a:t>.” - Information Management</a:t>
            </a:r>
          </a:p>
          <a:p>
            <a:endParaRPr lang="en-US" b="1"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Cyberattacks include Social Engineering Tactics, which target people:</a:t>
            </a:r>
          </a:p>
          <a:p>
            <a:pPr marL="800100" lvl="1"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Phishing </a:t>
            </a:r>
          </a:p>
          <a:p>
            <a:pPr marL="800100" lvl="1"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Spear Phishing</a:t>
            </a:r>
          </a:p>
          <a:p>
            <a:pPr marL="800100" lvl="1"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Impersonations</a:t>
            </a:r>
          </a:p>
          <a:p>
            <a:pPr marL="800100" lvl="1" indent="-342900">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Tailgating</a:t>
            </a:r>
          </a:p>
          <a:p>
            <a:pPr lvl="1"/>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85F5C11-FE66-45B0-8971-809BC30042E8}"/>
              </a:ext>
            </a:extLst>
          </p:cNvPr>
          <p:cNvPicPr>
            <a:picLocks noChangeAspect="1"/>
          </p:cNvPicPr>
          <p:nvPr/>
        </p:nvPicPr>
        <p:blipFill>
          <a:blip r:embed="rId4"/>
          <a:stretch>
            <a:fillRect/>
          </a:stretch>
        </p:blipFill>
        <p:spPr>
          <a:xfrm>
            <a:off x="8421424" y="3315030"/>
            <a:ext cx="2295238" cy="2476190"/>
          </a:xfrm>
          <a:prstGeom prst="rect">
            <a:avLst/>
          </a:prstGeom>
        </p:spPr>
      </p:pic>
    </p:spTree>
    <p:extLst>
      <p:ext uri="{BB962C8B-B14F-4D97-AF65-F5344CB8AC3E}">
        <p14:creationId xmlns:p14="http://schemas.microsoft.com/office/powerpoint/2010/main" val="364888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70452" y="76200"/>
            <a:ext cx="9166516" cy="868362"/>
          </a:xfrm>
        </p:spPr>
        <p:txBody>
          <a:bodyPr>
            <a:normAutofit/>
          </a:bodyPr>
          <a:lstStyle/>
          <a:p>
            <a:r>
              <a:rPr lang="en-US" sz="2800" dirty="0">
                <a:latin typeface="Times New Roman" panose="02020603050405020304" pitchFamily="18" charset="0"/>
                <a:cs typeface="Times New Roman" panose="02020603050405020304" pitchFamily="18" charset="0"/>
              </a:rPr>
              <a:t>Data Security Today</a:t>
            </a:r>
          </a:p>
        </p:txBody>
      </p:sp>
      <p:sp>
        <p:nvSpPr>
          <p:cNvPr id="4" name="TextBox 3">
            <a:extLst>
              <a:ext uri="{FF2B5EF4-FFF2-40B4-BE49-F238E27FC236}">
                <a16:creationId xmlns:a16="http://schemas.microsoft.com/office/drawing/2014/main" id="{49CC1549-1A65-437B-8C33-017604718FE0}"/>
              </a:ext>
            </a:extLst>
          </p:cNvPr>
          <p:cNvSpPr txBox="1"/>
          <p:nvPr/>
        </p:nvSpPr>
        <p:spPr>
          <a:xfrm>
            <a:off x="570451" y="1451295"/>
            <a:ext cx="11266415" cy="507831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People Factor</a:t>
            </a:r>
          </a:p>
          <a:p>
            <a:endParaRPr lang="en-US" dirty="0">
              <a:latin typeface="Times New Roman" panose="02020603050405020304" pitchFamily="18" charset="0"/>
              <a:cs typeface="Times New Roman" panose="02020603050405020304" pitchFamily="18" charset="0"/>
            </a:endParaRPr>
          </a:p>
          <a:p>
            <a:r>
              <a:rPr lang="en-US" b="1" i="1" dirty="0">
                <a:solidFill>
                  <a:srgbClr val="C00000"/>
                </a:solidFill>
                <a:latin typeface="Times New Roman" panose="02020603050405020304" pitchFamily="18" charset="0"/>
                <a:cs typeface="Times New Roman" panose="02020603050405020304" pitchFamily="18" charset="0"/>
              </a:rPr>
              <a:t>“The biggest risk is always human error. People are often unclear about the true danger of HR data loss.” - HRMS World</a:t>
            </a:r>
          </a:p>
          <a:p>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People are a company’s greatest resource – they make the business run. People are also the greatest risk to data security. Why? We’re human. We get so focused on the task of gathering or sharing data that we forget to ask how we should share the data we’ve gathered and whether we should share it at all, or with whom. </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Example from Forbes.com:</a:t>
            </a:r>
            <a:r>
              <a:rPr lang="en-US" dirty="0">
                <a:latin typeface="Times New Roman" panose="02020603050405020304" pitchFamily="18" charset="0"/>
                <a:cs typeface="Times New Roman" panose="02020603050405020304" pitchFamily="18" charset="0"/>
              </a:rPr>
              <a:t> A well-meaning Boeing employee sent a spreadsheet to his spouse to get help with formatting. Because he sent the spreadsheet unprotected outside the company, he exposed the personal data of 36,000 Boeing employees. We know about it because they had to report the breach.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31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70452" y="76200"/>
            <a:ext cx="9166516" cy="868362"/>
          </a:xfrm>
        </p:spPr>
        <p:txBody>
          <a:bodyPr>
            <a:normAutofit/>
          </a:bodyPr>
          <a:lstStyle/>
          <a:p>
            <a:r>
              <a:rPr lang="en-US" sz="2800" dirty="0">
                <a:latin typeface="Times New Roman" panose="02020603050405020304" pitchFamily="18" charset="0"/>
                <a:cs typeface="Times New Roman" panose="02020603050405020304" pitchFamily="18" charset="0"/>
              </a:rPr>
              <a:t>Data Security Today</a:t>
            </a:r>
          </a:p>
        </p:txBody>
      </p:sp>
      <p:sp>
        <p:nvSpPr>
          <p:cNvPr id="4" name="TextBox 3">
            <a:extLst>
              <a:ext uri="{FF2B5EF4-FFF2-40B4-BE49-F238E27FC236}">
                <a16:creationId xmlns:a16="http://schemas.microsoft.com/office/drawing/2014/main" id="{49CC1549-1A65-437B-8C33-017604718FE0}"/>
              </a:ext>
            </a:extLst>
          </p:cNvPr>
          <p:cNvSpPr txBox="1"/>
          <p:nvPr/>
        </p:nvSpPr>
        <p:spPr>
          <a:xfrm>
            <a:off x="570451" y="1451295"/>
            <a:ext cx="11266415" cy="538609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The People Factor</a:t>
            </a:r>
          </a:p>
          <a:p>
            <a:r>
              <a:rPr lang="en-US" i="1" dirty="0">
                <a:latin typeface="Times New Roman" panose="02020603050405020304" pitchFamily="18" charset="0"/>
                <a:cs typeface="Times New Roman" panose="02020603050405020304" pitchFamily="18" charset="0"/>
              </a:rPr>
              <a:t>	</a:t>
            </a:r>
          </a:p>
          <a:p>
            <a:r>
              <a:rPr lang="en-US" b="1" i="1" dirty="0">
                <a:solidFill>
                  <a:srgbClr val="C00000"/>
                </a:solidFill>
                <a:latin typeface="Times New Roman" panose="02020603050405020304" pitchFamily="18" charset="0"/>
                <a:cs typeface="Times New Roman" panose="02020603050405020304" pitchFamily="18" charset="0"/>
              </a:rPr>
              <a:t>“Our number one defense against information theft and loss is you. Everyone is responsible for knowing and following our organization's security policies and procedures. By doing so, you ensure our information and resources remain secure, protect our reputation, and help us avoid costly penalties for violating the law.” – MTS Systems Corporation, Inc.</a:t>
            </a:r>
          </a:p>
          <a:p>
            <a:endParaRPr lang="en-US" b="1" i="1" dirty="0">
              <a:solidFill>
                <a:srgbClr val="C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What You Can Do:</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alert and aware of potential security risks.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Ask questions. If something doesn’t feel right, don’t do it.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Lock your computer screen when you walk away from your desk.</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Never turn off the security software running on your computer.</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Always verify unusual data requests before providing information.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02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70452" y="76200"/>
            <a:ext cx="9166516" cy="868362"/>
          </a:xfrm>
        </p:spPr>
        <p:txBody>
          <a:bodyPr>
            <a:normAutofit/>
          </a:bodyPr>
          <a:lstStyle/>
          <a:p>
            <a:r>
              <a:rPr lang="en-US" sz="2800" dirty="0">
                <a:latin typeface="Times New Roman" panose="02020603050405020304" pitchFamily="18" charset="0"/>
                <a:cs typeface="Times New Roman" panose="02020603050405020304" pitchFamily="18" charset="0"/>
              </a:rPr>
              <a:t>Why HR is Rethinking its Role</a:t>
            </a:r>
          </a:p>
        </p:txBody>
      </p:sp>
      <p:sp>
        <p:nvSpPr>
          <p:cNvPr id="4" name="TextBox 3">
            <a:extLst>
              <a:ext uri="{FF2B5EF4-FFF2-40B4-BE49-F238E27FC236}">
                <a16:creationId xmlns:a16="http://schemas.microsoft.com/office/drawing/2014/main" id="{49CC1549-1A65-437B-8C33-017604718FE0}"/>
              </a:ext>
            </a:extLst>
          </p:cNvPr>
          <p:cNvSpPr txBox="1"/>
          <p:nvPr/>
        </p:nvSpPr>
        <p:spPr>
          <a:xfrm>
            <a:off x="570452" y="1208015"/>
            <a:ext cx="11266415" cy="532453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One of the new trends in data privacy is that HR is rethinking its role, due to current legislation and the overall potential impact on businesses. Data privacy used to belong solely to IT. Today, data security is governed by IT, and data protection is governed by ORC (Office of Risk and Compliance). HR falls somewhere in between. As owners of employee data and administrators of our cloud based systems, HR is taking a more proactive role in data privacy, security and protection, and in addressing the human aspect of data management. </a:t>
            </a:r>
            <a:endParaRPr lang="en-US" dirty="0">
              <a:solidFill>
                <a:srgbClr val="7030A0"/>
              </a:solidFill>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Drivers of this trend include:</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value of HR data to cyber criminals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Targeting benefits data is a newer trend</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Payroll and compensation data are always at risk</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business risks, due to:</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Cyber criminal attacks</a:t>
            </a:r>
          </a:p>
          <a:p>
            <a:pPr marL="1257300" lvl="2"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Stiffer fines and penalties (ex: GDPR)</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public awareness due to public data breaches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3C384C1-4042-43A0-BB7E-F3984D2CDE39}"/>
              </a:ext>
            </a:extLst>
          </p:cNvPr>
          <p:cNvPicPr>
            <a:picLocks noChangeAspect="1"/>
          </p:cNvPicPr>
          <p:nvPr/>
        </p:nvPicPr>
        <p:blipFill>
          <a:blip r:embed="rId3"/>
          <a:stretch>
            <a:fillRect/>
          </a:stretch>
        </p:blipFill>
        <p:spPr>
          <a:xfrm>
            <a:off x="8638022" y="3237216"/>
            <a:ext cx="3198844" cy="3062916"/>
          </a:xfrm>
          <a:prstGeom prst="rect">
            <a:avLst/>
          </a:prstGeom>
        </p:spPr>
      </p:pic>
    </p:spTree>
    <p:extLst>
      <p:ext uri="{BB962C8B-B14F-4D97-AF65-F5344CB8AC3E}">
        <p14:creationId xmlns:p14="http://schemas.microsoft.com/office/powerpoint/2010/main" val="6688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45284" y="76200"/>
            <a:ext cx="9191683" cy="868362"/>
          </a:xfrm>
        </p:spPr>
        <p:txBody>
          <a:bodyPr>
            <a:normAutofit/>
          </a:bodyPr>
          <a:lstStyle/>
          <a:p>
            <a:r>
              <a:rPr lang="en-US" sz="2800" dirty="0">
                <a:latin typeface="Times New Roman" panose="02020603050405020304" pitchFamily="18" charset="0"/>
                <a:cs typeface="Times New Roman" panose="02020603050405020304" pitchFamily="18" charset="0"/>
              </a:rPr>
              <a:t>What is GDPR? </a:t>
            </a:r>
          </a:p>
        </p:txBody>
      </p:sp>
      <p:sp>
        <p:nvSpPr>
          <p:cNvPr id="4" name="TextBox 3">
            <a:extLst>
              <a:ext uri="{FF2B5EF4-FFF2-40B4-BE49-F238E27FC236}">
                <a16:creationId xmlns:a16="http://schemas.microsoft.com/office/drawing/2014/main" id="{49CC1549-1A65-437B-8C33-017604718FE0}"/>
              </a:ext>
            </a:extLst>
          </p:cNvPr>
          <p:cNvSpPr txBox="1"/>
          <p:nvPr/>
        </p:nvSpPr>
        <p:spPr>
          <a:xfrm>
            <a:off x="545284" y="1417739"/>
            <a:ext cx="11266415" cy="2554545"/>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Stands for ‘</a:t>
            </a:r>
            <a:r>
              <a:rPr lang="en-US" i="1" dirty="0">
                <a:latin typeface="Times New Roman" panose="02020603050405020304" pitchFamily="18" charset="0"/>
                <a:cs typeface="Times New Roman" panose="02020603050405020304" pitchFamily="18" charset="0"/>
              </a:rPr>
              <a:t>General Data Protection Regulation</a:t>
            </a:r>
            <a:r>
              <a:rPr lang="en-US"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law applies to the 28 countries in the European Union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Strict new rules on controlling and protecting </a:t>
            </a:r>
            <a:r>
              <a:rPr lang="en-US" i="1" dirty="0">
                <a:latin typeface="Times New Roman" panose="02020603050405020304" pitchFamily="18" charset="0"/>
                <a:cs typeface="Times New Roman" panose="02020603050405020304" pitchFamily="18" charset="0"/>
              </a:rPr>
              <a:t>Personally Identifiable Information </a:t>
            </a:r>
            <a:r>
              <a:rPr lang="en-US" dirty="0">
                <a:latin typeface="Times New Roman" panose="02020603050405020304" pitchFamily="18" charset="0"/>
                <a:cs typeface="Times New Roman" panose="02020603050405020304" pitchFamily="18" charset="0"/>
              </a:rPr>
              <a:t>(PII)</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Replaces 1995 EU Data Protection Directive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Objective: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Give control over their own data to EU residents (transparency)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Right to be Forgotten’</a:t>
            </a:r>
          </a:p>
        </p:txBody>
      </p:sp>
      <p:pic>
        <p:nvPicPr>
          <p:cNvPr id="9" name="Picture 8">
            <a:extLst>
              <a:ext uri="{FF2B5EF4-FFF2-40B4-BE49-F238E27FC236}">
                <a16:creationId xmlns:a16="http://schemas.microsoft.com/office/drawing/2014/main" id="{F320B588-2469-4CD9-85B1-B33703D4A8F9}"/>
              </a:ext>
            </a:extLst>
          </p:cNvPr>
          <p:cNvPicPr>
            <a:picLocks noChangeAspect="1"/>
          </p:cNvPicPr>
          <p:nvPr/>
        </p:nvPicPr>
        <p:blipFill>
          <a:blip r:embed="rId3"/>
          <a:stretch>
            <a:fillRect/>
          </a:stretch>
        </p:blipFill>
        <p:spPr>
          <a:xfrm>
            <a:off x="2945157" y="4576826"/>
            <a:ext cx="6466667" cy="1714286"/>
          </a:xfrm>
          <a:prstGeom prst="rect">
            <a:avLst/>
          </a:prstGeom>
        </p:spPr>
      </p:pic>
    </p:spTree>
    <p:extLst>
      <p:ext uri="{BB962C8B-B14F-4D97-AF65-F5344CB8AC3E}">
        <p14:creationId xmlns:p14="http://schemas.microsoft.com/office/powerpoint/2010/main" val="299641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B599-68EE-422D-B652-E0F20A2566CB}"/>
              </a:ext>
            </a:extLst>
          </p:cNvPr>
          <p:cNvSpPr>
            <a:spLocks noGrp="1"/>
          </p:cNvSpPr>
          <p:nvPr>
            <p:ph type="title"/>
          </p:nvPr>
        </p:nvSpPr>
        <p:spPr>
          <a:xfrm>
            <a:off x="545284" y="76200"/>
            <a:ext cx="9191683" cy="868362"/>
          </a:xfrm>
        </p:spPr>
        <p:txBody>
          <a:bodyPr>
            <a:normAutofit/>
          </a:bodyPr>
          <a:lstStyle/>
          <a:p>
            <a:r>
              <a:rPr lang="en-US" sz="2800" dirty="0">
                <a:latin typeface="Times New Roman" panose="02020603050405020304" pitchFamily="18" charset="0"/>
                <a:cs typeface="Times New Roman" panose="02020603050405020304" pitchFamily="18" charset="0"/>
              </a:rPr>
              <a:t>What is GDPR? </a:t>
            </a:r>
            <a:endParaRPr lang="en-US" sz="2800" dirty="0">
              <a:solidFill>
                <a:srgbClr val="7030A0"/>
              </a:solidFill>
            </a:endParaRPr>
          </a:p>
        </p:txBody>
      </p:sp>
      <p:sp>
        <p:nvSpPr>
          <p:cNvPr id="4" name="TextBox 3">
            <a:extLst>
              <a:ext uri="{FF2B5EF4-FFF2-40B4-BE49-F238E27FC236}">
                <a16:creationId xmlns:a16="http://schemas.microsoft.com/office/drawing/2014/main" id="{49CC1549-1A65-437B-8C33-017604718FE0}"/>
              </a:ext>
            </a:extLst>
          </p:cNvPr>
          <p:cNvSpPr txBox="1"/>
          <p:nvPr/>
        </p:nvSpPr>
        <p:spPr>
          <a:xfrm>
            <a:off x="545284" y="1417739"/>
            <a:ext cx="11266415" cy="477053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Impact of GDPR on Businesses</a:t>
            </a:r>
          </a:p>
          <a:p>
            <a:endParaRPr lang="en-US" dirty="0">
              <a:latin typeface="Times New Roman" panose="02020603050405020304" pitchFamily="18" charset="0"/>
              <a:cs typeface="Times New Roman" panose="02020603050405020304" pitchFamily="18" charset="0"/>
            </a:endParaRPr>
          </a:p>
          <a:p>
            <a:r>
              <a:rPr lang="en-US" b="1" i="1" dirty="0">
                <a:solidFill>
                  <a:srgbClr val="C00000"/>
                </a:solidFill>
                <a:latin typeface="Times New Roman" panose="02020603050405020304" pitchFamily="18" charset="0"/>
                <a:cs typeface="Times New Roman" panose="02020603050405020304" pitchFamily="18" charset="0"/>
              </a:rPr>
              <a:t>“. . . the impact to businesses is huge and will permanently change the way customer data is collected, stored, and used.’ – Forbes.com</a:t>
            </a:r>
          </a:p>
          <a:p>
            <a:endParaRPr lang="en-US" dirty="0"/>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Stiff Penalties: </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€ 20 Million or 4% of global revenue, whichever is higher, for serious violations</a:t>
            </a:r>
          </a:p>
          <a:p>
            <a:pPr marL="800100"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of global revenue for lessor violations</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Consent: </a:t>
            </a:r>
            <a:r>
              <a:rPr lang="en-US" dirty="0">
                <a:latin typeface="Times New Roman" panose="02020603050405020304" pitchFamily="18" charset="0"/>
                <a:cs typeface="Times New Roman" panose="02020603050405020304" pitchFamily="18" charset="0"/>
              </a:rPr>
              <a:t>Personal data can only be used for the expressed purpose given</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Business Purpose: </a:t>
            </a:r>
            <a:r>
              <a:rPr lang="en-US" dirty="0">
                <a:latin typeface="Times New Roman" panose="02020603050405020304" pitchFamily="18" charset="0"/>
                <a:cs typeface="Times New Roman" panose="02020603050405020304" pitchFamily="18" charset="0"/>
              </a:rPr>
              <a:t>Must have a valid business purpose for collecting, using and storing data </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Data Breaches: </a:t>
            </a:r>
            <a:r>
              <a:rPr lang="en-US" dirty="0">
                <a:latin typeface="Times New Roman" panose="02020603050405020304" pitchFamily="18" charset="0"/>
                <a:cs typeface="Times New Roman" panose="02020603050405020304" pitchFamily="18" charset="0"/>
              </a:rPr>
              <a:t>72 hour notification window to regulatory agency</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Data Deletion: </a:t>
            </a:r>
            <a:r>
              <a:rPr lang="en-US" dirty="0">
                <a:latin typeface="Times New Roman" panose="02020603050405020304" pitchFamily="18" charset="0"/>
                <a:cs typeface="Times New Roman" panose="02020603050405020304" pitchFamily="18" charset="0"/>
              </a:rPr>
              <a:t>Must delete personal data upon request (ex: candidate data, not employee data)</a:t>
            </a:r>
          </a:p>
          <a:p>
            <a:pPr marL="342900" indent="-34290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Compliance:</a:t>
            </a:r>
            <a:r>
              <a:rPr lang="en-US" dirty="0">
                <a:latin typeface="Times New Roman" panose="02020603050405020304" pitchFamily="18" charset="0"/>
                <a:cs typeface="Times New Roman" panose="02020603050405020304" pitchFamily="18" charset="0"/>
              </a:rPr>
              <a:t> MTS self-audit activities will include process reviews to mitigate risk</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197131"/>
      </p:ext>
    </p:extLst>
  </p:cSld>
  <p:clrMapOvr>
    <a:masterClrMapping/>
  </p:clrMapOvr>
</p:sld>
</file>

<file path=ppt/theme/theme1.xml><?xml version="1.0" encoding="utf-8"?>
<a:theme xmlns:a="http://schemas.openxmlformats.org/drawingml/2006/main" name="ThemeMTS">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MTS" id="{5E6FE043-9898-4FB6-BE40-4EA278AA4B0D}" vid="{B3742802-4B5B-48DA-AAD4-63C186EDF0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9FA0496D2DC446910F91AC979F3483" ma:contentTypeVersion="0" ma:contentTypeDescription="Create a new document." ma:contentTypeScope="" ma:versionID="9215cfa9b03f91479b7db09f2908ca3a">
  <xsd:schema xmlns:xsd="http://www.w3.org/2001/XMLSchema" xmlns:xs="http://www.w3.org/2001/XMLSchema" xmlns:p="http://schemas.microsoft.com/office/2006/metadata/properties" targetNamespace="http://schemas.microsoft.com/office/2006/metadata/properties" ma:root="true" ma:fieldsID="dbb0e4eda639ad38f4ffadfe7f49c4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03B09-8D59-4C53-923C-9BCBAD28DC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235A679-95C9-46C1-9A29-C85A90BDD28E}">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3EBB594-8634-471D-9239-A73C3777E4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ThemeMTS</Template>
  <TotalTime>1342</TotalTime>
  <Words>3141</Words>
  <Application>Microsoft Office PowerPoint</Application>
  <PresentationFormat>Widescreen</PresentationFormat>
  <Paragraphs>251</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Narrow</vt:lpstr>
      <vt:lpstr>Calibri</vt:lpstr>
      <vt:lpstr>Lucida Grande</vt:lpstr>
      <vt:lpstr>MTS Systems</vt:lpstr>
      <vt:lpstr>Times New Roman</vt:lpstr>
      <vt:lpstr>Wingdings</vt:lpstr>
      <vt:lpstr>ThemeMTS</vt:lpstr>
      <vt:lpstr>Office Theme</vt:lpstr>
      <vt:lpstr>Data Privacy, Data Protection and Data Security</vt:lpstr>
      <vt:lpstr>Privacy, Data Protection and Data Security</vt:lpstr>
      <vt:lpstr>Definitions</vt:lpstr>
      <vt:lpstr>Data Security Today</vt:lpstr>
      <vt:lpstr>Data Security Today</vt:lpstr>
      <vt:lpstr>Data Security Today</vt:lpstr>
      <vt:lpstr>Why HR is Rethinking its Role</vt:lpstr>
      <vt:lpstr>What is GDPR? </vt:lpstr>
      <vt:lpstr>What is GDPR? </vt:lpstr>
      <vt:lpstr>Your Responsibility</vt:lpstr>
      <vt:lpstr>Best Practices</vt:lpstr>
      <vt:lpstr>Best Practices</vt:lpstr>
      <vt:lpstr>Best Practices</vt:lpstr>
      <vt:lpstr>Best Practices</vt:lpstr>
      <vt:lpstr>Best Practices</vt:lpstr>
      <vt:lpstr>Best Practices</vt:lpstr>
      <vt:lpstr>Resources</vt:lpstr>
      <vt:lpstr>Q and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Klatt, Tara</dc:creator>
  <cp:lastModifiedBy>Klatt, Tara</cp:lastModifiedBy>
  <cp:revision>147</cp:revision>
  <cp:lastPrinted>2018-08-06T16:56:17Z</cp:lastPrinted>
  <dcterms:created xsi:type="dcterms:W3CDTF">2018-07-23T17:20:24Z</dcterms:created>
  <dcterms:modified xsi:type="dcterms:W3CDTF">2019-10-10T19:15:58Z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0x010100999FA0496D2DC446910F91AC979F3483</vt:lpwstr>
  </property>
</Properties>
</file>