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6"/>
    <p:sldMasterId id="2147483693" r:id="rId7"/>
    <p:sldMasterId id="2147483705" r:id="rId8"/>
  </p:sldMasterIdLst>
  <p:notesMasterIdLst>
    <p:notesMasterId r:id="rId60"/>
  </p:notesMasterIdLst>
  <p:handoutMasterIdLst>
    <p:handoutMasterId r:id="rId61"/>
  </p:handoutMasterIdLst>
  <p:sldIdLst>
    <p:sldId id="296" r:id="rId9"/>
    <p:sldId id="781" r:id="rId10"/>
    <p:sldId id="757" r:id="rId11"/>
    <p:sldId id="782" r:id="rId12"/>
    <p:sldId id="783" r:id="rId13"/>
    <p:sldId id="784" r:id="rId14"/>
    <p:sldId id="741" r:id="rId15"/>
    <p:sldId id="758" r:id="rId16"/>
    <p:sldId id="769" r:id="rId17"/>
    <p:sldId id="752" r:id="rId18"/>
    <p:sldId id="767" r:id="rId19"/>
    <p:sldId id="764" r:id="rId20"/>
    <p:sldId id="768" r:id="rId21"/>
    <p:sldId id="759" r:id="rId22"/>
    <p:sldId id="258" r:id="rId23"/>
    <p:sldId id="785" r:id="rId24"/>
    <p:sldId id="786" r:id="rId25"/>
    <p:sldId id="776" r:id="rId26"/>
    <p:sldId id="777" r:id="rId27"/>
    <p:sldId id="778" r:id="rId28"/>
    <p:sldId id="779" r:id="rId29"/>
    <p:sldId id="780" r:id="rId30"/>
    <p:sldId id="787" r:id="rId31"/>
    <p:sldId id="282" r:id="rId32"/>
    <p:sldId id="788" r:id="rId33"/>
    <p:sldId id="771" r:id="rId34"/>
    <p:sldId id="772" r:id="rId35"/>
    <p:sldId id="760" r:id="rId36"/>
    <p:sldId id="789" r:id="rId37"/>
    <p:sldId id="790" r:id="rId38"/>
    <p:sldId id="791" r:id="rId39"/>
    <p:sldId id="792" r:id="rId40"/>
    <p:sldId id="761" r:id="rId41"/>
    <p:sldId id="793" r:id="rId42"/>
    <p:sldId id="794" r:id="rId43"/>
    <p:sldId id="795" r:id="rId44"/>
    <p:sldId id="796" r:id="rId45"/>
    <p:sldId id="797" r:id="rId46"/>
    <p:sldId id="798" r:id="rId47"/>
    <p:sldId id="762" r:id="rId48"/>
    <p:sldId id="748" r:id="rId49"/>
    <p:sldId id="749" r:id="rId50"/>
    <p:sldId id="328" r:id="rId51"/>
    <p:sldId id="751" r:id="rId52"/>
    <p:sldId id="763" r:id="rId53"/>
    <p:sldId id="799" r:id="rId54"/>
    <p:sldId id="800" r:id="rId55"/>
    <p:sldId id="801" r:id="rId56"/>
    <p:sldId id="802" r:id="rId57"/>
    <p:sldId id="325" r:id="rId58"/>
    <p:sldId id="803" r:id="rId59"/>
  </p:sldIdLst>
  <p:sldSz cx="9144000" cy="6858000" type="screen4x3"/>
  <p:notesSz cx="6985000" cy="9283700"/>
  <p:defaultTextStyle>
    <a:defPPr>
      <a:defRPr lang="en-US"/>
    </a:defPPr>
    <a:lvl1pPr algn="l" rtl="0" fontAlgn="base">
      <a:spcBef>
        <a:spcPct val="0"/>
      </a:spcBef>
      <a:spcAft>
        <a:spcPct val="0"/>
      </a:spcAft>
      <a:defRPr sz="2000"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sz="2000"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sz="2000"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sz="2000"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sz="2000" kern="1200">
        <a:solidFill>
          <a:schemeClr val="tx1"/>
        </a:solidFill>
        <a:latin typeface="Arial" charset="0"/>
        <a:ea typeface="ＭＳ Ｐゴシック" pitchFamily="-107" charset="-128"/>
        <a:cs typeface="+mn-cs"/>
      </a:defRPr>
    </a:lvl5pPr>
    <a:lvl6pPr marL="2286000" algn="l" defTabSz="914400" rtl="0" eaLnBrk="1" latinLnBrk="0" hangingPunct="1">
      <a:defRPr sz="2000" kern="1200">
        <a:solidFill>
          <a:schemeClr val="tx1"/>
        </a:solidFill>
        <a:latin typeface="Arial" charset="0"/>
        <a:ea typeface="ＭＳ Ｐゴシック" pitchFamily="-107" charset="-128"/>
        <a:cs typeface="+mn-cs"/>
      </a:defRPr>
    </a:lvl6pPr>
    <a:lvl7pPr marL="2743200" algn="l" defTabSz="914400" rtl="0" eaLnBrk="1" latinLnBrk="0" hangingPunct="1">
      <a:defRPr sz="2000" kern="1200">
        <a:solidFill>
          <a:schemeClr val="tx1"/>
        </a:solidFill>
        <a:latin typeface="Arial" charset="0"/>
        <a:ea typeface="ＭＳ Ｐゴシック" pitchFamily="-107" charset="-128"/>
        <a:cs typeface="+mn-cs"/>
      </a:defRPr>
    </a:lvl7pPr>
    <a:lvl8pPr marL="3200400" algn="l" defTabSz="914400" rtl="0" eaLnBrk="1" latinLnBrk="0" hangingPunct="1">
      <a:defRPr sz="2000" kern="1200">
        <a:solidFill>
          <a:schemeClr val="tx1"/>
        </a:solidFill>
        <a:latin typeface="Arial" charset="0"/>
        <a:ea typeface="ＭＳ Ｐゴシック" pitchFamily="-107" charset="-128"/>
        <a:cs typeface="+mn-cs"/>
      </a:defRPr>
    </a:lvl8pPr>
    <a:lvl9pPr marL="3657600" algn="l" defTabSz="914400" rtl="0" eaLnBrk="1" latinLnBrk="0" hangingPunct="1">
      <a:defRPr sz="2000"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90033"/>
    <a:srgbClr val="CAC269"/>
    <a:srgbClr val="C09200"/>
    <a:srgbClr val="FFCCCC"/>
    <a:srgbClr val="CC99FF"/>
    <a:srgbClr val="FFFF99"/>
    <a:srgbClr val="FFCCFF"/>
    <a:srgbClr val="FF66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73" autoAdjust="0"/>
  </p:normalViewPr>
  <p:slideViewPr>
    <p:cSldViewPr snapToGrid="0">
      <p:cViewPr varScale="1">
        <p:scale>
          <a:sx n="106" d="100"/>
          <a:sy n="106" d="100"/>
        </p:scale>
        <p:origin x="1722" y="10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3.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EE3BE-EF71-4933-9BC2-6AFEE93D841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C1907E1A-776D-407B-958A-BE3002C4D54E}">
      <dgm:prSet custT="1"/>
      <dgm:spPr/>
      <dgm:t>
        <a:bodyPr/>
        <a:lstStyle/>
        <a:p>
          <a:r>
            <a:rPr lang="en-US" sz="1800" dirty="0"/>
            <a:t>We intend variable compensation for all employees to fluctuate based on performance and results of established objectives</a:t>
          </a:r>
        </a:p>
      </dgm:t>
    </dgm:pt>
    <dgm:pt modelId="{55867145-2B84-4B4A-8F16-543394A7DCA2}" type="parTrans" cxnId="{BEA7AC31-7BE7-45DF-A848-3E4CF7AF6D6E}">
      <dgm:prSet/>
      <dgm:spPr/>
      <dgm:t>
        <a:bodyPr/>
        <a:lstStyle/>
        <a:p>
          <a:endParaRPr lang="en-US" sz="1800"/>
        </a:p>
      </dgm:t>
    </dgm:pt>
    <dgm:pt modelId="{5B9D8D68-847B-4BD3-8B17-D6A2013A5287}" type="sibTrans" cxnId="{BEA7AC31-7BE7-45DF-A848-3E4CF7AF6D6E}">
      <dgm:prSet/>
      <dgm:spPr/>
      <dgm:t>
        <a:bodyPr/>
        <a:lstStyle/>
        <a:p>
          <a:endParaRPr lang="en-US" sz="1800"/>
        </a:p>
      </dgm:t>
    </dgm:pt>
    <dgm:pt modelId="{4786499F-92A6-4798-A872-964E373297F4}">
      <dgm:prSet custT="1"/>
      <dgm:spPr/>
      <dgm:t>
        <a:bodyPr/>
        <a:lstStyle/>
        <a:p>
          <a:r>
            <a:rPr lang="en-US" sz="1800" dirty="0"/>
            <a:t>Total compensation is meaningfully influenced by an individual’s role, performance, and learning agility.</a:t>
          </a:r>
        </a:p>
      </dgm:t>
    </dgm:pt>
    <dgm:pt modelId="{C5D150E8-4875-4BDB-A4CC-9FF0636DC576}" type="parTrans" cxnId="{265BE59A-D95F-4D61-89B9-B90203D1BF57}">
      <dgm:prSet/>
      <dgm:spPr/>
      <dgm:t>
        <a:bodyPr/>
        <a:lstStyle/>
        <a:p>
          <a:endParaRPr lang="en-US" sz="1800"/>
        </a:p>
      </dgm:t>
    </dgm:pt>
    <dgm:pt modelId="{710BB1B3-9260-4314-B5D4-CED38459CB2C}" type="sibTrans" cxnId="{265BE59A-D95F-4D61-89B9-B90203D1BF57}">
      <dgm:prSet/>
      <dgm:spPr/>
      <dgm:t>
        <a:bodyPr/>
        <a:lstStyle/>
        <a:p>
          <a:endParaRPr lang="en-US" sz="1800"/>
        </a:p>
      </dgm:t>
    </dgm:pt>
    <dgm:pt modelId="{B56CBA77-1662-47A1-9402-990691D16B16}">
      <dgm:prSet custT="1"/>
      <dgm:spPr/>
      <dgm:t>
        <a:bodyPr/>
        <a:lstStyle/>
        <a:p>
          <a:r>
            <a:rPr lang="en-US" sz="1800" dirty="0"/>
            <a:t>We intend total compensation to be competitive in the job markets in which we compete for talent.</a:t>
          </a:r>
        </a:p>
      </dgm:t>
    </dgm:pt>
    <dgm:pt modelId="{E4CD84D2-A6F1-4EFE-AB1A-ABEBB19848D0}" type="parTrans" cxnId="{0BBED956-CC17-43F4-A815-0FEB87AA5952}">
      <dgm:prSet/>
      <dgm:spPr/>
      <dgm:t>
        <a:bodyPr/>
        <a:lstStyle/>
        <a:p>
          <a:endParaRPr lang="en-US" sz="1800"/>
        </a:p>
      </dgm:t>
    </dgm:pt>
    <dgm:pt modelId="{81CB07C5-13E2-47A2-8A6B-7FEF6280EFB8}" type="sibTrans" cxnId="{0BBED956-CC17-43F4-A815-0FEB87AA5952}">
      <dgm:prSet/>
      <dgm:spPr/>
      <dgm:t>
        <a:bodyPr/>
        <a:lstStyle/>
        <a:p>
          <a:endParaRPr lang="en-US" sz="1800"/>
        </a:p>
      </dgm:t>
    </dgm:pt>
    <dgm:pt modelId="{A08CDFB7-4FCB-49C4-9151-BEED8C4E4890}">
      <dgm:prSet custT="1"/>
      <dgm:spPr/>
      <dgm:t>
        <a:bodyPr/>
        <a:lstStyle/>
        <a:p>
          <a:r>
            <a:rPr lang="en-US" sz="1800" dirty="0"/>
            <a:t>Compensation Philosophy</a:t>
          </a:r>
        </a:p>
      </dgm:t>
    </dgm:pt>
    <dgm:pt modelId="{F2A85051-58EF-4C5A-A8FC-F79A87A4B419}" type="parTrans" cxnId="{BCA38D62-F471-4A76-B5A9-867B88D91601}">
      <dgm:prSet/>
      <dgm:spPr/>
      <dgm:t>
        <a:bodyPr/>
        <a:lstStyle/>
        <a:p>
          <a:endParaRPr lang="en-US" sz="1800"/>
        </a:p>
      </dgm:t>
    </dgm:pt>
    <dgm:pt modelId="{512CB19B-52BE-48B3-8C21-21022C1EF1F7}" type="sibTrans" cxnId="{BCA38D62-F471-4A76-B5A9-867B88D91601}">
      <dgm:prSet/>
      <dgm:spPr/>
      <dgm:t>
        <a:bodyPr/>
        <a:lstStyle/>
        <a:p>
          <a:endParaRPr lang="en-US" sz="1800"/>
        </a:p>
      </dgm:t>
    </dgm:pt>
    <dgm:pt modelId="{70638EE1-5A5F-4A3E-9116-4C72E79D3BB2}" type="pres">
      <dgm:prSet presAssocID="{B89EE3BE-EF71-4933-9BC2-6AFEE93D8415}" presName="hierChild1" presStyleCnt="0">
        <dgm:presLayoutVars>
          <dgm:orgChart val="1"/>
          <dgm:chPref val="1"/>
          <dgm:dir/>
          <dgm:animOne val="branch"/>
          <dgm:animLvl val="lvl"/>
          <dgm:resizeHandles/>
        </dgm:presLayoutVars>
      </dgm:prSet>
      <dgm:spPr/>
    </dgm:pt>
    <dgm:pt modelId="{18C9BDEB-3FD0-48E2-A33F-1C2C3BC0A975}" type="pres">
      <dgm:prSet presAssocID="{A08CDFB7-4FCB-49C4-9151-BEED8C4E4890}" presName="hierRoot1" presStyleCnt="0">
        <dgm:presLayoutVars>
          <dgm:hierBranch val="init"/>
        </dgm:presLayoutVars>
      </dgm:prSet>
      <dgm:spPr/>
    </dgm:pt>
    <dgm:pt modelId="{918A8DCC-1DBC-4646-BDA7-A7B3B5190D57}" type="pres">
      <dgm:prSet presAssocID="{A08CDFB7-4FCB-49C4-9151-BEED8C4E4890}" presName="rootComposite1" presStyleCnt="0"/>
      <dgm:spPr/>
    </dgm:pt>
    <dgm:pt modelId="{99A1E927-F2B4-41FC-90D6-D8FB44C13D93}" type="pres">
      <dgm:prSet presAssocID="{A08CDFB7-4FCB-49C4-9151-BEED8C4E4890}" presName="rootText1" presStyleLbl="node0" presStyleIdx="0" presStyleCnt="1" custScaleX="57486">
        <dgm:presLayoutVars>
          <dgm:chPref val="3"/>
        </dgm:presLayoutVars>
      </dgm:prSet>
      <dgm:spPr/>
    </dgm:pt>
    <dgm:pt modelId="{A9595AE7-8263-478C-A0B5-EB2C77BEEF75}" type="pres">
      <dgm:prSet presAssocID="{A08CDFB7-4FCB-49C4-9151-BEED8C4E4890}" presName="rootConnector1" presStyleLbl="node1" presStyleIdx="0" presStyleCnt="0"/>
      <dgm:spPr/>
    </dgm:pt>
    <dgm:pt modelId="{241CCE17-3DA2-49E7-A266-ABB50C986B3A}" type="pres">
      <dgm:prSet presAssocID="{A08CDFB7-4FCB-49C4-9151-BEED8C4E4890}" presName="hierChild2" presStyleCnt="0"/>
      <dgm:spPr/>
    </dgm:pt>
    <dgm:pt modelId="{2DCF7149-FA56-40BA-A7F1-E84A34A4B5F9}" type="pres">
      <dgm:prSet presAssocID="{E4CD84D2-A6F1-4EFE-AB1A-ABEBB19848D0}" presName="Name64" presStyleLbl="parChTrans1D2" presStyleIdx="0" presStyleCnt="3"/>
      <dgm:spPr/>
    </dgm:pt>
    <dgm:pt modelId="{85C93121-CF96-4CEC-8796-61857CCC4744}" type="pres">
      <dgm:prSet presAssocID="{B56CBA77-1662-47A1-9402-990691D16B16}" presName="hierRoot2" presStyleCnt="0">
        <dgm:presLayoutVars>
          <dgm:hierBranch val="init"/>
        </dgm:presLayoutVars>
      </dgm:prSet>
      <dgm:spPr/>
    </dgm:pt>
    <dgm:pt modelId="{81A2B4F9-A0E1-4FFB-8484-21D4792D03F8}" type="pres">
      <dgm:prSet presAssocID="{B56CBA77-1662-47A1-9402-990691D16B16}" presName="rootComposite" presStyleCnt="0"/>
      <dgm:spPr/>
    </dgm:pt>
    <dgm:pt modelId="{6AD43227-6F03-4EE3-867A-F13C315F0531}" type="pres">
      <dgm:prSet presAssocID="{B56CBA77-1662-47A1-9402-990691D16B16}" presName="rootText" presStyleLbl="node2" presStyleIdx="0" presStyleCnt="3" custScaleX="92746">
        <dgm:presLayoutVars>
          <dgm:chPref val="3"/>
        </dgm:presLayoutVars>
      </dgm:prSet>
      <dgm:spPr/>
    </dgm:pt>
    <dgm:pt modelId="{DA1EFF53-622F-4CAF-898E-ABD845794CB4}" type="pres">
      <dgm:prSet presAssocID="{B56CBA77-1662-47A1-9402-990691D16B16}" presName="rootConnector" presStyleLbl="node2" presStyleIdx="0" presStyleCnt="3"/>
      <dgm:spPr/>
    </dgm:pt>
    <dgm:pt modelId="{9F37C3A2-79C8-4239-9491-74C4ECBD7ADC}" type="pres">
      <dgm:prSet presAssocID="{B56CBA77-1662-47A1-9402-990691D16B16}" presName="hierChild4" presStyleCnt="0"/>
      <dgm:spPr/>
    </dgm:pt>
    <dgm:pt modelId="{5C28B887-69EE-4C66-BD36-5F63AB61D187}" type="pres">
      <dgm:prSet presAssocID="{B56CBA77-1662-47A1-9402-990691D16B16}" presName="hierChild5" presStyleCnt="0"/>
      <dgm:spPr/>
    </dgm:pt>
    <dgm:pt modelId="{56851C6D-47F9-471B-8691-4DE6D9A27839}" type="pres">
      <dgm:prSet presAssocID="{55867145-2B84-4B4A-8F16-543394A7DCA2}" presName="Name64" presStyleLbl="parChTrans1D2" presStyleIdx="1" presStyleCnt="3"/>
      <dgm:spPr/>
    </dgm:pt>
    <dgm:pt modelId="{1FF16BC3-D3EA-4331-8675-510B8EDA2AEE}" type="pres">
      <dgm:prSet presAssocID="{C1907E1A-776D-407B-958A-BE3002C4D54E}" presName="hierRoot2" presStyleCnt="0">
        <dgm:presLayoutVars>
          <dgm:hierBranch val="init"/>
        </dgm:presLayoutVars>
      </dgm:prSet>
      <dgm:spPr/>
    </dgm:pt>
    <dgm:pt modelId="{84FB04B6-F188-41C2-813A-7DA766081065}" type="pres">
      <dgm:prSet presAssocID="{C1907E1A-776D-407B-958A-BE3002C4D54E}" presName="rootComposite" presStyleCnt="0"/>
      <dgm:spPr/>
    </dgm:pt>
    <dgm:pt modelId="{0036521A-1BD7-40D1-AC2F-B47FB36C98D4}" type="pres">
      <dgm:prSet presAssocID="{C1907E1A-776D-407B-958A-BE3002C4D54E}" presName="rootText" presStyleLbl="node2" presStyleIdx="1" presStyleCnt="3" custScaleX="92746">
        <dgm:presLayoutVars>
          <dgm:chPref val="3"/>
        </dgm:presLayoutVars>
      </dgm:prSet>
      <dgm:spPr/>
    </dgm:pt>
    <dgm:pt modelId="{6812C9C4-1DA7-4809-B498-9D8458D9C59B}" type="pres">
      <dgm:prSet presAssocID="{C1907E1A-776D-407B-958A-BE3002C4D54E}" presName="rootConnector" presStyleLbl="node2" presStyleIdx="1" presStyleCnt="3"/>
      <dgm:spPr/>
    </dgm:pt>
    <dgm:pt modelId="{1D77A414-A5F2-42B5-BE2C-A3D892747693}" type="pres">
      <dgm:prSet presAssocID="{C1907E1A-776D-407B-958A-BE3002C4D54E}" presName="hierChild4" presStyleCnt="0"/>
      <dgm:spPr/>
    </dgm:pt>
    <dgm:pt modelId="{BFA35023-42AF-40D7-B279-0B351C8F81E8}" type="pres">
      <dgm:prSet presAssocID="{C1907E1A-776D-407B-958A-BE3002C4D54E}" presName="hierChild5" presStyleCnt="0"/>
      <dgm:spPr/>
    </dgm:pt>
    <dgm:pt modelId="{1E3B7A5D-176E-4EE1-A47E-BB74A391D620}" type="pres">
      <dgm:prSet presAssocID="{C5D150E8-4875-4BDB-A4CC-9FF0636DC576}" presName="Name64" presStyleLbl="parChTrans1D2" presStyleIdx="2" presStyleCnt="3"/>
      <dgm:spPr/>
    </dgm:pt>
    <dgm:pt modelId="{DBFE660D-4AAC-453C-B5A3-1E48C77854AE}" type="pres">
      <dgm:prSet presAssocID="{4786499F-92A6-4798-A872-964E373297F4}" presName="hierRoot2" presStyleCnt="0">
        <dgm:presLayoutVars>
          <dgm:hierBranch val="init"/>
        </dgm:presLayoutVars>
      </dgm:prSet>
      <dgm:spPr/>
    </dgm:pt>
    <dgm:pt modelId="{B5B70455-4102-497D-9290-7C163550AE31}" type="pres">
      <dgm:prSet presAssocID="{4786499F-92A6-4798-A872-964E373297F4}" presName="rootComposite" presStyleCnt="0"/>
      <dgm:spPr/>
    </dgm:pt>
    <dgm:pt modelId="{20C61347-B2F2-4FD3-98F7-7B49274D818C}" type="pres">
      <dgm:prSet presAssocID="{4786499F-92A6-4798-A872-964E373297F4}" presName="rootText" presStyleLbl="node2" presStyleIdx="2" presStyleCnt="3" custScaleX="92746">
        <dgm:presLayoutVars>
          <dgm:chPref val="3"/>
        </dgm:presLayoutVars>
      </dgm:prSet>
      <dgm:spPr/>
    </dgm:pt>
    <dgm:pt modelId="{1F204DEC-A364-4327-ADB3-5F2DE4DE4A47}" type="pres">
      <dgm:prSet presAssocID="{4786499F-92A6-4798-A872-964E373297F4}" presName="rootConnector" presStyleLbl="node2" presStyleIdx="2" presStyleCnt="3"/>
      <dgm:spPr/>
    </dgm:pt>
    <dgm:pt modelId="{053C7F19-13F0-4812-AC52-B8CBCA9C0304}" type="pres">
      <dgm:prSet presAssocID="{4786499F-92A6-4798-A872-964E373297F4}" presName="hierChild4" presStyleCnt="0"/>
      <dgm:spPr/>
    </dgm:pt>
    <dgm:pt modelId="{C8B03468-1F8F-44F9-91F2-CC662224C708}" type="pres">
      <dgm:prSet presAssocID="{4786499F-92A6-4798-A872-964E373297F4}" presName="hierChild5" presStyleCnt="0"/>
      <dgm:spPr/>
    </dgm:pt>
    <dgm:pt modelId="{D5F9A189-785A-486B-B82C-AA3389774F36}" type="pres">
      <dgm:prSet presAssocID="{A08CDFB7-4FCB-49C4-9151-BEED8C4E4890}" presName="hierChild3" presStyleCnt="0"/>
      <dgm:spPr/>
    </dgm:pt>
  </dgm:ptLst>
  <dgm:cxnLst>
    <dgm:cxn modelId="{5767A82E-93D5-4A0B-AEDA-A5AD193A7D66}" type="presOf" srcId="{55867145-2B84-4B4A-8F16-543394A7DCA2}" destId="{56851C6D-47F9-471B-8691-4DE6D9A27839}" srcOrd="0" destOrd="0" presId="urn:microsoft.com/office/officeart/2009/3/layout/HorizontalOrganizationChart"/>
    <dgm:cxn modelId="{BEA7AC31-7BE7-45DF-A848-3E4CF7AF6D6E}" srcId="{A08CDFB7-4FCB-49C4-9151-BEED8C4E4890}" destId="{C1907E1A-776D-407B-958A-BE3002C4D54E}" srcOrd="1" destOrd="0" parTransId="{55867145-2B84-4B4A-8F16-543394A7DCA2}" sibTransId="{5B9D8D68-847B-4BD3-8B17-D6A2013A5287}"/>
    <dgm:cxn modelId="{5C751F3B-49F7-492D-BE27-B387AEE019D6}" type="presOf" srcId="{C5D150E8-4875-4BDB-A4CC-9FF0636DC576}" destId="{1E3B7A5D-176E-4EE1-A47E-BB74A391D620}" srcOrd="0" destOrd="0" presId="urn:microsoft.com/office/officeart/2009/3/layout/HorizontalOrganizationChart"/>
    <dgm:cxn modelId="{BCA38D62-F471-4A76-B5A9-867B88D91601}" srcId="{B89EE3BE-EF71-4933-9BC2-6AFEE93D8415}" destId="{A08CDFB7-4FCB-49C4-9151-BEED8C4E4890}" srcOrd="0" destOrd="0" parTransId="{F2A85051-58EF-4C5A-A8FC-F79A87A4B419}" sibTransId="{512CB19B-52BE-48B3-8C21-21022C1EF1F7}"/>
    <dgm:cxn modelId="{4C7A694B-0F03-4844-84C6-31A2E82C362C}" type="presOf" srcId="{C1907E1A-776D-407B-958A-BE3002C4D54E}" destId="{0036521A-1BD7-40D1-AC2F-B47FB36C98D4}" srcOrd="0" destOrd="0" presId="urn:microsoft.com/office/officeart/2009/3/layout/HorizontalOrganizationChart"/>
    <dgm:cxn modelId="{0BBED956-CC17-43F4-A815-0FEB87AA5952}" srcId="{A08CDFB7-4FCB-49C4-9151-BEED8C4E4890}" destId="{B56CBA77-1662-47A1-9402-990691D16B16}" srcOrd="0" destOrd="0" parTransId="{E4CD84D2-A6F1-4EFE-AB1A-ABEBB19848D0}" sibTransId="{81CB07C5-13E2-47A2-8A6B-7FEF6280EFB8}"/>
    <dgm:cxn modelId="{AD6F0857-9BC2-41A0-82D2-345E84761E05}" type="presOf" srcId="{B89EE3BE-EF71-4933-9BC2-6AFEE93D8415}" destId="{70638EE1-5A5F-4A3E-9116-4C72E79D3BB2}" srcOrd="0" destOrd="0" presId="urn:microsoft.com/office/officeart/2009/3/layout/HorizontalOrganizationChart"/>
    <dgm:cxn modelId="{7B4E117A-6C04-4E0F-93F3-807146E613CF}" type="presOf" srcId="{A08CDFB7-4FCB-49C4-9151-BEED8C4E4890}" destId="{99A1E927-F2B4-41FC-90D6-D8FB44C13D93}" srcOrd="0" destOrd="0" presId="urn:microsoft.com/office/officeart/2009/3/layout/HorizontalOrganizationChart"/>
    <dgm:cxn modelId="{6DFC4582-037D-4AF2-8A44-423FA33502DB}" type="presOf" srcId="{4786499F-92A6-4798-A872-964E373297F4}" destId="{20C61347-B2F2-4FD3-98F7-7B49274D818C}" srcOrd="0" destOrd="0" presId="urn:microsoft.com/office/officeart/2009/3/layout/HorizontalOrganizationChart"/>
    <dgm:cxn modelId="{29E3FA8E-65F9-447A-92A2-29F19CB7A41A}" type="presOf" srcId="{A08CDFB7-4FCB-49C4-9151-BEED8C4E4890}" destId="{A9595AE7-8263-478C-A0B5-EB2C77BEEF75}" srcOrd="1" destOrd="0" presId="urn:microsoft.com/office/officeart/2009/3/layout/HorizontalOrganizationChart"/>
    <dgm:cxn modelId="{265BE59A-D95F-4D61-89B9-B90203D1BF57}" srcId="{A08CDFB7-4FCB-49C4-9151-BEED8C4E4890}" destId="{4786499F-92A6-4798-A872-964E373297F4}" srcOrd="2" destOrd="0" parTransId="{C5D150E8-4875-4BDB-A4CC-9FF0636DC576}" sibTransId="{710BB1B3-9260-4314-B5D4-CED38459CB2C}"/>
    <dgm:cxn modelId="{E71F3C9F-88EC-4A49-9217-E6308A6C8B42}" type="presOf" srcId="{4786499F-92A6-4798-A872-964E373297F4}" destId="{1F204DEC-A364-4327-ADB3-5F2DE4DE4A47}" srcOrd="1" destOrd="0" presId="urn:microsoft.com/office/officeart/2009/3/layout/HorizontalOrganizationChart"/>
    <dgm:cxn modelId="{37DA63C9-A97E-4E2E-8FEF-F0D4CFF452C3}" type="presOf" srcId="{E4CD84D2-A6F1-4EFE-AB1A-ABEBB19848D0}" destId="{2DCF7149-FA56-40BA-A7F1-E84A34A4B5F9}" srcOrd="0" destOrd="0" presId="urn:microsoft.com/office/officeart/2009/3/layout/HorizontalOrganizationChart"/>
    <dgm:cxn modelId="{D04E91F3-4091-4E32-9172-813B4ABAD4D3}" type="presOf" srcId="{B56CBA77-1662-47A1-9402-990691D16B16}" destId="{6AD43227-6F03-4EE3-867A-F13C315F0531}" srcOrd="0" destOrd="0" presId="urn:microsoft.com/office/officeart/2009/3/layout/HorizontalOrganizationChart"/>
    <dgm:cxn modelId="{6D5F30FD-332E-4B8D-804C-F7DD8BDD034E}" type="presOf" srcId="{C1907E1A-776D-407B-958A-BE3002C4D54E}" destId="{6812C9C4-1DA7-4809-B498-9D8458D9C59B}" srcOrd="1" destOrd="0" presId="urn:microsoft.com/office/officeart/2009/3/layout/HorizontalOrganizationChart"/>
    <dgm:cxn modelId="{1D4F94FF-7E25-4CCE-A988-5A3D744479FE}" type="presOf" srcId="{B56CBA77-1662-47A1-9402-990691D16B16}" destId="{DA1EFF53-622F-4CAF-898E-ABD845794CB4}" srcOrd="1" destOrd="0" presId="urn:microsoft.com/office/officeart/2009/3/layout/HorizontalOrganizationChart"/>
    <dgm:cxn modelId="{5309FB92-13D4-4577-A7EB-63328414E9C1}" type="presParOf" srcId="{70638EE1-5A5F-4A3E-9116-4C72E79D3BB2}" destId="{18C9BDEB-3FD0-48E2-A33F-1C2C3BC0A975}" srcOrd="0" destOrd="0" presId="urn:microsoft.com/office/officeart/2009/3/layout/HorizontalOrganizationChart"/>
    <dgm:cxn modelId="{FA4DCCA9-9B7D-4B21-8610-7C6ABC7735CE}" type="presParOf" srcId="{18C9BDEB-3FD0-48E2-A33F-1C2C3BC0A975}" destId="{918A8DCC-1DBC-4646-BDA7-A7B3B5190D57}" srcOrd="0" destOrd="0" presId="urn:microsoft.com/office/officeart/2009/3/layout/HorizontalOrganizationChart"/>
    <dgm:cxn modelId="{4759AC24-4CEE-4910-A12C-7C513BFFAB7A}" type="presParOf" srcId="{918A8DCC-1DBC-4646-BDA7-A7B3B5190D57}" destId="{99A1E927-F2B4-41FC-90D6-D8FB44C13D93}" srcOrd="0" destOrd="0" presId="urn:microsoft.com/office/officeart/2009/3/layout/HorizontalOrganizationChart"/>
    <dgm:cxn modelId="{3A40B4FE-52CA-4998-A595-B0BE778E044C}" type="presParOf" srcId="{918A8DCC-1DBC-4646-BDA7-A7B3B5190D57}" destId="{A9595AE7-8263-478C-A0B5-EB2C77BEEF75}" srcOrd="1" destOrd="0" presId="urn:microsoft.com/office/officeart/2009/3/layout/HorizontalOrganizationChart"/>
    <dgm:cxn modelId="{77F304C9-D989-4DA5-BE36-0E1F1C9F872A}" type="presParOf" srcId="{18C9BDEB-3FD0-48E2-A33F-1C2C3BC0A975}" destId="{241CCE17-3DA2-49E7-A266-ABB50C986B3A}" srcOrd="1" destOrd="0" presId="urn:microsoft.com/office/officeart/2009/3/layout/HorizontalOrganizationChart"/>
    <dgm:cxn modelId="{34FBD4BD-2B1E-4469-B106-E219864A3BFD}" type="presParOf" srcId="{241CCE17-3DA2-49E7-A266-ABB50C986B3A}" destId="{2DCF7149-FA56-40BA-A7F1-E84A34A4B5F9}" srcOrd="0" destOrd="0" presId="urn:microsoft.com/office/officeart/2009/3/layout/HorizontalOrganizationChart"/>
    <dgm:cxn modelId="{A02109DD-5AE4-416F-ACD3-CE07E84A7F60}" type="presParOf" srcId="{241CCE17-3DA2-49E7-A266-ABB50C986B3A}" destId="{85C93121-CF96-4CEC-8796-61857CCC4744}" srcOrd="1" destOrd="0" presId="urn:microsoft.com/office/officeart/2009/3/layout/HorizontalOrganizationChart"/>
    <dgm:cxn modelId="{646FCB30-7BBA-4AF6-96C5-89EFF6BCA011}" type="presParOf" srcId="{85C93121-CF96-4CEC-8796-61857CCC4744}" destId="{81A2B4F9-A0E1-4FFB-8484-21D4792D03F8}" srcOrd="0" destOrd="0" presId="urn:microsoft.com/office/officeart/2009/3/layout/HorizontalOrganizationChart"/>
    <dgm:cxn modelId="{80E7FA7D-02BA-4A98-A528-7CB522889742}" type="presParOf" srcId="{81A2B4F9-A0E1-4FFB-8484-21D4792D03F8}" destId="{6AD43227-6F03-4EE3-867A-F13C315F0531}" srcOrd="0" destOrd="0" presId="urn:microsoft.com/office/officeart/2009/3/layout/HorizontalOrganizationChart"/>
    <dgm:cxn modelId="{285D340B-5D82-4221-BBF3-6E2538265DCC}" type="presParOf" srcId="{81A2B4F9-A0E1-4FFB-8484-21D4792D03F8}" destId="{DA1EFF53-622F-4CAF-898E-ABD845794CB4}" srcOrd="1" destOrd="0" presId="urn:microsoft.com/office/officeart/2009/3/layout/HorizontalOrganizationChart"/>
    <dgm:cxn modelId="{19CFC11B-C831-40BB-8D3F-BCB857A4FBAF}" type="presParOf" srcId="{85C93121-CF96-4CEC-8796-61857CCC4744}" destId="{9F37C3A2-79C8-4239-9491-74C4ECBD7ADC}" srcOrd="1" destOrd="0" presId="urn:microsoft.com/office/officeart/2009/3/layout/HorizontalOrganizationChart"/>
    <dgm:cxn modelId="{6F1706CB-7230-45C0-8CA0-F05A46CAC624}" type="presParOf" srcId="{85C93121-CF96-4CEC-8796-61857CCC4744}" destId="{5C28B887-69EE-4C66-BD36-5F63AB61D187}" srcOrd="2" destOrd="0" presId="urn:microsoft.com/office/officeart/2009/3/layout/HorizontalOrganizationChart"/>
    <dgm:cxn modelId="{674FD2B2-0AA2-4DB4-A997-71E1C60ECE00}" type="presParOf" srcId="{241CCE17-3DA2-49E7-A266-ABB50C986B3A}" destId="{56851C6D-47F9-471B-8691-4DE6D9A27839}" srcOrd="2" destOrd="0" presId="urn:microsoft.com/office/officeart/2009/3/layout/HorizontalOrganizationChart"/>
    <dgm:cxn modelId="{675F7892-EC9E-4EA2-94A3-1E0CDE296D98}" type="presParOf" srcId="{241CCE17-3DA2-49E7-A266-ABB50C986B3A}" destId="{1FF16BC3-D3EA-4331-8675-510B8EDA2AEE}" srcOrd="3" destOrd="0" presId="urn:microsoft.com/office/officeart/2009/3/layout/HorizontalOrganizationChart"/>
    <dgm:cxn modelId="{D60830DA-6E1F-4B27-BFEE-460CF731D60D}" type="presParOf" srcId="{1FF16BC3-D3EA-4331-8675-510B8EDA2AEE}" destId="{84FB04B6-F188-41C2-813A-7DA766081065}" srcOrd="0" destOrd="0" presId="urn:microsoft.com/office/officeart/2009/3/layout/HorizontalOrganizationChart"/>
    <dgm:cxn modelId="{E1C13803-9E7C-46AB-B3DD-C5B2205D84FF}" type="presParOf" srcId="{84FB04B6-F188-41C2-813A-7DA766081065}" destId="{0036521A-1BD7-40D1-AC2F-B47FB36C98D4}" srcOrd="0" destOrd="0" presId="urn:microsoft.com/office/officeart/2009/3/layout/HorizontalOrganizationChart"/>
    <dgm:cxn modelId="{FE97BC45-2E30-465E-9623-5B4D4F8A256A}" type="presParOf" srcId="{84FB04B6-F188-41C2-813A-7DA766081065}" destId="{6812C9C4-1DA7-4809-B498-9D8458D9C59B}" srcOrd="1" destOrd="0" presId="urn:microsoft.com/office/officeart/2009/3/layout/HorizontalOrganizationChart"/>
    <dgm:cxn modelId="{26879682-995A-44C1-8AA6-D39F218EAEBE}" type="presParOf" srcId="{1FF16BC3-D3EA-4331-8675-510B8EDA2AEE}" destId="{1D77A414-A5F2-42B5-BE2C-A3D892747693}" srcOrd="1" destOrd="0" presId="urn:microsoft.com/office/officeart/2009/3/layout/HorizontalOrganizationChart"/>
    <dgm:cxn modelId="{5F68FAF6-1F4E-4502-AEAF-7F7E233AE2D7}" type="presParOf" srcId="{1FF16BC3-D3EA-4331-8675-510B8EDA2AEE}" destId="{BFA35023-42AF-40D7-B279-0B351C8F81E8}" srcOrd="2" destOrd="0" presId="urn:microsoft.com/office/officeart/2009/3/layout/HorizontalOrganizationChart"/>
    <dgm:cxn modelId="{D5CA9566-2C07-43D2-8DBD-459D3B99EB95}" type="presParOf" srcId="{241CCE17-3DA2-49E7-A266-ABB50C986B3A}" destId="{1E3B7A5D-176E-4EE1-A47E-BB74A391D620}" srcOrd="4" destOrd="0" presId="urn:microsoft.com/office/officeart/2009/3/layout/HorizontalOrganizationChart"/>
    <dgm:cxn modelId="{61BF162F-77E4-48D4-9545-5E42D1704BF5}" type="presParOf" srcId="{241CCE17-3DA2-49E7-A266-ABB50C986B3A}" destId="{DBFE660D-4AAC-453C-B5A3-1E48C77854AE}" srcOrd="5" destOrd="0" presId="urn:microsoft.com/office/officeart/2009/3/layout/HorizontalOrganizationChart"/>
    <dgm:cxn modelId="{693FD4C2-A46B-45B3-AEF6-B159DF3CB950}" type="presParOf" srcId="{DBFE660D-4AAC-453C-B5A3-1E48C77854AE}" destId="{B5B70455-4102-497D-9290-7C163550AE31}" srcOrd="0" destOrd="0" presId="urn:microsoft.com/office/officeart/2009/3/layout/HorizontalOrganizationChart"/>
    <dgm:cxn modelId="{DC5F5F02-2068-404B-965E-9525CC2EB29B}" type="presParOf" srcId="{B5B70455-4102-497D-9290-7C163550AE31}" destId="{20C61347-B2F2-4FD3-98F7-7B49274D818C}" srcOrd="0" destOrd="0" presId="urn:microsoft.com/office/officeart/2009/3/layout/HorizontalOrganizationChart"/>
    <dgm:cxn modelId="{FDC2694C-2AB7-4B03-ACB6-02A9A1E53849}" type="presParOf" srcId="{B5B70455-4102-497D-9290-7C163550AE31}" destId="{1F204DEC-A364-4327-ADB3-5F2DE4DE4A47}" srcOrd="1" destOrd="0" presId="urn:microsoft.com/office/officeart/2009/3/layout/HorizontalOrganizationChart"/>
    <dgm:cxn modelId="{070ED921-5275-4A56-8392-4F5B4EA7ADAC}" type="presParOf" srcId="{DBFE660D-4AAC-453C-B5A3-1E48C77854AE}" destId="{053C7F19-13F0-4812-AC52-B8CBCA9C0304}" srcOrd="1" destOrd="0" presId="urn:microsoft.com/office/officeart/2009/3/layout/HorizontalOrganizationChart"/>
    <dgm:cxn modelId="{22A88ED3-65B3-4685-B55B-49317E594257}" type="presParOf" srcId="{DBFE660D-4AAC-453C-B5A3-1E48C77854AE}" destId="{C8B03468-1F8F-44F9-91F2-CC662224C708}" srcOrd="2" destOrd="0" presId="urn:microsoft.com/office/officeart/2009/3/layout/HorizontalOrganizationChart"/>
    <dgm:cxn modelId="{ECC4C47D-F5E0-4F85-A130-7A6266B7619A}" type="presParOf" srcId="{18C9BDEB-3FD0-48E2-A33F-1C2C3BC0A975}" destId="{D5F9A189-785A-486B-B82C-AA3389774F3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258BBE-0330-4A14-BB6A-D007E007C2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334A36-46F2-4FBB-AFC7-C70B199C8C2A}">
      <dgm:prSet phldrT="[Text]" custT="1"/>
      <dgm:spPr/>
      <dgm:t>
        <a:bodyPr/>
        <a:lstStyle/>
        <a:p>
          <a:r>
            <a:rPr lang="en-US" sz="1800" b="1" dirty="0"/>
            <a:t>Manager &amp; Supervisor</a:t>
          </a:r>
        </a:p>
      </dgm:t>
    </dgm:pt>
    <dgm:pt modelId="{9592DB98-AD68-4337-BFCA-E68673B8C666}" type="parTrans" cxnId="{98F2CA54-FD46-4D66-A1AF-98D40CAEFF1A}">
      <dgm:prSet/>
      <dgm:spPr/>
      <dgm:t>
        <a:bodyPr/>
        <a:lstStyle/>
        <a:p>
          <a:endParaRPr lang="en-US" sz="1800"/>
        </a:p>
      </dgm:t>
    </dgm:pt>
    <dgm:pt modelId="{2203EAA3-E73A-4491-A00E-17EC0813448F}" type="sibTrans" cxnId="{98F2CA54-FD46-4D66-A1AF-98D40CAEFF1A}">
      <dgm:prSet/>
      <dgm:spPr/>
      <dgm:t>
        <a:bodyPr/>
        <a:lstStyle/>
        <a:p>
          <a:endParaRPr lang="en-US" sz="1800"/>
        </a:p>
      </dgm:t>
    </dgm:pt>
    <dgm:pt modelId="{2EFEAC23-8CC4-4F3D-A3C6-A6258EFF69BD}">
      <dgm:prSet phldrT="[Text]" custT="1"/>
      <dgm:spPr/>
      <dgm:t>
        <a:bodyPr/>
        <a:lstStyle/>
        <a:p>
          <a:pPr>
            <a:lnSpc>
              <a:spcPts val="2500"/>
            </a:lnSpc>
          </a:pPr>
          <a:r>
            <a:rPr lang="en-US" sz="1800" dirty="0"/>
            <a:t>Utilize compensation philosophy, objectives, and components to optimize business needs</a:t>
          </a:r>
        </a:p>
      </dgm:t>
    </dgm:pt>
    <dgm:pt modelId="{EE956D0F-A354-4657-9B52-05D75C14B68B}" type="parTrans" cxnId="{61D9B3A1-597C-4ABE-BF9C-69AC1D490781}">
      <dgm:prSet/>
      <dgm:spPr/>
      <dgm:t>
        <a:bodyPr/>
        <a:lstStyle/>
        <a:p>
          <a:endParaRPr lang="en-US" sz="1800"/>
        </a:p>
      </dgm:t>
    </dgm:pt>
    <dgm:pt modelId="{9784EDEA-1149-4BE7-88A8-C4CE4C5EEF0F}" type="sibTrans" cxnId="{61D9B3A1-597C-4ABE-BF9C-69AC1D490781}">
      <dgm:prSet/>
      <dgm:spPr/>
      <dgm:t>
        <a:bodyPr/>
        <a:lstStyle/>
        <a:p>
          <a:endParaRPr lang="en-US" sz="1800"/>
        </a:p>
      </dgm:t>
    </dgm:pt>
    <dgm:pt modelId="{4A9BF32A-1370-4840-987A-6FB21F72B9FA}">
      <dgm:prSet phldrT="[Text]" custT="1"/>
      <dgm:spPr/>
      <dgm:t>
        <a:bodyPr/>
        <a:lstStyle/>
        <a:p>
          <a:pPr>
            <a:lnSpc>
              <a:spcPts val="2500"/>
            </a:lnSpc>
          </a:pPr>
          <a:r>
            <a:rPr lang="en-US" sz="1800" dirty="0"/>
            <a:t>Understand individual components of our compensation program and what that means for each of their employees</a:t>
          </a:r>
        </a:p>
      </dgm:t>
    </dgm:pt>
    <dgm:pt modelId="{C8074AD5-ED76-4CA5-B91E-F70AAAB3D108}" type="parTrans" cxnId="{B776EDA4-2996-4FF6-8672-AA404D143943}">
      <dgm:prSet/>
      <dgm:spPr/>
      <dgm:t>
        <a:bodyPr/>
        <a:lstStyle/>
        <a:p>
          <a:endParaRPr lang="en-US" sz="1800"/>
        </a:p>
      </dgm:t>
    </dgm:pt>
    <dgm:pt modelId="{0F56BA11-F668-4591-88BE-FB324504C789}" type="sibTrans" cxnId="{B776EDA4-2996-4FF6-8672-AA404D143943}">
      <dgm:prSet/>
      <dgm:spPr/>
      <dgm:t>
        <a:bodyPr/>
        <a:lstStyle/>
        <a:p>
          <a:endParaRPr lang="en-US" sz="1800"/>
        </a:p>
      </dgm:t>
    </dgm:pt>
    <dgm:pt modelId="{C4458B9A-F666-45CB-9CE8-3A610E16CFAB}">
      <dgm:prSet phldrT="[Text]" custT="1"/>
      <dgm:spPr/>
      <dgm:t>
        <a:bodyPr/>
        <a:lstStyle/>
        <a:p>
          <a:pPr>
            <a:lnSpc>
              <a:spcPts val="2500"/>
            </a:lnSpc>
          </a:pPr>
          <a:r>
            <a:rPr lang="en-US" sz="1800" dirty="0"/>
            <a:t>Partner with HR Manager/HR Business Partner to identify organizational issues supported by a business need related to compensation</a:t>
          </a:r>
        </a:p>
      </dgm:t>
    </dgm:pt>
    <dgm:pt modelId="{20E9584D-8AFB-406C-A568-C623B1D071D2}" type="parTrans" cxnId="{51ACAE41-A48E-45F7-8457-10D49E08BC38}">
      <dgm:prSet/>
      <dgm:spPr/>
      <dgm:t>
        <a:bodyPr/>
        <a:lstStyle/>
        <a:p>
          <a:endParaRPr lang="en-US" sz="1800"/>
        </a:p>
      </dgm:t>
    </dgm:pt>
    <dgm:pt modelId="{B095C6DC-7006-467E-8A67-9D75DD7DF536}" type="sibTrans" cxnId="{51ACAE41-A48E-45F7-8457-10D49E08BC38}">
      <dgm:prSet/>
      <dgm:spPr/>
      <dgm:t>
        <a:bodyPr/>
        <a:lstStyle/>
        <a:p>
          <a:endParaRPr lang="en-US" sz="1800"/>
        </a:p>
      </dgm:t>
    </dgm:pt>
    <dgm:pt modelId="{5B61E88B-AAC7-4E05-B55D-6C47844DEDF5}">
      <dgm:prSet phldrT="[Text]" custT="1"/>
      <dgm:spPr/>
      <dgm:t>
        <a:bodyPr/>
        <a:lstStyle/>
        <a:p>
          <a:pPr>
            <a:lnSpc>
              <a:spcPts val="2500"/>
            </a:lnSpc>
          </a:pPr>
          <a:r>
            <a:rPr lang="en-US" sz="1800" dirty="0"/>
            <a:t>Answer employee questions and communicate changes in compensation programs</a:t>
          </a:r>
        </a:p>
      </dgm:t>
    </dgm:pt>
    <dgm:pt modelId="{16603EEF-7D3F-4D58-BA64-DEF374D33D1D}" type="parTrans" cxnId="{FDE899FE-B8EA-40CF-9BF3-A886EAE1AFFD}">
      <dgm:prSet/>
      <dgm:spPr/>
      <dgm:t>
        <a:bodyPr/>
        <a:lstStyle/>
        <a:p>
          <a:endParaRPr lang="en-US" sz="1800"/>
        </a:p>
      </dgm:t>
    </dgm:pt>
    <dgm:pt modelId="{A95B337F-127C-421F-9EE0-E79FC5791EF0}" type="sibTrans" cxnId="{FDE899FE-B8EA-40CF-9BF3-A886EAE1AFFD}">
      <dgm:prSet/>
      <dgm:spPr/>
      <dgm:t>
        <a:bodyPr/>
        <a:lstStyle/>
        <a:p>
          <a:endParaRPr lang="en-US" sz="1800"/>
        </a:p>
      </dgm:t>
    </dgm:pt>
    <dgm:pt modelId="{F0A00FB0-7087-4B5F-BD6E-C1C781B1040D}">
      <dgm:prSet phldrT="[Text]" custT="1"/>
      <dgm:spPr/>
      <dgm:t>
        <a:bodyPr/>
        <a:lstStyle/>
        <a:p>
          <a:pPr>
            <a:lnSpc>
              <a:spcPts val="2500"/>
            </a:lnSpc>
          </a:pPr>
          <a:r>
            <a:rPr lang="en-US" sz="1800" dirty="0"/>
            <a:t>Plan merit increases that are fair and equitable using the salary planning process</a:t>
          </a:r>
        </a:p>
      </dgm:t>
    </dgm:pt>
    <dgm:pt modelId="{39BDB829-147E-4B8A-A401-E4CAA15E928C}" type="parTrans" cxnId="{DBBAF32D-8665-4B62-A514-1AB29D4EFCB5}">
      <dgm:prSet/>
      <dgm:spPr/>
      <dgm:t>
        <a:bodyPr/>
        <a:lstStyle/>
        <a:p>
          <a:endParaRPr lang="en-US" sz="1800"/>
        </a:p>
      </dgm:t>
    </dgm:pt>
    <dgm:pt modelId="{93CF5402-D9C1-433B-BBDC-18E682A7283C}" type="sibTrans" cxnId="{DBBAF32D-8665-4B62-A514-1AB29D4EFCB5}">
      <dgm:prSet/>
      <dgm:spPr/>
      <dgm:t>
        <a:bodyPr/>
        <a:lstStyle/>
        <a:p>
          <a:endParaRPr lang="en-US" sz="1800"/>
        </a:p>
      </dgm:t>
    </dgm:pt>
    <dgm:pt modelId="{B3607BF5-EF57-495D-98EC-220237747BCB}">
      <dgm:prSet phldrT="[Text]" custT="1"/>
      <dgm:spPr/>
      <dgm:t>
        <a:bodyPr/>
        <a:lstStyle/>
        <a:p>
          <a:pPr>
            <a:lnSpc>
              <a:spcPts val="2500"/>
            </a:lnSpc>
          </a:pPr>
          <a:r>
            <a:rPr lang="en-US" sz="1800" dirty="0"/>
            <a:t>Manage merit budget</a:t>
          </a:r>
        </a:p>
      </dgm:t>
    </dgm:pt>
    <dgm:pt modelId="{CA694229-5780-4B25-89F6-EC00F8D36BE3}" type="parTrans" cxnId="{02DF66DF-EBB9-4961-BDB4-E5A31FCDB1ED}">
      <dgm:prSet/>
      <dgm:spPr/>
      <dgm:t>
        <a:bodyPr/>
        <a:lstStyle/>
        <a:p>
          <a:endParaRPr lang="en-US" sz="1800"/>
        </a:p>
      </dgm:t>
    </dgm:pt>
    <dgm:pt modelId="{9A004A24-E277-43B1-8776-F537BF475084}" type="sibTrans" cxnId="{02DF66DF-EBB9-4961-BDB4-E5A31FCDB1ED}">
      <dgm:prSet/>
      <dgm:spPr/>
      <dgm:t>
        <a:bodyPr/>
        <a:lstStyle/>
        <a:p>
          <a:endParaRPr lang="en-US" sz="1800"/>
        </a:p>
      </dgm:t>
    </dgm:pt>
    <dgm:pt modelId="{2C47F4C9-F7A5-451A-BC12-0AF15458DFCC}" type="pres">
      <dgm:prSet presAssocID="{B6258BBE-0330-4A14-BB6A-D007E007C2C6}" presName="linear" presStyleCnt="0">
        <dgm:presLayoutVars>
          <dgm:dir/>
          <dgm:animLvl val="lvl"/>
          <dgm:resizeHandles val="exact"/>
        </dgm:presLayoutVars>
      </dgm:prSet>
      <dgm:spPr/>
    </dgm:pt>
    <dgm:pt modelId="{1CA408B2-3021-43AC-9C56-35A3D0EE372C}" type="pres">
      <dgm:prSet presAssocID="{10334A36-46F2-4FBB-AFC7-C70B199C8C2A}" presName="parentLin" presStyleCnt="0"/>
      <dgm:spPr/>
    </dgm:pt>
    <dgm:pt modelId="{6C091A60-C5AA-49C1-812A-EC8EF379365A}" type="pres">
      <dgm:prSet presAssocID="{10334A36-46F2-4FBB-AFC7-C70B199C8C2A}" presName="parentLeftMargin" presStyleLbl="node1" presStyleIdx="0" presStyleCnt="1"/>
      <dgm:spPr/>
    </dgm:pt>
    <dgm:pt modelId="{881F1BF2-F47C-439B-BB69-A8354B257765}" type="pres">
      <dgm:prSet presAssocID="{10334A36-46F2-4FBB-AFC7-C70B199C8C2A}" presName="parentText" presStyleLbl="node1" presStyleIdx="0" presStyleCnt="1" custLinFactNeighborY="0">
        <dgm:presLayoutVars>
          <dgm:chMax val="0"/>
          <dgm:bulletEnabled val="1"/>
        </dgm:presLayoutVars>
      </dgm:prSet>
      <dgm:spPr/>
    </dgm:pt>
    <dgm:pt modelId="{9B28574E-5E0A-45EE-9BD2-2524CC9382B7}" type="pres">
      <dgm:prSet presAssocID="{10334A36-46F2-4FBB-AFC7-C70B199C8C2A}" presName="negativeSpace" presStyleCnt="0"/>
      <dgm:spPr/>
    </dgm:pt>
    <dgm:pt modelId="{E43CE0DE-59F5-4B07-875E-5A6C9BC1CB8B}" type="pres">
      <dgm:prSet presAssocID="{10334A36-46F2-4FBB-AFC7-C70B199C8C2A}" presName="childText" presStyleLbl="conFgAcc1" presStyleIdx="0" presStyleCnt="1">
        <dgm:presLayoutVars>
          <dgm:bulletEnabled val="1"/>
        </dgm:presLayoutVars>
      </dgm:prSet>
      <dgm:spPr/>
    </dgm:pt>
  </dgm:ptLst>
  <dgm:cxnLst>
    <dgm:cxn modelId="{35C2B311-1ED9-4010-9E0C-7EB49BD98D65}" type="presOf" srcId="{10334A36-46F2-4FBB-AFC7-C70B199C8C2A}" destId="{6C091A60-C5AA-49C1-812A-EC8EF379365A}" srcOrd="0" destOrd="0" presId="urn:microsoft.com/office/officeart/2005/8/layout/list1"/>
    <dgm:cxn modelId="{514CBD24-15E3-48F0-9548-1E4198FECB47}" type="presOf" srcId="{B6258BBE-0330-4A14-BB6A-D007E007C2C6}" destId="{2C47F4C9-F7A5-451A-BC12-0AF15458DFCC}" srcOrd="0" destOrd="0" presId="urn:microsoft.com/office/officeart/2005/8/layout/list1"/>
    <dgm:cxn modelId="{DBBAF32D-8665-4B62-A514-1AB29D4EFCB5}" srcId="{10334A36-46F2-4FBB-AFC7-C70B199C8C2A}" destId="{F0A00FB0-7087-4B5F-BD6E-C1C781B1040D}" srcOrd="4" destOrd="0" parTransId="{39BDB829-147E-4B8A-A401-E4CAA15E928C}" sibTransId="{93CF5402-D9C1-433B-BBDC-18E682A7283C}"/>
    <dgm:cxn modelId="{51ACAE41-A48E-45F7-8457-10D49E08BC38}" srcId="{10334A36-46F2-4FBB-AFC7-C70B199C8C2A}" destId="{C4458B9A-F666-45CB-9CE8-3A610E16CFAB}" srcOrd="2" destOrd="0" parTransId="{20E9584D-8AFB-406C-A568-C623B1D071D2}" sibTransId="{B095C6DC-7006-467E-8A67-9D75DD7DF536}"/>
    <dgm:cxn modelId="{98F2CA54-FD46-4D66-A1AF-98D40CAEFF1A}" srcId="{B6258BBE-0330-4A14-BB6A-D007E007C2C6}" destId="{10334A36-46F2-4FBB-AFC7-C70B199C8C2A}" srcOrd="0" destOrd="0" parTransId="{9592DB98-AD68-4337-BFCA-E68673B8C666}" sibTransId="{2203EAA3-E73A-4491-A00E-17EC0813448F}"/>
    <dgm:cxn modelId="{3A5D418A-BCDC-45D1-A9D8-B4E32B213107}" type="presOf" srcId="{10334A36-46F2-4FBB-AFC7-C70B199C8C2A}" destId="{881F1BF2-F47C-439B-BB69-A8354B257765}" srcOrd="1" destOrd="0" presId="urn:microsoft.com/office/officeart/2005/8/layout/list1"/>
    <dgm:cxn modelId="{81F7238E-61AE-4D93-8BFA-1E106610669F}" type="presOf" srcId="{B3607BF5-EF57-495D-98EC-220237747BCB}" destId="{E43CE0DE-59F5-4B07-875E-5A6C9BC1CB8B}" srcOrd="0" destOrd="5" presId="urn:microsoft.com/office/officeart/2005/8/layout/list1"/>
    <dgm:cxn modelId="{61D9B3A1-597C-4ABE-BF9C-69AC1D490781}" srcId="{10334A36-46F2-4FBB-AFC7-C70B199C8C2A}" destId="{2EFEAC23-8CC4-4F3D-A3C6-A6258EFF69BD}" srcOrd="0" destOrd="0" parTransId="{EE956D0F-A354-4657-9B52-05D75C14B68B}" sibTransId="{9784EDEA-1149-4BE7-88A8-C4CE4C5EEF0F}"/>
    <dgm:cxn modelId="{B776EDA4-2996-4FF6-8672-AA404D143943}" srcId="{10334A36-46F2-4FBB-AFC7-C70B199C8C2A}" destId="{4A9BF32A-1370-4840-987A-6FB21F72B9FA}" srcOrd="1" destOrd="0" parTransId="{C8074AD5-ED76-4CA5-B91E-F70AAAB3D108}" sibTransId="{0F56BA11-F668-4591-88BE-FB324504C789}"/>
    <dgm:cxn modelId="{B29CC8BD-1A87-4EE2-9A0D-22E74BCDE008}" type="presOf" srcId="{4A9BF32A-1370-4840-987A-6FB21F72B9FA}" destId="{E43CE0DE-59F5-4B07-875E-5A6C9BC1CB8B}" srcOrd="0" destOrd="1" presId="urn:microsoft.com/office/officeart/2005/8/layout/list1"/>
    <dgm:cxn modelId="{CB648AC9-C078-46A8-AB3F-97FEA534E5F1}" type="presOf" srcId="{F0A00FB0-7087-4B5F-BD6E-C1C781B1040D}" destId="{E43CE0DE-59F5-4B07-875E-5A6C9BC1CB8B}" srcOrd="0" destOrd="4" presId="urn:microsoft.com/office/officeart/2005/8/layout/list1"/>
    <dgm:cxn modelId="{02DF66DF-EBB9-4961-BDB4-E5A31FCDB1ED}" srcId="{10334A36-46F2-4FBB-AFC7-C70B199C8C2A}" destId="{B3607BF5-EF57-495D-98EC-220237747BCB}" srcOrd="5" destOrd="0" parTransId="{CA694229-5780-4B25-89F6-EC00F8D36BE3}" sibTransId="{9A004A24-E277-43B1-8776-F537BF475084}"/>
    <dgm:cxn modelId="{13A6B3F7-5FF2-46E2-83E2-232A3A1FD6DB}" type="presOf" srcId="{C4458B9A-F666-45CB-9CE8-3A610E16CFAB}" destId="{E43CE0DE-59F5-4B07-875E-5A6C9BC1CB8B}" srcOrd="0" destOrd="2" presId="urn:microsoft.com/office/officeart/2005/8/layout/list1"/>
    <dgm:cxn modelId="{FE36C6FD-813C-438D-A51D-3809677E35F4}" type="presOf" srcId="{5B61E88B-AAC7-4E05-B55D-6C47844DEDF5}" destId="{E43CE0DE-59F5-4B07-875E-5A6C9BC1CB8B}" srcOrd="0" destOrd="3" presId="urn:microsoft.com/office/officeart/2005/8/layout/list1"/>
    <dgm:cxn modelId="{FDE899FE-B8EA-40CF-9BF3-A886EAE1AFFD}" srcId="{10334A36-46F2-4FBB-AFC7-C70B199C8C2A}" destId="{5B61E88B-AAC7-4E05-B55D-6C47844DEDF5}" srcOrd="3" destOrd="0" parTransId="{16603EEF-7D3F-4D58-BA64-DEF374D33D1D}" sibTransId="{A95B337F-127C-421F-9EE0-E79FC5791EF0}"/>
    <dgm:cxn modelId="{2D4699FF-77A0-4718-86C1-4BCD60327F76}" type="presOf" srcId="{2EFEAC23-8CC4-4F3D-A3C6-A6258EFF69BD}" destId="{E43CE0DE-59F5-4B07-875E-5A6C9BC1CB8B}" srcOrd="0" destOrd="0" presId="urn:microsoft.com/office/officeart/2005/8/layout/list1"/>
    <dgm:cxn modelId="{C93290A5-F6D9-4639-A048-25705AB6B675}" type="presParOf" srcId="{2C47F4C9-F7A5-451A-BC12-0AF15458DFCC}" destId="{1CA408B2-3021-43AC-9C56-35A3D0EE372C}" srcOrd="0" destOrd="0" presId="urn:microsoft.com/office/officeart/2005/8/layout/list1"/>
    <dgm:cxn modelId="{C8689763-FAD8-4F20-A6A5-66F9F3DCF80C}" type="presParOf" srcId="{1CA408B2-3021-43AC-9C56-35A3D0EE372C}" destId="{6C091A60-C5AA-49C1-812A-EC8EF379365A}" srcOrd="0" destOrd="0" presId="urn:microsoft.com/office/officeart/2005/8/layout/list1"/>
    <dgm:cxn modelId="{F0D52A04-4BAC-4504-B761-5A9C34951D26}" type="presParOf" srcId="{1CA408B2-3021-43AC-9C56-35A3D0EE372C}" destId="{881F1BF2-F47C-439B-BB69-A8354B257765}" srcOrd="1" destOrd="0" presId="urn:microsoft.com/office/officeart/2005/8/layout/list1"/>
    <dgm:cxn modelId="{3CF40712-0E38-47D8-9260-E72E5830BDE0}" type="presParOf" srcId="{2C47F4C9-F7A5-451A-BC12-0AF15458DFCC}" destId="{9B28574E-5E0A-45EE-9BD2-2524CC9382B7}" srcOrd="1" destOrd="0" presId="urn:microsoft.com/office/officeart/2005/8/layout/list1"/>
    <dgm:cxn modelId="{DAFC2BDB-D66B-4C7B-B538-737480879AAA}" type="presParOf" srcId="{2C47F4C9-F7A5-451A-BC12-0AF15458DFCC}" destId="{E43CE0DE-59F5-4B07-875E-5A6C9BC1CB8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34D45-5B4D-4FA8-A9CB-E3329FE59D44}"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4B47A107-CF8A-4984-BB72-024BD04F74AE}">
      <dgm:prSet phldrT="[Text]"/>
      <dgm:spPr/>
      <dgm:t>
        <a:bodyPr/>
        <a:lstStyle/>
        <a:p>
          <a:r>
            <a:rPr lang="en-US" dirty="0"/>
            <a:t>Fixed Pay</a:t>
          </a:r>
        </a:p>
      </dgm:t>
    </dgm:pt>
    <dgm:pt modelId="{BEC3E59D-3592-4D3C-8495-192CC6C1643C}" type="parTrans" cxnId="{C82AD8E0-79B9-4F97-B096-63332F0126F9}">
      <dgm:prSet/>
      <dgm:spPr/>
      <dgm:t>
        <a:bodyPr/>
        <a:lstStyle/>
        <a:p>
          <a:endParaRPr lang="en-US"/>
        </a:p>
      </dgm:t>
    </dgm:pt>
    <dgm:pt modelId="{1746476D-267B-47C2-9019-F972F650ABB0}" type="sibTrans" cxnId="{C82AD8E0-79B9-4F97-B096-63332F0126F9}">
      <dgm:prSet/>
      <dgm:spPr/>
      <dgm:t>
        <a:bodyPr/>
        <a:lstStyle/>
        <a:p>
          <a:endParaRPr lang="en-US"/>
        </a:p>
      </dgm:t>
    </dgm:pt>
    <dgm:pt modelId="{18BC53BE-59B9-407D-8672-A33C311F867E}">
      <dgm:prSet phldrT="[Text]"/>
      <dgm:spPr/>
      <dgm:t>
        <a:bodyPr/>
        <a:lstStyle/>
        <a:p>
          <a:r>
            <a:rPr lang="en-US" dirty="0"/>
            <a:t>Total Compensation</a:t>
          </a:r>
        </a:p>
      </dgm:t>
    </dgm:pt>
    <dgm:pt modelId="{A80D9920-D025-42F3-B528-D2849A58103C}" type="parTrans" cxnId="{38E82EF6-53B6-4780-B0FC-B7486F7F7072}">
      <dgm:prSet/>
      <dgm:spPr/>
      <dgm:t>
        <a:bodyPr/>
        <a:lstStyle/>
        <a:p>
          <a:endParaRPr lang="en-US"/>
        </a:p>
      </dgm:t>
    </dgm:pt>
    <dgm:pt modelId="{D23B2E32-FE6B-4887-8D79-2FCFF38BC9C7}" type="sibTrans" cxnId="{38E82EF6-53B6-4780-B0FC-B7486F7F7072}">
      <dgm:prSet/>
      <dgm:spPr/>
      <dgm:t>
        <a:bodyPr/>
        <a:lstStyle/>
        <a:p>
          <a:endParaRPr lang="en-US"/>
        </a:p>
      </dgm:t>
    </dgm:pt>
    <dgm:pt modelId="{E7393D97-8B6E-4435-9C8E-F5528B9093AB}">
      <dgm:prSet phldrT="[Text]"/>
      <dgm:spPr/>
      <dgm:t>
        <a:bodyPr/>
        <a:lstStyle/>
        <a:p>
          <a:r>
            <a:rPr lang="en-US" dirty="0"/>
            <a:t>Variable Pay</a:t>
          </a:r>
        </a:p>
      </dgm:t>
    </dgm:pt>
    <dgm:pt modelId="{DDAEC7B1-9635-489D-99C6-FB88734DCE48}" type="parTrans" cxnId="{1803FDAE-808B-4134-B765-4950A440635C}">
      <dgm:prSet/>
      <dgm:spPr/>
      <dgm:t>
        <a:bodyPr/>
        <a:lstStyle/>
        <a:p>
          <a:endParaRPr lang="en-US"/>
        </a:p>
      </dgm:t>
    </dgm:pt>
    <dgm:pt modelId="{D3C666EF-B3C6-4B0A-A51B-A50401941778}" type="sibTrans" cxnId="{1803FDAE-808B-4134-B765-4950A440635C}">
      <dgm:prSet/>
      <dgm:spPr/>
      <dgm:t>
        <a:bodyPr/>
        <a:lstStyle/>
        <a:p>
          <a:endParaRPr lang="en-US"/>
        </a:p>
      </dgm:t>
    </dgm:pt>
    <dgm:pt modelId="{28BDB601-6007-4426-8417-5CE049FA1A35}">
      <dgm:prSet phldrT="[Text]"/>
      <dgm:spPr/>
      <dgm:t>
        <a:bodyPr/>
        <a:lstStyle/>
        <a:p>
          <a:r>
            <a:rPr lang="en-US" dirty="0"/>
            <a:t>Benefits</a:t>
          </a:r>
        </a:p>
      </dgm:t>
    </dgm:pt>
    <dgm:pt modelId="{5E9EA510-619C-45B0-9C18-22EADEA81A93}" type="parTrans" cxnId="{360D205E-ED57-4F9C-9C92-B5D59922990F}">
      <dgm:prSet/>
      <dgm:spPr/>
      <dgm:t>
        <a:bodyPr/>
        <a:lstStyle/>
        <a:p>
          <a:endParaRPr lang="en-US"/>
        </a:p>
      </dgm:t>
    </dgm:pt>
    <dgm:pt modelId="{1F5D375C-6D25-4DEC-8809-FB076F239FEA}" type="sibTrans" cxnId="{360D205E-ED57-4F9C-9C92-B5D59922990F}">
      <dgm:prSet/>
      <dgm:spPr/>
      <dgm:t>
        <a:bodyPr/>
        <a:lstStyle/>
        <a:p>
          <a:endParaRPr lang="en-US"/>
        </a:p>
      </dgm:t>
    </dgm:pt>
    <dgm:pt modelId="{0D18C0D0-B008-4085-AB68-FBD085BE422B}" type="pres">
      <dgm:prSet presAssocID="{48434D45-5B4D-4FA8-A9CB-E3329FE59D44}" presName="Name0" presStyleCnt="0">
        <dgm:presLayoutVars>
          <dgm:dir/>
          <dgm:resizeHandles val="exact"/>
        </dgm:presLayoutVars>
      </dgm:prSet>
      <dgm:spPr/>
    </dgm:pt>
    <dgm:pt modelId="{4EA1DD27-78FD-4182-AE36-A5BDAF4B20B6}" type="pres">
      <dgm:prSet presAssocID="{48434D45-5B4D-4FA8-A9CB-E3329FE59D44}" presName="vNodes" presStyleCnt="0"/>
      <dgm:spPr/>
    </dgm:pt>
    <dgm:pt modelId="{F9C37B75-29E7-4941-B3B9-F28D301CE311}" type="pres">
      <dgm:prSet presAssocID="{4B47A107-CF8A-4984-BB72-024BD04F74AE}" presName="node" presStyleLbl="node1" presStyleIdx="0" presStyleCnt="4">
        <dgm:presLayoutVars>
          <dgm:bulletEnabled val="1"/>
        </dgm:presLayoutVars>
      </dgm:prSet>
      <dgm:spPr/>
    </dgm:pt>
    <dgm:pt modelId="{7D31A68F-11FB-4373-B304-8AFBA22701A0}" type="pres">
      <dgm:prSet presAssocID="{1746476D-267B-47C2-9019-F972F650ABB0}" presName="spacerT" presStyleCnt="0"/>
      <dgm:spPr/>
    </dgm:pt>
    <dgm:pt modelId="{52ACA141-024D-4E0C-8CE8-8C301433A7B0}" type="pres">
      <dgm:prSet presAssocID="{1746476D-267B-47C2-9019-F972F650ABB0}" presName="sibTrans" presStyleLbl="sibTrans2D1" presStyleIdx="0" presStyleCnt="3"/>
      <dgm:spPr/>
    </dgm:pt>
    <dgm:pt modelId="{2EFC7893-653E-4942-BA9E-1BC1978FC27D}" type="pres">
      <dgm:prSet presAssocID="{1746476D-267B-47C2-9019-F972F650ABB0}" presName="spacerB" presStyleCnt="0"/>
      <dgm:spPr/>
    </dgm:pt>
    <dgm:pt modelId="{C0868492-9B95-4819-A6FD-77F09840E127}" type="pres">
      <dgm:prSet presAssocID="{E7393D97-8B6E-4435-9C8E-F5528B9093AB}" presName="node" presStyleLbl="node1" presStyleIdx="1" presStyleCnt="4">
        <dgm:presLayoutVars>
          <dgm:bulletEnabled val="1"/>
        </dgm:presLayoutVars>
      </dgm:prSet>
      <dgm:spPr/>
    </dgm:pt>
    <dgm:pt modelId="{9F8CBB95-9ACD-45C8-90AF-A25CD06CA0DE}" type="pres">
      <dgm:prSet presAssocID="{D3C666EF-B3C6-4B0A-A51B-A50401941778}" presName="spacerT" presStyleCnt="0"/>
      <dgm:spPr/>
    </dgm:pt>
    <dgm:pt modelId="{DD83E7BD-2BB8-458F-88F0-CEB00EF9DD5C}" type="pres">
      <dgm:prSet presAssocID="{D3C666EF-B3C6-4B0A-A51B-A50401941778}" presName="sibTrans" presStyleLbl="sibTrans2D1" presStyleIdx="1" presStyleCnt="3"/>
      <dgm:spPr/>
    </dgm:pt>
    <dgm:pt modelId="{83CDC5B1-36BC-44A0-8F81-D5BA810F0467}" type="pres">
      <dgm:prSet presAssocID="{D3C666EF-B3C6-4B0A-A51B-A50401941778}" presName="spacerB" presStyleCnt="0"/>
      <dgm:spPr/>
    </dgm:pt>
    <dgm:pt modelId="{EACD7F8C-5649-4C3D-9529-D6C7E73766D1}" type="pres">
      <dgm:prSet presAssocID="{28BDB601-6007-4426-8417-5CE049FA1A35}" presName="node" presStyleLbl="node1" presStyleIdx="2" presStyleCnt="4">
        <dgm:presLayoutVars>
          <dgm:bulletEnabled val="1"/>
        </dgm:presLayoutVars>
      </dgm:prSet>
      <dgm:spPr/>
    </dgm:pt>
    <dgm:pt modelId="{4FC65819-E4A0-4477-8D8D-57D378A5F224}" type="pres">
      <dgm:prSet presAssocID="{48434D45-5B4D-4FA8-A9CB-E3329FE59D44}" presName="sibTransLast" presStyleLbl="sibTrans2D1" presStyleIdx="2" presStyleCnt="3"/>
      <dgm:spPr/>
    </dgm:pt>
    <dgm:pt modelId="{1AE60CCA-0AC8-4B5F-972A-B7F7A8A8636F}" type="pres">
      <dgm:prSet presAssocID="{48434D45-5B4D-4FA8-A9CB-E3329FE59D44}" presName="connectorText" presStyleLbl="sibTrans2D1" presStyleIdx="2" presStyleCnt="3"/>
      <dgm:spPr/>
    </dgm:pt>
    <dgm:pt modelId="{4C651AFA-6881-4D14-BA1D-608B725F7B56}" type="pres">
      <dgm:prSet presAssocID="{48434D45-5B4D-4FA8-A9CB-E3329FE59D44}" presName="lastNode" presStyleLbl="node1" presStyleIdx="3" presStyleCnt="4">
        <dgm:presLayoutVars>
          <dgm:bulletEnabled val="1"/>
        </dgm:presLayoutVars>
      </dgm:prSet>
      <dgm:spPr/>
    </dgm:pt>
  </dgm:ptLst>
  <dgm:cxnLst>
    <dgm:cxn modelId="{DFBB5009-0337-4459-95C8-98B77969E4C4}" type="presOf" srcId="{1F5D375C-6D25-4DEC-8809-FB076F239FEA}" destId="{1AE60CCA-0AC8-4B5F-972A-B7F7A8A8636F}" srcOrd="1" destOrd="0" presId="urn:microsoft.com/office/officeart/2005/8/layout/equation2"/>
    <dgm:cxn modelId="{8EBA890A-A8AE-49F6-B482-5290AB127F7F}" type="presOf" srcId="{1F5D375C-6D25-4DEC-8809-FB076F239FEA}" destId="{4FC65819-E4A0-4477-8D8D-57D378A5F224}" srcOrd="0" destOrd="0" presId="urn:microsoft.com/office/officeart/2005/8/layout/equation2"/>
    <dgm:cxn modelId="{85A76016-90BC-46E4-AC1B-718CA18E1424}" type="presOf" srcId="{4B47A107-CF8A-4984-BB72-024BD04F74AE}" destId="{F9C37B75-29E7-4941-B3B9-F28D301CE311}" srcOrd="0" destOrd="0" presId="urn:microsoft.com/office/officeart/2005/8/layout/equation2"/>
    <dgm:cxn modelId="{C3FCC61B-50EC-4696-BAED-33C510FC4B47}" type="presOf" srcId="{D3C666EF-B3C6-4B0A-A51B-A50401941778}" destId="{DD83E7BD-2BB8-458F-88F0-CEB00EF9DD5C}" srcOrd="0" destOrd="0" presId="urn:microsoft.com/office/officeart/2005/8/layout/equation2"/>
    <dgm:cxn modelId="{360D205E-ED57-4F9C-9C92-B5D59922990F}" srcId="{48434D45-5B4D-4FA8-A9CB-E3329FE59D44}" destId="{28BDB601-6007-4426-8417-5CE049FA1A35}" srcOrd="2" destOrd="0" parTransId="{5E9EA510-619C-45B0-9C18-22EADEA81A93}" sibTransId="{1F5D375C-6D25-4DEC-8809-FB076F239FEA}"/>
    <dgm:cxn modelId="{AD6F654A-46AB-4F70-8275-8FF1496A2813}" type="presOf" srcId="{1746476D-267B-47C2-9019-F972F650ABB0}" destId="{52ACA141-024D-4E0C-8CE8-8C301433A7B0}" srcOrd="0" destOrd="0" presId="urn:microsoft.com/office/officeart/2005/8/layout/equation2"/>
    <dgm:cxn modelId="{9E6A8A82-8484-48C6-B948-CEE574894314}" type="presOf" srcId="{28BDB601-6007-4426-8417-5CE049FA1A35}" destId="{EACD7F8C-5649-4C3D-9529-D6C7E73766D1}" srcOrd="0" destOrd="0" presId="urn:microsoft.com/office/officeart/2005/8/layout/equation2"/>
    <dgm:cxn modelId="{E55F0F83-3CD8-43D8-B3C9-2FBF3BE098DC}" type="presOf" srcId="{18BC53BE-59B9-407D-8672-A33C311F867E}" destId="{4C651AFA-6881-4D14-BA1D-608B725F7B56}" srcOrd="0" destOrd="0" presId="urn:microsoft.com/office/officeart/2005/8/layout/equation2"/>
    <dgm:cxn modelId="{6A772685-A6F8-405B-B6D9-9814537E09AA}" type="presOf" srcId="{48434D45-5B4D-4FA8-A9CB-E3329FE59D44}" destId="{0D18C0D0-B008-4085-AB68-FBD085BE422B}" srcOrd="0" destOrd="0" presId="urn:microsoft.com/office/officeart/2005/8/layout/equation2"/>
    <dgm:cxn modelId="{1803FDAE-808B-4134-B765-4950A440635C}" srcId="{48434D45-5B4D-4FA8-A9CB-E3329FE59D44}" destId="{E7393D97-8B6E-4435-9C8E-F5528B9093AB}" srcOrd="1" destOrd="0" parTransId="{DDAEC7B1-9635-489D-99C6-FB88734DCE48}" sibTransId="{D3C666EF-B3C6-4B0A-A51B-A50401941778}"/>
    <dgm:cxn modelId="{39F7EBD9-EAFA-4657-9070-F1BB61812024}" type="presOf" srcId="{E7393D97-8B6E-4435-9C8E-F5528B9093AB}" destId="{C0868492-9B95-4819-A6FD-77F09840E127}" srcOrd="0" destOrd="0" presId="urn:microsoft.com/office/officeart/2005/8/layout/equation2"/>
    <dgm:cxn modelId="{C82AD8E0-79B9-4F97-B096-63332F0126F9}" srcId="{48434D45-5B4D-4FA8-A9CB-E3329FE59D44}" destId="{4B47A107-CF8A-4984-BB72-024BD04F74AE}" srcOrd="0" destOrd="0" parTransId="{BEC3E59D-3592-4D3C-8495-192CC6C1643C}" sibTransId="{1746476D-267B-47C2-9019-F972F650ABB0}"/>
    <dgm:cxn modelId="{38E82EF6-53B6-4780-B0FC-B7486F7F7072}" srcId="{48434D45-5B4D-4FA8-A9CB-E3329FE59D44}" destId="{18BC53BE-59B9-407D-8672-A33C311F867E}" srcOrd="3" destOrd="0" parTransId="{A80D9920-D025-42F3-B528-D2849A58103C}" sibTransId="{D23B2E32-FE6B-4887-8D79-2FCFF38BC9C7}"/>
    <dgm:cxn modelId="{FDDF898A-CFE4-425D-B9AE-C2CF84C764BE}" type="presParOf" srcId="{0D18C0D0-B008-4085-AB68-FBD085BE422B}" destId="{4EA1DD27-78FD-4182-AE36-A5BDAF4B20B6}" srcOrd="0" destOrd="0" presId="urn:microsoft.com/office/officeart/2005/8/layout/equation2"/>
    <dgm:cxn modelId="{B9ADF5AA-FBD8-494E-B31E-CEA870382356}" type="presParOf" srcId="{4EA1DD27-78FD-4182-AE36-A5BDAF4B20B6}" destId="{F9C37B75-29E7-4941-B3B9-F28D301CE311}" srcOrd="0" destOrd="0" presId="urn:microsoft.com/office/officeart/2005/8/layout/equation2"/>
    <dgm:cxn modelId="{5095C59C-1AAD-48FE-BD7C-7303DD5FD3B8}" type="presParOf" srcId="{4EA1DD27-78FD-4182-AE36-A5BDAF4B20B6}" destId="{7D31A68F-11FB-4373-B304-8AFBA22701A0}" srcOrd="1" destOrd="0" presId="urn:microsoft.com/office/officeart/2005/8/layout/equation2"/>
    <dgm:cxn modelId="{31DCFBFE-C4FD-4513-BC2D-50E273AE2204}" type="presParOf" srcId="{4EA1DD27-78FD-4182-AE36-A5BDAF4B20B6}" destId="{52ACA141-024D-4E0C-8CE8-8C301433A7B0}" srcOrd="2" destOrd="0" presId="urn:microsoft.com/office/officeart/2005/8/layout/equation2"/>
    <dgm:cxn modelId="{AFEBFE82-24C1-4CAC-94F7-D5FA395F13A2}" type="presParOf" srcId="{4EA1DD27-78FD-4182-AE36-A5BDAF4B20B6}" destId="{2EFC7893-653E-4942-BA9E-1BC1978FC27D}" srcOrd="3" destOrd="0" presId="urn:microsoft.com/office/officeart/2005/8/layout/equation2"/>
    <dgm:cxn modelId="{FCC7D5E4-295C-4A45-871F-0274FF689887}" type="presParOf" srcId="{4EA1DD27-78FD-4182-AE36-A5BDAF4B20B6}" destId="{C0868492-9B95-4819-A6FD-77F09840E127}" srcOrd="4" destOrd="0" presId="urn:microsoft.com/office/officeart/2005/8/layout/equation2"/>
    <dgm:cxn modelId="{5C96E6C0-0A85-44BA-8D78-DA8591FC7787}" type="presParOf" srcId="{4EA1DD27-78FD-4182-AE36-A5BDAF4B20B6}" destId="{9F8CBB95-9ACD-45C8-90AF-A25CD06CA0DE}" srcOrd="5" destOrd="0" presId="urn:microsoft.com/office/officeart/2005/8/layout/equation2"/>
    <dgm:cxn modelId="{CA32802A-8009-4E2A-A9C4-1213D3F8B58C}" type="presParOf" srcId="{4EA1DD27-78FD-4182-AE36-A5BDAF4B20B6}" destId="{DD83E7BD-2BB8-458F-88F0-CEB00EF9DD5C}" srcOrd="6" destOrd="0" presId="urn:microsoft.com/office/officeart/2005/8/layout/equation2"/>
    <dgm:cxn modelId="{6C1F6ADC-3CA2-49C1-B60F-2BF14EB46E20}" type="presParOf" srcId="{4EA1DD27-78FD-4182-AE36-A5BDAF4B20B6}" destId="{83CDC5B1-36BC-44A0-8F81-D5BA810F0467}" srcOrd="7" destOrd="0" presId="urn:microsoft.com/office/officeart/2005/8/layout/equation2"/>
    <dgm:cxn modelId="{7C117A6C-36ED-4819-81AC-AADFCF788E73}" type="presParOf" srcId="{4EA1DD27-78FD-4182-AE36-A5BDAF4B20B6}" destId="{EACD7F8C-5649-4C3D-9529-D6C7E73766D1}" srcOrd="8" destOrd="0" presId="urn:microsoft.com/office/officeart/2005/8/layout/equation2"/>
    <dgm:cxn modelId="{99CCE2A0-928B-43EC-B5B7-F9B8B27C4B95}" type="presParOf" srcId="{0D18C0D0-B008-4085-AB68-FBD085BE422B}" destId="{4FC65819-E4A0-4477-8D8D-57D378A5F224}" srcOrd="1" destOrd="0" presId="urn:microsoft.com/office/officeart/2005/8/layout/equation2"/>
    <dgm:cxn modelId="{0DE0641D-8325-4959-A2A8-4A84AD3418A6}" type="presParOf" srcId="{4FC65819-E4A0-4477-8D8D-57D378A5F224}" destId="{1AE60CCA-0AC8-4B5F-972A-B7F7A8A8636F}" srcOrd="0" destOrd="0" presId="urn:microsoft.com/office/officeart/2005/8/layout/equation2"/>
    <dgm:cxn modelId="{2A60228A-2DCE-494D-98E0-7DB77D0066E8}" type="presParOf" srcId="{0D18C0D0-B008-4085-AB68-FBD085BE422B}" destId="{4C651AFA-6881-4D14-BA1D-608B725F7B5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B7A5D-176E-4EE1-A47E-BB74A391D620}">
      <dsp:nvSpPr>
        <dsp:cNvPr id="0" name=""/>
        <dsp:cNvSpPr/>
      </dsp:nvSpPr>
      <dsp:spPr>
        <a:xfrm>
          <a:off x="2942702" y="2552700"/>
          <a:ext cx="876002" cy="1883405"/>
        </a:xfrm>
        <a:custGeom>
          <a:avLst/>
          <a:gdLst/>
          <a:ahLst/>
          <a:cxnLst/>
          <a:rect l="0" t="0" r="0" b="0"/>
          <a:pathLst>
            <a:path>
              <a:moveTo>
                <a:pt x="0" y="0"/>
              </a:moveTo>
              <a:lnTo>
                <a:pt x="438001" y="0"/>
              </a:lnTo>
              <a:lnTo>
                <a:pt x="438001" y="1883405"/>
              </a:lnTo>
              <a:lnTo>
                <a:pt x="876002" y="18834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851C6D-47F9-471B-8691-4DE6D9A27839}">
      <dsp:nvSpPr>
        <dsp:cNvPr id="0" name=""/>
        <dsp:cNvSpPr/>
      </dsp:nvSpPr>
      <dsp:spPr>
        <a:xfrm>
          <a:off x="2942702" y="2506980"/>
          <a:ext cx="876002" cy="91440"/>
        </a:xfrm>
        <a:custGeom>
          <a:avLst/>
          <a:gdLst/>
          <a:ahLst/>
          <a:cxnLst/>
          <a:rect l="0" t="0" r="0" b="0"/>
          <a:pathLst>
            <a:path>
              <a:moveTo>
                <a:pt x="0" y="45720"/>
              </a:moveTo>
              <a:lnTo>
                <a:pt x="876002"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CF7149-FA56-40BA-A7F1-E84A34A4B5F9}">
      <dsp:nvSpPr>
        <dsp:cNvPr id="0" name=""/>
        <dsp:cNvSpPr/>
      </dsp:nvSpPr>
      <dsp:spPr>
        <a:xfrm>
          <a:off x="2942702" y="669294"/>
          <a:ext cx="876002" cy="1883405"/>
        </a:xfrm>
        <a:custGeom>
          <a:avLst/>
          <a:gdLst/>
          <a:ahLst/>
          <a:cxnLst/>
          <a:rect l="0" t="0" r="0" b="0"/>
          <a:pathLst>
            <a:path>
              <a:moveTo>
                <a:pt x="0" y="1883405"/>
              </a:moveTo>
              <a:lnTo>
                <a:pt x="438001" y="1883405"/>
              </a:lnTo>
              <a:lnTo>
                <a:pt x="438001" y="0"/>
              </a:lnTo>
              <a:lnTo>
                <a:pt x="87600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1E927-F2B4-41FC-90D6-D8FB44C13D93}">
      <dsp:nvSpPr>
        <dsp:cNvPr id="0" name=""/>
        <dsp:cNvSpPr/>
      </dsp:nvSpPr>
      <dsp:spPr>
        <a:xfrm>
          <a:off x="424809" y="1884748"/>
          <a:ext cx="2517893" cy="1335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Compensation Philosophy</a:t>
          </a:r>
        </a:p>
      </dsp:txBody>
      <dsp:txXfrm>
        <a:off x="424809" y="1884748"/>
        <a:ext cx="2517893" cy="1335903"/>
      </dsp:txXfrm>
    </dsp:sp>
    <dsp:sp modelId="{6AD43227-6F03-4EE3-867A-F13C315F0531}">
      <dsp:nvSpPr>
        <dsp:cNvPr id="0" name=""/>
        <dsp:cNvSpPr/>
      </dsp:nvSpPr>
      <dsp:spPr>
        <a:xfrm>
          <a:off x="3818705" y="1343"/>
          <a:ext cx="4062285" cy="1335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 intend total compensation to be competitive in the job markets in which we compete for talent.</a:t>
          </a:r>
        </a:p>
      </dsp:txBody>
      <dsp:txXfrm>
        <a:off x="3818705" y="1343"/>
        <a:ext cx="4062285" cy="1335903"/>
      </dsp:txXfrm>
    </dsp:sp>
    <dsp:sp modelId="{0036521A-1BD7-40D1-AC2F-B47FB36C98D4}">
      <dsp:nvSpPr>
        <dsp:cNvPr id="0" name=""/>
        <dsp:cNvSpPr/>
      </dsp:nvSpPr>
      <dsp:spPr>
        <a:xfrm>
          <a:off x="3818705" y="1884748"/>
          <a:ext cx="4062285" cy="1335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 intend variable compensation for all employees to fluctuate based on performance and results of established objectives</a:t>
          </a:r>
        </a:p>
      </dsp:txBody>
      <dsp:txXfrm>
        <a:off x="3818705" y="1884748"/>
        <a:ext cx="4062285" cy="1335903"/>
      </dsp:txXfrm>
    </dsp:sp>
    <dsp:sp modelId="{20C61347-B2F2-4FD3-98F7-7B49274D818C}">
      <dsp:nvSpPr>
        <dsp:cNvPr id="0" name=""/>
        <dsp:cNvSpPr/>
      </dsp:nvSpPr>
      <dsp:spPr>
        <a:xfrm>
          <a:off x="3818705" y="3768153"/>
          <a:ext cx="4062285" cy="1335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Total compensation is meaningfully influenced by an individual’s role, performance, and learning agility.</a:t>
          </a:r>
        </a:p>
      </dsp:txBody>
      <dsp:txXfrm>
        <a:off x="3818705" y="3768153"/>
        <a:ext cx="4062285" cy="1335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CE0DE-59F5-4B07-875E-5A6C9BC1CB8B}">
      <dsp:nvSpPr>
        <dsp:cNvPr id="0" name=""/>
        <dsp:cNvSpPr/>
      </dsp:nvSpPr>
      <dsp:spPr>
        <a:xfrm>
          <a:off x="0" y="659819"/>
          <a:ext cx="8305800" cy="443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916432" rIns="644622" bIns="128016" numCol="1" spcCol="1270" anchor="t" anchorCtr="0">
          <a:noAutofit/>
        </a:bodyPr>
        <a:lstStyle/>
        <a:p>
          <a:pPr marL="171450" lvl="1" indent="-171450" algn="l" defTabSz="800100">
            <a:lnSpc>
              <a:spcPts val="2500"/>
            </a:lnSpc>
            <a:spcBef>
              <a:spcPct val="0"/>
            </a:spcBef>
            <a:spcAft>
              <a:spcPct val="15000"/>
            </a:spcAft>
            <a:buChar char="•"/>
          </a:pPr>
          <a:r>
            <a:rPr lang="en-US" sz="1800" kern="1200" dirty="0"/>
            <a:t>Utilize compensation philosophy, objectives, and components to optimize business needs</a:t>
          </a:r>
        </a:p>
        <a:p>
          <a:pPr marL="171450" lvl="1" indent="-171450" algn="l" defTabSz="800100">
            <a:lnSpc>
              <a:spcPts val="2500"/>
            </a:lnSpc>
            <a:spcBef>
              <a:spcPct val="0"/>
            </a:spcBef>
            <a:spcAft>
              <a:spcPct val="15000"/>
            </a:spcAft>
            <a:buChar char="•"/>
          </a:pPr>
          <a:r>
            <a:rPr lang="en-US" sz="1800" kern="1200" dirty="0"/>
            <a:t>Understand individual components of our compensation program and what that means for each of their employees</a:t>
          </a:r>
        </a:p>
        <a:p>
          <a:pPr marL="171450" lvl="1" indent="-171450" algn="l" defTabSz="800100">
            <a:lnSpc>
              <a:spcPts val="2500"/>
            </a:lnSpc>
            <a:spcBef>
              <a:spcPct val="0"/>
            </a:spcBef>
            <a:spcAft>
              <a:spcPct val="15000"/>
            </a:spcAft>
            <a:buChar char="•"/>
          </a:pPr>
          <a:r>
            <a:rPr lang="en-US" sz="1800" kern="1200" dirty="0"/>
            <a:t>Partner with HR Manager/HR Business Partner to identify organizational issues supported by a business need related to compensation</a:t>
          </a:r>
        </a:p>
        <a:p>
          <a:pPr marL="171450" lvl="1" indent="-171450" algn="l" defTabSz="800100">
            <a:lnSpc>
              <a:spcPts val="2500"/>
            </a:lnSpc>
            <a:spcBef>
              <a:spcPct val="0"/>
            </a:spcBef>
            <a:spcAft>
              <a:spcPct val="15000"/>
            </a:spcAft>
            <a:buChar char="•"/>
          </a:pPr>
          <a:r>
            <a:rPr lang="en-US" sz="1800" kern="1200" dirty="0"/>
            <a:t>Answer employee questions and communicate changes in compensation programs</a:t>
          </a:r>
        </a:p>
        <a:p>
          <a:pPr marL="171450" lvl="1" indent="-171450" algn="l" defTabSz="800100">
            <a:lnSpc>
              <a:spcPts val="2500"/>
            </a:lnSpc>
            <a:spcBef>
              <a:spcPct val="0"/>
            </a:spcBef>
            <a:spcAft>
              <a:spcPct val="15000"/>
            </a:spcAft>
            <a:buChar char="•"/>
          </a:pPr>
          <a:r>
            <a:rPr lang="en-US" sz="1800" kern="1200" dirty="0"/>
            <a:t>Plan merit increases that are fair and equitable using the salary planning process</a:t>
          </a:r>
        </a:p>
        <a:p>
          <a:pPr marL="171450" lvl="1" indent="-171450" algn="l" defTabSz="800100">
            <a:lnSpc>
              <a:spcPts val="2500"/>
            </a:lnSpc>
            <a:spcBef>
              <a:spcPct val="0"/>
            </a:spcBef>
            <a:spcAft>
              <a:spcPct val="15000"/>
            </a:spcAft>
            <a:buChar char="•"/>
          </a:pPr>
          <a:r>
            <a:rPr lang="en-US" sz="1800" kern="1200" dirty="0"/>
            <a:t>Manage merit budget</a:t>
          </a:r>
        </a:p>
      </dsp:txBody>
      <dsp:txXfrm>
        <a:off x="0" y="659819"/>
        <a:ext cx="8305800" cy="4435200"/>
      </dsp:txXfrm>
    </dsp:sp>
    <dsp:sp modelId="{881F1BF2-F47C-439B-BB69-A8354B257765}">
      <dsp:nvSpPr>
        <dsp:cNvPr id="0" name=""/>
        <dsp:cNvSpPr/>
      </dsp:nvSpPr>
      <dsp:spPr>
        <a:xfrm>
          <a:off x="415290" y="10379"/>
          <a:ext cx="5814060" cy="1298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800100">
            <a:lnSpc>
              <a:spcPct val="90000"/>
            </a:lnSpc>
            <a:spcBef>
              <a:spcPct val="0"/>
            </a:spcBef>
            <a:spcAft>
              <a:spcPct val="35000"/>
            </a:spcAft>
            <a:buNone/>
          </a:pPr>
          <a:r>
            <a:rPr lang="en-US" sz="1800" b="1" kern="1200" dirty="0"/>
            <a:t>Manager &amp; Supervisor</a:t>
          </a:r>
        </a:p>
      </dsp:txBody>
      <dsp:txXfrm>
        <a:off x="478696" y="73785"/>
        <a:ext cx="5687248" cy="1172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37B75-29E7-4941-B3B9-F28D301CE311}">
      <dsp:nvSpPr>
        <dsp:cNvPr id="0" name=""/>
        <dsp:cNvSpPr/>
      </dsp:nvSpPr>
      <dsp:spPr>
        <a:xfrm>
          <a:off x="2105244" y="1776"/>
          <a:ext cx="1137586" cy="11375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Fixed Pay</a:t>
          </a:r>
        </a:p>
      </dsp:txBody>
      <dsp:txXfrm>
        <a:off x="2271840" y="168372"/>
        <a:ext cx="804394" cy="804394"/>
      </dsp:txXfrm>
    </dsp:sp>
    <dsp:sp modelId="{52ACA141-024D-4E0C-8CE8-8C301433A7B0}">
      <dsp:nvSpPr>
        <dsp:cNvPr id="0" name=""/>
        <dsp:cNvSpPr/>
      </dsp:nvSpPr>
      <dsp:spPr>
        <a:xfrm>
          <a:off x="2344137" y="1231734"/>
          <a:ext cx="659800" cy="65980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31593" y="1484042"/>
        <a:ext cx="484888" cy="155184"/>
      </dsp:txXfrm>
    </dsp:sp>
    <dsp:sp modelId="{C0868492-9B95-4819-A6FD-77F09840E127}">
      <dsp:nvSpPr>
        <dsp:cNvPr id="0" name=""/>
        <dsp:cNvSpPr/>
      </dsp:nvSpPr>
      <dsp:spPr>
        <a:xfrm>
          <a:off x="2105244" y="1983906"/>
          <a:ext cx="1137586" cy="11375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Variable Pay</a:t>
          </a:r>
        </a:p>
      </dsp:txBody>
      <dsp:txXfrm>
        <a:off x="2271840" y="2150502"/>
        <a:ext cx="804394" cy="804394"/>
      </dsp:txXfrm>
    </dsp:sp>
    <dsp:sp modelId="{DD83E7BD-2BB8-458F-88F0-CEB00EF9DD5C}">
      <dsp:nvSpPr>
        <dsp:cNvPr id="0" name=""/>
        <dsp:cNvSpPr/>
      </dsp:nvSpPr>
      <dsp:spPr>
        <a:xfrm>
          <a:off x="2344137" y="3213865"/>
          <a:ext cx="659800" cy="65980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31593" y="3466173"/>
        <a:ext cx="484888" cy="155184"/>
      </dsp:txXfrm>
    </dsp:sp>
    <dsp:sp modelId="{EACD7F8C-5649-4C3D-9529-D6C7E73766D1}">
      <dsp:nvSpPr>
        <dsp:cNvPr id="0" name=""/>
        <dsp:cNvSpPr/>
      </dsp:nvSpPr>
      <dsp:spPr>
        <a:xfrm>
          <a:off x="2105244" y="3966037"/>
          <a:ext cx="1137586" cy="11375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Benefits</a:t>
          </a:r>
        </a:p>
      </dsp:txBody>
      <dsp:txXfrm>
        <a:off x="2271840" y="4132633"/>
        <a:ext cx="804394" cy="804394"/>
      </dsp:txXfrm>
    </dsp:sp>
    <dsp:sp modelId="{4FC65819-E4A0-4477-8D8D-57D378A5F224}">
      <dsp:nvSpPr>
        <dsp:cNvPr id="0" name=""/>
        <dsp:cNvSpPr/>
      </dsp:nvSpPr>
      <dsp:spPr>
        <a:xfrm>
          <a:off x="3413468" y="2341108"/>
          <a:ext cx="361752" cy="423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413468" y="2425744"/>
        <a:ext cx="253226" cy="253910"/>
      </dsp:txXfrm>
    </dsp:sp>
    <dsp:sp modelId="{4C651AFA-6881-4D14-BA1D-608B725F7B56}">
      <dsp:nvSpPr>
        <dsp:cNvPr id="0" name=""/>
        <dsp:cNvSpPr/>
      </dsp:nvSpPr>
      <dsp:spPr>
        <a:xfrm>
          <a:off x="3925382" y="1415113"/>
          <a:ext cx="2275172" cy="22751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Total Compensation</a:t>
          </a:r>
        </a:p>
      </dsp:txBody>
      <dsp:txXfrm>
        <a:off x="4258573" y="1748304"/>
        <a:ext cx="1608790" cy="160879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47" cy="464343"/>
          </a:xfrm>
          <a:prstGeom prst="rect">
            <a:avLst/>
          </a:prstGeom>
        </p:spPr>
        <p:txBody>
          <a:bodyPr vert="horz" lIns="90480" tIns="45240" rIns="90480" bIns="45240" rtlCol="0"/>
          <a:lstStyle>
            <a:lvl1pPr algn="l">
              <a:defRPr sz="1200"/>
            </a:lvl1pPr>
          </a:lstStyle>
          <a:p>
            <a:endParaRPr lang="en-US" dirty="0"/>
          </a:p>
        </p:txBody>
      </p:sp>
      <p:sp>
        <p:nvSpPr>
          <p:cNvPr id="3" name="Date Placeholder 2"/>
          <p:cNvSpPr>
            <a:spLocks noGrp="1"/>
          </p:cNvSpPr>
          <p:nvPr>
            <p:ph type="dt" sz="quarter" idx="1"/>
          </p:nvPr>
        </p:nvSpPr>
        <p:spPr>
          <a:xfrm>
            <a:off x="3956287" y="0"/>
            <a:ext cx="3027147" cy="464343"/>
          </a:xfrm>
          <a:prstGeom prst="rect">
            <a:avLst/>
          </a:prstGeom>
        </p:spPr>
        <p:txBody>
          <a:bodyPr vert="horz" lIns="90480" tIns="45240" rIns="90480" bIns="45240" rtlCol="0"/>
          <a:lstStyle>
            <a:lvl1pPr algn="r">
              <a:defRPr sz="1200"/>
            </a:lvl1pPr>
          </a:lstStyle>
          <a:p>
            <a:fld id="{AE6C6848-4B5E-4ACB-B6E0-2911CD1FC71B}" type="datetimeFigureOut">
              <a:rPr lang="en-US" smtClean="0"/>
              <a:pPr/>
              <a:t>7/13/2021</a:t>
            </a:fld>
            <a:endParaRPr lang="en-US" dirty="0"/>
          </a:p>
        </p:txBody>
      </p:sp>
      <p:sp>
        <p:nvSpPr>
          <p:cNvPr id="4" name="Footer Placeholder 3"/>
          <p:cNvSpPr>
            <a:spLocks noGrp="1"/>
          </p:cNvSpPr>
          <p:nvPr>
            <p:ph type="ftr" sz="quarter" idx="2"/>
          </p:nvPr>
        </p:nvSpPr>
        <p:spPr>
          <a:xfrm>
            <a:off x="0" y="8817784"/>
            <a:ext cx="3027147" cy="464343"/>
          </a:xfrm>
          <a:prstGeom prst="rect">
            <a:avLst/>
          </a:prstGeom>
        </p:spPr>
        <p:txBody>
          <a:bodyPr vert="horz" lIns="90480" tIns="45240" rIns="90480" bIns="452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287" y="8817784"/>
            <a:ext cx="3027147" cy="464343"/>
          </a:xfrm>
          <a:prstGeom prst="rect">
            <a:avLst/>
          </a:prstGeom>
        </p:spPr>
        <p:txBody>
          <a:bodyPr vert="horz" lIns="90480" tIns="45240" rIns="90480" bIns="45240" rtlCol="0" anchor="b"/>
          <a:lstStyle>
            <a:lvl1pPr algn="r">
              <a:defRPr sz="1200"/>
            </a:lvl1pPr>
          </a:lstStyle>
          <a:p>
            <a:fld id="{1C51EDA9-0E98-4305-9543-CCE51CC91078}" type="slidenum">
              <a:rPr lang="en-US" smtClean="0"/>
              <a:pPr/>
              <a:t>‹#›</a:t>
            </a:fld>
            <a:endParaRPr lang="en-US" dirty="0"/>
          </a:p>
        </p:txBody>
      </p:sp>
    </p:spTree>
    <p:extLst>
      <p:ext uri="{BB962C8B-B14F-4D97-AF65-F5344CB8AC3E}">
        <p14:creationId xmlns:p14="http://schemas.microsoft.com/office/powerpoint/2010/main" val="260019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6834" cy="464185"/>
          </a:xfrm>
          <a:prstGeom prst="rect">
            <a:avLst/>
          </a:prstGeom>
          <a:noFill/>
          <a:ln w="9525">
            <a:noFill/>
            <a:miter lim="800000"/>
            <a:headEnd/>
            <a:tailEnd/>
          </a:ln>
          <a:effectLst/>
        </p:spPr>
        <p:txBody>
          <a:bodyPr vert="horz" wrap="square" lIns="92946" tIns="46473" rIns="92946" bIns="46473" numCol="1" anchor="t" anchorCtr="0" compatLnSpc="1">
            <a:prstTxWarp prst="textNoShape">
              <a:avLst/>
            </a:prstTxWarp>
          </a:bodyPr>
          <a:lstStyle>
            <a:lvl1pPr>
              <a:defRPr sz="1200">
                <a:latin typeface="Arial" pitchFamily="-107" charset="0"/>
                <a:ea typeface="+mn-ea"/>
              </a:defRPr>
            </a:lvl1pPr>
          </a:lstStyle>
          <a:p>
            <a:pPr>
              <a:defRPr/>
            </a:pPr>
            <a:endParaRPr lang="en-US" dirty="0"/>
          </a:p>
        </p:txBody>
      </p:sp>
      <p:sp>
        <p:nvSpPr>
          <p:cNvPr id="6147" name="Rectangle 3"/>
          <p:cNvSpPr>
            <a:spLocks noGrp="1" noChangeArrowheads="1"/>
          </p:cNvSpPr>
          <p:nvPr>
            <p:ph type="dt" idx="1"/>
          </p:nvPr>
        </p:nvSpPr>
        <p:spPr bwMode="auto">
          <a:xfrm>
            <a:off x="3956551" y="0"/>
            <a:ext cx="3026834" cy="464185"/>
          </a:xfrm>
          <a:prstGeom prst="rect">
            <a:avLst/>
          </a:prstGeom>
          <a:noFill/>
          <a:ln w="9525">
            <a:noFill/>
            <a:miter lim="800000"/>
            <a:headEnd/>
            <a:tailEnd/>
          </a:ln>
          <a:effectLst/>
        </p:spPr>
        <p:txBody>
          <a:bodyPr vert="horz" wrap="square" lIns="92946" tIns="46473" rIns="92946" bIns="46473" numCol="1" anchor="t" anchorCtr="0" compatLnSpc="1">
            <a:prstTxWarp prst="textNoShape">
              <a:avLst/>
            </a:prstTxWarp>
          </a:bodyPr>
          <a:lstStyle>
            <a:lvl1pPr algn="r">
              <a:defRPr sz="1200">
                <a:latin typeface="Arial" pitchFamily="-107" charset="0"/>
                <a:ea typeface="+mn-ea"/>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71575" y="695325"/>
            <a:ext cx="4641850" cy="34829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946" tIns="46473" rIns="92946"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17905"/>
            <a:ext cx="3026834" cy="464185"/>
          </a:xfrm>
          <a:prstGeom prst="rect">
            <a:avLst/>
          </a:prstGeom>
          <a:noFill/>
          <a:ln w="9525">
            <a:noFill/>
            <a:miter lim="800000"/>
            <a:headEnd/>
            <a:tailEnd/>
          </a:ln>
          <a:effectLst/>
        </p:spPr>
        <p:txBody>
          <a:bodyPr vert="horz" wrap="square" lIns="92946" tIns="46473" rIns="92946" bIns="46473" numCol="1" anchor="b" anchorCtr="0" compatLnSpc="1">
            <a:prstTxWarp prst="textNoShape">
              <a:avLst/>
            </a:prstTxWarp>
          </a:bodyPr>
          <a:lstStyle>
            <a:lvl1pPr>
              <a:defRPr sz="1200">
                <a:latin typeface="Arial" pitchFamily="-107" charset="0"/>
                <a:ea typeface="+mn-ea"/>
              </a:defRPr>
            </a:lvl1pPr>
          </a:lstStyle>
          <a:p>
            <a:pPr>
              <a:defRPr/>
            </a:pPr>
            <a:endParaRPr lang="en-US" dirty="0"/>
          </a:p>
        </p:txBody>
      </p:sp>
      <p:sp>
        <p:nvSpPr>
          <p:cNvPr id="6151" name="Rectangle 7"/>
          <p:cNvSpPr>
            <a:spLocks noGrp="1" noChangeArrowheads="1"/>
          </p:cNvSpPr>
          <p:nvPr>
            <p:ph type="sldNum" sz="quarter" idx="5"/>
          </p:nvPr>
        </p:nvSpPr>
        <p:spPr bwMode="auto">
          <a:xfrm>
            <a:off x="3956551" y="8817905"/>
            <a:ext cx="3026834" cy="464185"/>
          </a:xfrm>
          <a:prstGeom prst="rect">
            <a:avLst/>
          </a:prstGeom>
          <a:noFill/>
          <a:ln w="9525">
            <a:noFill/>
            <a:miter lim="800000"/>
            <a:headEnd/>
            <a:tailEnd/>
          </a:ln>
          <a:effectLst/>
        </p:spPr>
        <p:txBody>
          <a:bodyPr vert="horz" wrap="square" lIns="92946" tIns="46473" rIns="92946" bIns="46473" numCol="1" anchor="b" anchorCtr="0" compatLnSpc="1">
            <a:prstTxWarp prst="textNoShape">
              <a:avLst/>
            </a:prstTxWarp>
          </a:bodyPr>
          <a:lstStyle>
            <a:lvl1pPr algn="r">
              <a:defRPr sz="1200" smtClean="0"/>
            </a:lvl1pPr>
          </a:lstStyle>
          <a:p>
            <a:pPr>
              <a:defRPr/>
            </a:pPr>
            <a:fld id="{30E38320-F8BA-4888-A360-A0D0D730BD58}" type="slidenum">
              <a:rPr lang="en-US"/>
              <a:pPr>
                <a:defRPr/>
              </a:pPr>
              <a:t>‹#›</a:t>
            </a:fld>
            <a:endParaRPr lang="en-US" dirty="0"/>
          </a:p>
        </p:txBody>
      </p:sp>
    </p:spTree>
    <p:extLst>
      <p:ext uri="{BB962C8B-B14F-4D97-AF65-F5344CB8AC3E}">
        <p14:creationId xmlns:p14="http://schemas.microsoft.com/office/powerpoint/2010/main" val="132238718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1</a:t>
            </a:fld>
            <a:endParaRPr lang="en-US" dirty="0"/>
          </a:p>
        </p:txBody>
      </p:sp>
    </p:spTree>
    <p:extLst>
      <p:ext uri="{BB962C8B-B14F-4D97-AF65-F5344CB8AC3E}">
        <p14:creationId xmlns:p14="http://schemas.microsoft.com/office/powerpoint/2010/main" val="2746787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10</a:t>
            </a:fld>
            <a:endParaRPr lang="en-US" dirty="0"/>
          </a:p>
        </p:txBody>
      </p:sp>
    </p:spTree>
    <p:extLst>
      <p:ext uri="{BB962C8B-B14F-4D97-AF65-F5344CB8AC3E}">
        <p14:creationId xmlns:p14="http://schemas.microsoft.com/office/powerpoint/2010/main" val="366357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11</a:t>
            </a:fld>
            <a:endParaRPr lang="en-US" dirty="0"/>
          </a:p>
        </p:txBody>
      </p:sp>
    </p:spTree>
    <p:extLst>
      <p:ext uri="{BB962C8B-B14F-4D97-AF65-F5344CB8AC3E}">
        <p14:creationId xmlns:p14="http://schemas.microsoft.com/office/powerpoint/2010/main" val="2335009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12</a:t>
            </a:fld>
            <a:endParaRPr lang="en-US" dirty="0"/>
          </a:p>
        </p:txBody>
      </p:sp>
    </p:spTree>
    <p:extLst>
      <p:ext uri="{BB962C8B-B14F-4D97-AF65-F5344CB8AC3E}">
        <p14:creationId xmlns:p14="http://schemas.microsoft.com/office/powerpoint/2010/main" val="3798982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13</a:t>
            </a:fld>
            <a:endParaRPr lang="en-US" dirty="0"/>
          </a:p>
        </p:txBody>
      </p:sp>
    </p:spTree>
    <p:extLst>
      <p:ext uri="{BB962C8B-B14F-4D97-AF65-F5344CB8AC3E}">
        <p14:creationId xmlns:p14="http://schemas.microsoft.com/office/powerpoint/2010/main" val="722682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FE102D-56E9-48C7-B42B-4EE656AFE8E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Tree>
    <p:extLst>
      <p:ext uri="{BB962C8B-B14F-4D97-AF65-F5344CB8AC3E}">
        <p14:creationId xmlns:p14="http://schemas.microsoft.com/office/powerpoint/2010/main" val="405007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E102D-56E9-48C7-B42B-4EE656AFE8E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E102D-56E9-48C7-B42B-4EE656AFE8EA}" type="slidenum">
              <a:rPr lang="en-US" smtClean="0"/>
              <a:pPr/>
              <a:t>16</a:t>
            </a:fld>
            <a:endParaRPr lang="en-US"/>
          </a:p>
        </p:txBody>
      </p:sp>
    </p:spTree>
    <p:extLst>
      <p:ext uri="{BB962C8B-B14F-4D97-AF65-F5344CB8AC3E}">
        <p14:creationId xmlns:p14="http://schemas.microsoft.com/office/powerpoint/2010/main" val="3967710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E102D-56E9-48C7-B42B-4EE656AFE8EA}" type="slidenum">
              <a:rPr lang="en-US" smtClean="0"/>
              <a:pPr/>
              <a:t>17</a:t>
            </a:fld>
            <a:endParaRPr lang="en-US"/>
          </a:p>
        </p:txBody>
      </p:sp>
    </p:spTree>
    <p:extLst>
      <p:ext uri="{BB962C8B-B14F-4D97-AF65-F5344CB8AC3E}">
        <p14:creationId xmlns:p14="http://schemas.microsoft.com/office/powerpoint/2010/main" val="723130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18</a:t>
            </a:fld>
            <a:endParaRPr lang="en-US" dirty="0"/>
          </a:p>
        </p:txBody>
      </p:sp>
    </p:spTree>
    <p:extLst>
      <p:ext uri="{BB962C8B-B14F-4D97-AF65-F5344CB8AC3E}">
        <p14:creationId xmlns:p14="http://schemas.microsoft.com/office/powerpoint/2010/main" val="225263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19</a:t>
            </a:fld>
            <a:endParaRPr lang="en-US" dirty="0"/>
          </a:p>
        </p:txBody>
      </p:sp>
    </p:spTree>
    <p:extLst>
      <p:ext uri="{BB962C8B-B14F-4D97-AF65-F5344CB8AC3E}">
        <p14:creationId xmlns:p14="http://schemas.microsoft.com/office/powerpoint/2010/main" val="3813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2</a:t>
            </a:fld>
            <a:endParaRPr lang="en-US" dirty="0"/>
          </a:p>
        </p:txBody>
      </p:sp>
    </p:spTree>
    <p:extLst>
      <p:ext uri="{BB962C8B-B14F-4D97-AF65-F5344CB8AC3E}">
        <p14:creationId xmlns:p14="http://schemas.microsoft.com/office/powerpoint/2010/main" val="3663175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20</a:t>
            </a:fld>
            <a:endParaRPr lang="en-US" dirty="0"/>
          </a:p>
        </p:txBody>
      </p:sp>
    </p:spTree>
    <p:extLst>
      <p:ext uri="{BB962C8B-B14F-4D97-AF65-F5344CB8AC3E}">
        <p14:creationId xmlns:p14="http://schemas.microsoft.com/office/powerpoint/2010/main" val="133282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21</a:t>
            </a:fld>
            <a:endParaRPr lang="en-US" dirty="0"/>
          </a:p>
        </p:txBody>
      </p:sp>
    </p:spTree>
    <p:extLst>
      <p:ext uri="{BB962C8B-B14F-4D97-AF65-F5344CB8AC3E}">
        <p14:creationId xmlns:p14="http://schemas.microsoft.com/office/powerpoint/2010/main" val="1528034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22</a:t>
            </a:fld>
            <a:endParaRPr lang="en-US" dirty="0"/>
          </a:p>
        </p:txBody>
      </p:sp>
    </p:spTree>
    <p:extLst>
      <p:ext uri="{BB962C8B-B14F-4D97-AF65-F5344CB8AC3E}">
        <p14:creationId xmlns:p14="http://schemas.microsoft.com/office/powerpoint/2010/main" val="4166477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23</a:t>
            </a:fld>
            <a:endParaRPr lang="en-US" dirty="0"/>
          </a:p>
        </p:txBody>
      </p:sp>
    </p:spTree>
    <p:extLst>
      <p:ext uri="{BB962C8B-B14F-4D97-AF65-F5344CB8AC3E}">
        <p14:creationId xmlns:p14="http://schemas.microsoft.com/office/powerpoint/2010/main" val="137395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24</a:t>
            </a:fld>
            <a:endParaRPr lang="en-US" dirty="0"/>
          </a:p>
        </p:txBody>
      </p:sp>
    </p:spTree>
    <p:extLst>
      <p:ext uri="{BB962C8B-B14F-4D97-AF65-F5344CB8AC3E}">
        <p14:creationId xmlns:p14="http://schemas.microsoft.com/office/powerpoint/2010/main" val="1609538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25</a:t>
            </a:fld>
            <a:endParaRPr lang="en-US" dirty="0"/>
          </a:p>
        </p:txBody>
      </p:sp>
    </p:spTree>
    <p:extLst>
      <p:ext uri="{BB962C8B-B14F-4D97-AF65-F5344CB8AC3E}">
        <p14:creationId xmlns:p14="http://schemas.microsoft.com/office/powerpoint/2010/main" val="2479065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26</a:t>
            </a:fld>
            <a:endParaRPr lang="en-US" dirty="0"/>
          </a:p>
        </p:txBody>
      </p:sp>
    </p:spTree>
    <p:extLst>
      <p:ext uri="{BB962C8B-B14F-4D97-AF65-F5344CB8AC3E}">
        <p14:creationId xmlns:p14="http://schemas.microsoft.com/office/powerpoint/2010/main" val="3068068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27</a:t>
            </a:fld>
            <a:endParaRPr lang="en-US" dirty="0"/>
          </a:p>
        </p:txBody>
      </p:sp>
    </p:spTree>
    <p:extLst>
      <p:ext uri="{BB962C8B-B14F-4D97-AF65-F5344CB8AC3E}">
        <p14:creationId xmlns:p14="http://schemas.microsoft.com/office/powerpoint/2010/main" val="4294025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FE102D-56E9-48C7-B42B-4EE656AFE8E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Tree>
    <p:extLst>
      <p:ext uri="{BB962C8B-B14F-4D97-AF65-F5344CB8AC3E}">
        <p14:creationId xmlns:p14="http://schemas.microsoft.com/office/powerpoint/2010/main" val="3486399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29</a:t>
            </a:fld>
            <a:endParaRPr lang="en-US" dirty="0"/>
          </a:p>
        </p:txBody>
      </p:sp>
    </p:spTree>
    <p:extLst>
      <p:ext uri="{BB962C8B-B14F-4D97-AF65-F5344CB8AC3E}">
        <p14:creationId xmlns:p14="http://schemas.microsoft.com/office/powerpoint/2010/main" val="233177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FE102D-56E9-48C7-B42B-4EE656AFE8E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Tree>
    <p:extLst>
      <p:ext uri="{BB962C8B-B14F-4D97-AF65-F5344CB8AC3E}">
        <p14:creationId xmlns:p14="http://schemas.microsoft.com/office/powerpoint/2010/main" val="3021479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30</a:t>
            </a:fld>
            <a:endParaRPr lang="en-US" dirty="0"/>
          </a:p>
        </p:txBody>
      </p:sp>
    </p:spTree>
    <p:extLst>
      <p:ext uri="{BB962C8B-B14F-4D97-AF65-F5344CB8AC3E}">
        <p14:creationId xmlns:p14="http://schemas.microsoft.com/office/powerpoint/2010/main" val="740889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31</a:t>
            </a:fld>
            <a:endParaRPr lang="en-US" dirty="0"/>
          </a:p>
        </p:txBody>
      </p:sp>
    </p:spTree>
    <p:extLst>
      <p:ext uri="{BB962C8B-B14F-4D97-AF65-F5344CB8AC3E}">
        <p14:creationId xmlns:p14="http://schemas.microsoft.com/office/powerpoint/2010/main" val="1133410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32</a:t>
            </a:fld>
            <a:endParaRPr lang="en-US" dirty="0"/>
          </a:p>
        </p:txBody>
      </p:sp>
    </p:spTree>
    <p:extLst>
      <p:ext uri="{BB962C8B-B14F-4D97-AF65-F5344CB8AC3E}">
        <p14:creationId xmlns:p14="http://schemas.microsoft.com/office/powerpoint/2010/main" val="691900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FE102D-56E9-48C7-B42B-4EE656AFE8E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Tree>
    <p:extLst>
      <p:ext uri="{BB962C8B-B14F-4D97-AF65-F5344CB8AC3E}">
        <p14:creationId xmlns:p14="http://schemas.microsoft.com/office/powerpoint/2010/main" val="800792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34</a:t>
            </a:fld>
            <a:endParaRPr lang="en-US" dirty="0"/>
          </a:p>
        </p:txBody>
      </p:sp>
    </p:spTree>
    <p:extLst>
      <p:ext uri="{BB962C8B-B14F-4D97-AF65-F5344CB8AC3E}">
        <p14:creationId xmlns:p14="http://schemas.microsoft.com/office/powerpoint/2010/main" val="1816772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35</a:t>
            </a:fld>
            <a:endParaRPr lang="en-US" dirty="0"/>
          </a:p>
        </p:txBody>
      </p:sp>
    </p:spTree>
    <p:extLst>
      <p:ext uri="{BB962C8B-B14F-4D97-AF65-F5344CB8AC3E}">
        <p14:creationId xmlns:p14="http://schemas.microsoft.com/office/powerpoint/2010/main" val="945474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36</a:t>
            </a:fld>
            <a:endParaRPr lang="en-US" dirty="0"/>
          </a:p>
        </p:txBody>
      </p:sp>
    </p:spTree>
    <p:extLst>
      <p:ext uri="{BB962C8B-B14F-4D97-AF65-F5344CB8AC3E}">
        <p14:creationId xmlns:p14="http://schemas.microsoft.com/office/powerpoint/2010/main" val="3188959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37</a:t>
            </a:fld>
            <a:endParaRPr lang="en-US" dirty="0"/>
          </a:p>
        </p:txBody>
      </p:sp>
    </p:spTree>
    <p:extLst>
      <p:ext uri="{BB962C8B-B14F-4D97-AF65-F5344CB8AC3E}">
        <p14:creationId xmlns:p14="http://schemas.microsoft.com/office/powerpoint/2010/main" val="4111435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38</a:t>
            </a:fld>
            <a:endParaRPr lang="en-US" dirty="0"/>
          </a:p>
        </p:txBody>
      </p:sp>
    </p:spTree>
    <p:extLst>
      <p:ext uri="{BB962C8B-B14F-4D97-AF65-F5344CB8AC3E}">
        <p14:creationId xmlns:p14="http://schemas.microsoft.com/office/powerpoint/2010/main" val="453819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39</a:t>
            </a:fld>
            <a:endParaRPr lang="en-US" dirty="0"/>
          </a:p>
        </p:txBody>
      </p:sp>
    </p:spTree>
    <p:extLst>
      <p:ext uri="{BB962C8B-B14F-4D97-AF65-F5344CB8AC3E}">
        <p14:creationId xmlns:p14="http://schemas.microsoft.com/office/powerpoint/2010/main" val="387505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4</a:t>
            </a:fld>
            <a:endParaRPr lang="en-US" dirty="0"/>
          </a:p>
        </p:txBody>
      </p:sp>
    </p:spTree>
    <p:extLst>
      <p:ext uri="{BB962C8B-B14F-4D97-AF65-F5344CB8AC3E}">
        <p14:creationId xmlns:p14="http://schemas.microsoft.com/office/powerpoint/2010/main" val="2422795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FE102D-56E9-48C7-B42B-4EE656AFE8E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Tree>
    <p:extLst>
      <p:ext uri="{BB962C8B-B14F-4D97-AF65-F5344CB8AC3E}">
        <p14:creationId xmlns:p14="http://schemas.microsoft.com/office/powerpoint/2010/main" val="206170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41</a:t>
            </a:fld>
            <a:endParaRPr lang="en-US" dirty="0"/>
          </a:p>
        </p:txBody>
      </p:sp>
    </p:spTree>
    <p:extLst>
      <p:ext uri="{BB962C8B-B14F-4D97-AF65-F5344CB8AC3E}">
        <p14:creationId xmlns:p14="http://schemas.microsoft.com/office/powerpoint/2010/main" val="380006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42</a:t>
            </a:fld>
            <a:endParaRPr lang="en-US" dirty="0"/>
          </a:p>
        </p:txBody>
      </p:sp>
    </p:spTree>
    <p:extLst>
      <p:ext uri="{BB962C8B-B14F-4D97-AF65-F5344CB8AC3E}">
        <p14:creationId xmlns:p14="http://schemas.microsoft.com/office/powerpoint/2010/main" val="26418195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43</a:t>
            </a:fld>
            <a:endParaRPr lang="en-US" dirty="0"/>
          </a:p>
        </p:txBody>
      </p:sp>
    </p:spTree>
    <p:extLst>
      <p:ext uri="{BB962C8B-B14F-4D97-AF65-F5344CB8AC3E}">
        <p14:creationId xmlns:p14="http://schemas.microsoft.com/office/powerpoint/2010/main" val="3221890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44</a:t>
            </a:fld>
            <a:endParaRPr lang="en-US" dirty="0"/>
          </a:p>
        </p:txBody>
      </p:sp>
    </p:spTree>
    <p:extLst>
      <p:ext uri="{BB962C8B-B14F-4D97-AF65-F5344CB8AC3E}">
        <p14:creationId xmlns:p14="http://schemas.microsoft.com/office/powerpoint/2010/main" val="2718524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FE102D-56E9-48C7-B42B-4EE656AFE8E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Tree>
    <p:extLst>
      <p:ext uri="{BB962C8B-B14F-4D97-AF65-F5344CB8AC3E}">
        <p14:creationId xmlns:p14="http://schemas.microsoft.com/office/powerpoint/2010/main" val="1591009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46</a:t>
            </a:fld>
            <a:endParaRPr lang="en-US" dirty="0"/>
          </a:p>
        </p:txBody>
      </p:sp>
    </p:spTree>
    <p:extLst>
      <p:ext uri="{BB962C8B-B14F-4D97-AF65-F5344CB8AC3E}">
        <p14:creationId xmlns:p14="http://schemas.microsoft.com/office/powerpoint/2010/main" val="3908722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47</a:t>
            </a:fld>
            <a:endParaRPr lang="en-US" dirty="0"/>
          </a:p>
        </p:txBody>
      </p:sp>
    </p:spTree>
    <p:extLst>
      <p:ext uri="{BB962C8B-B14F-4D97-AF65-F5344CB8AC3E}">
        <p14:creationId xmlns:p14="http://schemas.microsoft.com/office/powerpoint/2010/main" val="2035447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48</a:t>
            </a:fld>
            <a:endParaRPr lang="en-US" dirty="0"/>
          </a:p>
        </p:txBody>
      </p:sp>
    </p:spTree>
    <p:extLst>
      <p:ext uri="{BB962C8B-B14F-4D97-AF65-F5344CB8AC3E}">
        <p14:creationId xmlns:p14="http://schemas.microsoft.com/office/powerpoint/2010/main" val="3690263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49</a:t>
            </a:fld>
            <a:endParaRPr lang="en-US" dirty="0"/>
          </a:p>
        </p:txBody>
      </p:sp>
    </p:spTree>
    <p:extLst>
      <p:ext uri="{BB962C8B-B14F-4D97-AF65-F5344CB8AC3E}">
        <p14:creationId xmlns:p14="http://schemas.microsoft.com/office/powerpoint/2010/main" val="337160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5</a:t>
            </a:fld>
            <a:endParaRPr lang="en-US" dirty="0"/>
          </a:p>
        </p:txBody>
      </p:sp>
    </p:spTree>
    <p:extLst>
      <p:ext uri="{BB962C8B-B14F-4D97-AF65-F5344CB8AC3E}">
        <p14:creationId xmlns:p14="http://schemas.microsoft.com/office/powerpoint/2010/main" val="7383408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50</a:t>
            </a:fld>
            <a:endParaRPr lang="en-US" dirty="0"/>
          </a:p>
        </p:txBody>
      </p:sp>
    </p:spTree>
    <p:extLst>
      <p:ext uri="{BB962C8B-B14F-4D97-AF65-F5344CB8AC3E}">
        <p14:creationId xmlns:p14="http://schemas.microsoft.com/office/powerpoint/2010/main" val="3798572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51</a:t>
            </a:fld>
            <a:endParaRPr lang="en-US" dirty="0"/>
          </a:p>
        </p:txBody>
      </p:sp>
    </p:spTree>
    <p:extLst>
      <p:ext uri="{BB962C8B-B14F-4D97-AF65-F5344CB8AC3E}">
        <p14:creationId xmlns:p14="http://schemas.microsoft.com/office/powerpoint/2010/main" val="279538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30E38320-F8BA-4888-A360-A0D0D730BD58}" type="slidenum">
              <a:rPr lang="en-US" smtClean="0"/>
              <a:pPr>
                <a:defRPr/>
              </a:pPr>
              <a:t>6</a:t>
            </a:fld>
            <a:endParaRPr lang="en-US" dirty="0"/>
          </a:p>
        </p:txBody>
      </p:sp>
    </p:spTree>
    <p:extLst>
      <p:ext uri="{BB962C8B-B14F-4D97-AF65-F5344CB8AC3E}">
        <p14:creationId xmlns:p14="http://schemas.microsoft.com/office/powerpoint/2010/main" val="73607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545B5-FAE8-43B0-93FA-88AFD8DC5D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43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FE102D-56E9-48C7-B42B-4EE656AFE8E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07" charset="-128"/>
              <a:cs typeface="+mn-cs"/>
            </a:endParaRPr>
          </a:p>
        </p:txBody>
      </p:sp>
    </p:spTree>
    <p:extLst>
      <p:ext uri="{BB962C8B-B14F-4D97-AF65-F5344CB8AC3E}">
        <p14:creationId xmlns:p14="http://schemas.microsoft.com/office/powerpoint/2010/main" val="141172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E102D-56E9-48C7-B42B-4EE656AFE8EA}" type="slidenum">
              <a:rPr lang="en-US" smtClean="0"/>
              <a:pPr/>
              <a:t>9</a:t>
            </a:fld>
            <a:endParaRPr lang="en-US"/>
          </a:p>
        </p:txBody>
      </p:sp>
    </p:spTree>
    <p:extLst>
      <p:ext uri="{BB962C8B-B14F-4D97-AF65-F5344CB8AC3E}">
        <p14:creationId xmlns:p14="http://schemas.microsoft.com/office/powerpoint/2010/main" val="3931430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a:srcRect/>
          <a:stretch>
            <a:fillRect/>
          </a:stretch>
        </p:blipFill>
        <p:spPr bwMode="auto">
          <a:xfrm>
            <a:off x="7924800" y="6400800"/>
            <a:ext cx="838200" cy="196850"/>
          </a:xfrm>
          <a:prstGeom prst="rect">
            <a:avLst/>
          </a:prstGeom>
          <a:noFill/>
          <a:ln w="9525">
            <a:noFill/>
            <a:miter lim="800000"/>
            <a:headEnd/>
            <a:tailEnd/>
          </a:ln>
        </p:spPr>
      </p:pic>
      <p:pic>
        <p:nvPicPr>
          <p:cNvPr id="5" name="Picture 7" descr="corpPpt2.jpg"/>
          <p:cNvPicPr>
            <a:picLocks noChangeAspect="1"/>
          </p:cNvPicPr>
          <p:nvPr/>
        </p:nvPicPr>
        <p:blipFill>
          <a:blip r:embed="rId3"/>
          <a:srcRect/>
          <a:stretch>
            <a:fillRect/>
          </a:stretch>
        </p:blipFill>
        <p:spPr bwMode="auto">
          <a:xfrm>
            <a:off x="0" y="0"/>
            <a:ext cx="9144000" cy="4294188"/>
          </a:xfrm>
          <a:prstGeom prst="rect">
            <a:avLst/>
          </a:prstGeom>
          <a:noFill/>
          <a:ln w="9525">
            <a:noFill/>
            <a:miter lim="800000"/>
            <a:headEnd/>
            <a:tailEnd/>
          </a:ln>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en-US"/>
              <a:t>Click to edit Master title style</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en-US"/>
              <a:t>Click to edit Master subtitle style</a:t>
            </a:r>
          </a:p>
        </p:txBody>
      </p:sp>
      <p:sp>
        <p:nvSpPr>
          <p:cNvPr id="2" name="Date Placeholder 1">
            <a:extLst>
              <a:ext uri="{FF2B5EF4-FFF2-40B4-BE49-F238E27FC236}">
                <a16:creationId xmlns:a16="http://schemas.microsoft.com/office/drawing/2014/main" id="{F67DCC66-94B3-4DC6-9CFA-E22C8646EA4C}"/>
              </a:ext>
            </a:extLst>
          </p:cNvPr>
          <p:cNvSpPr>
            <a:spLocks noGrp="1"/>
          </p:cNvSpPr>
          <p:nvPr>
            <p:ph type="dt" sz="half" idx="10"/>
          </p:nvPr>
        </p:nvSpPr>
        <p:spPr/>
        <p:txBody>
          <a:bodyPr/>
          <a:lstStyle/>
          <a:p>
            <a:pPr>
              <a:defRPr/>
            </a:pPr>
            <a:endParaRPr lang="en-US" dirty="0"/>
          </a:p>
        </p:txBody>
      </p:sp>
      <p:sp>
        <p:nvSpPr>
          <p:cNvPr id="3" name="Slide Number Placeholder 2">
            <a:extLst>
              <a:ext uri="{FF2B5EF4-FFF2-40B4-BE49-F238E27FC236}">
                <a16:creationId xmlns:a16="http://schemas.microsoft.com/office/drawing/2014/main" id="{60076563-D1B1-472F-B04B-3BE42FB1DA99}"/>
              </a:ext>
            </a:extLst>
          </p:cNvPr>
          <p:cNvSpPr>
            <a:spLocks noGrp="1"/>
          </p:cNvSpPr>
          <p:nvPr>
            <p:ph type="sldNum" sz="quarter" idx="11"/>
          </p:nvPr>
        </p:nvSpPr>
        <p:spPr/>
        <p:txBody>
          <a:bodyPr/>
          <a:lstStyle/>
          <a:p>
            <a:pPr>
              <a:defRPr/>
            </a:pPr>
            <a:r>
              <a:rPr lang="en-US"/>
              <a:t>Page </a:t>
            </a:r>
            <a:fld id="{0787D648-A6CF-47C4-A0A2-0103B68FF93D}"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2912"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456">
                <a:solidFill>
                  <a:schemeClr val="tx1">
                    <a:tint val="75000"/>
                  </a:schemeClr>
                </a:solidFill>
              </a:defRPr>
            </a:lvl1pPr>
            <a:lvl2pPr marL="332840" indent="0">
              <a:buNone/>
              <a:defRPr sz="1310">
                <a:solidFill>
                  <a:schemeClr val="tx1">
                    <a:tint val="75000"/>
                  </a:schemeClr>
                </a:solidFill>
              </a:defRPr>
            </a:lvl2pPr>
            <a:lvl3pPr marL="665681" indent="0">
              <a:buNone/>
              <a:defRPr sz="1165">
                <a:solidFill>
                  <a:schemeClr val="tx1">
                    <a:tint val="75000"/>
                  </a:schemeClr>
                </a:solidFill>
              </a:defRPr>
            </a:lvl3pPr>
            <a:lvl4pPr marL="998521" indent="0">
              <a:buNone/>
              <a:defRPr sz="1019">
                <a:solidFill>
                  <a:schemeClr val="tx1">
                    <a:tint val="75000"/>
                  </a:schemeClr>
                </a:solidFill>
              </a:defRPr>
            </a:lvl4pPr>
            <a:lvl5pPr marL="1331362" indent="0">
              <a:buNone/>
              <a:defRPr sz="1019">
                <a:solidFill>
                  <a:schemeClr val="tx1">
                    <a:tint val="75000"/>
                  </a:schemeClr>
                </a:solidFill>
              </a:defRPr>
            </a:lvl5pPr>
            <a:lvl6pPr marL="1664202" indent="0">
              <a:buNone/>
              <a:defRPr sz="1019">
                <a:solidFill>
                  <a:schemeClr val="tx1">
                    <a:tint val="75000"/>
                  </a:schemeClr>
                </a:solidFill>
              </a:defRPr>
            </a:lvl6pPr>
            <a:lvl7pPr marL="1997042" indent="0">
              <a:buNone/>
              <a:defRPr sz="1019">
                <a:solidFill>
                  <a:schemeClr val="tx1">
                    <a:tint val="75000"/>
                  </a:schemeClr>
                </a:solidFill>
              </a:defRPr>
            </a:lvl7pPr>
            <a:lvl8pPr marL="2329883" indent="0">
              <a:buNone/>
              <a:defRPr sz="1019">
                <a:solidFill>
                  <a:schemeClr val="tx1">
                    <a:tint val="75000"/>
                  </a:schemeClr>
                </a:solidFill>
              </a:defRPr>
            </a:lvl8pPr>
            <a:lvl9pPr marL="2662723" indent="0">
              <a:buNone/>
              <a:defRPr sz="101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126102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038"/>
            </a:lvl1pPr>
            <a:lvl2pPr>
              <a:defRPr sz="1747"/>
            </a:lvl2pPr>
            <a:lvl3pPr>
              <a:defRPr sz="1456"/>
            </a:lvl3pPr>
            <a:lvl4pPr>
              <a:defRPr sz="1310"/>
            </a:lvl4pPr>
            <a:lvl5pPr>
              <a:defRPr sz="1310"/>
            </a:lvl5pPr>
            <a:lvl6pPr>
              <a:defRPr sz="1310"/>
            </a:lvl6pPr>
            <a:lvl7pPr>
              <a:defRPr sz="1310"/>
            </a:lvl7pPr>
            <a:lvl8pPr>
              <a:defRPr sz="1310"/>
            </a:lvl8pPr>
            <a:lvl9pPr>
              <a:defRPr sz="13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038"/>
            </a:lvl1pPr>
            <a:lvl2pPr>
              <a:defRPr sz="1747"/>
            </a:lvl2pPr>
            <a:lvl3pPr>
              <a:defRPr sz="1456"/>
            </a:lvl3pPr>
            <a:lvl4pPr>
              <a:defRPr sz="1310"/>
            </a:lvl4pPr>
            <a:lvl5pPr>
              <a:defRPr sz="1310"/>
            </a:lvl5pPr>
            <a:lvl6pPr>
              <a:defRPr sz="1310"/>
            </a:lvl6pPr>
            <a:lvl7pPr>
              <a:defRPr sz="1310"/>
            </a:lvl7pPr>
            <a:lvl8pPr>
              <a:defRPr sz="1310"/>
            </a:lvl8pPr>
            <a:lvl9pPr>
              <a:defRPr sz="13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3"/>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379335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1747" b="1"/>
            </a:lvl1pPr>
            <a:lvl2pPr marL="332840" indent="0">
              <a:buNone/>
              <a:defRPr sz="1456" b="1"/>
            </a:lvl2pPr>
            <a:lvl3pPr marL="665681" indent="0">
              <a:buNone/>
              <a:defRPr sz="1310" b="1"/>
            </a:lvl3pPr>
            <a:lvl4pPr marL="998521" indent="0">
              <a:buNone/>
              <a:defRPr sz="1165" b="1"/>
            </a:lvl4pPr>
            <a:lvl5pPr marL="1331362" indent="0">
              <a:buNone/>
              <a:defRPr sz="1165" b="1"/>
            </a:lvl5pPr>
            <a:lvl6pPr marL="1664202" indent="0">
              <a:buNone/>
              <a:defRPr sz="1165" b="1"/>
            </a:lvl6pPr>
            <a:lvl7pPr marL="1997042" indent="0">
              <a:buNone/>
              <a:defRPr sz="1165" b="1"/>
            </a:lvl7pPr>
            <a:lvl8pPr marL="2329883" indent="0">
              <a:buNone/>
              <a:defRPr sz="1165" b="1"/>
            </a:lvl8pPr>
            <a:lvl9pPr marL="2662723" indent="0">
              <a:buNone/>
              <a:defRPr sz="1165"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747"/>
            </a:lvl1pPr>
            <a:lvl2pPr>
              <a:defRPr sz="1456"/>
            </a:lvl2pPr>
            <a:lvl3pPr>
              <a:defRPr sz="1310"/>
            </a:lvl3pPr>
            <a:lvl4pPr>
              <a:defRPr sz="1165"/>
            </a:lvl4pPr>
            <a:lvl5pPr>
              <a:defRPr sz="1165"/>
            </a:lvl5pPr>
            <a:lvl6pPr>
              <a:defRPr sz="1165"/>
            </a:lvl6pPr>
            <a:lvl7pPr>
              <a:defRPr sz="1165"/>
            </a:lvl7pPr>
            <a:lvl8pPr>
              <a:defRPr sz="1165"/>
            </a:lvl8pPr>
            <a:lvl9pPr>
              <a:defRPr sz="11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747" b="1"/>
            </a:lvl1pPr>
            <a:lvl2pPr marL="332840" indent="0">
              <a:buNone/>
              <a:defRPr sz="1456" b="1"/>
            </a:lvl2pPr>
            <a:lvl3pPr marL="665681" indent="0">
              <a:buNone/>
              <a:defRPr sz="1310" b="1"/>
            </a:lvl3pPr>
            <a:lvl4pPr marL="998521" indent="0">
              <a:buNone/>
              <a:defRPr sz="1165" b="1"/>
            </a:lvl4pPr>
            <a:lvl5pPr marL="1331362" indent="0">
              <a:buNone/>
              <a:defRPr sz="1165" b="1"/>
            </a:lvl5pPr>
            <a:lvl6pPr marL="1664202" indent="0">
              <a:buNone/>
              <a:defRPr sz="1165" b="1"/>
            </a:lvl6pPr>
            <a:lvl7pPr marL="1997042" indent="0">
              <a:buNone/>
              <a:defRPr sz="1165" b="1"/>
            </a:lvl7pPr>
            <a:lvl8pPr marL="2329883" indent="0">
              <a:buNone/>
              <a:defRPr sz="1165" b="1"/>
            </a:lvl8pPr>
            <a:lvl9pPr marL="2662723" indent="0">
              <a:buNone/>
              <a:defRPr sz="1165"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747"/>
            </a:lvl1pPr>
            <a:lvl2pPr>
              <a:defRPr sz="1456"/>
            </a:lvl2pPr>
            <a:lvl3pPr>
              <a:defRPr sz="1310"/>
            </a:lvl3pPr>
            <a:lvl4pPr>
              <a:defRPr sz="1165"/>
            </a:lvl4pPr>
            <a:lvl5pPr>
              <a:defRPr sz="1165"/>
            </a:lvl5pPr>
            <a:lvl6pPr>
              <a:defRPr sz="1165"/>
            </a:lvl6pPr>
            <a:lvl7pPr>
              <a:defRPr sz="1165"/>
            </a:lvl7pPr>
            <a:lvl8pPr>
              <a:defRPr sz="1165"/>
            </a:lvl8pPr>
            <a:lvl9pPr>
              <a:defRPr sz="11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3"/>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4105890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3"/>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273811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4045397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456" b="1"/>
            </a:lvl1pPr>
          </a:lstStyle>
          <a:p>
            <a:r>
              <a:rPr lang="en-US"/>
              <a:t>Click to edit Master title style</a:t>
            </a:r>
          </a:p>
        </p:txBody>
      </p:sp>
      <p:sp>
        <p:nvSpPr>
          <p:cNvPr id="3" name="Content Placeholder 2"/>
          <p:cNvSpPr>
            <a:spLocks noGrp="1"/>
          </p:cNvSpPr>
          <p:nvPr>
            <p:ph idx="1"/>
          </p:nvPr>
        </p:nvSpPr>
        <p:spPr>
          <a:xfrm>
            <a:off x="3575051" y="273055"/>
            <a:ext cx="5111750" cy="5853113"/>
          </a:xfrm>
        </p:spPr>
        <p:txBody>
          <a:bodyPr/>
          <a:lstStyle>
            <a:lvl1pPr>
              <a:defRPr sz="2330"/>
            </a:lvl1pPr>
            <a:lvl2pPr>
              <a:defRPr sz="2038"/>
            </a:lvl2pPr>
            <a:lvl3pPr>
              <a:defRPr sz="1747"/>
            </a:lvl3pPr>
            <a:lvl4pPr>
              <a:defRPr sz="1456"/>
            </a:lvl4pPr>
            <a:lvl5pPr>
              <a:defRPr sz="1456"/>
            </a:lvl5pPr>
            <a:lvl6pPr>
              <a:defRPr sz="1456"/>
            </a:lvl6pPr>
            <a:lvl7pPr>
              <a:defRPr sz="1456"/>
            </a:lvl7pPr>
            <a:lvl8pPr>
              <a:defRPr sz="1456"/>
            </a:lvl8pPr>
            <a:lvl9pPr>
              <a:defRPr sz="14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5"/>
            <a:ext cx="3008313" cy="4691063"/>
          </a:xfrm>
        </p:spPr>
        <p:txBody>
          <a:bodyPr/>
          <a:lstStyle>
            <a:lvl1pPr marL="0" indent="0">
              <a:buNone/>
              <a:defRPr sz="1019"/>
            </a:lvl1pPr>
            <a:lvl2pPr marL="332840" indent="0">
              <a:buNone/>
              <a:defRPr sz="874"/>
            </a:lvl2pPr>
            <a:lvl3pPr marL="665681" indent="0">
              <a:buNone/>
              <a:defRPr sz="728"/>
            </a:lvl3pPr>
            <a:lvl4pPr marL="998521" indent="0">
              <a:buNone/>
              <a:defRPr sz="656"/>
            </a:lvl4pPr>
            <a:lvl5pPr marL="1331362" indent="0">
              <a:buNone/>
              <a:defRPr sz="656"/>
            </a:lvl5pPr>
            <a:lvl6pPr marL="1664202" indent="0">
              <a:buNone/>
              <a:defRPr sz="656"/>
            </a:lvl6pPr>
            <a:lvl7pPr marL="1997042" indent="0">
              <a:buNone/>
              <a:defRPr sz="656"/>
            </a:lvl7pPr>
            <a:lvl8pPr marL="2329883" indent="0">
              <a:buNone/>
              <a:defRPr sz="656"/>
            </a:lvl8pPr>
            <a:lvl9pPr marL="2662723" indent="0">
              <a:buNone/>
              <a:defRPr sz="656"/>
            </a:lvl9pPr>
          </a:lstStyle>
          <a:p>
            <a:pPr lvl="0"/>
            <a:r>
              <a:rPr lang="en-US"/>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1224612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456"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330"/>
            </a:lvl1pPr>
            <a:lvl2pPr marL="332840" indent="0">
              <a:buNone/>
              <a:defRPr sz="2038"/>
            </a:lvl2pPr>
            <a:lvl3pPr marL="665681" indent="0">
              <a:buNone/>
              <a:defRPr sz="1747"/>
            </a:lvl3pPr>
            <a:lvl4pPr marL="998521" indent="0">
              <a:buNone/>
              <a:defRPr sz="1456"/>
            </a:lvl4pPr>
            <a:lvl5pPr marL="1331362" indent="0">
              <a:buNone/>
              <a:defRPr sz="1456"/>
            </a:lvl5pPr>
            <a:lvl6pPr marL="1664202" indent="0">
              <a:buNone/>
              <a:defRPr sz="1456"/>
            </a:lvl6pPr>
            <a:lvl7pPr marL="1997042" indent="0">
              <a:buNone/>
              <a:defRPr sz="1456"/>
            </a:lvl7pPr>
            <a:lvl8pPr marL="2329883" indent="0">
              <a:buNone/>
              <a:defRPr sz="1456"/>
            </a:lvl8pPr>
            <a:lvl9pPr marL="2662723" indent="0">
              <a:buNone/>
              <a:defRPr sz="1456"/>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19"/>
            </a:lvl1pPr>
            <a:lvl2pPr marL="332840" indent="0">
              <a:buNone/>
              <a:defRPr sz="874"/>
            </a:lvl2pPr>
            <a:lvl3pPr marL="665681" indent="0">
              <a:buNone/>
              <a:defRPr sz="728"/>
            </a:lvl3pPr>
            <a:lvl4pPr marL="998521" indent="0">
              <a:buNone/>
              <a:defRPr sz="656"/>
            </a:lvl4pPr>
            <a:lvl5pPr marL="1331362" indent="0">
              <a:buNone/>
              <a:defRPr sz="656"/>
            </a:lvl5pPr>
            <a:lvl6pPr marL="1664202" indent="0">
              <a:buNone/>
              <a:defRPr sz="656"/>
            </a:lvl6pPr>
            <a:lvl7pPr marL="1997042" indent="0">
              <a:buNone/>
              <a:defRPr sz="656"/>
            </a:lvl7pPr>
            <a:lvl8pPr marL="2329883" indent="0">
              <a:buNone/>
              <a:defRPr sz="656"/>
            </a:lvl8pPr>
            <a:lvl9pPr marL="2662723" indent="0">
              <a:buNone/>
              <a:defRPr sz="656"/>
            </a:lvl9pPr>
          </a:lstStyle>
          <a:p>
            <a:pPr lvl="0"/>
            <a:r>
              <a:rPr lang="en-US"/>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2045421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1168639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527153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88950" y="1230313"/>
            <a:ext cx="8138160" cy="495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18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Page </a:t>
            </a:r>
            <a:fld id="{15566FED-FC8B-4D5C-8D2B-4EF52E2A299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0090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1"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rp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1800">
                <a:solidFill>
                  <a:srgbClr val="CC1543"/>
                </a:solidFill>
                <a:latin typeface="Arial" pitchFamily="34" charset="0"/>
                <a:cs typeface="Arial" pitchFamily="34" charset="0"/>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200">
                <a:latin typeface="Arial" pitchFamily="34" charset="0"/>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275284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Page </a:t>
            </a:r>
            <a:fld id="{53BF3E83-71C2-4DAA-9F37-C2D8FAE3A94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r>
              <a:rPr lang="en-US" dirty="0"/>
              <a:t>Page </a:t>
            </a:r>
            <a:fld id="{34F18693-E5A0-45E5-82B0-899AB035D68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dirty="0"/>
              <a:t>Page </a:t>
            </a:r>
            <a:fld id="{23C7C30E-E7B9-42E0-8A85-C0DB308D62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dirty="0"/>
              <a:t>Page </a:t>
            </a:r>
            <a:fld id="{43AF1428-8FA1-44E2-BC6F-AF8AED3E44B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990600"/>
          </a:xfrm>
        </p:spPr>
        <p:txBody>
          <a:bodyPr/>
          <a:lstStyle/>
          <a:p>
            <a:r>
              <a:rPr lang="en-US"/>
              <a:t>Click to edit Master title style</a:t>
            </a:r>
          </a:p>
        </p:txBody>
      </p:sp>
      <p:sp>
        <p:nvSpPr>
          <p:cNvPr id="3" name="Chart Placeholder 2"/>
          <p:cNvSpPr>
            <a:spLocks noGrp="1"/>
          </p:cNvSpPr>
          <p:nvPr>
            <p:ph type="chart" idx="1"/>
          </p:nvPr>
        </p:nvSpPr>
        <p:spPr>
          <a:xfrm>
            <a:off x="457200" y="1295400"/>
            <a:ext cx="8305800" cy="5105400"/>
          </a:xfrm>
        </p:spPr>
        <p:txBody>
          <a:bodyPr/>
          <a:lstStyle/>
          <a:p>
            <a:pPr lvl="0"/>
            <a:r>
              <a:rPr lang="en-US" noProof="0" dirty="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Page </a:t>
            </a:r>
            <a:fld id="{E79A1C7F-00C7-4B83-80B9-FC211FFABBC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32840" indent="0" algn="ctr">
              <a:buNone/>
              <a:defRPr>
                <a:solidFill>
                  <a:schemeClr val="tx1">
                    <a:tint val="75000"/>
                  </a:schemeClr>
                </a:solidFill>
              </a:defRPr>
            </a:lvl2pPr>
            <a:lvl3pPr marL="665681" indent="0" algn="ctr">
              <a:buNone/>
              <a:defRPr>
                <a:solidFill>
                  <a:schemeClr val="tx1">
                    <a:tint val="75000"/>
                  </a:schemeClr>
                </a:solidFill>
              </a:defRPr>
            </a:lvl3pPr>
            <a:lvl4pPr marL="998521" indent="0" algn="ctr">
              <a:buNone/>
              <a:defRPr>
                <a:solidFill>
                  <a:schemeClr val="tx1">
                    <a:tint val="75000"/>
                  </a:schemeClr>
                </a:solidFill>
              </a:defRPr>
            </a:lvl4pPr>
            <a:lvl5pPr marL="1331362" indent="0" algn="ctr">
              <a:buNone/>
              <a:defRPr>
                <a:solidFill>
                  <a:schemeClr val="tx1">
                    <a:tint val="75000"/>
                  </a:schemeClr>
                </a:solidFill>
              </a:defRPr>
            </a:lvl5pPr>
            <a:lvl6pPr marL="1664202" indent="0" algn="ctr">
              <a:buNone/>
              <a:defRPr>
                <a:solidFill>
                  <a:schemeClr val="tx1">
                    <a:tint val="75000"/>
                  </a:schemeClr>
                </a:solidFill>
              </a:defRPr>
            </a:lvl6pPr>
            <a:lvl7pPr marL="1997042" indent="0" algn="ctr">
              <a:buNone/>
              <a:defRPr>
                <a:solidFill>
                  <a:schemeClr val="tx1">
                    <a:tint val="75000"/>
                  </a:schemeClr>
                </a:solidFill>
              </a:defRPr>
            </a:lvl7pPr>
            <a:lvl8pPr marL="2329883" indent="0" algn="ctr">
              <a:buNone/>
              <a:defRPr>
                <a:solidFill>
                  <a:schemeClr val="tx1">
                    <a:tint val="75000"/>
                  </a:schemeClr>
                </a:solidFill>
              </a:defRPr>
            </a:lvl8pPr>
            <a:lvl9pPr marL="266272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64303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E43DD71-21C1-4462-9808-FB25C958E8D7}" type="slidenum">
              <a:rPr lang="en-US" smtClean="0"/>
              <a:t>‹#›</a:t>
            </a:fld>
            <a:endParaRPr lang="en-US" dirty="0"/>
          </a:p>
        </p:txBody>
      </p:sp>
    </p:spTree>
    <p:extLst>
      <p:ext uri="{BB962C8B-B14F-4D97-AF65-F5344CB8AC3E}">
        <p14:creationId xmlns:p14="http://schemas.microsoft.com/office/powerpoint/2010/main" val="113411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95400"/>
            <a:ext cx="83058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solidFill>
                  <a:schemeClr val="bg2"/>
                </a:solidFill>
                <a:latin typeface="Arial Narrow" pitchFamily="-107" charset="0"/>
              </a:defRPr>
            </a:lvl1pPr>
          </a:lstStyle>
          <a:p>
            <a:pPr>
              <a:defRPr/>
            </a:pPr>
            <a:endParaRPr lang="en-US" dirty="0"/>
          </a:p>
        </p:txBody>
      </p:sp>
      <p:sp>
        <p:nvSpPr>
          <p:cNvPr id="1030" name="Rectangle 6"/>
          <p:cNvSpPr>
            <a:spLocks noGrp="1" noChangeArrowheads="1"/>
          </p:cNvSpPr>
          <p:nvPr>
            <p:ph type="sldNum" sz="quarter" idx="4"/>
          </p:nvPr>
        </p:nvSpPr>
        <p:spPr bwMode="auto">
          <a:xfrm>
            <a:off x="662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bg2"/>
                </a:solidFill>
                <a:latin typeface="Arial Narrow" pitchFamily="-107" charset="0"/>
              </a:defRPr>
            </a:lvl1pPr>
          </a:lstStyle>
          <a:p>
            <a:pPr>
              <a:defRPr/>
            </a:pPr>
            <a:r>
              <a:rPr lang="en-US" dirty="0"/>
              <a:t>Page </a:t>
            </a:r>
            <a:fld id="{0787D648-A6CF-47C4-A0A2-0103B68FF93D}" type="slidenum">
              <a:rPr lang="en-US"/>
              <a:pPr>
                <a:defRPr/>
              </a:pPr>
              <a:t>‹#›</a:t>
            </a:fld>
            <a:endParaRPr lang="en-US" dirty="0"/>
          </a:p>
        </p:txBody>
      </p:sp>
      <p:pic>
        <p:nvPicPr>
          <p:cNvPr id="2054" name="Picture 29" descr="mtsCnr"/>
          <p:cNvPicPr>
            <a:picLocks noChangeAspect="1" noChangeArrowheads="1"/>
          </p:cNvPicPr>
          <p:nvPr/>
        </p:nvPicPr>
        <p:blipFill>
          <a:blip r:embed="rId9"/>
          <a:srcRect/>
          <a:stretch>
            <a:fillRect/>
          </a:stretch>
        </p:blipFill>
        <p:spPr bwMode="auto">
          <a:xfrm>
            <a:off x="6894513" y="0"/>
            <a:ext cx="2249487" cy="914400"/>
          </a:xfrm>
          <a:prstGeom prst="rect">
            <a:avLst/>
          </a:prstGeom>
          <a:noFill/>
          <a:ln w="9525">
            <a:noFill/>
            <a:miter lim="800000"/>
            <a:headEnd/>
            <a:tailEnd/>
          </a:ln>
        </p:spPr>
      </p:pic>
      <p:sp>
        <p:nvSpPr>
          <p:cNvPr id="2" name="TextBox 1"/>
          <p:cNvSpPr txBox="1"/>
          <p:nvPr userDrawn="1"/>
        </p:nvSpPr>
        <p:spPr>
          <a:xfrm>
            <a:off x="3123208" y="6483932"/>
            <a:ext cx="2956259" cy="253916"/>
          </a:xfrm>
          <a:prstGeom prst="rect">
            <a:avLst/>
          </a:prstGeom>
          <a:noFill/>
        </p:spPr>
        <p:txBody>
          <a:bodyPr wrap="none" rtlCol="0">
            <a:spAutoFit/>
          </a:bodyPr>
          <a:lstStyle/>
          <a:p>
            <a:r>
              <a:rPr lang="en-US" sz="1050" kern="1200" dirty="0">
                <a:solidFill>
                  <a:schemeClr val="tx1"/>
                </a:solidFill>
                <a:effectLst/>
                <a:latin typeface="Arial" charset="0"/>
                <a:ea typeface="ＭＳ Ｐゴシック" pitchFamily="-107" charset="-128"/>
                <a:cs typeface="+mn-cs"/>
              </a:rPr>
              <a:t>MTS Systems Corporation – Internal Use Only</a:t>
            </a:r>
            <a:endParaRPr lang="en-US" sz="1050" dirty="0"/>
          </a:p>
        </p:txBody>
      </p:sp>
    </p:spTree>
  </p:cSld>
  <p:clrMap bg1="lt1" tx1="dk1" bg2="lt2" tx2="dk2" accent1="accent1" accent2="accent2" accent3="accent3" accent4="accent4" accent5="accent5" accent6="accent6" hlink="hlink" folHlink="folHlink"/>
  <p:sldLayoutIdLst>
    <p:sldLayoutId id="2147483676" r:id="rId1"/>
    <p:sldLayoutId id="2147483670" r:id="rId2"/>
    <p:sldLayoutId id="2147483671" r:id="rId3"/>
    <p:sldLayoutId id="2147483672" r:id="rId4"/>
    <p:sldLayoutId id="2147483673" r:id="rId5"/>
    <p:sldLayoutId id="2147483674" r:id="rId6"/>
    <p:sldLayoutId id="2147483675" r:id="rId7"/>
  </p:sldLayoutIdLst>
  <p:hf hdr="0" ftr="0" dt="0"/>
  <p:txStyles>
    <p:title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874">
                <a:solidFill>
                  <a:schemeClr val="tx1">
                    <a:tint val="75000"/>
                  </a:schemeClr>
                </a:solidFill>
              </a:defRPr>
            </a:lvl1pPr>
          </a:lstStyle>
          <a:p>
            <a:fld id="{3E43DD71-21C1-4462-9808-FB25C958E8D7}" type="slidenum">
              <a:rPr lang="en-US" smtClean="0"/>
              <a:t>‹#›</a:t>
            </a:fld>
            <a:endParaRPr lang="en-US" dirty="0"/>
          </a:p>
        </p:txBody>
      </p:sp>
    </p:spTree>
    <p:extLst>
      <p:ext uri="{BB962C8B-B14F-4D97-AF65-F5344CB8AC3E}">
        <p14:creationId xmlns:p14="http://schemas.microsoft.com/office/powerpoint/2010/main" val="1855807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defTabSz="665681" rtl="0" eaLnBrk="1" latinLnBrk="0" hangingPunct="1">
        <a:spcBef>
          <a:spcPct val="0"/>
        </a:spcBef>
        <a:buNone/>
        <a:defRPr sz="3204" kern="1200">
          <a:solidFill>
            <a:schemeClr val="tx1"/>
          </a:solidFill>
          <a:latin typeface="+mj-lt"/>
          <a:ea typeface="+mj-ea"/>
          <a:cs typeface="+mj-cs"/>
        </a:defRPr>
      </a:lvl1pPr>
    </p:titleStyle>
    <p:bodyStyle>
      <a:lvl1pPr marL="249631" indent="-249631" algn="l" defTabSz="665681" rtl="0" eaLnBrk="1" latinLnBrk="0" hangingPunct="1">
        <a:spcBef>
          <a:spcPct val="20000"/>
        </a:spcBef>
        <a:buFont typeface="Arial" panose="020B0604020202020204" pitchFamily="34" charset="0"/>
        <a:buChar char="•"/>
        <a:defRPr sz="2330" kern="1200">
          <a:solidFill>
            <a:schemeClr val="tx1"/>
          </a:solidFill>
          <a:latin typeface="+mn-lt"/>
          <a:ea typeface="+mn-ea"/>
          <a:cs typeface="+mn-cs"/>
        </a:defRPr>
      </a:lvl1pPr>
      <a:lvl2pPr marL="540866" indent="-208025" algn="l" defTabSz="665681" rtl="0" eaLnBrk="1" latinLnBrk="0" hangingPunct="1">
        <a:spcBef>
          <a:spcPct val="20000"/>
        </a:spcBef>
        <a:buFont typeface="Arial" panose="020B0604020202020204" pitchFamily="34" charset="0"/>
        <a:buChar char="–"/>
        <a:defRPr sz="2038" kern="1200">
          <a:solidFill>
            <a:schemeClr val="tx1"/>
          </a:solidFill>
          <a:latin typeface="+mn-lt"/>
          <a:ea typeface="+mn-ea"/>
          <a:cs typeface="+mn-cs"/>
        </a:defRPr>
      </a:lvl2pPr>
      <a:lvl3pPr marL="832101" indent="-166420" algn="l" defTabSz="665681" rtl="0" eaLnBrk="1" latinLnBrk="0" hangingPunct="1">
        <a:spcBef>
          <a:spcPct val="20000"/>
        </a:spcBef>
        <a:buFont typeface="Arial" panose="020B0604020202020204" pitchFamily="34" charset="0"/>
        <a:buChar char="•"/>
        <a:defRPr sz="1747" kern="1200">
          <a:solidFill>
            <a:schemeClr val="tx1"/>
          </a:solidFill>
          <a:latin typeface="+mn-lt"/>
          <a:ea typeface="+mn-ea"/>
          <a:cs typeface="+mn-cs"/>
        </a:defRPr>
      </a:lvl3pPr>
      <a:lvl4pPr marL="1164942" indent="-166420" algn="l" defTabSz="665681" rtl="0" eaLnBrk="1" latinLnBrk="0" hangingPunct="1">
        <a:spcBef>
          <a:spcPct val="20000"/>
        </a:spcBef>
        <a:buFont typeface="Arial" panose="020B0604020202020204" pitchFamily="34" charset="0"/>
        <a:buChar char="–"/>
        <a:defRPr sz="1456" kern="1200">
          <a:solidFill>
            <a:schemeClr val="tx1"/>
          </a:solidFill>
          <a:latin typeface="+mn-lt"/>
          <a:ea typeface="+mn-ea"/>
          <a:cs typeface="+mn-cs"/>
        </a:defRPr>
      </a:lvl4pPr>
      <a:lvl5pPr marL="1497781" indent="-166420" algn="l" defTabSz="665681" rtl="0" eaLnBrk="1" latinLnBrk="0" hangingPunct="1">
        <a:spcBef>
          <a:spcPct val="20000"/>
        </a:spcBef>
        <a:buFont typeface="Arial" panose="020B0604020202020204" pitchFamily="34" charset="0"/>
        <a:buChar char="»"/>
        <a:defRPr sz="1456" kern="1200">
          <a:solidFill>
            <a:schemeClr val="tx1"/>
          </a:solidFill>
          <a:latin typeface="+mn-lt"/>
          <a:ea typeface="+mn-ea"/>
          <a:cs typeface="+mn-cs"/>
        </a:defRPr>
      </a:lvl5pPr>
      <a:lvl6pPr marL="1830623" indent="-166420" algn="l" defTabSz="665681" rtl="0" eaLnBrk="1" latinLnBrk="0" hangingPunct="1">
        <a:spcBef>
          <a:spcPct val="20000"/>
        </a:spcBef>
        <a:buFont typeface="Arial" panose="020B0604020202020204" pitchFamily="34" charset="0"/>
        <a:buChar char="•"/>
        <a:defRPr sz="1456" kern="1200">
          <a:solidFill>
            <a:schemeClr val="tx1"/>
          </a:solidFill>
          <a:latin typeface="+mn-lt"/>
          <a:ea typeface="+mn-ea"/>
          <a:cs typeface="+mn-cs"/>
        </a:defRPr>
      </a:lvl6pPr>
      <a:lvl7pPr marL="2163463" indent="-166420" algn="l" defTabSz="665681" rtl="0" eaLnBrk="1" latinLnBrk="0" hangingPunct="1">
        <a:spcBef>
          <a:spcPct val="20000"/>
        </a:spcBef>
        <a:buFont typeface="Arial" panose="020B0604020202020204" pitchFamily="34" charset="0"/>
        <a:buChar char="•"/>
        <a:defRPr sz="1456" kern="1200">
          <a:solidFill>
            <a:schemeClr val="tx1"/>
          </a:solidFill>
          <a:latin typeface="+mn-lt"/>
          <a:ea typeface="+mn-ea"/>
          <a:cs typeface="+mn-cs"/>
        </a:defRPr>
      </a:lvl7pPr>
      <a:lvl8pPr marL="2496303" indent="-166420" algn="l" defTabSz="665681" rtl="0" eaLnBrk="1" latinLnBrk="0" hangingPunct="1">
        <a:spcBef>
          <a:spcPct val="20000"/>
        </a:spcBef>
        <a:buFont typeface="Arial" panose="020B0604020202020204" pitchFamily="34" charset="0"/>
        <a:buChar char="•"/>
        <a:defRPr sz="1456" kern="1200">
          <a:solidFill>
            <a:schemeClr val="tx1"/>
          </a:solidFill>
          <a:latin typeface="+mn-lt"/>
          <a:ea typeface="+mn-ea"/>
          <a:cs typeface="+mn-cs"/>
        </a:defRPr>
      </a:lvl8pPr>
      <a:lvl9pPr marL="2829144" indent="-166420" algn="l" defTabSz="665681" rtl="0" eaLnBrk="1" latinLnBrk="0" hangingPunct="1">
        <a:spcBef>
          <a:spcPct val="20000"/>
        </a:spcBef>
        <a:buFont typeface="Arial" panose="020B0604020202020204" pitchFamily="34" charset="0"/>
        <a:buChar char="•"/>
        <a:defRPr sz="1456" kern="1200">
          <a:solidFill>
            <a:schemeClr val="tx1"/>
          </a:solidFill>
          <a:latin typeface="+mn-lt"/>
          <a:ea typeface="+mn-ea"/>
          <a:cs typeface="+mn-cs"/>
        </a:defRPr>
      </a:lvl9pPr>
    </p:bodyStyle>
    <p:otherStyle>
      <a:defPPr>
        <a:defRPr lang="en-US"/>
      </a:defPPr>
      <a:lvl1pPr marL="0" algn="l" defTabSz="665681" rtl="0" eaLnBrk="1" latinLnBrk="0" hangingPunct="1">
        <a:defRPr sz="1310" kern="1200">
          <a:solidFill>
            <a:schemeClr val="tx1"/>
          </a:solidFill>
          <a:latin typeface="+mn-lt"/>
          <a:ea typeface="+mn-ea"/>
          <a:cs typeface="+mn-cs"/>
        </a:defRPr>
      </a:lvl1pPr>
      <a:lvl2pPr marL="332840" algn="l" defTabSz="665681" rtl="0" eaLnBrk="1" latinLnBrk="0" hangingPunct="1">
        <a:defRPr sz="1310" kern="1200">
          <a:solidFill>
            <a:schemeClr val="tx1"/>
          </a:solidFill>
          <a:latin typeface="+mn-lt"/>
          <a:ea typeface="+mn-ea"/>
          <a:cs typeface="+mn-cs"/>
        </a:defRPr>
      </a:lvl2pPr>
      <a:lvl3pPr marL="665681" algn="l" defTabSz="665681" rtl="0" eaLnBrk="1" latinLnBrk="0" hangingPunct="1">
        <a:defRPr sz="1310" kern="1200">
          <a:solidFill>
            <a:schemeClr val="tx1"/>
          </a:solidFill>
          <a:latin typeface="+mn-lt"/>
          <a:ea typeface="+mn-ea"/>
          <a:cs typeface="+mn-cs"/>
        </a:defRPr>
      </a:lvl3pPr>
      <a:lvl4pPr marL="998521" algn="l" defTabSz="665681" rtl="0" eaLnBrk="1" latinLnBrk="0" hangingPunct="1">
        <a:defRPr sz="1310" kern="1200">
          <a:solidFill>
            <a:schemeClr val="tx1"/>
          </a:solidFill>
          <a:latin typeface="+mn-lt"/>
          <a:ea typeface="+mn-ea"/>
          <a:cs typeface="+mn-cs"/>
        </a:defRPr>
      </a:lvl4pPr>
      <a:lvl5pPr marL="1331362" algn="l" defTabSz="665681" rtl="0" eaLnBrk="1" latinLnBrk="0" hangingPunct="1">
        <a:defRPr sz="1310" kern="1200">
          <a:solidFill>
            <a:schemeClr val="tx1"/>
          </a:solidFill>
          <a:latin typeface="+mn-lt"/>
          <a:ea typeface="+mn-ea"/>
          <a:cs typeface="+mn-cs"/>
        </a:defRPr>
      </a:lvl5pPr>
      <a:lvl6pPr marL="1664202" algn="l" defTabSz="665681" rtl="0" eaLnBrk="1" latinLnBrk="0" hangingPunct="1">
        <a:defRPr sz="1310" kern="1200">
          <a:solidFill>
            <a:schemeClr val="tx1"/>
          </a:solidFill>
          <a:latin typeface="+mn-lt"/>
          <a:ea typeface="+mn-ea"/>
          <a:cs typeface="+mn-cs"/>
        </a:defRPr>
      </a:lvl6pPr>
      <a:lvl7pPr marL="1997042" algn="l" defTabSz="665681" rtl="0" eaLnBrk="1" latinLnBrk="0" hangingPunct="1">
        <a:defRPr sz="1310" kern="1200">
          <a:solidFill>
            <a:schemeClr val="tx1"/>
          </a:solidFill>
          <a:latin typeface="+mn-lt"/>
          <a:ea typeface="+mn-ea"/>
          <a:cs typeface="+mn-cs"/>
        </a:defRPr>
      </a:lvl7pPr>
      <a:lvl8pPr marL="2329883" algn="l" defTabSz="665681" rtl="0" eaLnBrk="1" latinLnBrk="0" hangingPunct="1">
        <a:defRPr sz="1310" kern="1200">
          <a:solidFill>
            <a:schemeClr val="tx1"/>
          </a:solidFill>
          <a:latin typeface="+mn-lt"/>
          <a:ea typeface="+mn-ea"/>
          <a:cs typeface="+mn-cs"/>
        </a:defRPr>
      </a:lvl8pPr>
      <a:lvl9pPr marL="2662723" algn="l" defTabSz="665681" rtl="0" eaLnBrk="1" latinLnBrk="0" hangingPunct="1">
        <a:defRPr sz="131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8136067" y="198496"/>
            <a:ext cx="715260" cy="455959"/>
          </a:xfrm>
          <a:prstGeom prst="rect">
            <a:avLst/>
          </a:prstGeom>
          <a:noFill/>
        </p:spPr>
        <p:txBody>
          <a:bodyPr wrap="none" rtlCol="0">
            <a:spAutoFit/>
          </a:bodyPr>
          <a:lstStyle/>
          <a:p>
            <a:r>
              <a:rPr lang="en-US" sz="2363" dirty="0">
                <a:solidFill>
                  <a:srgbClr val="CC1543"/>
                </a:solidFill>
                <a:latin typeface="MTS Systems" pitchFamily="34" charset="0"/>
              </a:rPr>
              <a:t>m</a:t>
            </a:r>
          </a:p>
        </p:txBody>
      </p:sp>
      <p:pic>
        <p:nvPicPr>
          <p:cNvPr id="4" name="Picture 3" descr="Corp2.jpg"/>
          <p:cNvPicPr>
            <a:picLocks noChangeAspect="1"/>
          </p:cNvPicPr>
          <p:nvPr/>
        </p:nvPicPr>
        <p:blipFill rotWithShape="1">
          <a:blip r:embed="rId5">
            <a:extLst>
              <a:ext uri="{28A0092B-C50C-407E-A947-70E740481C1C}">
                <a14:useLocalDpi xmlns:a14="http://schemas.microsoft.com/office/drawing/2010/main" val="0"/>
              </a:ext>
            </a:extLst>
          </a:blip>
          <a:srcRect t="86626"/>
          <a:stretch/>
        </p:blipFill>
        <p:spPr>
          <a:xfrm>
            <a:off x="0" y="974751"/>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a:xfrm>
            <a:off x="489860" y="76200"/>
            <a:ext cx="6812866" cy="868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6"/>
          <p:cNvSpPr>
            <a:spLocks noGrp="1" noChangeArrowheads="1"/>
          </p:cNvSpPr>
          <p:nvPr/>
        </p:nvSpPr>
        <p:spPr bwMode="auto">
          <a:xfrm>
            <a:off x="5695951" y="6450015"/>
            <a:ext cx="3124199" cy="24447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750" dirty="0">
                <a:solidFill>
                  <a:schemeClr val="bg1">
                    <a:lumMod val="50000"/>
                  </a:schemeClr>
                </a:solidFill>
                <a:latin typeface="Arial" pitchFamily="34" charset="0"/>
                <a:cs typeface="Arial" pitchFamily="34" charset="0"/>
              </a:rPr>
              <a:t>Page </a:t>
            </a:r>
            <a:fld id="{CDAE13CE-31CE-A44C-9F86-F7B4B1D61468}" type="slidenum">
              <a:rPr lang="en-US" sz="750">
                <a:solidFill>
                  <a:schemeClr val="bg1">
                    <a:lumMod val="50000"/>
                  </a:schemeClr>
                </a:solidFill>
                <a:latin typeface="Arial" pitchFamily="34" charset="0"/>
                <a:cs typeface="Arial" pitchFamily="34" charset="0"/>
              </a:rPr>
              <a:pPr algn="r">
                <a:defRPr/>
              </a:pPr>
              <a:t>‹#›</a:t>
            </a:fld>
            <a:endParaRPr lang="en-US" sz="75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5"/>
            <a:ext cx="1486996" cy="244475"/>
          </a:xfrm>
          <a:prstGeom prst="rect">
            <a:avLst/>
          </a:prstGeom>
        </p:spPr>
        <p:txBody>
          <a:bodyPr vert="horz" lIns="68580" tIns="34290" rIns="68580" bIns="3429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675" dirty="0">
                <a:solidFill>
                  <a:schemeClr val="bg1">
                    <a:lumMod val="50000"/>
                  </a:schemeClr>
                </a:solidFill>
                <a:latin typeface="Arial" pitchFamily="34" charset="0"/>
                <a:cs typeface="Arial" pitchFamily="34" charset="0"/>
              </a:rPr>
              <a:t>MTS CONFIDENTIAL</a:t>
            </a:r>
          </a:p>
        </p:txBody>
      </p:sp>
      <p:sp>
        <p:nvSpPr>
          <p:cNvPr id="9" name="TextBox 17"/>
          <p:cNvSpPr txBox="1"/>
          <p:nvPr/>
        </p:nvSpPr>
        <p:spPr>
          <a:xfrm>
            <a:off x="3652345" y="6418363"/>
            <a:ext cx="1895866" cy="253916"/>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50" spc="375" dirty="0">
                <a:solidFill>
                  <a:schemeClr val="bg1">
                    <a:lumMod val="50000"/>
                  </a:schemeClr>
                </a:solidFill>
                <a:latin typeface="Arial" pitchFamily="34" charset="0"/>
                <a:cs typeface="Arial" pitchFamily="34" charset="0"/>
              </a:rPr>
              <a:t>HR</a:t>
            </a:r>
          </a:p>
        </p:txBody>
      </p:sp>
      <p:grpSp>
        <p:nvGrpSpPr>
          <p:cNvPr id="10" name="Group 9"/>
          <p:cNvGrpSpPr/>
          <p:nvPr/>
        </p:nvGrpSpPr>
        <p:grpSpPr>
          <a:xfrm>
            <a:off x="3731285" y="6418362"/>
            <a:ext cx="1681433" cy="3048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78430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rtl="0" eaLnBrk="1" fontAlgn="base" hangingPunct="1">
        <a:spcBef>
          <a:spcPct val="0"/>
        </a:spcBef>
        <a:spcAft>
          <a:spcPct val="0"/>
        </a:spcAft>
        <a:defRPr sz="18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1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1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1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100">
          <a:solidFill>
            <a:srgbClr val="CC0000"/>
          </a:solidFill>
          <a:latin typeface="Arial Narrow" pitchFamily="-107" charset="0"/>
          <a:ea typeface="ＭＳ Ｐゴシック" charset="0"/>
          <a:cs typeface="ＭＳ Ｐゴシック" charset="0"/>
        </a:defRPr>
      </a:lvl5pPr>
      <a:lvl6pPr marL="342900" algn="l" rtl="0" eaLnBrk="1" fontAlgn="base" hangingPunct="1">
        <a:spcBef>
          <a:spcPct val="0"/>
        </a:spcBef>
        <a:spcAft>
          <a:spcPct val="0"/>
        </a:spcAft>
        <a:defRPr sz="2100">
          <a:solidFill>
            <a:srgbClr val="CC0000"/>
          </a:solidFill>
          <a:latin typeface="Arial Narrow" pitchFamily="-107" charset="0"/>
        </a:defRPr>
      </a:lvl6pPr>
      <a:lvl7pPr marL="685800" algn="l" rtl="0" eaLnBrk="1" fontAlgn="base" hangingPunct="1">
        <a:spcBef>
          <a:spcPct val="0"/>
        </a:spcBef>
        <a:spcAft>
          <a:spcPct val="0"/>
        </a:spcAft>
        <a:defRPr sz="2100">
          <a:solidFill>
            <a:srgbClr val="CC0000"/>
          </a:solidFill>
          <a:latin typeface="Arial Narrow" pitchFamily="-107" charset="0"/>
        </a:defRPr>
      </a:lvl7pPr>
      <a:lvl8pPr marL="1028700" algn="l" rtl="0" eaLnBrk="1" fontAlgn="base" hangingPunct="1">
        <a:spcBef>
          <a:spcPct val="0"/>
        </a:spcBef>
        <a:spcAft>
          <a:spcPct val="0"/>
        </a:spcAft>
        <a:defRPr sz="2100">
          <a:solidFill>
            <a:srgbClr val="CC0000"/>
          </a:solidFill>
          <a:latin typeface="Arial Narrow" pitchFamily="-107" charset="0"/>
        </a:defRPr>
      </a:lvl8pPr>
      <a:lvl9pPr marL="1371600" algn="l" rtl="0" eaLnBrk="1" fontAlgn="base" hangingPunct="1">
        <a:spcBef>
          <a:spcPct val="0"/>
        </a:spcBef>
        <a:spcAft>
          <a:spcPct val="0"/>
        </a:spcAft>
        <a:defRPr sz="2100">
          <a:solidFill>
            <a:srgbClr val="CC0000"/>
          </a:solidFill>
          <a:latin typeface="Arial Narrow" pitchFamily="-107" charset="0"/>
        </a:defRPr>
      </a:lvl9pPr>
    </p:titleStyle>
    <p:bodyStyle>
      <a:lvl1pPr marL="257175" indent="-257175" algn="l" rtl="0" eaLnBrk="1" fontAlgn="base" hangingPunct="1">
        <a:spcBef>
          <a:spcPts val="150"/>
        </a:spcBef>
        <a:spcAft>
          <a:spcPct val="0"/>
        </a:spcAft>
        <a:buClr>
          <a:srgbClr val="CC1543"/>
        </a:buClr>
        <a:buFont typeface="Arial Narrow" charset="0"/>
        <a:buChar char="»"/>
        <a:defRPr sz="1500">
          <a:solidFill>
            <a:schemeClr val="tx1"/>
          </a:solidFill>
          <a:latin typeface="Arial" pitchFamily="34" charset="0"/>
          <a:ea typeface="ＭＳ Ｐゴシック" charset="0"/>
          <a:cs typeface="Arial" pitchFamily="34" charset="0"/>
        </a:defRPr>
      </a:lvl1pPr>
      <a:lvl2pPr marL="557213" indent="-214313" algn="l" rtl="0" eaLnBrk="1" fontAlgn="base" hangingPunct="1">
        <a:spcBef>
          <a:spcPts val="150"/>
        </a:spcBef>
        <a:spcAft>
          <a:spcPct val="0"/>
        </a:spcAft>
        <a:buClr>
          <a:srgbClr val="CC1543"/>
        </a:buClr>
        <a:buChar char="–"/>
        <a:defRPr sz="1350">
          <a:solidFill>
            <a:schemeClr val="tx1"/>
          </a:solidFill>
          <a:latin typeface="Arial" pitchFamily="34" charset="0"/>
          <a:ea typeface="ＭＳ Ｐゴシック" pitchFamily="-107" charset="-128"/>
          <a:cs typeface="Arial" pitchFamily="34" charset="0"/>
        </a:defRPr>
      </a:lvl2pPr>
      <a:lvl3pPr marL="857250" indent="-171450" algn="l" rtl="0" eaLnBrk="1" fontAlgn="base" hangingPunct="1">
        <a:spcBef>
          <a:spcPts val="150"/>
        </a:spcBef>
        <a:spcAft>
          <a:spcPct val="0"/>
        </a:spcAft>
        <a:buClr>
          <a:srgbClr val="CC1543"/>
        </a:buClr>
        <a:buFont typeface="Arial"/>
        <a:buChar char="•"/>
        <a:defRPr sz="1200">
          <a:solidFill>
            <a:schemeClr val="tx1"/>
          </a:solidFill>
          <a:latin typeface="Arial" pitchFamily="34" charset="0"/>
          <a:ea typeface="ＭＳ Ｐゴシック" pitchFamily="-107" charset="-128"/>
          <a:cs typeface="Arial" pitchFamily="34" charset="0"/>
        </a:defRPr>
      </a:lvl3pPr>
      <a:lvl4pPr marL="1200150" indent="-171450" algn="l" rtl="0" eaLnBrk="1" fontAlgn="base" hangingPunct="1">
        <a:spcBef>
          <a:spcPts val="150"/>
        </a:spcBef>
        <a:spcAft>
          <a:spcPct val="0"/>
        </a:spcAft>
        <a:buClr>
          <a:srgbClr val="CC1543"/>
        </a:buClr>
        <a:buFont typeface="Lucida Grande"/>
        <a:buChar char="›"/>
        <a:defRPr sz="1050">
          <a:solidFill>
            <a:schemeClr val="tx1"/>
          </a:solidFill>
          <a:latin typeface="Arial" pitchFamily="34" charset="0"/>
          <a:ea typeface="ＭＳ Ｐゴシック" pitchFamily="-107" charset="-128"/>
          <a:cs typeface="Arial" pitchFamily="34" charset="0"/>
        </a:defRPr>
      </a:lvl4pPr>
      <a:lvl5pPr marL="1543050" indent="-171450" algn="l" rtl="0" eaLnBrk="1" fontAlgn="base" hangingPunct="1">
        <a:spcBef>
          <a:spcPts val="150"/>
        </a:spcBef>
        <a:spcAft>
          <a:spcPct val="0"/>
        </a:spcAft>
        <a:buClr>
          <a:srgbClr val="CC1543"/>
        </a:buClr>
        <a:buFont typeface="Wingdings" charset="2"/>
        <a:buChar char="§"/>
        <a:defRPr sz="900">
          <a:solidFill>
            <a:schemeClr val="tx1"/>
          </a:solidFill>
          <a:latin typeface="Arial" pitchFamily="34" charset="0"/>
          <a:ea typeface="ＭＳ Ｐゴシック" pitchFamily="-107" charset="-128"/>
          <a:cs typeface="Arial" pitchFamily="34" charset="0"/>
        </a:defRPr>
      </a:lvl5pPr>
      <a:lvl6pPr marL="1885950" indent="-171450" algn="l" rtl="0" eaLnBrk="1" fontAlgn="base" hangingPunct="1">
        <a:spcBef>
          <a:spcPct val="20000"/>
        </a:spcBef>
        <a:spcAft>
          <a:spcPct val="0"/>
        </a:spcAft>
        <a:buClr>
          <a:srgbClr val="CC0000"/>
        </a:buClr>
        <a:buFont typeface="Arial Narrow" pitchFamily="-107" charset="0"/>
        <a:buChar char="»"/>
        <a:defRPr sz="1500">
          <a:solidFill>
            <a:schemeClr val="tx1"/>
          </a:solidFill>
          <a:latin typeface="+mn-lt"/>
          <a:ea typeface="ＭＳ Ｐゴシック" pitchFamily="-107" charset="-128"/>
        </a:defRPr>
      </a:lvl6pPr>
      <a:lvl7pPr marL="2228850" indent="-171450" algn="l" rtl="0" eaLnBrk="1" fontAlgn="base" hangingPunct="1">
        <a:spcBef>
          <a:spcPct val="20000"/>
        </a:spcBef>
        <a:spcAft>
          <a:spcPct val="0"/>
        </a:spcAft>
        <a:buClr>
          <a:srgbClr val="CC0000"/>
        </a:buClr>
        <a:buFont typeface="Arial Narrow" pitchFamily="-107" charset="0"/>
        <a:buChar char="»"/>
        <a:defRPr sz="1500">
          <a:solidFill>
            <a:schemeClr val="tx1"/>
          </a:solidFill>
          <a:latin typeface="+mn-lt"/>
          <a:ea typeface="ＭＳ Ｐゴシック" pitchFamily="-107" charset="-128"/>
        </a:defRPr>
      </a:lvl7pPr>
      <a:lvl8pPr marL="2571750" indent="-171450" algn="l" rtl="0" eaLnBrk="1" fontAlgn="base" hangingPunct="1">
        <a:spcBef>
          <a:spcPct val="20000"/>
        </a:spcBef>
        <a:spcAft>
          <a:spcPct val="0"/>
        </a:spcAft>
        <a:buClr>
          <a:srgbClr val="CC0000"/>
        </a:buClr>
        <a:buFont typeface="Arial Narrow" pitchFamily="-107" charset="0"/>
        <a:buChar char="»"/>
        <a:defRPr sz="1500">
          <a:solidFill>
            <a:schemeClr val="tx1"/>
          </a:solidFill>
          <a:latin typeface="+mn-lt"/>
          <a:ea typeface="ＭＳ Ｐゴシック" pitchFamily="-107" charset="-128"/>
        </a:defRPr>
      </a:lvl8pPr>
      <a:lvl9pPr marL="2914650" indent="-171450" algn="l" rtl="0" eaLnBrk="1" fontAlgn="base" hangingPunct="1">
        <a:spcBef>
          <a:spcPct val="20000"/>
        </a:spcBef>
        <a:spcAft>
          <a:spcPct val="0"/>
        </a:spcAft>
        <a:buClr>
          <a:srgbClr val="CC0000"/>
        </a:buClr>
        <a:buFont typeface="Arial Narrow" pitchFamily="-107" charset="0"/>
        <a:buChar char="»"/>
        <a:defRPr sz="1500">
          <a:solidFill>
            <a:schemeClr val="tx1"/>
          </a:solidFill>
          <a:latin typeface="+mn-lt"/>
          <a:ea typeface="ＭＳ Ｐゴシック" pitchFamily="-107"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ecruitingteam@mt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intranet.mts.com/sites/HR/Pages/OnBoarding.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pintranet.mts.com/sites/HR/Pages/Recognitions.aspx" TargetMode="Externa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intranet.mts.com/sites/HR/Pages/Learning_Development_Pages/Learning-Development.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hyperlink" Target="http://spintranet.mts.com/sites/HR/Pages/Performance-and-Goals.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hyperlink" Target="http://spintranet.mts.com/sites/HR/Documents/Files/training/CPM%20Quick%20Start%20Guide.doc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pintranet.mts.com/sites/HR/Documents/Files/contacts/Go%20To_Eden%20Prairie%20May20.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intranet.mts.com/files/2014/Leadership_Compentencie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pintranet.mts.com/sites/hr/Pages/JobDesc/topjd.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09800" y="4701394"/>
            <a:ext cx="6553200" cy="533400"/>
          </a:xfrm>
        </p:spPr>
        <p:txBody>
          <a:bodyPr/>
          <a:lstStyle/>
          <a:p>
            <a:r>
              <a:rPr lang="en-US" dirty="0"/>
              <a:t>MTS New Manager Guide</a:t>
            </a:r>
          </a:p>
        </p:txBody>
      </p:sp>
    </p:spTree>
    <p:extLst>
      <p:ext uri="{BB962C8B-B14F-4D97-AF65-F5344CB8AC3E}">
        <p14:creationId xmlns:p14="http://schemas.microsoft.com/office/powerpoint/2010/main" val="232998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Needs</a:t>
            </a:r>
          </a:p>
        </p:txBody>
      </p:sp>
      <p:sp>
        <p:nvSpPr>
          <p:cNvPr id="6" name="Content Placeholder 5"/>
          <p:cNvSpPr>
            <a:spLocks noGrp="1"/>
          </p:cNvSpPr>
          <p:nvPr>
            <p:ph idx="1"/>
          </p:nvPr>
        </p:nvSpPr>
        <p:spPr>
          <a:xfrm>
            <a:off x="0" y="1169737"/>
            <a:ext cx="9144000" cy="2649956"/>
          </a:xfrm>
          <a:prstGeom prst="rect">
            <a:avLst/>
          </a:prstGeom>
        </p:spPr>
        <p:txBody>
          <a:bodyPr wrap="square">
            <a:spAutoFit/>
          </a:bodyPr>
          <a:lstStyle/>
          <a:p>
            <a:r>
              <a:rPr lang="en-US" sz="1900" dirty="0"/>
              <a:t>When you have identified a hiring need, whether it is for a direct hire or contractor,  please reach out to your HR Business Partner (HRBP) to discuss.</a:t>
            </a:r>
          </a:p>
          <a:p>
            <a:pPr lvl="1"/>
            <a:r>
              <a:rPr lang="en-US" sz="1900" dirty="0"/>
              <a:t>Your HRBP will create a req and start the approval process.</a:t>
            </a:r>
          </a:p>
          <a:p>
            <a:pPr lvl="1"/>
            <a:r>
              <a:rPr lang="en-US" sz="1900" dirty="0"/>
              <a:t>Once the position is approved, your designated Talent Acquisition Specialist, or Recruiter, will schedule a Recruiting Strategy Meeting (RSM) with you before posting.</a:t>
            </a:r>
          </a:p>
          <a:p>
            <a:pPr lvl="1"/>
            <a:r>
              <a:rPr lang="en-US" sz="1900" dirty="0"/>
              <a:t>Your Recruiter will walk you through Success Factors on how to use the system.</a:t>
            </a:r>
          </a:p>
          <a:p>
            <a:pPr lvl="1"/>
            <a:endParaRPr lang="en-US" sz="1600" dirty="0">
              <a:solidFill>
                <a:srgbClr val="CC0000"/>
              </a:solidFill>
            </a:endParaRPr>
          </a:p>
          <a:p>
            <a:pPr marL="400050" lvl="1" indent="0">
              <a:buNone/>
            </a:pPr>
            <a:r>
              <a:rPr lang="en-US" sz="1800" dirty="0"/>
              <a:t>  </a:t>
            </a:r>
          </a:p>
        </p:txBody>
      </p:sp>
      <p:sp>
        <p:nvSpPr>
          <p:cNvPr id="3" name="Slide Number Placeholder 2">
            <a:extLst>
              <a:ext uri="{FF2B5EF4-FFF2-40B4-BE49-F238E27FC236}">
                <a16:creationId xmlns:a16="http://schemas.microsoft.com/office/drawing/2014/main" id="{CFD1F9E0-4197-43C9-AE35-6773EAC7EB9B}"/>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10</a:t>
            </a:fld>
            <a:endParaRPr lang="en-US" dirty="0"/>
          </a:p>
        </p:txBody>
      </p:sp>
    </p:spTree>
    <p:extLst>
      <p:ext uri="{BB962C8B-B14F-4D97-AF65-F5344CB8AC3E}">
        <p14:creationId xmlns:p14="http://schemas.microsoft.com/office/powerpoint/2010/main" val="398809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CE33-7886-485B-A5D2-0823644E63BC}"/>
              </a:ext>
            </a:extLst>
          </p:cNvPr>
          <p:cNvSpPr>
            <a:spLocks noGrp="1"/>
          </p:cNvSpPr>
          <p:nvPr>
            <p:ph type="title"/>
          </p:nvPr>
        </p:nvSpPr>
        <p:spPr/>
        <p:txBody>
          <a:bodyPr/>
          <a:lstStyle/>
          <a:p>
            <a:r>
              <a:rPr lang="en-US" dirty="0"/>
              <a:t>Hiring Needs (Continued)</a:t>
            </a:r>
          </a:p>
        </p:txBody>
      </p:sp>
      <p:sp>
        <p:nvSpPr>
          <p:cNvPr id="3" name="Content Placeholder 2">
            <a:extLst>
              <a:ext uri="{FF2B5EF4-FFF2-40B4-BE49-F238E27FC236}">
                <a16:creationId xmlns:a16="http://schemas.microsoft.com/office/drawing/2014/main" id="{1FE88A72-0064-4CB5-BDAE-D11486D94A14}"/>
              </a:ext>
            </a:extLst>
          </p:cNvPr>
          <p:cNvSpPr>
            <a:spLocks noGrp="1"/>
          </p:cNvSpPr>
          <p:nvPr>
            <p:ph idx="1"/>
          </p:nvPr>
        </p:nvSpPr>
        <p:spPr>
          <a:xfrm>
            <a:off x="244136" y="1143000"/>
            <a:ext cx="8305800" cy="5105400"/>
          </a:xfrm>
        </p:spPr>
        <p:txBody>
          <a:bodyPr/>
          <a:lstStyle/>
          <a:p>
            <a:pPr marL="400050" lvl="1" indent="0">
              <a:buNone/>
            </a:pPr>
            <a:r>
              <a:rPr lang="en-US" sz="1900" dirty="0">
                <a:solidFill>
                  <a:srgbClr val="CC0000"/>
                </a:solidFill>
              </a:rPr>
              <a:t>Working with 3</a:t>
            </a:r>
            <a:r>
              <a:rPr lang="en-US" sz="1900" baseline="30000" dirty="0">
                <a:solidFill>
                  <a:srgbClr val="CC0000"/>
                </a:solidFill>
              </a:rPr>
              <a:t>rd</a:t>
            </a:r>
            <a:r>
              <a:rPr lang="en-US" sz="1900" dirty="0">
                <a:solidFill>
                  <a:srgbClr val="CC0000"/>
                </a:solidFill>
              </a:rPr>
              <a:t> party Agencies:</a:t>
            </a:r>
          </a:p>
          <a:p>
            <a:pPr lvl="0"/>
            <a:r>
              <a:rPr lang="en-US" sz="1900" dirty="0">
                <a:solidFill>
                  <a:srgbClr val="000000"/>
                </a:solidFill>
              </a:rPr>
              <a:t>MTS has agreements with over 70 staffing vendors that cover various functional areas within the organization.</a:t>
            </a:r>
          </a:p>
          <a:p>
            <a:pPr lvl="0"/>
            <a:r>
              <a:rPr lang="en-US" sz="1900" dirty="0">
                <a:solidFill>
                  <a:srgbClr val="000000"/>
                </a:solidFill>
              </a:rPr>
              <a:t>If you have had success with a particular agency at a previous employer, and would like to see if MTS has an agreement in place with them, please discuss with your recruiter during the RSM.</a:t>
            </a:r>
          </a:p>
          <a:p>
            <a:pPr lvl="0"/>
            <a:r>
              <a:rPr lang="en-US" sz="1900" dirty="0">
                <a:solidFill>
                  <a:srgbClr val="000000"/>
                </a:solidFill>
              </a:rPr>
              <a:t>Unsolicited requests can be redirected to </a:t>
            </a:r>
            <a:r>
              <a:rPr lang="en-US" sz="1900" dirty="0">
                <a:solidFill>
                  <a:srgbClr val="000000"/>
                </a:solidFill>
                <a:hlinkClick r:id="rId3">
                  <a:extLst>
                    <a:ext uri="{A12FA001-AC4F-418D-AE19-62706E023703}">
                      <ahyp:hlinkClr xmlns:ahyp="http://schemas.microsoft.com/office/drawing/2018/hyperlinkcolor" val="tx"/>
                    </a:ext>
                  </a:extLst>
                </a:hlinkClick>
              </a:rPr>
              <a:t>recruitingteam@mts.com</a:t>
            </a:r>
            <a:endParaRPr lang="en-US" sz="1900" dirty="0">
              <a:solidFill>
                <a:srgbClr val="000000"/>
              </a:solidFill>
            </a:endParaRPr>
          </a:p>
          <a:p>
            <a:pPr lvl="0"/>
            <a:r>
              <a:rPr lang="en-US" sz="1900" dirty="0">
                <a:solidFill>
                  <a:srgbClr val="000000"/>
                </a:solidFill>
              </a:rPr>
              <a:t>MTS’ Agency Practices as stated on our website:</a:t>
            </a:r>
          </a:p>
          <a:p>
            <a:pPr marL="457200" lvl="1" indent="0">
              <a:buNone/>
            </a:pPr>
            <a:r>
              <a:rPr lang="en-US" sz="1900" i="1" dirty="0">
                <a:solidFill>
                  <a:srgbClr val="000000"/>
                </a:solidFill>
              </a:rPr>
              <a:t>MTS only uses recruitment agencies with whom we have signed Professional Service Agreements. All unsolicited CVs / resumes from approved or unapproved recruitment agencies will be considered MTS property and MTS will not be obligated to pay a referral fee.</a:t>
            </a:r>
            <a:br>
              <a:rPr lang="en-US" sz="1900" i="1" dirty="0">
                <a:solidFill>
                  <a:srgbClr val="000000"/>
                </a:solidFill>
              </a:rPr>
            </a:br>
            <a:br>
              <a:rPr lang="en-US" sz="1900" i="1" dirty="0">
                <a:solidFill>
                  <a:srgbClr val="000000"/>
                </a:solidFill>
              </a:rPr>
            </a:br>
            <a:r>
              <a:rPr lang="en-US" sz="1900" i="1" dirty="0">
                <a:solidFill>
                  <a:srgbClr val="000000"/>
                </a:solidFill>
              </a:rPr>
              <a:t>This includes CVs / resumes submitted directly to hiring managers outside our Applicant Tracking System. Any agency interested in doing business with MTS should contact human resources at </a:t>
            </a:r>
            <a:r>
              <a:rPr lang="en-US" sz="1900" i="1" u="sng" dirty="0">
                <a:solidFill>
                  <a:srgbClr val="000000"/>
                </a:solidFill>
              </a:rPr>
              <a:t>recruitingteam@mts.com</a:t>
            </a:r>
            <a:br>
              <a:rPr lang="en-US" sz="1900" dirty="0">
                <a:solidFill>
                  <a:srgbClr val="000000"/>
                </a:solidFill>
              </a:rPr>
            </a:br>
            <a:endParaRPr lang="en-US" sz="1900" dirty="0"/>
          </a:p>
        </p:txBody>
      </p:sp>
      <p:sp>
        <p:nvSpPr>
          <p:cNvPr id="4" name="Slide Number Placeholder 3">
            <a:extLst>
              <a:ext uri="{FF2B5EF4-FFF2-40B4-BE49-F238E27FC236}">
                <a16:creationId xmlns:a16="http://schemas.microsoft.com/office/drawing/2014/main" id="{FC238C98-2B8E-4010-996E-F32D7C313CAE}"/>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11</a:t>
            </a:fld>
            <a:endParaRPr lang="en-US" dirty="0"/>
          </a:p>
        </p:txBody>
      </p:sp>
    </p:spTree>
    <p:extLst>
      <p:ext uri="{BB962C8B-B14F-4D97-AF65-F5344CB8AC3E}">
        <p14:creationId xmlns:p14="http://schemas.microsoft.com/office/powerpoint/2010/main" val="163837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 &amp; Offers</a:t>
            </a:r>
          </a:p>
        </p:txBody>
      </p:sp>
      <p:sp>
        <p:nvSpPr>
          <p:cNvPr id="6" name="Content Placeholder 5"/>
          <p:cNvSpPr>
            <a:spLocks noGrp="1"/>
          </p:cNvSpPr>
          <p:nvPr>
            <p:ph idx="1"/>
          </p:nvPr>
        </p:nvSpPr>
        <p:spPr>
          <a:xfrm>
            <a:off x="177553" y="1143000"/>
            <a:ext cx="8509248" cy="4696670"/>
          </a:xfrm>
          <a:prstGeom prst="rect">
            <a:avLst/>
          </a:prstGeom>
        </p:spPr>
        <p:txBody>
          <a:bodyPr wrap="square">
            <a:spAutoFit/>
          </a:bodyPr>
          <a:lstStyle/>
          <a:p>
            <a:r>
              <a:rPr lang="en-US" sz="1900" dirty="0"/>
              <a:t>MTS uses Success Factors as our Applicant Tracking System (ATS)</a:t>
            </a:r>
          </a:p>
          <a:p>
            <a:pPr lvl="1"/>
            <a:r>
              <a:rPr lang="en-US" sz="1900" dirty="0"/>
              <a:t>The system will notify you if a candidate has been moved to the Hiring Manager status in the system via email and from your system home page, in the To-do list.</a:t>
            </a:r>
          </a:p>
          <a:p>
            <a:pPr marL="457200" lvl="1" indent="0">
              <a:buNone/>
            </a:pPr>
            <a:endParaRPr lang="en-US" sz="1900" dirty="0"/>
          </a:p>
          <a:p>
            <a:r>
              <a:rPr lang="en-US" sz="1900" dirty="0"/>
              <a:t>Your Talent Acquisition Specialist will provide a brief overview of the interview process at the Recruiting Strategy Meeting</a:t>
            </a:r>
          </a:p>
          <a:p>
            <a:pPr marL="0" indent="0">
              <a:buNone/>
            </a:pPr>
            <a:endParaRPr lang="en-US" sz="1900" dirty="0"/>
          </a:p>
          <a:p>
            <a:r>
              <a:rPr lang="en-US" sz="1900" dirty="0"/>
              <a:t>Once a candidate has been identified for an offer, your HR Business Partner will work with you to determine the offer amount and initiate the offer approval.  </a:t>
            </a:r>
          </a:p>
          <a:p>
            <a:endParaRPr lang="en-US" sz="1900" dirty="0"/>
          </a:p>
          <a:p>
            <a:r>
              <a:rPr lang="en-US" sz="1900" dirty="0"/>
              <a:t>After the offer is accepted, you’ll receive the Manager’s New Hire Checklist</a:t>
            </a:r>
          </a:p>
          <a:p>
            <a:endParaRPr lang="en-US" sz="1900" dirty="0"/>
          </a:p>
          <a:p>
            <a:endParaRPr lang="en-US" sz="1800" dirty="0"/>
          </a:p>
          <a:p>
            <a:endParaRPr lang="en-US" sz="1600" dirty="0"/>
          </a:p>
        </p:txBody>
      </p:sp>
      <p:sp>
        <p:nvSpPr>
          <p:cNvPr id="3" name="Slide Number Placeholder 2">
            <a:extLst>
              <a:ext uri="{FF2B5EF4-FFF2-40B4-BE49-F238E27FC236}">
                <a16:creationId xmlns:a16="http://schemas.microsoft.com/office/drawing/2014/main" id="{634BDB89-A31F-4412-9BE5-83219C1B9D0F}"/>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12</a:t>
            </a:fld>
            <a:endParaRPr lang="en-US" dirty="0"/>
          </a:p>
        </p:txBody>
      </p:sp>
    </p:spTree>
    <p:extLst>
      <p:ext uri="{BB962C8B-B14F-4D97-AF65-F5344CB8AC3E}">
        <p14:creationId xmlns:p14="http://schemas.microsoft.com/office/powerpoint/2010/main" val="190752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89D3-FA7C-414B-B6C3-1E2A206F4AB7}"/>
              </a:ext>
            </a:extLst>
          </p:cNvPr>
          <p:cNvSpPr>
            <a:spLocks noGrp="1"/>
          </p:cNvSpPr>
          <p:nvPr>
            <p:ph type="title"/>
          </p:nvPr>
        </p:nvSpPr>
        <p:spPr/>
        <p:txBody>
          <a:bodyPr/>
          <a:lstStyle/>
          <a:p>
            <a:r>
              <a:rPr lang="en-US" dirty="0"/>
              <a:t>Onboarding New Hires</a:t>
            </a:r>
          </a:p>
        </p:txBody>
      </p:sp>
      <p:sp>
        <p:nvSpPr>
          <p:cNvPr id="3" name="Content Placeholder 2">
            <a:extLst>
              <a:ext uri="{FF2B5EF4-FFF2-40B4-BE49-F238E27FC236}">
                <a16:creationId xmlns:a16="http://schemas.microsoft.com/office/drawing/2014/main" id="{897F3699-C799-49F6-A206-A4D04FC203EC}"/>
              </a:ext>
            </a:extLst>
          </p:cNvPr>
          <p:cNvSpPr>
            <a:spLocks noGrp="1"/>
          </p:cNvSpPr>
          <p:nvPr>
            <p:ph idx="1"/>
          </p:nvPr>
        </p:nvSpPr>
        <p:spPr>
          <a:xfrm>
            <a:off x="275208" y="1295400"/>
            <a:ext cx="4092606" cy="5105400"/>
          </a:xfrm>
        </p:spPr>
        <p:txBody>
          <a:bodyPr/>
          <a:lstStyle/>
          <a:p>
            <a:r>
              <a:rPr lang="en-US" dirty="0"/>
              <a:t>HR Responsibilities:</a:t>
            </a:r>
          </a:p>
          <a:p>
            <a:pPr lvl="1"/>
            <a:r>
              <a:rPr lang="en-US" dirty="0"/>
              <a:t>I-9 form </a:t>
            </a:r>
          </a:p>
          <a:p>
            <a:pPr lvl="1"/>
            <a:r>
              <a:rPr lang="en-US" dirty="0"/>
              <a:t>First day orientation class covering benefits, history of MTS, health and safety, and covering different programs MTS offers</a:t>
            </a:r>
          </a:p>
          <a:p>
            <a:pPr lvl="1"/>
            <a:r>
              <a:rPr lang="en-US" dirty="0"/>
              <a:t>Information on new hires first day can be found: </a:t>
            </a:r>
            <a:r>
              <a:rPr lang="en-US" dirty="0">
                <a:hlinkClick r:id="rId3"/>
              </a:rPr>
              <a:t>http://spintranet.mts.com/sites/HR/Pages/OnBoarding.aspx</a:t>
            </a:r>
            <a:endParaRPr lang="en-US" dirty="0"/>
          </a:p>
          <a:p>
            <a:endParaRPr lang="en-US" dirty="0"/>
          </a:p>
        </p:txBody>
      </p:sp>
      <p:sp>
        <p:nvSpPr>
          <p:cNvPr id="6" name="Content Placeholder 2">
            <a:extLst>
              <a:ext uri="{FF2B5EF4-FFF2-40B4-BE49-F238E27FC236}">
                <a16:creationId xmlns:a16="http://schemas.microsoft.com/office/drawing/2014/main" id="{02B092C4-B69D-4EAC-B4C0-A3D3F0053ACE}"/>
              </a:ext>
            </a:extLst>
          </p:cNvPr>
          <p:cNvSpPr txBox="1">
            <a:spLocks/>
          </p:cNvSpPr>
          <p:nvPr/>
        </p:nvSpPr>
        <p:spPr bwMode="auto">
          <a:xfrm>
            <a:off x="4572000" y="1294660"/>
            <a:ext cx="4296792"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a:t>Manager Responsibilities: </a:t>
            </a:r>
          </a:p>
          <a:p>
            <a:pPr lvl="1"/>
            <a:r>
              <a:rPr lang="en-US" kern="0" dirty="0"/>
              <a:t>Follow the New Hire Checklist to ensure that you have everything set for the new hire to start such as ordering a computer and network access</a:t>
            </a:r>
          </a:p>
          <a:p>
            <a:pPr lvl="1"/>
            <a:r>
              <a:rPr lang="en-US" kern="0" dirty="0"/>
              <a:t>Introduce employee to the team and others to establish new relationships </a:t>
            </a:r>
          </a:p>
          <a:p>
            <a:pPr lvl="1"/>
            <a:r>
              <a:rPr lang="en-US" kern="0" dirty="0"/>
              <a:t>Clarify job requirements, &amp; expectations of their role and set goals</a:t>
            </a:r>
          </a:p>
          <a:p>
            <a:pPr lvl="1"/>
            <a:r>
              <a:rPr lang="en-US" kern="0" dirty="0"/>
              <a:t>Orientate the person to organizational norms of behaviors, ‘ways of working’ and ethics. </a:t>
            </a:r>
          </a:p>
          <a:p>
            <a:endParaRPr lang="en-US" kern="0" dirty="0"/>
          </a:p>
        </p:txBody>
      </p:sp>
      <p:sp>
        <p:nvSpPr>
          <p:cNvPr id="4" name="Slide Number Placeholder 3">
            <a:extLst>
              <a:ext uri="{FF2B5EF4-FFF2-40B4-BE49-F238E27FC236}">
                <a16:creationId xmlns:a16="http://schemas.microsoft.com/office/drawing/2014/main" id="{8DCEBFC1-6C45-4CCB-A416-F383ADE358A4}"/>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13</a:t>
            </a:fld>
            <a:endParaRPr lang="en-US" dirty="0"/>
          </a:p>
        </p:txBody>
      </p:sp>
    </p:spTree>
    <p:extLst>
      <p:ext uri="{BB962C8B-B14F-4D97-AF65-F5344CB8AC3E}">
        <p14:creationId xmlns:p14="http://schemas.microsoft.com/office/powerpoint/2010/main" val="3460343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nSpc>
                <a:spcPct val="115000"/>
              </a:lnSpc>
              <a:spcBef>
                <a:spcPts val="0"/>
              </a:spcBef>
              <a:spcAft>
                <a:spcPts val="0"/>
              </a:spcAft>
            </a:pPr>
            <a:r>
              <a:rPr lang="en-US" dirty="0">
                <a:latin typeface="+mn-lt"/>
                <a:ea typeface="Calibri" panose="020F0502020204030204" pitchFamily="34" charset="0"/>
                <a:cs typeface="Times New Roman" panose="02020603050405020304" pitchFamily="18" charset="0"/>
              </a:rPr>
              <a:t>Compensation and Benefits</a:t>
            </a:r>
          </a:p>
        </p:txBody>
      </p:sp>
      <p:sp>
        <p:nvSpPr>
          <p:cNvPr id="5" name="Subtitle 4">
            <a:extLst>
              <a:ext uri="{FF2B5EF4-FFF2-40B4-BE49-F238E27FC236}">
                <a16:creationId xmlns:a16="http://schemas.microsoft.com/office/drawing/2014/main" id="{9EB0B93A-1D82-44EB-B372-242FBAEDBF7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2433A184-A6BF-4C8C-A66A-86F24784A630}"/>
              </a:ext>
            </a:extLst>
          </p:cNvPr>
          <p:cNvSpPr txBox="1"/>
          <p:nvPr/>
        </p:nvSpPr>
        <p:spPr>
          <a:xfrm>
            <a:off x="7814187" y="6061624"/>
            <a:ext cx="1329813" cy="400110"/>
          </a:xfrm>
          <a:prstGeom prst="rect">
            <a:avLst/>
          </a:prstGeom>
          <a:noFill/>
        </p:spPr>
        <p:txBody>
          <a:bodyPr wrap="square" rtlCol="0">
            <a:spAutoFit/>
          </a:bodyPr>
          <a:lstStyle/>
          <a:p>
            <a:r>
              <a:rPr lang="en-US" dirty="0"/>
              <a:t>Page: 14</a:t>
            </a:r>
          </a:p>
        </p:txBody>
      </p:sp>
    </p:spTree>
    <p:extLst>
      <p:ext uri="{BB962C8B-B14F-4D97-AF65-F5344CB8AC3E}">
        <p14:creationId xmlns:p14="http://schemas.microsoft.com/office/powerpoint/2010/main" val="400929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Compensation Philosophy</a:t>
            </a:r>
          </a:p>
        </p:txBody>
      </p:sp>
      <p:graphicFrame>
        <p:nvGraphicFramePr>
          <p:cNvPr id="4" name="Content Placeholder 3">
            <a:extLst>
              <a:ext uri="{FF2B5EF4-FFF2-40B4-BE49-F238E27FC236}">
                <a16:creationId xmlns:a16="http://schemas.microsoft.com/office/drawing/2014/main" id="{B26A753A-713F-4B69-B12A-35E5B55FE8CD}"/>
              </a:ext>
            </a:extLst>
          </p:cNvPr>
          <p:cNvGraphicFramePr>
            <a:graphicFrameLocks noGrp="1"/>
          </p:cNvGraphicFramePr>
          <p:nvPr>
            <p:ph idx="1"/>
          </p:nvPr>
        </p:nvGraphicFramePr>
        <p:xfrm>
          <a:off x="457200" y="12954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73D9DAD1-2E3A-4023-9238-EDCD67072714}"/>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15</a:t>
            </a:fld>
            <a:endParaRPr lang="en-US" dirty="0"/>
          </a:p>
        </p:txBody>
      </p:sp>
    </p:spTree>
    <p:extLst>
      <p:ext uri="{BB962C8B-B14F-4D97-AF65-F5344CB8AC3E}">
        <p14:creationId xmlns:p14="http://schemas.microsoft.com/office/powerpoint/2010/main" val="290489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Compensation Program Objectives</a:t>
            </a:r>
          </a:p>
        </p:txBody>
      </p:sp>
      <p:sp>
        <p:nvSpPr>
          <p:cNvPr id="3" name="Slide Number Placeholder 2">
            <a:extLst>
              <a:ext uri="{FF2B5EF4-FFF2-40B4-BE49-F238E27FC236}">
                <a16:creationId xmlns:a16="http://schemas.microsoft.com/office/drawing/2014/main" id="{73D9DAD1-2E3A-4023-9238-EDCD67072714}"/>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16</a:t>
            </a:fld>
            <a:endParaRPr lang="en-US" dirty="0"/>
          </a:p>
        </p:txBody>
      </p:sp>
      <p:sp>
        <p:nvSpPr>
          <p:cNvPr id="7" name="Content Placeholder 1">
            <a:extLst>
              <a:ext uri="{FF2B5EF4-FFF2-40B4-BE49-F238E27FC236}">
                <a16:creationId xmlns:a16="http://schemas.microsoft.com/office/drawing/2014/main" id="{F84A21F1-04BB-4D56-A73B-5CBA01AC0715}"/>
              </a:ext>
            </a:extLst>
          </p:cNvPr>
          <p:cNvSpPr>
            <a:spLocks noGrp="1"/>
          </p:cNvSpPr>
          <p:nvPr>
            <p:ph idx="1"/>
          </p:nvPr>
        </p:nvSpPr>
        <p:spPr>
          <a:xfrm>
            <a:off x="457200" y="1295400"/>
            <a:ext cx="8305800" cy="5105400"/>
          </a:xfrm>
        </p:spPr>
        <p:txBody>
          <a:bodyPr/>
          <a:lstStyle/>
          <a:p>
            <a:pPr>
              <a:spcBef>
                <a:spcPts val="450"/>
              </a:spcBef>
              <a:spcAft>
                <a:spcPts val="900"/>
              </a:spcAft>
            </a:pPr>
            <a:r>
              <a:rPr lang="en-US" sz="1900" dirty="0">
                <a:latin typeface="+mn-lt"/>
              </a:rPr>
              <a:t>Establish and maintain a systematic compensation program whereby employees are compensated in relation to their level of responsibilities and work performance</a:t>
            </a:r>
          </a:p>
          <a:p>
            <a:pPr>
              <a:spcBef>
                <a:spcPts val="450"/>
              </a:spcBef>
              <a:spcAft>
                <a:spcPts val="900"/>
              </a:spcAft>
            </a:pPr>
            <a:r>
              <a:rPr lang="en-US" sz="1900" dirty="0">
                <a:latin typeface="+mn-lt"/>
              </a:rPr>
              <a:t>Deliver a program which will enable MTS to attract and retain qualified and competent employees aligned to our culture</a:t>
            </a:r>
          </a:p>
          <a:p>
            <a:pPr>
              <a:spcBef>
                <a:spcPts val="450"/>
              </a:spcBef>
              <a:spcAft>
                <a:spcPts val="900"/>
              </a:spcAft>
            </a:pPr>
            <a:r>
              <a:rPr lang="en-US" sz="1900" dirty="0">
                <a:latin typeface="+mn-lt"/>
              </a:rPr>
              <a:t>Provide agility within the program to meet changing competitive and economic conditions</a:t>
            </a:r>
          </a:p>
          <a:p>
            <a:pPr>
              <a:spcBef>
                <a:spcPts val="450"/>
              </a:spcBef>
              <a:spcAft>
                <a:spcPts val="900"/>
              </a:spcAft>
            </a:pPr>
            <a:r>
              <a:rPr lang="en-US" sz="1900" dirty="0">
                <a:latin typeface="+mn-lt"/>
              </a:rPr>
              <a:t>Maintain equitable and consistent relationships between positions within MTS</a:t>
            </a:r>
          </a:p>
          <a:p>
            <a:pPr>
              <a:spcBef>
                <a:spcPts val="450"/>
              </a:spcBef>
              <a:spcAft>
                <a:spcPts val="900"/>
              </a:spcAft>
            </a:pPr>
            <a:r>
              <a:rPr lang="en-US" sz="1900" dirty="0">
                <a:latin typeface="+mn-lt"/>
              </a:rPr>
              <a:t>Ensure that compensation policies and practices are consistent with effective risk management</a:t>
            </a:r>
          </a:p>
          <a:p>
            <a:pPr>
              <a:spcBef>
                <a:spcPts val="450"/>
              </a:spcBef>
              <a:spcAft>
                <a:spcPts val="900"/>
              </a:spcAft>
            </a:pPr>
            <a:r>
              <a:rPr lang="en-US" sz="1900" dirty="0">
                <a:latin typeface="+mn-lt"/>
              </a:rPr>
              <a:t>Deliver a mixture of market competitive base, incentive, and equity pay</a:t>
            </a:r>
          </a:p>
          <a:p>
            <a:endParaRPr lang="en-US" sz="1900" dirty="0">
              <a:latin typeface="+mn-lt"/>
            </a:endParaRPr>
          </a:p>
        </p:txBody>
      </p:sp>
    </p:spTree>
    <p:extLst>
      <p:ext uri="{BB962C8B-B14F-4D97-AF65-F5344CB8AC3E}">
        <p14:creationId xmlns:p14="http://schemas.microsoft.com/office/powerpoint/2010/main" val="291544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a Manager/Supervisor</a:t>
            </a:r>
          </a:p>
        </p:txBody>
      </p:sp>
      <p:sp>
        <p:nvSpPr>
          <p:cNvPr id="3" name="Slide Number Placeholder 2">
            <a:extLst>
              <a:ext uri="{FF2B5EF4-FFF2-40B4-BE49-F238E27FC236}">
                <a16:creationId xmlns:a16="http://schemas.microsoft.com/office/drawing/2014/main" id="{73D9DAD1-2E3A-4023-9238-EDCD67072714}"/>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17</a:t>
            </a:fld>
            <a:endParaRPr lang="en-US" dirty="0"/>
          </a:p>
        </p:txBody>
      </p:sp>
      <p:graphicFrame>
        <p:nvGraphicFramePr>
          <p:cNvPr id="8" name="Content Placeholder 6">
            <a:extLst>
              <a:ext uri="{FF2B5EF4-FFF2-40B4-BE49-F238E27FC236}">
                <a16:creationId xmlns:a16="http://schemas.microsoft.com/office/drawing/2014/main" id="{6CDAFF57-0DC5-45EE-9646-71EDBC66BD1D}"/>
              </a:ext>
            </a:extLst>
          </p:cNvPr>
          <p:cNvGraphicFramePr>
            <a:graphicFrameLocks noGrp="1"/>
          </p:cNvGraphicFramePr>
          <p:nvPr>
            <p:ph idx="1"/>
          </p:nvPr>
        </p:nvGraphicFramePr>
        <p:xfrm>
          <a:off x="457200" y="12954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4943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6B58-A846-46C5-9CBE-15AF839B7DEE}"/>
              </a:ext>
            </a:extLst>
          </p:cNvPr>
          <p:cNvSpPr>
            <a:spLocks noGrp="1"/>
          </p:cNvSpPr>
          <p:nvPr>
            <p:ph type="title"/>
          </p:nvPr>
        </p:nvSpPr>
        <p:spPr/>
        <p:txBody>
          <a:bodyPr/>
          <a:lstStyle/>
          <a:p>
            <a:r>
              <a:rPr lang="en-US" dirty="0"/>
              <a:t>Components of Pay</a:t>
            </a:r>
          </a:p>
        </p:txBody>
      </p:sp>
      <p:graphicFrame>
        <p:nvGraphicFramePr>
          <p:cNvPr id="4" name="Content Placeholder 3">
            <a:extLst>
              <a:ext uri="{FF2B5EF4-FFF2-40B4-BE49-F238E27FC236}">
                <a16:creationId xmlns:a16="http://schemas.microsoft.com/office/drawing/2014/main" id="{417D48D1-E0E5-4338-9602-7CB3A678BEA2}"/>
              </a:ext>
            </a:extLst>
          </p:cNvPr>
          <p:cNvGraphicFramePr>
            <a:graphicFrameLocks noGrp="1"/>
          </p:cNvGraphicFramePr>
          <p:nvPr>
            <p:ph idx="1"/>
          </p:nvPr>
        </p:nvGraphicFramePr>
        <p:xfrm>
          <a:off x="457200" y="12954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A7A27D4-D1AB-4B72-8356-5820A3839015}"/>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18</a:t>
            </a:fld>
            <a:endParaRPr lang="en-US" dirty="0"/>
          </a:p>
        </p:txBody>
      </p:sp>
    </p:spTree>
    <p:extLst>
      <p:ext uri="{BB962C8B-B14F-4D97-AF65-F5344CB8AC3E}">
        <p14:creationId xmlns:p14="http://schemas.microsoft.com/office/powerpoint/2010/main" val="2267344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9D90-BFB1-4E69-AE28-A692DCB9ACDD}"/>
              </a:ext>
            </a:extLst>
          </p:cNvPr>
          <p:cNvSpPr>
            <a:spLocks noGrp="1"/>
          </p:cNvSpPr>
          <p:nvPr>
            <p:ph type="title"/>
          </p:nvPr>
        </p:nvSpPr>
        <p:spPr/>
        <p:txBody>
          <a:bodyPr/>
          <a:lstStyle/>
          <a:p>
            <a:r>
              <a:rPr lang="en-US" dirty="0"/>
              <a:t>Fixed Pay</a:t>
            </a:r>
          </a:p>
        </p:txBody>
      </p:sp>
      <p:sp>
        <p:nvSpPr>
          <p:cNvPr id="5" name="Slide Number Placeholder 4">
            <a:extLst>
              <a:ext uri="{FF2B5EF4-FFF2-40B4-BE49-F238E27FC236}">
                <a16:creationId xmlns:a16="http://schemas.microsoft.com/office/drawing/2014/main" id="{3EF0B8E2-A8CD-42BC-B234-6BF0AD891908}"/>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19</a:t>
            </a:fld>
            <a:endParaRPr lang="en-US" dirty="0"/>
          </a:p>
        </p:txBody>
      </p:sp>
      <p:sp>
        <p:nvSpPr>
          <p:cNvPr id="8" name="Content Placeholder 7">
            <a:extLst>
              <a:ext uri="{FF2B5EF4-FFF2-40B4-BE49-F238E27FC236}">
                <a16:creationId xmlns:a16="http://schemas.microsoft.com/office/drawing/2014/main" id="{40CB4D81-375A-4153-9BE1-AFAC97958BAD}"/>
              </a:ext>
            </a:extLst>
          </p:cNvPr>
          <p:cNvSpPr>
            <a:spLocks noGrp="1"/>
          </p:cNvSpPr>
          <p:nvPr>
            <p:ph idx="1"/>
          </p:nvPr>
        </p:nvSpPr>
        <p:spPr>
          <a:xfrm>
            <a:off x="457200" y="1338943"/>
            <a:ext cx="8305800" cy="4748348"/>
          </a:xfrm>
        </p:spPr>
        <p:txBody>
          <a:bodyPr/>
          <a:lstStyle/>
          <a:p>
            <a:r>
              <a:rPr lang="en-US" sz="1800" dirty="0"/>
              <a:t>Base Pay</a:t>
            </a:r>
          </a:p>
          <a:p>
            <a:pPr lvl="1"/>
            <a:r>
              <a:rPr lang="en-US" sz="1800" dirty="0"/>
              <a:t>Salary paid to employees for a job performed </a:t>
            </a:r>
          </a:p>
          <a:p>
            <a:pPr lvl="1"/>
            <a:r>
              <a:rPr lang="en-US" sz="1800" dirty="0"/>
              <a:t>Driven by individual performance</a:t>
            </a:r>
          </a:p>
          <a:p>
            <a:pPr lvl="1"/>
            <a:r>
              <a:rPr lang="en-US" sz="1800" dirty="0"/>
              <a:t>Reviewed on an annual basis in the Talent Management System/SuccessFactors</a:t>
            </a:r>
          </a:p>
          <a:p>
            <a:pPr lvl="1"/>
            <a:r>
              <a:rPr lang="en-US" sz="1800" dirty="0"/>
              <a:t>Merit increase effective date: late November (may change at company discretion)</a:t>
            </a:r>
          </a:p>
          <a:p>
            <a:r>
              <a:rPr lang="en-US" sz="1800" dirty="0"/>
              <a:t>Differentials</a:t>
            </a:r>
          </a:p>
          <a:p>
            <a:pPr lvl="1"/>
            <a:r>
              <a:rPr lang="en-US" sz="1800" dirty="0"/>
              <a:t>Applicable to nonexempt employees who are assigned to a qualifying lead position or work shift (lead, evening, night, weekend) </a:t>
            </a:r>
          </a:p>
          <a:p>
            <a:r>
              <a:rPr lang="en-US" sz="1800" dirty="0"/>
              <a:t>Types of Adjustments to Base Pay</a:t>
            </a:r>
          </a:p>
          <a:p>
            <a:pPr lvl="1"/>
            <a:r>
              <a:rPr lang="en-US" sz="1800" dirty="0"/>
              <a:t>Merit increase</a:t>
            </a:r>
          </a:p>
          <a:p>
            <a:pPr lvl="1"/>
            <a:r>
              <a:rPr lang="en-US" sz="1800" dirty="0"/>
              <a:t>Promotion</a:t>
            </a:r>
          </a:p>
          <a:p>
            <a:pPr lvl="1"/>
            <a:r>
              <a:rPr lang="en-US" sz="1800" dirty="0"/>
              <a:t>Out-of-Guidelines</a:t>
            </a:r>
          </a:p>
          <a:p>
            <a:pPr lvl="1"/>
            <a:r>
              <a:rPr lang="en-US" sz="1800" dirty="0"/>
              <a:t>Lead or shift differential added or removed</a:t>
            </a:r>
          </a:p>
          <a:p>
            <a:pPr lvl="1"/>
            <a:r>
              <a:rPr lang="en-US" sz="1800" dirty="0"/>
              <a:t>Change in job function</a:t>
            </a:r>
          </a:p>
        </p:txBody>
      </p:sp>
    </p:spTree>
    <p:extLst>
      <p:ext uri="{BB962C8B-B14F-4D97-AF65-F5344CB8AC3E}">
        <p14:creationId xmlns:p14="http://schemas.microsoft.com/office/powerpoint/2010/main" val="225739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E391-0FCB-4B96-AB2B-811B6EAAB84A}"/>
              </a:ext>
            </a:extLst>
          </p:cNvPr>
          <p:cNvSpPr>
            <a:spLocks noGrp="1"/>
          </p:cNvSpPr>
          <p:nvPr>
            <p:ph type="title"/>
          </p:nvPr>
        </p:nvSpPr>
        <p:spPr/>
        <p:txBody>
          <a:bodyPr/>
          <a:lstStyle/>
          <a:p>
            <a:r>
              <a:rPr lang="en-US" dirty="0"/>
              <a:t>New Manager Guide: Table of Contents</a:t>
            </a:r>
          </a:p>
        </p:txBody>
      </p:sp>
      <p:sp>
        <p:nvSpPr>
          <p:cNvPr id="3" name="Content Placeholder 2">
            <a:extLst>
              <a:ext uri="{FF2B5EF4-FFF2-40B4-BE49-F238E27FC236}">
                <a16:creationId xmlns:a16="http://schemas.microsoft.com/office/drawing/2014/main" id="{E430C0B1-7304-4271-A9A4-5787EC4A3B7E}"/>
              </a:ext>
            </a:extLst>
          </p:cNvPr>
          <p:cNvSpPr>
            <a:spLocks noGrp="1"/>
          </p:cNvSpPr>
          <p:nvPr>
            <p:ph idx="1"/>
          </p:nvPr>
        </p:nvSpPr>
        <p:spPr>
          <a:xfrm>
            <a:off x="143163" y="1024082"/>
            <a:ext cx="8305800" cy="5105400"/>
          </a:xfrm>
        </p:spPr>
        <p:txBody>
          <a:bodyPr/>
          <a:lstStyle/>
          <a:p>
            <a:pPr lvl="0">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cs typeface="Times New Roman" panose="02020603050405020304" pitchFamily="18" charset="0"/>
              </a:rPr>
              <a:t>Leadership Expectations, pg. 3</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Values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Leadership Competencies/Expectations</a:t>
            </a:r>
          </a:p>
          <a:p>
            <a:pPr lvl="0">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cs typeface="Times New Roman" panose="02020603050405020304" pitchFamily="18" charset="0"/>
              </a:rPr>
              <a:t>Talent Acquisition, pg. 8</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Job Descriptions</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Hiring Needs</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Interviewing, Offers &amp; Onboarding new team members</a:t>
            </a:r>
          </a:p>
          <a:p>
            <a:pPr lvl="0">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cs typeface="Times New Roman" panose="02020603050405020304" pitchFamily="18" charset="0"/>
              </a:rPr>
              <a:t>Compensation and Benefits, pg. 14</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Compensation philosophy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LOAs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EAP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Retirement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HIPAA</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Recognition</a:t>
            </a:r>
          </a:p>
          <a:p>
            <a:pPr lvl="0">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cs typeface="Times New Roman" panose="02020603050405020304" pitchFamily="18" charset="0"/>
              </a:rPr>
              <a:t>Employee Relations, pg. 28</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Employee Data</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Employee Promotion/Change of Status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Performance Documentation</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Voluntary and Involuntary Terms  </a:t>
            </a:r>
          </a:p>
          <a:p>
            <a:pPr lvl="0">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cs typeface="Times New Roman" panose="02020603050405020304" pitchFamily="18" charset="0"/>
              </a:rPr>
              <a:t>Learning and Development, pg. 33</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Training Timeline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Learning and Development Activities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Performance Management</a:t>
            </a:r>
          </a:p>
          <a:p>
            <a:pPr lvl="0">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cs typeface="Times New Roman" panose="02020603050405020304" pitchFamily="18" charset="0"/>
              </a:rPr>
              <a:t>Managerial Financial Responsibilities, 40</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AOP/Budgeting  process</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Expenses Reimbursement, Corp. Credit Card</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Payroll – Online Time Entry (OLE)</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Accounts payable/general ledger codes</a:t>
            </a:r>
          </a:p>
          <a:p>
            <a:pPr lvl="0">
              <a:spcBef>
                <a:spcPts val="0"/>
              </a:spcBef>
              <a:spcAft>
                <a:spcPts val="0"/>
              </a:spcAft>
              <a:buFont typeface="Symbol" panose="05050102010706020507" pitchFamily="18" charset="2"/>
              <a:buChar char=""/>
            </a:pPr>
            <a:r>
              <a:rPr lang="en-US" sz="1200" b="1" dirty="0">
                <a:solidFill>
                  <a:srgbClr val="000000"/>
                </a:solidFill>
                <a:ea typeface="Calibri" panose="020F0502020204030204" pitchFamily="34" charset="0"/>
                <a:cs typeface="Times New Roman" panose="02020603050405020304" pitchFamily="18" charset="0"/>
              </a:rPr>
              <a:t>Tools and Resources, pg. 45</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SuccessFactors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HR page/resources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HR Policies </a:t>
            </a:r>
          </a:p>
          <a:p>
            <a:pPr lvl="1">
              <a:spcBef>
                <a:spcPts val="0"/>
              </a:spcBef>
              <a:spcAft>
                <a:spcPts val="0"/>
              </a:spcAft>
              <a:buFont typeface="Symbol" panose="05050102010706020507" pitchFamily="18" charset="2"/>
              <a:buChar char=""/>
            </a:pPr>
            <a:r>
              <a:rPr lang="en-US" sz="1100" dirty="0">
                <a:solidFill>
                  <a:srgbClr val="000000"/>
                </a:solidFill>
                <a:ea typeface="Calibri" panose="020F0502020204030204" pitchFamily="34" charset="0"/>
                <a:cs typeface="Times New Roman" panose="02020603050405020304" pitchFamily="18" charset="0"/>
              </a:rPr>
              <a:t>Communication tools  </a:t>
            </a:r>
          </a:p>
          <a:p>
            <a:endParaRPr lang="en-US" dirty="0"/>
          </a:p>
        </p:txBody>
      </p:sp>
      <p:sp>
        <p:nvSpPr>
          <p:cNvPr id="4" name="Slide Number Placeholder 3">
            <a:extLst>
              <a:ext uri="{FF2B5EF4-FFF2-40B4-BE49-F238E27FC236}">
                <a16:creationId xmlns:a16="http://schemas.microsoft.com/office/drawing/2014/main" id="{9AF2A8F0-BD8E-4060-8F27-0377B0664D38}"/>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2</a:t>
            </a:fld>
            <a:endParaRPr lang="en-US" dirty="0"/>
          </a:p>
        </p:txBody>
      </p:sp>
    </p:spTree>
    <p:extLst>
      <p:ext uri="{BB962C8B-B14F-4D97-AF65-F5344CB8AC3E}">
        <p14:creationId xmlns:p14="http://schemas.microsoft.com/office/powerpoint/2010/main" val="55579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6B58-A846-46C5-9CBE-15AF839B7DEE}"/>
              </a:ext>
            </a:extLst>
          </p:cNvPr>
          <p:cNvSpPr>
            <a:spLocks noGrp="1"/>
          </p:cNvSpPr>
          <p:nvPr>
            <p:ph type="title"/>
          </p:nvPr>
        </p:nvSpPr>
        <p:spPr/>
        <p:txBody>
          <a:bodyPr/>
          <a:lstStyle/>
          <a:p>
            <a:r>
              <a:rPr lang="en-US" dirty="0"/>
              <a:t>Salary Structures</a:t>
            </a:r>
          </a:p>
        </p:txBody>
      </p:sp>
      <p:sp>
        <p:nvSpPr>
          <p:cNvPr id="3" name="Content Placeholder 2">
            <a:extLst>
              <a:ext uri="{FF2B5EF4-FFF2-40B4-BE49-F238E27FC236}">
                <a16:creationId xmlns:a16="http://schemas.microsoft.com/office/drawing/2014/main" id="{C1F2626A-E541-4359-A084-18EFAB491A74}"/>
              </a:ext>
            </a:extLst>
          </p:cNvPr>
          <p:cNvSpPr>
            <a:spLocks noGrp="1"/>
          </p:cNvSpPr>
          <p:nvPr>
            <p:ph idx="1"/>
          </p:nvPr>
        </p:nvSpPr>
        <p:spPr>
          <a:xfrm>
            <a:off x="457199" y="990584"/>
            <a:ext cx="8399417" cy="5357957"/>
          </a:xfrm>
        </p:spPr>
        <p:txBody>
          <a:bodyPr/>
          <a:lstStyle/>
          <a:p>
            <a:r>
              <a:rPr lang="en-US" sz="1700" dirty="0"/>
              <a:t>Salary Structure</a:t>
            </a:r>
          </a:p>
          <a:p>
            <a:pPr lvl="1"/>
            <a:r>
              <a:rPr lang="en-US" sz="1700" dirty="0"/>
              <a:t>Tool that reflects the collection and organization of internal and external compensation data to support job values</a:t>
            </a:r>
          </a:p>
          <a:p>
            <a:pPr lvl="1"/>
            <a:r>
              <a:rPr lang="en-US" sz="1700" dirty="0"/>
              <a:t>Consist of a series of pay ranges that represent jobs of similar internal and external worth</a:t>
            </a:r>
          </a:p>
          <a:p>
            <a:r>
              <a:rPr lang="en-US" sz="1700" dirty="0"/>
              <a:t>US Structures</a:t>
            </a:r>
          </a:p>
          <a:p>
            <a:pPr lvl="1"/>
            <a:r>
              <a:rPr lang="en-US" sz="1700" dirty="0"/>
              <a:t>ANX: Administrative Nonexempt</a:t>
            </a:r>
          </a:p>
          <a:p>
            <a:pPr lvl="1"/>
            <a:r>
              <a:rPr lang="en-US" sz="1700" dirty="0"/>
              <a:t>SNX: Inside Sales Nonexempt</a:t>
            </a:r>
          </a:p>
          <a:p>
            <a:pPr lvl="1"/>
            <a:r>
              <a:rPr lang="en-US" sz="1700" dirty="0"/>
              <a:t>TNX: Technical Nonexempt</a:t>
            </a:r>
          </a:p>
          <a:p>
            <a:pPr lvl="1"/>
            <a:r>
              <a:rPr lang="en-US" sz="1700" dirty="0"/>
              <a:t>MNX: Manufacturing Nonexempt</a:t>
            </a:r>
          </a:p>
          <a:p>
            <a:pPr lvl="1"/>
            <a:r>
              <a:rPr lang="en-US" sz="1700" dirty="0"/>
              <a:t>SAM: Supervisory, Administrative, Management</a:t>
            </a:r>
          </a:p>
          <a:p>
            <a:pPr lvl="1"/>
            <a:r>
              <a:rPr lang="en-US" sz="1700" dirty="0"/>
              <a:t>TE: Technical Engineering</a:t>
            </a:r>
          </a:p>
          <a:p>
            <a:pPr lvl="1"/>
            <a:r>
              <a:rPr lang="en-US" sz="1700" dirty="0"/>
              <a:t>STE: Software Engineering</a:t>
            </a:r>
          </a:p>
          <a:p>
            <a:pPr lvl="1"/>
            <a:r>
              <a:rPr lang="en-US" sz="1700" dirty="0"/>
              <a:t>FAM &amp; SM: Field Account Management and Sales Management</a:t>
            </a:r>
          </a:p>
          <a:p>
            <a:endParaRPr lang="en-US" sz="1700" dirty="0"/>
          </a:p>
        </p:txBody>
      </p:sp>
      <p:sp>
        <p:nvSpPr>
          <p:cNvPr id="7" name="Left Brace 6">
            <a:extLst>
              <a:ext uri="{FF2B5EF4-FFF2-40B4-BE49-F238E27FC236}">
                <a16:creationId xmlns:a16="http://schemas.microsoft.com/office/drawing/2014/main" id="{26872FD8-3509-4E18-86DD-36D642D03144}"/>
              </a:ext>
            </a:extLst>
          </p:cNvPr>
          <p:cNvSpPr/>
          <p:nvPr/>
        </p:nvSpPr>
        <p:spPr>
          <a:xfrm rot="16200000">
            <a:off x="4563288" y="5154021"/>
            <a:ext cx="296091" cy="17591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53116341-359A-4E46-9E25-DF42651FB3CC}"/>
              </a:ext>
            </a:extLst>
          </p:cNvPr>
          <p:cNvSpPr/>
          <p:nvPr/>
        </p:nvSpPr>
        <p:spPr>
          <a:xfrm rot="16200000">
            <a:off x="6627223" y="5154020"/>
            <a:ext cx="296091" cy="17591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3D1EB8C9-44BA-4C07-879C-73BD8F4BEEF4}"/>
              </a:ext>
            </a:extLst>
          </p:cNvPr>
          <p:cNvSpPr/>
          <p:nvPr/>
        </p:nvSpPr>
        <p:spPr>
          <a:xfrm rot="16200000">
            <a:off x="2525479" y="5154019"/>
            <a:ext cx="296091" cy="175913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F526409-3876-4CDD-A60E-7D951B1B21DB}"/>
              </a:ext>
            </a:extLst>
          </p:cNvPr>
          <p:cNvSpPr txBox="1"/>
          <p:nvPr/>
        </p:nvSpPr>
        <p:spPr>
          <a:xfrm>
            <a:off x="2238086" y="6188873"/>
            <a:ext cx="888274" cy="276999"/>
          </a:xfrm>
          <a:prstGeom prst="rect">
            <a:avLst/>
          </a:prstGeom>
          <a:noFill/>
        </p:spPr>
        <p:txBody>
          <a:bodyPr wrap="square" rtlCol="0">
            <a:spAutoFit/>
          </a:bodyPr>
          <a:lstStyle/>
          <a:p>
            <a:pPr algn="ctr"/>
            <a:r>
              <a:rPr lang="en-US" sz="1200" dirty="0"/>
              <a:t>Zone 1</a:t>
            </a:r>
          </a:p>
        </p:txBody>
      </p:sp>
      <p:sp>
        <p:nvSpPr>
          <p:cNvPr id="12" name="TextBox 11">
            <a:extLst>
              <a:ext uri="{FF2B5EF4-FFF2-40B4-BE49-F238E27FC236}">
                <a16:creationId xmlns:a16="http://schemas.microsoft.com/office/drawing/2014/main" id="{C5B9917A-5AE3-4C30-B0B8-51ACD1A0C1F3}"/>
              </a:ext>
            </a:extLst>
          </p:cNvPr>
          <p:cNvSpPr txBox="1"/>
          <p:nvPr/>
        </p:nvSpPr>
        <p:spPr>
          <a:xfrm>
            <a:off x="4241069" y="6207005"/>
            <a:ext cx="888274" cy="276999"/>
          </a:xfrm>
          <a:prstGeom prst="rect">
            <a:avLst/>
          </a:prstGeom>
          <a:noFill/>
        </p:spPr>
        <p:txBody>
          <a:bodyPr wrap="square" rtlCol="0">
            <a:spAutoFit/>
          </a:bodyPr>
          <a:lstStyle/>
          <a:p>
            <a:pPr algn="ctr"/>
            <a:r>
              <a:rPr lang="en-US" sz="1200" dirty="0"/>
              <a:t>Zone 2</a:t>
            </a:r>
          </a:p>
        </p:txBody>
      </p:sp>
      <p:sp>
        <p:nvSpPr>
          <p:cNvPr id="13" name="TextBox 12">
            <a:extLst>
              <a:ext uri="{FF2B5EF4-FFF2-40B4-BE49-F238E27FC236}">
                <a16:creationId xmlns:a16="http://schemas.microsoft.com/office/drawing/2014/main" id="{68D29FEB-E226-451D-93FE-A5048FD38BFB}"/>
              </a:ext>
            </a:extLst>
          </p:cNvPr>
          <p:cNvSpPr txBox="1"/>
          <p:nvPr/>
        </p:nvSpPr>
        <p:spPr>
          <a:xfrm>
            <a:off x="6348548" y="6183804"/>
            <a:ext cx="888274" cy="276999"/>
          </a:xfrm>
          <a:prstGeom prst="rect">
            <a:avLst/>
          </a:prstGeom>
          <a:noFill/>
        </p:spPr>
        <p:txBody>
          <a:bodyPr wrap="square" rtlCol="0">
            <a:spAutoFit/>
          </a:bodyPr>
          <a:lstStyle/>
          <a:p>
            <a:pPr algn="ctr"/>
            <a:r>
              <a:rPr lang="en-US" sz="1200" dirty="0"/>
              <a:t>Zone 3</a:t>
            </a:r>
          </a:p>
        </p:txBody>
      </p:sp>
      <p:sp>
        <p:nvSpPr>
          <p:cNvPr id="14" name="TextBox 13">
            <a:extLst>
              <a:ext uri="{FF2B5EF4-FFF2-40B4-BE49-F238E27FC236}">
                <a16:creationId xmlns:a16="http://schemas.microsoft.com/office/drawing/2014/main" id="{20E270B0-9061-468C-92E4-86F211D239FA}"/>
              </a:ext>
            </a:extLst>
          </p:cNvPr>
          <p:cNvSpPr txBox="1"/>
          <p:nvPr/>
        </p:nvSpPr>
        <p:spPr>
          <a:xfrm>
            <a:off x="1271430" y="5185083"/>
            <a:ext cx="888274" cy="276999"/>
          </a:xfrm>
          <a:prstGeom prst="rect">
            <a:avLst/>
          </a:prstGeom>
          <a:noFill/>
        </p:spPr>
        <p:txBody>
          <a:bodyPr wrap="square" rtlCol="0">
            <a:spAutoFit/>
          </a:bodyPr>
          <a:lstStyle/>
          <a:p>
            <a:pPr algn="ctr"/>
            <a:r>
              <a:rPr lang="en-US" sz="1200" dirty="0"/>
              <a:t>Minimum</a:t>
            </a:r>
          </a:p>
        </p:txBody>
      </p:sp>
      <p:sp>
        <p:nvSpPr>
          <p:cNvPr id="15" name="TextBox 14">
            <a:extLst>
              <a:ext uri="{FF2B5EF4-FFF2-40B4-BE49-F238E27FC236}">
                <a16:creationId xmlns:a16="http://schemas.microsoft.com/office/drawing/2014/main" id="{C2866A63-1F8E-48D3-BF57-D6DAB6CC3755}"/>
              </a:ext>
            </a:extLst>
          </p:cNvPr>
          <p:cNvSpPr txBox="1"/>
          <p:nvPr/>
        </p:nvSpPr>
        <p:spPr>
          <a:xfrm>
            <a:off x="4212770" y="5221728"/>
            <a:ext cx="888274" cy="276999"/>
          </a:xfrm>
          <a:prstGeom prst="rect">
            <a:avLst/>
          </a:prstGeom>
          <a:noFill/>
        </p:spPr>
        <p:txBody>
          <a:bodyPr wrap="square" rtlCol="0">
            <a:spAutoFit/>
          </a:bodyPr>
          <a:lstStyle/>
          <a:p>
            <a:pPr algn="ctr"/>
            <a:r>
              <a:rPr lang="en-US" sz="1200" dirty="0"/>
              <a:t>Midpoint</a:t>
            </a:r>
          </a:p>
        </p:txBody>
      </p:sp>
      <p:sp>
        <p:nvSpPr>
          <p:cNvPr id="16" name="TextBox 15">
            <a:extLst>
              <a:ext uri="{FF2B5EF4-FFF2-40B4-BE49-F238E27FC236}">
                <a16:creationId xmlns:a16="http://schemas.microsoft.com/office/drawing/2014/main" id="{DE228924-A93F-4B03-B248-B6C2A0D60C0E}"/>
              </a:ext>
            </a:extLst>
          </p:cNvPr>
          <p:cNvSpPr txBox="1"/>
          <p:nvPr/>
        </p:nvSpPr>
        <p:spPr>
          <a:xfrm>
            <a:off x="7306496" y="5180729"/>
            <a:ext cx="888274" cy="276999"/>
          </a:xfrm>
          <a:prstGeom prst="rect">
            <a:avLst/>
          </a:prstGeom>
          <a:noFill/>
        </p:spPr>
        <p:txBody>
          <a:bodyPr wrap="square" rtlCol="0">
            <a:spAutoFit/>
          </a:bodyPr>
          <a:lstStyle/>
          <a:p>
            <a:pPr algn="ctr"/>
            <a:r>
              <a:rPr lang="en-US" sz="1200" dirty="0"/>
              <a:t>Maximum</a:t>
            </a:r>
          </a:p>
        </p:txBody>
      </p:sp>
      <p:graphicFrame>
        <p:nvGraphicFramePr>
          <p:cNvPr id="5" name="Table 5">
            <a:extLst>
              <a:ext uri="{FF2B5EF4-FFF2-40B4-BE49-F238E27FC236}">
                <a16:creationId xmlns:a16="http://schemas.microsoft.com/office/drawing/2014/main" id="{C7A141C1-19AD-461A-8621-7A81ECD70AE0}"/>
              </a:ext>
            </a:extLst>
          </p:cNvPr>
          <p:cNvGraphicFramePr>
            <a:graphicFrameLocks noGrp="1"/>
          </p:cNvGraphicFramePr>
          <p:nvPr/>
        </p:nvGraphicFramePr>
        <p:xfrm>
          <a:off x="1663331" y="5473702"/>
          <a:ext cx="6096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838561440"/>
                    </a:ext>
                  </a:extLst>
                </a:gridCol>
                <a:gridCol w="1016000">
                  <a:extLst>
                    <a:ext uri="{9D8B030D-6E8A-4147-A177-3AD203B41FA5}">
                      <a16:colId xmlns:a16="http://schemas.microsoft.com/office/drawing/2014/main" val="1821865095"/>
                    </a:ext>
                  </a:extLst>
                </a:gridCol>
                <a:gridCol w="1016000">
                  <a:extLst>
                    <a:ext uri="{9D8B030D-6E8A-4147-A177-3AD203B41FA5}">
                      <a16:colId xmlns:a16="http://schemas.microsoft.com/office/drawing/2014/main" val="1378686224"/>
                    </a:ext>
                  </a:extLst>
                </a:gridCol>
                <a:gridCol w="2032000">
                  <a:extLst>
                    <a:ext uri="{9D8B030D-6E8A-4147-A177-3AD203B41FA5}">
                      <a16:colId xmlns:a16="http://schemas.microsoft.com/office/drawing/2014/main" val="2798754675"/>
                    </a:ext>
                  </a:extLst>
                </a:gridCol>
              </a:tblGrid>
              <a:tr h="370840">
                <a:tc>
                  <a:txBody>
                    <a:bodyPr/>
                    <a:lstStyle/>
                    <a:p>
                      <a:endParaRPr lang="en-US" dirty="0"/>
                    </a:p>
                  </a:txBody>
                  <a:tcPr>
                    <a:solidFill>
                      <a:schemeClr val="accent6">
                        <a:lumMod val="40000"/>
                        <a:lumOff val="60000"/>
                      </a:schemeClr>
                    </a:solidFill>
                  </a:tcPr>
                </a:tc>
                <a:tc>
                  <a:txBody>
                    <a:bodyPr/>
                    <a:lstStyle/>
                    <a:p>
                      <a:endParaRPr lang="en-US"/>
                    </a:p>
                  </a:txBody>
                  <a:tcPr/>
                </a:tc>
                <a:tc>
                  <a:txBody>
                    <a:bodyPr/>
                    <a:lstStyle/>
                    <a:p>
                      <a:endParaRPr lang="en-US" dirty="0"/>
                    </a:p>
                  </a:txBody>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39361329"/>
                  </a:ext>
                </a:extLst>
              </a:tr>
            </a:tbl>
          </a:graphicData>
        </a:graphic>
      </p:graphicFrame>
      <p:sp>
        <p:nvSpPr>
          <p:cNvPr id="4" name="Slide Number Placeholder 3">
            <a:extLst>
              <a:ext uri="{FF2B5EF4-FFF2-40B4-BE49-F238E27FC236}">
                <a16:creationId xmlns:a16="http://schemas.microsoft.com/office/drawing/2014/main" id="{DAACE074-CF4F-42D4-9BC0-0E564D0527C4}"/>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20</a:t>
            </a:fld>
            <a:endParaRPr lang="en-US" dirty="0"/>
          </a:p>
        </p:txBody>
      </p:sp>
    </p:spTree>
    <p:extLst>
      <p:ext uri="{BB962C8B-B14F-4D97-AF65-F5344CB8AC3E}">
        <p14:creationId xmlns:p14="http://schemas.microsoft.com/office/powerpoint/2010/main" val="4071020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Variable Pay</a:t>
            </a:r>
          </a:p>
        </p:txBody>
      </p:sp>
      <p:sp>
        <p:nvSpPr>
          <p:cNvPr id="3" name="Content Placeholder 2">
            <a:extLst>
              <a:ext uri="{FF2B5EF4-FFF2-40B4-BE49-F238E27FC236}">
                <a16:creationId xmlns:a16="http://schemas.microsoft.com/office/drawing/2014/main" id="{12433926-DBB8-47B5-A8A5-B29CF4DD64E4}"/>
              </a:ext>
            </a:extLst>
          </p:cNvPr>
          <p:cNvSpPr>
            <a:spLocks noGrp="1"/>
          </p:cNvSpPr>
          <p:nvPr>
            <p:ph idx="1"/>
          </p:nvPr>
        </p:nvSpPr>
        <p:spPr>
          <a:xfrm>
            <a:off x="457200" y="1138638"/>
            <a:ext cx="8305800" cy="5338361"/>
          </a:xfrm>
        </p:spPr>
        <p:txBody>
          <a:bodyPr/>
          <a:lstStyle/>
          <a:p>
            <a:r>
              <a:rPr lang="en-US" sz="1800" dirty="0"/>
              <a:t>Variable Pay </a:t>
            </a:r>
          </a:p>
          <a:p>
            <a:pPr lvl="1"/>
            <a:r>
              <a:rPr lang="en-US" sz="1800" dirty="0"/>
              <a:t>Contingent on discretion, performance, or results achieved</a:t>
            </a:r>
          </a:p>
          <a:p>
            <a:pPr lvl="1"/>
            <a:r>
              <a:rPr lang="en-US" sz="1800" dirty="0"/>
              <a:t>“Pay at risk”</a:t>
            </a:r>
          </a:p>
          <a:p>
            <a:r>
              <a:rPr lang="en-US" sz="1800" dirty="0"/>
              <a:t>Short Term Incentives </a:t>
            </a:r>
          </a:p>
          <a:p>
            <a:pPr lvl="1"/>
            <a:r>
              <a:rPr lang="en-US" sz="1800" dirty="0"/>
              <a:t>Rewards short term performance (&lt;1 year)</a:t>
            </a:r>
          </a:p>
          <a:p>
            <a:pPr lvl="2"/>
            <a:r>
              <a:rPr lang="en-US" sz="1800" dirty="0"/>
              <a:t>Non-sales (annual variable compensation plan)</a:t>
            </a:r>
          </a:p>
          <a:p>
            <a:pPr lvl="2"/>
            <a:r>
              <a:rPr lang="en-US" sz="1800" dirty="0"/>
              <a:t>Sales (FAM, RSM, or SNX sales incentive plan)</a:t>
            </a:r>
          </a:p>
          <a:p>
            <a:r>
              <a:rPr lang="en-US" sz="1800" dirty="0"/>
              <a:t>Long Term Incentives</a:t>
            </a:r>
          </a:p>
          <a:p>
            <a:pPr lvl="1"/>
            <a:r>
              <a:rPr lang="en-US" sz="1800" dirty="0"/>
              <a:t>Reward long term performance (1 – 3 years)</a:t>
            </a:r>
          </a:p>
          <a:p>
            <a:pPr lvl="1"/>
            <a:r>
              <a:rPr lang="en-US" sz="1800" dirty="0"/>
              <a:t>Equity Awards</a:t>
            </a:r>
          </a:p>
          <a:p>
            <a:pPr lvl="2"/>
            <a:r>
              <a:rPr lang="en-US" sz="1800" dirty="0"/>
              <a:t>Align employee compensation to the long-term financial interests of the company and its shareholders</a:t>
            </a:r>
          </a:p>
          <a:p>
            <a:pPr lvl="3"/>
            <a:r>
              <a:rPr lang="en-US" sz="1800" dirty="0"/>
              <a:t>Pool 1: SAM18+, TE8+, SM6, FSM7</a:t>
            </a:r>
          </a:p>
          <a:p>
            <a:pPr lvl="4"/>
            <a:r>
              <a:rPr lang="en-US" sz="1800" dirty="0"/>
              <a:t>50% Stock Options, 50% Restricted Stock Units</a:t>
            </a:r>
          </a:p>
          <a:p>
            <a:pPr lvl="3"/>
            <a:r>
              <a:rPr lang="en-US" sz="1800" dirty="0"/>
              <a:t>Pool 2: SAM15-17, STE/TE5-7, SM5, FSM6</a:t>
            </a:r>
          </a:p>
          <a:p>
            <a:pPr lvl="4"/>
            <a:r>
              <a:rPr lang="en-US" sz="1800" dirty="0"/>
              <a:t>100% Restricted Stock Units</a:t>
            </a:r>
          </a:p>
          <a:p>
            <a:pPr lvl="1"/>
            <a:endParaRPr lang="en-US" sz="1800" dirty="0"/>
          </a:p>
          <a:p>
            <a:pPr lvl="2"/>
            <a:endParaRPr lang="en-US" sz="1800" dirty="0"/>
          </a:p>
          <a:p>
            <a:pPr lvl="1"/>
            <a:endParaRPr lang="en-US" sz="1800" dirty="0"/>
          </a:p>
          <a:p>
            <a:pPr marL="457200" lvl="1" indent="0">
              <a:buNone/>
            </a:pPr>
            <a:endParaRPr lang="en-US" sz="1800" dirty="0"/>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21</a:t>
            </a:fld>
            <a:endParaRPr lang="en-US" dirty="0"/>
          </a:p>
        </p:txBody>
      </p:sp>
    </p:spTree>
    <p:extLst>
      <p:ext uri="{BB962C8B-B14F-4D97-AF65-F5344CB8AC3E}">
        <p14:creationId xmlns:p14="http://schemas.microsoft.com/office/powerpoint/2010/main" val="2081619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D9E67-7A4B-49F5-8660-F960F05FACD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F87C16B-98A0-4FCD-B689-BBE907C5CF72}"/>
              </a:ext>
            </a:extLst>
          </p:cNvPr>
          <p:cNvSpPr>
            <a:spLocks noGrp="1"/>
          </p:cNvSpPr>
          <p:nvPr>
            <p:ph idx="1"/>
          </p:nvPr>
        </p:nvSpPr>
        <p:spPr>
          <a:xfrm>
            <a:off x="457200" y="1143000"/>
            <a:ext cx="8305800" cy="5257800"/>
          </a:xfrm>
        </p:spPr>
        <p:txBody>
          <a:bodyPr/>
          <a:lstStyle/>
          <a:p>
            <a:r>
              <a:rPr lang="en-US" dirty="0"/>
              <a:t>Intranet Navigation: Talent Management &gt; Compensation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Questions</a:t>
            </a:r>
          </a:p>
          <a:p>
            <a:pPr lvl="1"/>
            <a:r>
              <a:rPr lang="en-US" dirty="0"/>
              <a:t>Contact your HR Business Partner</a:t>
            </a:r>
          </a:p>
          <a:p>
            <a:pPr lvl="1"/>
            <a:r>
              <a:rPr lang="en-US" dirty="0"/>
              <a:t>Email questions to compensation@mts.com</a:t>
            </a:r>
          </a:p>
        </p:txBody>
      </p:sp>
      <p:sp>
        <p:nvSpPr>
          <p:cNvPr id="5" name="Slide Number Placeholder 4">
            <a:extLst>
              <a:ext uri="{FF2B5EF4-FFF2-40B4-BE49-F238E27FC236}">
                <a16:creationId xmlns:a16="http://schemas.microsoft.com/office/drawing/2014/main" id="{53574ADC-5638-468F-BC3B-26DAA78B85A6}"/>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D2015"/>
                </a:solidFill>
                <a:effectLst/>
                <a:uLnTx/>
                <a:uFillTx/>
                <a:latin typeface="Arial Narrow" pitchFamily="-107" charset="0"/>
                <a:ea typeface="ＭＳ Ｐゴシック" pitchFamily="-107" charset="-128"/>
                <a:cs typeface="+mn-cs"/>
              </a:rPr>
              <a:t>Page </a:t>
            </a:r>
            <a:fld id="{15566FED-FC8B-4D5C-8D2B-4EF52E2A2990}" type="slidenum">
              <a:rPr kumimoji="0" lang="en-US" sz="1000" b="0" i="0" u="none" strike="noStrike" kern="1200" cap="none" spc="0" normalizeH="0" baseline="0" noProof="0" smtClean="0">
                <a:ln>
                  <a:noFill/>
                </a:ln>
                <a:solidFill>
                  <a:srgbClr val="2D2015"/>
                </a:solidFill>
                <a:effectLst/>
                <a:uLnTx/>
                <a:uFillTx/>
                <a:latin typeface="Arial Narrow" pitchFamily="-107"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solidFill>
                <a:srgbClr val="2D2015"/>
              </a:solidFill>
              <a:effectLst/>
              <a:uLnTx/>
              <a:uFillTx/>
              <a:latin typeface="Arial Narrow" pitchFamily="-107" charset="0"/>
              <a:ea typeface="ＭＳ Ｐゴシック" pitchFamily="-107" charset="-128"/>
              <a:cs typeface="+mn-cs"/>
            </a:endParaRPr>
          </a:p>
        </p:txBody>
      </p:sp>
      <p:pic>
        <p:nvPicPr>
          <p:cNvPr id="7" name="Picture 6" descr="A screenshot of a cell phone&#10;&#10;Description automatically generated">
            <a:extLst>
              <a:ext uri="{FF2B5EF4-FFF2-40B4-BE49-F238E27FC236}">
                <a16:creationId xmlns:a16="http://schemas.microsoft.com/office/drawing/2014/main" id="{608F25FD-33BA-4E1C-B930-CE575219FB1E}"/>
              </a:ext>
            </a:extLst>
          </p:cNvPr>
          <p:cNvPicPr>
            <a:picLocks noChangeAspect="1"/>
          </p:cNvPicPr>
          <p:nvPr/>
        </p:nvPicPr>
        <p:blipFill rotWithShape="1">
          <a:blip r:embed="rId3"/>
          <a:srcRect l="601" t="1973" r="587" b="1"/>
          <a:stretch/>
        </p:blipFill>
        <p:spPr>
          <a:xfrm>
            <a:off x="1778726" y="1637211"/>
            <a:ext cx="4850674" cy="3155095"/>
          </a:xfrm>
          <a:prstGeom prst="rect">
            <a:avLst/>
          </a:prstGeom>
          <a:ln w="9525">
            <a:solidFill>
              <a:schemeClr val="tx1"/>
            </a:solidFill>
          </a:ln>
        </p:spPr>
      </p:pic>
    </p:spTree>
    <p:extLst>
      <p:ext uri="{BB962C8B-B14F-4D97-AF65-F5344CB8AC3E}">
        <p14:creationId xmlns:p14="http://schemas.microsoft.com/office/powerpoint/2010/main" val="3682039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6B58-A846-46C5-9CBE-15AF839B7DEE}"/>
              </a:ext>
            </a:extLst>
          </p:cNvPr>
          <p:cNvSpPr>
            <a:spLocks noGrp="1"/>
          </p:cNvSpPr>
          <p:nvPr>
            <p:ph type="title"/>
          </p:nvPr>
        </p:nvSpPr>
        <p:spPr/>
        <p:txBody>
          <a:bodyPr/>
          <a:lstStyle/>
          <a:p>
            <a:r>
              <a:rPr lang="en-US" dirty="0"/>
              <a:t>Leave of Absences </a:t>
            </a:r>
          </a:p>
        </p:txBody>
      </p:sp>
      <p:sp>
        <p:nvSpPr>
          <p:cNvPr id="3" name="Content Placeholder 2">
            <a:extLst>
              <a:ext uri="{FF2B5EF4-FFF2-40B4-BE49-F238E27FC236}">
                <a16:creationId xmlns:a16="http://schemas.microsoft.com/office/drawing/2014/main" id="{C1F2626A-E541-4359-A084-18EFAB491A74}"/>
              </a:ext>
            </a:extLst>
          </p:cNvPr>
          <p:cNvSpPr>
            <a:spLocks noGrp="1"/>
          </p:cNvSpPr>
          <p:nvPr>
            <p:ph idx="1"/>
          </p:nvPr>
        </p:nvSpPr>
        <p:spPr/>
        <p:txBody>
          <a:bodyPr/>
          <a:lstStyle/>
          <a:p>
            <a:pPr>
              <a:spcBef>
                <a:spcPts val="0"/>
              </a:spcBef>
            </a:pPr>
            <a:r>
              <a:rPr lang="en-US" sz="1900" dirty="0"/>
              <a:t>When an employee advises that they need to be off work for a medical illness, to care for a family member with a serious illness, Military Leave, Jury Duty, Bereavement to name some Leave types, have them reach out to the HR Coordinator. </a:t>
            </a:r>
          </a:p>
          <a:p>
            <a:pPr marL="0" indent="0">
              <a:spcBef>
                <a:spcPts val="0"/>
              </a:spcBef>
              <a:buNone/>
            </a:pPr>
            <a:r>
              <a:rPr lang="en-US" sz="1900" dirty="0"/>
              <a:t> </a:t>
            </a:r>
          </a:p>
          <a:p>
            <a:pPr>
              <a:spcBef>
                <a:spcPts val="0"/>
              </a:spcBef>
            </a:pPr>
            <a:r>
              <a:rPr lang="en-US" sz="1900" dirty="0"/>
              <a:t>The HR Coordinator will email the employee with instructions on paperwork needed to request Leave of Absence and if needed to request Short Term Disability for a medical LOA.</a:t>
            </a:r>
          </a:p>
          <a:p>
            <a:pPr marL="0" indent="0">
              <a:spcBef>
                <a:spcPts val="0"/>
              </a:spcBef>
              <a:buNone/>
            </a:pPr>
            <a:r>
              <a:rPr lang="en-US" sz="1900" dirty="0"/>
              <a:t> </a:t>
            </a:r>
          </a:p>
          <a:p>
            <a:pPr>
              <a:spcBef>
                <a:spcPts val="0"/>
              </a:spcBef>
            </a:pPr>
            <a:r>
              <a:rPr lang="en-US" sz="1900" dirty="0"/>
              <a:t>In the employee’s absence, the HR Coordinator will submit Timesheet Instructions to the Manager. The Manager will submit a manual Timesheet to Payroll until the employee returns.</a:t>
            </a:r>
          </a:p>
          <a:p>
            <a:pPr marL="0" indent="0">
              <a:spcBef>
                <a:spcPts val="0"/>
              </a:spcBef>
              <a:buNone/>
            </a:pPr>
            <a:r>
              <a:rPr lang="en-US" sz="1900" dirty="0"/>
              <a:t> </a:t>
            </a:r>
          </a:p>
          <a:p>
            <a:pPr>
              <a:spcBef>
                <a:spcPts val="0"/>
              </a:spcBef>
            </a:pPr>
            <a:r>
              <a:rPr lang="en-US" sz="1900" dirty="0"/>
              <a:t>When the employee is permitted to return to work after a Medical LOA. The employee will need a release to work authorization noting any physical restrictions.</a:t>
            </a:r>
          </a:p>
          <a:p>
            <a:pPr marL="0" indent="0">
              <a:spcBef>
                <a:spcPts val="0"/>
              </a:spcBef>
              <a:buNone/>
            </a:pPr>
            <a:endParaRPr lang="en-US" sz="1900" dirty="0"/>
          </a:p>
          <a:p>
            <a:pPr>
              <a:spcBef>
                <a:spcPts val="0"/>
              </a:spcBef>
            </a:pPr>
            <a:r>
              <a:rPr lang="en-US" sz="1900" dirty="0"/>
              <a:t>Review the Leaves of Absence (HR-004.01) Procedure for more details.</a:t>
            </a:r>
          </a:p>
          <a:p>
            <a:pPr marL="0" indent="0">
              <a:buNone/>
            </a:pPr>
            <a:endParaRPr lang="en-US" dirty="0"/>
          </a:p>
        </p:txBody>
      </p:sp>
      <p:sp>
        <p:nvSpPr>
          <p:cNvPr id="4" name="Slide Number Placeholder 3">
            <a:extLst>
              <a:ext uri="{FF2B5EF4-FFF2-40B4-BE49-F238E27FC236}">
                <a16:creationId xmlns:a16="http://schemas.microsoft.com/office/drawing/2014/main" id="{D93B2C20-55ED-4DD7-BBDB-9F1CF7CC7319}"/>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23</a:t>
            </a:fld>
            <a:endParaRPr lang="en-US" dirty="0"/>
          </a:p>
        </p:txBody>
      </p:sp>
    </p:spTree>
    <p:extLst>
      <p:ext uri="{BB962C8B-B14F-4D97-AF65-F5344CB8AC3E}">
        <p14:creationId xmlns:p14="http://schemas.microsoft.com/office/powerpoint/2010/main" val="3997385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6B58-A846-46C5-9CBE-15AF839B7DEE}"/>
              </a:ext>
            </a:extLst>
          </p:cNvPr>
          <p:cNvSpPr>
            <a:spLocks noGrp="1"/>
          </p:cNvSpPr>
          <p:nvPr>
            <p:ph type="title"/>
          </p:nvPr>
        </p:nvSpPr>
        <p:spPr/>
        <p:txBody>
          <a:bodyPr/>
          <a:lstStyle/>
          <a:p>
            <a:r>
              <a:rPr lang="en-US" dirty="0"/>
              <a:t>Employee Assistance Program</a:t>
            </a:r>
          </a:p>
        </p:txBody>
      </p:sp>
      <p:sp>
        <p:nvSpPr>
          <p:cNvPr id="3" name="Content Placeholder 2">
            <a:extLst>
              <a:ext uri="{FF2B5EF4-FFF2-40B4-BE49-F238E27FC236}">
                <a16:creationId xmlns:a16="http://schemas.microsoft.com/office/drawing/2014/main" id="{C1F2626A-E541-4359-A084-18EFAB491A74}"/>
              </a:ext>
            </a:extLst>
          </p:cNvPr>
          <p:cNvSpPr>
            <a:spLocks noGrp="1"/>
          </p:cNvSpPr>
          <p:nvPr>
            <p:ph idx="1"/>
          </p:nvPr>
        </p:nvSpPr>
        <p:spPr/>
        <p:txBody>
          <a:bodyPr/>
          <a:lstStyle/>
          <a:p>
            <a:r>
              <a:rPr lang="en-US" sz="1900" dirty="0"/>
              <a:t>Refer employees to our CIGNA EAP program (877) 622-4327 24 hours a day for confidential help: </a:t>
            </a:r>
          </a:p>
          <a:p>
            <a:pPr lvl="1"/>
            <a:r>
              <a:rPr lang="en-US" sz="1900" dirty="0"/>
              <a:t>When an employee has problems that interfere with performance or they disclose that they are experiencing physical illness, emotional stress, relationships, marriage, divorce, or issues with children to name a few.</a:t>
            </a:r>
          </a:p>
          <a:p>
            <a:pPr lvl="1"/>
            <a:r>
              <a:rPr lang="en-US" sz="1900" dirty="0"/>
              <a:t>The EAP also provides resources for childcare, senior care, financial &amp; legal assistance, and discounts on a variety of services &amp; supplies, e.g. hearing care and fitness club discounts. </a:t>
            </a:r>
          </a:p>
          <a:p>
            <a:endParaRPr lang="en-US" sz="1900" dirty="0"/>
          </a:p>
          <a:p>
            <a:r>
              <a:rPr lang="en-US" sz="1900" dirty="0"/>
              <a:t>Contact HR Benefits for any additional information.</a:t>
            </a:r>
          </a:p>
          <a:p>
            <a:endParaRPr lang="en-US" dirty="0"/>
          </a:p>
        </p:txBody>
      </p:sp>
      <p:sp>
        <p:nvSpPr>
          <p:cNvPr id="4" name="Slide Number Placeholder 3">
            <a:extLst>
              <a:ext uri="{FF2B5EF4-FFF2-40B4-BE49-F238E27FC236}">
                <a16:creationId xmlns:a16="http://schemas.microsoft.com/office/drawing/2014/main" id="{D93B2C20-55ED-4DD7-BBDB-9F1CF7CC7319}"/>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24</a:t>
            </a:fld>
            <a:endParaRPr lang="en-US" dirty="0"/>
          </a:p>
        </p:txBody>
      </p:sp>
    </p:spTree>
    <p:extLst>
      <p:ext uri="{BB962C8B-B14F-4D97-AF65-F5344CB8AC3E}">
        <p14:creationId xmlns:p14="http://schemas.microsoft.com/office/powerpoint/2010/main" val="1089325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E391-0FCB-4B96-AB2B-811B6EAAB84A}"/>
              </a:ext>
            </a:extLst>
          </p:cNvPr>
          <p:cNvSpPr>
            <a:spLocks noGrp="1"/>
          </p:cNvSpPr>
          <p:nvPr>
            <p:ph type="title"/>
          </p:nvPr>
        </p:nvSpPr>
        <p:spPr/>
        <p:txBody>
          <a:bodyPr/>
          <a:lstStyle/>
          <a:p>
            <a:r>
              <a:rPr lang="en-US" dirty="0"/>
              <a:t>Retirement</a:t>
            </a:r>
          </a:p>
        </p:txBody>
      </p:sp>
      <p:sp>
        <p:nvSpPr>
          <p:cNvPr id="3" name="Content Placeholder 2">
            <a:extLst>
              <a:ext uri="{FF2B5EF4-FFF2-40B4-BE49-F238E27FC236}">
                <a16:creationId xmlns:a16="http://schemas.microsoft.com/office/drawing/2014/main" id="{E430C0B1-7304-4271-A9A4-5787EC4A3B7E}"/>
              </a:ext>
            </a:extLst>
          </p:cNvPr>
          <p:cNvSpPr>
            <a:spLocks noGrp="1"/>
          </p:cNvSpPr>
          <p:nvPr>
            <p:ph idx="1"/>
          </p:nvPr>
        </p:nvSpPr>
        <p:spPr>
          <a:xfrm>
            <a:off x="133927" y="1005608"/>
            <a:ext cx="8305800" cy="5105400"/>
          </a:xfrm>
        </p:spPr>
        <p:txBody>
          <a:bodyPr/>
          <a:lstStyle/>
          <a:p>
            <a:pPr marL="257175" indent="-257175">
              <a:spcBef>
                <a:spcPts val="0"/>
              </a:spcBef>
              <a:buFont typeface="+mj-lt"/>
              <a:buAutoNum type="arabicPeriod"/>
            </a:pPr>
            <a:r>
              <a:rPr lang="en-US" sz="1800" dirty="0"/>
              <a:t>Once employee shares their plans with you, request employee provide a letter of termination with a minimum of a 2-week notice. Once you receive this document, share with HR/Benefits.   </a:t>
            </a:r>
            <a:r>
              <a:rPr lang="en-US" sz="1800" u="sng" dirty="0"/>
              <a:t>Note</a:t>
            </a:r>
            <a:r>
              <a:rPr lang="en-US" sz="1800" dirty="0"/>
              <a:t>: While there’s no requirement, a 2-week notice is typically the minimum notification period.   The more advance notice allows you to create a transition plan and do workforce planning. </a:t>
            </a:r>
          </a:p>
          <a:p>
            <a:pPr marL="257175" indent="-257175">
              <a:spcBef>
                <a:spcPts val="0"/>
              </a:spcBef>
              <a:buFont typeface="+mj-lt"/>
              <a:buAutoNum type="arabicPeriod"/>
            </a:pPr>
            <a:endParaRPr lang="en-US" sz="1800" dirty="0"/>
          </a:p>
          <a:p>
            <a:pPr marL="257175" indent="-257175">
              <a:spcBef>
                <a:spcPts val="0"/>
              </a:spcBef>
              <a:buFont typeface="+mj-lt"/>
              <a:buAutoNum type="arabicPeriod"/>
            </a:pPr>
            <a:r>
              <a:rPr lang="en-US" sz="1800" dirty="0"/>
              <a:t>Look for instructions from HR/Benefits on: (1) </a:t>
            </a:r>
            <a:r>
              <a:rPr lang="en-US" sz="1800" b="1" i="1" dirty="0"/>
              <a:t>off-boarding checklist </a:t>
            </a:r>
            <a:r>
              <a:rPr lang="en-US" sz="1800" dirty="0"/>
              <a:t>and (2) completing a </a:t>
            </a:r>
            <a:r>
              <a:rPr lang="en-US" sz="1800" b="1" dirty="0"/>
              <a:t>Notice of Termination</a:t>
            </a:r>
            <a:r>
              <a:rPr lang="en-US" sz="1800" dirty="0"/>
              <a:t>. </a:t>
            </a:r>
          </a:p>
          <a:p>
            <a:pPr marL="257175" indent="-257175">
              <a:spcBef>
                <a:spcPts val="0"/>
              </a:spcBef>
              <a:buFont typeface="+mj-lt"/>
              <a:buAutoNum type="arabicPeriod"/>
            </a:pPr>
            <a:endParaRPr lang="en-US" sz="1800" dirty="0"/>
          </a:p>
          <a:p>
            <a:pPr marL="257175" indent="-257175">
              <a:spcBef>
                <a:spcPts val="0"/>
              </a:spcBef>
              <a:buFont typeface="+mj-lt"/>
              <a:buAutoNum type="arabicPeriod"/>
            </a:pPr>
            <a:r>
              <a:rPr lang="en-US" sz="1800" dirty="0"/>
              <a:t>Share the document “</a:t>
            </a:r>
            <a:r>
              <a:rPr lang="en-US" sz="1800" b="1" i="1" dirty="0"/>
              <a:t>What Happens When You Leave MT</a:t>
            </a:r>
            <a:r>
              <a:rPr lang="en-US" sz="1800" i="1" dirty="0"/>
              <a:t>S</a:t>
            </a:r>
            <a:r>
              <a:rPr lang="en-US" sz="1800" dirty="0"/>
              <a:t>?”   </a:t>
            </a:r>
            <a:r>
              <a:rPr lang="en-US" sz="1800" u="sng" dirty="0"/>
              <a:t>Note</a:t>
            </a:r>
            <a:r>
              <a:rPr lang="en-US" sz="1800" dirty="0"/>
              <a:t>: Employee will also be sent a hard copy to their home address. </a:t>
            </a:r>
          </a:p>
          <a:p>
            <a:pPr marL="257175" indent="-257175">
              <a:spcBef>
                <a:spcPts val="0"/>
              </a:spcBef>
              <a:buFont typeface="+mj-lt"/>
              <a:buAutoNum type="arabicPeriod"/>
            </a:pPr>
            <a:endParaRPr lang="en-US" sz="1800" dirty="0"/>
          </a:p>
          <a:p>
            <a:pPr marL="257175" indent="-257175">
              <a:spcBef>
                <a:spcPts val="0"/>
              </a:spcBef>
              <a:buFont typeface="+mj-lt"/>
              <a:buAutoNum type="arabicPeriod"/>
            </a:pPr>
            <a:r>
              <a:rPr lang="en-US" sz="1800" dirty="0"/>
              <a:t>Review the </a:t>
            </a:r>
            <a:r>
              <a:rPr lang="en-US" sz="1800" b="1" u="sng" dirty="0"/>
              <a:t>Retirement Recognition Guidelines </a:t>
            </a:r>
            <a:r>
              <a:rPr lang="en-US" sz="1800" dirty="0"/>
              <a:t>  (HR-021.02) procedure to plan and prepare for recognition.    </a:t>
            </a:r>
          </a:p>
          <a:p>
            <a:pPr marL="600075" lvl="1" indent="-257175">
              <a:spcBef>
                <a:spcPts val="0"/>
              </a:spcBef>
              <a:buFont typeface="Arial" panose="020B0604020202020204" pitchFamily="34" charset="0"/>
              <a:buChar char="•"/>
            </a:pPr>
            <a:r>
              <a:rPr lang="en-US" sz="1800" dirty="0"/>
              <a:t>Retirement recognition is defined as regular employees leaving MTS who are: (1) at least 65 years old with a minimum of 5 years of service, or (2) at least 55 years old with a minimum of 10 years of service. </a:t>
            </a:r>
          </a:p>
          <a:p>
            <a:pPr marL="600075" lvl="1" indent="-257175">
              <a:spcBef>
                <a:spcPts val="0"/>
              </a:spcBef>
              <a:buFont typeface="Arial" panose="020B0604020202020204" pitchFamily="34" charset="0"/>
              <a:buChar char="•"/>
            </a:pPr>
            <a:r>
              <a:rPr lang="en-US" sz="1800" dirty="0"/>
              <a:t>Take action to complete on or before the employee’s last day worked.   Since the process takes up to a week to complete, make your request a week before the employee’s last day worked. </a:t>
            </a:r>
          </a:p>
          <a:p>
            <a:endParaRPr lang="en-US" dirty="0"/>
          </a:p>
        </p:txBody>
      </p:sp>
      <p:sp>
        <p:nvSpPr>
          <p:cNvPr id="4" name="Slide Number Placeholder 3">
            <a:extLst>
              <a:ext uri="{FF2B5EF4-FFF2-40B4-BE49-F238E27FC236}">
                <a16:creationId xmlns:a16="http://schemas.microsoft.com/office/drawing/2014/main" id="{9AF2A8F0-BD8E-4060-8F27-0377B0664D38}"/>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25</a:t>
            </a:fld>
            <a:endParaRPr lang="en-US" dirty="0"/>
          </a:p>
        </p:txBody>
      </p:sp>
    </p:spTree>
    <p:extLst>
      <p:ext uri="{BB962C8B-B14F-4D97-AF65-F5344CB8AC3E}">
        <p14:creationId xmlns:p14="http://schemas.microsoft.com/office/powerpoint/2010/main" val="214491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E391-0FCB-4B96-AB2B-811B6EAAB84A}"/>
              </a:ext>
            </a:extLst>
          </p:cNvPr>
          <p:cNvSpPr>
            <a:spLocks noGrp="1"/>
          </p:cNvSpPr>
          <p:nvPr>
            <p:ph type="title"/>
          </p:nvPr>
        </p:nvSpPr>
        <p:spPr/>
        <p:txBody>
          <a:bodyPr/>
          <a:lstStyle/>
          <a:p>
            <a:r>
              <a:rPr lang="en-US" dirty="0"/>
              <a:t>HIPAA</a:t>
            </a:r>
          </a:p>
        </p:txBody>
      </p:sp>
      <p:sp>
        <p:nvSpPr>
          <p:cNvPr id="3" name="Content Placeholder 2">
            <a:extLst>
              <a:ext uri="{FF2B5EF4-FFF2-40B4-BE49-F238E27FC236}">
                <a16:creationId xmlns:a16="http://schemas.microsoft.com/office/drawing/2014/main" id="{E430C0B1-7304-4271-A9A4-5787EC4A3B7E}"/>
              </a:ext>
            </a:extLst>
          </p:cNvPr>
          <p:cNvSpPr>
            <a:spLocks noGrp="1"/>
          </p:cNvSpPr>
          <p:nvPr>
            <p:ph idx="1"/>
          </p:nvPr>
        </p:nvSpPr>
        <p:spPr/>
        <p:txBody>
          <a:bodyPr/>
          <a:lstStyle/>
          <a:p>
            <a:r>
              <a:rPr lang="en-US" dirty="0"/>
              <a:t>An employee may choose to disclose information about their own medical condition to individuals that is otherwise covered under the Health Insurance Portability and Accountability Act.  Such disclosure is not a violation of the rules.</a:t>
            </a:r>
          </a:p>
          <a:p>
            <a:pPr marL="0" indent="0">
              <a:buNone/>
            </a:pPr>
            <a:endParaRPr lang="en-US" dirty="0"/>
          </a:p>
          <a:p>
            <a:r>
              <a:rPr lang="en-US" dirty="0"/>
              <a:t>However, disclosing medical information of an employee to individuals who are not designated as a Covered Individual by MTS under the regulations is a violation.</a:t>
            </a:r>
          </a:p>
          <a:p>
            <a:pPr marL="0" indent="0">
              <a:buNone/>
            </a:pPr>
            <a:endParaRPr lang="en-US" dirty="0"/>
          </a:p>
          <a:p>
            <a:r>
              <a:rPr lang="en-US" dirty="0"/>
              <a:t>Overall, privacy in the workplace in the employment context refers to employee’s information that they regard as personal or private.  This can include medical information, work activities, off-duty behavior and the employee’s right to not have such information shared with others</a:t>
            </a:r>
          </a:p>
          <a:p>
            <a:endParaRPr lang="en-US" dirty="0"/>
          </a:p>
        </p:txBody>
      </p:sp>
      <p:sp>
        <p:nvSpPr>
          <p:cNvPr id="4" name="Slide Number Placeholder 3">
            <a:extLst>
              <a:ext uri="{FF2B5EF4-FFF2-40B4-BE49-F238E27FC236}">
                <a16:creationId xmlns:a16="http://schemas.microsoft.com/office/drawing/2014/main" id="{9AF2A8F0-BD8E-4060-8F27-0377B0664D38}"/>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26</a:t>
            </a:fld>
            <a:endParaRPr lang="en-US" dirty="0"/>
          </a:p>
        </p:txBody>
      </p:sp>
    </p:spTree>
    <p:extLst>
      <p:ext uri="{BB962C8B-B14F-4D97-AF65-F5344CB8AC3E}">
        <p14:creationId xmlns:p14="http://schemas.microsoft.com/office/powerpoint/2010/main" val="324894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01E3-AC10-4B18-86EB-9077C567B003}"/>
              </a:ext>
            </a:extLst>
          </p:cNvPr>
          <p:cNvSpPr>
            <a:spLocks noGrp="1"/>
          </p:cNvSpPr>
          <p:nvPr>
            <p:ph type="title"/>
          </p:nvPr>
        </p:nvSpPr>
        <p:spPr/>
        <p:txBody>
          <a:bodyPr/>
          <a:lstStyle/>
          <a:p>
            <a:r>
              <a:rPr lang="en-US" dirty="0"/>
              <a:t>Recognition </a:t>
            </a:r>
          </a:p>
        </p:txBody>
      </p:sp>
      <p:sp>
        <p:nvSpPr>
          <p:cNvPr id="3" name="Content Placeholder 2">
            <a:extLst>
              <a:ext uri="{FF2B5EF4-FFF2-40B4-BE49-F238E27FC236}">
                <a16:creationId xmlns:a16="http://schemas.microsoft.com/office/drawing/2014/main" id="{6FC65E1F-372B-4214-808A-8717CBCB2069}"/>
              </a:ext>
            </a:extLst>
          </p:cNvPr>
          <p:cNvSpPr>
            <a:spLocks noGrp="1"/>
          </p:cNvSpPr>
          <p:nvPr>
            <p:ph idx="1"/>
          </p:nvPr>
        </p:nvSpPr>
        <p:spPr>
          <a:xfrm>
            <a:off x="89719" y="1005135"/>
            <a:ext cx="4322491" cy="5105400"/>
          </a:xfrm>
        </p:spPr>
        <p:txBody>
          <a:bodyPr/>
          <a:lstStyle/>
          <a:p>
            <a:r>
              <a:rPr lang="en-US" dirty="0"/>
              <a:t>Spot Award Program:</a:t>
            </a:r>
          </a:p>
          <a:p>
            <a:pPr lvl="1"/>
            <a:r>
              <a:rPr lang="en-US" dirty="0"/>
              <a:t>Provide a means for managers to recognize employees for contribution to a specific project or going above and beyond job duties.</a:t>
            </a:r>
          </a:p>
          <a:p>
            <a:pPr lvl="1"/>
            <a:r>
              <a:rPr lang="en-US" dirty="0"/>
              <a:t>Gift certificate in amounts of $100 or less. </a:t>
            </a:r>
          </a:p>
          <a:p>
            <a:r>
              <a:rPr lang="en-US" dirty="0"/>
              <a:t>Performance +</a:t>
            </a:r>
          </a:p>
          <a:p>
            <a:pPr lvl="1"/>
            <a:r>
              <a:rPr lang="en-US" dirty="0"/>
              <a:t>Recognize employees who exceed the company’s expectations</a:t>
            </a:r>
          </a:p>
          <a:p>
            <a:pPr lvl="1"/>
            <a:r>
              <a:rPr lang="en-US" dirty="0"/>
              <a:t>Cash award</a:t>
            </a:r>
          </a:p>
          <a:p>
            <a:r>
              <a:rPr lang="en-US" dirty="0"/>
              <a:t>Recognition Time Off</a:t>
            </a:r>
          </a:p>
          <a:p>
            <a:pPr lvl="1"/>
            <a:r>
              <a:rPr lang="en-US" dirty="0"/>
              <a:t>Recognize employees with additional PTO days</a:t>
            </a:r>
          </a:p>
          <a:p>
            <a:r>
              <a:rPr lang="en-US" dirty="0"/>
              <a:t>Send an </a:t>
            </a:r>
            <a:r>
              <a:rPr lang="en-US" dirty="0" err="1"/>
              <a:t>eCard</a:t>
            </a:r>
            <a:endParaRPr lang="en-US" dirty="0"/>
          </a:p>
          <a:p>
            <a:pPr lvl="1"/>
            <a:r>
              <a:rPr lang="en-US" dirty="0"/>
              <a:t>Located on the Intranet Homepage</a:t>
            </a:r>
          </a:p>
        </p:txBody>
      </p:sp>
      <p:sp>
        <p:nvSpPr>
          <p:cNvPr id="5" name="Slide Number Placeholder 4">
            <a:extLst>
              <a:ext uri="{FF2B5EF4-FFF2-40B4-BE49-F238E27FC236}">
                <a16:creationId xmlns:a16="http://schemas.microsoft.com/office/drawing/2014/main" id="{0A8B8794-C177-4FBF-A955-06EB81B0FF36}"/>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27</a:t>
            </a:fld>
            <a:endParaRPr lang="en-US" dirty="0"/>
          </a:p>
        </p:txBody>
      </p:sp>
      <p:pic>
        <p:nvPicPr>
          <p:cNvPr id="6" name="Picture 5">
            <a:extLst>
              <a:ext uri="{FF2B5EF4-FFF2-40B4-BE49-F238E27FC236}">
                <a16:creationId xmlns:a16="http://schemas.microsoft.com/office/drawing/2014/main" id="{4CA4E920-DC01-43D3-BEE5-39B7F626D2EB}"/>
              </a:ext>
            </a:extLst>
          </p:cNvPr>
          <p:cNvPicPr>
            <a:picLocks noChangeAspect="1"/>
          </p:cNvPicPr>
          <p:nvPr/>
        </p:nvPicPr>
        <p:blipFill>
          <a:blip r:embed="rId3"/>
          <a:stretch>
            <a:fillRect/>
          </a:stretch>
        </p:blipFill>
        <p:spPr>
          <a:xfrm>
            <a:off x="4493326" y="912395"/>
            <a:ext cx="4490884" cy="2724265"/>
          </a:xfrm>
          <a:prstGeom prst="rect">
            <a:avLst/>
          </a:prstGeom>
        </p:spPr>
      </p:pic>
      <p:pic>
        <p:nvPicPr>
          <p:cNvPr id="7" name="Picture 6">
            <a:extLst>
              <a:ext uri="{FF2B5EF4-FFF2-40B4-BE49-F238E27FC236}">
                <a16:creationId xmlns:a16="http://schemas.microsoft.com/office/drawing/2014/main" id="{A5803648-A47F-45B3-B8F3-154A2AF7BBC1}"/>
              </a:ext>
            </a:extLst>
          </p:cNvPr>
          <p:cNvPicPr>
            <a:picLocks noChangeAspect="1"/>
          </p:cNvPicPr>
          <p:nvPr/>
        </p:nvPicPr>
        <p:blipFill>
          <a:blip r:embed="rId4"/>
          <a:stretch>
            <a:fillRect/>
          </a:stretch>
        </p:blipFill>
        <p:spPr>
          <a:xfrm>
            <a:off x="4572000" y="4036073"/>
            <a:ext cx="3464368" cy="2472401"/>
          </a:xfrm>
          <a:prstGeom prst="rect">
            <a:avLst/>
          </a:prstGeom>
        </p:spPr>
      </p:pic>
      <p:sp>
        <p:nvSpPr>
          <p:cNvPr id="8" name="Rectangle 7">
            <a:extLst>
              <a:ext uri="{FF2B5EF4-FFF2-40B4-BE49-F238E27FC236}">
                <a16:creationId xmlns:a16="http://schemas.microsoft.com/office/drawing/2014/main" id="{B1E8A2DD-2E23-4DF5-ACF1-391B7B4373F2}"/>
              </a:ext>
            </a:extLst>
          </p:cNvPr>
          <p:cNvSpPr/>
          <p:nvPr/>
        </p:nvSpPr>
        <p:spPr>
          <a:xfrm>
            <a:off x="4452768" y="3535285"/>
            <a:ext cx="4572000" cy="430887"/>
          </a:xfrm>
          <a:prstGeom prst="rect">
            <a:avLst/>
          </a:prstGeom>
        </p:spPr>
        <p:txBody>
          <a:bodyPr>
            <a:spAutoFit/>
          </a:bodyPr>
          <a:lstStyle/>
          <a:p>
            <a:r>
              <a:rPr lang="en-US" sz="1100" dirty="0">
                <a:hlinkClick r:id="rId5"/>
              </a:rPr>
              <a:t>http://spintranet.mts.com/sites/HR/Pages/Recognitions.aspx</a:t>
            </a:r>
            <a:endParaRPr lang="en-US" sz="1100" dirty="0"/>
          </a:p>
          <a:p>
            <a:endParaRPr lang="en-US" sz="1100" dirty="0"/>
          </a:p>
        </p:txBody>
      </p:sp>
    </p:spTree>
    <p:extLst>
      <p:ext uri="{BB962C8B-B14F-4D97-AF65-F5344CB8AC3E}">
        <p14:creationId xmlns:p14="http://schemas.microsoft.com/office/powerpoint/2010/main" val="689377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nSpc>
                <a:spcPct val="115000"/>
              </a:lnSpc>
              <a:spcBef>
                <a:spcPts val="0"/>
              </a:spcBef>
              <a:spcAft>
                <a:spcPts val="0"/>
              </a:spcAft>
            </a:pPr>
            <a:r>
              <a:rPr lang="en-US" dirty="0">
                <a:latin typeface="+mn-lt"/>
                <a:ea typeface="Calibri" panose="020F0502020204030204" pitchFamily="34" charset="0"/>
                <a:cs typeface="Times New Roman" panose="02020603050405020304" pitchFamily="18" charset="0"/>
              </a:rPr>
              <a:t>Employee Relations</a:t>
            </a:r>
          </a:p>
        </p:txBody>
      </p:sp>
      <p:sp>
        <p:nvSpPr>
          <p:cNvPr id="5" name="Subtitle 4">
            <a:extLst>
              <a:ext uri="{FF2B5EF4-FFF2-40B4-BE49-F238E27FC236}">
                <a16:creationId xmlns:a16="http://schemas.microsoft.com/office/drawing/2014/main" id="{9EB0B93A-1D82-44EB-B372-242FBAEDBF7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7967D74B-9074-40C7-AE06-98C85BB635B1}"/>
              </a:ext>
            </a:extLst>
          </p:cNvPr>
          <p:cNvSpPr txBox="1"/>
          <p:nvPr/>
        </p:nvSpPr>
        <p:spPr>
          <a:xfrm>
            <a:off x="7814187" y="6061624"/>
            <a:ext cx="1329813" cy="400110"/>
          </a:xfrm>
          <a:prstGeom prst="rect">
            <a:avLst/>
          </a:prstGeom>
          <a:noFill/>
        </p:spPr>
        <p:txBody>
          <a:bodyPr wrap="square" rtlCol="0">
            <a:spAutoFit/>
          </a:bodyPr>
          <a:lstStyle/>
          <a:p>
            <a:r>
              <a:rPr lang="en-US" dirty="0"/>
              <a:t>Page: 28</a:t>
            </a:r>
          </a:p>
        </p:txBody>
      </p:sp>
    </p:spTree>
    <p:extLst>
      <p:ext uri="{BB962C8B-B14F-4D97-AF65-F5344CB8AC3E}">
        <p14:creationId xmlns:p14="http://schemas.microsoft.com/office/powerpoint/2010/main" val="3386851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Employee Data</a:t>
            </a:r>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29</a:t>
            </a:fld>
            <a:endParaRPr lang="en-US" dirty="0"/>
          </a:p>
        </p:txBody>
      </p:sp>
      <p:sp>
        <p:nvSpPr>
          <p:cNvPr id="7" name="Content Placeholder 6">
            <a:extLst>
              <a:ext uri="{FF2B5EF4-FFF2-40B4-BE49-F238E27FC236}">
                <a16:creationId xmlns:a16="http://schemas.microsoft.com/office/drawing/2014/main" id="{55F0E1E2-3C1B-422B-81B7-5AFD4EB6392E}"/>
              </a:ext>
            </a:extLst>
          </p:cNvPr>
          <p:cNvSpPr>
            <a:spLocks noGrp="1"/>
          </p:cNvSpPr>
          <p:nvPr>
            <p:ph idx="1"/>
          </p:nvPr>
        </p:nvSpPr>
        <p:spPr>
          <a:xfrm>
            <a:off x="419100" y="1009073"/>
            <a:ext cx="8305800" cy="2139047"/>
          </a:xfrm>
          <a:prstGeom prst="rect">
            <a:avLst/>
          </a:prstGeom>
        </p:spPr>
        <p:txBody>
          <a:bodyPr wrap="square">
            <a:spAutoFit/>
          </a:bodyPr>
          <a:lstStyle/>
          <a:p>
            <a:pPr>
              <a:spcBef>
                <a:spcPts val="0"/>
              </a:spcBef>
            </a:pPr>
            <a:r>
              <a:rPr lang="en-US" sz="1900" dirty="0">
                <a:latin typeface="+mn-lt"/>
              </a:rPr>
              <a:t>You employee data and team information can be access within Success Factors.</a:t>
            </a:r>
          </a:p>
          <a:p>
            <a:pPr>
              <a:spcBef>
                <a:spcPts val="0"/>
              </a:spcBef>
            </a:pPr>
            <a:r>
              <a:rPr lang="en-US" sz="1900" dirty="0">
                <a:latin typeface="+mn-lt"/>
              </a:rPr>
              <a:t>This includes:</a:t>
            </a:r>
          </a:p>
          <a:p>
            <a:pPr marL="742950" lvl="1" indent="-285750">
              <a:spcBef>
                <a:spcPts val="0"/>
              </a:spcBef>
              <a:buFont typeface="Arial" panose="020B0604020202020204" pitchFamily="34" charset="0"/>
              <a:buChar char="•"/>
            </a:pPr>
            <a:r>
              <a:rPr lang="en-US" sz="1900" dirty="0">
                <a:latin typeface="+mn-lt"/>
              </a:rPr>
              <a:t>Organizational Chart </a:t>
            </a:r>
          </a:p>
          <a:p>
            <a:pPr marL="742950" lvl="1" indent="-285750">
              <a:spcBef>
                <a:spcPts val="0"/>
              </a:spcBef>
              <a:buFont typeface="Arial" panose="020B0604020202020204" pitchFamily="34" charset="0"/>
              <a:buChar char="•"/>
            </a:pPr>
            <a:r>
              <a:rPr lang="en-US" sz="1900" dirty="0">
                <a:latin typeface="+mn-lt"/>
              </a:rPr>
              <a:t>Performance Review	</a:t>
            </a:r>
          </a:p>
          <a:p>
            <a:pPr marL="742950" lvl="1" indent="-285750">
              <a:spcBef>
                <a:spcPts val="0"/>
              </a:spcBef>
              <a:buFont typeface="Arial" panose="020B0604020202020204" pitchFamily="34" charset="0"/>
              <a:buChar char="•"/>
            </a:pPr>
            <a:r>
              <a:rPr lang="en-US" sz="1900" dirty="0">
                <a:latin typeface="+mn-lt"/>
              </a:rPr>
              <a:t>Compensation Statement</a:t>
            </a:r>
          </a:p>
          <a:p>
            <a:pPr marL="742950" lvl="1" indent="-285750">
              <a:spcBef>
                <a:spcPts val="0"/>
              </a:spcBef>
              <a:buFont typeface="Arial" panose="020B0604020202020204" pitchFamily="34" charset="0"/>
              <a:buChar char="•"/>
            </a:pPr>
            <a:r>
              <a:rPr lang="en-US" sz="1900" dirty="0">
                <a:latin typeface="+mn-lt"/>
              </a:rPr>
              <a:t>Variable Pay Statement </a:t>
            </a:r>
          </a:p>
          <a:p>
            <a:pPr marL="742950" lvl="1" indent="-285750">
              <a:spcBef>
                <a:spcPts val="0"/>
              </a:spcBef>
              <a:buFont typeface="Arial" panose="020B0604020202020204" pitchFamily="34" charset="0"/>
              <a:buChar char="•"/>
            </a:pPr>
            <a:r>
              <a:rPr lang="en-US" sz="1900" dirty="0">
                <a:latin typeface="+mn-lt"/>
              </a:rPr>
              <a:t>For more detailed pay information, contact your HRBP</a:t>
            </a:r>
          </a:p>
        </p:txBody>
      </p:sp>
      <p:pic>
        <p:nvPicPr>
          <p:cNvPr id="8" name="Picture 7">
            <a:extLst>
              <a:ext uri="{FF2B5EF4-FFF2-40B4-BE49-F238E27FC236}">
                <a16:creationId xmlns:a16="http://schemas.microsoft.com/office/drawing/2014/main" id="{8E04E46C-02D4-47A8-A5DF-FD9570D71DDD}"/>
              </a:ext>
            </a:extLst>
          </p:cNvPr>
          <p:cNvPicPr>
            <a:picLocks noChangeAspect="1"/>
          </p:cNvPicPr>
          <p:nvPr/>
        </p:nvPicPr>
        <p:blipFill>
          <a:blip r:embed="rId3"/>
          <a:stretch>
            <a:fillRect/>
          </a:stretch>
        </p:blipFill>
        <p:spPr>
          <a:xfrm>
            <a:off x="849799" y="3224482"/>
            <a:ext cx="6846401" cy="3481118"/>
          </a:xfrm>
          <a:prstGeom prst="rect">
            <a:avLst/>
          </a:prstGeom>
        </p:spPr>
      </p:pic>
    </p:spTree>
    <p:extLst>
      <p:ext uri="{BB962C8B-B14F-4D97-AF65-F5344CB8AC3E}">
        <p14:creationId xmlns:p14="http://schemas.microsoft.com/office/powerpoint/2010/main" val="151630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nSpc>
                <a:spcPct val="115000"/>
              </a:lnSpc>
              <a:spcBef>
                <a:spcPts val="0"/>
              </a:spcBef>
              <a:spcAft>
                <a:spcPts val="0"/>
              </a:spcAft>
            </a:pPr>
            <a:r>
              <a:rPr lang="en-US" dirty="0">
                <a:latin typeface="+mn-lt"/>
                <a:ea typeface="Calibri" panose="020F0502020204030204" pitchFamily="34" charset="0"/>
                <a:cs typeface="Times New Roman" panose="02020603050405020304" pitchFamily="18" charset="0"/>
              </a:rPr>
              <a:t>Leadership Expectations</a:t>
            </a:r>
          </a:p>
        </p:txBody>
      </p:sp>
      <p:sp>
        <p:nvSpPr>
          <p:cNvPr id="3" name="TextBox 2">
            <a:extLst>
              <a:ext uri="{FF2B5EF4-FFF2-40B4-BE49-F238E27FC236}">
                <a16:creationId xmlns:a16="http://schemas.microsoft.com/office/drawing/2014/main" id="{BD859ECE-C1AD-4228-9B96-5F7E0C2DA729}"/>
              </a:ext>
            </a:extLst>
          </p:cNvPr>
          <p:cNvSpPr txBox="1"/>
          <p:nvPr/>
        </p:nvSpPr>
        <p:spPr>
          <a:xfrm>
            <a:off x="7814187" y="6061624"/>
            <a:ext cx="1329813" cy="400110"/>
          </a:xfrm>
          <a:prstGeom prst="rect">
            <a:avLst/>
          </a:prstGeom>
          <a:noFill/>
        </p:spPr>
        <p:txBody>
          <a:bodyPr wrap="square" rtlCol="0">
            <a:spAutoFit/>
          </a:bodyPr>
          <a:lstStyle/>
          <a:p>
            <a:r>
              <a:rPr lang="en-US" dirty="0"/>
              <a:t>Page: 3</a:t>
            </a:r>
          </a:p>
        </p:txBody>
      </p:sp>
    </p:spTree>
    <p:extLst>
      <p:ext uri="{BB962C8B-B14F-4D97-AF65-F5344CB8AC3E}">
        <p14:creationId xmlns:p14="http://schemas.microsoft.com/office/powerpoint/2010/main" val="1833882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Employee Changes</a:t>
            </a:r>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30</a:t>
            </a:fld>
            <a:endParaRPr lang="en-US" dirty="0"/>
          </a:p>
        </p:txBody>
      </p:sp>
      <p:sp>
        <p:nvSpPr>
          <p:cNvPr id="4" name="Content Placeholder 3">
            <a:extLst>
              <a:ext uri="{FF2B5EF4-FFF2-40B4-BE49-F238E27FC236}">
                <a16:creationId xmlns:a16="http://schemas.microsoft.com/office/drawing/2014/main" id="{4968B38D-E9E7-4075-B269-51313F55D26F}"/>
              </a:ext>
            </a:extLst>
          </p:cNvPr>
          <p:cNvSpPr>
            <a:spLocks noGrp="1"/>
          </p:cNvSpPr>
          <p:nvPr>
            <p:ph idx="1"/>
          </p:nvPr>
        </p:nvSpPr>
        <p:spPr/>
        <p:txBody>
          <a:bodyPr/>
          <a:lstStyle/>
          <a:p>
            <a:r>
              <a:rPr lang="en-US" sz="1900" dirty="0">
                <a:solidFill>
                  <a:srgbClr val="FF0000"/>
                </a:solidFill>
              </a:rPr>
              <a:t>Promotions: </a:t>
            </a:r>
            <a:r>
              <a:rPr lang="en-US" sz="1900" dirty="0"/>
              <a:t>If there is an employee you wish to promote; you’ll provide the business case justification to your leader and then partner with your HRBP to review options and complete the promotion. </a:t>
            </a:r>
          </a:p>
          <a:p>
            <a:endParaRPr lang="en-US" sz="1900" dirty="0"/>
          </a:p>
          <a:p>
            <a:endParaRPr lang="en-US" sz="1900" dirty="0"/>
          </a:p>
          <a:p>
            <a:r>
              <a:rPr lang="en-US" sz="1900" dirty="0">
                <a:solidFill>
                  <a:srgbClr val="FF0000"/>
                </a:solidFill>
              </a:rPr>
              <a:t>Change of Status Form: </a:t>
            </a:r>
            <a:r>
              <a:rPr lang="en-US" sz="1900" dirty="0"/>
              <a:t>When changes are made to an employee the HRBP will complete a change of status that the manager and one up manager will sign off on. </a:t>
            </a:r>
          </a:p>
          <a:p>
            <a:r>
              <a:rPr lang="en-US" sz="1900" dirty="0"/>
              <a:t>	Examples, Change in:</a:t>
            </a:r>
          </a:p>
          <a:p>
            <a:pPr marL="1657350" lvl="3" indent="-285750">
              <a:buFont typeface="Arial" panose="020B0604020202020204" pitchFamily="34" charset="0"/>
              <a:buChar char="•"/>
            </a:pPr>
            <a:r>
              <a:rPr lang="en-US" sz="1900" dirty="0"/>
              <a:t>Hours, full-time to part-time</a:t>
            </a:r>
          </a:p>
          <a:p>
            <a:pPr marL="1657350" lvl="3" indent="-285750">
              <a:buFont typeface="Arial" panose="020B0604020202020204" pitchFamily="34" charset="0"/>
              <a:buChar char="•"/>
            </a:pPr>
            <a:r>
              <a:rPr lang="en-US" sz="1900" dirty="0"/>
              <a:t>Pay</a:t>
            </a:r>
          </a:p>
          <a:p>
            <a:pPr marL="1657350" lvl="3" indent="-285750">
              <a:buFont typeface="Arial" panose="020B0604020202020204" pitchFamily="34" charset="0"/>
              <a:buChar char="•"/>
            </a:pPr>
            <a:r>
              <a:rPr lang="en-US" sz="1900" dirty="0"/>
              <a:t>Salary grade</a:t>
            </a:r>
          </a:p>
          <a:p>
            <a:pPr marL="1657350" lvl="3" indent="-285750">
              <a:buFont typeface="Arial" panose="020B0604020202020204" pitchFamily="34" charset="0"/>
              <a:buChar char="•"/>
            </a:pPr>
            <a:r>
              <a:rPr lang="en-US" sz="1900" dirty="0"/>
              <a:t>Manager</a:t>
            </a:r>
          </a:p>
          <a:p>
            <a:pPr marL="1657350" lvl="3" indent="-285750">
              <a:buFont typeface="Arial" panose="020B0604020202020204" pitchFamily="34" charset="0"/>
              <a:buChar char="•"/>
            </a:pPr>
            <a:r>
              <a:rPr lang="en-US" sz="1900" dirty="0"/>
              <a:t>Cost center</a:t>
            </a:r>
          </a:p>
          <a:p>
            <a:pPr marL="1657350" lvl="3" indent="-285750">
              <a:buFont typeface="Arial" panose="020B0604020202020204" pitchFamily="34" charset="0"/>
              <a:buChar char="•"/>
            </a:pPr>
            <a:r>
              <a:rPr lang="en-US" sz="1900" dirty="0"/>
              <a:t>Title</a:t>
            </a:r>
          </a:p>
          <a:p>
            <a:pPr marL="1657350" lvl="3" indent="-285750">
              <a:buFont typeface="Arial" panose="020B0604020202020204" pitchFamily="34" charset="0"/>
              <a:buChar char="•"/>
            </a:pPr>
            <a:r>
              <a:rPr lang="en-US" sz="1900" dirty="0"/>
              <a:t>Business Unit</a:t>
            </a:r>
          </a:p>
          <a:p>
            <a:endParaRPr lang="en-US" dirty="0"/>
          </a:p>
        </p:txBody>
      </p:sp>
    </p:spTree>
    <p:extLst>
      <p:ext uri="{BB962C8B-B14F-4D97-AF65-F5344CB8AC3E}">
        <p14:creationId xmlns:p14="http://schemas.microsoft.com/office/powerpoint/2010/main" val="620034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Performance Documentation</a:t>
            </a:r>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31</a:t>
            </a:fld>
            <a:endParaRPr lang="en-US" dirty="0"/>
          </a:p>
        </p:txBody>
      </p:sp>
      <p:sp>
        <p:nvSpPr>
          <p:cNvPr id="4" name="Content Placeholder 3">
            <a:extLst>
              <a:ext uri="{FF2B5EF4-FFF2-40B4-BE49-F238E27FC236}">
                <a16:creationId xmlns:a16="http://schemas.microsoft.com/office/drawing/2014/main" id="{4968B38D-E9E7-4075-B269-51313F55D26F}"/>
              </a:ext>
            </a:extLst>
          </p:cNvPr>
          <p:cNvSpPr>
            <a:spLocks noGrp="1"/>
          </p:cNvSpPr>
          <p:nvPr>
            <p:ph idx="1"/>
          </p:nvPr>
        </p:nvSpPr>
        <p:spPr/>
        <p:txBody>
          <a:bodyPr/>
          <a:lstStyle/>
          <a:p>
            <a:pPr>
              <a:buClr>
                <a:schemeClr val="tx2"/>
              </a:buClr>
              <a:buFont typeface="Arial Narrow" panose="020B0606020202030204" pitchFamily="34" charset="0"/>
              <a:buChar char="»"/>
            </a:pPr>
            <a:r>
              <a:rPr lang="en-US" sz="1900" dirty="0"/>
              <a:t>As a manager, documentation and consistency are key.</a:t>
            </a:r>
          </a:p>
          <a:p>
            <a:pPr>
              <a:buClr>
                <a:schemeClr val="tx2"/>
              </a:buClr>
              <a:buFont typeface="Arial Narrow" panose="020B0606020202030204" pitchFamily="34" charset="0"/>
              <a:buChar char="»"/>
            </a:pPr>
            <a:r>
              <a:rPr lang="en-US" sz="1900" dirty="0">
                <a:solidFill>
                  <a:srgbClr val="FF0000"/>
                </a:solidFill>
              </a:rPr>
              <a:t>Documentation: </a:t>
            </a:r>
          </a:p>
          <a:p>
            <a:pPr marL="800100" lvl="1" indent="-342900">
              <a:buClr>
                <a:schemeClr val="tx2"/>
              </a:buClr>
              <a:buFont typeface="Arial Narrow" panose="020B0606020202030204" pitchFamily="34" charset="0"/>
              <a:buChar char="»"/>
            </a:pPr>
            <a:r>
              <a:rPr lang="en-US" sz="1900" dirty="0"/>
              <a:t>Keep documentation of coaching and counseling sessions with employees. Good documentation includes facts not opinions of </a:t>
            </a:r>
            <a:r>
              <a:rPr lang="en-US" sz="1900" dirty="0">
                <a:solidFill>
                  <a:srgbClr val="FF0000"/>
                </a:solidFill>
              </a:rPr>
              <a:t>who, what, where, and when</a:t>
            </a:r>
            <a:r>
              <a:rPr lang="en-US" sz="1900" dirty="0"/>
              <a:t>. </a:t>
            </a:r>
          </a:p>
          <a:p>
            <a:pPr marL="800100" lvl="1" indent="-342900">
              <a:buClr>
                <a:schemeClr val="tx2"/>
              </a:buClr>
              <a:buFont typeface="Arial Narrow" panose="020B0606020202030204" pitchFamily="34" charset="0"/>
              <a:buChar char="»"/>
            </a:pPr>
            <a:r>
              <a:rPr lang="en-US" sz="1900" dirty="0"/>
              <a:t>These can be hand-written or typed notes, or emails. Save these in an easy to access place. </a:t>
            </a:r>
          </a:p>
          <a:p>
            <a:pPr marL="800100" lvl="1" indent="-342900">
              <a:buClr>
                <a:schemeClr val="tx2"/>
              </a:buClr>
              <a:buFont typeface="Arial Narrow" panose="020B0606020202030204" pitchFamily="34" charset="0"/>
              <a:buChar char="»"/>
            </a:pPr>
            <a:r>
              <a:rPr lang="en-US" sz="1900" dirty="0"/>
              <a:t>Document right away while it’s fresh.</a:t>
            </a:r>
          </a:p>
          <a:p>
            <a:pPr marL="800100" lvl="1" indent="-342900">
              <a:buClr>
                <a:schemeClr val="tx2"/>
              </a:buClr>
              <a:buFont typeface="Arial Narrow" panose="020B0606020202030204" pitchFamily="34" charset="0"/>
              <a:buChar char="»"/>
            </a:pPr>
            <a:r>
              <a:rPr lang="en-US" sz="1900" dirty="0"/>
              <a:t>Written comments include specific examples and disciplinary actions, such as verbal warnings with specific examples and  consequences.</a:t>
            </a:r>
          </a:p>
          <a:p>
            <a:pPr>
              <a:buClr>
                <a:schemeClr val="tx2"/>
              </a:buClr>
              <a:buFont typeface="Arial Narrow" panose="020B0606020202030204" pitchFamily="34" charset="0"/>
              <a:buChar char="»"/>
            </a:pPr>
            <a:r>
              <a:rPr lang="en-US" sz="1900" dirty="0"/>
              <a:t>Why is this important?</a:t>
            </a:r>
          </a:p>
          <a:p>
            <a:pPr marL="800100" lvl="1" indent="-342900">
              <a:buClr>
                <a:schemeClr val="tx2"/>
              </a:buClr>
              <a:buFont typeface="Arial Narrow" panose="020B0606020202030204" pitchFamily="34" charset="0"/>
              <a:buChar char="»"/>
            </a:pPr>
            <a:r>
              <a:rPr lang="en-US" sz="1900" dirty="0"/>
              <a:t>Establishes a record</a:t>
            </a:r>
          </a:p>
          <a:p>
            <a:pPr marL="800100" lvl="1" indent="-342900">
              <a:buClr>
                <a:schemeClr val="tx2"/>
              </a:buClr>
              <a:buFont typeface="Arial Narrow" panose="020B0606020202030204" pitchFamily="34" charset="0"/>
              <a:buChar char="»"/>
            </a:pPr>
            <a:r>
              <a:rPr lang="en-US" sz="1900" dirty="0"/>
              <a:t>Informs employees of what is expected of them</a:t>
            </a:r>
          </a:p>
          <a:p>
            <a:pPr marL="800100" lvl="1" indent="-342900">
              <a:buClr>
                <a:schemeClr val="tx2"/>
              </a:buClr>
              <a:buFont typeface="Arial Narrow" panose="020B0606020202030204" pitchFamily="34" charset="0"/>
              <a:buChar char="»"/>
            </a:pPr>
            <a:r>
              <a:rPr lang="en-US" sz="1900" dirty="0"/>
              <a:t>Serves as evidence</a:t>
            </a:r>
          </a:p>
          <a:p>
            <a:pPr>
              <a:buClr>
                <a:schemeClr val="tx2"/>
              </a:buClr>
              <a:buFont typeface="Arial Narrow" panose="020B0606020202030204" pitchFamily="34" charset="0"/>
              <a:buChar char="»"/>
            </a:pPr>
            <a:r>
              <a:rPr lang="en-US" sz="1900" dirty="0"/>
              <a:t>Be prepared to discuss your documentation when consulting with HR on how to proceed with a performance plan.</a:t>
            </a:r>
            <a:endParaRPr lang="en-US" dirty="0"/>
          </a:p>
        </p:txBody>
      </p:sp>
    </p:spTree>
    <p:extLst>
      <p:ext uri="{BB962C8B-B14F-4D97-AF65-F5344CB8AC3E}">
        <p14:creationId xmlns:p14="http://schemas.microsoft.com/office/powerpoint/2010/main" val="1260871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Terminations</a:t>
            </a:r>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32</a:t>
            </a:fld>
            <a:endParaRPr lang="en-US" dirty="0"/>
          </a:p>
        </p:txBody>
      </p:sp>
      <p:sp>
        <p:nvSpPr>
          <p:cNvPr id="4" name="Content Placeholder 3">
            <a:extLst>
              <a:ext uri="{FF2B5EF4-FFF2-40B4-BE49-F238E27FC236}">
                <a16:creationId xmlns:a16="http://schemas.microsoft.com/office/drawing/2014/main" id="{4968B38D-E9E7-4075-B269-51313F55D26F}"/>
              </a:ext>
            </a:extLst>
          </p:cNvPr>
          <p:cNvSpPr>
            <a:spLocks noGrp="1"/>
          </p:cNvSpPr>
          <p:nvPr>
            <p:ph idx="1"/>
          </p:nvPr>
        </p:nvSpPr>
        <p:spPr/>
        <p:txBody>
          <a:bodyPr/>
          <a:lstStyle/>
          <a:p>
            <a:pPr marL="0" lvl="0" indent="0">
              <a:spcBef>
                <a:spcPct val="0"/>
              </a:spcBef>
              <a:buClrTx/>
              <a:buNone/>
            </a:pPr>
            <a:r>
              <a:rPr lang="en-US" sz="1900" dirty="0">
                <a:solidFill>
                  <a:srgbClr val="CC0000"/>
                </a:solidFill>
              </a:rPr>
              <a:t>Voluntary Terminations</a:t>
            </a:r>
          </a:p>
          <a:p>
            <a:pPr marL="257175" lvl="0" indent="-257175">
              <a:spcBef>
                <a:spcPct val="0"/>
              </a:spcBef>
              <a:buClrTx/>
              <a:buFont typeface="+mj-lt"/>
              <a:buAutoNum type="arabicPeriod"/>
            </a:pPr>
            <a:r>
              <a:rPr lang="en-US" sz="1900" kern="1200" dirty="0">
                <a:solidFill>
                  <a:srgbClr val="000000"/>
                </a:solidFill>
              </a:rPr>
              <a:t>Once employee shares their plans with you, request employee provide a letter of termination with a minimum of a 2-week notice. Once you receive this document, share with your HRBP.   </a:t>
            </a:r>
            <a:r>
              <a:rPr lang="en-US" sz="1900" u="sng" kern="1200" dirty="0">
                <a:solidFill>
                  <a:srgbClr val="000000"/>
                </a:solidFill>
              </a:rPr>
              <a:t>Note</a:t>
            </a:r>
            <a:r>
              <a:rPr lang="en-US" sz="1900" kern="1200" dirty="0">
                <a:solidFill>
                  <a:srgbClr val="000000"/>
                </a:solidFill>
              </a:rPr>
              <a:t>: While there’s no requirement, a 2-week notice is typically the minimum notification period.   The more advance notice allows you to create a transition plan and do workforce planning. </a:t>
            </a:r>
          </a:p>
          <a:p>
            <a:pPr marL="257175" lvl="0" indent="-257175">
              <a:spcBef>
                <a:spcPct val="0"/>
              </a:spcBef>
              <a:buClrTx/>
              <a:buFont typeface="+mj-lt"/>
              <a:buAutoNum type="arabicPeriod"/>
            </a:pPr>
            <a:r>
              <a:rPr lang="en-US" sz="1900" kern="1200" dirty="0">
                <a:solidFill>
                  <a:srgbClr val="000000"/>
                </a:solidFill>
              </a:rPr>
              <a:t>Look for instructions from HR/Benefits on: (1) Notice of Termination (2) O</a:t>
            </a:r>
            <a:r>
              <a:rPr lang="en-US" sz="1900" b="1" i="1" kern="1200" dirty="0">
                <a:solidFill>
                  <a:srgbClr val="000000"/>
                </a:solidFill>
              </a:rPr>
              <a:t>ff-boarding checklist </a:t>
            </a:r>
            <a:r>
              <a:rPr lang="en-US" sz="1900" kern="1200" dirty="0">
                <a:solidFill>
                  <a:srgbClr val="000000"/>
                </a:solidFill>
              </a:rPr>
              <a:t>and (3) IT Offboarding. </a:t>
            </a:r>
          </a:p>
          <a:p>
            <a:pPr marL="257175" lvl="0" indent="-257175">
              <a:spcBef>
                <a:spcPct val="0"/>
              </a:spcBef>
              <a:buClrTx/>
              <a:buFont typeface="+mj-lt"/>
              <a:buAutoNum type="arabicPeriod"/>
            </a:pPr>
            <a:r>
              <a:rPr lang="en-US" sz="1900" kern="1200" dirty="0">
                <a:solidFill>
                  <a:srgbClr val="000000"/>
                </a:solidFill>
              </a:rPr>
              <a:t>Employees will receive a hard copy of “</a:t>
            </a:r>
            <a:r>
              <a:rPr lang="en-US" sz="1900" b="1" i="1" kern="1200" dirty="0">
                <a:solidFill>
                  <a:srgbClr val="000000"/>
                </a:solidFill>
              </a:rPr>
              <a:t>What Happens When You Leave MTS</a:t>
            </a:r>
            <a:r>
              <a:rPr lang="en-US" sz="1900" b="1" kern="1200" dirty="0">
                <a:solidFill>
                  <a:srgbClr val="000000"/>
                </a:solidFill>
              </a:rPr>
              <a:t>?</a:t>
            </a:r>
            <a:r>
              <a:rPr lang="en-US" sz="1900" kern="1200" dirty="0">
                <a:solidFill>
                  <a:srgbClr val="000000"/>
                </a:solidFill>
              </a:rPr>
              <a:t>”   sent to their home address. </a:t>
            </a:r>
          </a:p>
          <a:p>
            <a:pPr marL="257175" lvl="0" indent="-257175">
              <a:spcBef>
                <a:spcPct val="0"/>
              </a:spcBef>
              <a:buClrTx/>
              <a:buFont typeface="+mj-lt"/>
              <a:buAutoNum type="arabicPeriod"/>
            </a:pPr>
            <a:r>
              <a:rPr lang="en-US" sz="1900" kern="1200" dirty="0">
                <a:solidFill>
                  <a:srgbClr val="000000"/>
                </a:solidFill>
              </a:rPr>
              <a:t>HRBP will schedule an exit interview with the employee. </a:t>
            </a:r>
          </a:p>
          <a:p>
            <a:pPr marL="257175" lvl="0" indent="-257175">
              <a:spcBef>
                <a:spcPct val="0"/>
              </a:spcBef>
              <a:buClrTx/>
              <a:buFont typeface="+mj-lt"/>
              <a:buAutoNum type="arabicPeriod"/>
            </a:pPr>
            <a:r>
              <a:rPr lang="en-US" sz="1900" kern="1200" dirty="0">
                <a:solidFill>
                  <a:srgbClr val="000000"/>
                </a:solidFill>
              </a:rPr>
              <a:t>On the employee’s last day make sure to collect all company property. (phone, laptop, badge, </a:t>
            </a:r>
            <a:r>
              <a:rPr lang="en-US" sz="1900" kern="1200" dirty="0" err="1">
                <a:solidFill>
                  <a:srgbClr val="000000"/>
                </a:solidFill>
              </a:rPr>
              <a:t>ipad</a:t>
            </a:r>
            <a:r>
              <a:rPr lang="en-US" sz="1900" kern="1200" dirty="0">
                <a:solidFill>
                  <a:srgbClr val="000000"/>
                </a:solidFill>
              </a:rPr>
              <a:t>, etc.)</a:t>
            </a:r>
          </a:p>
          <a:p>
            <a:pPr marL="0" lvl="0" indent="0">
              <a:spcBef>
                <a:spcPct val="0"/>
              </a:spcBef>
              <a:buClrTx/>
              <a:buNone/>
            </a:pPr>
            <a:endParaRPr lang="en-US" sz="1900" kern="1200" dirty="0">
              <a:solidFill>
                <a:srgbClr val="000000"/>
              </a:solidFill>
            </a:endParaRPr>
          </a:p>
          <a:p>
            <a:pPr marL="0" lvl="0" indent="0">
              <a:spcBef>
                <a:spcPct val="0"/>
              </a:spcBef>
              <a:buClrTx/>
              <a:buNone/>
            </a:pPr>
            <a:r>
              <a:rPr lang="en-US" sz="1900" dirty="0">
                <a:solidFill>
                  <a:srgbClr val="CC0000"/>
                </a:solidFill>
              </a:rPr>
              <a:t>Involuntary Terminations</a:t>
            </a:r>
          </a:p>
          <a:p>
            <a:pPr marL="257175" lvl="0" indent="-257175">
              <a:spcBef>
                <a:spcPct val="0"/>
              </a:spcBef>
              <a:buClrTx/>
              <a:buFont typeface="+mj-lt"/>
              <a:buAutoNum type="arabicPeriod"/>
            </a:pPr>
            <a:r>
              <a:rPr lang="en-US" sz="1900" kern="1200" dirty="0">
                <a:solidFill>
                  <a:srgbClr val="000000"/>
                </a:solidFill>
              </a:rPr>
              <a:t>Work with your HRBP on any performance related concerns or issues that might lead to an involuntary termination.</a:t>
            </a:r>
          </a:p>
        </p:txBody>
      </p:sp>
    </p:spTree>
    <p:extLst>
      <p:ext uri="{BB962C8B-B14F-4D97-AF65-F5344CB8AC3E}">
        <p14:creationId xmlns:p14="http://schemas.microsoft.com/office/powerpoint/2010/main" val="1066848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nSpc>
                <a:spcPct val="115000"/>
              </a:lnSpc>
              <a:spcBef>
                <a:spcPts val="0"/>
              </a:spcBef>
              <a:spcAft>
                <a:spcPts val="0"/>
              </a:spcAft>
            </a:pPr>
            <a:r>
              <a:rPr lang="en-US" dirty="0">
                <a:latin typeface="+mn-lt"/>
                <a:ea typeface="Calibri" panose="020F0502020204030204" pitchFamily="34" charset="0"/>
                <a:cs typeface="Times New Roman" panose="02020603050405020304" pitchFamily="18" charset="0"/>
              </a:rPr>
              <a:t>Learning and Development</a:t>
            </a:r>
          </a:p>
        </p:txBody>
      </p:sp>
      <p:sp>
        <p:nvSpPr>
          <p:cNvPr id="5" name="Subtitle 4">
            <a:extLst>
              <a:ext uri="{FF2B5EF4-FFF2-40B4-BE49-F238E27FC236}">
                <a16:creationId xmlns:a16="http://schemas.microsoft.com/office/drawing/2014/main" id="{9EB0B93A-1D82-44EB-B372-242FBAEDBF7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73A8D31C-7591-48C5-9114-70BB83978ACE}"/>
              </a:ext>
            </a:extLst>
          </p:cNvPr>
          <p:cNvSpPr txBox="1"/>
          <p:nvPr/>
        </p:nvSpPr>
        <p:spPr>
          <a:xfrm>
            <a:off x="7814187" y="6061624"/>
            <a:ext cx="1329813" cy="400110"/>
          </a:xfrm>
          <a:prstGeom prst="rect">
            <a:avLst/>
          </a:prstGeom>
          <a:noFill/>
        </p:spPr>
        <p:txBody>
          <a:bodyPr wrap="square" rtlCol="0">
            <a:spAutoFit/>
          </a:bodyPr>
          <a:lstStyle/>
          <a:p>
            <a:r>
              <a:rPr lang="en-US" dirty="0"/>
              <a:t>Page: 33</a:t>
            </a:r>
          </a:p>
        </p:txBody>
      </p:sp>
    </p:spTree>
    <p:extLst>
      <p:ext uri="{BB962C8B-B14F-4D97-AF65-F5344CB8AC3E}">
        <p14:creationId xmlns:p14="http://schemas.microsoft.com/office/powerpoint/2010/main" val="2022114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Learning and Development Timeline</a:t>
            </a:r>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34</a:t>
            </a:fld>
            <a:endParaRPr lang="en-US" dirty="0"/>
          </a:p>
        </p:txBody>
      </p:sp>
      <p:pic>
        <p:nvPicPr>
          <p:cNvPr id="3" name="Picture 2">
            <a:extLst>
              <a:ext uri="{FF2B5EF4-FFF2-40B4-BE49-F238E27FC236}">
                <a16:creationId xmlns:a16="http://schemas.microsoft.com/office/drawing/2014/main" id="{180250AD-BB01-4564-8C04-373D8E0E407E}"/>
              </a:ext>
            </a:extLst>
          </p:cNvPr>
          <p:cNvPicPr>
            <a:picLocks noChangeAspect="1"/>
          </p:cNvPicPr>
          <p:nvPr/>
        </p:nvPicPr>
        <p:blipFill>
          <a:blip r:embed="rId3"/>
          <a:stretch>
            <a:fillRect/>
          </a:stretch>
        </p:blipFill>
        <p:spPr>
          <a:xfrm>
            <a:off x="38100" y="2028825"/>
            <a:ext cx="9067800" cy="2800350"/>
          </a:xfrm>
          <a:prstGeom prst="rect">
            <a:avLst/>
          </a:prstGeom>
        </p:spPr>
      </p:pic>
    </p:spTree>
    <p:extLst>
      <p:ext uri="{BB962C8B-B14F-4D97-AF65-F5344CB8AC3E}">
        <p14:creationId xmlns:p14="http://schemas.microsoft.com/office/powerpoint/2010/main" val="4170831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Offerings</a:t>
            </a:r>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35</a:t>
            </a:fld>
            <a:endParaRPr lang="en-US" dirty="0"/>
          </a:p>
        </p:txBody>
      </p:sp>
      <p:sp>
        <p:nvSpPr>
          <p:cNvPr id="4" name="Content Placeholder 3">
            <a:extLst>
              <a:ext uri="{FF2B5EF4-FFF2-40B4-BE49-F238E27FC236}">
                <a16:creationId xmlns:a16="http://schemas.microsoft.com/office/drawing/2014/main" id="{4968B38D-E9E7-4075-B269-51313F55D26F}"/>
              </a:ext>
            </a:extLst>
          </p:cNvPr>
          <p:cNvSpPr>
            <a:spLocks noGrp="1"/>
          </p:cNvSpPr>
          <p:nvPr>
            <p:ph idx="1"/>
          </p:nvPr>
        </p:nvSpPr>
        <p:spPr/>
        <p:txBody>
          <a:bodyPr/>
          <a:lstStyle/>
          <a:p>
            <a:pPr lvl="0"/>
            <a:r>
              <a:rPr lang="en-US" sz="1500" dirty="0">
                <a:solidFill>
                  <a:srgbClr val="000000"/>
                </a:solidFill>
              </a:rPr>
              <a:t>New Manager Resource Guide (In-person delivered by HRBP) </a:t>
            </a:r>
          </a:p>
          <a:p>
            <a:pPr lvl="1"/>
            <a:r>
              <a:rPr lang="en-US" sz="1500" dirty="0">
                <a:solidFill>
                  <a:srgbClr val="000000"/>
                </a:solidFill>
              </a:rPr>
              <a:t>Content: Manager expectations, core processes, resources and accountabilities. </a:t>
            </a:r>
          </a:p>
          <a:p>
            <a:pPr lvl="1"/>
            <a:r>
              <a:rPr lang="en-US" sz="1500" dirty="0">
                <a:solidFill>
                  <a:srgbClr val="000000"/>
                </a:solidFill>
              </a:rPr>
              <a:t>Intended Audience: New Managers within their first week.</a:t>
            </a:r>
          </a:p>
          <a:p>
            <a:pPr lvl="0"/>
            <a:endParaRPr lang="en-US" sz="1500" dirty="0">
              <a:solidFill>
                <a:srgbClr val="000000"/>
              </a:solidFill>
            </a:endParaRPr>
          </a:p>
          <a:p>
            <a:pPr lvl="0"/>
            <a:r>
              <a:rPr lang="en-US" sz="1500" dirty="0">
                <a:solidFill>
                  <a:srgbClr val="000000"/>
                </a:solidFill>
              </a:rPr>
              <a:t>First 90-Days Microlearning (LMS) </a:t>
            </a:r>
          </a:p>
          <a:p>
            <a:pPr lvl="1"/>
            <a:r>
              <a:rPr lang="en-US" sz="1500" dirty="0">
                <a:solidFill>
                  <a:srgbClr val="000000"/>
                </a:solidFill>
              </a:rPr>
              <a:t>Content: Key principles to accelerate success as a new manager.</a:t>
            </a:r>
          </a:p>
          <a:p>
            <a:pPr lvl="1"/>
            <a:r>
              <a:rPr lang="en-US" sz="1500" dirty="0">
                <a:solidFill>
                  <a:srgbClr val="000000"/>
                </a:solidFill>
              </a:rPr>
              <a:t>Intended Audience: New Managers, assigned their second week.</a:t>
            </a:r>
          </a:p>
          <a:p>
            <a:pPr marL="342900" lvl="1" indent="0">
              <a:buNone/>
            </a:pPr>
            <a:endParaRPr lang="en-US" sz="1500" dirty="0">
              <a:solidFill>
                <a:srgbClr val="000000"/>
              </a:solidFill>
            </a:endParaRPr>
          </a:p>
          <a:p>
            <a:pPr lvl="0"/>
            <a:r>
              <a:rPr lang="en-US" sz="1500" dirty="0">
                <a:solidFill>
                  <a:srgbClr val="000000"/>
                </a:solidFill>
              </a:rPr>
              <a:t>Manager Essentials (Half-day workshop delivered by OD) </a:t>
            </a:r>
          </a:p>
          <a:p>
            <a:pPr lvl="1"/>
            <a:r>
              <a:rPr lang="en-US" sz="1500" dirty="0">
                <a:solidFill>
                  <a:srgbClr val="000000"/>
                </a:solidFill>
              </a:rPr>
              <a:t>Content: Four core conversations (goal setting, praising, redirecting, and wrapping up) and the skills that support them. </a:t>
            </a:r>
          </a:p>
          <a:p>
            <a:pPr lvl="1"/>
            <a:r>
              <a:rPr lang="en-US" sz="1500" dirty="0">
                <a:solidFill>
                  <a:srgbClr val="000000"/>
                </a:solidFill>
              </a:rPr>
              <a:t>Intended Audience: Managers that have been here for 30+ days.</a:t>
            </a:r>
          </a:p>
          <a:p>
            <a:pPr lvl="1"/>
            <a:r>
              <a:rPr lang="en-US" sz="1500" dirty="0">
                <a:solidFill>
                  <a:srgbClr val="000000"/>
                </a:solidFill>
              </a:rPr>
              <a:t>Prerequisite: New Manager Resource Guide</a:t>
            </a:r>
          </a:p>
          <a:p>
            <a:pPr marL="342900" lvl="1" indent="0">
              <a:buNone/>
            </a:pPr>
            <a:endParaRPr lang="en-US" sz="1500" dirty="0">
              <a:solidFill>
                <a:srgbClr val="000000"/>
              </a:solidFill>
            </a:endParaRPr>
          </a:p>
          <a:p>
            <a:pPr lvl="0"/>
            <a:r>
              <a:rPr lang="en-US" sz="1500" dirty="0">
                <a:solidFill>
                  <a:srgbClr val="000000"/>
                </a:solidFill>
              </a:rPr>
              <a:t>Fundamentals of Leadership (Two-day workshop delivered by OD) </a:t>
            </a:r>
          </a:p>
          <a:p>
            <a:pPr lvl="1"/>
            <a:r>
              <a:rPr lang="en-US" sz="1500" dirty="0">
                <a:solidFill>
                  <a:srgbClr val="000000"/>
                </a:solidFill>
              </a:rPr>
              <a:t>Core: Building competence on a variety of leadership skills (</a:t>
            </a:r>
            <a:r>
              <a:rPr lang="en-US" sz="1500" dirty="0" err="1">
                <a:solidFill>
                  <a:srgbClr val="000000"/>
                </a:solidFill>
              </a:rPr>
              <a:t>eg</a:t>
            </a:r>
            <a:r>
              <a:rPr lang="en-US" sz="1500" dirty="0">
                <a:solidFill>
                  <a:srgbClr val="000000"/>
                </a:solidFill>
              </a:rPr>
              <a:t> conflict, change, EQ, trust, etc.)</a:t>
            </a:r>
          </a:p>
          <a:p>
            <a:pPr lvl="1"/>
            <a:r>
              <a:rPr lang="en-US" sz="1500" dirty="0">
                <a:solidFill>
                  <a:srgbClr val="000000"/>
                </a:solidFill>
              </a:rPr>
              <a:t>Intended Audience: Managers that have been here for 6 months or more</a:t>
            </a:r>
          </a:p>
          <a:p>
            <a:pPr lvl="1"/>
            <a:r>
              <a:rPr lang="en-US" sz="1500" dirty="0">
                <a:solidFill>
                  <a:srgbClr val="000000"/>
                </a:solidFill>
              </a:rPr>
              <a:t>Prerequisites: New Manager Resource Guide &amp; Manager Essentials</a:t>
            </a:r>
          </a:p>
        </p:txBody>
      </p:sp>
    </p:spTree>
    <p:extLst>
      <p:ext uri="{BB962C8B-B14F-4D97-AF65-F5344CB8AC3E}">
        <p14:creationId xmlns:p14="http://schemas.microsoft.com/office/powerpoint/2010/main" val="2479776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Learning and Development </a:t>
            </a:r>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36</a:t>
            </a:fld>
            <a:endParaRPr lang="en-US" dirty="0"/>
          </a:p>
        </p:txBody>
      </p:sp>
      <p:sp>
        <p:nvSpPr>
          <p:cNvPr id="4" name="Content Placeholder 3">
            <a:extLst>
              <a:ext uri="{FF2B5EF4-FFF2-40B4-BE49-F238E27FC236}">
                <a16:creationId xmlns:a16="http://schemas.microsoft.com/office/drawing/2014/main" id="{4968B38D-E9E7-4075-B269-51313F55D26F}"/>
              </a:ext>
            </a:extLst>
          </p:cNvPr>
          <p:cNvSpPr>
            <a:spLocks noGrp="1"/>
          </p:cNvSpPr>
          <p:nvPr>
            <p:ph idx="1"/>
          </p:nvPr>
        </p:nvSpPr>
        <p:spPr>
          <a:xfrm>
            <a:off x="457200" y="1295400"/>
            <a:ext cx="4253345" cy="5105400"/>
          </a:xfrm>
        </p:spPr>
        <p:txBody>
          <a:bodyPr/>
          <a:lstStyle/>
          <a:p>
            <a:pPr lvl="0"/>
            <a:r>
              <a:rPr lang="en-US" sz="1900" dirty="0">
                <a:solidFill>
                  <a:srgbClr val="000000"/>
                </a:solidFill>
              </a:rPr>
              <a:t>Four main areas of Learning and Development:</a:t>
            </a:r>
          </a:p>
          <a:p>
            <a:pPr lvl="1"/>
            <a:r>
              <a:rPr lang="en-US" sz="1900" dirty="0">
                <a:solidFill>
                  <a:srgbClr val="000000"/>
                </a:solidFill>
              </a:rPr>
              <a:t>Leadership Development </a:t>
            </a:r>
          </a:p>
          <a:p>
            <a:pPr lvl="2"/>
            <a:r>
              <a:rPr lang="en-US" sz="1900" dirty="0">
                <a:solidFill>
                  <a:srgbClr val="000000"/>
                </a:solidFill>
              </a:rPr>
              <a:t>Coaching </a:t>
            </a:r>
          </a:p>
          <a:p>
            <a:pPr lvl="2"/>
            <a:r>
              <a:rPr lang="en-US" sz="1900" dirty="0">
                <a:solidFill>
                  <a:srgbClr val="000000"/>
                </a:solidFill>
              </a:rPr>
              <a:t>External Development </a:t>
            </a:r>
          </a:p>
          <a:p>
            <a:pPr lvl="1"/>
            <a:r>
              <a:rPr lang="en-US" sz="1900" dirty="0">
                <a:solidFill>
                  <a:srgbClr val="000000"/>
                </a:solidFill>
              </a:rPr>
              <a:t>Team Building</a:t>
            </a:r>
          </a:p>
          <a:p>
            <a:pPr lvl="2"/>
            <a:r>
              <a:rPr lang="en-US" sz="1900" dirty="0">
                <a:solidFill>
                  <a:srgbClr val="000000"/>
                </a:solidFill>
              </a:rPr>
              <a:t>Managers can request team building activities. </a:t>
            </a:r>
          </a:p>
          <a:p>
            <a:pPr lvl="1"/>
            <a:r>
              <a:rPr lang="en-US" sz="1900" dirty="0">
                <a:solidFill>
                  <a:srgbClr val="000000"/>
                </a:solidFill>
              </a:rPr>
              <a:t>Employee Development </a:t>
            </a:r>
          </a:p>
          <a:p>
            <a:pPr marL="914400" lvl="2" indent="0">
              <a:buNone/>
            </a:pPr>
            <a:endParaRPr lang="en-US" dirty="0">
              <a:solidFill>
                <a:srgbClr val="000000"/>
              </a:solidFill>
            </a:endParaRPr>
          </a:p>
          <a:p>
            <a:pPr lvl="0"/>
            <a:r>
              <a:rPr lang="en-US" sz="1900" dirty="0">
                <a:solidFill>
                  <a:srgbClr val="000000"/>
                </a:solidFill>
              </a:rPr>
              <a:t>Learning and Development Page: </a:t>
            </a:r>
            <a:r>
              <a:rPr lang="en-US" sz="1900" dirty="0">
                <a:solidFill>
                  <a:srgbClr val="000000"/>
                </a:solidFill>
                <a:hlinkClick r:id="rId3">
                  <a:extLst>
                    <a:ext uri="{A12FA001-AC4F-418D-AE19-62706E023703}">
                      <ahyp:hlinkClr xmlns:ahyp="http://schemas.microsoft.com/office/drawing/2018/hyperlinkcolor" val="tx"/>
                    </a:ext>
                  </a:extLst>
                </a:hlinkClick>
              </a:rPr>
              <a:t>http://spintranet.mts.com/sites/HR/Pages/Learning_Development_Pages/Learning-Development.aspx</a:t>
            </a:r>
            <a:endParaRPr lang="en-US" sz="1900" dirty="0">
              <a:solidFill>
                <a:srgbClr val="000000"/>
              </a:solidFill>
            </a:endParaRPr>
          </a:p>
        </p:txBody>
      </p:sp>
      <p:pic>
        <p:nvPicPr>
          <p:cNvPr id="3" name="Picture 2">
            <a:extLst>
              <a:ext uri="{FF2B5EF4-FFF2-40B4-BE49-F238E27FC236}">
                <a16:creationId xmlns:a16="http://schemas.microsoft.com/office/drawing/2014/main" id="{6E2699C9-D2E3-42A5-B502-B0773CD593E7}"/>
              </a:ext>
            </a:extLst>
          </p:cNvPr>
          <p:cNvPicPr>
            <a:picLocks noChangeAspect="1"/>
          </p:cNvPicPr>
          <p:nvPr/>
        </p:nvPicPr>
        <p:blipFill>
          <a:blip r:embed="rId4"/>
          <a:stretch>
            <a:fillRect/>
          </a:stretch>
        </p:blipFill>
        <p:spPr>
          <a:xfrm>
            <a:off x="4710545" y="1537336"/>
            <a:ext cx="3432345" cy="3432345"/>
          </a:xfrm>
          <a:prstGeom prst="rect">
            <a:avLst/>
          </a:prstGeom>
        </p:spPr>
      </p:pic>
    </p:spTree>
    <p:extLst>
      <p:ext uri="{BB962C8B-B14F-4D97-AF65-F5344CB8AC3E}">
        <p14:creationId xmlns:p14="http://schemas.microsoft.com/office/powerpoint/2010/main" val="4087971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Learning and Development </a:t>
            </a:r>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D2015"/>
                </a:solidFill>
                <a:effectLst/>
                <a:uLnTx/>
                <a:uFillTx/>
                <a:latin typeface="Arial Narrow" pitchFamily="-107" charset="0"/>
                <a:ea typeface="ＭＳ Ｐゴシック" pitchFamily="-107" charset="-128"/>
                <a:cs typeface="+mn-cs"/>
              </a:rPr>
              <a:t>Page </a:t>
            </a:r>
            <a:fld id="{15566FED-FC8B-4D5C-8D2B-4EF52E2A2990}" type="slidenum">
              <a:rPr kumimoji="0" lang="en-US" sz="1000" b="0" i="0" u="none" strike="noStrike" kern="1200" cap="none" spc="0" normalizeH="0" baseline="0" noProof="0" smtClean="0">
                <a:ln>
                  <a:noFill/>
                </a:ln>
                <a:solidFill>
                  <a:srgbClr val="2D2015"/>
                </a:solidFill>
                <a:effectLst/>
                <a:uLnTx/>
                <a:uFillTx/>
                <a:latin typeface="Arial Narrow" pitchFamily="-107"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solidFill>
                <a:srgbClr val="2D2015"/>
              </a:solidFill>
              <a:effectLst/>
              <a:uLnTx/>
              <a:uFillTx/>
              <a:latin typeface="Arial Narrow" pitchFamily="-107" charset="0"/>
              <a:ea typeface="ＭＳ Ｐゴシック" pitchFamily="-107" charset="-128"/>
              <a:cs typeface="+mn-cs"/>
            </a:endParaRPr>
          </a:p>
        </p:txBody>
      </p:sp>
      <p:sp>
        <p:nvSpPr>
          <p:cNvPr id="4" name="Content Placeholder 3">
            <a:extLst>
              <a:ext uri="{FF2B5EF4-FFF2-40B4-BE49-F238E27FC236}">
                <a16:creationId xmlns:a16="http://schemas.microsoft.com/office/drawing/2014/main" id="{4968B38D-E9E7-4075-B269-51313F55D26F}"/>
              </a:ext>
            </a:extLst>
          </p:cNvPr>
          <p:cNvSpPr>
            <a:spLocks noGrp="1"/>
          </p:cNvSpPr>
          <p:nvPr>
            <p:ph idx="1"/>
          </p:nvPr>
        </p:nvSpPr>
        <p:spPr>
          <a:xfrm>
            <a:off x="318655" y="1073727"/>
            <a:ext cx="4253345" cy="5105400"/>
          </a:xfrm>
        </p:spPr>
        <p:txBody>
          <a:bodyPr/>
          <a:lstStyle/>
          <a:p>
            <a:pPr lvl="0">
              <a:spcBef>
                <a:spcPts val="0"/>
              </a:spcBef>
            </a:pPr>
            <a:r>
              <a:rPr lang="en-US" sz="1900" dirty="0">
                <a:solidFill>
                  <a:srgbClr val="000000"/>
                </a:solidFill>
              </a:rPr>
              <a:t>Performance Management is a combination of: </a:t>
            </a:r>
          </a:p>
          <a:p>
            <a:pPr lvl="1">
              <a:spcBef>
                <a:spcPts val="0"/>
              </a:spcBef>
            </a:pPr>
            <a:r>
              <a:rPr lang="en-US" sz="1900" dirty="0">
                <a:solidFill>
                  <a:srgbClr val="000000"/>
                </a:solidFill>
              </a:rPr>
              <a:t>A clear and consistent process for establishing expectations (goal setting)</a:t>
            </a:r>
          </a:p>
          <a:p>
            <a:pPr lvl="1">
              <a:spcBef>
                <a:spcPts val="0"/>
              </a:spcBef>
            </a:pPr>
            <a:r>
              <a:rPr lang="en-US" sz="1900" dirty="0">
                <a:solidFill>
                  <a:srgbClr val="000000"/>
                </a:solidFill>
              </a:rPr>
              <a:t>Continuous Performance Management in Q2 and Q3:</a:t>
            </a:r>
          </a:p>
          <a:p>
            <a:pPr lvl="2">
              <a:spcBef>
                <a:spcPts val="0"/>
              </a:spcBef>
            </a:pPr>
            <a:r>
              <a:rPr lang="en-US" sz="1900" dirty="0">
                <a:solidFill>
                  <a:srgbClr val="000000"/>
                </a:solidFill>
              </a:rPr>
              <a:t>Developing employees and having check-ins. </a:t>
            </a:r>
          </a:p>
          <a:p>
            <a:pPr lvl="2">
              <a:spcBef>
                <a:spcPts val="0"/>
              </a:spcBef>
            </a:pPr>
            <a:r>
              <a:rPr lang="en-US" sz="1900" dirty="0">
                <a:solidFill>
                  <a:srgbClr val="000000"/>
                </a:solidFill>
              </a:rPr>
              <a:t>Providing feedback on goals. </a:t>
            </a:r>
          </a:p>
          <a:p>
            <a:pPr lvl="1">
              <a:spcBef>
                <a:spcPts val="0"/>
              </a:spcBef>
            </a:pPr>
            <a:r>
              <a:rPr lang="en-US" sz="1900" dirty="0">
                <a:solidFill>
                  <a:srgbClr val="000000"/>
                </a:solidFill>
              </a:rPr>
              <a:t>Performance Review: Reviewing and rating employee’s performance for the Fiscal Year.  </a:t>
            </a:r>
          </a:p>
          <a:p>
            <a:pPr lvl="1">
              <a:spcBef>
                <a:spcPts val="0"/>
              </a:spcBef>
            </a:pPr>
            <a:endParaRPr lang="en-US" sz="1900" dirty="0">
              <a:solidFill>
                <a:srgbClr val="000000"/>
              </a:solidFill>
            </a:endParaRPr>
          </a:p>
          <a:p>
            <a:pPr lvl="0">
              <a:spcBef>
                <a:spcPts val="0"/>
              </a:spcBef>
            </a:pPr>
            <a:r>
              <a:rPr lang="en-US" sz="1900" dirty="0">
                <a:solidFill>
                  <a:srgbClr val="000000"/>
                </a:solidFill>
              </a:rPr>
              <a:t>As a New Manager </a:t>
            </a:r>
          </a:p>
          <a:p>
            <a:pPr lvl="1">
              <a:spcBef>
                <a:spcPts val="0"/>
              </a:spcBef>
            </a:pPr>
            <a:r>
              <a:rPr lang="en-US" sz="1900" dirty="0">
                <a:solidFill>
                  <a:srgbClr val="000000"/>
                </a:solidFill>
              </a:rPr>
              <a:t>Check in with your employees to ensure everyone has goals in the system and discuss their progress with their goals. </a:t>
            </a:r>
          </a:p>
        </p:txBody>
      </p:sp>
      <p:sp>
        <p:nvSpPr>
          <p:cNvPr id="6" name="Rectangle 5">
            <a:extLst>
              <a:ext uri="{FF2B5EF4-FFF2-40B4-BE49-F238E27FC236}">
                <a16:creationId xmlns:a16="http://schemas.microsoft.com/office/drawing/2014/main" id="{F5308292-DD97-4A87-84E2-774596BE2C76}"/>
              </a:ext>
            </a:extLst>
          </p:cNvPr>
          <p:cNvSpPr/>
          <p:nvPr/>
        </p:nvSpPr>
        <p:spPr>
          <a:xfrm>
            <a:off x="5106554" y="4393946"/>
            <a:ext cx="3655291" cy="1554272"/>
          </a:xfrm>
          <a:prstGeom prst="rect">
            <a:avLst/>
          </a:prstGeom>
        </p:spPr>
        <p:txBody>
          <a:bodyPr wrap="square">
            <a:spAutoFit/>
          </a:bodyPr>
          <a:lstStyle/>
          <a:p>
            <a:pPr marL="257175" lvl="0" indent="-257175">
              <a:spcBef>
                <a:spcPts val="150"/>
              </a:spcBef>
              <a:buClr>
                <a:srgbClr val="CC1543"/>
              </a:buClr>
              <a:buFont typeface="Arial Narrow" charset="0"/>
              <a:buChar char="»"/>
            </a:pPr>
            <a:r>
              <a:rPr lang="en-US" sz="1900" kern="0" dirty="0">
                <a:solidFill>
                  <a:srgbClr val="000000"/>
                </a:solidFill>
                <a:latin typeface="Arial" pitchFamily="34" charset="0"/>
                <a:ea typeface="ＭＳ Ｐゴシック" charset="0"/>
                <a:cs typeface="Arial" pitchFamily="34" charset="0"/>
              </a:rPr>
              <a:t>Performance and Goals Page: </a:t>
            </a:r>
            <a:r>
              <a:rPr lang="en-US" sz="1900" kern="0" dirty="0">
                <a:solidFill>
                  <a:srgbClr val="000000"/>
                </a:solidFill>
                <a:latin typeface="Arial" pitchFamily="34" charset="0"/>
                <a:ea typeface="ＭＳ Ｐゴシック" charset="0"/>
                <a:cs typeface="Arial" pitchFamily="34" charset="0"/>
                <a:hlinkClick r:id="rId3">
                  <a:extLst>
                    <a:ext uri="{A12FA001-AC4F-418D-AE19-62706E023703}">
                      <ahyp:hlinkClr xmlns:ahyp="http://schemas.microsoft.com/office/drawing/2018/hyperlinkcolor" val="tx"/>
                    </a:ext>
                  </a:extLst>
                </a:hlinkClick>
              </a:rPr>
              <a:t>http://spintranet.mts.com/sites/HR/Pages/Performance-and-Goals.aspx</a:t>
            </a:r>
            <a:endParaRPr lang="en-US" sz="1900" kern="0" dirty="0">
              <a:solidFill>
                <a:srgbClr val="000000"/>
              </a:solidFill>
              <a:latin typeface="Arial" pitchFamily="34" charset="0"/>
              <a:ea typeface="ＭＳ Ｐゴシック" charset="0"/>
              <a:cs typeface="Arial" pitchFamily="34" charset="0"/>
            </a:endParaRPr>
          </a:p>
        </p:txBody>
      </p:sp>
      <p:pic>
        <p:nvPicPr>
          <p:cNvPr id="7" name="Picture 6">
            <a:extLst>
              <a:ext uri="{FF2B5EF4-FFF2-40B4-BE49-F238E27FC236}">
                <a16:creationId xmlns:a16="http://schemas.microsoft.com/office/drawing/2014/main" id="{FA62F83E-C455-4565-86DA-6AFB41688B7A}"/>
              </a:ext>
            </a:extLst>
          </p:cNvPr>
          <p:cNvPicPr>
            <a:picLocks noChangeAspect="1"/>
          </p:cNvPicPr>
          <p:nvPr/>
        </p:nvPicPr>
        <p:blipFill>
          <a:blip r:embed="rId4"/>
          <a:stretch>
            <a:fillRect/>
          </a:stretch>
        </p:blipFill>
        <p:spPr>
          <a:xfrm>
            <a:off x="4459036" y="1313900"/>
            <a:ext cx="4340728" cy="2347163"/>
          </a:xfrm>
          <a:prstGeom prst="rect">
            <a:avLst/>
          </a:prstGeom>
        </p:spPr>
      </p:pic>
    </p:spTree>
    <p:extLst>
      <p:ext uri="{BB962C8B-B14F-4D97-AF65-F5344CB8AC3E}">
        <p14:creationId xmlns:p14="http://schemas.microsoft.com/office/powerpoint/2010/main" val="629482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Continuous Performance Management (CPM)</a:t>
            </a:r>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D2015"/>
                </a:solidFill>
                <a:effectLst/>
                <a:uLnTx/>
                <a:uFillTx/>
                <a:latin typeface="Arial Narrow" pitchFamily="-107" charset="0"/>
                <a:ea typeface="ＭＳ Ｐゴシック" pitchFamily="-107" charset="-128"/>
                <a:cs typeface="+mn-cs"/>
              </a:rPr>
              <a:t>Page </a:t>
            </a:r>
            <a:fld id="{15566FED-FC8B-4D5C-8D2B-4EF52E2A2990}" type="slidenum">
              <a:rPr kumimoji="0" lang="en-US" sz="1000" b="0" i="0" u="none" strike="noStrike" kern="1200" cap="none" spc="0" normalizeH="0" baseline="0" noProof="0" smtClean="0">
                <a:ln>
                  <a:noFill/>
                </a:ln>
                <a:solidFill>
                  <a:srgbClr val="2D2015"/>
                </a:solidFill>
                <a:effectLst/>
                <a:uLnTx/>
                <a:uFillTx/>
                <a:latin typeface="Arial Narrow" pitchFamily="-107"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solidFill>
                <a:srgbClr val="2D2015"/>
              </a:solidFill>
              <a:effectLst/>
              <a:uLnTx/>
              <a:uFillTx/>
              <a:latin typeface="Arial Narrow" pitchFamily="-107" charset="0"/>
              <a:ea typeface="ＭＳ Ｐゴシック" pitchFamily="-107" charset="-128"/>
              <a:cs typeface="+mn-cs"/>
            </a:endParaRPr>
          </a:p>
        </p:txBody>
      </p:sp>
      <p:sp>
        <p:nvSpPr>
          <p:cNvPr id="4" name="Content Placeholder 3">
            <a:extLst>
              <a:ext uri="{FF2B5EF4-FFF2-40B4-BE49-F238E27FC236}">
                <a16:creationId xmlns:a16="http://schemas.microsoft.com/office/drawing/2014/main" id="{4968B38D-E9E7-4075-B269-51313F55D26F}"/>
              </a:ext>
            </a:extLst>
          </p:cNvPr>
          <p:cNvSpPr>
            <a:spLocks noGrp="1"/>
          </p:cNvSpPr>
          <p:nvPr>
            <p:ph idx="1"/>
          </p:nvPr>
        </p:nvSpPr>
        <p:spPr>
          <a:xfrm>
            <a:off x="270164" y="897341"/>
            <a:ext cx="8492836" cy="5105400"/>
          </a:xfrm>
        </p:spPr>
        <p:txBody>
          <a:bodyPr/>
          <a:lstStyle/>
          <a:p>
            <a:pPr lvl="0"/>
            <a:r>
              <a:rPr lang="en-US" dirty="0">
                <a:solidFill>
                  <a:srgbClr val="000000"/>
                </a:solidFill>
              </a:rPr>
              <a:t>Located in SuccessFactors</a:t>
            </a:r>
          </a:p>
          <a:p>
            <a:pPr lvl="0"/>
            <a:r>
              <a:rPr lang="en-US" dirty="0">
                <a:solidFill>
                  <a:srgbClr val="000000"/>
                </a:solidFill>
              </a:rPr>
              <a:t>A process that encourages managers and employees to engage in more frequent performance (feedback and coaching) discussions</a:t>
            </a:r>
          </a:p>
          <a:p>
            <a:pPr lvl="0"/>
            <a:r>
              <a:rPr lang="en-US" dirty="0">
                <a:solidFill>
                  <a:srgbClr val="000000"/>
                </a:solidFill>
              </a:rPr>
              <a:t>CPM is a way to document those performance discussions throughout the year using SuccessFactors. </a:t>
            </a:r>
          </a:p>
          <a:p>
            <a:pPr lvl="0"/>
            <a:r>
              <a:rPr lang="en-US" dirty="0">
                <a:solidFill>
                  <a:srgbClr val="000000"/>
                </a:solidFill>
              </a:rPr>
              <a:t>CPM Quick Start Guide:</a:t>
            </a:r>
          </a:p>
          <a:p>
            <a:pPr lvl="1"/>
            <a:r>
              <a:rPr lang="en-US" sz="1200" dirty="0">
                <a:solidFill>
                  <a:srgbClr val="000000"/>
                </a:solidFill>
                <a:hlinkClick r:id="rId3">
                  <a:extLst>
                    <a:ext uri="{A12FA001-AC4F-418D-AE19-62706E023703}">
                      <ahyp:hlinkClr xmlns:ahyp="http://schemas.microsoft.com/office/drawing/2018/hyperlinkcolor" val="tx"/>
                    </a:ext>
                  </a:extLst>
                </a:hlinkClick>
              </a:rPr>
              <a:t>http://spintranet.mts.com/sites/HR/Documents/Files/training/CPM%20Quick%20Start%20Guide.docx</a:t>
            </a:r>
            <a:endParaRPr lang="en-US" sz="1200" dirty="0">
              <a:solidFill>
                <a:srgbClr val="000000"/>
              </a:solidFill>
            </a:endParaRPr>
          </a:p>
        </p:txBody>
      </p:sp>
      <p:pic>
        <p:nvPicPr>
          <p:cNvPr id="6" name="Picture 5">
            <a:extLst>
              <a:ext uri="{FF2B5EF4-FFF2-40B4-BE49-F238E27FC236}">
                <a16:creationId xmlns:a16="http://schemas.microsoft.com/office/drawing/2014/main" id="{914E8ADF-0E18-49D7-B3DC-64A7D27910B2}"/>
              </a:ext>
            </a:extLst>
          </p:cNvPr>
          <p:cNvPicPr>
            <a:picLocks noChangeAspect="1"/>
          </p:cNvPicPr>
          <p:nvPr/>
        </p:nvPicPr>
        <p:blipFill>
          <a:blip r:embed="rId4"/>
          <a:stretch>
            <a:fillRect/>
          </a:stretch>
        </p:blipFill>
        <p:spPr>
          <a:xfrm>
            <a:off x="2350421" y="3339723"/>
            <a:ext cx="5895343" cy="3407959"/>
          </a:xfrm>
          <a:prstGeom prst="rect">
            <a:avLst/>
          </a:prstGeom>
        </p:spPr>
      </p:pic>
    </p:spTree>
    <p:extLst>
      <p:ext uri="{BB962C8B-B14F-4D97-AF65-F5344CB8AC3E}">
        <p14:creationId xmlns:p14="http://schemas.microsoft.com/office/powerpoint/2010/main" val="3092018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41E-5A57-4E22-AA94-F5EDDC529EC3}"/>
              </a:ext>
            </a:extLst>
          </p:cNvPr>
          <p:cNvSpPr>
            <a:spLocks noGrp="1"/>
          </p:cNvSpPr>
          <p:nvPr>
            <p:ph type="title"/>
          </p:nvPr>
        </p:nvSpPr>
        <p:spPr/>
        <p:txBody>
          <a:bodyPr/>
          <a:lstStyle/>
          <a:p>
            <a:r>
              <a:rPr lang="en-US" dirty="0"/>
              <a:t>Performance Management Timeline</a:t>
            </a:r>
          </a:p>
        </p:txBody>
      </p:sp>
      <p:sp>
        <p:nvSpPr>
          <p:cNvPr id="5" name="Slide Number Placeholder 4">
            <a:extLst>
              <a:ext uri="{FF2B5EF4-FFF2-40B4-BE49-F238E27FC236}">
                <a16:creationId xmlns:a16="http://schemas.microsoft.com/office/drawing/2014/main" id="{6A49BC12-70D0-45B3-8B6D-07B9ACC5F01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2D2015"/>
                </a:solidFill>
                <a:effectLst/>
                <a:uLnTx/>
                <a:uFillTx/>
                <a:latin typeface="Arial Narrow" pitchFamily="-107" charset="0"/>
                <a:ea typeface="ＭＳ Ｐゴシック" pitchFamily="-107" charset="-128"/>
                <a:cs typeface="+mn-cs"/>
              </a:rPr>
              <a:t>Page </a:t>
            </a:r>
            <a:fld id="{15566FED-FC8B-4D5C-8D2B-4EF52E2A2990}" type="slidenum">
              <a:rPr kumimoji="0" lang="en-US" sz="1000" b="0" i="0" u="none" strike="noStrike" kern="1200" cap="none" spc="0" normalizeH="0" baseline="0" noProof="0" smtClean="0">
                <a:ln>
                  <a:noFill/>
                </a:ln>
                <a:solidFill>
                  <a:srgbClr val="2D2015"/>
                </a:solidFill>
                <a:effectLst/>
                <a:uLnTx/>
                <a:uFillTx/>
                <a:latin typeface="Arial Narrow" pitchFamily="-107" charset="0"/>
                <a:ea typeface="ＭＳ Ｐゴシック" pitchFamily="-107"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solidFill>
                <a:srgbClr val="2D2015"/>
              </a:solidFill>
              <a:effectLst/>
              <a:uLnTx/>
              <a:uFillTx/>
              <a:latin typeface="Arial Narrow" pitchFamily="-107" charset="0"/>
              <a:ea typeface="ＭＳ Ｐゴシック" pitchFamily="-107" charset="-128"/>
              <a:cs typeface="+mn-cs"/>
            </a:endParaRPr>
          </a:p>
        </p:txBody>
      </p:sp>
      <p:pic>
        <p:nvPicPr>
          <p:cNvPr id="8" name="Content Placeholder 7">
            <a:extLst>
              <a:ext uri="{FF2B5EF4-FFF2-40B4-BE49-F238E27FC236}">
                <a16:creationId xmlns:a16="http://schemas.microsoft.com/office/drawing/2014/main" id="{6BE54D20-2882-4BEB-85E5-221CDBEFC267}"/>
              </a:ext>
            </a:extLst>
          </p:cNvPr>
          <p:cNvPicPr>
            <a:picLocks noGrp="1" noChangeAspect="1"/>
          </p:cNvPicPr>
          <p:nvPr>
            <p:ph idx="1"/>
          </p:nvPr>
        </p:nvPicPr>
        <p:blipFill>
          <a:blip r:embed="rId3"/>
          <a:stretch>
            <a:fillRect/>
          </a:stretch>
        </p:blipFill>
        <p:spPr>
          <a:xfrm>
            <a:off x="419100" y="2283075"/>
            <a:ext cx="8305800" cy="2291849"/>
          </a:xfrm>
          <a:prstGeom prst="rect">
            <a:avLst/>
          </a:prstGeom>
        </p:spPr>
      </p:pic>
    </p:spTree>
    <p:extLst>
      <p:ext uri="{BB962C8B-B14F-4D97-AF65-F5344CB8AC3E}">
        <p14:creationId xmlns:p14="http://schemas.microsoft.com/office/powerpoint/2010/main" val="93430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E391-0FCB-4B96-AB2B-811B6EAAB84A}"/>
              </a:ext>
            </a:extLst>
          </p:cNvPr>
          <p:cNvSpPr>
            <a:spLocks noGrp="1"/>
          </p:cNvSpPr>
          <p:nvPr>
            <p:ph type="title"/>
          </p:nvPr>
        </p:nvSpPr>
        <p:spPr/>
        <p:txBody>
          <a:bodyPr/>
          <a:lstStyle/>
          <a:p>
            <a:r>
              <a:rPr lang="en-US" dirty="0"/>
              <a:t>New Manager Guide</a:t>
            </a:r>
          </a:p>
        </p:txBody>
      </p:sp>
      <p:sp>
        <p:nvSpPr>
          <p:cNvPr id="3" name="Content Placeholder 2">
            <a:extLst>
              <a:ext uri="{FF2B5EF4-FFF2-40B4-BE49-F238E27FC236}">
                <a16:creationId xmlns:a16="http://schemas.microsoft.com/office/drawing/2014/main" id="{E430C0B1-7304-4271-A9A4-5787EC4A3B7E}"/>
              </a:ext>
            </a:extLst>
          </p:cNvPr>
          <p:cNvSpPr>
            <a:spLocks noGrp="1"/>
          </p:cNvSpPr>
          <p:nvPr>
            <p:ph idx="1"/>
          </p:nvPr>
        </p:nvSpPr>
        <p:spPr>
          <a:xfrm>
            <a:off x="309418" y="1371600"/>
            <a:ext cx="8305800" cy="5105400"/>
          </a:xfrm>
        </p:spPr>
        <p:txBody>
          <a:bodyPr/>
          <a:lstStyle/>
          <a:p>
            <a:pPr marL="0" indent="0">
              <a:spcAft>
                <a:spcPts val="1200"/>
              </a:spcAft>
              <a:buNone/>
            </a:pPr>
            <a:r>
              <a:rPr lang="en-US" b="1" dirty="0"/>
              <a:t>MTS’ Expectations of Management</a:t>
            </a:r>
          </a:p>
          <a:p>
            <a:pPr marL="742950" indent="-742950">
              <a:buFont typeface="+mj-lt"/>
              <a:buAutoNum type="arabicPeriod"/>
            </a:pPr>
            <a:endParaRPr lang="en-US" i="1" dirty="0">
              <a:solidFill>
                <a:schemeClr val="tx2"/>
              </a:solidFill>
            </a:endParaRPr>
          </a:p>
          <a:p>
            <a:pPr marL="742950" indent="-742950">
              <a:buFont typeface="+mj-lt"/>
              <a:buAutoNum type="arabicPeriod"/>
            </a:pPr>
            <a:endParaRPr lang="en-US" i="1" dirty="0">
              <a:solidFill>
                <a:schemeClr val="tx2"/>
              </a:solidFill>
            </a:endParaRPr>
          </a:p>
          <a:p>
            <a:pPr marL="742950" indent="-742950">
              <a:spcAft>
                <a:spcPts val="3000"/>
              </a:spcAft>
              <a:buFont typeface="+mj-lt"/>
              <a:buAutoNum type="arabicPeriod"/>
            </a:pPr>
            <a:r>
              <a:rPr lang="en-US" i="1" dirty="0">
                <a:solidFill>
                  <a:schemeClr val="tx2"/>
                </a:solidFill>
              </a:rPr>
              <a:t>Promote the MTS Values</a:t>
            </a:r>
          </a:p>
          <a:p>
            <a:pPr marL="742950" indent="-742950">
              <a:spcAft>
                <a:spcPts val="3000"/>
              </a:spcAft>
              <a:buFont typeface="+mj-lt"/>
              <a:buAutoNum type="arabicPeriod"/>
            </a:pPr>
            <a:r>
              <a:rPr lang="en-US" i="1" dirty="0">
                <a:solidFill>
                  <a:schemeClr val="tx2"/>
                </a:solidFill>
              </a:rPr>
              <a:t>Demonstrate the MTS Leadership Competencies</a:t>
            </a:r>
          </a:p>
          <a:p>
            <a:pPr marL="0" indent="0">
              <a:buNone/>
            </a:pPr>
            <a:endParaRPr lang="en-US" dirty="0"/>
          </a:p>
        </p:txBody>
      </p:sp>
      <p:sp>
        <p:nvSpPr>
          <p:cNvPr id="4" name="Slide Number Placeholder 3">
            <a:extLst>
              <a:ext uri="{FF2B5EF4-FFF2-40B4-BE49-F238E27FC236}">
                <a16:creationId xmlns:a16="http://schemas.microsoft.com/office/drawing/2014/main" id="{9AF2A8F0-BD8E-4060-8F27-0377B0664D38}"/>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4</a:t>
            </a:fld>
            <a:endParaRPr lang="en-US" dirty="0"/>
          </a:p>
        </p:txBody>
      </p:sp>
    </p:spTree>
    <p:extLst>
      <p:ext uri="{BB962C8B-B14F-4D97-AF65-F5344CB8AC3E}">
        <p14:creationId xmlns:p14="http://schemas.microsoft.com/office/powerpoint/2010/main" val="978343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nSpc>
                <a:spcPct val="115000"/>
              </a:lnSpc>
              <a:spcBef>
                <a:spcPts val="0"/>
              </a:spcBef>
              <a:spcAft>
                <a:spcPts val="0"/>
              </a:spcAft>
            </a:pPr>
            <a:r>
              <a:rPr lang="en-US" dirty="0">
                <a:latin typeface="+mn-lt"/>
                <a:ea typeface="Calibri" panose="020F0502020204030204" pitchFamily="34" charset="0"/>
                <a:cs typeface="Times New Roman" panose="02020603050405020304" pitchFamily="18" charset="0"/>
              </a:rPr>
              <a:t>Managerial Financial Responsibilities</a:t>
            </a:r>
          </a:p>
        </p:txBody>
      </p:sp>
      <p:sp>
        <p:nvSpPr>
          <p:cNvPr id="5" name="Subtitle 4">
            <a:extLst>
              <a:ext uri="{FF2B5EF4-FFF2-40B4-BE49-F238E27FC236}">
                <a16:creationId xmlns:a16="http://schemas.microsoft.com/office/drawing/2014/main" id="{9EB0B93A-1D82-44EB-B372-242FBAEDBF7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3A509871-666C-46DB-A86A-B0AECC61CEBD}"/>
              </a:ext>
            </a:extLst>
          </p:cNvPr>
          <p:cNvSpPr txBox="1"/>
          <p:nvPr/>
        </p:nvSpPr>
        <p:spPr>
          <a:xfrm>
            <a:off x="7814187" y="6061624"/>
            <a:ext cx="1329813" cy="400110"/>
          </a:xfrm>
          <a:prstGeom prst="rect">
            <a:avLst/>
          </a:prstGeom>
          <a:noFill/>
        </p:spPr>
        <p:txBody>
          <a:bodyPr wrap="square" rtlCol="0">
            <a:spAutoFit/>
          </a:bodyPr>
          <a:lstStyle/>
          <a:p>
            <a:r>
              <a:rPr lang="en-US" dirty="0"/>
              <a:t>Page: 40</a:t>
            </a:r>
          </a:p>
        </p:txBody>
      </p:sp>
    </p:spTree>
    <p:extLst>
      <p:ext uri="{BB962C8B-B14F-4D97-AF65-F5344CB8AC3E}">
        <p14:creationId xmlns:p14="http://schemas.microsoft.com/office/powerpoint/2010/main" val="2284400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 Online Time Entry (OLE)</a:t>
            </a:r>
          </a:p>
        </p:txBody>
      </p:sp>
      <p:sp>
        <p:nvSpPr>
          <p:cNvPr id="6" name="Content Placeholder 5"/>
          <p:cNvSpPr>
            <a:spLocks noGrp="1"/>
          </p:cNvSpPr>
          <p:nvPr>
            <p:ph idx="1"/>
          </p:nvPr>
        </p:nvSpPr>
        <p:spPr>
          <a:xfrm>
            <a:off x="117987" y="1216742"/>
            <a:ext cx="9144000" cy="5733877"/>
          </a:xfrm>
          <a:prstGeom prst="rect">
            <a:avLst/>
          </a:prstGeom>
        </p:spPr>
        <p:txBody>
          <a:bodyPr wrap="square">
            <a:spAutoFit/>
          </a:bodyPr>
          <a:lstStyle/>
          <a:p>
            <a:r>
              <a:rPr lang="en-US" sz="1900" dirty="0"/>
              <a:t>Time reporting is used as the source documentation to track both Direct and Indirect Labor. </a:t>
            </a:r>
          </a:p>
          <a:p>
            <a:r>
              <a:rPr lang="en-US" sz="1900" dirty="0"/>
              <a:t>Managers with direct reports, whether contract or full time employees, will need to review and approve in OLE (On-Line Time Entry) weekly for any of the following:</a:t>
            </a:r>
          </a:p>
          <a:p>
            <a:pPr lvl="1"/>
            <a:r>
              <a:rPr lang="en-US" sz="1900" dirty="0"/>
              <a:t>Contract and Non-Exempt employees, who must report their hours weekly.</a:t>
            </a:r>
          </a:p>
          <a:p>
            <a:pPr lvl="1"/>
            <a:r>
              <a:rPr lang="en-US" sz="1900" dirty="0"/>
              <a:t>Exempt employees who have taken time off during the week</a:t>
            </a:r>
          </a:p>
          <a:p>
            <a:r>
              <a:rPr lang="en-US" sz="1900" dirty="0"/>
              <a:t>The OLE Submission deadline is 11:59pm Saturday, the week of the reported time.</a:t>
            </a:r>
          </a:p>
          <a:p>
            <a:pPr lvl="1"/>
            <a:r>
              <a:rPr lang="en-US" sz="1900" dirty="0"/>
              <a:t>All Direct Labor time needs to be submitted daily, using the daily submit button, to comply with federal regulations.</a:t>
            </a:r>
          </a:p>
          <a:p>
            <a:pPr indent="-285750"/>
            <a:r>
              <a:rPr lang="en-US" sz="1900" dirty="0"/>
              <a:t>To Access OLE, go to Online Timesheet on the MTS Intranet Quick Search section:</a:t>
            </a:r>
          </a:p>
          <a:p>
            <a:pPr indent="-285750"/>
            <a:endParaRPr lang="en-US" sz="1800" dirty="0"/>
          </a:p>
          <a:p>
            <a:pPr indent="-285750"/>
            <a:endParaRPr lang="en-US" sz="1800" dirty="0"/>
          </a:p>
          <a:p>
            <a:pPr indent="-285750"/>
            <a:endParaRPr lang="en-US" sz="1800" dirty="0"/>
          </a:p>
          <a:p>
            <a:pPr indent="-285750"/>
            <a:endParaRPr lang="en-US" sz="1800" dirty="0"/>
          </a:p>
          <a:p>
            <a:pPr indent="-285750"/>
            <a:endParaRPr lang="en-US" sz="1800" dirty="0"/>
          </a:p>
          <a:p>
            <a:pPr indent="-285750"/>
            <a:endParaRPr lang="en-US" sz="1800" dirty="0"/>
          </a:p>
          <a:p>
            <a:pPr marL="57150" indent="0">
              <a:buNone/>
            </a:pPr>
            <a:endParaRPr lang="en-US" sz="1800" dirty="0"/>
          </a:p>
          <a:p>
            <a:pPr indent="-285750"/>
            <a:endParaRPr lang="en-US"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7" y="4567213"/>
            <a:ext cx="1547813"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796" y="4247816"/>
            <a:ext cx="3122687" cy="235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4040079" y="5143423"/>
            <a:ext cx="890337" cy="1395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Slide Number Placeholder 2">
            <a:extLst>
              <a:ext uri="{FF2B5EF4-FFF2-40B4-BE49-F238E27FC236}">
                <a16:creationId xmlns:a16="http://schemas.microsoft.com/office/drawing/2014/main" id="{F6EE7E37-CC47-4FD6-AC54-5A524CBAA766}"/>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41</a:t>
            </a:fld>
            <a:endParaRPr lang="en-US" dirty="0"/>
          </a:p>
        </p:txBody>
      </p:sp>
    </p:spTree>
    <p:extLst>
      <p:ext uri="{BB962C8B-B14F-4D97-AF65-F5344CB8AC3E}">
        <p14:creationId xmlns:p14="http://schemas.microsoft.com/office/powerpoint/2010/main" val="1718662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7" y="194734"/>
            <a:ext cx="6477000" cy="990600"/>
          </a:xfrm>
        </p:spPr>
        <p:txBody>
          <a:bodyPr/>
          <a:lstStyle/>
          <a:p>
            <a:r>
              <a:rPr lang="en-US" dirty="0"/>
              <a:t>Payroll – Online Time Entry (OLE) </a:t>
            </a:r>
            <a:r>
              <a:rPr lang="en-US" sz="1600" dirty="0"/>
              <a:t>continued</a:t>
            </a:r>
            <a:endParaRPr lang="en-US" dirty="0"/>
          </a:p>
        </p:txBody>
      </p:sp>
      <p:sp>
        <p:nvSpPr>
          <p:cNvPr id="7" name="Content Placeholder 6"/>
          <p:cNvSpPr>
            <a:spLocks noGrp="1"/>
          </p:cNvSpPr>
          <p:nvPr>
            <p:ph idx="1"/>
          </p:nvPr>
        </p:nvSpPr>
        <p:spPr>
          <a:xfrm>
            <a:off x="0" y="1185332"/>
            <a:ext cx="9144000" cy="5215467"/>
          </a:xfrm>
        </p:spPr>
        <p:txBody>
          <a:bodyPr/>
          <a:lstStyle/>
          <a:p>
            <a:r>
              <a:rPr lang="en-US" sz="1900" dirty="0"/>
              <a:t>Email notifications are sent to you and your direct reports if you did not approve by the deadline</a:t>
            </a:r>
          </a:p>
          <a:p>
            <a:r>
              <a:rPr lang="en-US" sz="1900" dirty="0"/>
              <a:t>For additional information on Time Reporting, please refer to the OLE Manual which can be viewed here:</a:t>
            </a:r>
          </a:p>
          <a:p>
            <a:endParaRPr lang="en-US" dirty="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612" y="2276726"/>
            <a:ext cx="474345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786187A1-24BD-4EFD-84D6-72FD2CDDF0B4}"/>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42</a:t>
            </a:fld>
            <a:endParaRPr lang="en-US" dirty="0"/>
          </a:p>
        </p:txBody>
      </p:sp>
    </p:spTree>
    <p:extLst>
      <p:ext uri="{BB962C8B-B14F-4D97-AF65-F5344CB8AC3E}">
        <p14:creationId xmlns:p14="http://schemas.microsoft.com/office/powerpoint/2010/main" val="3096185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094FD53-4566-4C2B-B17C-50FB1312EF42}"/>
              </a:ext>
            </a:extLst>
          </p:cNvPr>
          <p:cNvSpPr>
            <a:spLocks noGrp="1" noChangeArrowheads="1"/>
          </p:cNvSpPr>
          <p:nvPr>
            <p:ph idx="1"/>
          </p:nvPr>
        </p:nvSpPr>
        <p:spPr>
          <a:xfrm>
            <a:off x="138024" y="877471"/>
            <a:ext cx="9005976" cy="4536358"/>
          </a:xfrm>
        </p:spPr>
        <p:txBody>
          <a:bodyPr/>
          <a:lstStyle/>
          <a:p>
            <a:r>
              <a:rPr lang="en-US" sz="1900" dirty="0"/>
              <a:t>Annually </a:t>
            </a:r>
          </a:p>
          <a:p>
            <a:pPr lvl="1"/>
            <a:r>
              <a:rPr lang="en-US" sz="1900" dirty="0"/>
              <a:t>The Annual Operating Plan (AOP) serves to lay out planned activities and corresponding monetary resources for the fiscal year, including recurring annual expenses and non-recurring investments in special projects</a:t>
            </a:r>
          </a:p>
          <a:p>
            <a:pPr lvl="1"/>
            <a:r>
              <a:rPr lang="en-US" sz="1900" dirty="0"/>
              <a:t>AOP occurs in Q4 (July-September)</a:t>
            </a:r>
          </a:p>
          <a:p>
            <a:pPr lvl="1"/>
            <a:r>
              <a:rPr lang="en-US" sz="1900" dirty="0"/>
              <a:t>Partner with functional leadership and finance business partner on departmental needs for next fiscal year</a:t>
            </a:r>
          </a:p>
          <a:p>
            <a:pPr lvl="1"/>
            <a:r>
              <a:rPr lang="en-US" sz="1900" dirty="0"/>
              <a:t>Justify headcount changes and expense investments</a:t>
            </a:r>
          </a:p>
          <a:p>
            <a:pPr lvl="1"/>
            <a:endParaRPr lang="en-US" sz="1900" dirty="0"/>
          </a:p>
          <a:p>
            <a:r>
              <a:rPr lang="en-US" sz="1900" dirty="0"/>
              <a:t>Quarterly</a:t>
            </a:r>
          </a:p>
          <a:p>
            <a:pPr lvl="1"/>
            <a:r>
              <a:rPr lang="en-US" sz="1900" dirty="0"/>
              <a:t>BOQ (Beginning of Quarter) Forecast updates occur by 2</a:t>
            </a:r>
            <a:r>
              <a:rPr lang="en-US" sz="1900" baseline="30000" dirty="0"/>
              <a:t>nd</a:t>
            </a:r>
            <a:r>
              <a:rPr lang="en-US" sz="1900" dirty="0"/>
              <a:t> week of each fiscal quarter</a:t>
            </a:r>
          </a:p>
          <a:p>
            <a:pPr lvl="1"/>
            <a:r>
              <a:rPr lang="en-US" sz="1900" dirty="0"/>
              <a:t>Partner with functional leadership and finance business partner to determine if there are new/different needs for the fiscal year compared to AOP</a:t>
            </a:r>
          </a:p>
          <a:p>
            <a:pPr lvl="1"/>
            <a:endParaRPr lang="en-US" sz="1900" dirty="0"/>
          </a:p>
          <a:p>
            <a:r>
              <a:rPr lang="en-US" sz="1900" dirty="0"/>
              <a:t>Monthly</a:t>
            </a:r>
          </a:p>
          <a:p>
            <a:pPr lvl="1"/>
            <a:r>
              <a:rPr lang="en-US" sz="1900" dirty="0"/>
              <a:t>Cost center review with finance business partner to analyze monthly activity and validate estimate for the current quarter</a:t>
            </a:r>
          </a:p>
          <a:p>
            <a:pPr lvl="1"/>
            <a:endParaRPr lang="en-US" sz="1800" dirty="0"/>
          </a:p>
        </p:txBody>
      </p:sp>
      <p:sp>
        <p:nvSpPr>
          <p:cNvPr id="11" name="Title 6">
            <a:extLst>
              <a:ext uri="{FF2B5EF4-FFF2-40B4-BE49-F238E27FC236}">
                <a16:creationId xmlns:a16="http://schemas.microsoft.com/office/drawing/2014/main" id="{A1428EFF-D0DB-41E1-961B-3ECAB6E517BD}"/>
              </a:ext>
            </a:extLst>
          </p:cNvPr>
          <p:cNvSpPr txBox="1">
            <a:spLocks/>
          </p:cNvSpPr>
          <p:nvPr/>
        </p:nvSpPr>
        <p:spPr bwMode="auto">
          <a:xfrm>
            <a:off x="404733" y="136525"/>
            <a:ext cx="7158871"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a:lstStyle>
          <a:p>
            <a:r>
              <a:rPr lang="en-US" altLang="en-US" kern="0" dirty="0"/>
              <a:t>Manager Expectations – Cost Centers</a:t>
            </a:r>
          </a:p>
        </p:txBody>
      </p:sp>
      <p:sp>
        <p:nvSpPr>
          <p:cNvPr id="2" name="Slide Number Placeholder 1">
            <a:extLst>
              <a:ext uri="{FF2B5EF4-FFF2-40B4-BE49-F238E27FC236}">
                <a16:creationId xmlns:a16="http://schemas.microsoft.com/office/drawing/2014/main" id="{BB0696E0-6E37-4558-A43A-788246CBAEA0}"/>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43</a:t>
            </a:fld>
            <a:endParaRPr lang="en-US" dirty="0"/>
          </a:p>
        </p:txBody>
      </p:sp>
    </p:spTree>
    <p:extLst>
      <p:ext uri="{BB962C8B-B14F-4D97-AF65-F5344CB8AC3E}">
        <p14:creationId xmlns:p14="http://schemas.microsoft.com/office/powerpoint/2010/main" val="1428008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 Reimbursement – Corp. Credit Card</a:t>
            </a:r>
          </a:p>
        </p:txBody>
      </p:sp>
      <p:sp>
        <p:nvSpPr>
          <p:cNvPr id="3" name="Content Placeholder 2"/>
          <p:cNvSpPr>
            <a:spLocks noGrp="1"/>
          </p:cNvSpPr>
          <p:nvPr>
            <p:ph idx="1"/>
          </p:nvPr>
        </p:nvSpPr>
        <p:spPr>
          <a:xfrm>
            <a:off x="457200" y="1026695"/>
            <a:ext cx="8305800" cy="5374105"/>
          </a:xfrm>
        </p:spPr>
        <p:txBody>
          <a:bodyPr/>
          <a:lstStyle/>
          <a:p>
            <a:pPr>
              <a:lnSpc>
                <a:spcPct val="90000"/>
              </a:lnSpc>
              <a:defRPr/>
            </a:pPr>
            <a:r>
              <a:rPr lang="en-US" altLang="en-US" sz="1900" dirty="0"/>
              <a:t>As a manager you should have an MTS corporate credit card and be setup in Expense Anywhere to submit your expense and to approve your employee's expenses.</a:t>
            </a:r>
          </a:p>
          <a:p>
            <a:pPr lvl="1">
              <a:lnSpc>
                <a:spcPct val="90000"/>
              </a:lnSpc>
              <a:defRPr/>
            </a:pPr>
            <a:r>
              <a:rPr lang="en-US" altLang="en-US" sz="1900" dirty="0"/>
              <a:t>Go to the MTS intranet, on the right side in orange go to Travel. </a:t>
            </a:r>
          </a:p>
          <a:p>
            <a:pPr lvl="1">
              <a:lnSpc>
                <a:spcPct val="90000"/>
              </a:lnSpc>
              <a:defRPr/>
            </a:pPr>
            <a:r>
              <a:rPr lang="en-US" altLang="en-US" sz="1900" dirty="0"/>
              <a:t>Under new employee info you can get the form for a corporate card and read any applicable policies. If you go to Expenses the will give you links to Expense Anywhere. </a:t>
            </a:r>
          </a:p>
          <a:p>
            <a:pPr>
              <a:lnSpc>
                <a:spcPct val="90000"/>
              </a:lnSpc>
              <a:defRPr/>
            </a:pPr>
            <a:r>
              <a:rPr lang="en-US" altLang="en-US" sz="1900" dirty="0"/>
              <a:t>Expense Anywhere is our reimbursement tool. It is designed to pay the credit card for charges and only pay the employee for out of pocket charges.</a:t>
            </a:r>
          </a:p>
          <a:p>
            <a:pPr>
              <a:lnSpc>
                <a:spcPct val="90000"/>
              </a:lnSpc>
              <a:defRPr/>
            </a:pPr>
            <a:r>
              <a:rPr lang="en-US" altLang="en-US" sz="1900" dirty="0"/>
              <a:t>When you request your card, you will get added to expense anywhere as an approver.</a:t>
            </a:r>
          </a:p>
          <a:p>
            <a:pPr>
              <a:lnSpc>
                <a:spcPct val="90000"/>
              </a:lnSpc>
              <a:defRPr/>
            </a:pPr>
            <a:r>
              <a:rPr lang="en-US" altLang="en-US" sz="1900" dirty="0"/>
              <a:t>Contacts are on the home page of travel, or you can contact Accounts Payable.</a:t>
            </a:r>
          </a:p>
          <a:p>
            <a:pPr>
              <a:lnSpc>
                <a:spcPct val="90000"/>
              </a:lnSpc>
              <a:defRPr/>
            </a:pPr>
            <a:endParaRPr lang="en-US" altLang="en-US" sz="1800" dirty="0"/>
          </a:p>
          <a:p>
            <a:pPr marL="0" indent="0">
              <a:lnSpc>
                <a:spcPct val="90000"/>
              </a:lnSpc>
              <a:buNone/>
              <a:defRPr/>
            </a:pPr>
            <a:endParaRPr lang="en-US" altLang="en-US" sz="18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968" y="4010657"/>
            <a:ext cx="1541742" cy="242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CD0D914A-AFAF-4C42-B980-27EBD5C5637C}"/>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44</a:t>
            </a:fld>
            <a:endParaRPr lang="en-US" dirty="0"/>
          </a:p>
        </p:txBody>
      </p:sp>
    </p:spTree>
    <p:extLst>
      <p:ext uri="{BB962C8B-B14F-4D97-AF65-F5344CB8AC3E}">
        <p14:creationId xmlns:p14="http://schemas.microsoft.com/office/powerpoint/2010/main" val="3563923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nSpc>
                <a:spcPct val="115000"/>
              </a:lnSpc>
              <a:spcBef>
                <a:spcPts val="0"/>
              </a:spcBef>
              <a:spcAft>
                <a:spcPts val="0"/>
              </a:spcAft>
            </a:pPr>
            <a:r>
              <a:rPr lang="en-US" dirty="0">
                <a:latin typeface="+mn-lt"/>
                <a:ea typeface="Calibri" panose="020F0502020204030204" pitchFamily="34" charset="0"/>
                <a:cs typeface="Times New Roman" panose="02020603050405020304" pitchFamily="18" charset="0"/>
              </a:rPr>
              <a:t>Tools and Resources</a:t>
            </a:r>
          </a:p>
        </p:txBody>
      </p:sp>
      <p:sp>
        <p:nvSpPr>
          <p:cNvPr id="5" name="Subtitle 4">
            <a:extLst>
              <a:ext uri="{FF2B5EF4-FFF2-40B4-BE49-F238E27FC236}">
                <a16:creationId xmlns:a16="http://schemas.microsoft.com/office/drawing/2014/main" id="{9EB0B93A-1D82-44EB-B372-242FBAEDBF7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78B70EB1-A2E7-4F57-A642-E4E165E38C44}"/>
              </a:ext>
            </a:extLst>
          </p:cNvPr>
          <p:cNvSpPr txBox="1"/>
          <p:nvPr/>
        </p:nvSpPr>
        <p:spPr>
          <a:xfrm>
            <a:off x="7814187" y="6061624"/>
            <a:ext cx="1329813" cy="400110"/>
          </a:xfrm>
          <a:prstGeom prst="rect">
            <a:avLst/>
          </a:prstGeom>
          <a:noFill/>
        </p:spPr>
        <p:txBody>
          <a:bodyPr wrap="square" rtlCol="0">
            <a:spAutoFit/>
          </a:bodyPr>
          <a:lstStyle/>
          <a:p>
            <a:r>
              <a:rPr lang="en-US" dirty="0"/>
              <a:t>Page: 45</a:t>
            </a:r>
          </a:p>
        </p:txBody>
      </p:sp>
    </p:spTree>
    <p:extLst>
      <p:ext uri="{BB962C8B-B14F-4D97-AF65-F5344CB8AC3E}">
        <p14:creationId xmlns:p14="http://schemas.microsoft.com/office/powerpoint/2010/main" val="2158638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1543"/>
                </a:solidFill>
                <a:ea typeface="ＭＳ Ｐゴシック" charset="0"/>
                <a:cs typeface="Arial" pitchFamily="34" charset="0"/>
              </a:rPr>
              <a:t>SuccessFactors </a:t>
            </a:r>
            <a:endParaRPr lang="en-US" dirty="0"/>
          </a:p>
        </p:txBody>
      </p:sp>
      <p:sp>
        <p:nvSpPr>
          <p:cNvPr id="4" name="Slide Number Placeholder 3">
            <a:extLst>
              <a:ext uri="{FF2B5EF4-FFF2-40B4-BE49-F238E27FC236}">
                <a16:creationId xmlns:a16="http://schemas.microsoft.com/office/drawing/2014/main" id="{CD0D914A-AFAF-4C42-B980-27EBD5C5637C}"/>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46</a:t>
            </a:fld>
            <a:endParaRPr lang="en-US" dirty="0"/>
          </a:p>
        </p:txBody>
      </p:sp>
      <p:sp>
        <p:nvSpPr>
          <p:cNvPr id="8" name="Content Placeholder 7">
            <a:extLst>
              <a:ext uri="{FF2B5EF4-FFF2-40B4-BE49-F238E27FC236}">
                <a16:creationId xmlns:a16="http://schemas.microsoft.com/office/drawing/2014/main" id="{6AB5D47F-2015-4CAF-B62C-3A6A3098ABE6}"/>
              </a:ext>
            </a:extLst>
          </p:cNvPr>
          <p:cNvSpPr txBox="1">
            <a:spLocks noGrp="1"/>
          </p:cNvSpPr>
          <p:nvPr>
            <p:ph idx="1"/>
          </p:nvPr>
        </p:nvSpPr>
        <p:spPr>
          <a:xfrm>
            <a:off x="112328" y="2108201"/>
            <a:ext cx="1853454" cy="2431435"/>
          </a:xfrm>
          <a:prstGeom prst="rect">
            <a:avLst/>
          </a:prstGeom>
          <a:noFill/>
        </p:spPr>
        <p:txBody>
          <a:bodyPr wrap="square" rtlCol="0">
            <a:spAutoFit/>
          </a:bodyPr>
          <a:lstStyle/>
          <a:p>
            <a:pPr marL="0" indent="0" defTabSz="685800" fontAlgn="auto">
              <a:spcBef>
                <a:spcPts val="0"/>
              </a:spcBef>
              <a:spcAft>
                <a:spcPts val="0"/>
              </a:spcAft>
              <a:buNone/>
            </a:pPr>
            <a:r>
              <a:rPr lang="en-US" sz="1900" dirty="0">
                <a:solidFill>
                  <a:srgbClr val="000000"/>
                </a:solidFill>
                <a:latin typeface="Arial Narrow"/>
              </a:rPr>
              <a:t>As a new manager, the SuccessFactors Homepage is the best way to view information and access information on your team. </a:t>
            </a:r>
          </a:p>
        </p:txBody>
      </p:sp>
      <p:pic>
        <p:nvPicPr>
          <p:cNvPr id="7" name="Picture 6">
            <a:extLst>
              <a:ext uri="{FF2B5EF4-FFF2-40B4-BE49-F238E27FC236}">
                <a16:creationId xmlns:a16="http://schemas.microsoft.com/office/drawing/2014/main" id="{8CD14D3B-9F5C-464C-8EE7-D1EB0B3778E9}"/>
              </a:ext>
            </a:extLst>
          </p:cNvPr>
          <p:cNvPicPr>
            <a:picLocks noChangeAspect="1"/>
          </p:cNvPicPr>
          <p:nvPr/>
        </p:nvPicPr>
        <p:blipFill>
          <a:blip r:embed="rId3"/>
          <a:stretch>
            <a:fillRect/>
          </a:stretch>
        </p:blipFill>
        <p:spPr>
          <a:xfrm>
            <a:off x="1965782" y="1450109"/>
            <a:ext cx="7178218" cy="4266645"/>
          </a:xfrm>
          <a:prstGeom prst="rect">
            <a:avLst/>
          </a:prstGeom>
        </p:spPr>
      </p:pic>
    </p:spTree>
    <p:extLst>
      <p:ext uri="{BB962C8B-B14F-4D97-AF65-F5344CB8AC3E}">
        <p14:creationId xmlns:p14="http://schemas.microsoft.com/office/powerpoint/2010/main" val="1845590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CC1543"/>
                </a:solidFill>
                <a:ea typeface="ＭＳ Ｐゴシック" charset="0"/>
                <a:cs typeface="Arial" pitchFamily="34" charset="0"/>
              </a:rPr>
              <a:t>SuccessFactors: My Team</a:t>
            </a:r>
            <a:endParaRPr lang="en-US" dirty="0"/>
          </a:p>
        </p:txBody>
      </p:sp>
      <p:sp>
        <p:nvSpPr>
          <p:cNvPr id="4" name="Slide Number Placeholder 3">
            <a:extLst>
              <a:ext uri="{FF2B5EF4-FFF2-40B4-BE49-F238E27FC236}">
                <a16:creationId xmlns:a16="http://schemas.microsoft.com/office/drawing/2014/main" id="{CD0D914A-AFAF-4C42-B980-27EBD5C5637C}"/>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47</a:t>
            </a:fld>
            <a:endParaRPr lang="en-US" dirty="0"/>
          </a:p>
        </p:txBody>
      </p:sp>
      <p:sp>
        <p:nvSpPr>
          <p:cNvPr id="6" name="TextBox 5">
            <a:extLst>
              <a:ext uri="{FF2B5EF4-FFF2-40B4-BE49-F238E27FC236}">
                <a16:creationId xmlns:a16="http://schemas.microsoft.com/office/drawing/2014/main" id="{4911D1DE-1495-425A-B0E2-900D990B7287}"/>
              </a:ext>
            </a:extLst>
          </p:cNvPr>
          <p:cNvSpPr txBox="1"/>
          <p:nvPr/>
        </p:nvSpPr>
        <p:spPr>
          <a:xfrm>
            <a:off x="255441" y="950639"/>
            <a:ext cx="8343018" cy="384721"/>
          </a:xfrm>
          <a:prstGeom prst="rect">
            <a:avLst/>
          </a:prstGeom>
          <a:noFill/>
        </p:spPr>
        <p:txBody>
          <a:bodyPr wrap="square" rtlCol="0">
            <a:spAutoFit/>
          </a:bodyPr>
          <a:lstStyle/>
          <a:p>
            <a:pPr defTabSz="685800" fontAlgn="auto">
              <a:spcBef>
                <a:spcPts val="0"/>
              </a:spcBef>
              <a:spcAft>
                <a:spcPts val="0"/>
              </a:spcAft>
            </a:pPr>
            <a:r>
              <a:rPr lang="en-US" sz="1900" dirty="0">
                <a:solidFill>
                  <a:srgbClr val="000000"/>
                </a:solidFill>
                <a:latin typeface="Arial Narrow"/>
              </a:rPr>
              <a:t>Below are “tiles” that allow you to access information on your direct reports. </a:t>
            </a:r>
          </a:p>
        </p:txBody>
      </p:sp>
      <p:sp>
        <p:nvSpPr>
          <p:cNvPr id="9" name="Arrow: Right 8">
            <a:extLst>
              <a:ext uri="{FF2B5EF4-FFF2-40B4-BE49-F238E27FC236}">
                <a16:creationId xmlns:a16="http://schemas.microsoft.com/office/drawing/2014/main" id="{A696D20D-B548-4100-A7FE-6263756A67FF}"/>
              </a:ext>
            </a:extLst>
          </p:cNvPr>
          <p:cNvSpPr/>
          <p:nvPr/>
        </p:nvSpPr>
        <p:spPr>
          <a:xfrm>
            <a:off x="1522051" y="2203675"/>
            <a:ext cx="239697" cy="239697"/>
          </a:xfrm>
          <a:prstGeom prst="rightArrow">
            <a:avLst/>
          </a:prstGeom>
          <a:gradFill rotWithShape="1">
            <a:gsLst>
              <a:gs pos="0">
                <a:srgbClr val="9D9282">
                  <a:tint val="100000"/>
                  <a:shade val="100000"/>
                  <a:satMod val="130000"/>
                </a:srgbClr>
              </a:gs>
              <a:gs pos="100000">
                <a:srgbClr val="9D9282">
                  <a:tint val="50000"/>
                  <a:shade val="100000"/>
                  <a:satMod val="350000"/>
                </a:srgbClr>
              </a:gs>
            </a:gsLst>
            <a:lin ang="16200000" scaled="0"/>
          </a:gradFill>
          <a:ln w="9525" cap="flat" cmpd="sng" algn="ctr">
            <a:solidFill>
              <a:srgbClr val="9D928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Narrow"/>
              <a:ea typeface="+mn-ea"/>
              <a:cs typeface="+mn-cs"/>
            </a:endParaRPr>
          </a:p>
        </p:txBody>
      </p:sp>
      <p:sp>
        <p:nvSpPr>
          <p:cNvPr id="10" name="TextBox 9">
            <a:extLst>
              <a:ext uri="{FF2B5EF4-FFF2-40B4-BE49-F238E27FC236}">
                <a16:creationId xmlns:a16="http://schemas.microsoft.com/office/drawing/2014/main" id="{75806C11-9566-4884-BB57-044A2C492A6B}"/>
              </a:ext>
            </a:extLst>
          </p:cNvPr>
          <p:cNvSpPr txBox="1"/>
          <p:nvPr/>
        </p:nvSpPr>
        <p:spPr>
          <a:xfrm>
            <a:off x="1772090" y="1941239"/>
            <a:ext cx="2385871" cy="769441"/>
          </a:xfrm>
          <a:prstGeom prst="rect">
            <a:avLst/>
          </a:prstGeom>
          <a:noFill/>
          <a:ln w="3175">
            <a:solidFill>
              <a:srgbClr val="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a:rPr>
              <a:t>This allows you to view your direct reports. You can select an employee and view their profile, notes compensation statement, variable pay, review and goal plan. </a:t>
            </a:r>
          </a:p>
        </p:txBody>
      </p:sp>
      <p:pic>
        <p:nvPicPr>
          <p:cNvPr id="11" name="Picture 10">
            <a:extLst>
              <a:ext uri="{FF2B5EF4-FFF2-40B4-BE49-F238E27FC236}">
                <a16:creationId xmlns:a16="http://schemas.microsoft.com/office/drawing/2014/main" id="{6EC6F2AF-FBA3-4ECD-9095-D6955E9B4EF7}"/>
              </a:ext>
            </a:extLst>
          </p:cNvPr>
          <p:cNvPicPr>
            <a:picLocks noChangeAspect="1"/>
          </p:cNvPicPr>
          <p:nvPr/>
        </p:nvPicPr>
        <p:blipFill>
          <a:blip r:embed="rId3"/>
          <a:stretch>
            <a:fillRect/>
          </a:stretch>
        </p:blipFill>
        <p:spPr>
          <a:xfrm>
            <a:off x="52282" y="1628376"/>
            <a:ext cx="1459427" cy="1390296"/>
          </a:xfrm>
          <a:prstGeom prst="rect">
            <a:avLst/>
          </a:prstGeom>
        </p:spPr>
      </p:pic>
      <p:pic>
        <p:nvPicPr>
          <p:cNvPr id="12" name="Picture 11">
            <a:extLst>
              <a:ext uri="{FF2B5EF4-FFF2-40B4-BE49-F238E27FC236}">
                <a16:creationId xmlns:a16="http://schemas.microsoft.com/office/drawing/2014/main" id="{5D665F1F-A86C-4C6F-8225-A9227E0D17A1}"/>
              </a:ext>
            </a:extLst>
          </p:cNvPr>
          <p:cNvPicPr>
            <a:picLocks noChangeAspect="1"/>
          </p:cNvPicPr>
          <p:nvPr/>
        </p:nvPicPr>
        <p:blipFill>
          <a:blip r:embed="rId4"/>
          <a:stretch>
            <a:fillRect/>
          </a:stretch>
        </p:blipFill>
        <p:spPr>
          <a:xfrm>
            <a:off x="191434" y="3314856"/>
            <a:ext cx="1330158" cy="1253149"/>
          </a:xfrm>
          <a:prstGeom prst="rect">
            <a:avLst/>
          </a:prstGeom>
        </p:spPr>
      </p:pic>
      <p:sp>
        <p:nvSpPr>
          <p:cNvPr id="13" name="Arrow: Right 12">
            <a:extLst>
              <a:ext uri="{FF2B5EF4-FFF2-40B4-BE49-F238E27FC236}">
                <a16:creationId xmlns:a16="http://schemas.microsoft.com/office/drawing/2014/main" id="{190AD0BC-1E90-4F30-9EE6-7FAD06F6B1EE}"/>
              </a:ext>
            </a:extLst>
          </p:cNvPr>
          <p:cNvSpPr/>
          <p:nvPr/>
        </p:nvSpPr>
        <p:spPr>
          <a:xfrm>
            <a:off x="1521592" y="3796372"/>
            <a:ext cx="239697" cy="239697"/>
          </a:xfrm>
          <a:prstGeom prst="rightArrow">
            <a:avLst/>
          </a:prstGeom>
          <a:gradFill rotWithShape="1">
            <a:gsLst>
              <a:gs pos="0">
                <a:srgbClr val="9D9282">
                  <a:tint val="100000"/>
                  <a:shade val="100000"/>
                  <a:satMod val="130000"/>
                </a:srgbClr>
              </a:gs>
              <a:gs pos="100000">
                <a:srgbClr val="9D9282">
                  <a:tint val="50000"/>
                  <a:shade val="100000"/>
                  <a:satMod val="350000"/>
                </a:srgbClr>
              </a:gs>
            </a:gsLst>
            <a:lin ang="16200000" scaled="0"/>
          </a:gradFill>
          <a:ln w="9525" cap="flat" cmpd="sng" algn="ctr">
            <a:solidFill>
              <a:srgbClr val="9D928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Narrow"/>
              <a:ea typeface="+mn-ea"/>
              <a:cs typeface="+mn-cs"/>
            </a:endParaRPr>
          </a:p>
        </p:txBody>
      </p:sp>
      <p:sp>
        <p:nvSpPr>
          <p:cNvPr id="14" name="TextBox 13">
            <a:extLst>
              <a:ext uri="{FF2B5EF4-FFF2-40B4-BE49-F238E27FC236}">
                <a16:creationId xmlns:a16="http://schemas.microsoft.com/office/drawing/2014/main" id="{68CE0E7C-D024-4461-939B-F13C97566853}"/>
              </a:ext>
            </a:extLst>
          </p:cNvPr>
          <p:cNvSpPr txBox="1"/>
          <p:nvPr/>
        </p:nvSpPr>
        <p:spPr>
          <a:xfrm>
            <a:off x="1772091" y="3505287"/>
            <a:ext cx="1881349" cy="769441"/>
          </a:xfrm>
          <a:prstGeom prst="rect">
            <a:avLst/>
          </a:prstGeom>
          <a:noFill/>
          <a:ln w="3175">
            <a:solidFill>
              <a:srgbClr val="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a:rPr>
              <a:t>Allows you to view your team in an org chart. You can also search for people and view other org charts in the organization. </a:t>
            </a:r>
          </a:p>
        </p:txBody>
      </p:sp>
      <p:pic>
        <p:nvPicPr>
          <p:cNvPr id="15" name="Picture 14">
            <a:extLst>
              <a:ext uri="{FF2B5EF4-FFF2-40B4-BE49-F238E27FC236}">
                <a16:creationId xmlns:a16="http://schemas.microsoft.com/office/drawing/2014/main" id="{B38CECF6-3508-4EC0-BCC5-DB8E0C65AAEA}"/>
              </a:ext>
            </a:extLst>
          </p:cNvPr>
          <p:cNvPicPr>
            <a:picLocks noChangeAspect="1"/>
          </p:cNvPicPr>
          <p:nvPr/>
        </p:nvPicPr>
        <p:blipFill>
          <a:blip r:embed="rId5"/>
          <a:stretch>
            <a:fillRect/>
          </a:stretch>
        </p:blipFill>
        <p:spPr>
          <a:xfrm flipH="1">
            <a:off x="3608816" y="3232553"/>
            <a:ext cx="659833" cy="1274499"/>
          </a:xfrm>
          <a:prstGeom prst="rect">
            <a:avLst/>
          </a:prstGeom>
          <a:ln w="3175">
            <a:solidFill>
              <a:srgbClr val="000000"/>
            </a:solidFill>
          </a:ln>
        </p:spPr>
      </p:pic>
      <p:pic>
        <p:nvPicPr>
          <p:cNvPr id="16" name="Picture 15">
            <a:extLst>
              <a:ext uri="{FF2B5EF4-FFF2-40B4-BE49-F238E27FC236}">
                <a16:creationId xmlns:a16="http://schemas.microsoft.com/office/drawing/2014/main" id="{3BC5BB62-F714-452F-8059-B14AB43A3C56}"/>
              </a:ext>
            </a:extLst>
          </p:cNvPr>
          <p:cNvPicPr>
            <a:picLocks noChangeAspect="1"/>
          </p:cNvPicPr>
          <p:nvPr/>
        </p:nvPicPr>
        <p:blipFill>
          <a:blip r:embed="rId6"/>
          <a:stretch>
            <a:fillRect/>
          </a:stretch>
        </p:blipFill>
        <p:spPr>
          <a:xfrm>
            <a:off x="181551" y="4821315"/>
            <a:ext cx="1330158" cy="1294592"/>
          </a:xfrm>
          <a:prstGeom prst="rect">
            <a:avLst/>
          </a:prstGeom>
        </p:spPr>
      </p:pic>
      <p:sp>
        <p:nvSpPr>
          <p:cNvPr id="17" name="Arrow: Right 16">
            <a:extLst>
              <a:ext uri="{FF2B5EF4-FFF2-40B4-BE49-F238E27FC236}">
                <a16:creationId xmlns:a16="http://schemas.microsoft.com/office/drawing/2014/main" id="{9017C22C-72E6-469D-8A49-97CF56FB3705}"/>
              </a:ext>
            </a:extLst>
          </p:cNvPr>
          <p:cNvSpPr/>
          <p:nvPr/>
        </p:nvSpPr>
        <p:spPr>
          <a:xfrm>
            <a:off x="1511708" y="5348762"/>
            <a:ext cx="239697" cy="239697"/>
          </a:xfrm>
          <a:prstGeom prst="rightArrow">
            <a:avLst/>
          </a:prstGeom>
          <a:gradFill rotWithShape="1">
            <a:gsLst>
              <a:gs pos="0">
                <a:srgbClr val="9D9282">
                  <a:tint val="100000"/>
                  <a:shade val="100000"/>
                  <a:satMod val="130000"/>
                </a:srgbClr>
              </a:gs>
              <a:gs pos="100000">
                <a:srgbClr val="9D9282">
                  <a:tint val="50000"/>
                  <a:shade val="100000"/>
                  <a:satMod val="350000"/>
                </a:srgbClr>
              </a:gs>
            </a:gsLst>
            <a:lin ang="16200000" scaled="0"/>
          </a:gradFill>
          <a:ln w="9525" cap="flat" cmpd="sng" algn="ctr">
            <a:solidFill>
              <a:srgbClr val="9D928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Narrow"/>
              <a:ea typeface="+mn-ea"/>
              <a:cs typeface="+mn-cs"/>
            </a:endParaRPr>
          </a:p>
        </p:txBody>
      </p:sp>
      <p:sp>
        <p:nvSpPr>
          <p:cNvPr id="18" name="TextBox 17">
            <a:extLst>
              <a:ext uri="{FF2B5EF4-FFF2-40B4-BE49-F238E27FC236}">
                <a16:creationId xmlns:a16="http://schemas.microsoft.com/office/drawing/2014/main" id="{9125C7DE-3C9E-4B4A-9698-1325760D9AF8}"/>
              </a:ext>
            </a:extLst>
          </p:cNvPr>
          <p:cNvSpPr txBox="1"/>
          <p:nvPr/>
        </p:nvSpPr>
        <p:spPr>
          <a:xfrm>
            <a:off x="1751405" y="4922377"/>
            <a:ext cx="2517244" cy="1107996"/>
          </a:xfrm>
          <a:prstGeom prst="rect">
            <a:avLst/>
          </a:prstGeom>
          <a:noFill/>
          <a:ln w="3175">
            <a:solidFill>
              <a:srgbClr val="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a:rPr>
              <a:t>This tile will take you to a location where you can access planning forms to enter annual merit and equity recommendations for your team.  In subsequent years, you will also be able to access planning forms from previous fiscal years that you have completed.</a:t>
            </a:r>
          </a:p>
        </p:txBody>
      </p:sp>
      <p:pic>
        <p:nvPicPr>
          <p:cNvPr id="19" name="Picture 18">
            <a:extLst>
              <a:ext uri="{FF2B5EF4-FFF2-40B4-BE49-F238E27FC236}">
                <a16:creationId xmlns:a16="http://schemas.microsoft.com/office/drawing/2014/main" id="{1FF9352B-A6AE-4864-85D2-A31057F898C6}"/>
              </a:ext>
            </a:extLst>
          </p:cNvPr>
          <p:cNvPicPr>
            <a:picLocks noChangeAspect="1"/>
          </p:cNvPicPr>
          <p:nvPr/>
        </p:nvPicPr>
        <p:blipFill>
          <a:blip r:embed="rId7"/>
          <a:stretch>
            <a:fillRect/>
          </a:stretch>
        </p:blipFill>
        <p:spPr>
          <a:xfrm>
            <a:off x="4456376" y="1690721"/>
            <a:ext cx="2477824" cy="1186471"/>
          </a:xfrm>
          <a:prstGeom prst="rect">
            <a:avLst/>
          </a:prstGeom>
        </p:spPr>
      </p:pic>
      <p:pic>
        <p:nvPicPr>
          <p:cNvPr id="20" name="Picture 19">
            <a:extLst>
              <a:ext uri="{FF2B5EF4-FFF2-40B4-BE49-F238E27FC236}">
                <a16:creationId xmlns:a16="http://schemas.microsoft.com/office/drawing/2014/main" id="{145A0ECD-2C1F-4103-B22E-1FEAA123832C}"/>
              </a:ext>
            </a:extLst>
          </p:cNvPr>
          <p:cNvPicPr>
            <a:picLocks noChangeAspect="1"/>
          </p:cNvPicPr>
          <p:nvPr/>
        </p:nvPicPr>
        <p:blipFill>
          <a:blip r:embed="rId8"/>
          <a:stretch>
            <a:fillRect/>
          </a:stretch>
        </p:blipFill>
        <p:spPr>
          <a:xfrm>
            <a:off x="6882596" y="2199379"/>
            <a:ext cx="315495" cy="329213"/>
          </a:xfrm>
          <a:prstGeom prst="rect">
            <a:avLst/>
          </a:prstGeom>
        </p:spPr>
      </p:pic>
      <p:sp>
        <p:nvSpPr>
          <p:cNvPr id="21" name="TextBox 20">
            <a:extLst>
              <a:ext uri="{FF2B5EF4-FFF2-40B4-BE49-F238E27FC236}">
                <a16:creationId xmlns:a16="http://schemas.microsoft.com/office/drawing/2014/main" id="{9D3FFCDF-4026-46A9-8A96-B5E3C538A6A3}"/>
              </a:ext>
            </a:extLst>
          </p:cNvPr>
          <p:cNvSpPr txBox="1"/>
          <p:nvPr/>
        </p:nvSpPr>
        <p:spPr>
          <a:xfrm>
            <a:off x="7151510" y="2063903"/>
            <a:ext cx="1905127" cy="600164"/>
          </a:xfrm>
          <a:prstGeom prst="rect">
            <a:avLst/>
          </a:prstGeom>
          <a:noFill/>
          <a:ln w="3175">
            <a:solidFill>
              <a:srgbClr val="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a:rPr>
              <a:t>During review times, you can view where your team is at in the review process. </a:t>
            </a:r>
          </a:p>
        </p:txBody>
      </p:sp>
      <p:pic>
        <p:nvPicPr>
          <p:cNvPr id="22" name="Picture 21">
            <a:extLst>
              <a:ext uri="{FF2B5EF4-FFF2-40B4-BE49-F238E27FC236}">
                <a16:creationId xmlns:a16="http://schemas.microsoft.com/office/drawing/2014/main" id="{E4C79323-FEB2-45F9-86DB-656AFFF25DFA}"/>
              </a:ext>
            </a:extLst>
          </p:cNvPr>
          <p:cNvPicPr>
            <a:picLocks noChangeAspect="1"/>
          </p:cNvPicPr>
          <p:nvPr/>
        </p:nvPicPr>
        <p:blipFill>
          <a:blip r:embed="rId9"/>
          <a:stretch>
            <a:fillRect/>
          </a:stretch>
        </p:blipFill>
        <p:spPr>
          <a:xfrm>
            <a:off x="4418871" y="3371064"/>
            <a:ext cx="2527619" cy="1196941"/>
          </a:xfrm>
          <a:prstGeom prst="rect">
            <a:avLst/>
          </a:prstGeom>
        </p:spPr>
      </p:pic>
      <p:pic>
        <p:nvPicPr>
          <p:cNvPr id="23" name="Picture 22">
            <a:extLst>
              <a:ext uri="{FF2B5EF4-FFF2-40B4-BE49-F238E27FC236}">
                <a16:creationId xmlns:a16="http://schemas.microsoft.com/office/drawing/2014/main" id="{9BD00D82-DD7B-4BF0-9B15-B5420673859A}"/>
              </a:ext>
            </a:extLst>
          </p:cNvPr>
          <p:cNvPicPr>
            <a:picLocks noChangeAspect="1"/>
          </p:cNvPicPr>
          <p:nvPr/>
        </p:nvPicPr>
        <p:blipFill>
          <a:blip r:embed="rId8"/>
          <a:stretch>
            <a:fillRect/>
          </a:stretch>
        </p:blipFill>
        <p:spPr>
          <a:xfrm>
            <a:off x="6918833" y="3819797"/>
            <a:ext cx="315495" cy="329213"/>
          </a:xfrm>
          <a:prstGeom prst="rect">
            <a:avLst/>
          </a:prstGeom>
        </p:spPr>
      </p:pic>
      <p:sp>
        <p:nvSpPr>
          <p:cNvPr id="24" name="TextBox 23">
            <a:extLst>
              <a:ext uri="{FF2B5EF4-FFF2-40B4-BE49-F238E27FC236}">
                <a16:creationId xmlns:a16="http://schemas.microsoft.com/office/drawing/2014/main" id="{A5E6A00A-2386-4AA1-B7CE-6C9BEDF31B84}"/>
              </a:ext>
            </a:extLst>
          </p:cNvPr>
          <p:cNvSpPr txBox="1"/>
          <p:nvPr/>
        </p:nvSpPr>
        <p:spPr>
          <a:xfrm>
            <a:off x="7217071" y="3744707"/>
            <a:ext cx="1905127" cy="430887"/>
          </a:xfrm>
          <a:prstGeom prst="rect">
            <a:avLst/>
          </a:prstGeom>
          <a:noFill/>
          <a:ln w="3175">
            <a:solidFill>
              <a:srgbClr val="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a:rPr>
              <a:t>Once the review is complete you can see your direct report ratings. </a:t>
            </a:r>
          </a:p>
        </p:txBody>
      </p:sp>
      <p:pic>
        <p:nvPicPr>
          <p:cNvPr id="25" name="Picture 24">
            <a:extLst>
              <a:ext uri="{FF2B5EF4-FFF2-40B4-BE49-F238E27FC236}">
                <a16:creationId xmlns:a16="http://schemas.microsoft.com/office/drawing/2014/main" id="{397E1499-A3FE-44F7-A666-205DD67F5222}"/>
              </a:ext>
            </a:extLst>
          </p:cNvPr>
          <p:cNvPicPr>
            <a:picLocks noChangeAspect="1"/>
          </p:cNvPicPr>
          <p:nvPr/>
        </p:nvPicPr>
        <p:blipFill>
          <a:blip r:embed="rId10"/>
          <a:stretch>
            <a:fillRect/>
          </a:stretch>
        </p:blipFill>
        <p:spPr>
          <a:xfrm>
            <a:off x="4415300" y="4893835"/>
            <a:ext cx="2527619" cy="1193412"/>
          </a:xfrm>
          <a:prstGeom prst="rect">
            <a:avLst/>
          </a:prstGeom>
        </p:spPr>
      </p:pic>
      <p:pic>
        <p:nvPicPr>
          <p:cNvPr id="26" name="Picture 25">
            <a:extLst>
              <a:ext uri="{FF2B5EF4-FFF2-40B4-BE49-F238E27FC236}">
                <a16:creationId xmlns:a16="http://schemas.microsoft.com/office/drawing/2014/main" id="{B9D56B03-9067-4A59-9810-C1B3ED584D9E}"/>
              </a:ext>
            </a:extLst>
          </p:cNvPr>
          <p:cNvPicPr>
            <a:picLocks noChangeAspect="1"/>
          </p:cNvPicPr>
          <p:nvPr/>
        </p:nvPicPr>
        <p:blipFill>
          <a:blip r:embed="rId8"/>
          <a:stretch>
            <a:fillRect/>
          </a:stretch>
        </p:blipFill>
        <p:spPr>
          <a:xfrm>
            <a:off x="6901576" y="5348762"/>
            <a:ext cx="315495" cy="329213"/>
          </a:xfrm>
          <a:prstGeom prst="rect">
            <a:avLst/>
          </a:prstGeom>
        </p:spPr>
      </p:pic>
      <p:sp>
        <p:nvSpPr>
          <p:cNvPr id="27" name="TextBox 26">
            <a:extLst>
              <a:ext uri="{FF2B5EF4-FFF2-40B4-BE49-F238E27FC236}">
                <a16:creationId xmlns:a16="http://schemas.microsoft.com/office/drawing/2014/main" id="{C71F4CD9-C835-4F1D-AE7E-8DA974BCA9AA}"/>
              </a:ext>
            </a:extLst>
          </p:cNvPr>
          <p:cNvSpPr txBox="1"/>
          <p:nvPr/>
        </p:nvSpPr>
        <p:spPr>
          <a:xfrm>
            <a:off x="7182724" y="5007015"/>
            <a:ext cx="1905127" cy="938719"/>
          </a:xfrm>
          <a:prstGeom prst="rect">
            <a:avLst/>
          </a:prstGeom>
          <a:noFill/>
          <a:ln w="3175">
            <a:solidFill>
              <a:srgbClr val="000000"/>
            </a:solid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Narrow"/>
              </a:rPr>
              <a:t>Helps managers track who in their organization, has created goals and who hasn’t.  It also helps them monitor if employees have too few or too many goals.</a:t>
            </a:r>
          </a:p>
        </p:txBody>
      </p:sp>
    </p:spTree>
    <p:extLst>
      <p:ext uri="{BB962C8B-B14F-4D97-AF65-F5344CB8AC3E}">
        <p14:creationId xmlns:p14="http://schemas.microsoft.com/office/powerpoint/2010/main" val="96202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1543"/>
                </a:solidFill>
                <a:ea typeface="ＭＳ Ｐゴシック" charset="0"/>
                <a:cs typeface="Arial" pitchFamily="34" charset="0"/>
              </a:rPr>
              <a:t>HR Home Page  </a:t>
            </a:r>
            <a:endParaRPr lang="en-US" dirty="0"/>
          </a:p>
        </p:txBody>
      </p:sp>
      <p:sp>
        <p:nvSpPr>
          <p:cNvPr id="4" name="Slide Number Placeholder 3">
            <a:extLst>
              <a:ext uri="{FF2B5EF4-FFF2-40B4-BE49-F238E27FC236}">
                <a16:creationId xmlns:a16="http://schemas.microsoft.com/office/drawing/2014/main" id="{CD0D914A-AFAF-4C42-B980-27EBD5C5637C}"/>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48</a:t>
            </a:fld>
            <a:endParaRPr lang="en-US" dirty="0"/>
          </a:p>
        </p:txBody>
      </p:sp>
      <p:sp>
        <p:nvSpPr>
          <p:cNvPr id="8" name="Content Placeholder 7">
            <a:extLst>
              <a:ext uri="{FF2B5EF4-FFF2-40B4-BE49-F238E27FC236}">
                <a16:creationId xmlns:a16="http://schemas.microsoft.com/office/drawing/2014/main" id="{6AB5D47F-2015-4CAF-B62C-3A6A3098ABE6}"/>
              </a:ext>
            </a:extLst>
          </p:cNvPr>
          <p:cNvSpPr txBox="1">
            <a:spLocks noGrp="1"/>
          </p:cNvSpPr>
          <p:nvPr>
            <p:ph idx="1"/>
          </p:nvPr>
        </p:nvSpPr>
        <p:spPr>
          <a:xfrm>
            <a:off x="112328" y="1641764"/>
            <a:ext cx="3202962" cy="3944670"/>
          </a:xfrm>
          <a:prstGeom prst="rect">
            <a:avLst/>
          </a:prstGeom>
          <a:noFill/>
        </p:spPr>
        <p:txBody>
          <a:bodyPr wrap="square" rtlCol="0">
            <a:spAutoFit/>
          </a:bodyPr>
          <a:lstStyle/>
          <a:p>
            <a:pPr lvl="0">
              <a:spcBef>
                <a:spcPts val="200"/>
              </a:spcBef>
              <a:buClr>
                <a:srgbClr val="CC1543"/>
              </a:buClr>
              <a:buFont typeface="Arial Narrow" charset="0"/>
              <a:buChar char="»"/>
              <a:defRPr/>
            </a:pPr>
            <a:r>
              <a:rPr lang="en-US" sz="1900" dirty="0">
                <a:solidFill>
                  <a:srgbClr val="000000"/>
                </a:solidFill>
                <a:ea typeface="ＭＳ Ｐゴシック" charset="0"/>
                <a:cs typeface="Arial" pitchFamily="34" charset="0"/>
              </a:rPr>
              <a:t>The HR Home Page on the intranet site is a great spot for managers and employees to obtain helpful information and resources. </a:t>
            </a:r>
          </a:p>
          <a:p>
            <a:pPr marL="0" lvl="0" indent="0">
              <a:spcBef>
                <a:spcPts val="200"/>
              </a:spcBef>
              <a:buClr>
                <a:srgbClr val="CC1543"/>
              </a:buClr>
              <a:buNone/>
              <a:defRPr/>
            </a:pPr>
            <a:endParaRPr lang="en-US" sz="1900" dirty="0">
              <a:solidFill>
                <a:srgbClr val="000000"/>
              </a:solidFill>
              <a:ea typeface="ＭＳ Ｐゴシック" charset="0"/>
              <a:cs typeface="Arial" pitchFamily="34" charset="0"/>
            </a:endParaRPr>
          </a:p>
          <a:p>
            <a:pPr lvl="0">
              <a:spcBef>
                <a:spcPts val="200"/>
              </a:spcBef>
              <a:buClr>
                <a:srgbClr val="CC1543"/>
              </a:buClr>
              <a:buFont typeface="Arial Narrow" charset="0"/>
              <a:buChar char="»"/>
              <a:defRPr/>
            </a:pPr>
            <a:r>
              <a:rPr lang="en-US" sz="1900" dirty="0">
                <a:solidFill>
                  <a:srgbClr val="000000"/>
                </a:solidFill>
                <a:ea typeface="ＭＳ Ｐゴシック" charset="0"/>
                <a:cs typeface="Arial" pitchFamily="34" charset="0"/>
              </a:rPr>
              <a:t>For new managers there is helpful information and resources in the performance management, compensation,  learning and development, and talent acquisition sections. </a:t>
            </a:r>
          </a:p>
        </p:txBody>
      </p:sp>
      <p:pic>
        <p:nvPicPr>
          <p:cNvPr id="6" name="Picture 5">
            <a:extLst>
              <a:ext uri="{FF2B5EF4-FFF2-40B4-BE49-F238E27FC236}">
                <a16:creationId xmlns:a16="http://schemas.microsoft.com/office/drawing/2014/main" id="{EAF45A19-658F-4BC2-B078-E236A5AB9FCF}"/>
              </a:ext>
            </a:extLst>
          </p:cNvPr>
          <p:cNvPicPr>
            <a:picLocks noChangeAspect="1"/>
          </p:cNvPicPr>
          <p:nvPr/>
        </p:nvPicPr>
        <p:blipFill>
          <a:blip r:embed="rId3"/>
          <a:stretch>
            <a:fillRect/>
          </a:stretch>
        </p:blipFill>
        <p:spPr>
          <a:xfrm>
            <a:off x="3315290" y="1641764"/>
            <a:ext cx="5447710" cy="4068910"/>
          </a:xfrm>
          <a:prstGeom prst="rect">
            <a:avLst/>
          </a:prstGeom>
        </p:spPr>
      </p:pic>
    </p:spTree>
    <p:extLst>
      <p:ext uri="{BB962C8B-B14F-4D97-AF65-F5344CB8AC3E}">
        <p14:creationId xmlns:p14="http://schemas.microsoft.com/office/powerpoint/2010/main" val="1983863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 Policies </a:t>
            </a:r>
          </a:p>
        </p:txBody>
      </p:sp>
      <p:sp>
        <p:nvSpPr>
          <p:cNvPr id="4" name="Slide Number Placeholder 3">
            <a:extLst>
              <a:ext uri="{FF2B5EF4-FFF2-40B4-BE49-F238E27FC236}">
                <a16:creationId xmlns:a16="http://schemas.microsoft.com/office/drawing/2014/main" id="{CD0D914A-AFAF-4C42-B980-27EBD5C5637C}"/>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49</a:t>
            </a:fld>
            <a:endParaRPr lang="en-US" dirty="0"/>
          </a:p>
        </p:txBody>
      </p:sp>
      <p:pic>
        <p:nvPicPr>
          <p:cNvPr id="3" name="Picture 2">
            <a:extLst>
              <a:ext uri="{FF2B5EF4-FFF2-40B4-BE49-F238E27FC236}">
                <a16:creationId xmlns:a16="http://schemas.microsoft.com/office/drawing/2014/main" id="{82BB81F5-453A-4ABE-88C3-2D7E5910B87C}"/>
              </a:ext>
            </a:extLst>
          </p:cNvPr>
          <p:cNvPicPr>
            <a:picLocks noChangeAspect="1"/>
          </p:cNvPicPr>
          <p:nvPr/>
        </p:nvPicPr>
        <p:blipFill>
          <a:blip r:embed="rId3"/>
          <a:stretch>
            <a:fillRect/>
          </a:stretch>
        </p:blipFill>
        <p:spPr>
          <a:xfrm>
            <a:off x="1176233" y="1230295"/>
            <a:ext cx="6791533" cy="4889416"/>
          </a:xfrm>
          <a:prstGeom prst="rect">
            <a:avLst/>
          </a:prstGeom>
        </p:spPr>
      </p:pic>
    </p:spTree>
    <p:extLst>
      <p:ext uri="{BB962C8B-B14F-4D97-AF65-F5344CB8AC3E}">
        <p14:creationId xmlns:p14="http://schemas.microsoft.com/office/powerpoint/2010/main" val="121048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E391-0FCB-4B96-AB2B-811B6EAAB84A}"/>
              </a:ext>
            </a:extLst>
          </p:cNvPr>
          <p:cNvSpPr>
            <a:spLocks noGrp="1"/>
          </p:cNvSpPr>
          <p:nvPr>
            <p:ph type="title"/>
          </p:nvPr>
        </p:nvSpPr>
        <p:spPr/>
        <p:txBody>
          <a:bodyPr/>
          <a:lstStyle/>
          <a:p>
            <a:r>
              <a:rPr lang="en-US" dirty="0"/>
              <a:t>MTS Values</a:t>
            </a:r>
          </a:p>
        </p:txBody>
      </p:sp>
      <p:sp>
        <p:nvSpPr>
          <p:cNvPr id="4" name="Slide Number Placeholder 3">
            <a:extLst>
              <a:ext uri="{FF2B5EF4-FFF2-40B4-BE49-F238E27FC236}">
                <a16:creationId xmlns:a16="http://schemas.microsoft.com/office/drawing/2014/main" id="{9AF2A8F0-BD8E-4060-8F27-0377B0664D38}"/>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5</a:t>
            </a:fld>
            <a:endParaRPr lang="en-US" dirty="0"/>
          </a:p>
        </p:txBody>
      </p:sp>
      <p:pic>
        <p:nvPicPr>
          <p:cNvPr id="7" name="Content Placeholder 6">
            <a:extLst>
              <a:ext uri="{FF2B5EF4-FFF2-40B4-BE49-F238E27FC236}">
                <a16:creationId xmlns:a16="http://schemas.microsoft.com/office/drawing/2014/main" id="{322363B3-6302-477B-989F-2A6794101312}"/>
              </a:ext>
            </a:extLst>
          </p:cNvPr>
          <p:cNvPicPr>
            <a:picLocks noGrp="1" noChangeAspect="1"/>
          </p:cNvPicPr>
          <p:nvPr>
            <p:ph idx="1"/>
          </p:nvPr>
        </p:nvPicPr>
        <p:blipFill>
          <a:blip r:embed="rId3"/>
          <a:stretch>
            <a:fillRect/>
          </a:stretch>
        </p:blipFill>
        <p:spPr>
          <a:xfrm>
            <a:off x="595721" y="1371388"/>
            <a:ext cx="3761558" cy="4877223"/>
          </a:xfrm>
          <a:prstGeom prst="rect">
            <a:avLst/>
          </a:prstGeom>
        </p:spPr>
      </p:pic>
      <p:pic>
        <p:nvPicPr>
          <p:cNvPr id="8" name="Picture 7">
            <a:extLst>
              <a:ext uri="{FF2B5EF4-FFF2-40B4-BE49-F238E27FC236}">
                <a16:creationId xmlns:a16="http://schemas.microsoft.com/office/drawing/2014/main" id="{57F3129E-3D84-4201-A455-B28DAB6A8BBC}"/>
              </a:ext>
            </a:extLst>
          </p:cNvPr>
          <p:cNvPicPr>
            <a:picLocks noChangeAspect="1"/>
          </p:cNvPicPr>
          <p:nvPr/>
        </p:nvPicPr>
        <p:blipFill>
          <a:blip r:embed="rId4"/>
          <a:stretch>
            <a:fillRect/>
          </a:stretch>
        </p:blipFill>
        <p:spPr>
          <a:xfrm>
            <a:off x="4617361" y="1371388"/>
            <a:ext cx="4145639" cy="5005250"/>
          </a:xfrm>
          <a:prstGeom prst="rect">
            <a:avLst/>
          </a:prstGeom>
        </p:spPr>
      </p:pic>
    </p:spTree>
    <p:extLst>
      <p:ext uri="{BB962C8B-B14F-4D97-AF65-F5344CB8AC3E}">
        <p14:creationId xmlns:p14="http://schemas.microsoft.com/office/powerpoint/2010/main" val="499695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Tools</a:t>
            </a:r>
          </a:p>
        </p:txBody>
      </p:sp>
      <p:sp>
        <p:nvSpPr>
          <p:cNvPr id="3" name="Content Placeholder 2"/>
          <p:cNvSpPr>
            <a:spLocks noGrp="1"/>
          </p:cNvSpPr>
          <p:nvPr>
            <p:ph idx="1"/>
          </p:nvPr>
        </p:nvSpPr>
        <p:spPr/>
        <p:txBody>
          <a:bodyPr/>
          <a:lstStyle/>
          <a:p>
            <a:pPr>
              <a:lnSpc>
                <a:spcPct val="90000"/>
              </a:lnSpc>
              <a:defRPr/>
            </a:pPr>
            <a:r>
              <a:rPr lang="en-US" altLang="en-US" sz="1900" dirty="0"/>
              <a:t>Importance of Communication for Managers</a:t>
            </a:r>
          </a:p>
          <a:p>
            <a:pPr lvl="1">
              <a:lnSpc>
                <a:spcPct val="90000"/>
              </a:lnSpc>
              <a:defRPr/>
            </a:pPr>
            <a:r>
              <a:rPr lang="en-US" altLang="en-US" sz="1900" dirty="0"/>
              <a:t>Town Hall Meetings</a:t>
            </a:r>
          </a:p>
          <a:p>
            <a:pPr lvl="1">
              <a:lnSpc>
                <a:spcPct val="90000"/>
              </a:lnSpc>
              <a:defRPr/>
            </a:pPr>
            <a:r>
              <a:rPr lang="en-US" altLang="en-US" sz="1900" dirty="0"/>
              <a:t>Intranet</a:t>
            </a:r>
          </a:p>
          <a:p>
            <a:pPr lvl="1">
              <a:lnSpc>
                <a:spcPct val="90000"/>
              </a:lnSpc>
              <a:defRPr/>
            </a:pPr>
            <a:r>
              <a:rPr lang="en-US" altLang="en-US" sz="1900" dirty="0"/>
              <a:t>Share point</a:t>
            </a:r>
          </a:p>
          <a:p>
            <a:pPr marL="457200" lvl="1" indent="0">
              <a:lnSpc>
                <a:spcPct val="90000"/>
              </a:lnSpc>
              <a:buNone/>
              <a:defRPr/>
            </a:pPr>
            <a:endParaRPr lang="en-US" altLang="en-US" sz="1900" dirty="0"/>
          </a:p>
          <a:p>
            <a:pPr lvl="1">
              <a:lnSpc>
                <a:spcPct val="90000"/>
              </a:lnSpc>
              <a:defRPr/>
            </a:pPr>
            <a:endParaRPr lang="en-US" altLang="en-US" sz="1900" dirty="0"/>
          </a:p>
          <a:p>
            <a:pPr>
              <a:lnSpc>
                <a:spcPct val="90000"/>
              </a:lnSpc>
              <a:defRPr/>
            </a:pPr>
            <a:r>
              <a:rPr lang="en-US" altLang="en-US" sz="1900" dirty="0"/>
              <a:t>Communication with your Team</a:t>
            </a:r>
          </a:p>
          <a:p>
            <a:pPr lvl="1">
              <a:lnSpc>
                <a:spcPct val="90000"/>
              </a:lnSpc>
              <a:defRPr/>
            </a:pPr>
            <a:r>
              <a:rPr lang="en-US" altLang="en-US" sz="1900" dirty="0"/>
              <a:t>Staff Meetings</a:t>
            </a:r>
          </a:p>
          <a:p>
            <a:pPr lvl="1">
              <a:lnSpc>
                <a:spcPct val="90000"/>
              </a:lnSpc>
              <a:defRPr/>
            </a:pPr>
            <a:r>
              <a:rPr lang="en-US" altLang="en-US" sz="1900" dirty="0"/>
              <a:t>One-on-one discussions</a:t>
            </a:r>
          </a:p>
          <a:p>
            <a:pPr lvl="1">
              <a:lnSpc>
                <a:spcPct val="90000"/>
              </a:lnSpc>
              <a:defRPr/>
            </a:pPr>
            <a:r>
              <a:rPr lang="en-US" altLang="en-US" sz="1900" dirty="0"/>
              <a:t>E-mail updates</a:t>
            </a:r>
          </a:p>
          <a:p>
            <a:pPr lvl="1">
              <a:lnSpc>
                <a:spcPct val="90000"/>
              </a:lnSpc>
              <a:defRPr/>
            </a:pPr>
            <a:endParaRPr lang="en-US" altLang="en-US" dirty="0"/>
          </a:p>
        </p:txBody>
      </p:sp>
      <p:sp>
        <p:nvSpPr>
          <p:cNvPr id="5" name="Slide Number Placeholder 4"/>
          <p:cNvSpPr>
            <a:spLocks noGrp="1"/>
          </p:cNvSpPr>
          <p:nvPr>
            <p:ph type="sldNum" sz="quarter" idx="11"/>
          </p:nvPr>
        </p:nvSpPr>
        <p:spPr/>
        <p:txBody>
          <a:bodyPr/>
          <a:lstStyle/>
          <a:p>
            <a:pPr>
              <a:defRPr/>
            </a:pPr>
            <a:r>
              <a:rPr lang="en-US"/>
              <a:t>Page </a:t>
            </a:r>
            <a:fld id="{15566FED-FC8B-4D5C-8D2B-4EF52E2A2990}" type="slidenum">
              <a:rPr lang="en-US" smtClean="0"/>
              <a:pPr>
                <a:defRPr/>
              </a:pPr>
              <a:t>50</a:t>
            </a:fld>
            <a:endParaRPr lang="en-US" dirty="0"/>
          </a:p>
        </p:txBody>
      </p:sp>
    </p:spTree>
    <p:extLst>
      <p:ext uri="{BB962C8B-B14F-4D97-AF65-F5344CB8AC3E}">
        <p14:creationId xmlns:p14="http://schemas.microsoft.com/office/powerpoint/2010/main" val="713805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Support</a:t>
            </a:r>
          </a:p>
        </p:txBody>
      </p:sp>
      <p:sp>
        <p:nvSpPr>
          <p:cNvPr id="3" name="Content Placeholder 2"/>
          <p:cNvSpPr>
            <a:spLocks noGrp="1"/>
          </p:cNvSpPr>
          <p:nvPr>
            <p:ph idx="1"/>
          </p:nvPr>
        </p:nvSpPr>
        <p:spPr>
          <a:xfrm>
            <a:off x="457200" y="1018309"/>
            <a:ext cx="8305800" cy="5105400"/>
          </a:xfrm>
        </p:spPr>
        <p:txBody>
          <a:bodyPr/>
          <a:lstStyle/>
          <a:p>
            <a:pPr marL="0" lvl="0" indent="0">
              <a:spcBef>
                <a:spcPts val="0"/>
              </a:spcBef>
              <a:buNone/>
            </a:pPr>
            <a:r>
              <a:rPr lang="en-US" sz="1700" b="1" dirty="0">
                <a:solidFill>
                  <a:srgbClr val="000000"/>
                </a:solidFill>
              </a:rPr>
              <a:t>Additional Support and Resources</a:t>
            </a:r>
          </a:p>
          <a:p>
            <a:pPr lvl="0">
              <a:spcBef>
                <a:spcPts val="0"/>
              </a:spcBef>
            </a:pPr>
            <a:endParaRPr lang="en-US" sz="1700" i="1" dirty="0">
              <a:solidFill>
                <a:srgbClr val="CC0000"/>
              </a:solidFill>
            </a:endParaRPr>
          </a:p>
          <a:p>
            <a:pPr lvl="0">
              <a:spcBef>
                <a:spcPts val="0"/>
              </a:spcBef>
            </a:pPr>
            <a:r>
              <a:rPr lang="en-US" sz="1700" i="1" dirty="0">
                <a:solidFill>
                  <a:srgbClr val="CC0000"/>
                </a:solidFill>
              </a:rPr>
              <a:t>Online </a:t>
            </a:r>
          </a:p>
          <a:p>
            <a:pPr lvl="1">
              <a:spcBef>
                <a:spcPts val="0"/>
              </a:spcBef>
            </a:pPr>
            <a:r>
              <a:rPr lang="en-US" sz="1700" dirty="0">
                <a:solidFill>
                  <a:srgbClr val="000000"/>
                </a:solidFill>
              </a:rPr>
              <a:t>HR Intranet</a:t>
            </a:r>
          </a:p>
          <a:p>
            <a:pPr lvl="2">
              <a:spcBef>
                <a:spcPts val="0"/>
              </a:spcBef>
            </a:pPr>
            <a:r>
              <a:rPr lang="en-US" sz="1700" dirty="0">
                <a:solidFill>
                  <a:srgbClr val="000000"/>
                </a:solidFill>
              </a:rPr>
              <a:t>http://spintranet.mts.com/sites/hr/Pages/default.aspx</a:t>
            </a:r>
          </a:p>
          <a:p>
            <a:pPr lvl="1">
              <a:spcBef>
                <a:spcPts val="0"/>
              </a:spcBef>
            </a:pPr>
            <a:r>
              <a:rPr lang="en-US" sz="1700" dirty="0">
                <a:solidFill>
                  <a:srgbClr val="000000"/>
                </a:solidFill>
              </a:rPr>
              <a:t>Learning Management System (LMS)</a:t>
            </a:r>
          </a:p>
          <a:p>
            <a:pPr lvl="2">
              <a:spcBef>
                <a:spcPts val="0"/>
              </a:spcBef>
            </a:pPr>
            <a:r>
              <a:rPr lang="en-US" sz="1700" dirty="0">
                <a:solidFill>
                  <a:srgbClr val="000000"/>
                </a:solidFill>
              </a:rPr>
              <a:t>Within SuccessFactors, navigate to the “Learning” page</a:t>
            </a:r>
          </a:p>
          <a:p>
            <a:pPr lvl="1">
              <a:spcBef>
                <a:spcPts val="0"/>
              </a:spcBef>
            </a:pPr>
            <a:endParaRPr lang="en-US" sz="1700" dirty="0">
              <a:solidFill>
                <a:srgbClr val="000000"/>
              </a:solidFill>
            </a:endParaRPr>
          </a:p>
          <a:p>
            <a:pPr lvl="0">
              <a:spcBef>
                <a:spcPts val="0"/>
              </a:spcBef>
            </a:pPr>
            <a:r>
              <a:rPr lang="en-US" sz="1700" i="1" dirty="0">
                <a:solidFill>
                  <a:srgbClr val="CC0000"/>
                </a:solidFill>
              </a:rPr>
              <a:t>HR Business Partner/ HR Centers of Excellence</a:t>
            </a:r>
          </a:p>
          <a:p>
            <a:pPr lvl="1">
              <a:spcBef>
                <a:spcPts val="0"/>
              </a:spcBef>
            </a:pPr>
            <a:r>
              <a:rPr lang="en-US" sz="1700" dirty="0">
                <a:solidFill>
                  <a:srgbClr val="000000"/>
                </a:solidFill>
              </a:rPr>
              <a:t>Your HRBP: __________</a:t>
            </a:r>
          </a:p>
          <a:p>
            <a:pPr lvl="1">
              <a:spcBef>
                <a:spcPts val="0"/>
              </a:spcBef>
            </a:pPr>
            <a:r>
              <a:rPr lang="en-US" sz="1700" dirty="0">
                <a:solidFill>
                  <a:srgbClr val="000000"/>
                </a:solidFill>
              </a:rPr>
              <a:t>Total Rewards Manager: Dale Bjerke</a:t>
            </a:r>
          </a:p>
          <a:p>
            <a:pPr lvl="1">
              <a:spcBef>
                <a:spcPts val="0"/>
              </a:spcBef>
            </a:pPr>
            <a:r>
              <a:rPr lang="en-US" sz="1700">
                <a:solidFill>
                  <a:srgbClr val="000000"/>
                </a:solidFill>
              </a:rPr>
              <a:t>HR </a:t>
            </a:r>
            <a:r>
              <a:rPr lang="en-US" sz="1700" dirty="0">
                <a:solidFill>
                  <a:srgbClr val="000000"/>
                </a:solidFill>
              </a:rPr>
              <a:t>Information Systems Manager: Tara Klatt</a:t>
            </a:r>
          </a:p>
          <a:p>
            <a:pPr marL="457200" lvl="1" indent="0">
              <a:spcBef>
                <a:spcPts val="0"/>
              </a:spcBef>
              <a:buNone/>
            </a:pPr>
            <a:endParaRPr lang="en-US" sz="1700" dirty="0">
              <a:solidFill>
                <a:srgbClr val="000000"/>
              </a:solidFill>
            </a:endParaRPr>
          </a:p>
          <a:p>
            <a:pPr lvl="0">
              <a:spcBef>
                <a:spcPts val="0"/>
              </a:spcBef>
            </a:pPr>
            <a:r>
              <a:rPr lang="en-US" sz="1700" i="1" dirty="0">
                <a:solidFill>
                  <a:srgbClr val="CC0000"/>
                </a:solidFill>
              </a:rPr>
              <a:t>EP Go To List </a:t>
            </a:r>
          </a:p>
          <a:p>
            <a:pPr lvl="1">
              <a:spcBef>
                <a:spcPts val="0"/>
              </a:spcBef>
            </a:pPr>
            <a:r>
              <a:rPr lang="en-US" sz="1700" u="sng" dirty="0">
                <a:solidFill>
                  <a:srgbClr val="000000"/>
                </a:solidFill>
                <a:hlinkClick r:id="rId3">
                  <a:extLst>
                    <a:ext uri="{A12FA001-AC4F-418D-AE19-62706E023703}">
                      <ahyp:hlinkClr xmlns:ahyp="http://schemas.microsoft.com/office/drawing/2018/hyperlinkcolor" val="tx"/>
                    </a:ext>
                  </a:extLst>
                </a:hlinkClick>
              </a:rPr>
              <a:t>http://spintranet.mts.com/sites/HR/Documents/Files/contacts/Go%20To_Eden%20Prairie%20May20.pdf</a:t>
            </a:r>
            <a:endParaRPr lang="en-US" sz="1700" dirty="0">
              <a:solidFill>
                <a:srgbClr val="000000"/>
              </a:solidFill>
            </a:endParaRPr>
          </a:p>
          <a:p>
            <a:pPr lvl="0">
              <a:spcBef>
                <a:spcPts val="0"/>
              </a:spcBef>
            </a:pPr>
            <a:endParaRPr lang="en-US" sz="1700" dirty="0">
              <a:solidFill>
                <a:srgbClr val="000000"/>
              </a:solidFill>
            </a:endParaRPr>
          </a:p>
          <a:p>
            <a:pPr lvl="0">
              <a:spcBef>
                <a:spcPts val="0"/>
              </a:spcBef>
            </a:pPr>
            <a:r>
              <a:rPr lang="en-US" sz="1700" i="1" dirty="0">
                <a:solidFill>
                  <a:srgbClr val="CC0000"/>
                </a:solidFill>
              </a:rPr>
              <a:t>Your Leader</a:t>
            </a:r>
          </a:p>
          <a:p>
            <a:pPr lvl="1">
              <a:lnSpc>
                <a:spcPct val="90000"/>
              </a:lnSpc>
              <a:defRPr/>
            </a:pPr>
            <a:endParaRPr lang="en-US" altLang="en-US" dirty="0"/>
          </a:p>
        </p:txBody>
      </p:sp>
      <p:sp>
        <p:nvSpPr>
          <p:cNvPr id="5" name="Slide Number Placeholder 4"/>
          <p:cNvSpPr>
            <a:spLocks noGrp="1"/>
          </p:cNvSpPr>
          <p:nvPr>
            <p:ph type="sldNum" sz="quarter" idx="11"/>
          </p:nvPr>
        </p:nvSpPr>
        <p:spPr/>
        <p:txBody>
          <a:bodyPr/>
          <a:lstStyle/>
          <a:p>
            <a:pPr>
              <a:defRPr/>
            </a:pPr>
            <a:r>
              <a:rPr lang="en-US"/>
              <a:t>Page </a:t>
            </a:r>
            <a:fld id="{15566FED-FC8B-4D5C-8D2B-4EF52E2A2990}" type="slidenum">
              <a:rPr lang="en-US" smtClean="0"/>
              <a:pPr>
                <a:defRPr/>
              </a:pPr>
              <a:t>51</a:t>
            </a:fld>
            <a:endParaRPr lang="en-US" dirty="0"/>
          </a:p>
        </p:txBody>
      </p:sp>
    </p:spTree>
    <p:extLst>
      <p:ext uri="{BB962C8B-B14F-4D97-AF65-F5344CB8AC3E}">
        <p14:creationId xmlns:p14="http://schemas.microsoft.com/office/powerpoint/2010/main" val="121846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E391-0FCB-4B96-AB2B-811B6EAAB84A}"/>
              </a:ext>
            </a:extLst>
          </p:cNvPr>
          <p:cNvSpPr>
            <a:spLocks noGrp="1"/>
          </p:cNvSpPr>
          <p:nvPr>
            <p:ph type="title"/>
          </p:nvPr>
        </p:nvSpPr>
        <p:spPr/>
        <p:txBody>
          <a:bodyPr/>
          <a:lstStyle/>
          <a:p>
            <a:r>
              <a:rPr lang="en-US" dirty="0"/>
              <a:t>MTS Leadership Competencies</a:t>
            </a:r>
          </a:p>
        </p:txBody>
      </p:sp>
      <p:sp>
        <p:nvSpPr>
          <p:cNvPr id="4" name="Slide Number Placeholder 3">
            <a:extLst>
              <a:ext uri="{FF2B5EF4-FFF2-40B4-BE49-F238E27FC236}">
                <a16:creationId xmlns:a16="http://schemas.microsoft.com/office/drawing/2014/main" id="{9AF2A8F0-BD8E-4060-8F27-0377B0664D38}"/>
              </a:ext>
            </a:extLst>
          </p:cNvPr>
          <p:cNvSpPr>
            <a:spLocks noGrp="1"/>
          </p:cNvSpPr>
          <p:nvPr>
            <p:ph type="sldNum" sz="quarter" idx="11"/>
          </p:nvPr>
        </p:nvSpPr>
        <p:spPr/>
        <p:txBody>
          <a:bodyPr/>
          <a:lstStyle/>
          <a:p>
            <a:pPr>
              <a:defRPr/>
            </a:pPr>
            <a:r>
              <a:rPr lang="en-US"/>
              <a:t>Page </a:t>
            </a:r>
            <a:fld id="{15566FED-FC8B-4D5C-8D2B-4EF52E2A2990}" type="slidenum">
              <a:rPr lang="en-US" smtClean="0"/>
              <a:pPr>
                <a:defRPr/>
              </a:pPr>
              <a:t>6</a:t>
            </a:fld>
            <a:endParaRPr lang="en-US" dirty="0"/>
          </a:p>
        </p:txBody>
      </p:sp>
      <p:pic>
        <p:nvPicPr>
          <p:cNvPr id="6" name="Content Placeholder 5">
            <a:extLst>
              <a:ext uri="{FF2B5EF4-FFF2-40B4-BE49-F238E27FC236}">
                <a16:creationId xmlns:a16="http://schemas.microsoft.com/office/drawing/2014/main" id="{5F83EFDC-7941-4863-9439-C8BFC32044A8}"/>
              </a:ext>
            </a:extLst>
          </p:cNvPr>
          <p:cNvPicPr>
            <a:picLocks noGrp="1" noChangeAspect="1"/>
          </p:cNvPicPr>
          <p:nvPr>
            <p:ph idx="1"/>
          </p:nvPr>
        </p:nvPicPr>
        <p:blipFill>
          <a:blip r:embed="rId3"/>
          <a:stretch>
            <a:fillRect/>
          </a:stretch>
        </p:blipFill>
        <p:spPr>
          <a:xfrm>
            <a:off x="268055" y="1143000"/>
            <a:ext cx="3883489" cy="4980864"/>
          </a:xfrm>
          <a:prstGeom prst="rect">
            <a:avLst/>
          </a:prstGeom>
        </p:spPr>
      </p:pic>
      <p:sp>
        <p:nvSpPr>
          <p:cNvPr id="9" name="Rectangle 8">
            <a:extLst>
              <a:ext uri="{FF2B5EF4-FFF2-40B4-BE49-F238E27FC236}">
                <a16:creationId xmlns:a16="http://schemas.microsoft.com/office/drawing/2014/main" id="{07FD59A4-B518-4D8F-B67E-5DC8962B9444}"/>
              </a:ext>
            </a:extLst>
          </p:cNvPr>
          <p:cNvSpPr/>
          <p:nvPr/>
        </p:nvSpPr>
        <p:spPr>
          <a:xfrm>
            <a:off x="4418244" y="1149927"/>
            <a:ext cx="4572000" cy="4585871"/>
          </a:xfrm>
          <a:prstGeom prst="rect">
            <a:avLst/>
          </a:prstGeom>
        </p:spPr>
        <p:txBody>
          <a:bodyPr>
            <a:spAutoFit/>
          </a:bodyPr>
          <a:lstStyle/>
          <a:p>
            <a:pPr lvl="0">
              <a:spcBef>
                <a:spcPct val="20000"/>
              </a:spcBef>
              <a:buClr>
                <a:srgbClr val="CC0000"/>
              </a:buClr>
            </a:pPr>
            <a:r>
              <a:rPr lang="en-US" sz="2400" b="1" kern="0" dirty="0">
                <a:solidFill>
                  <a:srgbClr val="000000"/>
                </a:solidFill>
                <a:latin typeface="Arial Narrow"/>
              </a:rPr>
              <a:t>Leadership Competencies</a:t>
            </a:r>
          </a:p>
          <a:p>
            <a:pPr marL="342900" lvl="0" indent="-342900">
              <a:spcBef>
                <a:spcPct val="20000"/>
              </a:spcBef>
              <a:buClr>
                <a:srgbClr val="CC0000"/>
              </a:buClr>
              <a:buFont typeface="Arial Narrow" pitchFamily="-107" charset="0"/>
              <a:buChar char="»"/>
            </a:pPr>
            <a:r>
              <a:rPr lang="en-US" kern="0" dirty="0">
                <a:solidFill>
                  <a:srgbClr val="000000"/>
                </a:solidFill>
                <a:latin typeface="Arial Narrow"/>
              </a:rPr>
              <a:t>These Leadership Competencies apply to all people leaders. </a:t>
            </a:r>
          </a:p>
          <a:p>
            <a:pPr lvl="0">
              <a:spcBef>
                <a:spcPct val="20000"/>
              </a:spcBef>
              <a:buClr>
                <a:srgbClr val="CC0000"/>
              </a:buClr>
            </a:pPr>
            <a:endParaRPr lang="en-US" kern="0" dirty="0">
              <a:solidFill>
                <a:srgbClr val="000000"/>
              </a:solidFill>
              <a:latin typeface="Arial Narrow"/>
            </a:endParaRPr>
          </a:p>
          <a:p>
            <a:pPr marL="342900" lvl="0" indent="-342900">
              <a:spcBef>
                <a:spcPct val="20000"/>
              </a:spcBef>
              <a:buClr>
                <a:srgbClr val="CC0000"/>
              </a:buClr>
              <a:buFont typeface="Arial Narrow" pitchFamily="-107" charset="0"/>
              <a:buChar char="»"/>
            </a:pPr>
            <a:r>
              <a:rPr lang="en-US" kern="0" dirty="0">
                <a:solidFill>
                  <a:srgbClr val="000000"/>
                </a:solidFill>
                <a:latin typeface="Arial Narrow"/>
              </a:rPr>
              <a:t>They are the foundation of leadership development programs. </a:t>
            </a:r>
          </a:p>
          <a:p>
            <a:pPr lvl="0">
              <a:spcBef>
                <a:spcPct val="20000"/>
              </a:spcBef>
              <a:buClr>
                <a:srgbClr val="CC0000"/>
              </a:buClr>
            </a:pPr>
            <a:endParaRPr lang="en-US" kern="0" dirty="0">
              <a:solidFill>
                <a:srgbClr val="000000"/>
              </a:solidFill>
              <a:latin typeface="Arial Narrow"/>
            </a:endParaRPr>
          </a:p>
          <a:p>
            <a:pPr marL="342900" lvl="0" indent="-342900">
              <a:spcBef>
                <a:spcPct val="20000"/>
              </a:spcBef>
              <a:buClr>
                <a:srgbClr val="CC0000"/>
              </a:buClr>
              <a:buFont typeface="Arial Narrow" pitchFamily="-107" charset="0"/>
              <a:buChar char="»"/>
            </a:pPr>
            <a:r>
              <a:rPr lang="en-US" kern="0" dirty="0">
                <a:solidFill>
                  <a:srgbClr val="000000"/>
                </a:solidFill>
                <a:latin typeface="Arial Narrow"/>
              </a:rPr>
              <a:t>As a leader you are evaluated on this set of competencies as part of our performance management process. </a:t>
            </a:r>
          </a:p>
          <a:p>
            <a:pPr lvl="0">
              <a:spcBef>
                <a:spcPct val="20000"/>
              </a:spcBef>
              <a:buClr>
                <a:srgbClr val="CC0000"/>
              </a:buClr>
            </a:pPr>
            <a:endParaRPr lang="en-US" kern="0" dirty="0">
              <a:solidFill>
                <a:srgbClr val="000000"/>
              </a:solidFill>
              <a:latin typeface="Arial Narrow"/>
            </a:endParaRPr>
          </a:p>
          <a:p>
            <a:pPr marL="342900" lvl="0" indent="-342900">
              <a:spcBef>
                <a:spcPct val="20000"/>
              </a:spcBef>
              <a:buClr>
                <a:srgbClr val="CC0000"/>
              </a:buClr>
              <a:buFont typeface="Arial Narrow" pitchFamily="-107" charset="0"/>
              <a:buChar char="»"/>
            </a:pPr>
            <a:r>
              <a:rPr lang="en-US" kern="0" dirty="0">
                <a:solidFill>
                  <a:srgbClr val="000000"/>
                </a:solidFill>
                <a:latin typeface="Arial Narrow"/>
                <a:hlinkClick r:id="rId4">
                  <a:extLst>
                    <a:ext uri="{A12FA001-AC4F-418D-AE19-62706E023703}">
                      <ahyp:hlinkClr xmlns:ahyp="http://schemas.microsoft.com/office/drawing/2018/hyperlinkcolor" val="tx"/>
                    </a:ext>
                  </a:extLst>
                </a:hlinkClick>
              </a:rPr>
              <a:t>http://intranet.mts.com/files/2014/Leadership_Compentencies.pdf</a:t>
            </a:r>
            <a:endParaRPr lang="en-US" kern="0" dirty="0">
              <a:solidFill>
                <a:srgbClr val="000000"/>
              </a:solidFill>
              <a:latin typeface="Arial Narrow"/>
            </a:endParaRPr>
          </a:p>
        </p:txBody>
      </p:sp>
    </p:spTree>
    <p:extLst>
      <p:ext uri="{BB962C8B-B14F-4D97-AF65-F5344CB8AC3E}">
        <p14:creationId xmlns:p14="http://schemas.microsoft.com/office/powerpoint/2010/main" val="98851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DA87168B-CADF-4F18-8B31-470A8D1D91DE}"/>
              </a:ext>
            </a:extLst>
          </p:cNvPr>
          <p:cNvSpPr txBox="1"/>
          <p:nvPr/>
        </p:nvSpPr>
        <p:spPr>
          <a:xfrm>
            <a:off x="6421137" y="3923131"/>
            <a:ext cx="1468672" cy="480131"/>
          </a:xfrm>
          <a:prstGeom prst="rect">
            <a:avLst/>
          </a:prstGeom>
          <a:noFill/>
        </p:spPr>
        <p:txBody>
          <a:bodyPr wrap="none" rtlCol="0">
            <a:spAutoFit/>
          </a:bodyPr>
          <a:lstStyle/>
          <a:p>
            <a:pPr lvl="0" algn="ctr" defTabSz="806867" fontAlgn="auto">
              <a:spcBef>
                <a:spcPts val="0"/>
              </a:spcBef>
              <a:spcAft>
                <a:spcPts val="0"/>
              </a:spcAft>
              <a:defRPr/>
            </a:pPr>
            <a:r>
              <a:rPr lang="en-US" sz="840" b="1" kern="0" dirty="0">
                <a:solidFill>
                  <a:srgbClr val="FFFFFF"/>
                </a:solidFill>
                <a:latin typeface="Arial" panose="020B0604020202020204"/>
              </a:rPr>
              <a:t>Continuous Performance</a:t>
            </a:r>
          </a:p>
          <a:p>
            <a:pPr lvl="0" algn="ctr" defTabSz="806867" fontAlgn="auto">
              <a:spcBef>
                <a:spcPts val="0"/>
              </a:spcBef>
              <a:spcAft>
                <a:spcPts val="0"/>
              </a:spcAft>
              <a:defRPr/>
            </a:pPr>
            <a:r>
              <a:rPr lang="en-US" sz="840" b="1" kern="0" dirty="0">
                <a:solidFill>
                  <a:srgbClr val="FFFFFF"/>
                </a:solidFill>
                <a:latin typeface="Arial" panose="020B0604020202020204"/>
              </a:rPr>
              <a:t> Management</a:t>
            </a:r>
          </a:p>
          <a:p>
            <a:pPr algn="ctr"/>
            <a:endParaRPr lang="en-US" sz="840" b="1" dirty="0"/>
          </a:p>
        </p:txBody>
      </p:sp>
      <p:sp>
        <p:nvSpPr>
          <p:cNvPr id="23" name="Title 2">
            <a:extLst>
              <a:ext uri="{FF2B5EF4-FFF2-40B4-BE49-F238E27FC236}">
                <a16:creationId xmlns:a16="http://schemas.microsoft.com/office/drawing/2014/main" id="{59C79B5F-FBBE-4B73-81AE-5CA65440FA4A}"/>
              </a:ext>
            </a:extLst>
          </p:cNvPr>
          <p:cNvSpPr txBox="1">
            <a:spLocks/>
          </p:cNvSpPr>
          <p:nvPr/>
        </p:nvSpPr>
        <p:spPr>
          <a:xfrm>
            <a:off x="245409" y="274144"/>
            <a:ext cx="8653182" cy="733556"/>
          </a:xfrm>
          <a:prstGeom prst="rect">
            <a:avLst/>
          </a:prstGeom>
          <a:solidFill>
            <a:srgbClr val="FFC000"/>
          </a:solidFill>
        </p:spPr>
        <p:txBody>
          <a:bodyPr vert="horz" lIns="66563" tIns="33281" rIns="66563" bIns="0" rtlCol="0" anchor="ctr">
            <a:noAutofit/>
          </a:bodyPr>
          <a:lstStyle>
            <a:lvl1pPr marL="0" marR="0" indent="0" algn="l" defTabSz="914400" rtl="0" eaLnBrk="1" fontAlgn="auto" latinLnBrk="0" hangingPunct="1">
              <a:lnSpc>
                <a:spcPct val="70000"/>
              </a:lnSpc>
              <a:spcBef>
                <a:spcPct val="0"/>
              </a:spcBef>
              <a:spcAft>
                <a:spcPts val="0"/>
              </a:spcAft>
              <a:buClrTx/>
              <a:buSzTx/>
              <a:buFontTx/>
              <a:buNone/>
              <a:tabLst/>
              <a:defRPr lang="en-US" sz="4000" b="1" kern="1200" spc="-170" baseline="0" dirty="0" smtClean="0">
                <a:solidFill>
                  <a:srgbClr val="003767"/>
                </a:solidFill>
                <a:latin typeface="Arial"/>
                <a:ea typeface="+mj-ea"/>
                <a:cs typeface="Arial"/>
              </a:defRPr>
            </a:lvl1pPr>
          </a:lstStyle>
          <a:p>
            <a:pPr marL="0" marR="0" lvl="0" indent="0" algn="ctr" defTabSz="806867" rtl="0" eaLnBrk="1" fontAlgn="auto" latinLnBrk="0" hangingPunct="1">
              <a:lnSpc>
                <a:spcPct val="70000"/>
              </a:lnSpc>
              <a:spcBef>
                <a:spcPct val="0"/>
              </a:spcBef>
              <a:spcAft>
                <a:spcPts val="0"/>
              </a:spcAft>
              <a:buClrTx/>
              <a:buSzTx/>
              <a:buFontTx/>
              <a:buNone/>
              <a:tabLst/>
              <a:defRPr/>
            </a:pPr>
            <a:endParaRPr kumimoji="0" lang="en-US" sz="2471" b="1" i="0" u="none" strike="noStrike" kern="1200" cap="none" spc="-150" normalizeH="0" baseline="0" noProof="0" dirty="0">
              <a:ln>
                <a:noFill/>
              </a:ln>
              <a:solidFill>
                <a:srgbClr val="000000"/>
              </a:solidFill>
              <a:effectLst/>
              <a:uLnTx/>
              <a:uFillTx/>
              <a:latin typeface="Arial"/>
              <a:ea typeface="+mj-ea"/>
              <a:cs typeface="Arial"/>
            </a:endParaRPr>
          </a:p>
          <a:p>
            <a:pPr marL="0" marR="0" lvl="0" indent="0" algn="ctr" defTabSz="806867" rtl="0" eaLnBrk="1" fontAlgn="auto" latinLnBrk="0" hangingPunct="1">
              <a:lnSpc>
                <a:spcPct val="70000"/>
              </a:lnSpc>
              <a:spcBef>
                <a:spcPct val="0"/>
              </a:spcBef>
              <a:spcAft>
                <a:spcPts val="0"/>
              </a:spcAft>
              <a:buClrTx/>
              <a:buSzTx/>
              <a:buFontTx/>
              <a:buNone/>
              <a:tabLst/>
              <a:defRPr/>
            </a:pPr>
            <a:r>
              <a:rPr kumimoji="0" lang="en-US" sz="2471" b="1" i="0" u="none" strike="noStrike" kern="1200" cap="none" spc="-150" normalizeH="0" baseline="0" noProof="0" dirty="0">
                <a:ln>
                  <a:noFill/>
                </a:ln>
                <a:solidFill>
                  <a:srgbClr val="000000"/>
                </a:solidFill>
                <a:effectLst/>
                <a:uLnTx/>
                <a:uFillTx/>
                <a:latin typeface="Arial"/>
                <a:ea typeface="+mj-ea"/>
                <a:cs typeface="Arial"/>
              </a:rPr>
              <a:t>MTS LEADERSHIP CALENDAR:</a:t>
            </a:r>
          </a:p>
          <a:p>
            <a:pPr marL="0" marR="0" lvl="0" indent="0" algn="ctr" defTabSz="806867" rtl="0" eaLnBrk="1" fontAlgn="auto" latinLnBrk="0" hangingPunct="1">
              <a:lnSpc>
                <a:spcPct val="100000"/>
              </a:lnSpc>
              <a:spcBef>
                <a:spcPct val="0"/>
              </a:spcBef>
              <a:spcAft>
                <a:spcPts val="0"/>
              </a:spcAft>
              <a:buClrTx/>
              <a:buSzTx/>
              <a:buFontTx/>
              <a:buNone/>
              <a:tabLst/>
              <a:defRPr/>
            </a:pPr>
            <a:r>
              <a:rPr kumimoji="0" lang="en-US" sz="1765" b="1" i="0" u="none" strike="noStrike" kern="0" cap="none" spc="-150" normalizeH="0" baseline="0" noProof="0" dirty="0">
                <a:ln>
                  <a:noFill/>
                </a:ln>
                <a:solidFill>
                  <a:srgbClr val="000000"/>
                </a:solidFill>
                <a:effectLst/>
                <a:uLnTx/>
                <a:uFillTx/>
                <a:latin typeface="Arial"/>
                <a:ea typeface="+mj-ea"/>
                <a:cs typeface="Arial"/>
              </a:rPr>
              <a:t>EXECUTE &amp; DELIVER RESULTS THROUGH SELF &amp; OTHERS</a:t>
            </a:r>
          </a:p>
          <a:p>
            <a:pPr marL="0" marR="0" lvl="0" indent="0" algn="ctr" defTabSz="806867" rtl="0" eaLnBrk="1" fontAlgn="auto" latinLnBrk="0" hangingPunct="1">
              <a:lnSpc>
                <a:spcPct val="70000"/>
              </a:lnSpc>
              <a:spcBef>
                <a:spcPct val="0"/>
              </a:spcBef>
              <a:spcAft>
                <a:spcPts val="0"/>
              </a:spcAft>
              <a:buClrTx/>
              <a:buSzTx/>
              <a:buFontTx/>
              <a:buNone/>
              <a:tabLst/>
              <a:defRPr/>
            </a:pPr>
            <a:endParaRPr kumimoji="0" lang="en-US" sz="2471" b="1" i="0" u="none" strike="noStrike" kern="1200" cap="none" spc="-150" normalizeH="0" baseline="0" noProof="0" dirty="0">
              <a:ln>
                <a:noFill/>
              </a:ln>
              <a:solidFill>
                <a:srgbClr val="000000"/>
              </a:solidFill>
              <a:effectLst/>
              <a:uLnTx/>
              <a:uFillTx/>
              <a:latin typeface="Arial"/>
              <a:ea typeface="+mj-ea"/>
              <a:cs typeface="Arial"/>
            </a:endParaRPr>
          </a:p>
        </p:txBody>
      </p:sp>
      <p:pic>
        <p:nvPicPr>
          <p:cNvPr id="4" name="Picture 3">
            <a:extLst>
              <a:ext uri="{FF2B5EF4-FFF2-40B4-BE49-F238E27FC236}">
                <a16:creationId xmlns:a16="http://schemas.microsoft.com/office/drawing/2014/main" id="{F7B29C74-938F-4B85-B300-5A38A87DC316}"/>
              </a:ext>
            </a:extLst>
          </p:cNvPr>
          <p:cNvPicPr>
            <a:picLocks noChangeAspect="1"/>
          </p:cNvPicPr>
          <p:nvPr/>
        </p:nvPicPr>
        <p:blipFill>
          <a:blip r:embed="rId3"/>
          <a:stretch>
            <a:fillRect/>
          </a:stretch>
        </p:blipFill>
        <p:spPr>
          <a:xfrm>
            <a:off x="84407" y="1231490"/>
            <a:ext cx="8975186" cy="4704735"/>
          </a:xfrm>
          <a:prstGeom prst="rect">
            <a:avLst/>
          </a:prstGeom>
        </p:spPr>
      </p:pic>
      <p:sp>
        <p:nvSpPr>
          <p:cNvPr id="3" name="Slide Number Placeholder 2">
            <a:extLst>
              <a:ext uri="{FF2B5EF4-FFF2-40B4-BE49-F238E27FC236}">
                <a16:creationId xmlns:a16="http://schemas.microsoft.com/office/drawing/2014/main" id="{8BF53785-72D5-456D-88D7-1A1B4B968F2C}"/>
              </a:ext>
            </a:extLst>
          </p:cNvPr>
          <p:cNvSpPr>
            <a:spLocks noGrp="1"/>
          </p:cNvSpPr>
          <p:nvPr>
            <p:ph type="sldNum" sz="quarter" idx="12"/>
          </p:nvPr>
        </p:nvSpPr>
        <p:spPr/>
        <p:txBody>
          <a:bodyPr/>
          <a:lstStyle/>
          <a:p>
            <a:r>
              <a:rPr lang="en-US" dirty="0"/>
              <a:t>Page </a:t>
            </a:r>
            <a:fld id="{3E43DD71-21C1-4462-9808-FB25C958E8D7}" type="slidenum">
              <a:rPr lang="en-US" smtClean="0"/>
              <a:t>7</a:t>
            </a:fld>
            <a:endParaRPr lang="en-US" dirty="0"/>
          </a:p>
        </p:txBody>
      </p:sp>
    </p:spTree>
    <p:extLst>
      <p:ext uri="{BB962C8B-B14F-4D97-AF65-F5344CB8AC3E}">
        <p14:creationId xmlns:p14="http://schemas.microsoft.com/office/powerpoint/2010/main" val="359652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nSpc>
                <a:spcPct val="115000"/>
              </a:lnSpc>
              <a:spcBef>
                <a:spcPts val="0"/>
              </a:spcBef>
              <a:spcAft>
                <a:spcPts val="0"/>
              </a:spcAft>
            </a:pPr>
            <a:r>
              <a:rPr lang="en-US" dirty="0">
                <a:ea typeface="Calibri" panose="020F0502020204030204" pitchFamily="34" charset="0"/>
                <a:cs typeface="Times New Roman" panose="02020603050405020304" pitchFamily="18" charset="0"/>
              </a:rPr>
              <a:t>Talent Acquisition </a:t>
            </a:r>
          </a:p>
        </p:txBody>
      </p:sp>
      <p:sp>
        <p:nvSpPr>
          <p:cNvPr id="5" name="Subtitle 4">
            <a:extLst>
              <a:ext uri="{FF2B5EF4-FFF2-40B4-BE49-F238E27FC236}">
                <a16:creationId xmlns:a16="http://schemas.microsoft.com/office/drawing/2014/main" id="{9EB0B93A-1D82-44EB-B372-242FBAEDBF77}"/>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E766203B-4F55-4CFE-AF71-9763354FE93E}"/>
              </a:ext>
            </a:extLst>
          </p:cNvPr>
          <p:cNvSpPr txBox="1"/>
          <p:nvPr/>
        </p:nvSpPr>
        <p:spPr>
          <a:xfrm>
            <a:off x="7814187" y="6061624"/>
            <a:ext cx="1329813" cy="400110"/>
          </a:xfrm>
          <a:prstGeom prst="rect">
            <a:avLst/>
          </a:prstGeom>
          <a:noFill/>
        </p:spPr>
        <p:txBody>
          <a:bodyPr wrap="square" rtlCol="0">
            <a:spAutoFit/>
          </a:bodyPr>
          <a:lstStyle/>
          <a:p>
            <a:r>
              <a:rPr lang="en-US" dirty="0"/>
              <a:t>Page: 8</a:t>
            </a:r>
          </a:p>
        </p:txBody>
      </p:sp>
    </p:spTree>
    <p:extLst>
      <p:ext uri="{BB962C8B-B14F-4D97-AF65-F5344CB8AC3E}">
        <p14:creationId xmlns:p14="http://schemas.microsoft.com/office/powerpoint/2010/main" val="369651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Descriptions </a:t>
            </a:r>
          </a:p>
        </p:txBody>
      </p:sp>
      <p:sp>
        <p:nvSpPr>
          <p:cNvPr id="5" name="Content Placeholder 4">
            <a:extLst>
              <a:ext uri="{FF2B5EF4-FFF2-40B4-BE49-F238E27FC236}">
                <a16:creationId xmlns:a16="http://schemas.microsoft.com/office/drawing/2014/main" id="{1AB5B48C-DBC9-4B46-935F-A6FFE53FCA38}"/>
              </a:ext>
            </a:extLst>
          </p:cNvPr>
          <p:cNvSpPr>
            <a:spLocks noGrp="1"/>
          </p:cNvSpPr>
          <p:nvPr>
            <p:ph idx="1"/>
          </p:nvPr>
        </p:nvSpPr>
        <p:spPr/>
        <p:txBody>
          <a:bodyPr/>
          <a:lstStyle/>
          <a:p>
            <a:r>
              <a:rPr lang="en-US" dirty="0"/>
              <a:t>As a manager it is important to know where to find your employee’s job descriptions and work with your HRBP to update them as needed.</a:t>
            </a:r>
          </a:p>
          <a:p>
            <a:endParaRPr lang="en-US" dirty="0"/>
          </a:p>
          <a:p>
            <a:r>
              <a:rPr lang="en-US" dirty="0">
                <a:hlinkClick r:id="rId3"/>
              </a:rPr>
              <a:t>http://spintranet.mts.com/sites/hr/Pages/JobDesc/topjd.aspx</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102349BC-5FC5-4BE2-AB65-2009E0249DA2}"/>
              </a:ext>
            </a:extLst>
          </p:cNvPr>
          <p:cNvSpPr>
            <a:spLocks noGrp="1"/>
          </p:cNvSpPr>
          <p:nvPr>
            <p:ph type="sldNum" sz="quarter" idx="11"/>
          </p:nvPr>
        </p:nvSpPr>
        <p:spPr/>
        <p:txBody>
          <a:bodyPr/>
          <a:lstStyle/>
          <a:p>
            <a:pPr>
              <a:defRPr/>
            </a:pPr>
            <a:r>
              <a:rPr lang="en-US" sz="1100" dirty="0"/>
              <a:t>Page </a:t>
            </a:r>
            <a:fld id="{15566FED-FC8B-4D5C-8D2B-4EF52E2A2990}" type="slidenum">
              <a:rPr lang="en-US" sz="1100" smtClean="0"/>
              <a:pPr>
                <a:defRPr/>
              </a:pPr>
              <a:t>9</a:t>
            </a:fld>
            <a:endParaRPr lang="en-US" sz="1100" dirty="0"/>
          </a:p>
        </p:txBody>
      </p:sp>
    </p:spTree>
    <p:extLst>
      <p:ext uri="{BB962C8B-B14F-4D97-AF65-F5344CB8AC3E}">
        <p14:creationId xmlns:p14="http://schemas.microsoft.com/office/powerpoint/2010/main" val="3239046211"/>
      </p:ext>
    </p:extLst>
  </p:cSld>
  <p:clrMapOvr>
    <a:masterClrMapping/>
  </p:clrMapOvr>
</p:sld>
</file>

<file path=ppt/theme/theme1.xml><?xml version="1.0" encoding="utf-8"?>
<a:theme xmlns:a="http://schemas.openxmlformats.org/drawingml/2006/main" name="TOM V1 Review Draft">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Them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E7DA6590B7AD4AA10BDF57F2131D3F" ma:contentTypeVersion="238" ma:contentTypeDescription="Create a new document." ma:contentTypeScope="" ma:versionID="d0b3a9f0126a96551e433c7ff40f0901">
  <xsd:schema xmlns:xsd="http://www.w3.org/2001/XMLSchema" xmlns:xs="http://www.w3.org/2001/XMLSchema" xmlns:p="http://schemas.microsoft.com/office/2006/metadata/properties" xmlns:ns1="http://schemas.microsoft.com/sharepoint/v3" xmlns:ns2="9d1a910a-2df8-4b0f-9eba-b1f455feb383" targetNamespace="http://schemas.microsoft.com/office/2006/metadata/properties" ma:root="true" ma:fieldsID="f3d69eea79e00a6a45627e2672c0df78" ns1:_="" ns2:_="">
    <xsd:import namespace="http://schemas.microsoft.com/sharepoint/v3"/>
    <xsd:import namespace="9d1a910a-2df8-4b0f-9eba-b1f455feb383"/>
    <xsd:element name="properties">
      <xsd:complexType>
        <xsd:sequence>
          <xsd:element name="documentManagement">
            <xsd:complexType>
              <xsd:all>
                <xsd:element ref="ns1:PublishingStartDate" minOccurs="0"/>
                <xsd:element ref="ns1:PublishingExpirationDate" minOccurs="0"/>
                <xsd:element ref="ns2:_dlc_BarcodeValue" minOccurs="0"/>
                <xsd:element ref="ns2:_dlc_BarcodeImage" minOccurs="0"/>
                <xsd:element ref="ns2:_dlc_Barcode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internalName="PublishingStartDate">
      <xsd:simpleType>
        <xsd:restriction base="dms:Unknown"/>
      </xsd:simpleType>
    </xsd:element>
    <xsd:element name="PublishingExpirationDate" ma:index="5"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1a910a-2df8-4b0f-9eba-b1f455feb383" elementFormDefault="qualified">
    <xsd:import namespace="http://schemas.microsoft.com/office/2006/documentManagement/types"/>
    <xsd:import namespace="http://schemas.microsoft.com/office/infopath/2007/PartnerControls"/>
    <xsd:element name="_dlc_BarcodeValue" ma:index="6" nillable="true" ma:displayName="Barcode Value" ma:description="The value of the barcode assigned to this item." ma:internalName="_dlc_BarcodeValue" ma:readOnly="true">
      <xsd:simpleType>
        <xsd:restriction base="dms:Text"/>
      </xsd:simpleType>
    </xsd:element>
    <xsd:element name="_dlc_BarcodeImage" ma:index="7" nillable="true" ma:displayName="Barcode Image" ma:description="" ma:hidden="true" ma:internalName="_dlc_BarcodeImage" ma:readOnly="false">
      <xsd:simpleType>
        <xsd:restriction base="dms:Note"/>
      </xsd:simpleType>
    </xsd:element>
    <xsd:element name="_dlc_BarcodePreview" ma:index="8" nillable="true" ma:displayName="Barcode" ma:description="The barcode assigned to this item." ma:format="Image" ma:hidden="true" ma:internalName="_dlc_BarcodePreview"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BarcodeImage xmlns="9d1a910a-2df8-4b0f-9eba-b1f455feb383" xsi:nil="true"/>
    <PublishingExpirationDate xmlns="http://schemas.microsoft.com/sharepoint/v3" xsi:nil="true"/>
    <PublishingStartDate xmlns="http://schemas.microsoft.com/sharepoint/v3" xsi:nil="true"/>
  </documentManagement>
</p:properties>
</file>

<file path=customXml/item4.xml><?xml version="1.0" encoding="utf-8"?>
<?mso-contentType ?>
<PolicyDirtyBag xmlns="microsoft.office.server.policy.changes">
  <Microsoft.Office.RecordsManagement.PolicyFeatures.Barcode op="Delete"/>
</PolicyDirtyBag>
</file>

<file path=customXml/item5.xml><?xml version="1.0" encoding="utf-8"?>
<sisl xmlns:xsi="http://www.w3.org/2001/XMLSchema-instance" xmlns:xsd="http://www.w3.org/2001/XMLSchema" xmlns="http://www.boldonjames.com/2008/01/sie/internal/label" sislVersion="0" policy="b5744b12-f1bc-4780-8577-ba39858743d7" origin="userSelected"/>
</file>

<file path=customXml/itemProps1.xml><?xml version="1.0" encoding="utf-8"?>
<ds:datastoreItem xmlns:ds="http://schemas.openxmlformats.org/officeDocument/2006/customXml" ds:itemID="{70787996-8AC7-4E6C-B4E4-96EBDA5CC26F}">
  <ds:schemaRefs>
    <ds:schemaRef ds:uri="http://schemas.microsoft.com/sharepoint/v3/contenttype/forms"/>
  </ds:schemaRefs>
</ds:datastoreItem>
</file>

<file path=customXml/itemProps2.xml><?xml version="1.0" encoding="utf-8"?>
<ds:datastoreItem xmlns:ds="http://schemas.openxmlformats.org/officeDocument/2006/customXml" ds:itemID="{E301C217-45A6-4D68-9B78-D73FBC647B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1a910a-2df8-4b0f-9eba-b1f455feb3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C02409-DA6C-447E-AC06-73DCC1ADC6BA}">
  <ds:schemaRefs>
    <ds:schemaRef ds:uri="http://schemas.microsoft.com/office/2006/metadata/properties"/>
    <ds:schemaRef ds:uri="http://schemas.microsoft.com/office/infopath/2007/PartnerControls"/>
    <ds:schemaRef ds:uri="9d1a910a-2df8-4b0f-9eba-b1f455feb383"/>
    <ds:schemaRef ds:uri="http://schemas.microsoft.com/sharepoint/v3"/>
  </ds:schemaRefs>
</ds:datastoreItem>
</file>

<file path=customXml/itemProps4.xml><?xml version="1.0" encoding="utf-8"?>
<ds:datastoreItem xmlns:ds="http://schemas.openxmlformats.org/officeDocument/2006/customXml" ds:itemID="{8DEFAD83-FF26-46C1-987B-56E10207440E}">
  <ds:schemaRefs>
    <ds:schemaRef ds:uri="microsoft.office.server.policy.changes"/>
  </ds:schemaRefs>
</ds:datastoreItem>
</file>

<file path=customXml/itemProps5.xml><?xml version="1.0" encoding="utf-8"?>
<ds:datastoreItem xmlns:ds="http://schemas.openxmlformats.org/officeDocument/2006/customXml" ds:itemID="{33E64ECA-E977-4C1D-9062-3B7365562C1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0</TotalTime>
  <Words>3827</Words>
  <Application>Microsoft Office PowerPoint</Application>
  <PresentationFormat>On-screen Show (4:3)</PresentationFormat>
  <Paragraphs>507</Paragraphs>
  <Slides>51</Slides>
  <Notes>51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51</vt:i4>
      </vt:variant>
    </vt:vector>
  </HeadingPairs>
  <TitlesOfParts>
    <vt:vector size="61" baseType="lpstr">
      <vt:lpstr>Arial</vt:lpstr>
      <vt:lpstr>Arial Narrow</vt:lpstr>
      <vt:lpstr>Calibri</vt:lpstr>
      <vt:lpstr>Lucida Grande</vt:lpstr>
      <vt:lpstr>MTS Systems</vt:lpstr>
      <vt:lpstr>Symbol</vt:lpstr>
      <vt:lpstr>Wingdings</vt:lpstr>
      <vt:lpstr>TOM V1 Review Draft</vt:lpstr>
      <vt:lpstr>Office Theme</vt:lpstr>
      <vt:lpstr>Default Theme</vt:lpstr>
      <vt:lpstr>MTS New Manager Guide</vt:lpstr>
      <vt:lpstr>New Manager Guide: Table of Contents</vt:lpstr>
      <vt:lpstr>Leadership Expectations</vt:lpstr>
      <vt:lpstr>New Manager Guide</vt:lpstr>
      <vt:lpstr>MTS Values</vt:lpstr>
      <vt:lpstr>MTS Leadership Competencies</vt:lpstr>
      <vt:lpstr>PowerPoint Presentation</vt:lpstr>
      <vt:lpstr>Talent Acquisition </vt:lpstr>
      <vt:lpstr>Job Descriptions </vt:lpstr>
      <vt:lpstr>Hiring Needs</vt:lpstr>
      <vt:lpstr>Hiring Needs (Continued)</vt:lpstr>
      <vt:lpstr>Interviewing &amp; Offers</vt:lpstr>
      <vt:lpstr>Onboarding New Hires</vt:lpstr>
      <vt:lpstr>Compensation and Benefits</vt:lpstr>
      <vt:lpstr>Global Compensation Philosophy</vt:lpstr>
      <vt:lpstr>Global Compensation Program Objectives</vt:lpstr>
      <vt:lpstr>Responsibilities of a Manager/Supervisor</vt:lpstr>
      <vt:lpstr>Components of Pay</vt:lpstr>
      <vt:lpstr>Fixed Pay</vt:lpstr>
      <vt:lpstr>Salary Structures</vt:lpstr>
      <vt:lpstr>Variable Pay</vt:lpstr>
      <vt:lpstr>Resources</vt:lpstr>
      <vt:lpstr>Leave of Absences </vt:lpstr>
      <vt:lpstr>Employee Assistance Program</vt:lpstr>
      <vt:lpstr>Retirement</vt:lpstr>
      <vt:lpstr>HIPAA</vt:lpstr>
      <vt:lpstr>Recognition </vt:lpstr>
      <vt:lpstr>Employee Relations</vt:lpstr>
      <vt:lpstr>Employee Data</vt:lpstr>
      <vt:lpstr>Employee Changes</vt:lpstr>
      <vt:lpstr>Performance Documentation</vt:lpstr>
      <vt:lpstr>Terminations</vt:lpstr>
      <vt:lpstr>Learning and Development</vt:lpstr>
      <vt:lpstr>Learning and Development Timeline</vt:lpstr>
      <vt:lpstr>Offerings</vt:lpstr>
      <vt:lpstr>Learning and Development </vt:lpstr>
      <vt:lpstr>Learning and Development </vt:lpstr>
      <vt:lpstr>Continuous Performance Management (CPM)</vt:lpstr>
      <vt:lpstr>Performance Management Timeline</vt:lpstr>
      <vt:lpstr>Managerial Financial Responsibilities</vt:lpstr>
      <vt:lpstr>Payroll – Online Time Entry (OLE)</vt:lpstr>
      <vt:lpstr>Payroll – Online Time Entry (OLE) continued</vt:lpstr>
      <vt:lpstr>PowerPoint Presentation</vt:lpstr>
      <vt:lpstr>Expense Reimbursement – Corp. Credit Card</vt:lpstr>
      <vt:lpstr>Tools and Resources</vt:lpstr>
      <vt:lpstr>SuccessFactors </vt:lpstr>
      <vt:lpstr>SuccessFactors: My Team</vt:lpstr>
      <vt:lpstr>HR Home Page  </vt:lpstr>
      <vt:lpstr>HR Policies </vt:lpstr>
      <vt:lpstr>Communication Tools</vt:lpstr>
      <vt:lpstr>Additional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2019-07-18T12:32:29Z</dcterms:created>
  <dcterms:modified xsi:type="dcterms:W3CDTF">2021-07-13T18:08:09Z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0x010100B4E7DA6590B7AD4AA10BDF57F2131D3F</vt:lpwstr>
  </property>
  <property fmtid="{D5CDD505-2E9C-101B-9397-08002B2CF9AE}" pid="3" name="docIndexRef">
    <vt:lpwstr>4847c192-24bc-4921-9ef0-388b7e1da87c</vt:lpwstr>
  </property>
  <property fmtid="{D5CDD505-2E9C-101B-9397-08002B2CF9AE}" pid="4" name="bjDocumentSecurityLabel">
    <vt:lpwstr>This item has no classification</vt:lpwstr>
  </property>
  <property fmtid="{D5CDD505-2E9C-101B-9397-08002B2CF9AE}" pid="5" name="bjClsUserRVM">
    <vt:lpwstr>[]</vt:lpwstr>
  </property>
  <property fmtid="{D5CDD505-2E9C-101B-9397-08002B2CF9AE}" pid="6" name="bjSaver">
    <vt:lpwstr>b5uRTIfFVJvnskMNf5rWi6vC4tCygNd0</vt:lpwstr>
  </property>
</Properties>
</file>