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9" r:id="rId4"/>
  </p:sldMasterIdLst>
  <p:notesMasterIdLst>
    <p:notesMasterId r:id="rId26"/>
  </p:notesMasterIdLst>
  <p:sldIdLst>
    <p:sldId id="364" r:id="rId5"/>
    <p:sldId id="289" r:id="rId6"/>
    <p:sldId id="353" r:id="rId7"/>
    <p:sldId id="354" r:id="rId8"/>
    <p:sldId id="361" r:id="rId9"/>
    <p:sldId id="259" r:id="rId10"/>
    <p:sldId id="356" r:id="rId11"/>
    <p:sldId id="357" r:id="rId12"/>
    <p:sldId id="342" r:id="rId13"/>
    <p:sldId id="346" r:id="rId14"/>
    <p:sldId id="347" r:id="rId15"/>
    <p:sldId id="348" r:id="rId16"/>
    <p:sldId id="349" r:id="rId17"/>
    <p:sldId id="324" r:id="rId18"/>
    <p:sldId id="358" r:id="rId19"/>
    <p:sldId id="350" r:id="rId20"/>
    <p:sldId id="362" r:id="rId21"/>
    <p:sldId id="359" r:id="rId22"/>
    <p:sldId id="351" r:id="rId23"/>
    <p:sldId id="352" r:id="rId24"/>
    <p:sldId id="360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73077" autoAdjust="0"/>
  </p:normalViewPr>
  <p:slideViewPr>
    <p:cSldViewPr>
      <p:cViewPr varScale="1">
        <p:scale>
          <a:sx n="83" d="100"/>
          <a:sy n="83" d="100"/>
        </p:scale>
        <p:origin x="24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B16666-A364-42B3-8819-D45DD367E02D}" type="doc">
      <dgm:prSet loTypeId="urn:microsoft.com/office/officeart/2005/8/layout/equation1" loCatId="relationship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47D4DA68-66FA-4FCA-8784-4C7987B66B46}">
      <dgm:prSet phldrT="[Text]" custT="1"/>
      <dgm:spPr/>
      <dgm:t>
        <a:bodyPr/>
        <a:lstStyle/>
        <a:p>
          <a:r>
            <a:rPr lang="en-US" sz="1600" dirty="0"/>
            <a:t>SMART Criteria</a:t>
          </a:r>
        </a:p>
      </dgm:t>
    </dgm:pt>
    <dgm:pt modelId="{EA6BD9D6-793F-4875-8F36-7BB054364E04}" type="parTrans" cxnId="{BD4DB052-D187-4136-948A-4BD079A678CD}">
      <dgm:prSet/>
      <dgm:spPr/>
      <dgm:t>
        <a:bodyPr/>
        <a:lstStyle/>
        <a:p>
          <a:endParaRPr lang="en-US"/>
        </a:p>
      </dgm:t>
    </dgm:pt>
    <dgm:pt modelId="{205E313B-6D08-4DF3-A25A-CC357DBBCAA1}" type="sibTrans" cxnId="{BD4DB052-D187-4136-948A-4BD079A678CD}">
      <dgm:prSet/>
      <dgm:spPr/>
      <dgm:t>
        <a:bodyPr/>
        <a:lstStyle/>
        <a:p>
          <a:endParaRPr lang="en-US"/>
        </a:p>
      </dgm:t>
    </dgm:pt>
    <dgm:pt modelId="{78A91A29-7434-4A2C-9ED1-FE750B399ED0}">
      <dgm:prSet phldrT="[Text]" custT="1"/>
      <dgm:spPr/>
      <dgm:t>
        <a:bodyPr/>
        <a:lstStyle/>
        <a:p>
          <a:r>
            <a:rPr lang="en-US" sz="1600" dirty="0"/>
            <a:t>Well Understood</a:t>
          </a:r>
        </a:p>
      </dgm:t>
    </dgm:pt>
    <dgm:pt modelId="{3A838F0D-2CA2-4A00-9031-1ACAB8141B3D}" type="parTrans" cxnId="{3392FF86-4DA4-43D1-B475-3B273A71E235}">
      <dgm:prSet/>
      <dgm:spPr/>
      <dgm:t>
        <a:bodyPr/>
        <a:lstStyle/>
        <a:p>
          <a:endParaRPr lang="en-US"/>
        </a:p>
      </dgm:t>
    </dgm:pt>
    <dgm:pt modelId="{9D11CF1B-23B1-4F82-8016-27405752C791}" type="sibTrans" cxnId="{3392FF86-4DA4-43D1-B475-3B273A71E235}">
      <dgm:prSet/>
      <dgm:spPr/>
      <dgm:t>
        <a:bodyPr/>
        <a:lstStyle/>
        <a:p>
          <a:endParaRPr lang="en-US"/>
        </a:p>
      </dgm:t>
    </dgm:pt>
    <dgm:pt modelId="{49EDBD65-8FDA-42B2-8183-8F391A49A828}">
      <dgm:prSet phldrT="[Text]" custT="1"/>
      <dgm:spPr/>
      <dgm:t>
        <a:bodyPr/>
        <a:lstStyle/>
        <a:p>
          <a:r>
            <a:rPr lang="en-US" sz="1600" dirty="0"/>
            <a:t>Frequently Discussed</a:t>
          </a:r>
        </a:p>
      </dgm:t>
    </dgm:pt>
    <dgm:pt modelId="{FBF3DF4C-BF9F-4C10-8032-2B5B28DA0E2C}" type="parTrans" cxnId="{59E4A25C-5E9C-4C4B-842D-7C620183C784}">
      <dgm:prSet/>
      <dgm:spPr/>
      <dgm:t>
        <a:bodyPr/>
        <a:lstStyle/>
        <a:p>
          <a:endParaRPr lang="en-US"/>
        </a:p>
      </dgm:t>
    </dgm:pt>
    <dgm:pt modelId="{A051F36E-9924-4A8D-A62A-CFF4C997B635}" type="sibTrans" cxnId="{59E4A25C-5E9C-4C4B-842D-7C620183C784}">
      <dgm:prSet/>
      <dgm:spPr/>
      <dgm:t>
        <a:bodyPr/>
        <a:lstStyle/>
        <a:p>
          <a:endParaRPr lang="en-US"/>
        </a:p>
      </dgm:t>
    </dgm:pt>
    <dgm:pt modelId="{B602CF6A-0A21-4A02-96A3-DE718703FC2E}">
      <dgm:prSet phldrT="[Text]" custT="1"/>
      <dgm:spPr/>
      <dgm:t>
        <a:bodyPr/>
        <a:lstStyle/>
        <a:p>
          <a:r>
            <a:rPr lang="en-US" sz="1600" i="1" dirty="0"/>
            <a:t>Great </a:t>
          </a:r>
          <a:r>
            <a:rPr lang="en-US" sz="1400" i="1" dirty="0"/>
            <a:t>Performance</a:t>
          </a:r>
          <a:r>
            <a:rPr lang="en-US" sz="1600" i="1" dirty="0"/>
            <a:t> Goals</a:t>
          </a:r>
        </a:p>
      </dgm:t>
    </dgm:pt>
    <dgm:pt modelId="{F1A9FC17-6BD5-4979-A237-C235B73C0C19}" type="parTrans" cxnId="{AD1E0E3E-A6B1-4E17-B859-4F914F40CAD6}">
      <dgm:prSet/>
      <dgm:spPr/>
      <dgm:t>
        <a:bodyPr/>
        <a:lstStyle/>
        <a:p>
          <a:endParaRPr lang="en-US"/>
        </a:p>
      </dgm:t>
    </dgm:pt>
    <dgm:pt modelId="{C3439D10-CE20-46A1-8FE6-9F2616001A7B}" type="sibTrans" cxnId="{AD1E0E3E-A6B1-4E17-B859-4F914F40CAD6}">
      <dgm:prSet/>
      <dgm:spPr/>
      <dgm:t>
        <a:bodyPr/>
        <a:lstStyle/>
        <a:p>
          <a:endParaRPr lang="en-US"/>
        </a:p>
      </dgm:t>
    </dgm:pt>
    <dgm:pt modelId="{2ED6794C-91A1-4B5C-8F3C-BC4645E2D544}" type="pres">
      <dgm:prSet presAssocID="{DCB16666-A364-42B3-8819-D45DD367E02D}" presName="linearFlow" presStyleCnt="0">
        <dgm:presLayoutVars>
          <dgm:dir/>
          <dgm:resizeHandles val="exact"/>
        </dgm:presLayoutVars>
      </dgm:prSet>
      <dgm:spPr/>
    </dgm:pt>
    <dgm:pt modelId="{92EDD28B-8E87-44FC-B8FE-0EAF7DE7250A}" type="pres">
      <dgm:prSet presAssocID="{47D4DA68-66FA-4FCA-8784-4C7987B66B46}" presName="node" presStyleLbl="node1" presStyleIdx="0" presStyleCnt="4">
        <dgm:presLayoutVars>
          <dgm:bulletEnabled val="1"/>
        </dgm:presLayoutVars>
      </dgm:prSet>
      <dgm:spPr/>
    </dgm:pt>
    <dgm:pt modelId="{D81DB143-020B-4003-A64A-BD24426E2372}" type="pres">
      <dgm:prSet presAssocID="{205E313B-6D08-4DF3-A25A-CC357DBBCAA1}" presName="spacerL" presStyleCnt="0"/>
      <dgm:spPr/>
    </dgm:pt>
    <dgm:pt modelId="{D753E5CC-6ED0-4F69-9A5D-8C87EBA0083B}" type="pres">
      <dgm:prSet presAssocID="{205E313B-6D08-4DF3-A25A-CC357DBBCAA1}" presName="sibTrans" presStyleLbl="sibTrans2D1" presStyleIdx="0" presStyleCnt="3"/>
      <dgm:spPr/>
    </dgm:pt>
    <dgm:pt modelId="{86C85F06-88AC-44B2-97ED-2AD37EDFC8A2}" type="pres">
      <dgm:prSet presAssocID="{205E313B-6D08-4DF3-A25A-CC357DBBCAA1}" presName="spacerR" presStyleCnt="0"/>
      <dgm:spPr/>
    </dgm:pt>
    <dgm:pt modelId="{ED07EE3B-E24D-4EBA-9886-343E6DFEE97D}" type="pres">
      <dgm:prSet presAssocID="{78A91A29-7434-4A2C-9ED1-FE750B399ED0}" presName="node" presStyleLbl="node1" presStyleIdx="1" presStyleCnt="4">
        <dgm:presLayoutVars>
          <dgm:bulletEnabled val="1"/>
        </dgm:presLayoutVars>
      </dgm:prSet>
      <dgm:spPr/>
    </dgm:pt>
    <dgm:pt modelId="{E5B5BAF4-CC26-4A0B-B2BD-3911F5916ECA}" type="pres">
      <dgm:prSet presAssocID="{9D11CF1B-23B1-4F82-8016-27405752C791}" presName="spacerL" presStyleCnt="0"/>
      <dgm:spPr/>
    </dgm:pt>
    <dgm:pt modelId="{F1EF7443-D45A-4F55-9737-90062E4B9AEC}" type="pres">
      <dgm:prSet presAssocID="{9D11CF1B-23B1-4F82-8016-27405752C791}" presName="sibTrans" presStyleLbl="sibTrans2D1" presStyleIdx="1" presStyleCnt="3"/>
      <dgm:spPr/>
    </dgm:pt>
    <dgm:pt modelId="{CF0E7BCC-2B37-4289-A147-2C1BA74AF011}" type="pres">
      <dgm:prSet presAssocID="{9D11CF1B-23B1-4F82-8016-27405752C791}" presName="spacerR" presStyleCnt="0"/>
      <dgm:spPr/>
    </dgm:pt>
    <dgm:pt modelId="{0F6A300D-DD55-452F-BCE6-252D8569F552}" type="pres">
      <dgm:prSet presAssocID="{49EDBD65-8FDA-42B2-8183-8F391A49A828}" presName="node" presStyleLbl="node1" presStyleIdx="2" presStyleCnt="4">
        <dgm:presLayoutVars>
          <dgm:bulletEnabled val="1"/>
        </dgm:presLayoutVars>
      </dgm:prSet>
      <dgm:spPr/>
    </dgm:pt>
    <dgm:pt modelId="{D7F75AD4-DAC4-4FC8-B7EC-0CA5C3382DB0}" type="pres">
      <dgm:prSet presAssocID="{A051F36E-9924-4A8D-A62A-CFF4C997B635}" presName="spacerL" presStyleCnt="0"/>
      <dgm:spPr/>
    </dgm:pt>
    <dgm:pt modelId="{3C76548D-720F-4926-B864-0DFC6DE03455}" type="pres">
      <dgm:prSet presAssocID="{A051F36E-9924-4A8D-A62A-CFF4C997B635}" presName="sibTrans" presStyleLbl="sibTrans2D1" presStyleIdx="2" presStyleCnt="3"/>
      <dgm:spPr/>
    </dgm:pt>
    <dgm:pt modelId="{2D4049B6-3E1B-4F93-A35A-486D93D1F5D3}" type="pres">
      <dgm:prSet presAssocID="{A051F36E-9924-4A8D-A62A-CFF4C997B635}" presName="spacerR" presStyleCnt="0"/>
      <dgm:spPr/>
    </dgm:pt>
    <dgm:pt modelId="{4B52E63D-A29E-409C-815B-C2327E6783CC}" type="pres">
      <dgm:prSet presAssocID="{B602CF6A-0A21-4A02-96A3-DE718703FC2E}" presName="node" presStyleLbl="node1" presStyleIdx="3" presStyleCnt="4">
        <dgm:presLayoutVars>
          <dgm:bulletEnabled val="1"/>
        </dgm:presLayoutVars>
      </dgm:prSet>
      <dgm:spPr/>
    </dgm:pt>
  </dgm:ptLst>
  <dgm:cxnLst>
    <dgm:cxn modelId="{AD1E0E3E-A6B1-4E17-B859-4F914F40CAD6}" srcId="{DCB16666-A364-42B3-8819-D45DD367E02D}" destId="{B602CF6A-0A21-4A02-96A3-DE718703FC2E}" srcOrd="3" destOrd="0" parTransId="{F1A9FC17-6BD5-4979-A237-C235B73C0C19}" sibTransId="{C3439D10-CE20-46A1-8FE6-9F2616001A7B}"/>
    <dgm:cxn modelId="{59E4A25C-5E9C-4C4B-842D-7C620183C784}" srcId="{DCB16666-A364-42B3-8819-D45DD367E02D}" destId="{49EDBD65-8FDA-42B2-8183-8F391A49A828}" srcOrd="2" destOrd="0" parTransId="{FBF3DF4C-BF9F-4C10-8032-2B5B28DA0E2C}" sibTransId="{A051F36E-9924-4A8D-A62A-CFF4C997B635}"/>
    <dgm:cxn modelId="{A0768C61-1FDF-4398-A1C8-AD411BCC11B4}" type="presOf" srcId="{49EDBD65-8FDA-42B2-8183-8F391A49A828}" destId="{0F6A300D-DD55-452F-BCE6-252D8569F552}" srcOrd="0" destOrd="0" presId="urn:microsoft.com/office/officeart/2005/8/layout/equation1"/>
    <dgm:cxn modelId="{5912FA68-F2EE-41D4-86E1-59AAA0D0E97A}" type="presOf" srcId="{A051F36E-9924-4A8D-A62A-CFF4C997B635}" destId="{3C76548D-720F-4926-B864-0DFC6DE03455}" srcOrd="0" destOrd="0" presId="urn:microsoft.com/office/officeart/2005/8/layout/equation1"/>
    <dgm:cxn modelId="{BD4DB052-D187-4136-948A-4BD079A678CD}" srcId="{DCB16666-A364-42B3-8819-D45DD367E02D}" destId="{47D4DA68-66FA-4FCA-8784-4C7987B66B46}" srcOrd="0" destOrd="0" parTransId="{EA6BD9D6-793F-4875-8F36-7BB054364E04}" sibTransId="{205E313B-6D08-4DF3-A25A-CC357DBBCAA1}"/>
    <dgm:cxn modelId="{BBBABF73-1BDD-43BF-8EF2-BEF8B47086E6}" type="presOf" srcId="{DCB16666-A364-42B3-8819-D45DD367E02D}" destId="{2ED6794C-91A1-4B5C-8F3C-BC4645E2D544}" srcOrd="0" destOrd="0" presId="urn:microsoft.com/office/officeart/2005/8/layout/equation1"/>
    <dgm:cxn modelId="{DADB3954-01D1-4AEE-90FF-B67B5ACFBE5C}" type="presOf" srcId="{9D11CF1B-23B1-4F82-8016-27405752C791}" destId="{F1EF7443-D45A-4F55-9737-90062E4B9AEC}" srcOrd="0" destOrd="0" presId="urn:microsoft.com/office/officeart/2005/8/layout/equation1"/>
    <dgm:cxn modelId="{159EC284-9A1A-46CF-AA26-C662FBB7532F}" type="presOf" srcId="{205E313B-6D08-4DF3-A25A-CC357DBBCAA1}" destId="{D753E5CC-6ED0-4F69-9A5D-8C87EBA0083B}" srcOrd="0" destOrd="0" presId="urn:microsoft.com/office/officeart/2005/8/layout/equation1"/>
    <dgm:cxn modelId="{3392FF86-4DA4-43D1-B475-3B273A71E235}" srcId="{DCB16666-A364-42B3-8819-D45DD367E02D}" destId="{78A91A29-7434-4A2C-9ED1-FE750B399ED0}" srcOrd="1" destOrd="0" parTransId="{3A838F0D-2CA2-4A00-9031-1ACAB8141B3D}" sibTransId="{9D11CF1B-23B1-4F82-8016-27405752C791}"/>
    <dgm:cxn modelId="{3E3A17C3-3B69-4B77-8DDF-FA5A07C4F543}" type="presOf" srcId="{47D4DA68-66FA-4FCA-8784-4C7987B66B46}" destId="{92EDD28B-8E87-44FC-B8FE-0EAF7DE7250A}" srcOrd="0" destOrd="0" presId="urn:microsoft.com/office/officeart/2005/8/layout/equation1"/>
    <dgm:cxn modelId="{30FF4AFA-F42D-45F7-A246-E16B38384FDC}" type="presOf" srcId="{B602CF6A-0A21-4A02-96A3-DE718703FC2E}" destId="{4B52E63D-A29E-409C-815B-C2327E6783CC}" srcOrd="0" destOrd="0" presId="urn:microsoft.com/office/officeart/2005/8/layout/equation1"/>
    <dgm:cxn modelId="{D0C220FE-7DD3-44C5-8915-899D5F890C37}" type="presOf" srcId="{78A91A29-7434-4A2C-9ED1-FE750B399ED0}" destId="{ED07EE3B-E24D-4EBA-9886-343E6DFEE97D}" srcOrd="0" destOrd="0" presId="urn:microsoft.com/office/officeart/2005/8/layout/equation1"/>
    <dgm:cxn modelId="{76F744B7-B769-4FF6-8BB3-2571FE5FB7A6}" type="presParOf" srcId="{2ED6794C-91A1-4B5C-8F3C-BC4645E2D544}" destId="{92EDD28B-8E87-44FC-B8FE-0EAF7DE7250A}" srcOrd="0" destOrd="0" presId="urn:microsoft.com/office/officeart/2005/8/layout/equation1"/>
    <dgm:cxn modelId="{631E490C-2ED6-4CED-A7A3-3F6EC88E18D0}" type="presParOf" srcId="{2ED6794C-91A1-4B5C-8F3C-BC4645E2D544}" destId="{D81DB143-020B-4003-A64A-BD24426E2372}" srcOrd="1" destOrd="0" presId="urn:microsoft.com/office/officeart/2005/8/layout/equation1"/>
    <dgm:cxn modelId="{1D509ED7-C1F6-4F41-88DE-187D7CD86BA6}" type="presParOf" srcId="{2ED6794C-91A1-4B5C-8F3C-BC4645E2D544}" destId="{D753E5CC-6ED0-4F69-9A5D-8C87EBA0083B}" srcOrd="2" destOrd="0" presId="urn:microsoft.com/office/officeart/2005/8/layout/equation1"/>
    <dgm:cxn modelId="{6D01A324-29A0-4AB6-A502-A7C33BF2ED25}" type="presParOf" srcId="{2ED6794C-91A1-4B5C-8F3C-BC4645E2D544}" destId="{86C85F06-88AC-44B2-97ED-2AD37EDFC8A2}" srcOrd="3" destOrd="0" presId="urn:microsoft.com/office/officeart/2005/8/layout/equation1"/>
    <dgm:cxn modelId="{53B88BDD-97AD-4D0A-8466-A3CF2CE41E25}" type="presParOf" srcId="{2ED6794C-91A1-4B5C-8F3C-BC4645E2D544}" destId="{ED07EE3B-E24D-4EBA-9886-343E6DFEE97D}" srcOrd="4" destOrd="0" presId="urn:microsoft.com/office/officeart/2005/8/layout/equation1"/>
    <dgm:cxn modelId="{916D97AF-59A2-4513-BE87-1E36CA2EC226}" type="presParOf" srcId="{2ED6794C-91A1-4B5C-8F3C-BC4645E2D544}" destId="{E5B5BAF4-CC26-4A0B-B2BD-3911F5916ECA}" srcOrd="5" destOrd="0" presId="urn:microsoft.com/office/officeart/2005/8/layout/equation1"/>
    <dgm:cxn modelId="{D8354078-E4CC-47E9-9416-030D4D187DF6}" type="presParOf" srcId="{2ED6794C-91A1-4B5C-8F3C-BC4645E2D544}" destId="{F1EF7443-D45A-4F55-9737-90062E4B9AEC}" srcOrd="6" destOrd="0" presId="urn:microsoft.com/office/officeart/2005/8/layout/equation1"/>
    <dgm:cxn modelId="{E63F4A11-7FAE-476E-AA8A-6F4477A8A7F9}" type="presParOf" srcId="{2ED6794C-91A1-4B5C-8F3C-BC4645E2D544}" destId="{CF0E7BCC-2B37-4289-A147-2C1BA74AF011}" srcOrd="7" destOrd="0" presId="urn:microsoft.com/office/officeart/2005/8/layout/equation1"/>
    <dgm:cxn modelId="{8E45643F-0B85-4CDC-A665-77EA6011DF08}" type="presParOf" srcId="{2ED6794C-91A1-4B5C-8F3C-BC4645E2D544}" destId="{0F6A300D-DD55-452F-BCE6-252D8569F552}" srcOrd="8" destOrd="0" presId="urn:microsoft.com/office/officeart/2005/8/layout/equation1"/>
    <dgm:cxn modelId="{E3550277-8951-4EC9-B5B9-06B82BF0FC67}" type="presParOf" srcId="{2ED6794C-91A1-4B5C-8F3C-BC4645E2D544}" destId="{D7F75AD4-DAC4-4FC8-B7EC-0CA5C3382DB0}" srcOrd="9" destOrd="0" presId="urn:microsoft.com/office/officeart/2005/8/layout/equation1"/>
    <dgm:cxn modelId="{BC0B821D-6835-4DFA-8FF6-91A636B3333B}" type="presParOf" srcId="{2ED6794C-91A1-4B5C-8F3C-BC4645E2D544}" destId="{3C76548D-720F-4926-B864-0DFC6DE03455}" srcOrd="10" destOrd="0" presId="urn:microsoft.com/office/officeart/2005/8/layout/equation1"/>
    <dgm:cxn modelId="{2BD7D98D-01C7-4D5F-8FBF-12C1376CF523}" type="presParOf" srcId="{2ED6794C-91A1-4B5C-8F3C-BC4645E2D544}" destId="{2D4049B6-3E1B-4F93-A35A-486D93D1F5D3}" srcOrd="11" destOrd="0" presId="urn:microsoft.com/office/officeart/2005/8/layout/equation1"/>
    <dgm:cxn modelId="{D0D2278D-58A0-4F18-BC1C-24AE770475B7}" type="presParOf" srcId="{2ED6794C-91A1-4B5C-8F3C-BC4645E2D544}" destId="{4B52E63D-A29E-409C-815B-C2327E6783CC}" srcOrd="12" destOrd="0" presId="urn:microsoft.com/office/officeart/2005/8/layout/equati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DD28B-8E87-44FC-B8FE-0EAF7DE7250A}">
      <dsp:nvSpPr>
        <dsp:cNvPr id="0" name=""/>
        <dsp:cNvSpPr/>
      </dsp:nvSpPr>
      <dsp:spPr>
        <a:xfrm>
          <a:off x="4732" y="1119283"/>
          <a:ext cx="1314792" cy="1314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SMART Criteria</a:t>
          </a:r>
        </a:p>
      </dsp:txBody>
      <dsp:txXfrm>
        <a:off x="197279" y="1311830"/>
        <a:ext cx="929698" cy="929698"/>
      </dsp:txXfrm>
    </dsp:sp>
    <dsp:sp modelId="{D753E5CC-6ED0-4F69-9A5D-8C87EBA0083B}">
      <dsp:nvSpPr>
        <dsp:cNvPr id="0" name=""/>
        <dsp:cNvSpPr/>
      </dsp:nvSpPr>
      <dsp:spPr>
        <a:xfrm>
          <a:off x="1426286" y="1395390"/>
          <a:ext cx="762579" cy="762579"/>
        </a:xfrm>
        <a:prstGeom prst="mathPlus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527366" y="1687000"/>
        <a:ext cx="560419" cy="179359"/>
      </dsp:txXfrm>
    </dsp:sp>
    <dsp:sp modelId="{ED07EE3B-E24D-4EBA-9886-343E6DFEE97D}">
      <dsp:nvSpPr>
        <dsp:cNvPr id="0" name=""/>
        <dsp:cNvSpPr/>
      </dsp:nvSpPr>
      <dsp:spPr>
        <a:xfrm>
          <a:off x="2295626" y="1119283"/>
          <a:ext cx="1314792" cy="1314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Well Understood</a:t>
          </a:r>
        </a:p>
      </dsp:txBody>
      <dsp:txXfrm>
        <a:off x="2488173" y="1311830"/>
        <a:ext cx="929698" cy="929698"/>
      </dsp:txXfrm>
    </dsp:sp>
    <dsp:sp modelId="{F1EF7443-D45A-4F55-9737-90062E4B9AEC}">
      <dsp:nvSpPr>
        <dsp:cNvPr id="0" name=""/>
        <dsp:cNvSpPr/>
      </dsp:nvSpPr>
      <dsp:spPr>
        <a:xfrm>
          <a:off x="3717180" y="1395390"/>
          <a:ext cx="762579" cy="762579"/>
        </a:xfrm>
        <a:prstGeom prst="mathPlus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818260" y="1687000"/>
        <a:ext cx="560419" cy="179359"/>
      </dsp:txXfrm>
    </dsp:sp>
    <dsp:sp modelId="{0F6A300D-DD55-452F-BCE6-252D8569F552}">
      <dsp:nvSpPr>
        <dsp:cNvPr id="0" name=""/>
        <dsp:cNvSpPr/>
      </dsp:nvSpPr>
      <dsp:spPr>
        <a:xfrm>
          <a:off x="4586521" y="1119283"/>
          <a:ext cx="1314792" cy="1314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Frequently Discussed</a:t>
          </a:r>
        </a:p>
      </dsp:txBody>
      <dsp:txXfrm>
        <a:off x="4779068" y="1311830"/>
        <a:ext cx="929698" cy="929698"/>
      </dsp:txXfrm>
    </dsp:sp>
    <dsp:sp modelId="{3C76548D-720F-4926-B864-0DFC6DE03455}">
      <dsp:nvSpPr>
        <dsp:cNvPr id="0" name=""/>
        <dsp:cNvSpPr/>
      </dsp:nvSpPr>
      <dsp:spPr>
        <a:xfrm>
          <a:off x="6008075" y="1395390"/>
          <a:ext cx="762579" cy="762579"/>
        </a:xfrm>
        <a:prstGeom prst="mathEqual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6109155" y="1552481"/>
        <a:ext cx="560419" cy="448397"/>
      </dsp:txXfrm>
    </dsp:sp>
    <dsp:sp modelId="{4B52E63D-A29E-409C-815B-C2327E6783CC}">
      <dsp:nvSpPr>
        <dsp:cNvPr id="0" name=""/>
        <dsp:cNvSpPr/>
      </dsp:nvSpPr>
      <dsp:spPr>
        <a:xfrm>
          <a:off x="6877416" y="1119283"/>
          <a:ext cx="1314792" cy="13147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/>
            <a:t>Great </a:t>
          </a:r>
          <a:r>
            <a:rPr lang="en-US" sz="1400" i="1" kern="1200" dirty="0"/>
            <a:t>Performance</a:t>
          </a:r>
          <a:r>
            <a:rPr lang="en-US" sz="1600" i="1" kern="1200" dirty="0"/>
            <a:t> Goals</a:t>
          </a:r>
        </a:p>
      </dsp:txBody>
      <dsp:txXfrm>
        <a:off x="7069963" y="1311830"/>
        <a:ext cx="929698" cy="929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CF46D-8B22-42B2-BD5E-A4359FE3C433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43BE3-2595-4B85-8990-35628ACA1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5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65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0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3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91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3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93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40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1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87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0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0D5D-0E56-4287-A8A3-9C82785F8B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6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64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50D5D-0E56-4287-A8A3-9C82785F8B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03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3192F-43B6-4C9D-BA02-ED9F242EA9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3192F-43B6-4C9D-BA02-ED9F242EA9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9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0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43BE3-2595-4B85-8990-35628ACA1C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6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88950" y="1230313"/>
            <a:ext cx="8138160" cy="4956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9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8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becerta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400800"/>
            <a:ext cx="898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orp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4724400"/>
            <a:ext cx="6553200" cy="533400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CC154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5257800"/>
            <a:ext cx="3810000" cy="381000"/>
          </a:xfrm>
        </p:spPr>
        <p:txBody>
          <a:bodyPr/>
          <a:lstStyle>
            <a:lvl1pPr marL="0" indent="0" algn="r">
              <a:spcBef>
                <a:spcPts val="0"/>
              </a:spcBef>
              <a:buFont typeface="Arial Narrow" pitchFamily="-107" charset="0"/>
              <a:buNone/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0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3E28A-DF4A-4515-AFAB-79C3006E175D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089B1-2436-4CF4-9A50-79F60239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136066" y="198495"/>
            <a:ext cx="993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50" dirty="0">
                <a:solidFill>
                  <a:srgbClr val="CC1543"/>
                </a:solidFill>
                <a:latin typeface="MTS Systems" pitchFamily="34" charset="0"/>
              </a:rPr>
              <a:t>m</a:t>
            </a:r>
          </a:p>
        </p:txBody>
      </p:sp>
      <p:pic>
        <p:nvPicPr>
          <p:cNvPr id="4" name="Picture 3" descr="Corp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6"/>
          <a:stretch/>
        </p:blipFill>
        <p:spPr>
          <a:xfrm>
            <a:off x="0" y="974749"/>
            <a:ext cx="9144000" cy="168251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9200"/>
            <a:ext cx="8138160" cy="49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695950" y="6450013"/>
            <a:ext cx="3124199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Page </a:t>
            </a:r>
            <a:fld id="{CDAE13CE-31CE-A44C-9F86-F7B4B1D61468}" type="slidenum">
              <a:rPr lang="en-US"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oter Placeholder 4"/>
          <p:cNvSpPr>
            <a:spLocks noGrp="1"/>
          </p:cNvSpPr>
          <p:nvPr/>
        </p:nvSpPr>
        <p:spPr>
          <a:xfrm>
            <a:off x="451134" y="6450013"/>
            <a:ext cx="148699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MTS CONFIDENTIAL</a:t>
            </a:r>
          </a:p>
        </p:txBody>
      </p:sp>
      <p:sp>
        <p:nvSpPr>
          <p:cNvPr id="9" name="TextBox 17"/>
          <p:cNvSpPr txBox="1"/>
          <p:nvPr/>
        </p:nvSpPr>
        <p:spPr>
          <a:xfrm>
            <a:off x="3652345" y="6418362"/>
            <a:ext cx="1895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spc="5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HR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31284" y="6418362"/>
            <a:ext cx="1681433" cy="304800"/>
            <a:chOff x="3956909" y="6418362"/>
            <a:chExt cx="1448799" cy="30480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3956909" y="6723162"/>
              <a:ext cx="1448799" cy="0"/>
            </a:xfrm>
            <a:prstGeom prst="line">
              <a:avLst/>
            </a:prstGeom>
            <a:ln w="6350" cmpd="sng"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3956909" y="6418362"/>
              <a:ext cx="1448799" cy="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538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6" r:id="rId2"/>
    <p:sldLayoutId id="2147483740" r:id="rId3"/>
    <p:sldLayoutId id="2147483742" r:id="rId4"/>
    <p:sldLayoutId id="214748374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C154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Arial Narrow" pitchFamily="-107" charset="0"/>
        </a:defRPr>
      </a:lvl9pPr>
    </p:titleStyle>
    <p:bodyStyle>
      <a:lvl1pPr marL="342900" indent="-342900" algn="l" rtl="0" eaLnBrk="1" fontAlgn="base" hangingPunct="1">
        <a:spcBef>
          <a:spcPts val="200"/>
        </a:spcBef>
        <a:spcAft>
          <a:spcPct val="0"/>
        </a:spcAft>
        <a:buClr>
          <a:srgbClr val="CC1543"/>
        </a:buClr>
        <a:buFont typeface="Arial Narrow" charset="0"/>
        <a:buChar char="»"/>
        <a:defRPr sz="20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1" fontAlgn="base" hangingPunct="1">
        <a:spcBef>
          <a:spcPts val="200"/>
        </a:spcBef>
        <a:spcAft>
          <a:spcPct val="0"/>
        </a:spcAft>
        <a:buClr>
          <a:srgbClr val="CC1543"/>
        </a:buClr>
        <a:buChar char="–"/>
        <a:defRPr sz="18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2pPr>
      <a:lvl3pPr marL="1143000" indent="-228600" algn="l" rtl="0" eaLnBrk="1" fontAlgn="base" hangingPunct="1">
        <a:spcBef>
          <a:spcPts val="200"/>
        </a:spcBef>
        <a:spcAft>
          <a:spcPct val="0"/>
        </a:spcAft>
        <a:buClr>
          <a:srgbClr val="CC1543"/>
        </a:buClr>
        <a:buFont typeface="Arial"/>
        <a:buChar char="•"/>
        <a:defRPr sz="16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3pPr>
      <a:lvl4pPr marL="1600200" indent="-228600" algn="l" rtl="0" eaLnBrk="1" fontAlgn="base" hangingPunct="1">
        <a:spcBef>
          <a:spcPts val="200"/>
        </a:spcBef>
        <a:spcAft>
          <a:spcPct val="0"/>
        </a:spcAft>
        <a:buClr>
          <a:srgbClr val="CC1543"/>
        </a:buClr>
        <a:buFont typeface="Lucida Grande"/>
        <a:buChar char="›"/>
        <a:defRPr sz="14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4pPr>
      <a:lvl5pPr marL="2057400" indent="-228600" algn="l" rtl="0" eaLnBrk="1" fontAlgn="base" hangingPunct="1">
        <a:spcBef>
          <a:spcPts val="200"/>
        </a:spcBef>
        <a:spcAft>
          <a:spcPct val="0"/>
        </a:spcAft>
        <a:buClr>
          <a:srgbClr val="CC1543"/>
        </a:buClr>
        <a:buFont typeface="Wingdings" charset="2"/>
        <a:buChar char="§"/>
        <a:defRPr sz="1200">
          <a:solidFill>
            <a:schemeClr val="tx1"/>
          </a:solidFill>
          <a:latin typeface="Arial" pitchFamily="34" charset="0"/>
          <a:ea typeface="ＭＳ Ｐゴシック" pitchFamily="-107" charset="-128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 Narrow" pitchFamily="-107" charset="0"/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6.png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52400" y="-76200"/>
            <a:ext cx="9448800" cy="6934200"/>
          </a:xfrm>
          <a:prstGeom prst="rect">
            <a:avLst/>
          </a:prstGeom>
          <a:gradFill rotWithShape="1">
            <a:gsLst>
              <a:gs pos="0">
                <a:srgbClr val="9D9282">
                  <a:tint val="100000"/>
                  <a:shade val="100000"/>
                  <a:satMod val="130000"/>
                </a:srgbClr>
              </a:gs>
              <a:gs pos="100000">
                <a:srgbClr val="9D9282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D928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1038523"/>
            <a:ext cx="7924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To ensure the best training experience possible, make sure you are viewing this PowerPoint in </a:t>
            </a:r>
            <a:r>
              <a:rPr lang="en-US" u="sng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Presentation Mode</a:t>
            </a:r>
            <a:r>
              <a:rPr lang="en-US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4D6A8A">
                  <a:lumMod val="75000"/>
                </a:srgbClr>
              </a:solidFill>
              <a:latin typeface="Arial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You can access </a:t>
            </a:r>
            <a:r>
              <a:rPr lang="en-US" u="sng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Presentation Mode</a:t>
            </a:r>
            <a:r>
              <a:rPr lang="en-US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 in any of the three following ways: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Press the F5 button.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Click “Slide Show” on the ribbon, then “From Beginning”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Click the Presentation Mode icon in the lower right corner of the window.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4D6A8A">
                  <a:lumMod val="75000"/>
                </a:srgbClr>
              </a:solidFill>
              <a:latin typeface="Arial" charset="0"/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4D6A8A">
                    <a:lumMod val="75000"/>
                  </a:srgbClr>
                </a:solidFill>
                <a:latin typeface="Arial" charset="0"/>
                <a:ea typeface="ＭＳ Ｐゴシック" charset="0"/>
              </a:rPr>
              <a:t>Enjoy the training!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4363512"/>
            <a:ext cx="762000" cy="461665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5953095"/>
            <a:ext cx="762000" cy="461665"/>
          </a:xfrm>
          <a:prstGeom prst="rect">
            <a:avLst/>
          </a:prstGeom>
          <a:solidFill>
            <a:srgbClr val="CC0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7200"/>
            <a:ext cx="7600950" cy="97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867400"/>
            <a:ext cx="304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ame 19"/>
          <p:cNvSpPr/>
          <p:nvPr/>
        </p:nvSpPr>
        <p:spPr>
          <a:xfrm>
            <a:off x="4724400" y="4199940"/>
            <a:ext cx="914400" cy="394404"/>
          </a:xfrm>
          <a:prstGeom prst="frame">
            <a:avLst/>
          </a:prstGeom>
          <a:solidFill>
            <a:srgbClr val="DDD9C3"/>
          </a:solidFill>
          <a:ln w="9525" cap="flat" cmpd="sng" algn="ctr">
            <a:solidFill>
              <a:srgbClr val="9D928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1" name="Frame 20"/>
          <p:cNvSpPr/>
          <p:nvPr/>
        </p:nvSpPr>
        <p:spPr>
          <a:xfrm>
            <a:off x="1377897" y="4413019"/>
            <a:ext cx="755703" cy="768581"/>
          </a:xfrm>
          <a:prstGeom prst="frame">
            <a:avLst>
              <a:gd name="adj1" fmla="val 6069"/>
            </a:avLst>
          </a:prstGeom>
          <a:solidFill>
            <a:srgbClr val="DDD9C3"/>
          </a:solidFill>
          <a:ln w="9525" cap="flat" cmpd="sng" algn="ctr">
            <a:solidFill>
              <a:srgbClr val="9D928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2036732" y="5955957"/>
            <a:ext cx="426575" cy="394404"/>
          </a:xfrm>
          <a:prstGeom prst="frame">
            <a:avLst>
              <a:gd name="adj1" fmla="val 12500"/>
            </a:avLst>
          </a:prstGeom>
          <a:solidFill>
            <a:srgbClr val="DDD9C3"/>
          </a:solidFill>
          <a:ln w="9525" cap="flat" cmpd="sng" algn="ctr">
            <a:solidFill>
              <a:srgbClr val="9D928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758" y="533400"/>
            <a:ext cx="712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Before you start, read these instructions!</a:t>
            </a:r>
          </a:p>
        </p:txBody>
      </p:sp>
    </p:spTree>
    <p:extLst>
      <p:ext uri="{BB962C8B-B14F-4D97-AF65-F5344CB8AC3E}">
        <p14:creationId xmlns:p14="http://schemas.microsoft.com/office/powerpoint/2010/main" val="80324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Feedback: Key Principles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As a people leader, </a:t>
            </a:r>
            <a:r>
              <a:rPr lang="en-US" sz="2800" u="sng" dirty="0">
                <a:solidFill>
                  <a:schemeClr val="accent2"/>
                </a:solidFill>
              </a:rPr>
              <a:t>you are in the best position</a:t>
            </a:r>
            <a:r>
              <a:rPr lang="en-US" sz="2800" dirty="0"/>
              <a:t> to provide feedback.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u="sng" dirty="0">
                <a:solidFill>
                  <a:schemeClr val="accent2"/>
                </a:solidFill>
              </a:rPr>
              <a:t>Feedback is about awareness;</a:t>
            </a:r>
            <a:r>
              <a:rPr lang="en-US" sz="2800" dirty="0"/>
              <a:t> and helping the employee connect past actions to future opportunities.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E52D61-026F-4164-B21F-D1E3A07D1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923">
        <p:fade/>
      </p:transition>
    </mc:Choice>
    <mc:Fallback xmlns="">
      <p:transition spd="med" advTm="47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Feedback: Situation-Behavior-Impact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Effective feedback has three elements: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Situation:</a:t>
            </a:r>
          </a:p>
          <a:p>
            <a:pPr lvl="2"/>
            <a:r>
              <a:rPr lang="en-US" sz="2000" dirty="0"/>
              <a:t>What was the situation or task, in question?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Behavior</a:t>
            </a:r>
            <a:r>
              <a:rPr lang="en-US" sz="2400" dirty="0"/>
              <a:t>:</a:t>
            </a:r>
          </a:p>
          <a:p>
            <a:pPr lvl="2"/>
            <a:r>
              <a:rPr lang="en-US" sz="2000" dirty="0"/>
              <a:t>What did the employee do in this situation or task?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Impact:</a:t>
            </a:r>
          </a:p>
          <a:p>
            <a:pPr lvl="2"/>
            <a:r>
              <a:rPr lang="en-US" sz="2000" dirty="0"/>
              <a:t>What was the outcome of the employee’s actions?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SBI feedback for improvement: SBI/BI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Situation: What was the situation, or task in question?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Behavior: What did the employee do in the situation or task?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Impact: What was the impact of the employee’s actions?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Alternative Behavior: What </a:t>
            </a:r>
            <a:r>
              <a:rPr lang="en-US" i="1" dirty="0">
                <a:solidFill>
                  <a:schemeClr val="tx2"/>
                </a:solidFill>
              </a:rPr>
              <a:t>else</a:t>
            </a:r>
            <a:r>
              <a:rPr lang="en-US" dirty="0">
                <a:solidFill>
                  <a:schemeClr val="tx2"/>
                </a:solidFill>
              </a:rPr>
              <a:t> could the employee have done?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Alternative Impact: How would the situation have been different?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DAAE7F1-DF3A-4377-910A-0FFFF49A2A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0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688">
        <p:fade/>
      </p:transition>
    </mc:Choice>
    <mc:Fallback xmlns="">
      <p:transition spd="med" advTm="856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Coaching: Key Principles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As a people leader, </a:t>
            </a:r>
            <a:r>
              <a:rPr lang="en-US" sz="2800" u="sng" dirty="0">
                <a:solidFill>
                  <a:schemeClr val="accent2"/>
                </a:solidFill>
              </a:rPr>
              <a:t>you are in the best position</a:t>
            </a:r>
            <a:r>
              <a:rPr lang="en-US" sz="2800" dirty="0"/>
              <a:t> to provide coaching.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u="sng" dirty="0">
                <a:solidFill>
                  <a:schemeClr val="accent2"/>
                </a:solidFill>
              </a:rPr>
              <a:t>Coaching is about drawing out insights,</a:t>
            </a:r>
            <a:r>
              <a:rPr lang="en-US" sz="2800" dirty="0"/>
              <a:t> and guiding the employee to solutions without explicit instructions.</a:t>
            </a:r>
          </a:p>
          <a:p>
            <a:endParaRPr lang="en-US" sz="2800" dirty="0"/>
          </a:p>
          <a:p>
            <a:r>
              <a:rPr lang="en-US" sz="2800" dirty="0"/>
              <a:t>Coaching is a </a:t>
            </a:r>
            <a:r>
              <a:rPr lang="en-US" sz="2800" u="sng" dirty="0">
                <a:solidFill>
                  <a:schemeClr val="accent2"/>
                </a:solidFill>
              </a:rPr>
              <a:t>two-way conversation</a:t>
            </a:r>
            <a:r>
              <a:rPr lang="en-US" sz="2800" dirty="0"/>
              <a:t>, and should adjust based on employee input.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9560C7-2648-493E-B4A0-8AA802A9F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969">
        <p:fade/>
      </p:transition>
    </mc:Choice>
    <mc:Fallback xmlns="">
      <p:transition spd="med" advTm="66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Coaching Conversations</a:t>
            </a:r>
          </a:p>
        </p:txBody>
      </p:sp>
      <p:pic>
        <p:nvPicPr>
          <p:cNvPr id="4" name="Picture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15440"/>
            <a:ext cx="4046220" cy="391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73706" y="1870632"/>
            <a:ext cx="4114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Successful Planned Coaching: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Identify the lessons one wants to learn (Anticipate).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Draw out learnings during the experience (Act).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Connect learnings to future performance improvements (Reflect).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095DA7-7F60-4F78-A20C-2554E1431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078">
        <p:fade/>
      </p:transition>
    </mc:Choice>
    <mc:Fallback xmlns="">
      <p:transition spd="med" advTm="78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Coaching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066800" y="2833760"/>
            <a:ext cx="6557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tx2"/>
                </a:solidFill>
              </a:rPr>
              <a:t>Coaching is the </a:t>
            </a:r>
            <a:r>
              <a:rPr lang="en-US" sz="2800" b="1" u="sng" dirty="0">
                <a:solidFill>
                  <a:schemeClr val="tx2"/>
                </a:solidFill>
              </a:rPr>
              <a:t>most meaningful tool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a leader has to drive improvements in employee performance.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94A694-1EB1-487F-9BE5-8620BFD76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69">
        <p:fade/>
      </p:transition>
    </mc:Choice>
    <mc:Fallback xmlns="">
      <p:transition spd="med" advTm="19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Started: Providing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Effective feedback has three elements: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Situation:</a:t>
            </a:r>
          </a:p>
          <a:p>
            <a:pPr lvl="2"/>
            <a:r>
              <a:rPr lang="en-US" sz="2000" dirty="0"/>
              <a:t>What was the situation or task, in question?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Behavior</a:t>
            </a:r>
            <a:r>
              <a:rPr lang="en-US" sz="2400" dirty="0"/>
              <a:t>:</a:t>
            </a:r>
          </a:p>
          <a:p>
            <a:pPr lvl="2"/>
            <a:r>
              <a:rPr lang="en-US" sz="2000" dirty="0"/>
              <a:t>What did the employee do in this situation or task?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Impact:</a:t>
            </a:r>
          </a:p>
          <a:p>
            <a:pPr lvl="2"/>
            <a:r>
              <a:rPr lang="en-US" sz="2000" dirty="0"/>
              <a:t>What was the outcome of the employee’s actions?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SBI feedback for improvement: SBI/BI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Situation: What was the situation, or task in question?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Behavior: What did the employee do in the situation or task?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Impact: What was the impact of the employee’s actions?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Alternative Behavior: What </a:t>
            </a:r>
            <a:r>
              <a:rPr lang="en-US" i="1" dirty="0">
                <a:solidFill>
                  <a:schemeClr val="tx2"/>
                </a:solidFill>
              </a:rPr>
              <a:t>else</a:t>
            </a:r>
            <a:r>
              <a:rPr lang="en-US" dirty="0">
                <a:solidFill>
                  <a:schemeClr val="tx2"/>
                </a:solidFill>
              </a:rPr>
              <a:t> could the employee have done?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Alternative Impact: How would the situation have been different?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20662D-75B4-4B20-865F-D3B5BAB970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9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453">
        <p:fade/>
      </p:transition>
    </mc:Choice>
    <mc:Fallback xmlns="">
      <p:transition spd="med" advTm="59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9858" y="76200"/>
            <a:ext cx="7130141" cy="868362"/>
          </a:xfrm>
        </p:spPr>
        <p:txBody>
          <a:bodyPr/>
          <a:lstStyle/>
          <a:p>
            <a:r>
              <a:rPr lang="en-US" dirty="0"/>
              <a:t>Getting Started: Planned Coaching Discussions</a:t>
            </a: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4501995" cy="4576410"/>
          </a:xfrm>
          <a:ln>
            <a:solidFill>
              <a:schemeClr val="tx1"/>
            </a:solidFill>
          </a:ln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33600"/>
            <a:ext cx="4370001" cy="4541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26AF2F1-C435-4717-BFA6-8D21AA24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47">
        <p:fade/>
      </p:transition>
    </mc:Choice>
    <mc:Fallback xmlns="">
      <p:transition spd="med" advTm="11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78424-5832-4CD8-94BF-8A1F5D88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A9831-7628-4BD9-8BEE-4388AB4A7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38100"/>
            <a:ext cx="6010275" cy="3957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E7631-E54B-4088-B9BB-49EE64A47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505200"/>
            <a:ext cx="5181600" cy="3246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C6E4D4-01FE-4B3F-A28B-289C77F30D2C}"/>
              </a:ext>
            </a:extLst>
          </p:cNvPr>
          <p:cNvSpPr/>
          <p:nvPr/>
        </p:nvSpPr>
        <p:spPr>
          <a:xfrm>
            <a:off x="3896292" y="4771882"/>
            <a:ext cx="2590800" cy="990600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F8A74D1-A72A-40D9-A3F7-41C5C3FE7C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0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967">
        <p:fade/>
      </p:transition>
    </mc:Choice>
    <mc:Fallback xmlns="">
      <p:transition spd="med" advTm="36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Started: Coaching in the Moment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Ask questions to transform daily interactions into coaching moments.</a:t>
            </a:r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65D455-34AB-4F35-A24F-E0678DE97099}"/>
              </a:ext>
            </a:extLst>
          </p:cNvPr>
          <p:cNvSpPr/>
          <p:nvPr/>
        </p:nvSpPr>
        <p:spPr>
          <a:xfrm>
            <a:off x="824230" y="2743200"/>
            <a:ext cx="746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chemeClr val="tx2"/>
                </a:solidFill>
              </a:rPr>
              <a:t>What went well?</a:t>
            </a:r>
          </a:p>
          <a:p>
            <a:pPr lvl="1"/>
            <a:endParaRPr lang="en-US" sz="2800" b="1" dirty="0">
              <a:solidFill>
                <a:schemeClr val="tx2"/>
              </a:solidFill>
            </a:endParaRPr>
          </a:p>
          <a:p>
            <a:pPr lvl="1"/>
            <a:r>
              <a:rPr lang="en-US" sz="2800" b="1" dirty="0">
                <a:solidFill>
                  <a:schemeClr val="tx2"/>
                </a:solidFill>
              </a:rPr>
              <a:t>What didn’t go as well as expected?</a:t>
            </a:r>
          </a:p>
          <a:p>
            <a:pPr lvl="1"/>
            <a:endParaRPr lang="en-US" sz="2800" b="1" dirty="0">
              <a:solidFill>
                <a:schemeClr val="tx2"/>
              </a:solidFill>
            </a:endParaRPr>
          </a:p>
          <a:p>
            <a:pPr lvl="1"/>
            <a:r>
              <a:rPr lang="en-US" sz="2800" b="1" dirty="0">
                <a:solidFill>
                  <a:schemeClr val="tx2"/>
                </a:solidFill>
              </a:rPr>
              <a:t>If you had a do-over – what would you do differently?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C82397-0378-4005-92D0-707EC5077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872">
        <p:fade/>
      </p:transition>
    </mc:Choice>
    <mc:Fallback xmlns="">
      <p:transition spd="med" advTm="49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Started: Coaching and Giving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b="1" dirty="0"/>
              <a:t>Use your resources:</a:t>
            </a:r>
            <a:endParaRPr lang="en-US" dirty="0"/>
          </a:p>
          <a:p>
            <a:pPr lvl="1"/>
            <a:r>
              <a:rPr lang="en-US" i="1" dirty="0"/>
              <a:t>Recorded Online Training</a:t>
            </a:r>
          </a:p>
          <a:p>
            <a:pPr lvl="2"/>
            <a:r>
              <a:rPr lang="en-US" dirty="0"/>
              <a:t>30 minute on-demand training</a:t>
            </a:r>
          </a:p>
          <a:p>
            <a:pPr lvl="2"/>
            <a:r>
              <a:rPr lang="en-US" dirty="0"/>
              <a:t>Search “coaching and giving feedback” on the LMS home page</a:t>
            </a:r>
          </a:p>
          <a:p>
            <a:pPr lvl="2"/>
            <a:endParaRPr lang="en-US" dirty="0"/>
          </a:p>
          <a:p>
            <a:pPr lvl="1"/>
            <a:r>
              <a:rPr lang="en-US" i="1" dirty="0"/>
              <a:t>Performance and Goals HR Intranet Site</a:t>
            </a:r>
          </a:p>
          <a:p>
            <a:pPr lvl="2"/>
            <a:r>
              <a:rPr lang="en-US" dirty="0"/>
              <a:t>Coaching Worksheets (employee and manager)</a:t>
            </a:r>
          </a:p>
          <a:p>
            <a:pPr lvl="2"/>
            <a:r>
              <a:rPr lang="en-US" dirty="0"/>
              <a:t>Coaching and Giving Feedback training slides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59F7B6-6D05-4EE8-92CA-E8BEDCDE4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070">
        <p:fade/>
      </p:transition>
    </mc:Choice>
    <mc:Fallback xmlns="">
      <p:transition spd="med" advTm="45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38200" y="4876800"/>
            <a:ext cx="7924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Management Q2: </a:t>
            </a:r>
            <a:r>
              <a:rPr lang="en-US" u="sng" dirty="0"/>
              <a:t>Coaching &amp; Giving Feedback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62200" y="5638800"/>
            <a:ext cx="6400800" cy="381000"/>
          </a:xfrm>
        </p:spPr>
        <p:txBody>
          <a:bodyPr/>
          <a:lstStyle/>
          <a:p>
            <a:r>
              <a:rPr lang="en-US" dirty="0"/>
              <a:t>FY19 – Q2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EDB3E62-5795-414E-B4C4-4EA66C23B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37">
        <p:fade/>
      </p:transition>
    </mc:Choice>
    <mc:Fallback xmlns="">
      <p:transition spd="med" advTm="15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Started: Coaching and Giving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26670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tx2"/>
                </a:solidFill>
              </a:rPr>
              <a:t>Goal Check-In </a:t>
            </a:r>
          </a:p>
          <a:p>
            <a:pPr algn="ctr"/>
            <a:r>
              <a:rPr lang="en-US" sz="4000" b="1" u="sng" dirty="0">
                <a:solidFill>
                  <a:schemeClr val="tx2"/>
                </a:solidFill>
              </a:rPr>
              <a:t>Discussion: March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0BAB51-C620-4BC2-9B05-6E3751435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75">
        <p:fade/>
      </p:transition>
    </mc:Choice>
    <mc:Fallback xmlns="">
      <p:transition spd="med" advTm="30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53457A-D4BD-47B8-9B03-AA64A912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42B1D-743D-4F6F-9A5C-6AEB8BC6781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8000" dirty="0"/>
          </a:p>
          <a:p>
            <a:pPr marL="0" indent="0" algn="ctr">
              <a:buNone/>
            </a:pPr>
            <a:r>
              <a:rPr lang="en-US" sz="8000" dirty="0"/>
              <a:t>Thank You!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28FFBF-EC2D-4B47-90DA-5FE7E5461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12">
        <p:fade/>
      </p:transition>
    </mc:Choice>
    <mc:Fallback xmlns="">
      <p:transition spd="med" advTm="5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b="1" dirty="0"/>
          </a:p>
          <a:p>
            <a:r>
              <a:rPr lang="en-US" sz="2400" b="1" dirty="0"/>
              <a:t>Agenda:</a:t>
            </a:r>
          </a:p>
          <a:p>
            <a:pPr lvl="1"/>
            <a:r>
              <a:rPr lang="en-US" dirty="0"/>
              <a:t>Performance Management </a:t>
            </a:r>
            <a:r>
              <a:rPr lang="en-US" b="1" u="sng" dirty="0"/>
              <a:t>Overview</a:t>
            </a:r>
          </a:p>
          <a:p>
            <a:pPr lvl="1"/>
            <a:r>
              <a:rPr lang="en-US" b="1" u="sng" dirty="0"/>
              <a:t>What You Need To Know</a:t>
            </a:r>
            <a:r>
              <a:rPr lang="en-US" dirty="0"/>
              <a:t>: Effective Coaching and Feedback</a:t>
            </a:r>
          </a:p>
          <a:p>
            <a:pPr lvl="1"/>
            <a:r>
              <a:rPr lang="en-US" b="1" u="sng" dirty="0"/>
              <a:t>Getting Started</a:t>
            </a:r>
            <a:r>
              <a:rPr lang="en-US" dirty="0"/>
              <a:t>: Coaching and Feedback Tools and Resources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Quarterly Focus &amp; Agenda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5800" y="1310278"/>
            <a:ext cx="7772400" cy="1249194"/>
            <a:chOff x="762000" y="1251857"/>
            <a:chExt cx="7467600" cy="1143000"/>
          </a:xfrm>
        </p:grpSpPr>
        <p:sp>
          <p:nvSpPr>
            <p:cNvPr id="5" name="Rectangle 4"/>
            <p:cNvSpPr/>
            <p:nvPr/>
          </p:nvSpPr>
          <p:spPr>
            <a:xfrm>
              <a:off x="762000" y="1251857"/>
              <a:ext cx="7467600" cy="1143000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90600" y="1443180"/>
              <a:ext cx="7010400" cy="760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Performance Management Quarter 2:</a:t>
              </a:r>
            </a:p>
            <a:p>
              <a:pPr algn="ctr"/>
              <a:r>
                <a:rPr lang="en-US" sz="2400" b="1" u="sng" dirty="0">
                  <a:solidFill>
                    <a:schemeClr val="bg1"/>
                  </a:solidFill>
                </a:rPr>
                <a:t>Coaching and Giving Feedback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B256FD-37FF-4E29-873C-5874D43D7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42">
        <p:fade/>
      </p:transition>
    </mc:Choice>
    <mc:Fallback xmlns="">
      <p:transition spd="med" advTm="18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90E0-BF87-4720-B240-7544EFB1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Management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F303B-FD4F-4510-992F-68B26F8A91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5800" y="5297582"/>
            <a:ext cx="1466034" cy="7222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for Coaching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2A0D4-7CF0-4C45-A0CA-24E2EB37FC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" t="1903" r="1149"/>
          <a:stretch/>
        </p:blipFill>
        <p:spPr>
          <a:xfrm>
            <a:off x="1193165" y="1447800"/>
            <a:ext cx="6729730" cy="35050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2C067C-391F-4FDA-A07D-2FA36B88FA63}"/>
              </a:ext>
            </a:extLst>
          </p:cNvPr>
          <p:cNvSpPr txBox="1">
            <a:spLocks/>
          </p:cNvSpPr>
          <p:nvPr/>
        </p:nvSpPr>
        <p:spPr bwMode="auto">
          <a:xfrm>
            <a:off x="2913901" y="5297582"/>
            <a:ext cx="1979295" cy="72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Char char="–"/>
              <a:defRPr sz="18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Arial Narrow" charset="0"/>
              <a:buNone/>
            </a:pPr>
            <a:r>
              <a:rPr lang="en-US" kern="0" dirty="0"/>
              <a:t>Will be a part of FY19 reviews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7D51ED-916B-4717-A285-45EAD04F11CB}"/>
              </a:ext>
            </a:extLst>
          </p:cNvPr>
          <p:cNvSpPr txBox="1">
            <a:spLocks/>
          </p:cNvSpPr>
          <p:nvPr/>
        </p:nvSpPr>
        <p:spPr bwMode="auto">
          <a:xfrm>
            <a:off x="5655263" y="5297582"/>
            <a:ext cx="2865756" cy="72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Font typeface="Arial Narrow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Char char="–"/>
              <a:defRPr sz="18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Font typeface="Arial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Font typeface="Lucida Grande"/>
              <a:buChar char="›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ts val="200"/>
              </a:spcBef>
              <a:spcAft>
                <a:spcPct val="0"/>
              </a:spcAft>
              <a:buClr>
                <a:srgbClr val="CC1543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 Narrow" pitchFamily="-107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Arial Narrow" charset="0"/>
              <a:buNone/>
            </a:pPr>
            <a:r>
              <a:rPr lang="en-US" kern="0" dirty="0"/>
              <a:t>Great information on the Values Intranet Site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EF4DE48-38E1-4EB4-8720-D4C11601F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1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11">
        <p:fade/>
      </p:transition>
    </mc:Choice>
    <mc:Fallback xmlns="">
      <p:transition spd="med" advTm="6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967C-4AF8-4B01-B0E1-E0516DABE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42BA2-8C74-418A-ADF0-74C19B504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1039CC-5A6D-4949-81E3-3507FF850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94">
        <p:fade/>
      </p:transition>
    </mc:Choice>
    <mc:Fallback xmlns="">
      <p:transition spd="med" advTm="26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72" r="89854">
                        <a14:foregroundMark x1="45338" y1="15748" x2="45338" y2="15748"/>
                        <a14:foregroundMark x1="50183" y1="15433" x2="50183" y2="15433"/>
                        <a14:foregroundMark x1="55850" y1="82835" x2="55850" y2="82835"/>
                        <a14:backgroundMark x1="27148" y1="6614" x2="27148" y2="6614"/>
                        <a14:backgroundMark x1="21389" y1="8189" x2="21389" y2="8189"/>
                        <a14:backgroundMark x1="13437" y1="12441" x2="13437" y2="12441"/>
                        <a14:backgroundMark x1="18099" y1="57480" x2="18099" y2="57480"/>
                        <a14:backgroundMark x1="40859" y1="6142" x2="40859" y2="6142"/>
                        <a14:backgroundMark x1="26691" y1="92598" x2="26691" y2="92598"/>
                        <a14:backgroundMark x1="38026" y1="94961" x2="38026" y2="94961"/>
                        <a14:backgroundMark x1="40585" y1="96220" x2="40585" y2="96220"/>
                        <a14:backgroundMark x1="77422" y1="29134" x2="77422" y2="29134"/>
                        <a14:backgroundMark x1="70293" y1="10709" x2="70293" y2="10709"/>
                        <a14:backgroundMark x1="56490" y1="4094" x2="56490" y2="4094"/>
                        <a14:backgroundMark x1="23583" y1="77008" x2="23583" y2="77008"/>
                        <a14:backgroundMark x1="20658" y1="68346" x2="20658" y2="68346"/>
                        <a14:backgroundMark x1="20658" y1="68819" x2="20658" y2="68819"/>
                        <a14:backgroundMark x1="21755" y1="65669" x2="21755" y2="65669"/>
                        <a14:backgroundMark x1="55941" y1="4409" x2="55941" y2="4409"/>
                        <a14:backgroundMark x1="20018" y1="59370" x2="20018" y2="59370"/>
                        <a14:backgroundMark x1="18007" y1="68031" x2="18007" y2="68031"/>
                        <a14:backgroundMark x1="19927" y1="92283" x2="19927" y2="92283"/>
                        <a14:backgroundMark x1="29982" y1="90394" x2="29982" y2="90394"/>
                        <a14:backgroundMark x1="78245" y1="17480" x2="78245" y2="17480"/>
                        <a14:backgroundMark x1="66728" y1="93386" x2="66728" y2="93386"/>
                        <a14:backgroundMark x1="71207" y1="16063" x2="71207" y2="1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766" y="1371600"/>
            <a:ext cx="8137525" cy="472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Management 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336" y="186181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Set Goals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6109" y="1636693"/>
            <a:ext cx="2578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u="sng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Performance Alignment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4981996"/>
            <a:ext cx="2502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7030A0"/>
                </a:solidFill>
                <a:latin typeface="Arial Rounded MT Bold" panose="020F0704030504030204" pitchFamily="34" charset="0"/>
              </a:rPr>
              <a:t>Performance Alignment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4981995"/>
            <a:ext cx="2459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u="sng" dirty="0">
                <a:solidFill>
                  <a:srgbClr val="7030A0"/>
                </a:solidFill>
                <a:latin typeface="Arial Rounded MT Bold" panose="020F0704030504030204" pitchFamily="34" charset="0"/>
              </a:rPr>
              <a:t>Performance Review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5836" y="3194658"/>
            <a:ext cx="60198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chemeClr val="tx2"/>
                </a:solidFill>
                <a:latin typeface="Arial Rounded MT Bold" panose="020F0704030504030204" pitchFamily="34" charset="0"/>
              </a:rPr>
              <a:t>Performance Alignment = Coaching &amp; Giving Feedback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0CF00C-F5D4-49C1-B209-BC5A74A183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8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507">
        <p:fade/>
      </p:transition>
    </mc:Choice>
    <mc:Fallback xmlns="">
      <p:transition spd="med" advTm="40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>
            <a:spLocks/>
          </p:cNvSpPr>
          <p:nvPr/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CC1543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9pPr>
          </a:lstStyle>
          <a:p>
            <a:r>
              <a:rPr lang="en-US" dirty="0"/>
              <a:t>Performance Management Overview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851C400F-A266-4781-BB2C-3332A794C1CB}"/>
              </a:ext>
            </a:extLst>
          </p:cNvPr>
          <p:cNvGraphicFramePr/>
          <p:nvPr>
            <p:extLst/>
          </p:nvPr>
        </p:nvGraphicFramePr>
        <p:xfrm>
          <a:off x="504310" y="2111430"/>
          <a:ext cx="8196941" cy="355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DFD158A-15E8-4449-B4C9-A53DF9B05CBE}"/>
              </a:ext>
            </a:extLst>
          </p:cNvPr>
          <p:cNvSpPr txBox="1"/>
          <p:nvPr/>
        </p:nvSpPr>
        <p:spPr>
          <a:xfrm>
            <a:off x="466211" y="1870841"/>
            <a:ext cx="8273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Great Performance Goals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0E9480-5668-4160-ACE5-C2B0A16B9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942">
        <p:fade/>
      </p:transition>
    </mc:Choice>
    <mc:Fallback xmlns="">
      <p:transition spd="med" advTm="69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08055" y="2362201"/>
            <a:ext cx="7502545" cy="2300076"/>
            <a:chOff x="967314" y="2921243"/>
            <a:chExt cx="6987004" cy="1741033"/>
          </a:xfrm>
        </p:grpSpPr>
        <p:sp>
          <p:nvSpPr>
            <p:cNvPr id="44" name="Right Arrow 43"/>
            <p:cNvSpPr/>
            <p:nvPr/>
          </p:nvSpPr>
          <p:spPr>
            <a:xfrm>
              <a:off x="967314" y="3235579"/>
              <a:ext cx="6987004" cy="640080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119714" y="4022196"/>
              <a:ext cx="914400" cy="640080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Nov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2227438" y="4022196"/>
              <a:ext cx="914400" cy="640080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294238" y="4022196"/>
              <a:ext cx="914400" cy="640080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March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361038" y="4022196"/>
              <a:ext cx="914400" cy="640080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June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446888" y="4022196"/>
              <a:ext cx="914400" cy="640080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August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493571" y="4022196"/>
              <a:ext cx="914400" cy="640080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Sept- Dec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119714" y="3235579"/>
              <a:ext cx="914400" cy="640080"/>
            </a:xfrm>
            <a:prstGeom prst="roundRect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FY19 Performance Management Kick Off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227438" y="3235579"/>
              <a:ext cx="914400" cy="640080"/>
            </a:xfrm>
            <a:prstGeom prst="roundRect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Manager &amp; Employee </a:t>
              </a:r>
              <a:r>
                <a:rPr lang="en-US" sz="1000" kern="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Finalize 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Goals*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4238" y="3235579"/>
              <a:ext cx="914400" cy="640080"/>
            </a:xfrm>
            <a:prstGeom prst="round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 Check-In Conversation #1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361038" y="3235579"/>
              <a:ext cx="914400" cy="640080"/>
            </a:xfrm>
            <a:prstGeom prst="round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Mid-Year Review</a:t>
              </a: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5446888" y="3235579"/>
              <a:ext cx="914400" cy="640080"/>
            </a:xfrm>
            <a:prstGeom prst="round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 Check-In Conversation #2</a:t>
              </a: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6493571" y="3235579"/>
              <a:ext cx="914400" cy="640080"/>
            </a:xfrm>
            <a:prstGeom prst="roundRect">
              <a:avLst/>
            </a:prstGeom>
            <a:solidFill>
              <a:srgbClr val="1F497D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FY19 Final  Review Process**</a:t>
              </a: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390060" y="2921243"/>
              <a:ext cx="2875405" cy="273973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Optional, Best Practice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288" y="5638800"/>
            <a:ext cx="676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*Manager may set more aggressive timeline, if they choose.</a:t>
            </a:r>
          </a:p>
          <a:p>
            <a:r>
              <a:rPr lang="en-US" sz="1200" dirty="0"/>
              <a:t>**Additional information about the Final Review process to be communicated later in 2019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89859" y="76200"/>
            <a:ext cx="6812866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CC1543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CC0000"/>
                </a:solidFill>
                <a:latin typeface="Arial Narrow" pitchFamily="-107" charset="0"/>
              </a:defRPr>
            </a:lvl9pPr>
          </a:lstStyle>
          <a:p>
            <a:r>
              <a:rPr lang="en-US" dirty="0"/>
              <a:t>Performance Management Overview- </a:t>
            </a:r>
          </a:p>
          <a:p>
            <a:r>
              <a:rPr lang="en-US" sz="1800" kern="0" dirty="0"/>
              <a:t>FY19 Performance Management Timeline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42B7E1-3CB4-4896-A95B-2934B1C55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692">
        <p:fade/>
      </p:transition>
    </mc:Choice>
    <mc:Fallback xmlns="">
      <p:transition spd="med" advTm="37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Management Overview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620233" y="2387857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>
                <a:solidFill>
                  <a:schemeClr val="tx2"/>
                </a:solidFill>
              </a:rPr>
              <a:t>Overall Performance </a:t>
            </a:r>
            <a:r>
              <a:rPr lang="en-US" sz="3600" u="sng" dirty="0"/>
              <a:t>= </a:t>
            </a:r>
            <a:r>
              <a:rPr lang="en-US" sz="3600" u="sng" dirty="0">
                <a:solidFill>
                  <a:schemeClr val="tx2"/>
                </a:solidFill>
              </a:rPr>
              <a:t>What</a:t>
            </a:r>
            <a:r>
              <a:rPr lang="en-US" sz="3600" u="sng" dirty="0"/>
              <a:t> + </a:t>
            </a:r>
            <a:r>
              <a:rPr lang="en-US" sz="3600" u="sng" dirty="0">
                <a:solidFill>
                  <a:schemeClr val="tx2"/>
                </a:solidFill>
              </a:rPr>
              <a:t>How</a:t>
            </a:r>
            <a:endParaRPr lang="en-US" sz="3600" u="sng" dirty="0"/>
          </a:p>
        </p:txBody>
      </p:sp>
      <p:sp>
        <p:nvSpPr>
          <p:cNvPr id="6" name="Rectangle 5"/>
          <p:cNvSpPr/>
          <p:nvPr/>
        </p:nvSpPr>
        <p:spPr>
          <a:xfrm>
            <a:off x="620233" y="3733800"/>
            <a:ext cx="55155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chemeClr val="tx2"/>
                </a:solidFill>
              </a:rPr>
              <a:t>What</a:t>
            </a:r>
            <a:r>
              <a:rPr lang="en-US" sz="2800" u="sng" dirty="0"/>
              <a:t>: performance goals</a:t>
            </a:r>
          </a:p>
          <a:p>
            <a:endParaRPr lang="en-US" sz="2800" u="sng" dirty="0">
              <a:solidFill>
                <a:schemeClr val="tx2"/>
              </a:solidFill>
            </a:endParaRPr>
          </a:p>
          <a:p>
            <a:r>
              <a:rPr lang="en-US" sz="2800" u="sng" dirty="0">
                <a:solidFill>
                  <a:schemeClr val="tx2"/>
                </a:solidFill>
              </a:rPr>
              <a:t>How</a:t>
            </a:r>
            <a:r>
              <a:rPr lang="en-US" sz="2800" u="sng" dirty="0"/>
              <a:t>: MTS values, competencies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1E2B9B-3392-476A-8EFE-BC1FB0DD0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112">
        <p:fade/>
      </p:transition>
    </mc:Choice>
    <mc:Fallback xmlns="">
      <p:transition spd="med" advTm="24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Default Theme">
  <a:themeElements>
    <a:clrScheme name="KLS Strat Plan- BoD w'cal">
      <a:dk1>
        <a:srgbClr val="000000"/>
      </a:dk1>
      <a:lt1>
        <a:srgbClr val="FFFFFF"/>
      </a:lt1>
      <a:dk2>
        <a:srgbClr val="CC0000"/>
      </a:dk2>
      <a:lt2>
        <a:srgbClr val="2D2015"/>
      </a:lt2>
      <a:accent1>
        <a:srgbClr val="9D9282"/>
      </a:accent1>
      <a:accent2>
        <a:srgbClr val="4D6A8A"/>
      </a:accent2>
      <a:accent3>
        <a:srgbClr val="AB7D04"/>
      </a:accent3>
      <a:accent4>
        <a:srgbClr val="4C5931"/>
      </a:accent4>
      <a:accent5>
        <a:srgbClr val="D25900"/>
      </a:accent5>
      <a:accent6>
        <a:srgbClr val="DDD9C3"/>
      </a:accent6>
      <a:hlink>
        <a:srgbClr val="537779"/>
      </a:hlink>
      <a:folHlink>
        <a:srgbClr val="85A5A7"/>
      </a:folHlink>
    </a:clrScheme>
    <a:fontScheme name="seismic_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eism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ismic_template 13">
        <a:dk1>
          <a:srgbClr val="000000"/>
        </a:dk1>
        <a:lt1>
          <a:srgbClr val="FFFFFF"/>
        </a:lt1>
        <a:dk2>
          <a:srgbClr val="CC0000"/>
        </a:dk2>
        <a:lt2>
          <a:srgbClr val="808080"/>
        </a:lt2>
        <a:accent1>
          <a:srgbClr val="8BCACF"/>
        </a:accent1>
        <a:accent2>
          <a:srgbClr val="0099FF"/>
        </a:accent2>
        <a:accent3>
          <a:srgbClr val="FFFFFF"/>
        </a:accent3>
        <a:accent4>
          <a:srgbClr val="000000"/>
        </a:accent4>
        <a:accent5>
          <a:srgbClr val="C4E1E4"/>
        </a:accent5>
        <a:accent6>
          <a:srgbClr val="008A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4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ismic_template 15">
        <a:dk1>
          <a:srgbClr val="000000"/>
        </a:dk1>
        <a:lt1>
          <a:srgbClr val="FFFFFF"/>
        </a:lt1>
        <a:dk2>
          <a:srgbClr val="CC0000"/>
        </a:dk2>
        <a:lt2>
          <a:srgbClr val="2D2015"/>
        </a:lt2>
        <a:accent1>
          <a:srgbClr val="A9A9A9"/>
        </a:accent1>
        <a:accent2>
          <a:srgbClr val="5F9CD3"/>
        </a:accent2>
        <a:accent3>
          <a:srgbClr val="FFFFFF"/>
        </a:accent3>
        <a:accent4>
          <a:srgbClr val="000000"/>
        </a:accent4>
        <a:accent5>
          <a:srgbClr val="D1D1D1"/>
        </a:accent5>
        <a:accent6>
          <a:srgbClr val="558DBF"/>
        </a:accent6>
        <a:hlink>
          <a:srgbClr val="537779"/>
        </a:hlink>
        <a:folHlink>
          <a:srgbClr val="85A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34AD93D6931B4982CC70EFDE182150" ma:contentTypeVersion="0" ma:contentTypeDescription="Create a new document." ma:contentTypeScope="" ma:versionID="41fedeece3a98621be3d7e0f286d9e8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069C65-E33D-402B-8FFB-AB86B153CC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D8B4426-3FB6-4E1B-8BBA-F363244A4F7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4975D7-3701-4D7E-B2E5-8DCC32275C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24641</TotalTime>
  <Words>768</Words>
  <Application>Microsoft Office PowerPoint</Application>
  <PresentationFormat>On-screen Show (4:3)</PresentationFormat>
  <Paragraphs>161</Paragraphs>
  <Slides>21</Slides>
  <Notes>18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Arial Narrow</vt:lpstr>
      <vt:lpstr>Arial Rounded MT Bold</vt:lpstr>
      <vt:lpstr>Calibri</vt:lpstr>
      <vt:lpstr>Lucida Grande</vt:lpstr>
      <vt:lpstr>MTS Systems</vt:lpstr>
      <vt:lpstr>Wingdings</vt:lpstr>
      <vt:lpstr>Default Theme</vt:lpstr>
      <vt:lpstr>PowerPoint Presentation</vt:lpstr>
      <vt:lpstr>Performance Management Q2: Coaching &amp; Giving Feedback</vt:lpstr>
      <vt:lpstr>Quarterly Focus &amp; Agenda</vt:lpstr>
      <vt:lpstr>Performance Management Overview</vt:lpstr>
      <vt:lpstr>PowerPoint Presentation</vt:lpstr>
      <vt:lpstr>Performance Management Overview</vt:lpstr>
      <vt:lpstr>PowerPoint Presentation</vt:lpstr>
      <vt:lpstr>PowerPoint Presentation</vt:lpstr>
      <vt:lpstr>Performance Management Overview</vt:lpstr>
      <vt:lpstr>Providing Feedback: Key Principles</vt:lpstr>
      <vt:lpstr>Providing Feedback: Situation-Behavior-Impact</vt:lpstr>
      <vt:lpstr>Providing Coaching: Key Principles</vt:lpstr>
      <vt:lpstr>Planned Coaching Conversations</vt:lpstr>
      <vt:lpstr>Providing Coaching</vt:lpstr>
      <vt:lpstr>Getting Started: Providing Feedback</vt:lpstr>
      <vt:lpstr>Getting Started: Planned Coaching Discussions</vt:lpstr>
      <vt:lpstr>PowerPoint Presentation</vt:lpstr>
      <vt:lpstr>Getting Started: Coaching in the Moment</vt:lpstr>
      <vt:lpstr>Getting Started: Coaching and Giving Feedback</vt:lpstr>
      <vt:lpstr>Getting Started: Coaching and Giving Feedback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\</dc:creator>
  <cp:lastModifiedBy>Thiede, Amy</cp:lastModifiedBy>
  <cp:revision>148</cp:revision>
  <cp:lastPrinted>2018-12-18T14:58:44Z</cp:lastPrinted>
  <dcterms:created xsi:type="dcterms:W3CDTF">2016-12-14T18:38:18Z</dcterms:created>
  <dcterms:modified xsi:type="dcterms:W3CDTF">2019-01-23T16:47:36Z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0x010100F234AD93D6931B4982CC70EFDE182150</vt:lpwstr>
  </property>
</Properties>
</file>