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54" r:id="rId5"/>
    <p:sldMasterId id="2147484032" r:id="rId6"/>
  </p:sldMasterIdLst>
  <p:notesMasterIdLst>
    <p:notesMasterId r:id="rId21"/>
  </p:notesMasterIdLst>
  <p:handoutMasterIdLst>
    <p:handoutMasterId r:id="rId22"/>
  </p:handoutMasterIdLst>
  <p:sldIdLst>
    <p:sldId id="312" r:id="rId7"/>
    <p:sldId id="369" r:id="rId8"/>
    <p:sldId id="373" r:id="rId9"/>
    <p:sldId id="374" r:id="rId10"/>
    <p:sldId id="375" r:id="rId11"/>
    <p:sldId id="376" r:id="rId12"/>
    <p:sldId id="377" r:id="rId13"/>
    <p:sldId id="370" r:id="rId14"/>
    <p:sldId id="372" r:id="rId15"/>
    <p:sldId id="378" r:id="rId16"/>
    <p:sldId id="379" r:id="rId17"/>
    <p:sldId id="343" r:id="rId18"/>
    <p:sldId id="362" r:id="rId19"/>
    <p:sldId id="365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MS PGothic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orient="horz" pos="1110">
          <p15:clr>
            <a:srgbClr val="A4A3A4"/>
          </p15:clr>
        </p15:guide>
        <p15:guide id="4" orient="horz" pos="3924">
          <p15:clr>
            <a:srgbClr val="A4A3A4"/>
          </p15:clr>
        </p15:guide>
        <p15:guide id="5" pos="2880">
          <p15:clr>
            <a:srgbClr val="A4A3A4"/>
          </p15:clr>
        </p15:guide>
        <p15:guide id="6" pos="384">
          <p15:clr>
            <a:srgbClr val="A4A3A4"/>
          </p15:clr>
        </p15:guide>
        <p15:guide id="7" pos="55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tmann, Dell" initials="HD" lastIdx="1" clrIdx="0">
    <p:extLst>
      <p:ext uri="{19B8F6BF-5375-455C-9EA6-DF929625EA0E}">
        <p15:presenceInfo xmlns:p15="http://schemas.microsoft.com/office/powerpoint/2012/main" userId="S::hartmand@go.mts.com::a19ba50b-436c-4081-bf17-f976037fca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1543"/>
    <a:srgbClr val="FFFF99"/>
    <a:srgbClr val="CCECFF"/>
    <a:srgbClr val="9B9491"/>
    <a:srgbClr val="C8C4C2"/>
    <a:srgbClr val="CC0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5" autoAdjust="0"/>
    <p:restoredTop sz="94987" autoAdjust="0"/>
  </p:normalViewPr>
  <p:slideViewPr>
    <p:cSldViewPr snapToGrid="0">
      <p:cViewPr varScale="1">
        <p:scale>
          <a:sx n="77" d="100"/>
          <a:sy n="77" d="100"/>
        </p:scale>
        <p:origin x="1205" y="72"/>
      </p:cViewPr>
      <p:guideLst>
        <p:guide orient="horz" pos="2160"/>
        <p:guide orient="horz" pos="4032"/>
        <p:guide orient="horz" pos="1110"/>
        <p:guide orient="horz" pos="3924"/>
        <p:guide pos="2880"/>
        <p:guide pos="384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2856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0T15:21:31.433" idx="1">
    <p:pos x="4908" y="3040"/>
    <p:text>I'm not sure what you are tryign to illustrate here.   May be too detailed for this document.</p:text>
    <p:extLst>
      <p:ext uri="{C676402C-5697-4E1C-873F-D02D1690AC5C}">
        <p15:threadingInfo xmlns:p15="http://schemas.microsoft.com/office/powerpoint/2012/main" timeZoneBias="30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B7C274E-A09E-4D77-95AC-82A415DB8C74}" type="datetimeFigureOut">
              <a:rPr lang="en-US"/>
              <a:pPr>
                <a:defRPr/>
              </a:pPr>
              <a:t>4/21/2021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FCB6A15-7DC1-4D4C-9B40-7A6777B514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13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32D1478B-1EDB-486D-98A2-97B26F0DAC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0620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ABA69579-0C30-464C-B88D-E4F7AD39AB16}" type="slidenum">
              <a:rPr lang="en-US" altLang="en-US" sz="1200" smtClean="0">
                <a:solidFill>
                  <a:srgbClr val="000000"/>
                </a:solidFill>
                <a:latin typeface="EYInterstate Light"/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  <a:latin typeface="EYInterstate Light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1478B-1EDB-486D-98A2-97B26F0DAC9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67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1478B-1EDB-486D-98A2-97B26F0DAC9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186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1478B-1EDB-486D-98A2-97B26F0DAC9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3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1478B-1EDB-486D-98A2-97B26F0DAC9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3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1478B-1EDB-486D-98A2-97B26F0DAC9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3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1478B-1EDB-486D-98A2-97B26F0DAC9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3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1478B-1EDB-486D-98A2-97B26F0DAC9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17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1478B-1EDB-486D-98A2-97B26F0DAC9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07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1478B-1EDB-486D-98A2-97B26F0DAC9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386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1478B-1EDB-486D-98A2-97B26F0DAC9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93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1478B-1EDB-486D-98A2-97B26F0DAC9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59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1478B-1EDB-486D-98A2-97B26F0DAC9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3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itchFamily="-107" charset="0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D1478B-1EDB-486D-98A2-97B26F0DAC9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10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ecer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00800"/>
            <a:ext cx="898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r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724400"/>
            <a:ext cx="6553200" cy="5334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CC1543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257800"/>
            <a:ext cx="3810000" cy="3810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Arial Narrow" pitchFamily="-107" charset="0"/>
              <a:buNone/>
              <a:defRPr sz="1600">
                <a:latin typeface="+mj-lt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989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3550" y="6497638"/>
            <a:ext cx="649288" cy="2444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/>
                </a:solidFill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11D67E1-6EF4-468E-9843-9F29691F5F8F}" type="datetime1">
              <a:rPr lang="en-US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2500" y="6491288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prstClr val="black">
                    <a:lumMod val="50000"/>
                    <a:lumOff val="50000"/>
                  </a:prstClr>
                </a:solidFill>
                <a:latin typeface="Arial Narrow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   Page </a:t>
            </a:r>
            <a:fld id="{F458D07D-1814-4B90-95DF-B2A311C44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16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man Re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3550" y="6497638"/>
            <a:ext cx="649288" cy="2444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/>
                </a:solidFill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E9A95CF9-D789-4BB5-B8BE-12592974CFB0}" type="datetime1">
              <a:rPr lang="en-US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2500" y="6491288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prstClr val="black">
                    <a:lumMod val="50000"/>
                    <a:lumOff val="50000"/>
                  </a:prstClr>
                </a:solidFill>
                <a:latin typeface="Arial Narrow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   Page </a:t>
            </a:r>
            <a:fld id="{43E10767-5BC4-4F69-A6C7-9323D2FCD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86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>
                <a:solidFill>
                  <a:srgbClr val="FF9900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altLang="en-US"/>
              <a:t>Keyboard shortcuts in the 2007 Office system 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fld id="{ADE3EE08-7BB7-49B3-94BE-1E9C5DBA4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440084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Keyboard shortcuts in the 2007 Office system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3DDFE-34D7-4E36-BDF5-5212EC4C8B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917568"/>
      </p:ext>
    </p:extLst>
  </p:cSld>
  <p:clrMapOvr>
    <a:masterClrMapping/>
  </p:clrMapOvr>
  <p:transition spd="med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Keyboard shortcuts in the 2007 Office system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D748-ADDB-4E36-A5A3-C7185D65A8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835206"/>
      </p:ext>
    </p:extLst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Keyboard shortcuts in the 2007 Office system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2EEB7-EBDD-4F3F-9839-D5446D084D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125139"/>
      </p:ext>
    </p:extLst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Keyboard shortcuts in the 2007 Office system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6A84D-FB2A-4C28-BB02-314B9CFA8F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297413"/>
      </p:ext>
    </p:extLst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Keyboard shortcuts in the 2007 Office system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F015B-680E-4236-A699-85AFFDAC5B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476800"/>
      </p:ext>
    </p:extLst>
  </p:cSld>
  <p:clrMapOvr>
    <a:masterClrMapping/>
  </p:clrMapOvr>
  <p:transition spd="med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Keyboard shortcuts in the 2007 Office system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375BF-C701-4856-9D62-13D8032C7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4825"/>
      </p:ext>
    </p:extLst>
  </p:cSld>
  <p:clrMapOvr>
    <a:masterClrMapping/>
  </p:clrMapOvr>
  <p:transition spd="med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Keyboard shortcuts in the 2007 Office system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17DAC-7FFF-40B2-BE28-FDFEAEA97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567548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648200"/>
            <a:ext cx="8305800" cy="1524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4648200"/>
            <a:ext cx="5062537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solidFill>
                  <a:srgbClr val="CC1543"/>
                </a:solidFill>
                <a:latin typeface="Arial Narrow" charset="0"/>
              </a:rPr>
              <a:t>CONCLUSIONS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3352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00062" y="5029200"/>
            <a:ext cx="8153400" cy="1143000"/>
          </a:xfrm>
        </p:spPr>
        <p:txBody>
          <a:bodyPr/>
          <a:lstStyle>
            <a:lvl1pPr marL="182880" indent="-182880">
              <a:spcBef>
                <a:spcPts val="0"/>
              </a:spcBef>
              <a:buClr>
                <a:srgbClr val="CC1543"/>
              </a:buClr>
              <a:defRPr sz="1600">
                <a:ln>
                  <a:noFill/>
                </a:ln>
                <a:latin typeface="+mj-lt"/>
                <a:cs typeface="Arial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80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Keyboard shortcuts in the 2007 Office system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FDE48-01D2-44F2-A646-46B8096AF2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504382"/>
      </p:ext>
    </p:extLst>
  </p:cSld>
  <p:clrMapOvr>
    <a:masterClrMapping/>
  </p:clrMapOvr>
  <p:transition spd="med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Keyboard shortcuts in the 2007 Office system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CF216-27F3-4CAD-BD57-D9F54D2B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558963"/>
      </p:ext>
    </p:extLst>
  </p:cSld>
  <p:clrMapOvr>
    <a:masterClrMapping/>
  </p:clrMapOvr>
  <p:transition spd="med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73025"/>
            <a:ext cx="214153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4313" y="73025"/>
            <a:ext cx="6273800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Keyboard shortcuts in the 2007 Office system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560B4-66D1-4C9C-849A-CC2E4438F2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910160"/>
      </p:ext>
    </p:extLst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93938" y="6238875"/>
            <a:ext cx="44783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Keyboard shortcuts in the 2007 Office system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BFE13D-0599-4103-BEE3-6CEDA088A1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482035"/>
      </p:ext>
    </p:extLst>
  </p:cSld>
  <p:clrMapOvr>
    <a:masterClrMapping/>
  </p:clrMapOvr>
  <p:transition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3025"/>
            <a:ext cx="82296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93938" y="6238875"/>
            <a:ext cx="44783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Keyboard shortcuts in the 2007 Office system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EA7964F-D80E-458C-A5AC-78980A0E58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135850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055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/>
          </p:cNvGraphicFramePr>
          <p:nvPr/>
        </p:nvGraphicFramePr>
        <p:xfrm>
          <a:off x="406400" y="2006600"/>
          <a:ext cx="5435600" cy="391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953" r:id="rId3" imgW="5431087" imgH="3913308" progId="Excel.Sheet.8">
                  <p:embed/>
                </p:oleObj>
              </mc:Choice>
              <mc:Fallback>
                <p:oleObj r:id="rId3" imgW="5431087" imgH="3913308" progId="Excel.Sheet.8">
                  <p:embed/>
                  <p:pic>
                    <p:nvPicPr>
                      <p:cNvPr id="0" name="Picture 2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006600"/>
                        <a:ext cx="5435600" cy="391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5867400" y="1219200"/>
            <a:ext cx="28956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5867400" y="1219200"/>
            <a:ext cx="2895600" cy="292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300" b="1" dirty="0">
                <a:solidFill>
                  <a:srgbClr val="CC1543"/>
                </a:solidFill>
                <a:latin typeface="Arial Narrow" charset="0"/>
              </a:rPr>
              <a:t>CONCLUSIONS &amp; RECOMMENDATIONS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943600" y="1600200"/>
            <a:ext cx="2667000" cy="3810000"/>
          </a:xfrm>
        </p:spPr>
        <p:txBody>
          <a:bodyPr/>
          <a:lstStyle>
            <a:lvl1pPr marL="182880" indent="-182880">
              <a:spcBef>
                <a:spcPts val="0"/>
              </a:spcBef>
              <a:defRPr sz="1600">
                <a:ln>
                  <a:noFill/>
                </a:ln>
                <a:latin typeface="+mj-lt"/>
                <a:cs typeface="Arial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084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867400" y="1219200"/>
            <a:ext cx="28956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5867400" y="1219200"/>
            <a:ext cx="2895600" cy="292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300" b="1" dirty="0">
                <a:solidFill>
                  <a:srgbClr val="CC1543"/>
                </a:solidFill>
                <a:latin typeface="Arial Narrow" charset="0"/>
              </a:rPr>
              <a:t>CONCLUSIONS &amp; RECOMMENDATIONS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5214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943600" y="1600200"/>
            <a:ext cx="2667000" cy="3810000"/>
          </a:xfrm>
        </p:spPr>
        <p:txBody>
          <a:bodyPr/>
          <a:lstStyle>
            <a:lvl1pPr marL="182880" indent="-182880">
              <a:spcBef>
                <a:spcPts val="0"/>
              </a:spcBef>
              <a:defRPr sz="1600">
                <a:ln>
                  <a:noFill/>
                </a:ln>
                <a:latin typeface="+mj-lt"/>
                <a:cs typeface="Arial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294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3550" y="6497638"/>
            <a:ext cx="649288" cy="2444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/>
                </a:solidFill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6459AACF-C0AC-422D-B664-662181ACA3FC}" type="datetime1">
              <a:rPr lang="en-US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2500" y="6491288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prstClr val="black">
                    <a:lumMod val="50000"/>
                    <a:lumOff val="50000"/>
                  </a:prstClr>
                </a:solidFill>
                <a:latin typeface="Arial Narrow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   Page </a:t>
            </a:r>
            <a:fld id="{92F32F54-4E5E-4150-B413-A4BAA0D2C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43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3550" y="6497638"/>
            <a:ext cx="649288" cy="2444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/>
                </a:solidFill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3F2C869-D1F3-476A-A146-13DAFF14C733}" type="datetime1">
              <a:rPr lang="en-US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2500" y="6491288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prstClr val="black">
                    <a:lumMod val="50000"/>
                    <a:lumOff val="50000"/>
                  </a:prstClr>
                </a:solidFill>
                <a:latin typeface="Arial Narrow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   Page </a:t>
            </a:r>
            <a:fld id="{FA372ED7-DA23-4CA4-9D89-BB67AFFF8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4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man Re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3550" y="6497638"/>
            <a:ext cx="649288" cy="2444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/>
                </a:solidFill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77C557E-1967-41C3-B0B2-0F16870AB48C}" type="datetime1">
              <a:rPr lang="en-US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2500" y="6491288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prstClr val="black">
                    <a:lumMod val="50000"/>
                    <a:lumOff val="50000"/>
                  </a:prstClr>
                </a:solidFill>
                <a:latin typeface="Arial Narrow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   Page </a:t>
            </a:r>
            <a:fld id="{FDC3F001-873C-4154-AAC0-56FC4813F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3550" y="6497638"/>
            <a:ext cx="649288" cy="2444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/>
                </a:solidFill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36CFAF5A-BC36-4248-B564-76D4683C7CE6}" type="datetime1">
              <a:rPr lang="en-US"/>
              <a:pPr>
                <a:defRPr/>
              </a:pPr>
              <a:t>4/21/2021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952500" y="6491288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prstClr val="black">
                    <a:lumMod val="50000"/>
                    <a:lumOff val="50000"/>
                  </a:prstClr>
                </a:solidFill>
                <a:latin typeface="Arial Narrow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|    Page </a:t>
            </a:r>
            <a:fld id="{E7961623-B8CF-4D58-BD3B-AFCD5ACFA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2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orp2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>
            <a:fillRect/>
          </a:stretch>
        </p:blipFill>
        <p:spPr bwMode="auto">
          <a:xfrm>
            <a:off x="0" y="974725"/>
            <a:ext cx="91440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2629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Title Placeholder 5"/>
          <p:cNvSpPr>
            <a:spLocks noGrp="1"/>
          </p:cNvSpPr>
          <p:nvPr>
            <p:ph type="title"/>
          </p:nvPr>
        </p:nvSpPr>
        <p:spPr bwMode="auto">
          <a:xfrm>
            <a:off x="533400" y="76200"/>
            <a:ext cx="681355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2053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04800"/>
            <a:ext cx="68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11"/>
          <p:cNvSpPr txBox="1">
            <a:spLocks noChangeArrowheads="1"/>
          </p:cNvSpPr>
          <p:nvPr/>
        </p:nvSpPr>
        <p:spPr bwMode="auto">
          <a:xfrm>
            <a:off x="6391275" y="6488113"/>
            <a:ext cx="2471738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sz="1000" dirty="0">
                <a:solidFill>
                  <a:srgbClr val="A6A6A6"/>
                </a:solidFill>
              </a:rPr>
              <a:t>Page </a:t>
            </a:r>
            <a:fld id="{0B24D45F-686E-44B1-87AA-927C22D64C3C}" type="slidenum">
              <a:rPr lang="en-US" sz="1000" smtClean="0">
                <a:solidFill>
                  <a:srgbClr val="A6A6A6"/>
                </a:solidFill>
              </a:rPr>
              <a:pPr algn="r" eaLnBrk="1" hangingPunct="1">
                <a:defRPr/>
              </a:pPr>
              <a:t>‹#›</a:t>
            </a:fld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1032" name="TextBox 12"/>
          <p:cNvSpPr txBox="1">
            <a:spLocks noChangeArrowheads="1"/>
          </p:cNvSpPr>
          <p:nvPr/>
        </p:nvSpPr>
        <p:spPr bwMode="auto">
          <a:xfrm>
            <a:off x="509588" y="6488113"/>
            <a:ext cx="2752725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solidFill>
                  <a:srgbClr val="A6A6A6"/>
                </a:solidFill>
              </a:rPr>
              <a:t>MTS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15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1543"/>
        </a:buClr>
        <a:buFont typeface="Arial Narrow" pitchFamily="34" charset="0"/>
        <a:buChar char="»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1543"/>
        </a:buClr>
        <a:buFont typeface="Arial" pitchFamily="34" charset="0"/>
        <a:buChar char="•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1543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 r="-16866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altLang="en-US" sz="24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6200775"/>
            <a:ext cx="9144000" cy="6572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spcAft>
                <a:spcPct val="75000"/>
              </a:spcAft>
            </a:pPr>
            <a:endParaRPr lang="en-US" altLang="en-US" sz="24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73025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5AB4"/>
                </a:solidFill>
              </a:defRPr>
            </a:lvl1pPr>
          </a:lstStyle>
          <a:p>
            <a:endParaRPr lang="en-US" altLang="en-US">
              <a:latin typeface="Arial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93938" y="6238875"/>
            <a:ext cx="44783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005AB4"/>
                </a:solidFill>
              </a:defRPr>
            </a:lvl1pPr>
          </a:lstStyle>
          <a:p>
            <a:r>
              <a:rPr lang="en-US" altLang="en-US">
                <a:latin typeface="Arial" charset="0"/>
                <a:ea typeface="+mn-ea"/>
                <a:cs typeface="+mn-cs"/>
              </a:rPr>
              <a:t>Keyboard shortcuts in the 2007 Office system 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5AB4"/>
                </a:solidFill>
              </a:defRPr>
            </a:lvl1pPr>
          </a:lstStyle>
          <a:p>
            <a:fld id="{DBCAC755-5FFF-4EAB-9894-1362D08D5166}" type="slidenum">
              <a:rPr lang="en-US" altLang="en-US">
                <a:latin typeface="Arial" charset="0"/>
                <a:ea typeface="+mn-ea"/>
                <a:cs typeface="+mn-cs"/>
              </a:rPr>
              <a:pPr/>
              <a:t>‹#›</a:t>
            </a:fld>
            <a:endParaRPr lang="en-US" altLang="en-US"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6607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</p:sldLayoutIdLst>
  <p:transition spd="med">
    <p:wipe dir="d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5AB4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sql8/ReportServer?/ConfigMgr_EPC/Endpoint%20Protection/Endpoint%20Protection%20-%20Hidden/Computer%20Endpoint%20Protection%20status&amp;OverallStatus=1&amp;CollectionID=EPC0002C&amp;rs:ParameterLanguage=&amp;rc:Parameters=Collapsed" TargetMode="External"/><Relationship Id="rId7" Type="http://schemas.openxmlformats.org/officeDocument/2006/relationships/hyperlink" Target="http://sql8/ReportServer?/ConfigMgr_EPC/Endpoint%20Protection/Endpoint%20Protection%20-%20Hidden/Computer%20Endpoint%20Protection%20status&amp;OverallStatus=6&amp;CollectionID=EPC0002C&amp;rs:ParameterLanguage=&amp;rc:Parameters=Collapsed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sql8/ReportServer?/ConfigMgr_EPC/Endpoint%20Protection/Endpoint%20Protection%20-%20Hidden/Computer%20Endpoint%20Protection%20status&amp;OverallStatus=5&amp;CollectionID=EPC0002C&amp;rs:ParameterLanguage=&amp;rc:Parameters=Collapsed" TargetMode="External"/><Relationship Id="rId5" Type="http://schemas.openxmlformats.org/officeDocument/2006/relationships/hyperlink" Target="http://sql8/ReportServer?/ConfigMgr_EPC/Endpoint%20Protection/Endpoint%20Protection%20-%20Hidden/Computer%20Endpoint%20Protection%20status&amp;OverallStatus=3&amp;CollectionID=EPC0002C&amp;rs:ParameterLanguage=&amp;rc:Parameters=Collapsed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://sql8/ReportServer?/ConfigMgr_EPC/Endpoint%20Protection/Endpoint%20Protection%20-%20Hidden/Computer%20Endpoint%20Protection%20status&amp;OverallStatus=2&amp;CollectionID=EPC0002C&amp;rs:ParameterLanguage=&amp;rc:Parameters=Collapsed" TargetMode="Externa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sql8/ReportServer?/ConfigMgr_EPC/Endpoint%20Protection/Endpoint%20Protection%20-%20Hidden/Computer%20Endpoint%20Protection%20status&amp;OverallStatus=1&amp;CollectionID=EPC0002C&amp;rs:ParameterLanguage=&amp;rc:Parameters=Collapsed" TargetMode="External"/><Relationship Id="rId7" Type="http://schemas.openxmlformats.org/officeDocument/2006/relationships/hyperlink" Target="http://sql8/ReportServer?/ConfigMgr_EPC/Endpoint%20Protection/Endpoint%20Protection%20-%20Hidden/Computer%20Endpoint%20Protection%20status&amp;OverallStatus=6&amp;CollectionID=EPC0002C&amp;rs:ParameterLanguage=&amp;rc:Parameters=Collapse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sql8/ReportServer?/ConfigMgr_EPC/Endpoint%20Protection/Endpoint%20Protection%20-%20Hidden/Computer%20Endpoint%20Protection%20status&amp;OverallStatus=5&amp;CollectionID=EPC0002C&amp;rs:ParameterLanguage=&amp;rc:Parameters=Collapsed" TargetMode="External"/><Relationship Id="rId5" Type="http://schemas.openxmlformats.org/officeDocument/2006/relationships/hyperlink" Target="http://sql8/ReportServer?/ConfigMgr_EPC/Endpoint%20Protection/Endpoint%20Protection%20-%20Hidden/Computer%20Endpoint%20Protection%20status&amp;OverallStatus=3&amp;CollectionID=EPC0002C&amp;rs:ParameterLanguage=&amp;rc:Parameters=Collapsed" TargetMode="External"/><Relationship Id="rId4" Type="http://schemas.openxmlformats.org/officeDocument/2006/relationships/hyperlink" Target="http://sql8/ReportServer?/ConfigMgr_EPC/Endpoint%20Protection/Endpoint%20Protection%20-%20Hidden/Computer%20Endpoint%20Protection%20status&amp;OverallStatus=2&amp;CollectionID=EPC0002C&amp;rs:ParameterLanguage=&amp;rc:Parameters=Collapsed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ql8/ReportServer?/ConfigMgr_EPC/Endpoint%20Protection/Endpoint%20Protection%20-%20Hidden/Computer%20Endpoint%20Protection%20status&amp;OverallStatus=5&amp;CollectionID=EPC0002C&amp;rs:ParameterLanguage=&amp;rc:Parameters=Collapsed" TargetMode="External"/><Relationship Id="rId3" Type="http://schemas.openxmlformats.org/officeDocument/2006/relationships/slideLayout" Target="../slideLayouts/slideLayout9.xml"/><Relationship Id="rId7" Type="http://schemas.openxmlformats.org/officeDocument/2006/relationships/hyperlink" Target="http://sql8/ReportServer?/ConfigMgr_EPC/Endpoint%20Protection/Endpoint%20Protection%20-%20Hidden/Computer%20Endpoint%20Protection%20status&amp;OverallStatus=3&amp;CollectionID=EPC0002C&amp;rs:ParameterLanguage=&amp;rc:Parameters=Collapsed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://sql8/ReportServer?/ConfigMgr_EPC/Endpoint%20Protection/Endpoint%20Protection%20-%20Hidden/Computer%20Endpoint%20Protection%20status&amp;OverallStatus=2&amp;CollectionID=EPC0002C&amp;rs:ParameterLanguage=&amp;rc:Parameters=Collapsed" TargetMode="External"/><Relationship Id="rId5" Type="http://schemas.openxmlformats.org/officeDocument/2006/relationships/hyperlink" Target="http://sql8/ReportServer?/ConfigMgr_EPC/Endpoint%20Protection/Endpoint%20Protection%20-%20Hidden/Computer%20Endpoint%20Protection%20status&amp;OverallStatus=1&amp;CollectionID=EPC0002C&amp;rs:ParameterLanguage=&amp;rc:Parameters=Collapsed" TargetMode="External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12.xml"/><Relationship Id="rId9" Type="http://schemas.openxmlformats.org/officeDocument/2006/relationships/hyperlink" Target="http://sql8/ReportServer?/ConfigMgr_EPC/Endpoint%20Protection/Endpoint%20Protection%20-%20Hidden/Computer%20Endpoint%20Protection%20status&amp;OverallStatus=6&amp;CollectionID=EPC0002C&amp;rs:ParameterLanguage=&amp;rc:Parameters=Collapsed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ql8/ReportServer?/ConfigMgr_EPC/Endpoint%20Protection/Endpoint%20Protection%20-%20Hidden/Computer%20Endpoint%20Protection%20status&amp;OverallStatus=5&amp;CollectionID=EPC0002C&amp;rs:ParameterLanguage=&amp;rc:Parameters=Collapsed" TargetMode="External"/><Relationship Id="rId3" Type="http://schemas.openxmlformats.org/officeDocument/2006/relationships/slideLayout" Target="../slideLayouts/slideLayout9.xml"/><Relationship Id="rId7" Type="http://schemas.openxmlformats.org/officeDocument/2006/relationships/hyperlink" Target="http://sql8/ReportServer?/ConfigMgr_EPC/Endpoint%20Protection/Endpoint%20Protection%20-%20Hidden/Computer%20Endpoint%20Protection%20status&amp;OverallStatus=3&amp;CollectionID=EPC0002C&amp;rs:ParameterLanguage=&amp;rc:Parameters=Collapsed" TargetMode="Externa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hyperlink" Target="http://sql8/ReportServer?/ConfigMgr_EPC/Endpoint%20Protection/Endpoint%20Protection%20-%20Hidden/Computer%20Endpoint%20Protection%20status&amp;OverallStatus=2&amp;CollectionID=EPC0002C&amp;rs:ParameterLanguage=&amp;rc:Parameters=Collapsed" TargetMode="External"/><Relationship Id="rId5" Type="http://schemas.openxmlformats.org/officeDocument/2006/relationships/hyperlink" Target="http://sql8/ReportServer?/ConfigMgr_EPC/Endpoint%20Protection/Endpoint%20Protection%20-%20Hidden/Computer%20Endpoint%20Protection%20status&amp;OverallStatus=1&amp;CollectionID=EPC0002C&amp;rs:ParameterLanguage=&amp;rc:Parameters=Collapsed" TargetMode="External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13.xml"/><Relationship Id="rId9" Type="http://schemas.openxmlformats.org/officeDocument/2006/relationships/hyperlink" Target="http://sql8/ReportServer?/ConfigMgr_EPC/Endpoint%20Protection/Endpoint%20Protection%20-%20Hidden/Computer%20Endpoint%20Protection%20status&amp;OverallStatus=6&amp;CollectionID=EPC0002C&amp;rs:ParameterLanguage=&amp;rc:Parameters=Collapsed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sql8/ReportServer?/ConfigMgr_EPC/Endpoint%20Protection/Endpoint%20Protection%20-%20Hidden/Computer%20Endpoint%20Protection%20status&amp;OverallStatus=5&amp;CollectionID=EPC0002C&amp;rs:ParameterLanguage=&amp;rc:Parameters=Collapsed" TargetMode="External"/><Relationship Id="rId3" Type="http://schemas.openxmlformats.org/officeDocument/2006/relationships/slideLayout" Target="../slideLayouts/slideLayout9.xml"/><Relationship Id="rId7" Type="http://schemas.openxmlformats.org/officeDocument/2006/relationships/hyperlink" Target="http://sql8/ReportServer?/ConfigMgr_EPC/Endpoint%20Protection/Endpoint%20Protection%20-%20Hidden/Computer%20Endpoint%20Protection%20status&amp;OverallStatus=3&amp;CollectionID=EPC0002C&amp;rs:ParameterLanguage=&amp;rc:Parameters=Collapsed" TargetMode="Externa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hyperlink" Target="http://sql8/ReportServer?/ConfigMgr_EPC/Endpoint%20Protection/Endpoint%20Protection%20-%20Hidden/Computer%20Endpoint%20Protection%20status&amp;OverallStatus=2&amp;CollectionID=EPC0002C&amp;rs:ParameterLanguage=&amp;rc:Parameters=Collapsed" TargetMode="External"/><Relationship Id="rId5" Type="http://schemas.openxmlformats.org/officeDocument/2006/relationships/hyperlink" Target="http://sql8/ReportServer?/ConfigMgr_EPC/Endpoint%20Protection/Endpoint%20Protection%20-%20Hidden/Computer%20Endpoint%20Protection%20status&amp;OverallStatus=1&amp;CollectionID=EPC0002C&amp;rs:ParameterLanguage=&amp;rc:Parameters=Collapsed" TargetMode="External"/><Relationship Id="rId10" Type="http://schemas.openxmlformats.org/officeDocument/2006/relationships/image" Target="../media/image18.png"/><Relationship Id="rId4" Type="http://schemas.openxmlformats.org/officeDocument/2006/relationships/notesSlide" Target="../notesSlides/notesSlide14.xml"/><Relationship Id="rId9" Type="http://schemas.openxmlformats.org/officeDocument/2006/relationships/hyperlink" Target="http://sql8/ReportServer?/ConfigMgr_EPC/Endpoint%20Protection/Endpoint%20Protection%20-%20Hidden/Computer%20Endpoint%20Protection%20status&amp;OverallStatus=6&amp;CollectionID=EPC0002C&amp;rs:ParameterLanguage=&amp;rc:Parameters=Collaps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ql8/ReportServer?/ConfigMgr_EPC/Endpoint%20Protection/Endpoint%20Protection%20-%20Hidden/Computer%20Endpoint%20Protection%20status&amp;OverallStatus=1&amp;CollectionID=EPC0002C&amp;rs:ParameterLanguage=&amp;rc:Parameters=Collapsed" TargetMode="External"/><Relationship Id="rId7" Type="http://schemas.openxmlformats.org/officeDocument/2006/relationships/hyperlink" Target="http://sql8/ReportServer?/ConfigMgr_EPC/Endpoint%20Protection/Endpoint%20Protection%20-%20Hidden/Computer%20Endpoint%20Protection%20status&amp;OverallStatus=6&amp;CollectionID=EPC0002C&amp;rs:ParameterLanguage=&amp;rc:Parameters=Collapse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sql8/ReportServer?/ConfigMgr_EPC/Endpoint%20Protection/Endpoint%20Protection%20-%20Hidden/Computer%20Endpoint%20Protection%20status&amp;OverallStatus=5&amp;CollectionID=EPC0002C&amp;rs:ParameterLanguage=&amp;rc:Parameters=Collapsed" TargetMode="External"/><Relationship Id="rId5" Type="http://schemas.openxmlformats.org/officeDocument/2006/relationships/hyperlink" Target="http://sql8/ReportServer?/ConfigMgr_EPC/Endpoint%20Protection/Endpoint%20Protection%20-%20Hidden/Computer%20Endpoint%20Protection%20status&amp;OverallStatus=3&amp;CollectionID=EPC0002C&amp;rs:ParameterLanguage=&amp;rc:Parameters=Collapsed" TargetMode="External"/><Relationship Id="rId4" Type="http://schemas.openxmlformats.org/officeDocument/2006/relationships/hyperlink" Target="http://sql8/ReportServer?/ConfigMgr_EPC/Endpoint%20Protection/Endpoint%20Protection%20-%20Hidden/Computer%20Endpoint%20Protection%20status&amp;OverallStatus=2&amp;CollectionID=EPC0002C&amp;rs:ParameterLanguage=&amp;rc:Parameters=Collapsed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sql8/ReportServer?/ConfigMgr_EPC/Endpoint%20Protection/Endpoint%20Protection%20-%20Hidden/Computer%20Endpoint%20Protection%20status&amp;OverallStatus=6&amp;CollectionID=EPC0002C&amp;rs:ParameterLanguage=&amp;rc:Parameters=Collapsed" TargetMode="External"/><Relationship Id="rId3" Type="http://schemas.openxmlformats.org/officeDocument/2006/relationships/hyperlink" Target="http://sp/PoliciesProcedures/Corporate%20Policies/IT-017.pdf" TargetMode="External"/><Relationship Id="rId7" Type="http://schemas.openxmlformats.org/officeDocument/2006/relationships/hyperlink" Target="http://sql8/ReportServer?/ConfigMgr_EPC/Endpoint%20Protection/Endpoint%20Protection%20-%20Hidden/Computer%20Endpoint%20Protection%20status&amp;OverallStatus=5&amp;CollectionID=EPC0002C&amp;rs:ParameterLanguage=&amp;rc:Parameters=Collapse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sql8/ReportServer?/ConfigMgr_EPC/Endpoint%20Protection/Endpoint%20Protection%20-%20Hidden/Computer%20Endpoint%20Protection%20status&amp;OverallStatus=3&amp;CollectionID=EPC0002C&amp;rs:ParameterLanguage=&amp;rc:Parameters=Collapsed" TargetMode="External"/><Relationship Id="rId5" Type="http://schemas.openxmlformats.org/officeDocument/2006/relationships/hyperlink" Target="http://sql8/ReportServer?/ConfigMgr_EPC/Endpoint%20Protection/Endpoint%20Protection%20-%20Hidden/Computer%20Endpoint%20Protection%20status&amp;OverallStatus=2&amp;CollectionID=EPC0002C&amp;rs:ParameterLanguage=&amp;rc:Parameters=Collapsed" TargetMode="External"/><Relationship Id="rId4" Type="http://schemas.openxmlformats.org/officeDocument/2006/relationships/hyperlink" Target="http://sql8/ReportServer?/ConfigMgr_EPC/Endpoint%20Protection/Endpoint%20Protection%20-%20Hidden/Computer%20Endpoint%20Protection%20status&amp;OverallStatus=1&amp;CollectionID=EPC0002C&amp;rs:ParameterLanguage=&amp;rc:Parameters=Collapse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ql8/ReportServer?/ConfigMgr_EPC/Endpoint%20Protection/Endpoint%20Protection%20-%20Hidden/Computer%20Endpoint%20Protection%20status&amp;OverallStatus=6&amp;CollectionID=EPC0002C&amp;rs:ParameterLanguage=&amp;rc:Parameters=Collapsed" TargetMode="External"/><Relationship Id="rId3" Type="http://schemas.openxmlformats.org/officeDocument/2006/relationships/hyperlink" Target="http://sp/PoliciesProcedures/Corporate%20Policies/IT-017.pdf" TargetMode="External"/><Relationship Id="rId7" Type="http://schemas.openxmlformats.org/officeDocument/2006/relationships/hyperlink" Target="http://sql8/ReportServer?/ConfigMgr_EPC/Endpoint%20Protection/Endpoint%20Protection%20-%20Hidden/Computer%20Endpoint%20Protection%20status&amp;OverallStatus=5&amp;CollectionID=EPC0002C&amp;rs:ParameterLanguage=&amp;rc:Parameters=Collapse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sql8/ReportServer?/ConfigMgr_EPC/Endpoint%20Protection/Endpoint%20Protection%20-%20Hidden/Computer%20Endpoint%20Protection%20status&amp;OverallStatus=3&amp;CollectionID=EPC0002C&amp;rs:ParameterLanguage=&amp;rc:Parameters=Collapsed" TargetMode="External"/><Relationship Id="rId5" Type="http://schemas.openxmlformats.org/officeDocument/2006/relationships/hyperlink" Target="http://sql8/ReportServer?/ConfigMgr_EPC/Endpoint%20Protection/Endpoint%20Protection%20-%20Hidden/Computer%20Endpoint%20Protection%20status&amp;OverallStatus=2&amp;CollectionID=EPC0002C&amp;rs:ParameterLanguage=&amp;rc:Parameters=Collapsed" TargetMode="External"/><Relationship Id="rId4" Type="http://schemas.openxmlformats.org/officeDocument/2006/relationships/hyperlink" Target="http://sql8/ReportServer?/ConfigMgr_EPC/Endpoint%20Protection/Endpoint%20Protection%20-%20Hidden/Computer%20Endpoint%20Protection%20status&amp;OverallStatus=1&amp;CollectionID=EPC0002C&amp;rs:ParameterLanguage=&amp;rc:Parameters=Collaps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ql8/ReportServer?/ConfigMgr_EPC/Endpoint%20Protection/Endpoint%20Protection%20-%20Hidden/Computer%20Endpoint%20Protection%20status&amp;OverallStatus=1&amp;CollectionID=EPC0002C&amp;rs:ParameterLanguage=&amp;rc:Parameters=Collapsed" TargetMode="External"/><Relationship Id="rId7" Type="http://schemas.openxmlformats.org/officeDocument/2006/relationships/hyperlink" Target="http://sql8/ReportServer?/ConfigMgr_EPC/Endpoint%20Protection/Endpoint%20Protection%20-%20Hidden/Computer%20Endpoint%20Protection%20status&amp;OverallStatus=6&amp;CollectionID=EPC0002C&amp;rs:ParameterLanguage=&amp;rc:Parameters=Collapse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sql8/ReportServer?/ConfigMgr_EPC/Endpoint%20Protection/Endpoint%20Protection%20-%20Hidden/Computer%20Endpoint%20Protection%20status&amp;OverallStatus=5&amp;CollectionID=EPC0002C&amp;rs:ParameterLanguage=&amp;rc:Parameters=Collapsed" TargetMode="External"/><Relationship Id="rId5" Type="http://schemas.openxmlformats.org/officeDocument/2006/relationships/hyperlink" Target="http://sql8/ReportServer?/ConfigMgr_EPC/Endpoint%20Protection/Endpoint%20Protection%20-%20Hidden/Computer%20Endpoint%20Protection%20status&amp;OverallStatus=3&amp;CollectionID=EPC0002C&amp;rs:ParameterLanguage=&amp;rc:Parameters=Collapsed" TargetMode="External"/><Relationship Id="rId4" Type="http://schemas.openxmlformats.org/officeDocument/2006/relationships/hyperlink" Target="http://sql8/ReportServer?/ConfigMgr_EPC/Endpoint%20Protection/Endpoint%20Protection%20-%20Hidden/Computer%20Endpoint%20Protection%20status&amp;OverallStatus=2&amp;CollectionID=EPC0002C&amp;rs:ParameterLanguage=&amp;rc:Parameters=Collaps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ql8/ReportServer?/ConfigMgr_EPC/Endpoint%20Protection/Endpoint%20Protection%20-%20Hidden/Computer%20Endpoint%20Protection%20status&amp;OverallStatus=1&amp;CollectionID=EPC0002C&amp;rs:ParameterLanguage=&amp;rc:Parameters=Collapsed" TargetMode="External"/><Relationship Id="rId7" Type="http://schemas.openxmlformats.org/officeDocument/2006/relationships/hyperlink" Target="http://sql8/ReportServer?/ConfigMgr_EPC/Endpoint%20Protection/Endpoint%20Protection%20-%20Hidden/Computer%20Endpoint%20Protection%20status&amp;OverallStatus=6&amp;CollectionID=EPC0002C&amp;rs:ParameterLanguage=&amp;rc:Parameters=Collapse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sql8/ReportServer?/ConfigMgr_EPC/Endpoint%20Protection/Endpoint%20Protection%20-%20Hidden/Computer%20Endpoint%20Protection%20status&amp;OverallStatus=5&amp;CollectionID=EPC0002C&amp;rs:ParameterLanguage=&amp;rc:Parameters=Collapsed" TargetMode="External"/><Relationship Id="rId5" Type="http://schemas.openxmlformats.org/officeDocument/2006/relationships/hyperlink" Target="http://sql8/ReportServer?/ConfigMgr_EPC/Endpoint%20Protection/Endpoint%20Protection%20-%20Hidden/Computer%20Endpoint%20Protection%20status&amp;OverallStatus=3&amp;CollectionID=EPC0002C&amp;rs:ParameterLanguage=&amp;rc:Parameters=Collapsed" TargetMode="External"/><Relationship Id="rId4" Type="http://schemas.openxmlformats.org/officeDocument/2006/relationships/hyperlink" Target="http://sql8/ReportServer?/ConfigMgr_EPC/Endpoint%20Protection/Endpoint%20Protection%20-%20Hidden/Computer%20Endpoint%20Protection%20status&amp;OverallStatus=2&amp;CollectionID=EPC0002C&amp;rs:ParameterLanguage=&amp;rc:Parameters=Collaps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ql8/ReportServer?/ConfigMgr_EPC/Endpoint%20Protection/Endpoint%20Protection%20-%20Hidden/Computer%20Endpoint%20Protection%20status&amp;OverallStatus=1&amp;CollectionID=EPC0002C&amp;rs:ParameterLanguage=&amp;rc:Parameters=Collapsed" TargetMode="External"/><Relationship Id="rId7" Type="http://schemas.openxmlformats.org/officeDocument/2006/relationships/hyperlink" Target="http://sql8/ReportServer?/ConfigMgr_EPC/Endpoint%20Protection/Endpoint%20Protection%20-%20Hidden/Computer%20Endpoint%20Protection%20status&amp;OverallStatus=6&amp;CollectionID=EPC0002C&amp;rs:ParameterLanguage=&amp;rc:Parameters=Collapsed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sql8/ReportServer?/ConfigMgr_EPC/Endpoint%20Protection/Endpoint%20Protection%20-%20Hidden/Computer%20Endpoint%20Protection%20status&amp;OverallStatus=5&amp;CollectionID=EPC0002C&amp;rs:ParameterLanguage=&amp;rc:Parameters=Collapsed" TargetMode="External"/><Relationship Id="rId5" Type="http://schemas.openxmlformats.org/officeDocument/2006/relationships/hyperlink" Target="http://sql8/ReportServer?/ConfigMgr_EPC/Endpoint%20Protection/Endpoint%20Protection%20-%20Hidden/Computer%20Endpoint%20Protection%20status&amp;OverallStatus=3&amp;CollectionID=EPC0002C&amp;rs:ParameterLanguage=&amp;rc:Parameters=Collapsed" TargetMode="External"/><Relationship Id="rId4" Type="http://schemas.openxmlformats.org/officeDocument/2006/relationships/hyperlink" Target="http://sql8/ReportServer?/ConfigMgr_EPC/Endpoint%20Protection/Endpoint%20Protection%20-%20Hidden/Computer%20Endpoint%20Protection%20status&amp;OverallStatus=2&amp;CollectionID=EPC0002C&amp;rs:ParameterLanguage=&amp;rc:Parameters=Collapse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sql8/ReportServer?/ConfigMgr_EPC/Endpoint%20Protection/Endpoint%20Protection%20-%20Hidden/Computer%20Endpoint%20Protection%20status&amp;OverallStatus=1&amp;CollectionID=EPC0002C&amp;rs:ParameterLanguage=&amp;rc:Parameters=Collapsed" TargetMode="External"/><Relationship Id="rId7" Type="http://schemas.openxmlformats.org/officeDocument/2006/relationships/hyperlink" Target="http://sql8/ReportServer?/ConfigMgr_EPC/Endpoint%20Protection/Endpoint%20Protection%20-%20Hidden/Computer%20Endpoint%20Protection%20status&amp;OverallStatus=6&amp;CollectionID=EPC0002C&amp;rs:ParameterLanguage=&amp;rc:Parameters=Collapsed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sql8/ReportServer?/ConfigMgr_EPC/Endpoint%20Protection/Endpoint%20Protection%20-%20Hidden/Computer%20Endpoint%20Protection%20status&amp;OverallStatus=5&amp;CollectionID=EPC0002C&amp;rs:ParameterLanguage=&amp;rc:Parameters=Collapsed" TargetMode="External"/><Relationship Id="rId11" Type="http://schemas.openxmlformats.org/officeDocument/2006/relationships/comments" Target="../comments/comment1.xml"/><Relationship Id="rId5" Type="http://schemas.openxmlformats.org/officeDocument/2006/relationships/hyperlink" Target="http://sql8/ReportServer?/ConfigMgr_EPC/Endpoint%20Protection/Endpoint%20Protection%20-%20Hidden/Computer%20Endpoint%20Protection%20status&amp;OverallStatus=3&amp;CollectionID=EPC0002C&amp;rs:ParameterLanguage=&amp;rc:Parameters=Collapsed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://sql8/ReportServer?/ConfigMgr_EPC/Endpoint%20Protection/Endpoint%20Protection%20-%20Hidden/Computer%20Endpoint%20Protection%20status&amp;OverallStatus=2&amp;CollectionID=EPC0002C&amp;rs:ParameterLanguage=&amp;rc:Parameters=Collapsed" TargetMode="Externa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sql8/ReportServer?/ConfigMgr_EPC/Endpoint%20Protection/Endpoint%20Protection%20-%20Hidden/Computer%20Endpoint%20Protection%20status&amp;OverallStatus=1&amp;CollectionID=EPC0002C&amp;rs:ParameterLanguage=&amp;rc:Parameters=Collapsed" TargetMode="External"/><Relationship Id="rId7" Type="http://schemas.openxmlformats.org/officeDocument/2006/relationships/hyperlink" Target="http://sql8/ReportServer?/ConfigMgr_EPC/Endpoint%20Protection/Endpoint%20Protection%20-%20Hidden/Computer%20Endpoint%20Protection%20status&amp;OverallStatus=6&amp;CollectionID=EPC0002C&amp;rs:ParameterLanguage=&amp;rc:Parameters=Collapse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sql8/ReportServer?/ConfigMgr_EPC/Endpoint%20Protection/Endpoint%20Protection%20-%20Hidden/Computer%20Endpoint%20Protection%20status&amp;OverallStatus=5&amp;CollectionID=EPC0002C&amp;rs:ParameterLanguage=&amp;rc:Parameters=Collapsed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://sql8/ReportServer?/ConfigMgr_EPC/Endpoint%20Protection/Endpoint%20Protection%20-%20Hidden/Computer%20Endpoint%20Protection%20status&amp;OverallStatus=3&amp;CollectionID=EPC0002C&amp;rs:ParameterLanguage=&amp;rc:Parameters=Collapsed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://sql8/ReportServer?/ConfigMgr_EPC/Endpoint%20Protection/Endpoint%20Protection%20-%20Hidden/Computer%20Endpoint%20Protection%20status&amp;OverallStatus=2&amp;CollectionID=EPC0002C&amp;rs:ParameterLanguage=&amp;rc:Parameters=Collapsed" TargetMode="Externa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/>
          <p:cNvGrpSpPr>
            <a:grpSpLocks/>
          </p:cNvGrpSpPr>
          <p:nvPr/>
        </p:nvGrpSpPr>
        <p:grpSpPr bwMode="auto">
          <a:xfrm>
            <a:off x="25400" y="6667500"/>
            <a:ext cx="76200" cy="152400"/>
            <a:chOff x="0" y="4224"/>
            <a:chExt cx="1200" cy="54"/>
          </a:xfrm>
        </p:grpSpPr>
        <p:sp>
          <p:nvSpPr>
            <p:cNvPr id="19465" name="Rectangle 2"/>
            <p:cNvSpPr>
              <a:spLocks noChangeArrowheads="1"/>
            </p:cNvSpPr>
            <p:nvPr/>
          </p:nvSpPr>
          <p:spPr bwMode="auto">
            <a:xfrm>
              <a:off x="624" y="4224"/>
              <a:ext cx="576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CC1543"/>
                </a:buClr>
                <a:buFont typeface="Arial Narrow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1543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C1543"/>
                </a:buClr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C1543"/>
                </a:buClr>
                <a:buFont typeface="Lucida Grande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C1543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1543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1543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1543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1543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00" b="1">
                  <a:solidFill>
                    <a:srgbClr val="FFFFFF"/>
                  </a:solidFill>
                </a:rPr>
                <a:t>.</a:t>
              </a:r>
            </a:p>
          </p:txBody>
        </p:sp>
        <p:sp>
          <p:nvSpPr>
            <p:cNvPr id="19466" name="Rectangle 3"/>
            <p:cNvSpPr>
              <a:spLocks noChangeArrowheads="1"/>
            </p:cNvSpPr>
            <p:nvPr/>
          </p:nvSpPr>
          <p:spPr bwMode="auto">
            <a:xfrm>
              <a:off x="0" y="4230"/>
              <a:ext cx="576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CC1543"/>
                </a:buClr>
                <a:buFont typeface="Arial Narrow" pitchFamily="34" charset="0"/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C1543"/>
                </a:buClr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C1543"/>
                </a:buClr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C1543"/>
                </a:buClr>
                <a:buFont typeface="Lucida Grande"/>
                <a:buChar char="›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C1543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1543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1543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1543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C1543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endParaRPr lang="en-US" altLang="en-US" sz="400">
                <a:solidFill>
                  <a:srgbClr val="FFFFFF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09800" y="4724400"/>
            <a:ext cx="6553200" cy="1314450"/>
          </a:xfrm>
        </p:spPr>
        <p:txBody>
          <a:bodyPr anchor="t" anchorCtr="0"/>
          <a:lstStyle/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</a:rPr>
              <a:t>Information Security  –  Data Loss Prevention</a:t>
            </a:r>
            <a:br>
              <a:rPr lang="en-US" altLang="en-US" dirty="0">
                <a:solidFill>
                  <a:srgbClr val="C00000"/>
                </a:solidFill>
              </a:rPr>
            </a:br>
            <a:r>
              <a:rPr lang="en-US" altLang="en-US" dirty="0">
                <a:solidFill>
                  <a:srgbClr val="C00000"/>
                </a:solidFill>
              </a:rPr>
              <a:t>Boldon James Classifiers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953000" y="5581650"/>
            <a:ext cx="3810000" cy="381000"/>
          </a:xfrm>
        </p:spPr>
        <p:txBody>
          <a:bodyPr/>
          <a:lstStyle/>
          <a:p>
            <a:pPr>
              <a:defRPr/>
            </a:pPr>
            <a:fld id="{0DD193C3-FED8-4338-8FFC-FE2B3CE775FA}" type="datetime1">
              <a:rPr lang="en-US" smtClean="0"/>
              <a:t>4/21/2021</a:t>
            </a:fld>
            <a:endParaRPr lang="en-US" dirty="0"/>
          </a:p>
        </p:txBody>
      </p:sp>
      <p:pic>
        <p:nvPicPr>
          <p:cNvPr id="19461" name="Picture 8" descr="C:\Users\loseem\AppData\Local\Microsoft\Windows\Temporary Internet Files\Content.IE5\D2NN2Z0G\MP90040962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1381125"/>
            <a:ext cx="31210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177613"/>
            <a:ext cx="8023861" cy="685800"/>
          </a:xfrm>
        </p:spPr>
        <p:txBody>
          <a:bodyPr/>
          <a:lstStyle/>
          <a:p>
            <a:br>
              <a:rPr lang="en-US" altLang="en-US" sz="2200" dirty="0"/>
            </a:br>
            <a:br>
              <a:rPr lang="en-US" altLang="en-US" sz="2200" dirty="0"/>
            </a:br>
            <a:r>
              <a:rPr lang="en-US" sz="2200" dirty="0"/>
              <a:t>Outlook Classifier</a:t>
            </a:r>
            <a:br>
              <a:rPr lang="en-US" sz="1800" dirty="0"/>
            </a:br>
            <a:br>
              <a:rPr lang="en-US" sz="1800" dirty="0"/>
            </a:br>
            <a:endParaRPr lang="en-US" sz="2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40531" y="1326995"/>
            <a:ext cx="8262938" cy="4838135"/>
          </a:xfrm>
        </p:spPr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Outlook classifier is almost identical to use as the Office classifier. In a new or reply Email you will see a banner at the bottom of the document showing the Classifier Label, the default state is “No Classification”.</a:t>
            </a: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upper Left Corner of the Email Ribbon, you will find the Label Icon on the ribbon.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“Label” and select the classification for the document.</a:t>
            </a:r>
          </a:p>
          <a:p>
            <a:pPr lvl="5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labeled the “Classifier Label will turn the color of the classification and show the label name.</a:t>
            </a:r>
          </a:p>
          <a:p>
            <a:pPr lvl="5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5"/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5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5"/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5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Continued on the next slide.</a:t>
            </a:r>
          </a:p>
          <a:p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14575" y="0"/>
            <a:ext cx="962025" cy="2147483647"/>
            <a:chOff x="36" y="-21474836"/>
            <a:chExt cx="15" cy="21474810"/>
          </a:xfrm>
        </p:grpSpPr>
        <p:sp>
          <p:nvSpPr>
            <p:cNvPr id="5" name="Freeform 7">
              <a:hlinkClick r:id="rId3"/>
            </p:cNvPr>
            <p:cNvSpPr>
              <a:spLocks/>
            </p:cNvSpPr>
            <p:nvPr/>
          </p:nvSpPr>
          <p:spPr bwMode="auto">
            <a:xfrm>
              <a:off x="36" y="10"/>
              <a:ext cx="15" cy="15"/>
            </a:xfrm>
            <a:custGeom>
              <a:avLst/>
              <a:gdLst>
                <a:gd name="T0" fmla="*/ 750 w 1515"/>
                <a:gd name="T1" fmla="*/ 735 h 1485"/>
                <a:gd name="T2" fmla="*/ 1515 w 1515"/>
                <a:gd name="T3" fmla="*/ 735 h 1485"/>
                <a:gd name="T4" fmla="*/ 1500 w 1515"/>
                <a:gd name="T5" fmla="*/ 885 h 1485"/>
                <a:gd name="T6" fmla="*/ 1455 w 1515"/>
                <a:gd name="T7" fmla="*/ 1035 h 1485"/>
                <a:gd name="T8" fmla="*/ 1380 w 1515"/>
                <a:gd name="T9" fmla="*/ 1155 h 1485"/>
                <a:gd name="T10" fmla="*/ 1290 w 1515"/>
                <a:gd name="T11" fmla="*/ 1275 h 1485"/>
                <a:gd name="T12" fmla="*/ 1170 w 1515"/>
                <a:gd name="T13" fmla="*/ 1365 h 1485"/>
                <a:gd name="T14" fmla="*/ 1050 w 1515"/>
                <a:gd name="T15" fmla="*/ 1425 h 1485"/>
                <a:gd name="T16" fmla="*/ 900 w 1515"/>
                <a:gd name="T17" fmla="*/ 1470 h 1485"/>
                <a:gd name="T18" fmla="*/ 750 w 1515"/>
                <a:gd name="T19" fmla="*/ 1485 h 1485"/>
                <a:gd name="T20" fmla="*/ 600 w 1515"/>
                <a:gd name="T21" fmla="*/ 1470 h 1485"/>
                <a:gd name="T22" fmla="*/ 465 w 1515"/>
                <a:gd name="T23" fmla="*/ 1425 h 1485"/>
                <a:gd name="T24" fmla="*/ 330 w 1515"/>
                <a:gd name="T25" fmla="*/ 1365 h 1485"/>
                <a:gd name="T26" fmla="*/ 225 w 1515"/>
                <a:gd name="T27" fmla="*/ 1275 h 1485"/>
                <a:gd name="T28" fmla="*/ 135 w 1515"/>
                <a:gd name="T29" fmla="*/ 1155 h 1485"/>
                <a:gd name="T30" fmla="*/ 60 w 1515"/>
                <a:gd name="T31" fmla="*/ 1035 h 1485"/>
                <a:gd name="T32" fmla="*/ 15 w 1515"/>
                <a:gd name="T33" fmla="*/ 885 h 1485"/>
                <a:gd name="T34" fmla="*/ 0 w 1515"/>
                <a:gd name="T35" fmla="*/ 735 h 1485"/>
                <a:gd name="T36" fmla="*/ 15 w 1515"/>
                <a:gd name="T37" fmla="*/ 600 h 1485"/>
                <a:gd name="T38" fmla="*/ 45 w 1515"/>
                <a:gd name="T39" fmla="*/ 480 h 1485"/>
                <a:gd name="T40" fmla="*/ 180 w 1515"/>
                <a:gd name="T41" fmla="*/ 255 h 1485"/>
                <a:gd name="T42" fmla="*/ 375 w 1515"/>
                <a:gd name="T43" fmla="*/ 90 h 1485"/>
                <a:gd name="T44" fmla="*/ 495 w 1515"/>
                <a:gd name="T45" fmla="*/ 30 h 1485"/>
                <a:gd name="T46" fmla="*/ 630 w 1515"/>
                <a:gd name="T47" fmla="*/ 0 h 1485"/>
                <a:gd name="T48" fmla="*/ 750 w 1515"/>
                <a:gd name="T49" fmla="*/ 73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5" h="1485">
                  <a:moveTo>
                    <a:pt x="750" y="735"/>
                  </a:moveTo>
                  <a:lnTo>
                    <a:pt x="1515" y="735"/>
                  </a:lnTo>
                  <a:lnTo>
                    <a:pt x="1500" y="885"/>
                  </a:lnTo>
                  <a:lnTo>
                    <a:pt x="1455" y="1035"/>
                  </a:lnTo>
                  <a:lnTo>
                    <a:pt x="1380" y="1155"/>
                  </a:lnTo>
                  <a:lnTo>
                    <a:pt x="1290" y="1275"/>
                  </a:lnTo>
                  <a:lnTo>
                    <a:pt x="1170" y="1365"/>
                  </a:lnTo>
                  <a:lnTo>
                    <a:pt x="1050" y="1425"/>
                  </a:lnTo>
                  <a:lnTo>
                    <a:pt x="900" y="1470"/>
                  </a:lnTo>
                  <a:lnTo>
                    <a:pt x="750" y="1485"/>
                  </a:lnTo>
                  <a:lnTo>
                    <a:pt x="600" y="1470"/>
                  </a:lnTo>
                  <a:lnTo>
                    <a:pt x="465" y="1425"/>
                  </a:lnTo>
                  <a:lnTo>
                    <a:pt x="330" y="1365"/>
                  </a:lnTo>
                  <a:lnTo>
                    <a:pt x="225" y="1275"/>
                  </a:lnTo>
                  <a:lnTo>
                    <a:pt x="135" y="1155"/>
                  </a:lnTo>
                  <a:lnTo>
                    <a:pt x="60" y="1035"/>
                  </a:lnTo>
                  <a:lnTo>
                    <a:pt x="15" y="885"/>
                  </a:lnTo>
                  <a:lnTo>
                    <a:pt x="0" y="735"/>
                  </a:lnTo>
                  <a:lnTo>
                    <a:pt x="15" y="600"/>
                  </a:lnTo>
                  <a:lnTo>
                    <a:pt x="45" y="480"/>
                  </a:lnTo>
                  <a:lnTo>
                    <a:pt x="180" y="255"/>
                  </a:lnTo>
                  <a:lnTo>
                    <a:pt x="375" y="90"/>
                  </a:lnTo>
                  <a:lnTo>
                    <a:pt x="495" y="30"/>
                  </a:lnTo>
                  <a:lnTo>
                    <a:pt x="630" y="0"/>
                  </a:lnTo>
                  <a:lnTo>
                    <a:pt x="750" y="73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hlinkClick r:id="rId4"/>
            </p:cNvPr>
            <p:cNvSpPr>
              <a:spLocks/>
            </p:cNvSpPr>
            <p:nvPr/>
          </p:nvSpPr>
          <p:spPr bwMode="auto">
            <a:xfrm>
              <a:off x="42" y="-21474836"/>
              <a:ext cx="2" cy="21474846"/>
            </a:xfrm>
            <a:custGeom>
              <a:avLst/>
              <a:gdLst>
                <a:gd name="T0" fmla="*/ 120 w 210"/>
                <a:gd name="T1" fmla="*/ -2147481833 h -2147482583"/>
                <a:gd name="T2" fmla="*/ 0 w 210"/>
                <a:gd name="T3" fmla="*/ -2147482568 h -2147482583"/>
                <a:gd name="T4" fmla="*/ 210 w 210"/>
                <a:gd name="T5" fmla="*/ -2147482583 h -2147482583"/>
                <a:gd name="T6" fmla="*/ 120 w 210"/>
                <a:gd name="T7" fmla="*/ -2147481833 h -214748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>
                  <a:moveTo>
                    <a:pt x="120" y="-2147481833"/>
                  </a:moveTo>
                  <a:lnTo>
                    <a:pt x="0" y="-2147482568"/>
                  </a:lnTo>
                  <a:lnTo>
                    <a:pt x="210" y="-2147482583"/>
                  </a:lnTo>
                  <a:lnTo>
                    <a:pt x="120" y="-21474818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">
              <a:hlinkClick r:id="rId5"/>
            </p:cNvPr>
            <p:cNvSpPr>
              <a:spLocks/>
            </p:cNvSpPr>
            <p:nvPr/>
          </p:nvSpPr>
          <p:spPr bwMode="auto">
            <a:xfrm>
              <a:off x="43" y="10"/>
              <a:ext cx="3" cy="1"/>
            </a:xfrm>
            <a:custGeom>
              <a:avLst/>
              <a:gdLst>
                <a:gd name="T0" fmla="*/ 0 w 300"/>
                <a:gd name="T1" fmla="*/ 750 h 60"/>
                <a:gd name="T2" fmla="*/ 90 w 300"/>
                <a:gd name="T3" fmla="*/ 0 h 60"/>
                <a:gd name="T4" fmla="*/ 300 w 300"/>
                <a:gd name="T5" fmla="*/ 60 h 60"/>
                <a:gd name="T6" fmla="*/ 0 w 300"/>
                <a:gd name="T7" fmla="*/ 7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60">
                  <a:moveTo>
                    <a:pt x="0" y="750"/>
                  </a:moveTo>
                  <a:lnTo>
                    <a:pt x="90" y="0"/>
                  </a:lnTo>
                  <a:lnTo>
                    <a:pt x="300" y="60"/>
                  </a:lnTo>
                  <a:lnTo>
                    <a:pt x="0" y="75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4">
              <a:hlinkClick r:id="rId6"/>
            </p:cNvPr>
            <p:cNvSpPr>
              <a:spLocks/>
            </p:cNvSpPr>
            <p:nvPr/>
          </p:nvSpPr>
          <p:spPr bwMode="auto">
            <a:xfrm>
              <a:off x="43" y="11"/>
              <a:ext cx="6" cy="1"/>
            </a:xfrm>
            <a:custGeom>
              <a:avLst/>
              <a:gdLst>
                <a:gd name="T0" fmla="*/ 0 w 525"/>
                <a:gd name="T1" fmla="*/ 690 h 150"/>
                <a:gd name="T2" fmla="*/ 300 w 525"/>
                <a:gd name="T3" fmla="*/ 0 h 150"/>
                <a:gd name="T4" fmla="*/ 420 w 525"/>
                <a:gd name="T5" fmla="*/ 60 h 150"/>
                <a:gd name="T6" fmla="*/ 525 w 525"/>
                <a:gd name="T7" fmla="*/ 150 h 150"/>
                <a:gd name="T8" fmla="*/ 0 w 525"/>
                <a:gd name="T9" fmla="*/ 6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50">
                  <a:moveTo>
                    <a:pt x="0" y="690"/>
                  </a:moveTo>
                  <a:lnTo>
                    <a:pt x="300" y="0"/>
                  </a:lnTo>
                  <a:lnTo>
                    <a:pt x="420" y="60"/>
                  </a:lnTo>
                  <a:lnTo>
                    <a:pt x="525" y="150"/>
                  </a:lnTo>
                  <a:lnTo>
                    <a:pt x="0" y="69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3">
              <a:hlinkClick r:id="rId7"/>
            </p:cNvPr>
            <p:cNvSpPr>
              <a:spLocks/>
            </p:cNvSpPr>
            <p:nvPr/>
          </p:nvSpPr>
          <p:spPr bwMode="auto">
            <a:xfrm>
              <a:off x="43" y="12"/>
              <a:ext cx="8" cy="6"/>
            </a:xfrm>
            <a:custGeom>
              <a:avLst/>
              <a:gdLst>
                <a:gd name="T0" fmla="*/ 0 w 765"/>
                <a:gd name="T1" fmla="*/ 540 h 540"/>
                <a:gd name="T2" fmla="*/ 525 w 765"/>
                <a:gd name="T3" fmla="*/ 0 h 540"/>
                <a:gd name="T4" fmla="*/ 630 w 765"/>
                <a:gd name="T5" fmla="*/ 105 h 540"/>
                <a:gd name="T6" fmla="*/ 705 w 765"/>
                <a:gd name="T7" fmla="*/ 240 h 540"/>
                <a:gd name="T8" fmla="*/ 750 w 765"/>
                <a:gd name="T9" fmla="*/ 390 h 540"/>
                <a:gd name="T10" fmla="*/ 765 w 765"/>
                <a:gd name="T11" fmla="*/ 540 h 540"/>
                <a:gd name="T12" fmla="*/ 0 w 765"/>
                <a:gd name="T1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540">
                  <a:moveTo>
                    <a:pt x="0" y="540"/>
                  </a:moveTo>
                  <a:lnTo>
                    <a:pt x="525" y="0"/>
                  </a:lnTo>
                  <a:lnTo>
                    <a:pt x="630" y="105"/>
                  </a:lnTo>
                  <a:lnTo>
                    <a:pt x="705" y="240"/>
                  </a:lnTo>
                  <a:lnTo>
                    <a:pt x="750" y="390"/>
                  </a:lnTo>
                  <a:lnTo>
                    <a:pt x="765" y="540"/>
                  </a:lnTo>
                  <a:lnTo>
                    <a:pt x="0" y="54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F641CE-418C-4028-B020-4AC2F56972D0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864704" y="2190407"/>
            <a:ext cx="5943600" cy="6711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D9597F7-3E60-4736-B478-8997A865DCFA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842566" y="3760385"/>
            <a:ext cx="1417320" cy="24047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5588A9-2E43-484F-9D25-E9B9F6B48D35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2661921" y="4521615"/>
            <a:ext cx="5943600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26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177613"/>
            <a:ext cx="8023861" cy="685800"/>
          </a:xfrm>
        </p:spPr>
        <p:txBody>
          <a:bodyPr/>
          <a:lstStyle/>
          <a:p>
            <a:br>
              <a:rPr lang="en-US" altLang="en-US" sz="2200" dirty="0"/>
            </a:br>
            <a:br>
              <a:rPr lang="en-US" altLang="en-US" sz="2200" dirty="0"/>
            </a:br>
            <a:r>
              <a:rPr lang="en-US" sz="2200" dirty="0"/>
              <a:t>Outlook Classifier</a:t>
            </a:r>
            <a:br>
              <a:rPr lang="en-US" sz="1800" dirty="0"/>
            </a:br>
            <a:br>
              <a:rPr lang="en-US" sz="1800" dirty="0"/>
            </a:br>
            <a:endParaRPr lang="en-US" sz="2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40531" y="2037524"/>
            <a:ext cx="8262938" cy="4127606"/>
          </a:xfrm>
        </p:spPr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classifying a reply within your Inbox, there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currently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differences, the Label Icon is on the right end of the ribbon, and the text is slightly different.</a:t>
            </a: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5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14575" y="0"/>
            <a:ext cx="962025" cy="2147483647"/>
            <a:chOff x="36" y="-21474836"/>
            <a:chExt cx="15" cy="21474810"/>
          </a:xfrm>
        </p:grpSpPr>
        <p:sp>
          <p:nvSpPr>
            <p:cNvPr id="5" name="Freeform 7">
              <a:hlinkClick r:id="rId3"/>
            </p:cNvPr>
            <p:cNvSpPr>
              <a:spLocks/>
            </p:cNvSpPr>
            <p:nvPr/>
          </p:nvSpPr>
          <p:spPr bwMode="auto">
            <a:xfrm>
              <a:off x="36" y="10"/>
              <a:ext cx="15" cy="15"/>
            </a:xfrm>
            <a:custGeom>
              <a:avLst/>
              <a:gdLst>
                <a:gd name="T0" fmla="*/ 750 w 1515"/>
                <a:gd name="T1" fmla="*/ 735 h 1485"/>
                <a:gd name="T2" fmla="*/ 1515 w 1515"/>
                <a:gd name="T3" fmla="*/ 735 h 1485"/>
                <a:gd name="T4" fmla="*/ 1500 w 1515"/>
                <a:gd name="T5" fmla="*/ 885 h 1485"/>
                <a:gd name="T6" fmla="*/ 1455 w 1515"/>
                <a:gd name="T7" fmla="*/ 1035 h 1485"/>
                <a:gd name="T8" fmla="*/ 1380 w 1515"/>
                <a:gd name="T9" fmla="*/ 1155 h 1485"/>
                <a:gd name="T10" fmla="*/ 1290 w 1515"/>
                <a:gd name="T11" fmla="*/ 1275 h 1485"/>
                <a:gd name="T12" fmla="*/ 1170 w 1515"/>
                <a:gd name="T13" fmla="*/ 1365 h 1485"/>
                <a:gd name="T14" fmla="*/ 1050 w 1515"/>
                <a:gd name="T15" fmla="*/ 1425 h 1485"/>
                <a:gd name="T16" fmla="*/ 900 w 1515"/>
                <a:gd name="T17" fmla="*/ 1470 h 1485"/>
                <a:gd name="T18" fmla="*/ 750 w 1515"/>
                <a:gd name="T19" fmla="*/ 1485 h 1485"/>
                <a:gd name="T20" fmla="*/ 600 w 1515"/>
                <a:gd name="T21" fmla="*/ 1470 h 1485"/>
                <a:gd name="T22" fmla="*/ 465 w 1515"/>
                <a:gd name="T23" fmla="*/ 1425 h 1485"/>
                <a:gd name="T24" fmla="*/ 330 w 1515"/>
                <a:gd name="T25" fmla="*/ 1365 h 1485"/>
                <a:gd name="T26" fmla="*/ 225 w 1515"/>
                <a:gd name="T27" fmla="*/ 1275 h 1485"/>
                <a:gd name="T28" fmla="*/ 135 w 1515"/>
                <a:gd name="T29" fmla="*/ 1155 h 1485"/>
                <a:gd name="T30" fmla="*/ 60 w 1515"/>
                <a:gd name="T31" fmla="*/ 1035 h 1485"/>
                <a:gd name="T32" fmla="*/ 15 w 1515"/>
                <a:gd name="T33" fmla="*/ 885 h 1485"/>
                <a:gd name="T34" fmla="*/ 0 w 1515"/>
                <a:gd name="T35" fmla="*/ 735 h 1485"/>
                <a:gd name="T36" fmla="*/ 15 w 1515"/>
                <a:gd name="T37" fmla="*/ 600 h 1485"/>
                <a:gd name="T38" fmla="*/ 45 w 1515"/>
                <a:gd name="T39" fmla="*/ 480 h 1485"/>
                <a:gd name="T40" fmla="*/ 180 w 1515"/>
                <a:gd name="T41" fmla="*/ 255 h 1485"/>
                <a:gd name="T42" fmla="*/ 375 w 1515"/>
                <a:gd name="T43" fmla="*/ 90 h 1485"/>
                <a:gd name="T44" fmla="*/ 495 w 1515"/>
                <a:gd name="T45" fmla="*/ 30 h 1485"/>
                <a:gd name="T46" fmla="*/ 630 w 1515"/>
                <a:gd name="T47" fmla="*/ 0 h 1485"/>
                <a:gd name="T48" fmla="*/ 750 w 1515"/>
                <a:gd name="T49" fmla="*/ 73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5" h="1485">
                  <a:moveTo>
                    <a:pt x="750" y="735"/>
                  </a:moveTo>
                  <a:lnTo>
                    <a:pt x="1515" y="735"/>
                  </a:lnTo>
                  <a:lnTo>
                    <a:pt x="1500" y="885"/>
                  </a:lnTo>
                  <a:lnTo>
                    <a:pt x="1455" y="1035"/>
                  </a:lnTo>
                  <a:lnTo>
                    <a:pt x="1380" y="1155"/>
                  </a:lnTo>
                  <a:lnTo>
                    <a:pt x="1290" y="1275"/>
                  </a:lnTo>
                  <a:lnTo>
                    <a:pt x="1170" y="1365"/>
                  </a:lnTo>
                  <a:lnTo>
                    <a:pt x="1050" y="1425"/>
                  </a:lnTo>
                  <a:lnTo>
                    <a:pt x="900" y="1470"/>
                  </a:lnTo>
                  <a:lnTo>
                    <a:pt x="750" y="1485"/>
                  </a:lnTo>
                  <a:lnTo>
                    <a:pt x="600" y="1470"/>
                  </a:lnTo>
                  <a:lnTo>
                    <a:pt x="465" y="1425"/>
                  </a:lnTo>
                  <a:lnTo>
                    <a:pt x="330" y="1365"/>
                  </a:lnTo>
                  <a:lnTo>
                    <a:pt x="225" y="1275"/>
                  </a:lnTo>
                  <a:lnTo>
                    <a:pt x="135" y="1155"/>
                  </a:lnTo>
                  <a:lnTo>
                    <a:pt x="60" y="1035"/>
                  </a:lnTo>
                  <a:lnTo>
                    <a:pt x="15" y="885"/>
                  </a:lnTo>
                  <a:lnTo>
                    <a:pt x="0" y="735"/>
                  </a:lnTo>
                  <a:lnTo>
                    <a:pt x="15" y="600"/>
                  </a:lnTo>
                  <a:lnTo>
                    <a:pt x="45" y="480"/>
                  </a:lnTo>
                  <a:lnTo>
                    <a:pt x="180" y="255"/>
                  </a:lnTo>
                  <a:lnTo>
                    <a:pt x="375" y="90"/>
                  </a:lnTo>
                  <a:lnTo>
                    <a:pt x="495" y="30"/>
                  </a:lnTo>
                  <a:lnTo>
                    <a:pt x="630" y="0"/>
                  </a:lnTo>
                  <a:lnTo>
                    <a:pt x="750" y="73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hlinkClick r:id="rId4"/>
            </p:cNvPr>
            <p:cNvSpPr>
              <a:spLocks/>
            </p:cNvSpPr>
            <p:nvPr/>
          </p:nvSpPr>
          <p:spPr bwMode="auto">
            <a:xfrm>
              <a:off x="42" y="-21474836"/>
              <a:ext cx="2" cy="21474846"/>
            </a:xfrm>
            <a:custGeom>
              <a:avLst/>
              <a:gdLst>
                <a:gd name="T0" fmla="*/ 120 w 210"/>
                <a:gd name="T1" fmla="*/ -2147481833 h -2147482583"/>
                <a:gd name="T2" fmla="*/ 0 w 210"/>
                <a:gd name="T3" fmla="*/ -2147482568 h -2147482583"/>
                <a:gd name="T4" fmla="*/ 210 w 210"/>
                <a:gd name="T5" fmla="*/ -2147482583 h -2147482583"/>
                <a:gd name="T6" fmla="*/ 120 w 210"/>
                <a:gd name="T7" fmla="*/ -2147481833 h -214748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>
                  <a:moveTo>
                    <a:pt x="120" y="-2147481833"/>
                  </a:moveTo>
                  <a:lnTo>
                    <a:pt x="0" y="-2147482568"/>
                  </a:lnTo>
                  <a:lnTo>
                    <a:pt x="210" y="-2147482583"/>
                  </a:lnTo>
                  <a:lnTo>
                    <a:pt x="120" y="-21474818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">
              <a:hlinkClick r:id="rId5"/>
            </p:cNvPr>
            <p:cNvSpPr>
              <a:spLocks/>
            </p:cNvSpPr>
            <p:nvPr/>
          </p:nvSpPr>
          <p:spPr bwMode="auto">
            <a:xfrm>
              <a:off x="43" y="10"/>
              <a:ext cx="3" cy="1"/>
            </a:xfrm>
            <a:custGeom>
              <a:avLst/>
              <a:gdLst>
                <a:gd name="T0" fmla="*/ 0 w 300"/>
                <a:gd name="T1" fmla="*/ 750 h 60"/>
                <a:gd name="T2" fmla="*/ 90 w 300"/>
                <a:gd name="T3" fmla="*/ 0 h 60"/>
                <a:gd name="T4" fmla="*/ 300 w 300"/>
                <a:gd name="T5" fmla="*/ 60 h 60"/>
                <a:gd name="T6" fmla="*/ 0 w 300"/>
                <a:gd name="T7" fmla="*/ 7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60">
                  <a:moveTo>
                    <a:pt x="0" y="750"/>
                  </a:moveTo>
                  <a:lnTo>
                    <a:pt x="90" y="0"/>
                  </a:lnTo>
                  <a:lnTo>
                    <a:pt x="300" y="60"/>
                  </a:lnTo>
                  <a:lnTo>
                    <a:pt x="0" y="75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4">
              <a:hlinkClick r:id="rId6"/>
            </p:cNvPr>
            <p:cNvSpPr>
              <a:spLocks/>
            </p:cNvSpPr>
            <p:nvPr/>
          </p:nvSpPr>
          <p:spPr bwMode="auto">
            <a:xfrm>
              <a:off x="43" y="11"/>
              <a:ext cx="6" cy="1"/>
            </a:xfrm>
            <a:custGeom>
              <a:avLst/>
              <a:gdLst>
                <a:gd name="T0" fmla="*/ 0 w 525"/>
                <a:gd name="T1" fmla="*/ 690 h 150"/>
                <a:gd name="T2" fmla="*/ 300 w 525"/>
                <a:gd name="T3" fmla="*/ 0 h 150"/>
                <a:gd name="T4" fmla="*/ 420 w 525"/>
                <a:gd name="T5" fmla="*/ 60 h 150"/>
                <a:gd name="T6" fmla="*/ 525 w 525"/>
                <a:gd name="T7" fmla="*/ 150 h 150"/>
                <a:gd name="T8" fmla="*/ 0 w 525"/>
                <a:gd name="T9" fmla="*/ 6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50">
                  <a:moveTo>
                    <a:pt x="0" y="690"/>
                  </a:moveTo>
                  <a:lnTo>
                    <a:pt x="300" y="0"/>
                  </a:lnTo>
                  <a:lnTo>
                    <a:pt x="420" y="60"/>
                  </a:lnTo>
                  <a:lnTo>
                    <a:pt x="525" y="150"/>
                  </a:lnTo>
                  <a:lnTo>
                    <a:pt x="0" y="69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3">
              <a:hlinkClick r:id="rId7"/>
            </p:cNvPr>
            <p:cNvSpPr>
              <a:spLocks/>
            </p:cNvSpPr>
            <p:nvPr/>
          </p:nvSpPr>
          <p:spPr bwMode="auto">
            <a:xfrm>
              <a:off x="43" y="12"/>
              <a:ext cx="8" cy="6"/>
            </a:xfrm>
            <a:custGeom>
              <a:avLst/>
              <a:gdLst>
                <a:gd name="T0" fmla="*/ 0 w 765"/>
                <a:gd name="T1" fmla="*/ 540 h 540"/>
                <a:gd name="T2" fmla="*/ 525 w 765"/>
                <a:gd name="T3" fmla="*/ 0 h 540"/>
                <a:gd name="T4" fmla="*/ 630 w 765"/>
                <a:gd name="T5" fmla="*/ 105 h 540"/>
                <a:gd name="T6" fmla="*/ 705 w 765"/>
                <a:gd name="T7" fmla="*/ 240 h 540"/>
                <a:gd name="T8" fmla="*/ 750 w 765"/>
                <a:gd name="T9" fmla="*/ 390 h 540"/>
                <a:gd name="T10" fmla="*/ 765 w 765"/>
                <a:gd name="T11" fmla="*/ 540 h 540"/>
                <a:gd name="T12" fmla="*/ 0 w 765"/>
                <a:gd name="T1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540">
                  <a:moveTo>
                    <a:pt x="0" y="540"/>
                  </a:moveTo>
                  <a:lnTo>
                    <a:pt x="525" y="0"/>
                  </a:lnTo>
                  <a:lnTo>
                    <a:pt x="630" y="105"/>
                  </a:lnTo>
                  <a:lnTo>
                    <a:pt x="705" y="240"/>
                  </a:lnTo>
                  <a:lnTo>
                    <a:pt x="750" y="390"/>
                  </a:lnTo>
                  <a:lnTo>
                    <a:pt x="765" y="540"/>
                  </a:lnTo>
                  <a:lnTo>
                    <a:pt x="0" y="54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7CB66A-8B20-48EE-8E61-C47852D74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430" y="2900936"/>
            <a:ext cx="17335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7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613"/>
            <a:ext cx="7896225" cy="685800"/>
          </a:xfrm>
        </p:spPr>
        <p:txBody>
          <a:bodyPr/>
          <a:lstStyle/>
          <a:p>
            <a:r>
              <a:rPr lang="en-US" sz="2200" dirty="0"/>
              <a:t>File Classifier</a:t>
            </a:r>
            <a:endParaRPr lang="en-US" sz="2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54182" y="1227934"/>
            <a:ext cx="8035635" cy="5069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File Classifier Video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14575" y="0"/>
            <a:ext cx="962025" cy="2147483647"/>
            <a:chOff x="36" y="-21474836"/>
            <a:chExt cx="15" cy="21474810"/>
          </a:xfrm>
        </p:grpSpPr>
        <p:sp>
          <p:nvSpPr>
            <p:cNvPr id="5" name="Freeform 7">
              <a:hlinkClick r:id="rId5"/>
            </p:cNvPr>
            <p:cNvSpPr>
              <a:spLocks/>
            </p:cNvSpPr>
            <p:nvPr/>
          </p:nvSpPr>
          <p:spPr bwMode="auto">
            <a:xfrm>
              <a:off x="36" y="10"/>
              <a:ext cx="15" cy="15"/>
            </a:xfrm>
            <a:custGeom>
              <a:avLst/>
              <a:gdLst>
                <a:gd name="T0" fmla="*/ 750 w 1515"/>
                <a:gd name="T1" fmla="*/ 735 h 1485"/>
                <a:gd name="T2" fmla="*/ 1515 w 1515"/>
                <a:gd name="T3" fmla="*/ 735 h 1485"/>
                <a:gd name="T4" fmla="*/ 1500 w 1515"/>
                <a:gd name="T5" fmla="*/ 885 h 1485"/>
                <a:gd name="T6" fmla="*/ 1455 w 1515"/>
                <a:gd name="T7" fmla="*/ 1035 h 1485"/>
                <a:gd name="T8" fmla="*/ 1380 w 1515"/>
                <a:gd name="T9" fmla="*/ 1155 h 1485"/>
                <a:gd name="T10" fmla="*/ 1290 w 1515"/>
                <a:gd name="T11" fmla="*/ 1275 h 1485"/>
                <a:gd name="T12" fmla="*/ 1170 w 1515"/>
                <a:gd name="T13" fmla="*/ 1365 h 1485"/>
                <a:gd name="T14" fmla="*/ 1050 w 1515"/>
                <a:gd name="T15" fmla="*/ 1425 h 1485"/>
                <a:gd name="T16" fmla="*/ 900 w 1515"/>
                <a:gd name="T17" fmla="*/ 1470 h 1485"/>
                <a:gd name="T18" fmla="*/ 750 w 1515"/>
                <a:gd name="T19" fmla="*/ 1485 h 1485"/>
                <a:gd name="T20" fmla="*/ 600 w 1515"/>
                <a:gd name="T21" fmla="*/ 1470 h 1485"/>
                <a:gd name="T22" fmla="*/ 465 w 1515"/>
                <a:gd name="T23" fmla="*/ 1425 h 1485"/>
                <a:gd name="T24" fmla="*/ 330 w 1515"/>
                <a:gd name="T25" fmla="*/ 1365 h 1485"/>
                <a:gd name="T26" fmla="*/ 225 w 1515"/>
                <a:gd name="T27" fmla="*/ 1275 h 1485"/>
                <a:gd name="T28" fmla="*/ 135 w 1515"/>
                <a:gd name="T29" fmla="*/ 1155 h 1485"/>
                <a:gd name="T30" fmla="*/ 60 w 1515"/>
                <a:gd name="T31" fmla="*/ 1035 h 1485"/>
                <a:gd name="T32" fmla="*/ 15 w 1515"/>
                <a:gd name="T33" fmla="*/ 885 h 1485"/>
                <a:gd name="T34" fmla="*/ 0 w 1515"/>
                <a:gd name="T35" fmla="*/ 735 h 1485"/>
                <a:gd name="T36" fmla="*/ 15 w 1515"/>
                <a:gd name="T37" fmla="*/ 600 h 1485"/>
                <a:gd name="T38" fmla="*/ 45 w 1515"/>
                <a:gd name="T39" fmla="*/ 480 h 1485"/>
                <a:gd name="T40" fmla="*/ 180 w 1515"/>
                <a:gd name="T41" fmla="*/ 255 h 1485"/>
                <a:gd name="T42" fmla="*/ 375 w 1515"/>
                <a:gd name="T43" fmla="*/ 90 h 1485"/>
                <a:gd name="T44" fmla="*/ 495 w 1515"/>
                <a:gd name="T45" fmla="*/ 30 h 1485"/>
                <a:gd name="T46" fmla="*/ 630 w 1515"/>
                <a:gd name="T47" fmla="*/ 0 h 1485"/>
                <a:gd name="T48" fmla="*/ 750 w 1515"/>
                <a:gd name="T49" fmla="*/ 73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5" h="1485">
                  <a:moveTo>
                    <a:pt x="750" y="735"/>
                  </a:moveTo>
                  <a:lnTo>
                    <a:pt x="1515" y="735"/>
                  </a:lnTo>
                  <a:lnTo>
                    <a:pt x="1500" y="885"/>
                  </a:lnTo>
                  <a:lnTo>
                    <a:pt x="1455" y="1035"/>
                  </a:lnTo>
                  <a:lnTo>
                    <a:pt x="1380" y="1155"/>
                  </a:lnTo>
                  <a:lnTo>
                    <a:pt x="1290" y="1275"/>
                  </a:lnTo>
                  <a:lnTo>
                    <a:pt x="1170" y="1365"/>
                  </a:lnTo>
                  <a:lnTo>
                    <a:pt x="1050" y="1425"/>
                  </a:lnTo>
                  <a:lnTo>
                    <a:pt x="900" y="1470"/>
                  </a:lnTo>
                  <a:lnTo>
                    <a:pt x="750" y="1485"/>
                  </a:lnTo>
                  <a:lnTo>
                    <a:pt x="600" y="1470"/>
                  </a:lnTo>
                  <a:lnTo>
                    <a:pt x="465" y="1425"/>
                  </a:lnTo>
                  <a:lnTo>
                    <a:pt x="330" y="1365"/>
                  </a:lnTo>
                  <a:lnTo>
                    <a:pt x="225" y="1275"/>
                  </a:lnTo>
                  <a:lnTo>
                    <a:pt x="135" y="1155"/>
                  </a:lnTo>
                  <a:lnTo>
                    <a:pt x="60" y="1035"/>
                  </a:lnTo>
                  <a:lnTo>
                    <a:pt x="15" y="885"/>
                  </a:lnTo>
                  <a:lnTo>
                    <a:pt x="0" y="735"/>
                  </a:lnTo>
                  <a:lnTo>
                    <a:pt x="15" y="600"/>
                  </a:lnTo>
                  <a:lnTo>
                    <a:pt x="45" y="480"/>
                  </a:lnTo>
                  <a:lnTo>
                    <a:pt x="180" y="255"/>
                  </a:lnTo>
                  <a:lnTo>
                    <a:pt x="375" y="90"/>
                  </a:lnTo>
                  <a:lnTo>
                    <a:pt x="495" y="30"/>
                  </a:lnTo>
                  <a:lnTo>
                    <a:pt x="630" y="0"/>
                  </a:lnTo>
                  <a:lnTo>
                    <a:pt x="750" y="73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hlinkClick r:id="rId6"/>
            </p:cNvPr>
            <p:cNvSpPr>
              <a:spLocks/>
            </p:cNvSpPr>
            <p:nvPr/>
          </p:nvSpPr>
          <p:spPr bwMode="auto">
            <a:xfrm>
              <a:off x="42" y="-21474836"/>
              <a:ext cx="2" cy="21474846"/>
            </a:xfrm>
            <a:custGeom>
              <a:avLst/>
              <a:gdLst>
                <a:gd name="T0" fmla="*/ 120 w 210"/>
                <a:gd name="T1" fmla="*/ -2147481833 h -2147482583"/>
                <a:gd name="T2" fmla="*/ 0 w 210"/>
                <a:gd name="T3" fmla="*/ -2147482568 h -2147482583"/>
                <a:gd name="T4" fmla="*/ 210 w 210"/>
                <a:gd name="T5" fmla="*/ -2147482583 h -2147482583"/>
                <a:gd name="T6" fmla="*/ 120 w 210"/>
                <a:gd name="T7" fmla="*/ -2147481833 h -214748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>
                  <a:moveTo>
                    <a:pt x="120" y="-2147481833"/>
                  </a:moveTo>
                  <a:lnTo>
                    <a:pt x="0" y="-2147482568"/>
                  </a:lnTo>
                  <a:lnTo>
                    <a:pt x="210" y="-2147482583"/>
                  </a:lnTo>
                  <a:lnTo>
                    <a:pt x="120" y="-21474818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>
              <a:hlinkClick r:id="rId7"/>
            </p:cNvPr>
            <p:cNvSpPr>
              <a:spLocks/>
            </p:cNvSpPr>
            <p:nvPr/>
          </p:nvSpPr>
          <p:spPr bwMode="auto">
            <a:xfrm>
              <a:off x="43" y="10"/>
              <a:ext cx="3" cy="1"/>
            </a:xfrm>
            <a:custGeom>
              <a:avLst/>
              <a:gdLst>
                <a:gd name="T0" fmla="*/ 0 w 300"/>
                <a:gd name="T1" fmla="*/ 750 h 60"/>
                <a:gd name="T2" fmla="*/ 90 w 300"/>
                <a:gd name="T3" fmla="*/ 0 h 60"/>
                <a:gd name="T4" fmla="*/ 300 w 300"/>
                <a:gd name="T5" fmla="*/ 60 h 60"/>
                <a:gd name="T6" fmla="*/ 0 w 300"/>
                <a:gd name="T7" fmla="*/ 7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60">
                  <a:moveTo>
                    <a:pt x="0" y="750"/>
                  </a:moveTo>
                  <a:lnTo>
                    <a:pt x="90" y="0"/>
                  </a:lnTo>
                  <a:lnTo>
                    <a:pt x="300" y="60"/>
                  </a:lnTo>
                  <a:lnTo>
                    <a:pt x="0" y="75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">
              <a:hlinkClick r:id="rId8"/>
            </p:cNvPr>
            <p:cNvSpPr>
              <a:spLocks/>
            </p:cNvSpPr>
            <p:nvPr/>
          </p:nvSpPr>
          <p:spPr bwMode="auto">
            <a:xfrm>
              <a:off x="43" y="11"/>
              <a:ext cx="6" cy="1"/>
            </a:xfrm>
            <a:custGeom>
              <a:avLst/>
              <a:gdLst>
                <a:gd name="T0" fmla="*/ 0 w 525"/>
                <a:gd name="T1" fmla="*/ 690 h 150"/>
                <a:gd name="T2" fmla="*/ 300 w 525"/>
                <a:gd name="T3" fmla="*/ 0 h 150"/>
                <a:gd name="T4" fmla="*/ 420 w 525"/>
                <a:gd name="T5" fmla="*/ 60 h 150"/>
                <a:gd name="T6" fmla="*/ 525 w 525"/>
                <a:gd name="T7" fmla="*/ 150 h 150"/>
                <a:gd name="T8" fmla="*/ 0 w 525"/>
                <a:gd name="T9" fmla="*/ 6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50">
                  <a:moveTo>
                    <a:pt x="0" y="690"/>
                  </a:moveTo>
                  <a:lnTo>
                    <a:pt x="300" y="0"/>
                  </a:lnTo>
                  <a:lnTo>
                    <a:pt x="420" y="60"/>
                  </a:lnTo>
                  <a:lnTo>
                    <a:pt x="525" y="150"/>
                  </a:lnTo>
                  <a:lnTo>
                    <a:pt x="0" y="69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">
              <a:hlinkClick r:id="rId9"/>
            </p:cNvPr>
            <p:cNvSpPr>
              <a:spLocks/>
            </p:cNvSpPr>
            <p:nvPr/>
          </p:nvSpPr>
          <p:spPr bwMode="auto">
            <a:xfrm>
              <a:off x="43" y="12"/>
              <a:ext cx="8" cy="6"/>
            </a:xfrm>
            <a:custGeom>
              <a:avLst/>
              <a:gdLst>
                <a:gd name="T0" fmla="*/ 0 w 765"/>
                <a:gd name="T1" fmla="*/ 540 h 540"/>
                <a:gd name="T2" fmla="*/ 525 w 765"/>
                <a:gd name="T3" fmla="*/ 0 h 540"/>
                <a:gd name="T4" fmla="*/ 630 w 765"/>
                <a:gd name="T5" fmla="*/ 105 h 540"/>
                <a:gd name="T6" fmla="*/ 705 w 765"/>
                <a:gd name="T7" fmla="*/ 240 h 540"/>
                <a:gd name="T8" fmla="*/ 750 w 765"/>
                <a:gd name="T9" fmla="*/ 390 h 540"/>
                <a:gd name="T10" fmla="*/ 765 w 765"/>
                <a:gd name="T11" fmla="*/ 540 h 540"/>
                <a:gd name="T12" fmla="*/ 0 w 765"/>
                <a:gd name="T1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540">
                  <a:moveTo>
                    <a:pt x="0" y="540"/>
                  </a:moveTo>
                  <a:lnTo>
                    <a:pt x="525" y="0"/>
                  </a:lnTo>
                  <a:lnTo>
                    <a:pt x="630" y="105"/>
                  </a:lnTo>
                  <a:lnTo>
                    <a:pt x="705" y="240"/>
                  </a:lnTo>
                  <a:lnTo>
                    <a:pt x="750" y="390"/>
                  </a:lnTo>
                  <a:lnTo>
                    <a:pt x="765" y="540"/>
                  </a:lnTo>
                  <a:lnTo>
                    <a:pt x="0" y="54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MTS_Boldon_James_File_Classifier_Training">
            <a:hlinkClick r:id="" action="ppaction://media"/>
            <a:extLst>
              <a:ext uri="{FF2B5EF4-FFF2-40B4-BE49-F238E27FC236}">
                <a16:creationId xmlns:a16="http://schemas.microsoft.com/office/drawing/2014/main" id="{29F65A4B-C6C2-4DA3-A3F6-565A0CF745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88235" y="1598648"/>
            <a:ext cx="8384850" cy="458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0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177613"/>
            <a:ext cx="7888605" cy="685800"/>
          </a:xfrm>
        </p:spPr>
        <p:txBody>
          <a:bodyPr/>
          <a:lstStyle/>
          <a:p>
            <a:r>
              <a:rPr lang="en-US" sz="2000" dirty="0"/>
              <a:t>Office Classifier</a:t>
            </a:r>
            <a:endParaRPr lang="en-US" sz="2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3850" y="1354975"/>
            <a:ext cx="8496300" cy="5093789"/>
          </a:xfrm>
        </p:spPr>
        <p:txBody>
          <a:bodyPr/>
          <a:lstStyle/>
          <a:p>
            <a:pPr marL="0" indent="0">
              <a:buNone/>
            </a:pPr>
            <a:br>
              <a:rPr lang="en-US" sz="1200" dirty="0"/>
            </a:br>
            <a:endParaRPr lang="en-US" sz="1200" dirty="0"/>
          </a:p>
          <a:p>
            <a:pPr marL="0" indent="0">
              <a:buNone/>
            </a:pPr>
            <a:br>
              <a:rPr lang="en-US" sz="1200" dirty="0"/>
            </a:br>
            <a:endParaRPr lang="en-US" sz="12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14575" y="0"/>
            <a:ext cx="962025" cy="2147483647"/>
            <a:chOff x="36" y="-21474836"/>
            <a:chExt cx="15" cy="21474810"/>
          </a:xfrm>
        </p:grpSpPr>
        <p:sp>
          <p:nvSpPr>
            <p:cNvPr id="5" name="Freeform 7">
              <a:hlinkClick r:id="rId5"/>
            </p:cNvPr>
            <p:cNvSpPr>
              <a:spLocks/>
            </p:cNvSpPr>
            <p:nvPr/>
          </p:nvSpPr>
          <p:spPr bwMode="auto">
            <a:xfrm>
              <a:off x="36" y="10"/>
              <a:ext cx="15" cy="15"/>
            </a:xfrm>
            <a:custGeom>
              <a:avLst/>
              <a:gdLst>
                <a:gd name="T0" fmla="*/ 750 w 1515"/>
                <a:gd name="T1" fmla="*/ 735 h 1485"/>
                <a:gd name="T2" fmla="*/ 1515 w 1515"/>
                <a:gd name="T3" fmla="*/ 735 h 1485"/>
                <a:gd name="T4" fmla="*/ 1500 w 1515"/>
                <a:gd name="T5" fmla="*/ 885 h 1485"/>
                <a:gd name="T6" fmla="*/ 1455 w 1515"/>
                <a:gd name="T7" fmla="*/ 1035 h 1485"/>
                <a:gd name="T8" fmla="*/ 1380 w 1515"/>
                <a:gd name="T9" fmla="*/ 1155 h 1485"/>
                <a:gd name="T10" fmla="*/ 1290 w 1515"/>
                <a:gd name="T11" fmla="*/ 1275 h 1485"/>
                <a:gd name="T12" fmla="*/ 1170 w 1515"/>
                <a:gd name="T13" fmla="*/ 1365 h 1485"/>
                <a:gd name="T14" fmla="*/ 1050 w 1515"/>
                <a:gd name="T15" fmla="*/ 1425 h 1485"/>
                <a:gd name="T16" fmla="*/ 900 w 1515"/>
                <a:gd name="T17" fmla="*/ 1470 h 1485"/>
                <a:gd name="T18" fmla="*/ 750 w 1515"/>
                <a:gd name="T19" fmla="*/ 1485 h 1485"/>
                <a:gd name="T20" fmla="*/ 600 w 1515"/>
                <a:gd name="T21" fmla="*/ 1470 h 1485"/>
                <a:gd name="T22" fmla="*/ 465 w 1515"/>
                <a:gd name="T23" fmla="*/ 1425 h 1485"/>
                <a:gd name="T24" fmla="*/ 330 w 1515"/>
                <a:gd name="T25" fmla="*/ 1365 h 1485"/>
                <a:gd name="T26" fmla="*/ 225 w 1515"/>
                <a:gd name="T27" fmla="*/ 1275 h 1485"/>
                <a:gd name="T28" fmla="*/ 135 w 1515"/>
                <a:gd name="T29" fmla="*/ 1155 h 1485"/>
                <a:gd name="T30" fmla="*/ 60 w 1515"/>
                <a:gd name="T31" fmla="*/ 1035 h 1485"/>
                <a:gd name="T32" fmla="*/ 15 w 1515"/>
                <a:gd name="T33" fmla="*/ 885 h 1485"/>
                <a:gd name="T34" fmla="*/ 0 w 1515"/>
                <a:gd name="T35" fmla="*/ 735 h 1485"/>
                <a:gd name="T36" fmla="*/ 15 w 1515"/>
                <a:gd name="T37" fmla="*/ 600 h 1485"/>
                <a:gd name="T38" fmla="*/ 45 w 1515"/>
                <a:gd name="T39" fmla="*/ 480 h 1485"/>
                <a:gd name="T40" fmla="*/ 180 w 1515"/>
                <a:gd name="T41" fmla="*/ 255 h 1485"/>
                <a:gd name="T42" fmla="*/ 375 w 1515"/>
                <a:gd name="T43" fmla="*/ 90 h 1485"/>
                <a:gd name="T44" fmla="*/ 495 w 1515"/>
                <a:gd name="T45" fmla="*/ 30 h 1485"/>
                <a:gd name="T46" fmla="*/ 630 w 1515"/>
                <a:gd name="T47" fmla="*/ 0 h 1485"/>
                <a:gd name="T48" fmla="*/ 750 w 1515"/>
                <a:gd name="T49" fmla="*/ 73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5" h="1485">
                  <a:moveTo>
                    <a:pt x="750" y="735"/>
                  </a:moveTo>
                  <a:lnTo>
                    <a:pt x="1515" y="735"/>
                  </a:lnTo>
                  <a:lnTo>
                    <a:pt x="1500" y="885"/>
                  </a:lnTo>
                  <a:lnTo>
                    <a:pt x="1455" y="1035"/>
                  </a:lnTo>
                  <a:lnTo>
                    <a:pt x="1380" y="1155"/>
                  </a:lnTo>
                  <a:lnTo>
                    <a:pt x="1290" y="1275"/>
                  </a:lnTo>
                  <a:lnTo>
                    <a:pt x="1170" y="1365"/>
                  </a:lnTo>
                  <a:lnTo>
                    <a:pt x="1050" y="1425"/>
                  </a:lnTo>
                  <a:lnTo>
                    <a:pt x="900" y="1470"/>
                  </a:lnTo>
                  <a:lnTo>
                    <a:pt x="750" y="1485"/>
                  </a:lnTo>
                  <a:lnTo>
                    <a:pt x="600" y="1470"/>
                  </a:lnTo>
                  <a:lnTo>
                    <a:pt x="465" y="1425"/>
                  </a:lnTo>
                  <a:lnTo>
                    <a:pt x="330" y="1365"/>
                  </a:lnTo>
                  <a:lnTo>
                    <a:pt x="225" y="1275"/>
                  </a:lnTo>
                  <a:lnTo>
                    <a:pt x="135" y="1155"/>
                  </a:lnTo>
                  <a:lnTo>
                    <a:pt x="60" y="1035"/>
                  </a:lnTo>
                  <a:lnTo>
                    <a:pt x="15" y="885"/>
                  </a:lnTo>
                  <a:lnTo>
                    <a:pt x="0" y="735"/>
                  </a:lnTo>
                  <a:lnTo>
                    <a:pt x="15" y="600"/>
                  </a:lnTo>
                  <a:lnTo>
                    <a:pt x="45" y="480"/>
                  </a:lnTo>
                  <a:lnTo>
                    <a:pt x="180" y="255"/>
                  </a:lnTo>
                  <a:lnTo>
                    <a:pt x="375" y="90"/>
                  </a:lnTo>
                  <a:lnTo>
                    <a:pt x="495" y="30"/>
                  </a:lnTo>
                  <a:lnTo>
                    <a:pt x="630" y="0"/>
                  </a:lnTo>
                  <a:lnTo>
                    <a:pt x="750" y="73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hlinkClick r:id="rId6"/>
            </p:cNvPr>
            <p:cNvSpPr>
              <a:spLocks/>
            </p:cNvSpPr>
            <p:nvPr/>
          </p:nvSpPr>
          <p:spPr bwMode="auto">
            <a:xfrm>
              <a:off x="42" y="-21474836"/>
              <a:ext cx="2" cy="21474846"/>
            </a:xfrm>
            <a:custGeom>
              <a:avLst/>
              <a:gdLst>
                <a:gd name="T0" fmla="*/ 120 w 210"/>
                <a:gd name="T1" fmla="*/ -2147481833 h -2147482583"/>
                <a:gd name="T2" fmla="*/ 0 w 210"/>
                <a:gd name="T3" fmla="*/ -2147482568 h -2147482583"/>
                <a:gd name="T4" fmla="*/ 210 w 210"/>
                <a:gd name="T5" fmla="*/ -2147482583 h -2147482583"/>
                <a:gd name="T6" fmla="*/ 120 w 210"/>
                <a:gd name="T7" fmla="*/ -2147481833 h -214748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>
                  <a:moveTo>
                    <a:pt x="120" y="-2147481833"/>
                  </a:moveTo>
                  <a:lnTo>
                    <a:pt x="0" y="-2147482568"/>
                  </a:lnTo>
                  <a:lnTo>
                    <a:pt x="210" y="-2147482583"/>
                  </a:lnTo>
                  <a:lnTo>
                    <a:pt x="120" y="-21474818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>
              <a:hlinkClick r:id="rId7"/>
            </p:cNvPr>
            <p:cNvSpPr>
              <a:spLocks/>
            </p:cNvSpPr>
            <p:nvPr/>
          </p:nvSpPr>
          <p:spPr bwMode="auto">
            <a:xfrm>
              <a:off x="43" y="10"/>
              <a:ext cx="3" cy="1"/>
            </a:xfrm>
            <a:custGeom>
              <a:avLst/>
              <a:gdLst>
                <a:gd name="T0" fmla="*/ 0 w 300"/>
                <a:gd name="T1" fmla="*/ 750 h 60"/>
                <a:gd name="T2" fmla="*/ 90 w 300"/>
                <a:gd name="T3" fmla="*/ 0 h 60"/>
                <a:gd name="T4" fmla="*/ 300 w 300"/>
                <a:gd name="T5" fmla="*/ 60 h 60"/>
                <a:gd name="T6" fmla="*/ 0 w 300"/>
                <a:gd name="T7" fmla="*/ 7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60">
                  <a:moveTo>
                    <a:pt x="0" y="750"/>
                  </a:moveTo>
                  <a:lnTo>
                    <a:pt x="90" y="0"/>
                  </a:lnTo>
                  <a:lnTo>
                    <a:pt x="300" y="60"/>
                  </a:lnTo>
                  <a:lnTo>
                    <a:pt x="0" y="75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">
              <a:hlinkClick r:id="rId8"/>
            </p:cNvPr>
            <p:cNvSpPr>
              <a:spLocks/>
            </p:cNvSpPr>
            <p:nvPr/>
          </p:nvSpPr>
          <p:spPr bwMode="auto">
            <a:xfrm>
              <a:off x="43" y="11"/>
              <a:ext cx="6" cy="1"/>
            </a:xfrm>
            <a:custGeom>
              <a:avLst/>
              <a:gdLst>
                <a:gd name="T0" fmla="*/ 0 w 525"/>
                <a:gd name="T1" fmla="*/ 690 h 150"/>
                <a:gd name="T2" fmla="*/ 300 w 525"/>
                <a:gd name="T3" fmla="*/ 0 h 150"/>
                <a:gd name="T4" fmla="*/ 420 w 525"/>
                <a:gd name="T5" fmla="*/ 60 h 150"/>
                <a:gd name="T6" fmla="*/ 525 w 525"/>
                <a:gd name="T7" fmla="*/ 150 h 150"/>
                <a:gd name="T8" fmla="*/ 0 w 525"/>
                <a:gd name="T9" fmla="*/ 6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50">
                  <a:moveTo>
                    <a:pt x="0" y="690"/>
                  </a:moveTo>
                  <a:lnTo>
                    <a:pt x="300" y="0"/>
                  </a:lnTo>
                  <a:lnTo>
                    <a:pt x="420" y="60"/>
                  </a:lnTo>
                  <a:lnTo>
                    <a:pt x="525" y="150"/>
                  </a:lnTo>
                  <a:lnTo>
                    <a:pt x="0" y="69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">
              <a:hlinkClick r:id="rId9"/>
            </p:cNvPr>
            <p:cNvSpPr>
              <a:spLocks/>
            </p:cNvSpPr>
            <p:nvPr/>
          </p:nvSpPr>
          <p:spPr bwMode="auto">
            <a:xfrm>
              <a:off x="43" y="12"/>
              <a:ext cx="8" cy="6"/>
            </a:xfrm>
            <a:custGeom>
              <a:avLst/>
              <a:gdLst>
                <a:gd name="T0" fmla="*/ 0 w 765"/>
                <a:gd name="T1" fmla="*/ 540 h 540"/>
                <a:gd name="T2" fmla="*/ 525 w 765"/>
                <a:gd name="T3" fmla="*/ 0 h 540"/>
                <a:gd name="T4" fmla="*/ 630 w 765"/>
                <a:gd name="T5" fmla="*/ 105 h 540"/>
                <a:gd name="T6" fmla="*/ 705 w 765"/>
                <a:gd name="T7" fmla="*/ 240 h 540"/>
                <a:gd name="T8" fmla="*/ 750 w 765"/>
                <a:gd name="T9" fmla="*/ 390 h 540"/>
                <a:gd name="T10" fmla="*/ 765 w 765"/>
                <a:gd name="T11" fmla="*/ 540 h 540"/>
                <a:gd name="T12" fmla="*/ 0 w 765"/>
                <a:gd name="T1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540">
                  <a:moveTo>
                    <a:pt x="0" y="540"/>
                  </a:moveTo>
                  <a:lnTo>
                    <a:pt x="525" y="0"/>
                  </a:lnTo>
                  <a:lnTo>
                    <a:pt x="630" y="105"/>
                  </a:lnTo>
                  <a:lnTo>
                    <a:pt x="705" y="240"/>
                  </a:lnTo>
                  <a:lnTo>
                    <a:pt x="750" y="390"/>
                  </a:lnTo>
                  <a:lnTo>
                    <a:pt x="765" y="540"/>
                  </a:lnTo>
                  <a:lnTo>
                    <a:pt x="0" y="54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D20107-C034-439E-9544-1AE7388D4B47}"/>
              </a:ext>
            </a:extLst>
          </p:cNvPr>
          <p:cNvSpPr txBox="1"/>
          <p:nvPr/>
        </p:nvSpPr>
        <p:spPr>
          <a:xfrm>
            <a:off x="323850" y="1354075"/>
            <a:ext cx="8153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Office Classifier Video – Select &lt;insert play&gt; icon below to play</a:t>
            </a:r>
          </a:p>
        </p:txBody>
      </p:sp>
      <p:pic>
        <p:nvPicPr>
          <p:cNvPr id="6" name="MTS_Boldon_James_Office_Classifier_Training">
            <a:hlinkClick r:id="" action="ppaction://media"/>
            <a:extLst>
              <a:ext uri="{FF2B5EF4-FFF2-40B4-BE49-F238E27FC236}">
                <a16:creationId xmlns:a16="http://schemas.microsoft.com/office/drawing/2014/main" id="{C9097076-AA90-4C39-BA10-51397072282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23850" y="1754186"/>
            <a:ext cx="8613869" cy="447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0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177613"/>
            <a:ext cx="7888605" cy="685800"/>
          </a:xfrm>
        </p:spPr>
        <p:txBody>
          <a:bodyPr/>
          <a:lstStyle/>
          <a:p>
            <a:r>
              <a:rPr lang="en-US" sz="2000" dirty="0"/>
              <a:t>Outlook Classifier</a:t>
            </a:r>
            <a:endParaRPr lang="en-US" sz="2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53673" y="1126762"/>
            <a:ext cx="8036654" cy="471211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Outlook Classifier Video </a:t>
            </a:r>
            <a:r>
              <a:rPr lang="en-US" sz="2400" dirty="0"/>
              <a:t>– Select &lt;insert play&gt; icon below to play</a:t>
            </a:r>
            <a:endParaRPr lang="en-US" sz="2200" dirty="0"/>
          </a:p>
          <a:p>
            <a:pPr marL="0" indent="0">
              <a:buNone/>
            </a:pPr>
            <a:endParaRPr lang="en-US" sz="12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14575" y="0"/>
            <a:ext cx="962025" cy="2147483647"/>
            <a:chOff x="36" y="-21474836"/>
            <a:chExt cx="15" cy="21474810"/>
          </a:xfrm>
        </p:grpSpPr>
        <p:sp>
          <p:nvSpPr>
            <p:cNvPr id="5" name="Freeform 7">
              <a:hlinkClick r:id="rId5"/>
            </p:cNvPr>
            <p:cNvSpPr>
              <a:spLocks/>
            </p:cNvSpPr>
            <p:nvPr/>
          </p:nvSpPr>
          <p:spPr bwMode="auto">
            <a:xfrm>
              <a:off x="36" y="10"/>
              <a:ext cx="15" cy="15"/>
            </a:xfrm>
            <a:custGeom>
              <a:avLst/>
              <a:gdLst>
                <a:gd name="T0" fmla="*/ 750 w 1515"/>
                <a:gd name="T1" fmla="*/ 735 h 1485"/>
                <a:gd name="T2" fmla="*/ 1515 w 1515"/>
                <a:gd name="T3" fmla="*/ 735 h 1485"/>
                <a:gd name="T4" fmla="*/ 1500 w 1515"/>
                <a:gd name="T5" fmla="*/ 885 h 1485"/>
                <a:gd name="T6" fmla="*/ 1455 w 1515"/>
                <a:gd name="T7" fmla="*/ 1035 h 1485"/>
                <a:gd name="T8" fmla="*/ 1380 w 1515"/>
                <a:gd name="T9" fmla="*/ 1155 h 1485"/>
                <a:gd name="T10" fmla="*/ 1290 w 1515"/>
                <a:gd name="T11" fmla="*/ 1275 h 1485"/>
                <a:gd name="T12" fmla="*/ 1170 w 1515"/>
                <a:gd name="T13" fmla="*/ 1365 h 1485"/>
                <a:gd name="T14" fmla="*/ 1050 w 1515"/>
                <a:gd name="T15" fmla="*/ 1425 h 1485"/>
                <a:gd name="T16" fmla="*/ 900 w 1515"/>
                <a:gd name="T17" fmla="*/ 1470 h 1485"/>
                <a:gd name="T18" fmla="*/ 750 w 1515"/>
                <a:gd name="T19" fmla="*/ 1485 h 1485"/>
                <a:gd name="T20" fmla="*/ 600 w 1515"/>
                <a:gd name="T21" fmla="*/ 1470 h 1485"/>
                <a:gd name="T22" fmla="*/ 465 w 1515"/>
                <a:gd name="T23" fmla="*/ 1425 h 1485"/>
                <a:gd name="T24" fmla="*/ 330 w 1515"/>
                <a:gd name="T25" fmla="*/ 1365 h 1485"/>
                <a:gd name="T26" fmla="*/ 225 w 1515"/>
                <a:gd name="T27" fmla="*/ 1275 h 1485"/>
                <a:gd name="T28" fmla="*/ 135 w 1515"/>
                <a:gd name="T29" fmla="*/ 1155 h 1485"/>
                <a:gd name="T30" fmla="*/ 60 w 1515"/>
                <a:gd name="T31" fmla="*/ 1035 h 1485"/>
                <a:gd name="T32" fmla="*/ 15 w 1515"/>
                <a:gd name="T33" fmla="*/ 885 h 1485"/>
                <a:gd name="T34" fmla="*/ 0 w 1515"/>
                <a:gd name="T35" fmla="*/ 735 h 1485"/>
                <a:gd name="T36" fmla="*/ 15 w 1515"/>
                <a:gd name="T37" fmla="*/ 600 h 1485"/>
                <a:gd name="T38" fmla="*/ 45 w 1515"/>
                <a:gd name="T39" fmla="*/ 480 h 1485"/>
                <a:gd name="T40" fmla="*/ 180 w 1515"/>
                <a:gd name="T41" fmla="*/ 255 h 1485"/>
                <a:gd name="T42" fmla="*/ 375 w 1515"/>
                <a:gd name="T43" fmla="*/ 90 h 1485"/>
                <a:gd name="T44" fmla="*/ 495 w 1515"/>
                <a:gd name="T45" fmla="*/ 30 h 1485"/>
                <a:gd name="T46" fmla="*/ 630 w 1515"/>
                <a:gd name="T47" fmla="*/ 0 h 1485"/>
                <a:gd name="T48" fmla="*/ 750 w 1515"/>
                <a:gd name="T49" fmla="*/ 73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5" h="1485">
                  <a:moveTo>
                    <a:pt x="750" y="735"/>
                  </a:moveTo>
                  <a:lnTo>
                    <a:pt x="1515" y="735"/>
                  </a:lnTo>
                  <a:lnTo>
                    <a:pt x="1500" y="885"/>
                  </a:lnTo>
                  <a:lnTo>
                    <a:pt x="1455" y="1035"/>
                  </a:lnTo>
                  <a:lnTo>
                    <a:pt x="1380" y="1155"/>
                  </a:lnTo>
                  <a:lnTo>
                    <a:pt x="1290" y="1275"/>
                  </a:lnTo>
                  <a:lnTo>
                    <a:pt x="1170" y="1365"/>
                  </a:lnTo>
                  <a:lnTo>
                    <a:pt x="1050" y="1425"/>
                  </a:lnTo>
                  <a:lnTo>
                    <a:pt x="900" y="1470"/>
                  </a:lnTo>
                  <a:lnTo>
                    <a:pt x="750" y="1485"/>
                  </a:lnTo>
                  <a:lnTo>
                    <a:pt x="600" y="1470"/>
                  </a:lnTo>
                  <a:lnTo>
                    <a:pt x="465" y="1425"/>
                  </a:lnTo>
                  <a:lnTo>
                    <a:pt x="330" y="1365"/>
                  </a:lnTo>
                  <a:lnTo>
                    <a:pt x="225" y="1275"/>
                  </a:lnTo>
                  <a:lnTo>
                    <a:pt x="135" y="1155"/>
                  </a:lnTo>
                  <a:lnTo>
                    <a:pt x="60" y="1035"/>
                  </a:lnTo>
                  <a:lnTo>
                    <a:pt x="15" y="885"/>
                  </a:lnTo>
                  <a:lnTo>
                    <a:pt x="0" y="735"/>
                  </a:lnTo>
                  <a:lnTo>
                    <a:pt x="15" y="600"/>
                  </a:lnTo>
                  <a:lnTo>
                    <a:pt x="45" y="480"/>
                  </a:lnTo>
                  <a:lnTo>
                    <a:pt x="180" y="255"/>
                  </a:lnTo>
                  <a:lnTo>
                    <a:pt x="375" y="90"/>
                  </a:lnTo>
                  <a:lnTo>
                    <a:pt x="495" y="30"/>
                  </a:lnTo>
                  <a:lnTo>
                    <a:pt x="630" y="0"/>
                  </a:lnTo>
                  <a:lnTo>
                    <a:pt x="750" y="73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>
              <a:hlinkClick r:id="rId6"/>
            </p:cNvPr>
            <p:cNvSpPr>
              <a:spLocks/>
            </p:cNvSpPr>
            <p:nvPr/>
          </p:nvSpPr>
          <p:spPr bwMode="auto">
            <a:xfrm>
              <a:off x="42" y="-21474836"/>
              <a:ext cx="2" cy="21474846"/>
            </a:xfrm>
            <a:custGeom>
              <a:avLst/>
              <a:gdLst>
                <a:gd name="T0" fmla="*/ 120 w 210"/>
                <a:gd name="T1" fmla="*/ -2147481833 h -2147482583"/>
                <a:gd name="T2" fmla="*/ 0 w 210"/>
                <a:gd name="T3" fmla="*/ -2147482568 h -2147482583"/>
                <a:gd name="T4" fmla="*/ 210 w 210"/>
                <a:gd name="T5" fmla="*/ -2147482583 h -2147482583"/>
                <a:gd name="T6" fmla="*/ 120 w 210"/>
                <a:gd name="T7" fmla="*/ -2147481833 h -214748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>
                  <a:moveTo>
                    <a:pt x="120" y="-2147481833"/>
                  </a:moveTo>
                  <a:lnTo>
                    <a:pt x="0" y="-2147482568"/>
                  </a:lnTo>
                  <a:lnTo>
                    <a:pt x="210" y="-2147482583"/>
                  </a:lnTo>
                  <a:lnTo>
                    <a:pt x="120" y="-21474818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>
              <a:hlinkClick r:id="rId7"/>
            </p:cNvPr>
            <p:cNvSpPr>
              <a:spLocks/>
            </p:cNvSpPr>
            <p:nvPr/>
          </p:nvSpPr>
          <p:spPr bwMode="auto">
            <a:xfrm>
              <a:off x="43" y="10"/>
              <a:ext cx="3" cy="1"/>
            </a:xfrm>
            <a:custGeom>
              <a:avLst/>
              <a:gdLst>
                <a:gd name="T0" fmla="*/ 0 w 300"/>
                <a:gd name="T1" fmla="*/ 750 h 60"/>
                <a:gd name="T2" fmla="*/ 90 w 300"/>
                <a:gd name="T3" fmla="*/ 0 h 60"/>
                <a:gd name="T4" fmla="*/ 300 w 300"/>
                <a:gd name="T5" fmla="*/ 60 h 60"/>
                <a:gd name="T6" fmla="*/ 0 w 300"/>
                <a:gd name="T7" fmla="*/ 7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60">
                  <a:moveTo>
                    <a:pt x="0" y="750"/>
                  </a:moveTo>
                  <a:lnTo>
                    <a:pt x="90" y="0"/>
                  </a:lnTo>
                  <a:lnTo>
                    <a:pt x="300" y="60"/>
                  </a:lnTo>
                  <a:lnTo>
                    <a:pt x="0" y="75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">
              <a:hlinkClick r:id="rId8"/>
            </p:cNvPr>
            <p:cNvSpPr>
              <a:spLocks/>
            </p:cNvSpPr>
            <p:nvPr/>
          </p:nvSpPr>
          <p:spPr bwMode="auto">
            <a:xfrm>
              <a:off x="43" y="11"/>
              <a:ext cx="6" cy="1"/>
            </a:xfrm>
            <a:custGeom>
              <a:avLst/>
              <a:gdLst>
                <a:gd name="T0" fmla="*/ 0 w 525"/>
                <a:gd name="T1" fmla="*/ 690 h 150"/>
                <a:gd name="T2" fmla="*/ 300 w 525"/>
                <a:gd name="T3" fmla="*/ 0 h 150"/>
                <a:gd name="T4" fmla="*/ 420 w 525"/>
                <a:gd name="T5" fmla="*/ 60 h 150"/>
                <a:gd name="T6" fmla="*/ 525 w 525"/>
                <a:gd name="T7" fmla="*/ 150 h 150"/>
                <a:gd name="T8" fmla="*/ 0 w 525"/>
                <a:gd name="T9" fmla="*/ 6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50">
                  <a:moveTo>
                    <a:pt x="0" y="690"/>
                  </a:moveTo>
                  <a:lnTo>
                    <a:pt x="300" y="0"/>
                  </a:lnTo>
                  <a:lnTo>
                    <a:pt x="420" y="60"/>
                  </a:lnTo>
                  <a:lnTo>
                    <a:pt x="525" y="150"/>
                  </a:lnTo>
                  <a:lnTo>
                    <a:pt x="0" y="69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">
              <a:hlinkClick r:id="rId9"/>
            </p:cNvPr>
            <p:cNvSpPr>
              <a:spLocks/>
            </p:cNvSpPr>
            <p:nvPr/>
          </p:nvSpPr>
          <p:spPr bwMode="auto">
            <a:xfrm>
              <a:off x="43" y="12"/>
              <a:ext cx="8" cy="6"/>
            </a:xfrm>
            <a:custGeom>
              <a:avLst/>
              <a:gdLst>
                <a:gd name="T0" fmla="*/ 0 w 765"/>
                <a:gd name="T1" fmla="*/ 540 h 540"/>
                <a:gd name="T2" fmla="*/ 525 w 765"/>
                <a:gd name="T3" fmla="*/ 0 h 540"/>
                <a:gd name="T4" fmla="*/ 630 w 765"/>
                <a:gd name="T5" fmla="*/ 105 h 540"/>
                <a:gd name="T6" fmla="*/ 705 w 765"/>
                <a:gd name="T7" fmla="*/ 240 h 540"/>
                <a:gd name="T8" fmla="*/ 750 w 765"/>
                <a:gd name="T9" fmla="*/ 390 h 540"/>
                <a:gd name="T10" fmla="*/ 765 w 765"/>
                <a:gd name="T11" fmla="*/ 540 h 540"/>
                <a:gd name="T12" fmla="*/ 0 w 765"/>
                <a:gd name="T1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540">
                  <a:moveTo>
                    <a:pt x="0" y="540"/>
                  </a:moveTo>
                  <a:lnTo>
                    <a:pt x="525" y="0"/>
                  </a:lnTo>
                  <a:lnTo>
                    <a:pt x="630" y="105"/>
                  </a:lnTo>
                  <a:lnTo>
                    <a:pt x="705" y="240"/>
                  </a:lnTo>
                  <a:lnTo>
                    <a:pt x="750" y="390"/>
                  </a:lnTo>
                  <a:lnTo>
                    <a:pt x="765" y="540"/>
                  </a:lnTo>
                  <a:lnTo>
                    <a:pt x="0" y="54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MTS_Boldon_James_Email_Classifier_Training">
            <a:hlinkClick r:id="" action="ppaction://media"/>
            <a:extLst>
              <a:ext uri="{FF2B5EF4-FFF2-40B4-BE49-F238E27FC236}">
                <a16:creationId xmlns:a16="http://schemas.microsoft.com/office/drawing/2014/main" id="{F1F56D26-4303-43C0-BBF4-A50118610A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7382" y="1669774"/>
            <a:ext cx="8211927" cy="461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0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177613"/>
            <a:ext cx="7888605" cy="685800"/>
          </a:xfrm>
        </p:spPr>
        <p:txBody>
          <a:bodyPr/>
          <a:lstStyle/>
          <a:p>
            <a:r>
              <a:rPr lang="en-US" sz="2200" dirty="0"/>
              <a:t>What is Boldon James?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3850" y="1698171"/>
            <a:ext cx="8496300" cy="45097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Boldon James is a group of tools that will allow users to classify data as it is used.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Boldon James provides two tools for classifying data from your workstation.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File Classifier.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Office Classifier.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Each of these tools will allow a user to classify data as it is handled, one file at a time.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14575" y="0"/>
            <a:ext cx="962025" cy="2147483647"/>
            <a:chOff x="36" y="-21474836"/>
            <a:chExt cx="15" cy="21474810"/>
          </a:xfrm>
        </p:grpSpPr>
        <p:sp>
          <p:nvSpPr>
            <p:cNvPr id="5" name="Freeform 7">
              <a:hlinkClick r:id="rId3"/>
            </p:cNvPr>
            <p:cNvSpPr>
              <a:spLocks/>
            </p:cNvSpPr>
            <p:nvPr/>
          </p:nvSpPr>
          <p:spPr bwMode="auto">
            <a:xfrm>
              <a:off x="36" y="10"/>
              <a:ext cx="15" cy="15"/>
            </a:xfrm>
            <a:custGeom>
              <a:avLst/>
              <a:gdLst>
                <a:gd name="T0" fmla="*/ 750 w 1515"/>
                <a:gd name="T1" fmla="*/ 735 h 1485"/>
                <a:gd name="T2" fmla="*/ 1515 w 1515"/>
                <a:gd name="T3" fmla="*/ 735 h 1485"/>
                <a:gd name="T4" fmla="*/ 1500 w 1515"/>
                <a:gd name="T5" fmla="*/ 885 h 1485"/>
                <a:gd name="T6" fmla="*/ 1455 w 1515"/>
                <a:gd name="T7" fmla="*/ 1035 h 1485"/>
                <a:gd name="T8" fmla="*/ 1380 w 1515"/>
                <a:gd name="T9" fmla="*/ 1155 h 1485"/>
                <a:gd name="T10" fmla="*/ 1290 w 1515"/>
                <a:gd name="T11" fmla="*/ 1275 h 1485"/>
                <a:gd name="T12" fmla="*/ 1170 w 1515"/>
                <a:gd name="T13" fmla="*/ 1365 h 1485"/>
                <a:gd name="T14" fmla="*/ 1050 w 1515"/>
                <a:gd name="T15" fmla="*/ 1425 h 1485"/>
                <a:gd name="T16" fmla="*/ 900 w 1515"/>
                <a:gd name="T17" fmla="*/ 1470 h 1485"/>
                <a:gd name="T18" fmla="*/ 750 w 1515"/>
                <a:gd name="T19" fmla="*/ 1485 h 1485"/>
                <a:gd name="T20" fmla="*/ 600 w 1515"/>
                <a:gd name="T21" fmla="*/ 1470 h 1485"/>
                <a:gd name="T22" fmla="*/ 465 w 1515"/>
                <a:gd name="T23" fmla="*/ 1425 h 1485"/>
                <a:gd name="T24" fmla="*/ 330 w 1515"/>
                <a:gd name="T25" fmla="*/ 1365 h 1485"/>
                <a:gd name="T26" fmla="*/ 225 w 1515"/>
                <a:gd name="T27" fmla="*/ 1275 h 1485"/>
                <a:gd name="T28" fmla="*/ 135 w 1515"/>
                <a:gd name="T29" fmla="*/ 1155 h 1485"/>
                <a:gd name="T30" fmla="*/ 60 w 1515"/>
                <a:gd name="T31" fmla="*/ 1035 h 1485"/>
                <a:gd name="T32" fmla="*/ 15 w 1515"/>
                <a:gd name="T33" fmla="*/ 885 h 1485"/>
                <a:gd name="T34" fmla="*/ 0 w 1515"/>
                <a:gd name="T35" fmla="*/ 735 h 1485"/>
                <a:gd name="T36" fmla="*/ 15 w 1515"/>
                <a:gd name="T37" fmla="*/ 600 h 1485"/>
                <a:gd name="T38" fmla="*/ 45 w 1515"/>
                <a:gd name="T39" fmla="*/ 480 h 1485"/>
                <a:gd name="T40" fmla="*/ 180 w 1515"/>
                <a:gd name="T41" fmla="*/ 255 h 1485"/>
                <a:gd name="T42" fmla="*/ 375 w 1515"/>
                <a:gd name="T43" fmla="*/ 90 h 1485"/>
                <a:gd name="T44" fmla="*/ 495 w 1515"/>
                <a:gd name="T45" fmla="*/ 30 h 1485"/>
                <a:gd name="T46" fmla="*/ 630 w 1515"/>
                <a:gd name="T47" fmla="*/ 0 h 1485"/>
                <a:gd name="T48" fmla="*/ 750 w 1515"/>
                <a:gd name="T49" fmla="*/ 73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5" h="1485">
                  <a:moveTo>
                    <a:pt x="750" y="735"/>
                  </a:moveTo>
                  <a:lnTo>
                    <a:pt x="1515" y="735"/>
                  </a:lnTo>
                  <a:lnTo>
                    <a:pt x="1500" y="885"/>
                  </a:lnTo>
                  <a:lnTo>
                    <a:pt x="1455" y="1035"/>
                  </a:lnTo>
                  <a:lnTo>
                    <a:pt x="1380" y="1155"/>
                  </a:lnTo>
                  <a:lnTo>
                    <a:pt x="1290" y="1275"/>
                  </a:lnTo>
                  <a:lnTo>
                    <a:pt x="1170" y="1365"/>
                  </a:lnTo>
                  <a:lnTo>
                    <a:pt x="1050" y="1425"/>
                  </a:lnTo>
                  <a:lnTo>
                    <a:pt x="900" y="1470"/>
                  </a:lnTo>
                  <a:lnTo>
                    <a:pt x="750" y="1485"/>
                  </a:lnTo>
                  <a:lnTo>
                    <a:pt x="600" y="1470"/>
                  </a:lnTo>
                  <a:lnTo>
                    <a:pt x="465" y="1425"/>
                  </a:lnTo>
                  <a:lnTo>
                    <a:pt x="330" y="1365"/>
                  </a:lnTo>
                  <a:lnTo>
                    <a:pt x="225" y="1275"/>
                  </a:lnTo>
                  <a:lnTo>
                    <a:pt x="135" y="1155"/>
                  </a:lnTo>
                  <a:lnTo>
                    <a:pt x="60" y="1035"/>
                  </a:lnTo>
                  <a:lnTo>
                    <a:pt x="15" y="885"/>
                  </a:lnTo>
                  <a:lnTo>
                    <a:pt x="0" y="735"/>
                  </a:lnTo>
                  <a:lnTo>
                    <a:pt x="15" y="600"/>
                  </a:lnTo>
                  <a:lnTo>
                    <a:pt x="45" y="480"/>
                  </a:lnTo>
                  <a:lnTo>
                    <a:pt x="180" y="255"/>
                  </a:lnTo>
                  <a:lnTo>
                    <a:pt x="375" y="90"/>
                  </a:lnTo>
                  <a:lnTo>
                    <a:pt x="495" y="30"/>
                  </a:lnTo>
                  <a:lnTo>
                    <a:pt x="630" y="0"/>
                  </a:lnTo>
                  <a:lnTo>
                    <a:pt x="750" y="73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hlinkClick r:id="rId4"/>
            </p:cNvPr>
            <p:cNvSpPr>
              <a:spLocks/>
            </p:cNvSpPr>
            <p:nvPr/>
          </p:nvSpPr>
          <p:spPr bwMode="auto">
            <a:xfrm>
              <a:off x="42" y="-21474836"/>
              <a:ext cx="2" cy="21474846"/>
            </a:xfrm>
            <a:custGeom>
              <a:avLst/>
              <a:gdLst>
                <a:gd name="T0" fmla="*/ 120 w 210"/>
                <a:gd name="T1" fmla="*/ -2147481833 h -2147482583"/>
                <a:gd name="T2" fmla="*/ 0 w 210"/>
                <a:gd name="T3" fmla="*/ -2147482568 h -2147482583"/>
                <a:gd name="T4" fmla="*/ 210 w 210"/>
                <a:gd name="T5" fmla="*/ -2147482583 h -2147482583"/>
                <a:gd name="T6" fmla="*/ 120 w 210"/>
                <a:gd name="T7" fmla="*/ -2147481833 h -214748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>
                  <a:moveTo>
                    <a:pt x="120" y="-2147481833"/>
                  </a:moveTo>
                  <a:lnTo>
                    <a:pt x="0" y="-2147482568"/>
                  </a:lnTo>
                  <a:lnTo>
                    <a:pt x="210" y="-2147482583"/>
                  </a:lnTo>
                  <a:lnTo>
                    <a:pt x="120" y="-21474818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">
              <a:hlinkClick r:id="rId5"/>
            </p:cNvPr>
            <p:cNvSpPr>
              <a:spLocks/>
            </p:cNvSpPr>
            <p:nvPr/>
          </p:nvSpPr>
          <p:spPr bwMode="auto">
            <a:xfrm>
              <a:off x="43" y="10"/>
              <a:ext cx="3" cy="1"/>
            </a:xfrm>
            <a:custGeom>
              <a:avLst/>
              <a:gdLst>
                <a:gd name="T0" fmla="*/ 0 w 300"/>
                <a:gd name="T1" fmla="*/ 750 h 60"/>
                <a:gd name="T2" fmla="*/ 90 w 300"/>
                <a:gd name="T3" fmla="*/ 0 h 60"/>
                <a:gd name="T4" fmla="*/ 300 w 300"/>
                <a:gd name="T5" fmla="*/ 60 h 60"/>
                <a:gd name="T6" fmla="*/ 0 w 300"/>
                <a:gd name="T7" fmla="*/ 7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60">
                  <a:moveTo>
                    <a:pt x="0" y="750"/>
                  </a:moveTo>
                  <a:lnTo>
                    <a:pt x="90" y="0"/>
                  </a:lnTo>
                  <a:lnTo>
                    <a:pt x="300" y="60"/>
                  </a:lnTo>
                  <a:lnTo>
                    <a:pt x="0" y="75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4">
              <a:hlinkClick r:id="rId6"/>
            </p:cNvPr>
            <p:cNvSpPr>
              <a:spLocks/>
            </p:cNvSpPr>
            <p:nvPr/>
          </p:nvSpPr>
          <p:spPr bwMode="auto">
            <a:xfrm>
              <a:off x="43" y="11"/>
              <a:ext cx="6" cy="1"/>
            </a:xfrm>
            <a:custGeom>
              <a:avLst/>
              <a:gdLst>
                <a:gd name="T0" fmla="*/ 0 w 525"/>
                <a:gd name="T1" fmla="*/ 690 h 150"/>
                <a:gd name="T2" fmla="*/ 300 w 525"/>
                <a:gd name="T3" fmla="*/ 0 h 150"/>
                <a:gd name="T4" fmla="*/ 420 w 525"/>
                <a:gd name="T5" fmla="*/ 60 h 150"/>
                <a:gd name="T6" fmla="*/ 525 w 525"/>
                <a:gd name="T7" fmla="*/ 150 h 150"/>
                <a:gd name="T8" fmla="*/ 0 w 525"/>
                <a:gd name="T9" fmla="*/ 6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50">
                  <a:moveTo>
                    <a:pt x="0" y="690"/>
                  </a:moveTo>
                  <a:lnTo>
                    <a:pt x="300" y="0"/>
                  </a:lnTo>
                  <a:lnTo>
                    <a:pt x="420" y="60"/>
                  </a:lnTo>
                  <a:lnTo>
                    <a:pt x="525" y="150"/>
                  </a:lnTo>
                  <a:lnTo>
                    <a:pt x="0" y="69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3">
              <a:hlinkClick r:id="rId7"/>
            </p:cNvPr>
            <p:cNvSpPr>
              <a:spLocks/>
            </p:cNvSpPr>
            <p:nvPr/>
          </p:nvSpPr>
          <p:spPr bwMode="auto">
            <a:xfrm>
              <a:off x="43" y="12"/>
              <a:ext cx="8" cy="6"/>
            </a:xfrm>
            <a:custGeom>
              <a:avLst/>
              <a:gdLst>
                <a:gd name="T0" fmla="*/ 0 w 765"/>
                <a:gd name="T1" fmla="*/ 540 h 540"/>
                <a:gd name="T2" fmla="*/ 525 w 765"/>
                <a:gd name="T3" fmla="*/ 0 h 540"/>
                <a:gd name="T4" fmla="*/ 630 w 765"/>
                <a:gd name="T5" fmla="*/ 105 h 540"/>
                <a:gd name="T6" fmla="*/ 705 w 765"/>
                <a:gd name="T7" fmla="*/ 240 h 540"/>
                <a:gd name="T8" fmla="*/ 750 w 765"/>
                <a:gd name="T9" fmla="*/ 390 h 540"/>
                <a:gd name="T10" fmla="*/ 765 w 765"/>
                <a:gd name="T11" fmla="*/ 540 h 540"/>
                <a:gd name="T12" fmla="*/ 0 w 765"/>
                <a:gd name="T1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540">
                  <a:moveTo>
                    <a:pt x="0" y="540"/>
                  </a:moveTo>
                  <a:lnTo>
                    <a:pt x="525" y="0"/>
                  </a:lnTo>
                  <a:lnTo>
                    <a:pt x="630" y="105"/>
                  </a:lnTo>
                  <a:lnTo>
                    <a:pt x="705" y="240"/>
                  </a:lnTo>
                  <a:lnTo>
                    <a:pt x="750" y="390"/>
                  </a:lnTo>
                  <a:lnTo>
                    <a:pt x="765" y="540"/>
                  </a:lnTo>
                  <a:lnTo>
                    <a:pt x="0" y="54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2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613"/>
            <a:ext cx="8166100" cy="685800"/>
          </a:xfrm>
        </p:spPr>
        <p:txBody>
          <a:bodyPr/>
          <a:lstStyle/>
          <a:p>
            <a:r>
              <a:rPr lang="en-US" sz="2200" dirty="0"/>
              <a:t>Why do we need to use Boldon James?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3850" y="1193802"/>
            <a:ext cx="8496300" cy="50140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Classification of all of MTS’ data is required to ensure the DLP tool ForcePoint can control where data can be sent according to the written policy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IT-017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DLP tool can read some types of content in a file and compare it to known standards like Social Security Numbers or Credit Card numbers and from that match the control rules are applied according to the above policy.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Unfortunately, much of our data isn’t readable in this manner, as it may be diagrams and technical descriptions that are unique in each document. This means we need a way to place a tag in the file meta data to identify the level of classification that applies to a file -</a:t>
            </a:r>
            <a:br>
              <a:rPr lang="en-US" dirty="0"/>
            </a:br>
            <a:r>
              <a:rPr lang="en-US" dirty="0"/>
              <a:t>MST Restricted, MTS Export Controlled or MTS Secret.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14575" y="0"/>
            <a:ext cx="962025" cy="2147483647"/>
            <a:chOff x="36" y="-21474836"/>
            <a:chExt cx="15" cy="21474810"/>
          </a:xfrm>
        </p:grpSpPr>
        <p:sp>
          <p:nvSpPr>
            <p:cNvPr id="5" name="Freeform 7">
              <a:hlinkClick r:id="rId4"/>
            </p:cNvPr>
            <p:cNvSpPr>
              <a:spLocks/>
            </p:cNvSpPr>
            <p:nvPr/>
          </p:nvSpPr>
          <p:spPr bwMode="auto">
            <a:xfrm>
              <a:off x="36" y="10"/>
              <a:ext cx="15" cy="15"/>
            </a:xfrm>
            <a:custGeom>
              <a:avLst/>
              <a:gdLst>
                <a:gd name="T0" fmla="*/ 750 w 1515"/>
                <a:gd name="T1" fmla="*/ 735 h 1485"/>
                <a:gd name="T2" fmla="*/ 1515 w 1515"/>
                <a:gd name="T3" fmla="*/ 735 h 1485"/>
                <a:gd name="T4" fmla="*/ 1500 w 1515"/>
                <a:gd name="T5" fmla="*/ 885 h 1485"/>
                <a:gd name="T6" fmla="*/ 1455 w 1515"/>
                <a:gd name="T7" fmla="*/ 1035 h 1485"/>
                <a:gd name="T8" fmla="*/ 1380 w 1515"/>
                <a:gd name="T9" fmla="*/ 1155 h 1485"/>
                <a:gd name="T10" fmla="*/ 1290 w 1515"/>
                <a:gd name="T11" fmla="*/ 1275 h 1485"/>
                <a:gd name="T12" fmla="*/ 1170 w 1515"/>
                <a:gd name="T13" fmla="*/ 1365 h 1485"/>
                <a:gd name="T14" fmla="*/ 1050 w 1515"/>
                <a:gd name="T15" fmla="*/ 1425 h 1485"/>
                <a:gd name="T16" fmla="*/ 900 w 1515"/>
                <a:gd name="T17" fmla="*/ 1470 h 1485"/>
                <a:gd name="T18" fmla="*/ 750 w 1515"/>
                <a:gd name="T19" fmla="*/ 1485 h 1485"/>
                <a:gd name="T20" fmla="*/ 600 w 1515"/>
                <a:gd name="T21" fmla="*/ 1470 h 1485"/>
                <a:gd name="T22" fmla="*/ 465 w 1515"/>
                <a:gd name="T23" fmla="*/ 1425 h 1485"/>
                <a:gd name="T24" fmla="*/ 330 w 1515"/>
                <a:gd name="T25" fmla="*/ 1365 h 1485"/>
                <a:gd name="T26" fmla="*/ 225 w 1515"/>
                <a:gd name="T27" fmla="*/ 1275 h 1485"/>
                <a:gd name="T28" fmla="*/ 135 w 1515"/>
                <a:gd name="T29" fmla="*/ 1155 h 1485"/>
                <a:gd name="T30" fmla="*/ 60 w 1515"/>
                <a:gd name="T31" fmla="*/ 1035 h 1485"/>
                <a:gd name="T32" fmla="*/ 15 w 1515"/>
                <a:gd name="T33" fmla="*/ 885 h 1485"/>
                <a:gd name="T34" fmla="*/ 0 w 1515"/>
                <a:gd name="T35" fmla="*/ 735 h 1485"/>
                <a:gd name="T36" fmla="*/ 15 w 1515"/>
                <a:gd name="T37" fmla="*/ 600 h 1485"/>
                <a:gd name="T38" fmla="*/ 45 w 1515"/>
                <a:gd name="T39" fmla="*/ 480 h 1485"/>
                <a:gd name="T40" fmla="*/ 180 w 1515"/>
                <a:gd name="T41" fmla="*/ 255 h 1485"/>
                <a:gd name="T42" fmla="*/ 375 w 1515"/>
                <a:gd name="T43" fmla="*/ 90 h 1485"/>
                <a:gd name="T44" fmla="*/ 495 w 1515"/>
                <a:gd name="T45" fmla="*/ 30 h 1485"/>
                <a:gd name="T46" fmla="*/ 630 w 1515"/>
                <a:gd name="T47" fmla="*/ 0 h 1485"/>
                <a:gd name="T48" fmla="*/ 750 w 1515"/>
                <a:gd name="T49" fmla="*/ 73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5" h="1485">
                  <a:moveTo>
                    <a:pt x="750" y="735"/>
                  </a:moveTo>
                  <a:lnTo>
                    <a:pt x="1515" y="735"/>
                  </a:lnTo>
                  <a:lnTo>
                    <a:pt x="1500" y="885"/>
                  </a:lnTo>
                  <a:lnTo>
                    <a:pt x="1455" y="1035"/>
                  </a:lnTo>
                  <a:lnTo>
                    <a:pt x="1380" y="1155"/>
                  </a:lnTo>
                  <a:lnTo>
                    <a:pt x="1290" y="1275"/>
                  </a:lnTo>
                  <a:lnTo>
                    <a:pt x="1170" y="1365"/>
                  </a:lnTo>
                  <a:lnTo>
                    <a:pt x="1050" y="1425"/>
                  </a:lnTo>
                  <a:lnTo>
                    <a:pt x="900" y="1470"/>
                  </a:lnTo>
                  <a:lnTo>
                    <a:pt x="750" y="1485"/>
                  </a:lnTo>
                  <a:lnTo>
                    <a:pt x="600" y="1470"/>
                  </a:lnTo>
                  <a:lnTo>
                    <a:pt x="465" y="1425"/>
                  </a:lnTo>
                  <a:lnTo>
                    <a:pt x="330" y="1365"/>
                  </a:lnTo>
                  <a:lnTo>
                    <a:pt x="225" y="1275"/>
                  </a:lnTo>
                  <a:lnTo>
                    <a:pt x="135" y="1155"/>
                  </a:lnTo>
                  <a:lnTo>
                    <a:pt x="60" y="1035"/>
                  </a:lnTo>
                  <a:lnTo>
                    <a:pt x="15" y="885"/>
                  </a:lnTo>
                  <a:lnTo>
                    <a:pt x="0" y="735"/>
                  </a:lnTo>
                  <a:lnTo>
                    <a:pt x="15" y="600"/>
                  </a:lnTo>
                  <a:lnTo>
                    <a:pt x="45" y="480"/>
                  </a:lnTo>
                  <a:lnTo>
                    <a:pt x="180" y="255"/>
                  </a:lnTo>
                  <a:lnTo>
                    <a:pt x="375" y="90"/>
                  </a:lnTo>
                  <a:lnTo>
                    <a:pt x="495" y="30"/>
                  </a:lnTo>
                  <a:lnTo>
                    <a:pt x="630" y="0"/>
                  </a:lnTo>
                  <a:lnTo>
                    <a:pt x="750" y="73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hlinkClick r:id="rId5"/>
            </p:cNvPr>
            <p:cNvSpPr>
              <a:spLocks/>
            </p:cNvSpPr>
            <p:nvPr/>
          </p:nvSpPr>
          <p:spPr bwMode="auto">
            <a:xfrm>
              <a:off x="42" y="-21474836"/>
              <a:ext cx="2" cy="21474846"/>
            </a:xfrm>
            <a:custGeom>
              <a:avLst/>
              <a:gdLst>
                <a:gd name="T0" fmla="*/ 120 w 210"/>
                <a:gd name="T1" fmla="*/ -2147481833 h -2147482583"/>
                <a:gd name="T2" fmla="*/ 0 w 210"/>
                <a:gd name="T3" fmla="*/ -2147482568 h -2147482583"/>
                <a:gd name="T4" fmla="*/ 210 w 210"/>
                <a:gd name="T5" fmla="*/ -2147482583 h -2147482583"/>
                <a:gd name="T6" fmla="*/ 120 w 210"/>
                <a:gd name="T7" fmla="*/ -2147481833 h -214748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>
                  <a:moveTo>
                    <a:pt x="120" y="-2147481833"/>
                  </a:moveTo>
                  <a:lnTo>
                    <a:pt x="0" y="-2147482568"/>
                  </a:lnTo>
                  <a:lnTo>
                    <a:pt x="210" y="-2147482583"/>
                  </a:lnTo>
                  <a:lnTo>
                    <a:pt x="120" y="-21474818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">
              <a:hlinkClick r:id="rId6"/>
            </p:cNvPr>
            <p:cNvSpPr>
              <a:spLocks/>
            </p:cNvSpPr>
            <p:nvPr/>
          </p:nvSpPr>
          <p:spPr bwMode="auto">
            <a:xfrm>
              <a:off x="43" y="10"/>
              <a:ext cx="3" cy="1"/>
            </a:xfrm>
            <a:custGeom>
              <a:avLst/>
              <a:gdLst>
                <a:gd name="T0" fmla="*/ 0 w 300"/>
                <a:gd name="T1" fmla="*/ 750 h 60"/>
                <a:gd name="T2" fmla="*/ 90 w 300"/>
                <a:gd name="T3" fmla="*/ 0 h 60"/>
                <a:gd name="T4" fmla="*/ 300 w 300"/>
                <a:gd name="T5" fmla="*/ 60 h 60"/>
                <a:gd name="T6" fmla="*/ 0 w 300"/>
                <a:gd name="T7" fmla="*/ 7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60">
                  <a:moveTo>
                    <a:pt x="0" y="750"/>
                  </a:moveTo>
                  <a:lnTo>
                    <a:pt x="90" y="0"/>
                  </a:lnTo>
                  <a:lnTo>
                    <a:pt x="300" y="60"/>
                  </a:lnTo>
                  <a:lnTo>
                    <a:pt x="0" y="75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4">
              <a:hlinkClick r:id="rId7"/>
            </p:cNvPr>
            <p:cNvSpPr>
              <a:spLocks/>
            </p:cNvSpPr>
            <p:nvPr/>
          </p:nvSpPr>
          <p:spPr bwMode="auto">
            <a:xfrm>
              <a:off x="43" y="11"/>
              <a:ext cx="6" cy="1"/>
            </a:xfrm>
            <a:custGeom>
              <a:avLst/>
              <a:gdLst>
                <a:gd name="T0" fmla="*/ 0 w 525"/>
                <a:gd name="T1" fmla="*/ 690 h 150"/>
                <a:gd name="T2" fmla="*/ 300 w 525"/>
                <a:gd name="T3" fmla="*/ 0 h 150"/>
                <a:gd name="T4" fmla="*/ 420 w 525"/>
                <a:gd name="T5" fmla="*/ 60 h 150"/>
                <a:gd name="T6" fmla="*/ 525 w 525"/>
                <a:gd name="T7" fmla="*/ 150 h 150"/>
                <a:gd name="T8" fmla="*/ 0 w 525"/>
                <a:gd name="T9" fmla="*/ 6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50">
                  <a:moveTo>
                    <a:pt x="0" y="690"/>
                  </a:moveTo>
                  <a:lnTo>
                    <a:pt x="300" y="0"/>
                  </a:lnTo>
                  <a:lnTo>
                    <a:pt x="420" y="60"/>
                  </a:lnTo>
                  <a:lnTo>
                    <a:pt x="525" y="150"/>
                  </a:lnTo>
                  <a:lnTo>
                    <a:pt x="0" y="69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3">
              <a:hlinkClick r:id="rId8"/>
            </p:cNvPr>
            <p:cNvSpPr>
              <a:spLocks/>
            </p:cNvSpPr>
            <p:nvPr/>
          </p:nvSpPr>
          <p:spPr bwMode="auto">
            <a:xfrm>
              <a:off x="43" y="12"/>
              <a:ext cx="8" cy="6"/>
            </a:xfrm>
            <a:custGeom>
              <a:avLst/>
              <a:gdLst>
                <a:gd name="T0" fmla="*/ 0 w 765"/>
                <a:gd name="T1" fmla="*/ 540 h 540"/>
                <a:gd name="T2" fmla="*/ 525 w 765"/>
                <a:gd name="T3" fmla="*/ 0 h 540"/>
                <a:gd name="T4" fmla="*/ 630 w 765"/>
                <a:gd name="T5" fmla="*/ 105 h 540"/>
                <a:gd name="T6" fmla="*/ 705 w 765"/>
                <a:gd name="T7" fmla="*/ 240 h 540"/>
                <a:gd name="T8" fmla="*/ 750 w 765"/>
                <a:gd name="T9" fmla="*/ 390 h 540"/>
                <a:gd name="T10" fmla="*/ 765 w 765"/>
                <a:gd name="T11" fmla="*/ 540 h 540"/>
                <a:gd name="T12" fmla="*/ 0 w 765"/>
                <a:gd name="T1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540">
                  <a:moveTo>
                    <a:pt x="0" y="540"/>
                  </a:moveTo>
                  <a:lnTo>
                    <a:pt x="525" y="0"/>
                  </a:lnTo>
                  <a:lnTo>
                    <a:pt x="630" y="105"/>
                  </a:lnTo>
                  <a:lnTo>
                    <a:pt x="705" y="240"/>
                  </a:lnTo>
                  <a:lnTo>
                    <a:pt x="750" y="390"/>
                  </a:lnTo>
                  <a:lnTo>
                    <a:pt x="765" y="540"/>
                  </a:lnTo>
                  <a:lnTo>
                    <a:pt x="0" y="54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7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613"/>
            <a:ext cx="8166100" cy="685800"/>
          </a:xfrm>
        </p:spPr>
        <p:txBody>
          <a:bodyPr/>
          <a:lstStyle/>
          <a:p>
            <a:r>
              <a:rPr lang="en-US" sz="2200" dirty="0"/>
              <a:t>How do I choose the classification?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3850" y="1193802"/>
            <a:ext cx="8496300" cy="50140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Handling requirements for all of MTS’ data are in Information Classification and Handling policy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IT-017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dirty="0"/>
          </a:p>
          <a:p>
            <a:pPr marL="0" indent="0">
              <a:buNone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policy provides examples of each level of data classification.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There are three levels of classification in scope for the DLP program -  MST Restricted, MTS Export Controlled and MTS Secret.</a:t>
            </a:r>
            <a:br>
              <a:rPr lang="en-US" dirty="0"/>
            </a:br>
            <a:r>
              <a:rPr lang="en-US" dirty="0"/>
              <a:t>Internal Use and Public do not need be classified.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policy should be used to provide guidance on which classification tag is appropriate for files as they are handled.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Information users are normally aware of the sensitivity of the documents they handle, so they are the best qualified to apply a classification tag.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14575" y="0"/>
            <a:ext cx="962025" cy="2147483647"/>
            <a:chOff x="36" y="-21474836"/>
            <a:chExt cx="15" cy="21474810"/>
          </a:xfrm>
        </p:grpSpPr>
        <p:sp>
          <p:nvSpPr>
            <p:cNvPr id="5" name="Freeform 7">
              <a:hlinkClick r:id="rId4"/>
            </p:cNvPr>
            <p:cNvSpPr>
              <a:spLocks/>
            </p:cNvSpPr>
            <p:nvPr/>
          </p:nvSpPr>
          <p:spPr bwMode="auto">
            <a:xfrm>
              <a:off x="36" y="10"/>
              <a:ext cx="15" cy="15"/>
            </a:xfrm>
            <a:custGeom>
              <a:avLst/>
              <a:gdLst>
                <a:gd name="T0" fmla="*/ 750 w 1515"/>
                <a:gd name="T1" fmla="*/ 735 h 1485"/>
                <a:gd name="T2" fmla="*/ 1515 w 1515"/>
                <a:gd name="T3" fmla="*/ 735 h 1485"/>
                <a:gd name="T4" fmla="*/ 1500 w 1515"/>
                <a:gd name="T5" fmla="*/ 885 h 1485"/>
                <a:gd name="T6" fmla="*/ 1455 w 1515"/>
                <a:gd name="T7" fmla="*/ 1035 h 1485"/>
                <a:gd name="T8" fmla="*/ 1380 w 1515"/>
                <a:gd name="T9" fmla="*/ 1155 h 1485"/>
                <a:gd name="T10" fmla="*/ 1290 w 1515"/>
                <a:gd name="T11" fmla="*/ 1275 h 1485"/>
                <a:gd name="T12" fmla="*/ 1170 w 1515"/>
                <a:gd name="T13" fmla="*/ 1365 h 1485"/>
                <a:gd name="T14" fmla="*/ 1050 w 1515"/>
                <a:gd name="T15" fmla="*/ 1425 h 1485"/>
                <a:gd name="T16" fmla="*/ 900 w 1515"/>
                <a:gd name="T17" fmla="*/ 1470 h 1485"/>
                <a:gd name="T18" fmla="*/ 750 w 1515"/>
                <a:gd name="T19" fmla="*/ 1485 h 1485"/>
                <a:gd name="T20" fmla="*/ 600 w 1515"/>
                <a:gd name="T21" fmla="*/ 1470 h 1485"/>
                <a:gd name="T22" fmla="*/ 465 w 1515"/>
                <a:gd name="T23" fmla="*/ 1425 h 1485"/>
                <a:gd name="T24" fmla="*/ 330 w 1515"/>
                <a:gd name="T25" fmla="*/ 1365 h 1485"/>
                <a:gd name="T26" fmla="*/ 225 w 1515"/>
                <a:gd name="T27" fmla="*/ 1275 h 1485"/>
                <a:gd name="T28" fmla="*/ 135 w 1515"/>
                <a:gd name="T29" fmla="*/ 1155 h 1485"/>
                <a:gd name="T30" fmla="*/ 60 w 1515"/>
                <a:gd name="T31" fmla="*/ 1035 h 1485"/>
                <a:gd name="T32" fmla="*/ 15 w 1515"/>
                <a:gd name="T33" fmla="*/ 885 h 1485"/>
                <a:gd name="T34" fmla="*/ 0 w 1515"/>
                <a:gd name="T35" fmla="*/ 735 h 1485"/>
                <a:gd name="T36" fmla="*/ 15 w 1515"/>
                <a:gd name="T37" fmla="*/ 600 h 1485"/>
                <a:gd name="T38" fmla="*/ 45 w 1515"/>
                <a:gd name="T39" fmla="*/ 480 h 1485"/>
                <a:gd name="T40" fmla="*/ 180 w 1515"/>
                <a:gd name="T41" fmla="*/ 255 h 1485"/>
                <a:gd name="T42" fmla="*/ 375 w 1515"/>
                <a:gd name="T43" fmla="*/ 90 h 1485"/>
                <a:gd name="T44" fmla="*/ 495 w 1515"/>
                <a:gd name="T45" fmla="*/ 30 h 1485"/>
                <a:gd name="T46" fmla="*/ 630 w 1515"/>
                <a:gd name="T47" fmla="*/ 0 h 1485"/>
                <a:gd name="T48" fmla="*/ 750 w 1515"/>
                <a:gd name="T49" fmla="*/ 73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5" h="1485">
                  <a:moveTo>
                    <a:pt x="750" y="735"/>
                  </a:moveTo>
                  <a:lnTo>
                    <a:pt x="1515" y="735"/>
                  </a:lnTo>
                  <a:lnTo>
                    <a:pt x="1500" y="885"/>
                  </a:lnTo>
                  <a:lnTo>
                    <a:pt x="1455" y="1035"/>
                  </a:lnTo>
                  <a:lnTo>
                    <a:pt x="1380" y="1155"/>
                  </a:lnTo>
                  <a:lnTo>
                    <a:pt x="1290" y="1275"/>
                  </a:lnTo>
                  <a:lnTo>
                    <a:pt x="1170" y="1365"/>
                  </a:lnTo>
                  <a:lnTo>
                    <a:pt x="1050" y="1425"/>
                  </a:lnTo>
                  <a:lnTo>
                    <a:pt x="900" y="1470"/>
                  </a:lnTo>
                  <a:lnTo>
                    <a:pt x="750" y="1485"/>
                  </a:lnTo>
                  <a:lnTo>
                    <a:pt x="600" y="1470"/>
                  </a:lnTo>
                  <a:lnTo>
                    <a:pt x="465" y="1425"/>
                  </a:lnTo>
                  <a:lnTo>
                    <a:pt x="330" y="1365"/>
                  </a:lnTo>
                  <a:lnTo>
                    <a:pt x="225" y="1275"/>
                  </a:lnTo>
                  <a:lnTo>
                    <a:pt x="135" y="1155"/>
                  </a:lnTo>
                  <a:lnTo>
                    <a:pt x="60" y="1035"/>
                  </a:lnTo>
                  <a:lnTo>
                    <a:pt x="15" y="885"/>
                  </a:lnTo>
                  <a:lnTo>
                    <a:pt x="0" y="735"/>
                  </a:lnTo>
                  <a:lnTo>
                    <a:pt x="15" y="600"/>
                  </a:lnTo>
                  <a:lnTo>
                    <a:pt x="45" y="480"/>
                  </a:lnTo>
                  <a:lnTo>
                    <a:pt x="180" y="255"/>
                  </a:lnTo>
                  <a:lnTo>
                    <a:pt x="375" y="90"/>
                  </a:lnTo>
                  <a:lnTo>
                    <a:pt x="495" y="30"/>
                  </a:lnTo>
                  <a:lnTo>
                    <a:pt x="630" y="0"/>
                  </a:lnTo>
                  <a:lnTo>
                    <a:pt x="750" y="73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hlinkClick r:id="rId5"/>
            </p:cNvPr>
            <p:cNvSpPr>
              <a:spLocks/>
            </p:cNvSpPr>
            <p:nvPr/>
          </p:nvSpPr>
          <p:spPr bwMode="auto">
            <a:xfrm>
              <a:off x="42" y="-21474836"/>
              <a:ext cx="2" cy="21474846"/>
            </a:xfrm>
            <a:custGeom>
              <a:avLst/>
              <a:gdLst>
                <a:gd name="T0" fmla="*/ 120 w 210"/>
                <a:gd name="T1" fmla="*/ -2147481833 h -2147482583"/>
                <a:gd name="T2" fmla="*/ 0 w 210"/>
                <a:gd name="T3" fmla="*/ -2147482568 h -2147482583"/>
                <a:gd name="T4" fmla="*/ 210 w 210"/>
                <a:gd name="T5" fmla="*/ -2147482583 h -2147482583"/>
                <a:gd name="T6" fmla="*/ 120 w 210"/>
                <a:gd name="T7" fmla="*/ -2147481833 h -214748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>
                  <a:moveTo>
                    <a:pt x="120" y="-2147481833"/>
                  </a:moveTo>
                  <a:lnTo>
                    <a:pt x="0" y="-2147482568"/>
                  </a:lnTo>
                  <a:lnTo>
                    <a:pt x="210" y="-2147482583"/>
                  </a:lnTo>
                  <a:lnTo>
                    <a:pt x="120" y="-21474818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">
              <a:hlinkClick r:id="rId6"/>
            </p:cNvPr>
            <p:cNvSpPr>
              <a:spLocks/>
            </p:cNvSpPr>
            <p:nvPr/>
          </p:nvSpPr>
          <p:spPr bwMode="auto">
            <a:xfrm>
              <a:off x="43" y="10"/>
              <a:ext cx="3" cy="1"/>
            </a:xfrm>
            <a:custGeom>
              <a:avLst/>
              <a:gdLst>
                <a:gd name="T0" fmla="*/ 0 w 300"/>
                <a:gd name="T1" fmla="*/ 750 h 60"/>
                <a:gd name="T2" fmla="*/ 90 w 300"/>
                <a:gd name="T3" fmla="*/ 0 h 60"/>
                <a:gd name="T4" fmla="*/ 300 w 300"/>
                <a:gd name="T5" fmla="*/ 60 h 60"/>
                <a:gd name="T6" fmla="*/ 0 w 300"/>
                <a:gd name="T7" fmla="*/ 7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60">
                  <a:moveTo>
                    <a:pt x="0" y="750"/>
                  </a:moveTo>
                  <a:lnTo>
                    <a:pt x="90" y="0"/>
                  </a:lnTo>
                  <a:lnTo>
                    <a:pt x="300" y="60"/>
                  </a:lnTo>
                  <a:lnTo>
                    <a:pt x="0" y="75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4">
              <a:hlinkClick r:id="rId7"/>
            </p:cNvPr>
            <p:cNvSpPr>
              <a:spLocks/>
            </p:cNvSpPr>
            <p:nvPr/>
          </p:nvSpPr>
          <p:spPr bwMode="auto">
            <a:xfrm>
              <a:off x="43" y="11"/>
              <a:ext cx="6" cy="1"/>
            </a:xfrm>
            <a:custGeom>
              <a:avLst/>
              <a:gdLst>
                <a:gd name="T0" fmla="*/ 0 w 525"/>
                <a:gd name="T1" fmla="*/ 690 h 150"/>
                <a:gd name="T2" fmla="*/ 300 w 525"/>
                <a:gd name="T3" fmla="*/ 0 h 150"/>
                <a:gd name="T4" fmla="*/ 420 w 525"/>
                <a:gd name="T5" fmla="*/ 60 h 150"/>
                <a:gd name="T6" fmla="*/ 525 w 525"/>
                <a:gd name="T7" fmla="*/ 150 h 150"/>
                <a:gd name="T8" fmla="*/ 0 w 525"/>
                <a:gd name="T9" fmla="*/ 6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50">
                  <a:moveTo>
                    <a:pt x="0" y="690"/>
                  </a:moveTo>
                  <a:lnTo>
                    <a:pt x="300" y="0"/>
                  </a:lnTo>
                  <a:lnTo>
                    <a:pt x="420" y="60"/>
                  </a:lnTo>
                  <a:lnTo>
                    <a:pt x="525" y="150"/>
                  </a:lnTo>
                  <a:lnTo>
                    <a:pt x="0" y="69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3">
              <a:hlinkClick r:id="rId8"/>
            </p:cNvPr>
            <p:cNvSpPr>
              <a:spLocks/>
            </p:cNvSpPr>
            <p:nvPr/>
          </p:nvSpPr>
          <p:spPr bwMode="auto">
            <a:xfrm>
              <a:off x="43" y="12"/>
              <a:ext cx="8" cy="6"/>
            </a:xfrm>
            <a:custGeom>
              <a:avLst/>
              <a:gdLst>
                <a:gd name="T0" fmla="*/ 0 w 765"/>
                <a:gd name="T1" fmla="*/ 540 h 540"/>
                <a:gd name="T2" fmla="*/ 525 w 765"/>
                <a:gd name="T3" fmla="*/ 0 h 540"/>
                <a:gd name="T4" fmla="*/ 630 w 765"/>
                <a:gd name="T5" fmla="*/ 105 h 540"/>
                <a:gd name="T6" fmla="*/ 705 w 765"/>
                <a:gd name="T7" fmla="*/ 240 h 540"/>
                <a:gd name="T8" fmla="*/ 750 w 765"/>
                <a:gd name="T9" fmla="*/ 390 h 540"/>
                <a:gd name="T10" fmla="*/ 765 w 765"/>
                <a:gd name="T11" fmla="*/ 540 h 540"/>
                <a:gd name="T12" fmla="*/ 0 w 765"/>
                <a:gd name="T1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540">
                  <a:moveTo>
                    <a:pt x="0" y="540"/>
                  </a:moveTo>
                  <a:lnTo>
                    <a:pt x="525" y="0"/>
                  </a:lnTo>
                  <a:lnTo>
                    <a:pt x="630" y="105"/>
                  </a:lnTo>
                  <a:lnTo>
                    <a:pt x="705" y="240"/>
                  </a:lnTo>
                  <a:lnTo>
                    <a:pt x="750" y="390"/>
                  </a:lnTo>
                  <a:lnTo>
                    <a:pt x="765" y="540"/>
                  </a:lnTo>
                  <a:lnTo>
                    <a:pt x="0" y="54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90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613"/>
            <a:ext cx="8166100" cy="685800"/>
          </a:xfrm>
        </p:spPr>
        <p:txBody>
          <a:bodyPr/>
          <a:lstStyle/>
          <a:p>
            <a:r>
              <a:rPr lang="en-US" altLang="en-US" sz="2200" dirty="0"/>
              <a:t>MTS </a:t>
            </a:r>
            <a:r>
              <a:rPr lang="en-US" sz="2200" dirty="0"/>
              <a:t>Restricted Data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3850" y="1041025"/>
            <a:ext cx="8496300" cy="55343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Unauthorized access to information may considerably damage the business and/or the organization's reputation.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Examples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Customer or vendor portals requiring authentication.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Product details, costs, manufacturing details, drawings, etc.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Customer contact info, customer billing summary information.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Information that we are contractually required to protect.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Employee records such as salary, government issued identification number, health/benefit related information.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Passwords, encryption keys.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Security incident or vulnerability details.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This classification has one subclassification level: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Restricted – Personal Information (including information protected under local privacy regulations).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Information is available only to a specific group of employees and authorized third parties (under Non-Disclosure Agreements).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14575" y="0"/>
            <a:ext cx="962025" cy="2147483647"/>
            <a:chOff x="36" y="-21474836"/>
            <a:chExt cx="15" cy="21474810"/>
          </a:xfrm>
        </p:grpSpPr>
        <p:sp>
          <p:nvSpPr>
            <p:cNvPr id="5" name="Freeform 7">
              <a:hlinkClick r:id="rId3"/>
            </p:cNvPr>
            <p:cNvSpPr>
              <a:spLocks/>
            </p:cNvSpPr>
            <p:nvPr/>
          </p:nvSpPr>
          <p:spPr bwMode="auto">
            <a:xfrm>
              <a:off x="36" y="10"/>
              <a:ext cx="15" cy="15"/>
            </a:xfrm>
            <a:custGeom>
              <a:avLst/>
              <a:gdLst>
                <a:gd name="T0" fmla="*/ 750 w 1515"/>
                <a:gd name="T1" fmla="*/ 735 h 1485"/>
                <a:gd name="T2" fmla="*/ 1515 w 1515"/>
                <a:gd name="T3" fmla="*/ 735 h 1485"/>
                <a:gd name="T4" fmla="*/ 1500 w 1515"/>
                <a:gd name="T5" fmla="*/ 885 h 1485"/>
                <a:gd name="T6" fmla="*/ 1455 w 1515"/>
                <a:gd name="T7" fmla="*/ 1035 h 1485"/>
                <a:gd name="T8" fmla="*/ 1380 w 1515"/>
                <a:gd name="T9" fmla="*/ 1155 h 1485"/>
                <a:gd name="T10" fmla="*/ 1290 w 1515"/>
                <a:gd name="T11" fmla="*/ 1275 h 1485"/>
                <a:gd name="T12" fmla="*/ 1170 w 1515"/>
                <a:gd name="T13" fmla="*/ 1365 h 1485"/>
                <a:gd name="T14" fmla="*/ 1050 w 1515"/>
                <a:gd name="T15" fmla="*/ 1425 h 1485"/>
                <a:gd name="T16" fmla="*/ 900 w 1515"/>
                <a:gd name="T17" fmla="*/ 1470 h 1485"/>
                <a:gd name="T18" fmla="*/ 750 w 1515"/>
                <a:gd name="T19" fmla="*/ 1485 h 1485"/>
                <a:gd name="T20" fmla="*/ 600 w 1515"/>
                <a:gd name="T21" fmla="*/ 1470 h 1485"/>
                <a:gd name="T22" fmla="*/ 465 w 1515"/>
                <a:gd name="T23" fmla="*/ 1425 h 1485"/>
                <a:gd name="T24" fmla="*/ 330 w 1515"/>
                <a:gd name="T25" fmla="*/ 1365 h 1485"/>
                <a:gd name="T26" fmla="*/ 225 w 1515"/>
                <a:gd name="T27" fmla="*/ 1275 h 1485"/>
                <a:gd name="T28" fmla="*/ 135 w 1515"/>
                <a:gd name="T29" fmla="*/ 1155 h 1485"/>
                <a:gd name="T30" fmla="*/ 60 w 1515"/>
                <a:gd name="T31" fmla="*/ 1035 h 1485"/>
                <a:gd name="T32" fmla="*/ 15 w 1515"/>
                <a:gd name="T33" fmla="*/ 885 h 1485"/>
                <a:gd name="T34" fmla="*/ 0 w 1515"/>
                <a:gd name="T35" fmla="*/ 735 h 1485"/>
                <a:gd name="T36" fmla="*/ 15 w 1515"/>
                <a:gd name="T37" fmla="*/ 600 h 1485"/>
                <a:gd name="T38" fmla="*/ 45 w 1515"/>
                <a:gd name="T39" fmla="*/ 480 h 1485"/>
                <a:gd name="T40" fmla="*/ 180 w 1515"/>
                <a:gd name="T41" fmla="*/ 255 h 1485"/>
                <a:gd name="T42" fmla="*/ 375 w 1515"/>
                <a:gd name="T43" fmla="*/ 90 h 1485"/>
                <a:gd name="T44" fmla="*/ 495 w 1515"/>
                <a:gd name="T45" fmla="*/ 30 h 1485"/>
                <a:gd name="T46" fmla="*/ 630 w 1515"/>
                <a:gd name="T47" fmla="*/ 0 h 1485"/>
                <a:gd name="T48" fmla="*/ 750 w 1515"/>
                <a:gd name="T49" fmla="*/ 73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5" h="1485">
                  <a:moveTo>
                    <a:pt x="750" y="735"/>
                  </a:moveTo>
                  <a:lnTo>
                    <a:pt x="1515" y="735"/>
                  </a:lnTo>
                  <a:lnTo>
                    <a:pt x="1500" y="885"/>
                  </a:lnTo>
                  <a:lnTo>
                    <a:pt x="1455" y="1035"/>
                  </a:lnTo>
                  <a:lnTo>
                    <a:pt x="1380" y="1155"/>
                  </a:lnTo>
                  <a:lnTo>
                    <a:pt x="1290" y="1275"/>
                  </a:lnTo>
                  <a:lnTo>
                    <a:pt x="1170" y="1365"/>
                  </a:lnTo>
                  <a:lnTo>
                    <a:pt x="1050" y="1425"/>
                  </a:lnTo>
                  <a:lnTo>
                    <a:pt x="900" y="1470"/>
                  </a:lnTo>
                  <a:lnTo>
                    <a:pt x="750" y="1485"/>
                  </a:lnTo>
                  <a:lnTo>
                    <a:pt x="600" y="1470"/>
                  </a:lnTo>
                  <a:lnTo>
                    <a:pt x="465" y="1425"/>
                  </a:lnTo>
                  <a:lnTo>
                    <a:pt x="330" y="1365"/>
                  </a:lnTo>
                  <a:lnTo>
                    <a:pt x="225" y="1275"/>
                  </a:lnTo>
                  <a:lnTo>
                    <a:pt x="135" y="1155"/>
                  </a:lnTo>
                  <a:lnTo>
                    <a:pt x="60" y="1035"/>
                  </a:lnTo>
                  <a:lnTo>
                    <a:pt x="15" y="885"/>
                  </a:lnTo>
                  <a:lnTo>
                    <a:pt x="0" y="735"/>
                  </a:lnTo>
                  <a:lnTo>
                    <a:pt x="15" y="600"/>
                  </a:lnTo>
                  <a:lnTo>
                    <a:pt x="45" y="480"/>
                  </a:lnTo>
                  <a:lnTo>
                    <a:pt x="180" y="255"/>
                  </a:lnTo>
                  <a:lnTo>
                    <a:pt x="375" y="90"/>
                  </a:lnTo>
                  <a:lnTo>
                    <a:pt x="495" y="30"/>
                  </a:lnTo>
                  <a:lnTo>
                    <a:pt x="630" y="0"/>
                  </a:lnTo>
                  <a:lnTo>
                    <a:pt x="750" y="73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hlinkClick r:id="rId4"/>
            </p:cNvPr>
            <p:cNvSpPr>
              <a:spLocks/>
            </p:cNvSpPr>
            <p:nvPr/>
          </p:nvSpPr>
          <p:spPr bwMode="auto">
            <a:xfrm>
              <a:off x="42" y="-21474836"/>
              <a:ext cx="2" cy="21474846"/>
            </a:xfrm>
            <a:custGeom>
              <a:avLst/>
              <a:gdLst>
                <a:gd name="T0" fmla="*/ 120 w 210"/>
                <a:gd name="T1" fmla="*/ -2147481833 h -2147482583"/>
                <a:gd name="T2" fmla="*/ 0 w 210"/>
                <a:gd name="T3" fmla="*/ -2147482568 h -2147482583"/>
                <a:gd name="T4" fmla="*/ 210 w 210"/>
                <a:gd name="T5" fmla="*/ -2147482583 h -2147482583"/>
                <a:gd name="T6" fmla="*/ 120 w 210"/>
                <a:gd name="T7" fmla="*/ -2147481833 h -214748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>
                  <a:moveTo>
                    <a:pt x="120" y="-2147481833"/>
                  </a:moveTo>
                  <a:lnTo>
                    <a:pt x="0" y="-2147482568"/>
                  </a:lnTo>
                  <a:lnTo>
                    <a:pt x="210" y="-2147482583"/>
                  </a:lnTo>
                  <a:lnTo>
                    <a:pt x="120" y="-21474818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">
              <a:hlinkClick r:id="rId5"/>
            </p:cNvPr>
            <p:cNvSpPr>
              <a:spLocks/>
            </p:cNvSpPr>
            <p:nvPr/>
          </p:nvSpPr>
          <p:spPr bwMode="auto">
            <a:xfrm>
              <a:off x="43" y="10"/>
              <a:ext cx="3" cy="1"/>
            </a:xfrm>
            <a:custGeom>
              <a:avLst/>
              <a:gdLst>
                <a:gd name="T0" fmla="*/ 0 w 300"/>
                <a:gd name="T1" fmla="*/ 750 h 60"/>
                <a:gd name="T2" fmla="*/ 90 w 300"/>
                <a:gd name="T3" fmla="*/ 0 h 60"/>
                <a:gd name="T4" fmla="*/ 300 w 300"/>
                <a:gd name="T5" fmla="*/ 60 h 60"/>
                <a:gd name="T6" fmla="*/ 0 w 300"/>
                <a:gd name="T7" fmla="*/ 7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60">
                  <a:moveTo>
                    <a:pt x="0" y="750"/>
                  </a:moveTo>
                  <a:lnTo>
                    <a:pt x="90" y="0"/>
                  </a:lnTo>
                  <a:lnTo>
                    <a:pt x="300" y="60"/>
                  </a:lnTo>
                  <a:lnTo>
                    <a:pt x="0" y="75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4">
              <a:hlinkClick r:id="rId6"/>
            </p:cNvPr>
            <p:cNvSpPr>
              <a:spLocks/>
            </p:cNvSpPr>
            <p:nvPr/>
          </p:nvSpPr>
          <p:spPr bwMode="auto">
            <a:xfrm>
              <a:off x="43" y="11"/>
              <a:ext cx="6" cy="1"/>
            </a:xfrm>
            <a:custGeom>
              <a:avLst/>
              <a:gdLst>
                <a:gd name="T0" fmla="*/ 0 w 525"/>
                <a:gd name="T1" fmla="*/ 690 h 150"/>
                <a:gd name="T2" fmla="*/ 300 w 525"/>
                <a:gd name="T3" fmla="*/ 0 h 150"/>
                <a:gd name="T4" fmla="*/ 420 w 525"/>
                <a:gd name="T5" fmla="*/ 60 h 150"/>
                <a:gd name="T6" fmla="*/ 525 w 525"/>
                <a:gd name="T7" fmla="*/ 150 h 150"/>
                <a:gd name="T8" fmla="*/ 0 w 525"/>
                <a:gd name="T9" fmla="*/ 6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50">
                  <a:moveTo>
                    <a:pt x="0" y="690"/>
                  </a:moveTo>
                  <a:lnTo>
                    <a:pt x="300" y="0"/>
                  </a:lnTo>
                  <a:lnTo>
                    <a:pt x="420" y="60"/>
                  </a:lnTo>
                  <a:lnTo>
                    <a:pt x="525" y="150"/>
                  </a:lnTo>
                  <a:lnTo>
                    <a:pt x="0" y="69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3">
              <a:hlinkClick r:id="rId7"/>
            </p:cNvPr>
            <p:cNvSpPr>
              <a:spLocks/>
            </p:cNvSpPr>
            <p:nvPr/>
          </p:nvSpPr>
          <p:spPr bwMode="auto">
            <a:xfrm>
              <a:off x="43" y="12"/>
              <a:ext cx="8" cy="6"/>
            </a:xfrm>
            <a:custGeom>
              <a:avLst/>
              <a:gdLst>
                <a:gd name="T0" fmla="*/ 0 w 765"/>
                <a:gd name="T1" fmla="*/ 540 h 540"/>
                <a:gd name="T2" fmla="*/ 525 w 765"/>
                <a:gd name="T3" fmla="*/ 0 h 540"/>
                <a:gd name="T4" fmla="*/ 630 w 765"/>
                <a:gd name="T5" fmla="*/ 105 h 540"/>
                <a:gd name="T6" fmla="*/ 705 w 765"/>
                <a:gd name="T7" fmla="*/ 240 h 540"/>
                <a:gd name="T8" fmla="*/ 750 w 765"/>
                <a:gd name="T9" fmla="*/ 390 h 540"/>
                <a:gd name="T10" fmla="*/ 765 w 765"/>
                <a:gd name="T11" fmla="*/ 540 h 540"/>
                <a:gd name="T12" fmla="*/ 0 w 765"/>
                <a:gd name="T1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540">
                  <a:moveTo>
                    <a:pt x="0" y="540"/>
                  </a:moveTo>
                  <a:lnTo>
                    <a:pt x="525" y="0"/>
                  </a:lnTo>
                  <a:lnTo>
                    <a:pt x="630" y="105"/>
                  </a:lnTo>
                  <a:lnTo>
                    <a:pt x="705" y="240"/>
                  </a:lnTo>
                  <a:lnTo>
                    <a:pt x="750" y="390"/>
                  </a:lnTo>
                  <a:lnTo>
                    <a:pt x="765" y="540"/>
                  </a:lnTo>
                  <a:lnTo>
                    <a:pt x="0" y="54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66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613"/>
            <a:ext cx="8166100" cy="685800"/>
          </a:xfrm>
        </p:spPr>
        <p:txBody>
          <a:bodyPr/>
          <a:lstStyle/>
          <a:p>
            <a:r>
              <a:rPr lang="en-US" altLang="en-US" sz="2200" dirty="0"/>
              <a:t>MTS </a:t>
            </a:r>
            <a:r>
              <a:rPr lang="en-US" sz="2200" dirty="0"/>
              <a:t>Export Controlled (ITAR)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3850" y="1625603"/>
            <a:ext cx="8496300" cy="45822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Unauthorized access to information may result in a violation of US or international regulations including exports of technical data.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Export Controlled – ITAR or EAR.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Required under applicable regulation such as DFARS 252.204-7012.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Examples: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Engineering drawings and Bills of Materials.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Information required for design, development, production, manufacture, assembly, operation, repair, testing, maintenance or modification of defense articles.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Information covered under DFARS 252.204-7012.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Information is available only to authorized individuals.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14575" y="0"/>
            <a:ext cx="962025" cy="2147483647"/>
            <a:chOff x="36" y="-21474836"/>
            <a:chExt cx="15" cy="21474810"/>
          </a:xfrm>
        </p:grpSpPr>
        <p:sp>
          <p:nvSpPr>
            <p:cNvPr id="5" name="Freeform 7">
              <a:hlinkClick r:id="rId3"/>
            </p:cNvPr>
            <p:cNvSpPr>
              <a:spLocks/>
            </p:cNvSpPr>
            <p:nvPr/>
          </p:nvSpPr>
          <p:spPr bwMode="auto">
            <a:xfrm>
              <a:off x="36" y="10"/>
              <a:ext cx="15" cy="15"/>
            </a:xfrm>
            <a:custGeom>
              <a:avLst/>
              <a:gdLst>
                <a:gd name="T0" fmla="*/ 750 w 1515"/>
                <a:gd name="T1" fmla="*/ 735 h 1485"/>
                <a:gd name="T2" fmla="*/ 1515 w 1515"/>
                <a:gd name="T3" fmla="*/ 735 h 1485"/>
                <a:gd name="T4" fmla="*/ 1500 w 1515"/>
                <a:gd name="T5" fmla="*/ 885 h 1485"/>
                <a:gd name="T6" fmla="*/ 1455 w 1515"/>
                <a:gd name="T7" fmla="*/ 1035 h 1485"/>
                <a:gd name="T8" fmla="*/ 1380 w 1515"/>
                <a:gd name="T9" fmla="*/ 1155 h 1485"/>
                <a:gd name="T10" fmla="*/ 1290 w 1515"/>
                <a:gd name="T11" fmla="*/ 1275 h 1485"/>
                <a:gd name="T12" fmla="*/ 1170 w 1515"/>
                <a:gd name="T13" fmla="*/ 1365 h 1485"/>
                <a:gd name="T14" fmla="*/ 1050 w 1515"/>
                <a:gd name="T15" fmla="*/ 1425 h 1485"/>
                <a:gd name="T16" fmla="*/ 900 w 1515"/>
                <a:gd name="T17" fmla="*/ 1470 h 1485"/>
                <a:gd name="T18" fmla="*/ 750 w 1515"/>
                <a:gd name="T19" fmla="*/ 1485 h 1485"/>
                <a:gd name="T20" fmla="*/ 600 w 1515"/>
                <a:gd name="T21" fmla="*/ 1470 h 1485"/>
                <a:gd name="T22" fmla="*/ 465 w 1515"/>
                <a:gd name="T23" fmla="*/ 1425 h 1485"/>
                <a:gd name="T24" fmla="*/ 330 w 1515"/>
                <a:gd name="T25" fmla="*/ 1365 h 1485"/>
                <a:gd name="T26" fmla="*/ 225 w 1515"/>
                <a:gd name="T27" fmla="*/ 1275 h 1485"/>
                <a:gd name="T28" fmla="*/ 135 w 1515"/>
                <a:gd name="T29" fmla="*/ 1155 h 1485"/>
                <a:gd name="T30" fmla="*/ 60 w 1515"/>
                <a:gd name="T31" fmla="*/ 1035 h 1485"/>
                <a:gd name="T32" fmla="*/ 15 w 1515"/>
                <a:gd name="T33" fmla="*/ 885 h 1485"/>
                <a:gd name="T34" fmla="*/ 0 w 1515"/>
                <a:gd name="T35" fmla="*/ 735 h 1485"/>
                <a:gd name="T36" fmla="*/ 15 w 1515"/>
                <a:gd name="T37" fmla="*/ 600 h 1485"/>
                <a:gd name="T38" fmla="*/ 45 w 1515"/>
                <a:gd name="T39" fmla="*/ 480 h 1485"/>
                <a:gd name="T40" fmla="*/ 180 w 1515"/>
                <a:gd name="T41" fmla="*/ 255 h 1485"/>
                <a:gd name="T42" fmla="*/ 375 w 1515"/>
                <a:gd name="T43" fmla="*/ 90 h 1485"/>
                <a:gd name="T44" fmla="*/ 495 w 1515"/>
                <a:gd name="T45" fmla="*/ 30 h 1485"/>
                <a:gd name="T46" fmla="*/ 630 w 1515"/>
                <a:gd name="T47" fmla="*/ 0 h 1485"/>
                <a:gd name="T48" fmla="*/ 750 w 1515"/>
                <a:gd name="T49" fmla="*/ 73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5" h="1485">
                  <a:moveTo>
                    <a:pt x="750" y="735"/>
                  </a:moveTo>
                  <a:lnTo>
                    <a:pt x="1515" y="735"/>
                  </a:lnTo>
                  <a:lnTo>
                    <a:pt x="1500" y="885"/>
                  </a:lnTo>
                  <a:lnTo>
                    <a:pt x="1455" y="1035"/>
                  </a:lnTo>
                  <a:lnTo>
                    <a:pt x="1380" y="1155"/>
                  </a:lnTo>
                  <a:lnTo>
                    <a:pt x="1290" y="1275"/>
                  </a:lnTo>
                  <a:lnTo>
                    <a:pt x="1170" y="1365"/>
                  </a:lnTo>
                  <a:lnTo>
                    <a:pt x="1050" y="1425"/>
                  </a:lnTo>
                  <a:lnTo>
                    <a:pt x="900" y="1470"/>
                  </a:lnTo>
                  <a:lnTo>
                    <a:pt x="750" y="1485"/>
                  </a:lnTo>
                  <a:lnTo>
                    <a:pt x="600" y="1470"/>
                  </a:lnTo>
                  <a:lnTo>
                    <a:pt x="465" y="1425"/>
                  </a:lnTo>
                  <a:lnTo>
                    <a:pt x="330" y="1365"/>
                  </a:lnTo>
                  <a:lnTo>
                    <a:pt x="225" y="1275"/>
                  </a:lnTo>
                  <a:lnTo>
                    <a:pt x="135" y="1155"/>
                  </a:lnTo>
                  <a:lnTo>
                    <a:pt x="60" y="1035"/>
                  </a:lnTo>
                  <a:lnTo>
                    <a:pt x="15" y="885"/>
                  </a:lnTo>
                  <a:lnTo>
                    <a:pt x="0" y="735"/>
                  </a:lnTo>
                  <a:lnTo>
                    <a:pt x="15" y="600"/>
                  </a:lnTo>
                  <a:lnTo>
                    <a:pt x="45" y="480"/>
                  </a:lnTo>
                  <a:lnTo>
                    <a:pt x="180" y="255"/>
                  </a:lnTo>
                  <a:lnTo>
                    <a:pt x="375" y="90"/>
                  </a:lnTo>
                  <a:lnTo>
                    <a:pt x="495" y="30"/>
                  </a:lnTo>
                  <a:lnTo>
                    <a:pt x="630" y="0"/>
                  </a:lnTo>
                  <a:lnTo>
                    <a:pt x="750" y="73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hlinkClick r:id="rId4"/>
            </p:cNvPr>
            <p:cNvSpPr>
              <a:spLocks/>
            </p:cNvSpPr>
            <p:nvPr/>
          </p:nvSpPr>
          <p:spPr bwMode="auto">
            <a:xfrm>
              <a:off x="42" y="-21474836"/>
              <a:ext cx="2" cy="21474846"/>
            </a:xfrm>
            <a:custGeom>
              <a:avLst/>
              <a:gdLst>
                <a:gd name="T0" fmla="*/ 120 w 210"/>
                <a:gd name="T1" fmla="*/ -2147481833 h -2147482583"/>
                <a:gd name="T2" fmla="*/ 0 w 210"/>
                <a:gd name="T3" fmla="*/ -2147482568 h -2147482583"/>
                <a:gd name="T4" fmla="*/ 210 w 210"/>
                <a:gd name="T5" fmla="*/ -2147482583 h -2147482583"/>
                <a:gd name="T6" fmla="*/ 120 w 210"/>
                <a:gd name="T7" fmla="*/ -2147481833 h -214748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>
                  <a:moveTo>
                    <a:pt x="120" y="-2147481833"/>
                  </a:moveTo>
                  <a:lnTo>
                    <a:pt x="0" y="-2147482568"/>
                  </a:lnTo>
                  <a:lnTo>
                    <a:pt x="210" y="-2147482583"/>
                  </a:lnTo>
                  <a:lnTo>
                    <a:pt x="120" y="-21474818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">
              <a:hlinkClick r:id="rId5"/>
            </p:cNvPr>
            <p:cNvSpPr>
              <a:spLocks/>
            </p:cNvSpPr>
            <p:nvPr/>
          </p:nvSpPr>
          <p:spPr bwMode="auto">
            <a:xfrm>
              <a:off x="43" y="10"/>
              <a:ext cx="3" cy="1"/>
            </a:xfrm>
            <a:custGeom>
              <a:avLst/>
              <a:gdLst>
                <a:gd name="T0" fmla="*/ 0 w 300"/>
                <a:gd name="T1" fmla="*/ 750 h 60"/>
                <a:gd name="T2" fmla="*/ 90 w 300"/>
                <a:gd name="T3" fmla="*/ 0 h 60"/>
                <a:gd name="T4" fmla="*/ 300 w 300"/>
                <a:gd name="T5" fmla="*/ 60 h 60"/>
                <a:gd name="T6" fmla="*/ 0 w 300"/>
                <a:gd name="T7" fmla="*/ 7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60">
                  <a:moveTo>
                    <a:pt x="0" y="750"/>
                  </a:moveTo>
                  <a:lnTo>
                    <a:pt x="90" y="0"/>
                  </a:lnTo>
                  <a:lnTo>
                    <a:pt x="300" y="60"/>
                  </a:lnTo>
                  <a:lnTo>
                    <a:pt x="0" y="75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4">
              <a:hlinkClick r:id="rId6"/>
            </p:cNvPr>
            <p:cNvSpPr>
              <a:spLocks/>
            </p:cNvSpPr>
            <p:nvPr/>
          </p:nvSpPr>
          <p:spPr bwMode="auto">
            <a:xfrm>
              <a:off x="43" y="11"/>
              <a:ext cx="6" cy="1"/>
            </a:xfrm>
            <a:custGeom>
              <a:avLst/>
              <a:gdLst>
                <a:gd name="T0" fmla="*/ 0 w 525"/>
                <a:gd name="T1" fmla="*/ 690 h 150"/>
                <a:gd name="T2" fmla="*/ 300 w 525"/>
                <a:gd name="T3" fmla="*/ 0 h 150"/>
                <a:gd name="T4" fmla="*/ 420 w 525"/>
                <a:gd name="T5" fmla="*/ 60 h 150"/>
                <a:gd name="T6" fmla="*/ 525 w 525"/>
                <a:gd name="T7" fmla="*/ 150 h 150"/>
                <a:gd name="T8" fmla="*/ 0 w 525"/>
                <a:gd name="T9" fmla="*/ 6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50">
                  <a:moveTo>
                    <a:pt x="0" y="690"/>
                  </a:moveTo>
                  <a:lnTo>
                    <a:pt x="300" y="0"/>
                  </a:lnTo>
                  <a:lnTo>
                    <a:pt x="420" y="60"/>
                  </a:lnTo>
                  <a:lnTo>
                    <a:pt x="525" y="150"/>
                  </a:lnTo>
                  <a:lnTo>
                    <a:pt x="0" y="69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3">
              <a:hlinkClick r:id="rId7"/>
            </p:cNvPr>
            <p:cNvSpPr>
              <a:spLocks/>
            </p:cNvSpPr>
            <p:nvPr/>
          </p:nvSpPr>
          <p:spPr bwMode="auto">
            <a:xfrm>
              <a:off x="43" y="12"/>
              <a:ext cx="8" cy="6"/>
            </a:xfrm>
            <a:custGeom>
              <a:avLst/>
              <a:gdLst>
                <a:gd name="T0" fmla="*/ 0 w 765"/>
                <a:gd name="T1" fmla="*/ 540 h 540"/>
                <a:gd name="T2" fmla="*/ 525 w 765"/>
                <a:gd name="T3" fmla="*/ 0 h 540"/>
                <a:gd name="T4" fmla="*/ 630 w 765"/>
                <a:gd name="T5" fmla="*/ 105 h 540"/>
                <a:gd name="T6" fmla="*/ 705 w 765"/>
                <a:gd name="T7" fmla="*/ 240 h 540"/>
                <a:gd name="T8" fmla="*/ 750 w 765"/>
                <a:gd name="T9" fmla="*/ 390 h 540"/>
                <a:gd name="T10" fmla="*/ 765 w 765"/>
                <a:gd name="T11" fmla="*/ 540 h 540"/>
                <a:gd name="T12" fmla="*/ 0 w 765"/>
                <a:gd name="T1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540">
                  <a:moveTo>
                    <a:pt x="0" y="540"/>
                  </a:moveTo>
                  <a:lnTo>
                    <a:pt x="525" y="0"/>
                  </a:lnTo>
                  <a:lnTo>
                    <a:pt x="630" y="105"/>
                  </a:lnTo>
                  <a:lnTo>
                    <a:pt x="705" y="240"/>
                  </a:lnTo>
                  <a:lnTo>
                    <a:pt x="750" y="390"/>
                  </a:lnTo>
                  <a:lnTo>
                    <a:pt x="765" y="540"/>
                  </a:lnTo>
                  <a:lnTo>
                    <a:pt x="0" y="54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613"/>
            <a:ext cx="8166100" cy="685800"/>
          </a:xfrm>
        </p:spPr>
        <p:txBody>
          <a:bodyPr/>
          <a:lstStyle/>
          <a:p>
            <a:r>
              <a:rPr lang="en-US" sz="2200" dirty="0"/>
              <a:t>MTS Secret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23850" y="1193802"/>
            <a:ext cx="8496300" cy="50140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Unauthorized access to information may cause catastrophic (irreparable) damage to business and/or to the organization's reputation.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Examples: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/>
              <a:t>Mergers and acquisitions information.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/>
              <a:t>Unreleased information that would be considered a material release by the SEC or other government agencies.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800" dirty="0"/>
              <a:t>Information related to products that are not patented and that require protection beyond Restricted.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Information is available only to a limited number of individuals in the organization.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14575" y="0"/>
            <a:ext cx="962025" cy="2147483647"/>
            <a:chOff x="36" y="-21474836"/>
            <a:chExt cx="15" cy="21474810"/>
          </a:xfrm>
        </p:grpSpPr>
        <p:sp>
          <p:nvSpPr>
            <p:cNvPr id="5" name="Freeform 7">
              <a:hlinkClick r:id="rId3"/>
            </p:cNvPr>
            <p:cNvSpPr>
              <a:spLocks/>
            </p:cNvSpPr>
            <p:nvPr/>
          </p:nvSpPr>
          <p:spPr bwMode="auto">
            <a:xfrm>
              <a:off x="36" y="10"/>
              <a:ext cx="15" cy="15"/>
            </a:xfrm>
            <a:custGeom>
              <a:avLst/>
              <a:gdLst>
                <a:gd name="T0" fmla="*/ 750 w 1515"/>
                <a:gd name="T1" fmla="*/ 735 h 1485"/>
                <a:gd name="T2" fmla="*/ 1515 w 1515"/>
                <a:gd name="T3" fmla="*/ 735 h 1485"/>
                <a:gd name="T4" fmla="*/ 1500 w 1515"/>
                <a:gd name="T5" fmla="*/ 885 h 1485"/>
                <a:gd name="T6" fmla="*/ 1455 w 1515"/>
                <a:gd name="T7" fmla="*/ 1035 h 1485"/>
                <a:gd name="T8" fmla="*/ 1380 w 1515"/>
                <a:gd name="T9" fmla="*/ 1155 h 1485"/>
                <a:gd name="T10" fmla="*/ 1290 w 1515"/>
                <a:gd name="T11" fmla="*/ 1275 h 1485"/>
                <a:gd name="T12" fmla="*/ 1170 w 1515"/>
                <a:gd name="T13" fmla="*/ 1365 h 1485"/>
                <a:gd name="T14" fmla="*/ 1050 w 1515"/>
                <a:gd name="T15" fmla="*/ 1425 h 1485"/>
                <a:gd name="T16" fmla="*/ 900 w 1515"/>
                <a:gd name="T17" fmla="*/ 1470 h 1485"/>
                <a:gd name="T18" fmla="*/ 750 w 1515"/>
                <a:gd name="T19" fmla="*/ 1485 h 1485"/>
                <a:gd name="T20" fmla="*/ 600 w 1515"/>
                <a:gd name="T21" fmla="*/ 1470 h 1485"/>
                <a:gd name="T22" fmla="*/ 465 w 1515"/>
                <a:gd name="T23" fmla="*/ 1425 h 1485"/>
                <a:gd name="T24" fmla="*/ 330 w 1515"/>
                <a:gd name="T25" fmla="*/ 1365 h 1485"/>
                <a:gd name="T26" fmla="*/ 225 w 1515"/>
                <a:gd name="T27" fmla="*/ 1275 h 1485"/>
                <a:gd name="T28" fmla="*/ 135 w 1515"/>
                <a:gd name="T29" fmla="*/ 1155 h 1485"/>
                <a:gd name="T30" fmla="*/ 60 w 1515"/>
                <a:gd name="T31" fmla="*/ 1035 h 1485"/>
                <a:gd name="T32" fmla="*/ 15 w 1515"/>
                <a:gd name="T33" fmla="*/ 885 h 1485"/>
                <a:gd name="T34" fmla="*/ 0 w 1515"/>
                <a:gd name="T35" fmla="*/ 735 h 1485"/>
                <a:gd name="T36" fmla="*/ 15 w 1515"/>
                <a:gd name="T37" fmla="*/ 600 h 1485"/>
                <a:gd name="T38" fmla="*/ 45 w 1515"/>
                <a:gd name="T39" fmla="*/ 480 h 1485"/>
                <a:gd name="T40" fmla="*/ 180 w 1515"/>
                <a:gd name="T41" fmla="*/ 255 h 1485"/>
                <a:gd name="T42" fmla="*/ 375 w 1515"/>
                <a:gd name="T43" fmla="*/ 90 h 1485"/>
                <a:gd name="T44" fmla="*/ 495 w 1515"/>
                <a:gd name="T45" fmla="*/ 30 h 1485"/>
                <a:gd name="T46" fmla="*/ 630 w 1515"/>
                <a:gd name="T47" fmla="*/ 0 h 1485"/>
                <a:gd name="T48" fmla="*/ 750 w 1515"/>
                <a:gd name="T49" fmla="*/ 73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5" h="1485">
                  <a:moveTo>
                    <a:pt x="750" y="735"/>
                  </a:moveTo>
                  <a:lnTo>
                    <a:pt x="1515" y="735"/>
                  </a:lnTo>
                  <a:lnTo>
                    <a:pt x="1500" y="885"/>
                  </a:lnTo>
                  <a:lnTo>
                    <a:pt x="1455" y="1035"/>
                  </a:lnTo>
                  <a:lnTo>
                    <a:pt x="1380" y="1155"/>
                  </a:lnTo>
                  <a:lnTo>
                    <a:pt x="1290" y="1275"/>
                  </a:lnTo>
                  <a:lnTo>
                    <a:pt x="1170" y="1365"/>
                  </a:lnTo>
                  <a:lnTo>
                    <a:pt x="1050" y="1425"/>
                  </a:lnTo>
                  <a:lnTo>
                    <a:pt x="900" y="1470"/>
                  </a:lnTo>
                  <a:lnTo>
                    <a:pt x="750" y="1485"/>
                  </a:lnTo>
                  <a:lnTo>
                    <a:pt x="600" y="1470"/>
                  </a:lnTo>
                  <a:lnTo>
                    <a:pt x="465" y="1425"/>
                  </a:lnTo>
                  <a:lnTo>
                    <a:pt x="330" y="1365"/>
                  </a:lnTo>
                  <a:lnTo>
                    <a:pt x="225" y="1275"/>
                  </a:lnTo>
                  <a:lnTo>
                    <a:pt x="135" y="1155"/>
                  </a:lnTo>
                  <a:lnTo>
                    <a:pt x="60" y="1035"/>
                  </a:lnTo>
                  <a:lnTo>
                    <a:pt x="15" y="885"/>
                  </a:lnTo>
                  <a:lnTo>
                    <a:pt x="0" y="735"/>
                  </a:lnTo>
                  <a:lnTo>
                    <a:pt x="15" y="600"/>
                  </a:lnTo>
                  <a:lnTo>
                    <a:pt x="45" y="480"/>
                  </a:lnTo>
                  <a:lnTo>
                    <a:pt x="180" y="255"/>
                  </a:lnTo>
                  <a:lnTo>
                    <a:pt x="375" y="90"/>
                  </a:lnTo>
                  <a:lnTo>
                    <a:pt x="495" y="30"/>
                  </a:lnTo>
                  <a:lnTo>
                    <a:pt x="630" y="0"/>
                  </a:lnTo>
                  <a:lnTo>
                    <a:pt x="750" y="73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hlinkClick r:id="rId4"/>
            </p:cNvPr>
            <p:cNvSpPr>
              <a:spLocks/>
            </p:cNvSpPr>
            <p:nvPr/>
          </p:nvSpPr>
          <p:spPr bwMode="auto">
            <a:xfrm>
              <a:off x="42" y="-21474836"/>
              <a:ext cx="2" cy="21474846"/>
            </a:xfrm>
            <a:custGeom>
              <a:avLst/>
              <a:gdLst>
                <a:gd name="T0" fmla="*/ 120 w 210"/>
                <a:gd name="T1" fmla="*/ -2147481833 h -2147482583"/>
                <a:gd name="T2" fmla="*/ 0 w 210"/>
                <a:gd name="T3" fmla="*/ -2147482568 h -2147482583"/>
                <a:gd name="T4" fmla="*/ 210 w 210"/>
                <a:gd name="T5" fmla="*/ -2147482583 h -2147482583"/>
                <a:gd name="T6" fmla="*/ 120 w 210"/>
                <a:gd name="T7" fmla="*/ -2147481833 h -214748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>
                  <a:moveTo>
                    <a:pt x="120" y="-2147481833"/>
                  </a:moveTo>
                  <a:lnTo>
                    <a:pt x="0" y="-2147482568"/>
                  </a:lnTo>
                  <a:lnTo>
                    <a:pt x="210" y="-2147482583"/>
                  </a:lnTo>
                  <a:lnTo>
                    <a:pt x="120" y="-21474818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">
              <a:hlinkClick r:id="rId5"/>
            </p:cNvPr>
            <p:cNvSpPr>
              <a:spLocks/>
            </p:cNvSpPr>
            <p:nvPr/>
          </p:nvSpPr>
          <p:spPr bwMode="auto">
            <a:xfrm>
              <a:off x="43" y="10"/>
              <a:ext cx="3" cy="1"/>
            </a:xfrm>
            <a:custGeom>
              <a:avLst/>
              <a:gdLst>
                <a:gd name="T0" fmla="*/ 0 w 300"/>
                <a:gd name="T1" fmla="*/ 750 h 60"/>
                <a:gd name="T2" fmla="*/ 90 w 300"/>
                <a:gd name="T3" fmla="*/ 0 h 60"/>
                <a:gd name="T4" fmla="*/ 300 w 300"/>
                <a:gd name="T5" fmla="*/ 60 h 60"/>
                <a:gd name="T6" fmla="*/ 0 w 300"/>
                <a:gd name="T7" fmla="*/ 7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60">
                  <a:moveTo>
                    <a:pt x="0" y="750"/>
                  </a:moveTo>
                  <a:lnTo>
                    <a:pt x="90" y="0"/>
                  </a:lnTo>
                  <a:lnTo>
                    <a:pt x="300" y="60"/>
                  </a:lnTo>
                  <a:lnTo>
                    <a:pt x="0" y="75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4">
              <a:hlinkClick r:id="rId6"/>
            </p:cNvPr>
            <p:cNvSpPr>
              <a:spLocks/>
            </p:cNvSpPr>
            <p:nvPr/>
          </p:nvSpPr>
          <p:spPr bwMode="auto">
            <a:xfrm>
              <a:off x="43" y="11"/>
              <a:ext cx="6" cy="1"/>
            </a:xfrm>
            <a:custGeom>
              <a:avLst/>
              <a:gdLst>
                <a:gd name="T0" fmla="*/ 0 w 525"/>
                <a:gd name="T1" fmla="*/ 690 h 150"/>
                <a:gd name="T2" fmla="*/ 300 w 525"/>
                <a:gd name="T3" fmla="*/ 0 h 150"/>
                <a:gd name="T4" fmla="*/ 420 w 525"/>
                <a:gd name="T5" fmla="*/ 60 h 150"/>
                <a:gd name="T6" fmla="*/ 525 w 525"/>
                <a:gd name="T7" fmla="*/ 150 h 150"/>
                <a:gd name="T8" fmla="*/ 0 w 525"/>
                <a:gd name="T9" fmla="*/ 6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50">
                  <a:moveTo>
                    <a:pt x="0" y="690"/>
                  </a:moveTo>
                  <a:lnTo>
                    <a:pt x="300" y="0"/>
                  </a:lnTo>
                  <a:lnTo>
                    <a:pt x="420" y="60"/>
                  </a:lnTo>
                  <a:lnTo>
                    <a:pt x="525" y="150"/>
                  </a:lnTo>
                  <a:lnTo>
                    <a:pt x="0" y="69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3">
              <a:hlinkClick r:id="rId7"/>
            </p:cNvPr>
            <p:cNvSpPr>
              <a:spLocks/>
            </p:cNvSpPr>
            <p:nvPr/>
          </p:nvSpPr>
          <p:spPr bwMode="auto">
            <a:xfrm>
              <a:off x="43" y="12"/>
              <a:ext cx="8" cy="6"/>
            </a:xfrm>
            <a:custGeom>
              <a:avLst/>
              <a:gdLst>
                <a:gd name="T0" fmla="*/ 0 w 765"/>
                <a:gd name="T1" fmla="*/ 540 h 540"/>
                <a:gd name="T2" fmla="*/ 525 w 765"/>
                <a:gd name="T3" fmla="*/ 0 h 540"/>
                <a:gd name="T4" fmla="*/ 630 w 765"/>
                <a:gd name="T5" fmla="*/ 105 h 540"/>
                <a:gd name="T6" fmla="*/ 705 w 765"/>
                <a:gd name="T7" fmla="*/ 240 h 540"/>
                <a:gd name="T8" fmla="*/ 750 w 765"/>
                <a:gd name="T9" fmla="*/ 390 h 540"/>
                <a:gd name="T10" fmla="*/ 765 w 765"/>
                <a:gd name="T11" fmla="*/ 540 h 540"/>
                <a:gd name="T12" fmla="*/ 0 w 765"/>
                <a:gd name="T1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540">
                  <a:moveTo>
                    <a:pt x="0" y="540"/>
                  </a:moveTo>
                  <a:lnTo>
                    <a:pt x="525" y="0"/>
                  </a:lnTo>
                  <a:lnTo>
                    <a:pt x="630" y="105"/>
                  </a:lnTo>
                  <a:lnTo>
                    <a:pt x="705" y="240"/>
                  </a:lnTo>
                  <a:lnTo>
                    <a:pt x="750" y="390"/>
                  </a:lnTo>
                  <a:lnTo>
                    <a:pt x="765" y="540"/>
                  </a:lnTo>
                  <a:lnTo>
                    <a:pt x="0" y="54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80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177613"/>
            <a:ext cx="8023861" cy="685800"/>
          </a:xfrm>
        </p:spPr>
        <p:txBody>
          <a:bodyPr/>
          <a:lstStyle/>
          <a:p>
            <a:br>
              <a:rPr lang="en-US" altLang="en-US" sz="2200" dirty="0"/>
            </a:br>
            <a:r>
              <a:rPr lang="en-US" sz="2200" dirty="0"/>
              <a:t>File Classifier</a:t>
            </a:r>
            <a:br>
              <a:rPr lang="en-US" sz="1800" dirty="0"/>
            </a:br>
            <a:endParaRPr lang="en-US" sz="2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40531" y="1326995"/>
            <a:ext cx="8262938" cy="4208705"/>
          </a:xfrm>
        </p:spPr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 click on the file, select classify and then choose the classification you wish to be placed on the file and click OK.</a:t>
            </a: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a file has been classified, you will notice the lower left corner will be coloured the same as the classification.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14575" y="0"/>
            <a:ext cx="962025" cy="2147483647"/>
            <a:chOff x="36" y="-21474836"/>
            <a:chExt cx="15" cy="21474810"/>
          </a:xfrm>
        </p:grpSpPr>
        <p:sp>
          <p:nvSpPr>
            <p:cNvPr id="5" name="Freeform 7">
              <a:hlinkClick r:id="rId3"/>
            </p:cNvPr>
            <p:cNvSpPr>
              <a:spLocks/>
            </p:cNvSpPr>
            <p:nvPr/>
          </p:nvSpPr>
          <p:spPr bwMode="auto">
            <a:xfrm>
              <a:off x="36" y="10"/>
              <a:ext cx="15" cy="15"/>
            </a:xfrm>
            <a:custGeom>
              <a:avLst/>
              <a:gdLst>
                <a:gd name="T0" fmla="*/ 750 w 1515"/>
                <a:gd name="T1" fmla="*/ 735 h 1485"/>
                <a:gd name="T2" fmla="*/ 1515 w 1515"/>
                <a:gd name="T3" fmla="*/ 735 h 1485"/>
                <a:gd name="T4" fmla="*/ 1500 w 1515"/>
                <a:gd name="T5" fmla="*/ 885 h 1485"/>
                <a:gd name="T6" fmla="*/ 1455 w 1515"/>
                <a:gd name="T7" fmla="*/ 1035 h 1485"/>
                <a:gd name="T8" fmla="*/ 1380 w 1515"/>
                <a:gd name="T9" fmla="*/ 1155 h 1485"/>
                <a:gd name="T10" fmla="*/ 1290 w 1515"/>
                <a:gd name="T11" fmla="*/ 1275 h 1485"/>
                <a:gd name="T12" fmla="*/ 1170 w 1515"/>
                <a:gd name="T13" fmla="*/ 1365 h 1485"/>
                <a:gd name="T14" fmla="*/ 1050 w 1515"/>
                <a:gd name="T15" fmla="*/ 1425 h 1485"/>
                <a:gd name="T16" fmla="*/ 900 w 1515"/>
                <a:gd name="T17" fmla="*/ 1470 h 1485"/>
                <a:gd name="T18" fmla="*/ 750 w 1515"/>
                <a:gd name="T19" fmla="*/ 1485 h 1485"/>
                <a:gd name="T20" fmla="*/ 600 w 1515"/>
                <a:gd name="T21" fmla="*/ 1470 h 1485"/>
                <a:gd name="T22" fmla="*/ 465 w 1515"/>
                <a:gd name="T23" fmla="*/ 1425 h 1485"/>
                <a:gd name="T24" fmla="*/ 330 w 1515"/>
                <a:gd name="T25" fmla="*/ 1365 h 1485"/>
                <a:gd name="T26" fmla="*/ 225 w 1515"/>
                <a:gd name="T27" fmla="*/ 1275 h 1485"/>
                <a:gd name="T28" fmla="*/ 135 w 1515"/>
                <a:gd name="T29" fmla="*/ 1155 h 1485"/>
                <a:gd name="T30" fmla="*/ 60 w 1515"/>
                <a:gd name="T31" fmla="*/ 1035 h 1485"/>
                <a:gd name="T32" fmla="*/ 15 w 1515"/>
                <a:gd name="T33" fmla="*/ 885 h 1485"/>
                <a:gd name="T34" fmla="*/ 0 w 1515"/>
                <a:gd name="T35" fmla="*/ 735 h 1485"/>
                <a:gd name="T36" fmla="*/ 15 w 1515"/>
                <a:gd name="T37" fmla="*/ 600 h 1485"/>
                <a:gd name="T38" fmla="*/ 45 w 1515"/>
                <a:gd name="T39" fmla="*/ 480 h 1485"/>
                <a:gd name="T40" fmla="*/ 180 w 1515"/>
                <a:gd name="T41" fmla="*/ 255 h 1485"/>
                <a:gd name="T42" fmla="*/ 375 w 1515"/>
                <a:gd name="T43" fmla="*/ 90 h 1485"/>
                <a:gd name="T44" fmla="*/ 495 w 1515"/>
                <a:gd name="T45" fmla="*/ 30 h 1485"/>
                <a:gd name="T46" fmla="*/ 630 w 1515"/>
                <a:gd name="T47" fmla="*/ 0 h 1485"/>
                <a:gd name="T48" fmla="*/ 750 w 1515"/>
                <a:gd name="T49" fmla="*/ 73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5" h="1485">
                  <a:moveTo>
                    <a:pt x="750" y="735"/>
                  </a:moveTo>
                  <a:lnTo>
                    <a:pt x="1515" y="735"/>
                  </a:lnTo>
                  <a:lnTo>
                    <a:pt x="1500" y="885"/>
                  </a:lnTo>
                  <a:lnTo>
                    <a:pt x="1455" y="1035"/>
                  </a:lnTo>
                  <a:lnTo>
                    <a:pt x="1380" y="1155"/>
                  </a:lnTo>
                  <a:lnTo>
                    <a:pt x="1290" y="1275"/>
                  </a:lnTo>
                  <a:lnTo>
                    <a:pt x="1170" y="1365"/>
                  </a:lnTo>
                  <a:lnTo>
                    <a:pt x="1050" y="1425"/>
                  </a:lnTo>
                  <a:lnTo>
                    <a:pt x="900" y="1470"/>
                  </a:lnTo>
                  <a:lnTo>
                    <a:pt x="750" y="1485"/>
                  </a:lnTo>
                  <a:lnTo>
                    <a:pt x="600" y="1470"/>
                  </a:lnTo>
                  <a:lnTo>
                    <a:pt x="465" y="1425"/>
                  </a:lnTo>
                  <a:lnTo>
                    <a:pt x="330" y="1365"/>
                  </a:lnTo>
                  <a:lnTo>
                    <a:pt x="225" y="1275"/>
                  </a:lnTo>
                  <a:lnTo>
                    <a:pt x="135" y="1155"/>
                  </a:lnTo>
                  <a:lnTo>
                    <a:pt x="60" y="1035"/>
                  </a:lnTo>
                  <a:lnTo>
                    <a:pt x="15" y="885"/>
                  </a:lnTo>
                  <a:lnTo>
                    <a:pt x="0" y="735"/>
                  </a:lnTo>
                  <a:lnTo>
                    <a:pt x="15" y="600"/>
                  </a:lnTo>
                  <a:lnTo>
                    <a:pt x="45" y="480"/>
                  </a:lnTo>
                  <a:lnTo>
                    <a:pt x="180" y="255"/>
                  </a:lnTo>
                  <a:lnTo>
                    <a:pt x="375" y="90"/>
                  </a:lnTo>
                  <a:lnTo>
                    <a:pt x="495" y="30"/>
                  </a:lnTo>
                  <a:lnTo>
                    <a:pt x="630" y="0"/>
                  </a:lnTo>
                  <a:lnTo>
                    <a:pt x="750" y="73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hlinkClick r:id="rId4"/>
            </p:cNvPr>
            <p:cNvSpPr>
              <a:spLocks/>
            </p:cNvSpPr>
            <p:nvPr/>
          </p:nvSpPr>
          <p:spPr bwMode="auto">
            <a:xfrm>
              <a:off x="42" y="-21474836"/>
              <a:ext cx="2" cy="21474846"/>
            </a:xfrm>
            <a:custGeom>
              <a:avLst/>
              <a:gdLst>
                <a:gd name="T0" fmla="*/ 120 w 210"/>
                <a:gd name="T1" fmla="*/ -2147481833 h -2147482583"/>
                <a:gd name="T2" fmla="*/ 0 w 210"/>
                <a:gd name="T3" fmla="*/ -2147482568 h -2147482583"/>
                <a:gd name="T4" fmla="*/ 210 w 210"/>
                <a:gd name="T5" fmla="*/ -2147482583 h -2147482583"/>
                <a:gd name="T6" fmla="*/ 120 w 210"/>
                <a:gd name="T7" fmla="*/ -2147481833 h -214748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>
                  <a:moveTo>
                    <a:pt x="120" y="-2147481833"/>
                  </a:moveTo>
                  <a:lnTo>
                    <a:pt x="0" y="-2147482568"/>
                  </a:lnTo>
                  <a:lnTo>
                    <a:pt x="210" y="-2147482583"/>
                  </a:lnTo>
                  <a:lnTo>
                    <a:pt x="120" y="-21474818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">
              <a:hlinkClick r:id="rId5"/>
            </p:cNvPr>
            <p:cNvSpPr>
              <a:spLocks/>
            </p:cNvSpPr>
            <p:nvPr/>
          </p:nvSpPr>
          <p:spPr bwMode="auto">
            <a:xfrm>
              <a:off x="43" y="10"/>
              <a:ext cx="3" cy="1"/>
            </a:xfrm>
            <a:custGeom>
              <a:avLst/>
              <a:gdLst>
                <a:gd name="T0" fmla="*/ 0 w 300"/>
                <a:gd name="T1" fmla="*/ 750 h 60"/>
                <a:gd name="T2" fmla="*/ 90 w 300"/>
                <a:gd name="T3" fmla="*/ 0 h 60"/>
                <a:gd name="T4" fmla="*/ 300 w 300"/>
                <a:gd name="T5" fmla="*/ 60 h 60"/>
                <a:gd name="T6" fmla="*/ 0 w 300"/>
                <a:gd name="T7" fmla="*/ 7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60">
                  <a:moveTo>
                    <a:pt x="0" y="750"/>
                  </a:moveTo>
                  <a:lnTo>
                    <a:pt x="90" y="0"/>
                  </a:lnTo>
                  <a:lnTo>
                    <a:pt x="300" y="60"/>
                  </a:lnTo>
                  <a:lnTo>
                    <a:pt x="0" y="75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4">
              <a:hlinkClick r:id="rId6"/>
            </p:cNvPr>
            <p:cNvSpPr>
              <a:spLocks/>
            </p:cNvSpPr>
            <p:nvPr/>
          </p:nvSpPr>
          <p:spPr bwMode="auto">
            <a:xfrm>
              <a:off x="43" y="11"/>
              <a:ext cx="6" cy="1"/>
            </a:xfrm>
            <a:custGeom>
              <a:avLst/>
              <a:gdLst>
                <a:gd name="T0" fmla="*/ 0 w 525"/>
                <a:gd name="T1" fmla="*/ 690 h 150"/>
                <a:gd name="T2" fmla="*/ 300 w 525"/>
                <a:gd name="T3" fmla="*/ 0 h 150"/>
                <a:gd name="T4" fmla="*/ 420 w 525"/>
                <a:gd name="T5" fmla="*/ 60 h 150"/>
                <a:gd name="T6" fmla="*/ 525 w 525"/>
                <a:gd name="T7" fmla="*/ 150 h 150"/>
                <a:gd name="T8" fmla="*/ 0 w 525"/>
                <a:gd name="T9" fmla="*/ 6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50">
                  <a:moveTo>
                    <a:pt x="0" y="690"/>
                  </a:moveTo>
                  <a:lnTo>
                    <a:pt x="300" y="0"/>
                  </a:lnTo>
                  <a:lnTo>
                    <a:pt x="420" y="60"/>
                  </a:lnTo>
                  <a:lnTo>
                    <a:pt x="525" y="150"/>
                  </a:lnTo>
                  <a:lnTo>
                    <a:pt x="0" y="69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3">
              <a:hlinkClick r:id="rId7"/>
            </p:cNvPr>
            <p:cNvSpPr>
              <a:spLocks/>
            </p:cNvSpPr>
            <p:nvPr/>
          </p:nvSpPr>
          <p:spPr bwMode="auto">
            <a:xfrm>
              <a:off x="43" y="12"/>
              <a:ext cx="8" cy="6"/>
            </a:xfrm>
            <a:custGeom>
              <a:avLst/>
              <a:gdLst>
                <a:gd name="T0" fmla="*/ 0 w 765"/>
                <a:gd name="T1" fmla="*/ 540 h 540"/>
                <a:gd name="T2" fmla="*/ 525 w 765"/>
                <a:gd name="T3" fmla="*/ 0 h 540"/>
                <a:gd name="T4" fmla="*/ 630 w 765"/>
                <a:gd name="T5" fmla="*/ 105 h 540"/>
                <a:gd name="T6" fmla="*/ 705 w 765"/>
                <a:gd name="T7" fmla="*/ 240 h 540"/>
                <a:gd name="T8" fmla="*/ 750 w 765"/>
                <a:gd name="T9" fmla="*/ 390 h 540"/>
                <a:gd name="T10" fmla="*/ 765 w 765"/>
                <a:gd name="T11" fmla="*/ 540 h 540"/>
                <a:gd name="T12" fmla="*/ 0 w 765"/>
                <a:gd name="T1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540">
                  <a:moveTo>
                    <a:pt x="0" y="540"/>
                  </a:moveTo>
                  <a:lnTo>
                    <a:pt x="525" y="0"/>
                  </a:lnTo>
                  <a:lnTo>
                    <a:pt x="630" y="105"/>
                  </a:lnTo>
                  <a:lnTo>
                    <a:pt x="705" y="240"/>
                  </a:lnTo>
                  <a:lnTo>
                    <a:pt x="750" y="390"/>
                  </a:lnTo>
                  <a:lnTo>
                    <a:pt x="765" y="540"/>
                  </a:lnTo>
                  <a:lnTo>
                    <a:pt x="0" y="54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9200DAB-FF3D-4FE1-B059-BF96192414DB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1188403" y="2027056"/>
            <a:ext cx="1986915" cy="248507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9394E37-DB83-449F-8474-0EC12B0A6513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4016057" y="2425858"/>
            <a:ext cx="3939540" cy="11703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E47E87F-4122-458A-BB70-13F3F9CD4337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294005" y="5501639"/>
            <a:ext cx="253365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80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" y="177613"/>
            <a:ext cx="8023861" cy="685800"/>
          </a:xfrm>
        </p:spPr>
        <p:txBody>
          <a:bodyPr/>
          <a:lstStyle/>
          <a:p>
            <a:br>
              <a:rPr lang="en-US" altLang="en-US" sz="2200" dirty="0"/>
            </a:br>
            <a:br>
              <a:rPr lang="en-US" altLang="en-US" sz="2200" dirty="0"/>
            </a:br>
            <a:r>
              <a:rPr lang="en-US" sz="2200" dirty="0"/>
              <a:t>Office Classifier</a:t>
            </a:r>
            <a:br>
              <a:rPr lang="en-US" sz="1800" dirty="0"/>
            </a:br>
            <a:br>
              <a:rPr lang="en-US" sz="1800" dirty="0"/>
            </a:br>
            <a:endParaRPr lang="en-US" sz="2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40531" y="1326995"/>
            <a:ext cx="8262938" cy="5140379"/>
          </a:xfrm>
        </p:spPr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Office classifier is easy to use. In an open document (Excel, PowerPoint or Word) you will see a banner at the bottom of the document showing the Classifier Label, the default state is “No Classification”.</a:t>
            </a: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upper Left Corner of the Document, you will find the Label Icon on the ribbon.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“Label” and select the classification for the document.</a:t>
            </a:r>
          </a:p>
          <a:p>
            <a:pPr lvl="4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labeled the “Classifier Label will turn the color of the classification and show the label name.</a:t>
            </a:r>
          </a:p>
          <a:p>
            <a:pPr lvl="4"/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4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will also be a header and footer watermark with the classification.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314575" y="0"/>
            <a:ext cx="962025" cy="2147483647"/>
            <a:chOff x="36" y="-21474836"/>
            <a:chExt cx="15" cy="21474810"/>
          </a:xfrm>
        </p:grpSpPr>
        <p:sp>
          <p:nvSpPr>
            <p:cNvPr id="5" name="Freeform 7">
              <a:hlinkClick r:id="rId3"/>
            </p:cNvPr>
            <p:cNvSpPr>
              <a:spLocks/>
            </p:cNvSpPr>
            <p:nvPr/>
          </p:nvSpPr>
          <p:spPr bwMode="auto">
            <a:xfrm>
              <a:off x="36" y="10"/>
              <a:ext cx="15" cy="15"/>
            </a:xfrm>
            <a:custGeom>
              <a:avLst/>
              <a:gdLst>
                <a:gd name="T0" fmla="*/ 750 w 1515"/>
                <a:gd name="T1" fmla="*/ 735 h 1485"/>
                <a:gd name="T2" fmla="*/ 1515 w 1515"/>
                <a:gd name="T3" fmla="*/ 735 h 1485"/>
                <a:gd name="T4" fmla="*/ 1500 w 1515"/>
                <a:gd name="T5" fmla="*/ 885 h 1485"/>
                <a:gd name="T6" fmla="*/ 1455 w 1515"/>
                <a:gd name="T7" fmla="*/ 1035 h 1485"/>
                <a:gd name="T8" fmla="*/ 1380 w 1515"/>
                <a:gd name="T9" fmla="*/ 1155 h 1485"/>
                <a:gd name="T10" fmla="*/ 1290 w 1515"/>
                <a:gd name="T11" fmla="*/ 1275 h 1485"/>
                <a:gd name="T12" fmla="*/ 1170 w 1515"/>
                <a:gd name="T13" fmla="*/ 1365 h 1485"/>
                <a:gd name="T14" fmla="*/ 1050 w 1515"/>
                <a:gd name="T15" fmla="*/ 1425 h 1485"/>
                <a:gd name="T16" fmla="*/ 900 w 1515"/>
                <a:gd name="T17" fmla="*/ 1470 h 1485"/>
                <a:gd name="T18" fmla="*/ 750 w 1515"/>
                <a:gd name="T19" fmla="*/ 1485 h 1485"/>
                <a:gd name="T20" fmla="*/ 600 w 1515"/>
                <a:gd name="T21" fmla="*/ 1470 h 1485"/>
                <a:gd name="T22" fmla="*/ 465 w 1515"/>
                <a:gd name="T23" fmla="*/ 1425 h 1485"/>
                <a:gd name="T24" fmla="*/ 330 w 1515"/>
                <a:gd name="T25" fmla="*/ 1365 h 1485"/>
                <a:gd name="T26" fmla="*/ 225 w 1515"/>
                <a:gd name="T27" fmla="*/ 1275 h 1485"/>
                <a:gd name="T28" fmla="*/ 135 w 1515"/>
                <a:gd name="T29" fmla="*/ 1155 h 1485"/>
                <a:gd name="T30" fmla="*/ 60 w 1515"/>
                <a:gd name="T31" fmla="*/ 1035 h 1485"/>
                <a:gd name="T32" fmla="*/ 15 w 1515"/>
                <a:gd name="T33" fmla="*/ 885 h 1485"/>
                <a:gd name="T34" fmla="*/ 0 w 1515"/>
                <a:gd name="T35" fmla="*/ 735 h 1485"/>
                <a:gd name="T36" fmla="*/ 15 w 1515"/>
                <a:gd name="T37" fmla="*/ 600 h 1485"/>
                <a:gd name="T38" fmla="*/ 45 w 1515"/>
                <a:gd name="T39" fmla="*/ 480 h 1485"/>
                <a:gd name="T40" fmla="*/ 180 w 1515"/>
                <a:gd name="T41" fmla="*/ 255 h 1485"/>
                <a:gd name="T42" fmla="*/ 375 w 1515"/>
                <a:gd name="T43" fmla="*/ 90 h 1485"/>
                <a:gd name="T44" fmla="*/ 495 w 1515"/>
                <a:gd name="T45" fmla="*/ 30 h 1485"/>
                <a:gd name="T46" fmla="*/ 630 w 1515"/>
                <a:gd name="T47" fmla="*/ 0 h 1485"/>
                <a:gd name="T48" fmla="*/ 750 w 1515"/>
                <a:gd name="T49" fmla="*/ 73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15" h="1485">
                  <a:moveTo>
                    <a:pt x="750" y="735"/>
                  </a:moveTo>
                  <a:lnTo>
                    <a:pt x="1515" y="735"/>
                  </a:lnTo>
                  <a:lnTo>
                    <a:pt x="1500" y="885"/>
                  </a:lnTo>
                  <a:lnTo>
                    <a:pt x="1455" y="1035"/>
                  </a:lnTo>
                  <a:lnTo>
                    <a:pt x="1380" y="1155"/>
                  </a:lnTo>
                  <a:lnTo>
                    <a:pt x="1290" y="1275"/>
                  </a:lnTo>
                  <a:lnTo>
                    <a:pt x="1170" y="1365"/>
                  </a:lnTo>
                  <a:lnTo>
                    <a:pt x="1050" y="1425"/>
                  </a:lnTo>
                  <a:lnTo>
                    <a:pt x="900" y="1470"/>
                  </a:lnTo>
                  <a:lnTo>
                    <a:pt x="750" y="1485"/>
                  </a:lnTo>
                  <a:lnTo>
                    <a:pt x="600" y="1470"/>
                  </a:lnTo>
                  <a:lnTo>
                    <a:pt x="465" y="1425"/>
                  </a:lnTo>
                  <a:lnTo>
                    <a:pt x="330" y="1365"/>
                  </a:lnTo>
                  <a:lnTo>
                    <a:pt x="225" y="1275"/>
                  </a:lnTo>
                  <a:lnTo>
                    <a:pt x="135" y="1155"/>
                  </a:lnTo>
                  <a:lnTo>
                    <a:pt x="60" y="1035"/>
                  </a:lnTo>
                  <a:lnTo>
                    <a:pt x="15" y="885"/>
                  </a:lnTo>
                  <a:lnTo>
                    <a:pt x="0" y="735"/>
                  </a:lnTo>
                  <a:lnTo>
                    <a:pt x="15" y="600"/>
                  </a:lnTo>
                  <a:lnTo>
                    <a:pt x="45" y="480"/>
                  </a:lnTo>
                  <a:lnTo>
                    <a:pt x="180" y="255"/>
                  </a:lnTo>
                  <a:lnTo>
                    <a:pt x="375" y="90"/>
                  </a:lnTo>
                  <a:lnTo>
                    <a:pt x="495" y="30"/>
                  </a:lnTo>
                  <a:lnTo>
                    <a:pt x="630" y="0"/>
                  </a:lnTo>
                  <a:lnTo>
                    <a:pt x="750" y="73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hlinkClick r:id="rId4"/>
            </p:cNvPr>
            <p:cNvSpPr>
              <a:spLocks/>
            </p:cNvSpPr>
            <p:nvPr/>
          </p:nvSpPr>
          <p:spPr bwMode="auto">
            <a:xfrm>
              <a:off x="42" y="-21474836"/>
              <a:ext cx="2" cy="21474846"/>
            </a:xfrm>
            <a:custGeom>
              <a:avLst/>
              <a:gdLst>
                <a:gd name="T0" fmla="*/ 120 w 210"/>
                <a:gd name="T1" fmla="*/ -2147481833 h -2147482583"/>
                <a:gd name="T2" fmla="*/ 0 w 210"/>
                <a:gd name="T3" fmla="*/ -2147482568 h -2147482583"/>
                <a:gd name="T4" fmla="*/ 210 w 210"/>
                <a:gd name="T5" fmla="*/ -2147482583 h -2147482583"/>
                <a:gd name="T6" fmla="*/ 120 w 210"/>
                <a:gd name="T7" fmla="*/ -2147481833 h -2147482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">
                  <a:moveTo>
                    <a:pt x="120" y="-2147481833"/>
                  </a:moveTo>
                  <a:lnTo>
                    <a:pt x="0" y="-2147482568"/>
                  </a:lnTo>
                  <a:lnTo>
                    <a:pt x="210" y="-2147482583"/>
                  </a:lnTo>
                  <a:lnTo>
                    <a:pt x="120" y="-2147481833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5">
              <a:hlinkClick r:id="rId5"/>
            </p:cNvPr>
            <p:cNvSpPr>
              <a:spLocks/>
            </p:cNvSpPr>
            <p:nvPr/>
          </p:nvSpPr>
          <p:spPr bwMode="auto">
            <a:xfrm>
              <a:off x="43" y="10"/>
              <a:ext cx="3" cy="1"/>
            </a:xfrm>
            <a:custGeom>
              <a:avLst/>
              <a:gdLst>
                <a:gd name="T0" fmla="*/ 0 w 300"/>
                <a:gd name="T1" fmla="*/ 750 h 60"/>
                <a:gd name="T2" fmla="*/ 90 w 300"/>
                <a:gd name="T3" fmla="*/ 0 h 60"/>
                <a:gd name="T4" fmla="*/ 300 w 300"/>
                <a:gd name="T5" fmla="*/ 60 h 60"/>
                <a:gd name="T6" fmla="*/ 0 w 300"/>
                <a:gd name="T7" fmla="*/ 7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0" h="60">
                  <a:moveTo>
                    <a:pt x="0" y="750"/>
                  </a:moveTo>
                  <a:lnTo>
                    <a:pt x="90" y="0"/>
                  </a:lnTo>
                  <a:lnTo>
                    <a:pt x="300" y="60"/>
                  </a:lnTo>
                  <a:lnTo>
                    <a:pt x="0" y="75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4">
              <a:hlinkClick r:id="rId6"/>
            </p:cNvPr>
            <p:cNvSpPr>
              <a:spLocks/>
            </p:cNvSpPr>
            <p:nvPr/>
          </p:nvSpPr>
          <p:spPr bwMode="auto">
            <a:xfrm>
              <a:off x="43" y="11"/>
              <a:ext cx="6" cy="1"/>
            </a:xfrm>
            <a:custGeom>
              <a:avLst/>
              <a:gdLst>
                <a:gd name="T0" fmla="*/ 0 w 525"/>
                <a:gd name="T1" fmla="*/ 690 h 150"/>
                <a:gd name="T2" fmla="*/ 300 w 525"/>
                <a:gd name="T3" fmla="*/ 0 h 150"/>
                <a:gd name="T4" fmla="*/ 420 w 525"/>
                <a:gd name="T5" fmla="*/ 60 h 150"/>
                <a:gd name="T6" fmla="*/ 525 w 525"/>
                <a:gd name="T7" fmla="*/ 150 h 150"/>
                <a:gd name="T8" fmla="*/ 0 w 525"/>
                <a:gd name="T9" fmla="*/ 69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50">
                  <a:moveTo>
                    <a:pt x="0" y="690"/>
                  </a:moveTo>
                  <a:lnTo>
                    <a:pt x="300" y="0"/>
                  </a:lnTo>
                  <a:lnTo>
                    <a:pt x="420" y="60"/>
                  </a:lnTo>
                  <a:lnTo>
                    <a:pt x="525" y="150"/>
                  </a:lnTo>
                  <a:lnTo>
                    <a:pt x="0" y="69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3">
              <a:hlinkClick r:id="rId7"/>
            </p:cNvPr>
            <p:cNvSpPr>
              <a:spLocks/>
            </p:cNvSpPr>
            <p:nvPr/>
          </p:nvSpPr>
          <p:spPr bwMode="auto">
            <a:xfrm>
              <a:off x="43" y="12"/>
              <a:ext cx="8" cy="6"/>
            </a:xfrm>
            <a:custGeom>
              <a:avLst/>
              <a:gdLst>
                <a:gd name="T0" fmla="*/ 0 w 765"/>
                <a:gd name="T1" fmla="*/ 540 h 540"/>
                <a:gd name="T2" fmla="*/ 525 w 765"/>
                <a:gd name="T3" fmla="*/ 0 h 540"/>
                <a:gd name="T4" fmla="*/ 630 w 765"/>
                <a:gd name="T5" fmla="*/ 105 h 540"/>
                <a:gd name="T6" fmla="*/ 705 w 765"/>
                <a:gd name="T7" fmla="*/ 240 h 540"/>
                <a:gd name="T8" fmla="*/ 750 w 765"/>
                <a:gd name="T9" fmla="*/ 390 h 540"/>
                <a:gd name="T10" fmla="*/ 765 w 765"/>
                <a:gd name="T11" fmla="*/ 540 h 540"/>
                <a:gd name="T12" fmla="*/ 0 w 765"/>
                <a:gd name="T13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5" h="540">
                  <a:moveTo>
                    <a:pt x="0" y="540"/>
                  </a:moveTo>
                  <a:lnTo>
                    <a:pt x="525" y="0"/>
                  </a:lnTo>
                  <a:lnTo>
                    <a:pt x="630" y="105"/>
                  </a:lnTo>
                  <a:lnTo>
                    <a:pt x="705" y="240"/>
                  </a:lnTo>
                  <a:lnTo>
                    <a:pt x="750" y="390"/>
                  </a:lnTo>
                  <a:lnTo>
                    <a:pt x="765" y="540"/>
                  </a:lnTo>
                  <a:lnTo>
                    <a:pt x="0" y="54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C05BDA-E89E-4B78-AA7A-641C785A4F22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884582" y="2190407"/>
            <a:ext cx="5943600" cy="6711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2B5EBB-0B83-424C-9687-79DF15E7D74B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861138" y="3897184"/>
            <a:ext cx="1389302" cy="21060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3B03A8-5AD0-4450-9E55-6A3C62851826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4261091" y="5452774"/>
            <a:ext cx="2176877" cy="8276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17D003-6614-47EA-B6A8-D4896216223C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2554356" y="4375563"/>
            <a:ext cx="5943600" cy="5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89541"/>
      </p:ext>
    </p:extLst>
  </p:cSld>
  <p:clrMapOvr>
    <a:masterClrMapping/>
  </p:clrMapOvr>
</p:sld>
</file>

<file path=ppt/theme/theme1.xml><?xml version="1.0" encoding="utf-8"?>
<a:theme xmlns:a="http://schemas.openxmlformats.org/drawingml/2006/main" name="BoardTemplate_corporate2">
  <a:themeElements>
    <a:clrScheme name="Custom 6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0F5181"/>
      </a:accent1>
      <a:accent2>
        <a:srgbClr val="732E9A"/>
      </a:accent2>
      <a:accent3>
        <a:srgbClr val="A20012"/>
      </a:accent3>
      <a:accent4>
        <a:srgbClr val="B86900"/>
      </a:accent4>
      <a:accent5>
        <a:srgbClr val="447923"/>
      </a:accent5>
      <a:accent6>
        <a:srgbClr val="2C9C89"/>
      </a:accent6>
      <a:hlink>
        <a:srgbClr val="EC4000"/>
      </a:hlink>
      <a:folHlink>
        <a:srgbClr val="F8CE8A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tt12key">
  <a:themeElements>
    <a:clrScheme name="1_Default Design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2586901FF1484DAE32BE9286FFF4E7" ma:contentTypeVersion="0" ma:contentTypeDescription="Create a new document." ma:contentTypeScope="" ma:versionID="c151a7f527c38af7352a9dbfaa1bd24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sisl xmlns:xsi="http://www.w3.org/2001/XMLSchema-instance" xmlns:xsd="http://www.w3.org/2001/XMLSchema" xmlns="http://www.boldonjames.com/2008/01/sie/internal/label" sislVersion="0" policy="b5744b12-f1bc-4780-8577-ba39858743d7" origin="userSelected"/>
</file>

<file path=customXml/itemProps1.xml><?xml version="1.0" encoding="utf-8"?>
<ds:datastoreItem xmlns:ds="http://schemas.openxmlformats.org/officeDocument/2006/customXml" ds:itemID="{27E7C1A3-F003-43B4-A3F5-2B26F758C3D2}">
  <ds:schemaRefs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50E7BC8-3054-4E6D-9E54-F9FA60A416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AFE19E-77CC-416D-8721-DF5F5E5A0F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865FF32D-F344-482C-8A95-B19EA9F2BF33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0p- KLS's Exec Mgmt PPoint Template Effective July 2012 MALLORY0727</Template>
  <TotalTime>27628</TotalTime>
  <Words>992</Words>
  <Application>Microsoft Office PowerPoint</Application>
  <PresentationFormat>On-screen Show (4:3)</PresentationFormat>
  <Paragraphs>120</Paragraphs>
  <Slides>14</Slides>
  <Notes>14</Notes>
  <HiddenSlides>0</HiddenSlides>
  <MMClips>3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Calibri</vt:lpstr>
      <vt:lpstr>EYInterstate Light</vt:lpstr>
      <vt:lpstr>Lucida Grande</vt:lpstr>
      <vt:lpstr>Times New Roman</vt:lpstr>
      <vt:lpstr>Wingdings</vt:lpstr>
      <vt:lpstr>BoardTemplate_corporate2</vt:lpstr>
      <vt:lpstr>oftt12key</vt:lpstr>
      <vt:lpstr>Microsoft Excel 97-2003 Worksheet</vt:lpstr>
      <vt:lpstr>Information Security  –  Data Loss Prevention Boldon James Classifiers</vt:lpstr>
      <vt:lpstr>What is Boldon James?</vt:lpstr>
      <vt:lpstr>Why do we need to use Boldon James?</vt:lpstr>
      <vt:lpstr>How do I choose the classification?</vt:lpstr>
      <vt:lpstr>MTS Restricted Data</vt:lpstr>
      <vt:lpstr>MTS Export Controlled (ITAR)</vt:lpstr>
      <vt:lpstr>MTS Secret</vt:lpstr>
      <vt:lpstr> File Classifier </vt:lpstr>
      <vt:lpstr>  Office Classifier  </vt:lpstr>
      <vt:lpstr>  Outlook Classifier  </vt:lpstr>
      <vt:lpstr>  Outlook Classifier  </vt:lpstr>
      <vt:lpstr>File Classifier</vt:lpstr>
      <vt:lpstr>Office Classifier</vt:lpstr>
      <vt:lpstr>Outlook Classifier</vt:lpstr>
    </vt:vector>
  </TitlesOfParts>
  <Company>MTS Systems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Security Strategy</dc:title>
  <dc:creator>benny.king@mts.com</dc:creator>
  <cp:lastModifiedBy>King, Benny</cp:lastModifiedBy>
  <cp:revision>1021</cp:revision>
  <cp:lastPrinted>2015-06-10T18:47:42Z</cp:lastPrinted>
  <dcterms:created xsi:type="dcterms:W3CDTF">2012-09-05T18:51:16Z</dcterms:created>
  <dcterms:modified xsi:type="dcterms:W3CDTF">2021-04-21T15:01:20Z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9b5b7b2f-bf35-4f35-8a93-a8848ea95247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oLPu4oA30kWplzJ5eb8WhZuDGCpOOnXN</vt:lpwstr>
  </property>
</Properties>
</file>