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54" r:id="rId5"/>
    <p:sldMasterId id="2147484032" r:id="rId6"/>
  </p:sldMasterIdLst>
  <p:notesMasterIdLst>
    <p:notesMasterId r:id="rId21"/>
  </p:notesMasterIdLst>
  <p:handoutMasterIdLst>
    <p:handoutMasterId r:id="rId22"/>
  </p:handoutMasterIdLst>
  <p:sldIdLst>
    <p:sldId id="312" r:id="rId7"/>
    <p:sldId id="369" r:id="rId8"/>
    <p:sldId id="373" r:id="rId9"/>
    <p:sldId id="374" r:id="rId10"/>
    <p:sldId id="375" r:id="rId11"/>
    <p:sldId id="376" r:id="rId12"/>
    <p:sldId id="377" r:id="rId13"/>
    <p:sldId id="370" r:id="rId14"/>
    <p:sldId id="372" r:id="rId15"/>
    <p:sldId id="378" r:id="rId16"/>
    <p:sldId id="379" r:id="rId17"/>
    <p:sldId id="343" r:id="rId18"/>
    <p:sldId id="362" r:id="rId19"/>
    <p:sldId id="36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1110">
          <p15:clr>
            <a:srgbClr val="A4A3A4"/>
          </p15:clr>
        </p15:guide>
        <p15:guide id="4" orient="horz" pos="3924">
          <p15:clr>
            <a:srgbClr val="A4A3A4"/>
          </p15:clr>
        </p15:guide>
        <p15:guide id="5" pos="2880">
          <p15:clr>
            <a:srgbClr val="A4A3A4"/>
          </p15:clr>
        </p15:guide>
        <p15:guide id="6" pos="384">
          <p15:clr>
            <a:srgbClr val="A4A3A4"/>
          </p15:clr>
        </p15:guide>
        <p15:guide id="7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mann, Dell" initials="HD" lastIdx="1" clrIdx="0">
    <p:extLst>
      <p:ext uri="{19B8F6BF-5375-455C-9EA6-DF929625EA0E}">
        <p15:presenceInfo xmlns:p15="http://schemas.microsoft.com/office/powerpoint/2012/main" userId="S::hartmand@go.mts.com::a19ba50b-436c-4081-bf17-f976037fca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543"/>
    <a:srgbClr val="FFFF99"/>
    <a:srgbClr val="CCECFF"/>
    <a:srgbClr val="9B9491"/>
    <a:srgbClr val="C8C4C2"/>
    <a:srgbClr val="C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5" autoAdjust="0"/>
    <p:restoredTop sz="94987" autoAdjust="0"/>
  </p:normalViewPr>
  <p:slideViewPr>
    <p:cSldViewPr snapToGrid="0">
      <p:cViewPr varScale="1">
        <p:scale>
          <a:sx n="77" d="100"/>
          <a:sy n="77" d="100"/>
        </p:scale>
        <p:origin x="1670" y="72"/>
      </p:cViewPr>
      <p:guideLst>
        <p:guide orient="horz" pos="2160"/>
        <p:guide orient="horz" pos="4032"/>
        <p:guide orient="horz" pos="1110"/>
        <p:guide orient="horz" pos="3924"/>
        <p:guide pos="2880"/>
        <p:guide pos="384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285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5:21:31.433" idx="1">
    <p:pos x="4908" y="3040"/>
    <p:text>I'm not sure what you are tryign to illustrate here.   May be too detailed for this document.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7C274E-A09E-4D77-95AC-82A415DB8C74}" type="datetimeFigureOut">
              <a:rPr lang="en-US"/>
              <a:pPr>
                <a:defRPr/>
              </a:pPr>
              <a:t>8/24/2021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FCB6A15-7DC1-4D4C-9B40-7A6777B51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3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2D1478B-1EDB-486D-98A2-97B26F0DA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0620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BA69579-0C30-464C-B88D-E4F7AD39AB16}" type="slidenum">
              <a:rPr lang="en-US" altLang="en-US" sz="1200" smtClean="0">
                <a:solidFill>
                  <a:srgbClr val="000000"/>
                </a:solidFill>
                <a:latin typeface="EYInterstate Light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6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8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1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0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8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9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5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1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8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11D67E1-6EF4-468E-9843-9F29691F5F8F}" type="datetime1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F458D07D-1814-4B90-95DF-B2A311C4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man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9A95CF9-D789-4BB5-B8BE-12592974CFB0}" type="datetime1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43E10767-5BC4-4F69-A6C7-9323D2FCD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ADE3EE08-7BB7-49B3-94BE-1E9C5DBA4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440084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DDFE-34D7-4E36-BDF5-5212EC4C8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917568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D748-ADDB-4E36-A5A3-C7185D65A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35206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2EEB7-EBDD-4F3F-9839-D5446D084D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25139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A84D-FB2A-4C28-BB02-314B9CFA8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97413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015B-680E-4236-A699-85AFFDAC5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476800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75BF-C701-4856-9D62-13D8032C7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825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17DAC-7FFF-40B2-BE28-FDFEAEA97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567548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rgbClr val="CC1543"/>
                </a:solidFill>
                <a:latin typeface="Arial Narrow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+mj-lt"/>
                <a:cs typeface="Arial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80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FDE48-01D2-44F2-A646-46B8096AF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04382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F216-27F3-4CAD-BD57-D9F54D2B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558963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560B4-66D1-4C9C-849A-CC2E4438F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910160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93938" y="6238875"/>
            <a:ext cx="44783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BFE13D-0599-4103-BEE3-6CEDA088A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482035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93938" y="6238875"/>
            <a:ext cx="44783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A7964F-D80E-458C-A5AC-78980A0E5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135850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55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406400" y="2006600"/>
          <a:ext cx="54356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55" r:id="rId3" imgW="5431087" imgH="3913308" progId="Excel.Sheet.8">
                  <p:embed/>
                </p:oleObj>
              </mc:Choice>
              <mc:Fallback>
                <p:oleObj r:id="rId3" imgW="5431087" imgH="3913308" progId="Excel.Sheet.8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006600"/>
                        <a:ext cx="5435600" cy="391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5867400" y="1219200"/>
            <a:ext cx="28956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5867400" y="1219200"/>
            <a:ext cx="2895600" cy="292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300" b="1" dirty="0">
                <a:solidFill>
                  <a:srgbClr val="CC1543"/>
                </a:solidFill>
                <a:latin typeface="Arial Narrow" charset="0"/>
              </a:rPr>
              <a:t>CONCLUSIONS &amp; RECOMMENDATIONS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943600" y="1600200"/>
            <a:ext cx="2667000" cy="3810000"/>
          </a:xfrm>
        </p:spPr>
        <p:txBody>
          <a:bodyPr/>
          <a:lstStyle>
            <a:lvl1pPr marL="182880" indent="-182880">
              <a:spcBef>
                <a:spcPts val="0"/>
              </a:spcBef>
              <a:defRPr sz="1600">
                <a:ln>
                  <a:noFill/>
                </a:ln>
                <a:latin typeface="+mj-lt"/>
                <a:cs typeface="Arial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084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867400" y="1219200"/>
            <a:ext cx="28956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867400" y="1219200"/>
            <a:ext cx="2895600" cy="292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300" b="1" dirty="0">
                <a:solidFill>
                  <a:srgbClr val="CC1543"/>
                </a:solidFill>
                <a:latin typeface="Arial Narrow" charset="0"/>
              </a:rPr>
              <a:t>CONCLUSIONS &amp; RECOMMENDATIONS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943600" y="1600200"/>
            <a:ext cx="2667000" cy="3810000"/>
          </a:xfrm>
        </p:spPr>
        <p:txBody>
          <a:bodyPr/>
          <a:lstStyle>
            <a:lvl1pPr marL="182880" indent="-182880">
              <a:spcBef>
                <a:spcPts val="0"/>
              </a:spcBef>
              <a:defRPr sz="1600">
                <a:ln>
                  <a:noFill/>
                </a:ln>
                <a:latin typeface="+mj-lt"/>
                <a:cs typeface="Arial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94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459AACF-C0AC-422D-B664-662181ACA3FC}" type="datetime1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92F32F54-4E5E-4150-B413-A4BAA0D2C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4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3F2C869-D1F3-476A-A146-13DAFF14C733}" type="datetime1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FA372ED7-DA23-4CA4-9D89-BB67AFFF8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man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77C557E-1967-41C3-B0B2-0F16870AB48C}" type="datetime1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FDC3F001-873C-4154-AAC0-56FC4813F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6CFAF5A-BC36-4248-B564-76D4683C7CE6}" type="datetime1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E7961623-B8CF-4D58-BD3B-AFCD5ACFA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orp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>
            <a:fillRect/>
          </a:stretch>
        </p:blipFill>
        <p:spPr bwMode="auto">
          <a:xfrm>
            <a:off x="0" y="974725"/>
            <a:ext cx="914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itle Placeholder 5"/>
          <p:cNvSpPr>
            <a:spLocks noGrp="1"/>
          </p:cNvSpPr>
          <p:nvPr>
            <p:ph type="title"/>
          </p:nvPr>
        </p:nvSpPr>
        <p:spPr bwMode="auto">
          <a:xfrm>
            <a:off x="533400" y="76200"/>
            <a:ext cx="68135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053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6391275" y="6488113"/>
            <a:ext cx="2471738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000" dirty="0">
                <a:solidFill>
                  <a:srgbClr val="A6A6A6"/>
                </a:solidFill>
              </a:rPr>
              <a:t>Page </a:t>
            </a:r>
            <a:fld id="{0B24D45F-686E-44B1-87AA-927C22D64C3C}" type="slidenum">
              <a:rPr lang="en-US" sz="1000" smtClean="0">
                <a:solidFill>
                  <a:srgbClr val="A6A6A6"/>
                </a:solidFill>
              </a:rPr>
              <a:pPr algn="r" eaLnBrk="1" hangingPunct="1">
                <a:defRPr/>
              </a:pPr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1032" name="TextBox 12"/>
          <p:cNvSpPr txBox="1">
            <a:spLocks noChangeArrowheads="1"/>
          </p:cNvSpPr>
          <p:nvPr/>
        </p:nvSpPr>
        <p:spPr bwMode="auto">
          <a:xfrm>
            <a:off x="509588" y="6488113"/>
            <a:ext cx="2752725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A6A6A6"/>
                </a:solidFill>
              </a:rPr>
              <a:t>MTS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15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Font typeface="Arial Narrow" pitchFamily="34" charset="0"/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altLang="en-US" sz="24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altLang="en-US" sz="24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 alt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93938" y="6238875"/>
            <a:ext cx="44783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 altLang="en-US">
                <a:latin typeface="Arial" charset="0"/>
                <a:ea typeface="+mn-ea"/>
                <a:cs typeface="+mn-cs"/>
              </a:rPr>
              <a:t>Keyboard shortcuts in the 2007 Office system 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DBCAC755-5FFF-4EAB-9894-1362D08D5166}" type="slidenum">
              <a:rPr lang="en-US" altLang="en-US">
                <a:latin typeface="Arial" charset="0"/>
                <a:ea typeface="+mn-ea"/>
                <a:cs typeface="+mn-cs"/>
              </a:rPr>
              <a:pPr/>
              <a:t>‹#›</a:t>
            </a:fld>
            <a:endParaRPr lang="en-US" altLang="en-US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660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3" Type="http://schemas.openxmlformats.org/officeDocument/2006/relationships/slideLayout" Target="../slideLayouts/slideLayout9.xml"/><Relationship Id="rId7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2.xml"/><Relationship Id="rId9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3" Type="http://schemas.openxmlformats.org/officeDocument/2006/relationships/slideLayout" Target="../slideLayouts/slideLayout9.xml"/><Relationship Id="rId7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3.xml"/><Relationship Id="rId9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3" Type="http://schemas.openxmlformats.org/officeDocument/2006/relationships/slideLayout" Target="../slideLayouts/slideLayout9.xml"/><Relationship Id="rId7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4.xml"/><Relationship Id="rId9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3" Type="http://schemas.openxmlformats.org/officeDocument/2006/relationships/hyperlink" Target="http://sp/PoliciesProcedures/Corporate%20Policies/IT-017.pdf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3" Type="http://schemas.openxmlformats.org/officeDocument/2006/relationships/hyperlink" Target="http://sp/PoliciesProcedures/Corporate%20Policies/IT-017.pdf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11" Type="http://schemas.openxmlformats.org/officeDocument/2006/relationships/comments" Target="../comments/comment1.xm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25400" y="6667500"/>
            <a:ext cx="76200" cy="152400"/>
            <a:chOff x="0" y="4224"/>
            <a:chExt cx="1200" cy="54"/>
          </a:xfrm>
        </p:grpSpPr>
        <p:sp>
          <p:nvSpPr>
            <p:cNvPr id="19465" name="Rectangle 2"/>
            <p:cNvSpPr>
              <a:spLocks noChangeArrowheads="1"/>
            </p:cNvSpPr>
            <p:nvPr/>
          </p:nvSpPr>
          <p:spPr bwMode="auto">
            <a:xfrm>
              <a:off x="624" y="4224"/>
              <a:ext cx="576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C1543"/>
                </a:buClr>
                <a:buFont typeface="Arial Narrow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1543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Lucida Grande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" b="1">
                  <a:solidFill>
                    <a:srgbClr val="FFFFFF"/>
                  </a:solidFill>
                </a:rPr>
                <a:t>.</a:t>
              </a:r>
            </a:p>
          </p:txBody>
        </p:sp>
        <p:sp>
          <p:nvSpPr>
            <p:cNvPr id="19466" name="Rectangle 3"/>
            <p:cNvSpPr>
              <a:spLocks noChangeArrowheads="1"/>
            </p:cNvSpPr>
            <p:nvPr/>
          </p:nvSpPr>
          <p:spPr bwMode="auto">
            <a:xfrm>
              <a:off x="0" y="4230"/>
              <a:ext cx="57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C1543"/>
                </a:buClr>
                <a:buFont typeface="Arial Narrow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1543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Lucida Grande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en-US" altLang="en-US" sz="400">
                <a:solidFill>
                  <a:srgbClr val="FFFF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4724400"/>
            <a:ext cx="6553200" cy="1314450"/>
          </a:xfrm>
        </p:spPr>
        <p:txBody>
          <a:bodyPr anchor="t" anchorCtr="0"/>
          <a:lstStyle/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</a:rPr>
              <a:t>Information Security  –  Data Loss Prevention</a:t>
            </a:r>
            <a:br>
              <a:rPr lang="en-US" altLang="en-US" dirty="0">
                <a:solidFill>
                  <a:srgbClr val="C00000"/>
                </a:solidFill>
              </a:rPr>
            </a:br>
            <a:r>
              <a:rPr lang="en-US" altLang="en-US" dirty="0">
                <a:solidFill>
                  <a:srgbClr val="C00000"/>
                </a:solidFill>
              </a:rPr>
              <a:t>Boldon James Classifiers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53000" y="5581650"/>
            <a:ext cx="3810000" cy="381000"/>
          </a:xfrm>
        </p:spPr>
        <p:txBody>
          <a:bodyPr/>
          <a:lstStyle/>
          <a:p>
            <a:pPr>
              <a:defRPr/>
            </a:pPr>
            <a:fld id="{0DD193C3-FED8-4338-8FFC-FE2B3CE775FA}" type="datetime1">
              <a:rPr lang="en-US" smtClean="0"/>
              <a:t>8/24/2021</a:t>
            </a:fld>
            <a:endParaRPr lang="en-US" dirty="0"/>
          </a:p>
        </p:txBody>
      </p:sp>
      <p:pic>
        <p:nvPicPr>
          <p:cNvPr id="19461" name="Picture 8" descr="C:\Users\loseem\AppData\Local\Microsoft\Windows\Temporary Internet Files\Content.IE5\D2NN2Z0G\MP9004096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381125"/>
            <a:ext cx="31210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77613"/>
            <a:ext cx="8023861" cy="685800"/>
          </a:xfrm>
        </p:spPr>
        <p:txBody>
          <a:bodyPr/>
          <a:lstStyle/>
          <a:p>
            <a:br>
              <a:rPr lang="en-US" altLang="en-US" sz="2200" dirty="0"/>
            </a:br>
            <a:br>
              <a:rPr lang="en-US" altLang="en-US" sz="2200" dirty="0"/>
            </a:br>
            <a:r>
              <a:rPr lang="en-US" sz="2200" dirty="0"/>
              <a:t>Outlook Classifier</a:t>
            </a:r>
            <a:br>
              <a:rPr lang="en-US" sz="1800" dirty="0"/>
            </a:br>
            <a:br>
              <a:rPr lang="en-US" sz="1800" dirty="0"/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0531" y="1326995"/>
            <a:ext cx="8262938" cy="4838135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Outlook classifier is almost identical to use as the Office classifier. In a new or reply Email you will see a banner at the bottom of the document showing the Classifier Label, the default state is “No Classification”.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upper Left Corner of the Email Ribbon, you will find the Label Icon on the ribbon.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“Label” and select the classification for the document.</a:t>
            </a:r>
          </a:p>
          <a:p>
            <a:pPr lvl="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labeled the “Classifier Label will turn the color of the classification and show the label name.</a:t>
            </a:r>
          </a:p>
          <a:p>
            <a:pPr lvl="5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on the next slide.</a:t>
            </a: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F641CE-418C-4028-B020-4AC2F56972D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64704" y="2190407"/>
            <a:ext cx="5943600" cy="6711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9597F7-3E60-4736-B478-8997A865DCFA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42566" y="3760385"/>
            <a:ext cx="1417320" cy="2404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5588A9-2E43-484F-9D25-E9B9F6B48D3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2661921" y="4521615"/>
            <a:ext cx="5943600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2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77613"/>
            <a:ext cx="8023861" cy="685800"/>
          </a:xfrm>
        </p:spPr>
        <p:txBody>
          <a:bodyPr/>
          <a:lstStyle/>
          <a:p>
            <a:br>
              <a:rPr lang="en-US" altLang="en-US" sz="2200" dirty="0"/>
            </a:br>
            <a:br>
              <a:rPr lang="en-US" altLang="en-US" sz="2200" dirty="0"/>
            </a:br>
            <a:r>
              <a:rPr lang="en-US" sz="2200" dirty="0"/>
              <a:t>Outlook Classifier</a:t>
            </a:r>
            <a:br>
              <a:rPr lang="en-US" sz="1800" dirty="0"/>
            </a:br>
            <a:br>
              <a:rPr lang="en-US" sz="1800" dirty="0"/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0531" y="2037524"/>
            <a:ext cx="8262938" cy="4127606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classifying a reply within your Inbox, there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currently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differences, the Label Icon is on the right end of the ribbon, and the text is slightly different.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CB66A-8B20-48EE-8E61-C47852D74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430" y="2900936"/>
            <a:ext cx="17335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613"/>
            <a:ext cx="7896225" cy="685800"/>
          </a:xfrm>
        </p:spPr>
        <p:txBody>
          <a:bodyPr/>
          <a:lstStyle/>
          <a:p>
            <a:r>
              <a:rPr lang="en-US" sz="2200" dirty="0"/>
              <a:t>File Classifier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54182" y="1227934"/>
            <a:ext cx="8035635" cy="5069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File Classifier Video - Select play       icon below to play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5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hlinkClick r:id="rId6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hlinkClick r:id="rId7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">
              <a:hlinkClick r:id="rId8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">
              <a:hlinkClick r:id="rId9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MTS_Boldon_James_File_Classifier_Training">
            <a:hlinkClick r:id="" action="ppaction://media"/>
            <a:extLst>
              <a:ext uri="{FF2B5EF4-FFF2-40B4-BE49-F238E27FC236}">
                <a16:creationId xmlns:a16="http://schemas.microsoft.com/office/drawing/2014/main" id="{29F65A4B-C6C2-4DA3-A3F6-565A0CF745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8235" y="1598648"/>
            <a:ext cx="8384850" cy="4585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70091-67F5-4B40-B37C-A707881F16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3783" y="1257356"/>
            <a:ext cx="4381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177613"/>
            <a:ext cx="7888605" cy="685800"/>
          </a:xfrm>
        </p:spPr>
        <p:txBody>
          <a:bodyPr/>
          <a:lstStyle/>
          <a:p>
            <a:r>
              <a:rPr lang="en-US" sz="2000" dirty="0"/>
              <a:t>Office Classifier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354975"/>
            <a:ext cx="8496300" cy="5093789"/>
          </a:xfrm>
        </p:spPr>
        <p:txBody>
          <a:bodyPr/>
          <a:lstStyle/>
          <a:p>
            <a:pPr marL="0" indent="0">
              <a:buNone/>
            </a:pP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br>
              <a:rPr lang="en-US" sz="1200" dirty="0"/>
            </a:br>
            <a:endParaRPr lang="en-US" sz="1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5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hlinkClick r:id="rId6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hlinkClick r:id="rId7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">
              <a:hlinkClick r:id="rId8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">
              <a:hlinkClick r:id="rId9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20107-C034-439E-9544-1AE7388D4B47}"/>
              </a:ext>
            </a:extLst>
          </p:cNvPr>
          <p:cNvSpPr txBox="1"/>
          <p:nvPr/>
        </p:nvSpPr>
        <p:spPr>
          <a:xfrm>
            <a:off x="323850" y="1354075"/>
            <a:ext cx="815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Office Classifier Video – Select play       icon below to play</a:t>
            </a:r>
          </a:p>
        </p:txBody>
      </p:sp>
      <p:pic>
        <p:nvPicPr>
          <p:cNvPr id="6" name="MTS_Boldon_James_Office_Classifier_Training">
            <a:hlinkClick r:id="" action="ppaction://media"/>
            <a:extLst>
              <a:ext uri="{FF2B5EF4-FFF2-40B4-BE49-F238E27FC236}">
                <a16:creationId xmlns:a16="http://schemas.microsoft.com/office/drawing/2014/main" id="{C9097076-AA90-4C39-BA10-5139707228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3850" y="1754186"/>
            <a:ext cx="8613869" cy="447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16316-FD10-4B30-BD69-7A978474CE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1354074"/>
            <a:ext cx="4381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177613"/>
            <a:ext cx="7888605" cy="685800"/>
          </a:xfrm>
        </p:spPr>
        <p:txBody>
          <a:bodyPr/>
          <a:lstStyle/>
          <a:p>
            <a:r>
              <a:rPr lang="en-US" sz="2000" dirty="0"/>
              <a:t>Outlook Classifier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53673" y="1126762"/>
            <a:ext cx="8036654" cy="47121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Outlook Classifier Video </a:t>
            </a:r>
            <a:r>
              <a:rPr lang="en-US" sz="2400" dirty="0"/>
              <a:t>– Select play      icon below to play</a:t>
            </a:r>
            <a:endParaRPr lang="en-US" sz="2200" dirty="0"/>
          </a:p>
          <a:p>
            <a:pPr marL="0" indent="0">
              <a:buNone/>
            </a:pPr>
            <a:endParaRPr lang="en-US" sz="1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5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hlinkClick r:id="rId6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hlinkClick r:id="rId7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">
              <a:hlinkClick r:id="rId8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">
              <a:hlinkClick r:id="rId9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MTS_Boldon_James_Email_Classifier_Training">
            <a:hlinkClick r:id="" action="ppaction://media"/>
            <a:extLst>
              <a:ext uri="{FF2B5EF4-FFF2-40B4-BE49-F238E27FC236}">
                <a16:creationId xmlns:a16="http://schemas.microsoft.com/office/drawing/2014/main" id="{F1F56D26-4303-43C0-BBF4-A50118610A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7382" y="1669774"/>
            <a:ext cx="8211927" cy="4619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B549A-7300-4C8E-B456-500706B63E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2033" y="1186198"/>
            <a:ext cx="4381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177613"/>
            <a:ext cx="7888605" cy="685800"/>
          </a:xfrm>
        </p:spPr>
        <p:txBody>
          <a:bodyPr/>
          <a:lstStyle/>
          <a:p>
            <a:r>
              <a:rPr lang="en-US" sz="2200" dirty="0"/>
              <a:t>What is Boldon James?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698171"/>
            <a:ext cx="8496300" cy="4509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Boldon James is a group of tools that will allow users to classify data as it is used.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Boldon James provides two tools for classifying data from your workstation.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File Classifier.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Office Classifier.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of these tools will allow a user to classify data as it is handled, one file at a time.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2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sz="2200" dirty="0"/>
              <a:t>Why do we need to use Boldon James?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193802"/>
            <a:ext cx="8496300" cy="50140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Classification of all of MTS’ data is required to ensure the DLP tool ForcePoint can control where data can be sent according to the written policy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IT-017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DLP tool can read some types of content in a file and compare it to known standards like Social Security Numbers or Credit Card numbers and from that match the control rules are applied according to the above policy.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Unfortunately, much of our data isn’t readable in this manner, as it may be diagrams and technical descriptions that are unique in each document. This means we need a way to place a tag in the file meta data to identify the level of classification that applies to a file -</a:t>
            </a:r>
            <a:br>
              <a:rPr lang="en-US" dirty="0"/>
            </a:br>
            <a:r>
              <a:rPr lang="en-US" dirty="0"/>
              <a:t>MTS Restricted, MTS Export Controlled or MTS Secret.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4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5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6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7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8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7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sz="2200" dirty="0"/>
              <a:t>How do I choose the classification?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193802"/>
            <a:ext cx="8496300" cy="50140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Handling requirements for all of MTS’ data are in Information Classification and Handling policy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IT-017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policy provides examples of each level of data classification.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There are three levels of classification in scope for the DLP program -  MTS Restricted, MTS Export Controlled and MTS Secret.</a:t>
            </a:r>
            <a:br>
              <a:rPr lang="en-US" dirty="0"/>
            </a:br>
            <a:r>
              <a:rPr lang="en-US" dirty="0"/>
              <a:t>Internal Use and Public do not need be classified.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policy should be used to provide guidance on which classification tag is appropriate for files as they are handled.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Information users are normally aware of the sensitivity of the documents they handle, so they are the best qualified to apply a classification tag.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4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5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6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7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8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0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altLang="en-US" sz="2200" dirty="0"/>
              <a:t>MTS </a:t>
            </a:r>
            <a:r>
              <a:rPr lang="en-US" sz="2200" dirty="0"/>
              <a:t>Restricted Data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041025"/>
            <a:ext cx="8496300" cy="55343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Unauthorized access to information may considerably damage the business and/or the organization's reputation.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Examples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Customer or vendor portals requiring authentication.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Product details, costs, manufacturing details, drawings,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Customer contact info, customer billing summary information.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Information that we are contractually required to protect.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Employee records such as salary, government issued identification number, health/benefit related information.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Passwords, encryption keys.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Security incident or vulnerability details.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classification has one subclassification level: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Restricted – Personal Information (including information protected under local privacy regulations).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Information is available only to a specific group of employees and authorized third parties (under Non-Disclosure Agreements).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6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altLang="en-US" sz="2200" dirty="0"/>
              <a:t>MTS </a:t>
            </a:r>
            <a:r>
              <a:rPr lang="en-US" sz="2200" dirty="0"/>
              <a:t>Export Controlled (ITAR)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625603"/>
            <a:ext cx="8496300" cy="4582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Unauthorized access to information may result in a violation of US or international regulations including exports of technical data.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Export Controlled – ITAR or EAR.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Required under applicable regulation such as DFARS 252.204-7012.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Engineering drawings and Bills of Materials.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Information required for design, development, production, manufacture, assembly, operation, repair, testing, maintenance or modification of defense articles.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Information covered under DFARS 252.204-7012.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Information is available only to authorized individuals.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sz="2200" dirty="0"/>
              <a:t>MTS Secret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193802"/>
            <a:ext cx="8496300" cy="50140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Unauthorized access to information may cause catastrophic (irreparable) damage to business and/or to the organization's reputation.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Examples: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Mergers and acquisitions information.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Unreleased information that would be considered a material release by the SEC or other government agencies.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Information related to products that are not patented and that require protection beyond Restricted.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Information is available only to a limited number of individuals in the organization.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8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77613"/>
            <a:ext cx="8023861" cy="685800"/>
          </a:xfrm>
        </p:spPr>
        <p:txBody>
          <a:bodyPr/>
          <a:lstStyle/>
          <a:p>
            <a:br>
              <a:rPr lang="en-US" altLang="en-US" sz="2200" dirty="0"/>
            </a:br>
            <a:r>
              <a:rPr lang="en-US" sz="2200" dirty="0"/>
              <a:t>File Classifier</a:t>
            </a:r>
            <a:br>
              <a:rPr lang="en-US" sz="1800" dirty="0"/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0531" y="1326995"/>
            <a:ext cx="8262938" cy="4208705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click on the file, select classify and then choose the classification you wish to be placed on the file and click OK.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a file has been classified, you will notice the lower left corner will be coloured the same as the classification.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9200DAB-FF3D-4FE1-B059-BF96192414D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88403" y="2027056"/>
            <a:ext cx="1986915" cy="24850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394E37-DB83-449F-8474-0EC12B0A6513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4016057" y="2425858"/>
            <a:ext cx="3939540" cy="11703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47E87F-4122-458A-BB70-13F3F9CD433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294005" y="5501639"/>
            <a:ext cx="25336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8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77613"/>
            <a:ext cx="8023861" cy="685800"/>
          </a:xfrm>
        </p:spPr>
        <p:txBody>
          <a:bodyPr/>
          <a:lstStyle/>
          <a:p>
            <a:br>
              <a:rPr lang="en-US" altLang="en-US" sz="2200" dirty="0"/>
            </a:br>
            <a:br>
              <a:rPr lang="en-US" altLang="en-US" sz="2200" dirty="0"/>
            </a:br>
            <a:r>
              <a:rPr lang="en-US" sz="2200" dirty="0"/>
              <a:t>Office Classifier</a:t>
            </a:r>
            <a:br>
              <a:rPr lang="en-US" sz="1800" dirty="0"/>
            </a:br>
            <a:br>
              <a:rPr lang="en-US" sz="1800" dirty="0"/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0531" y="1326995"/>
            <a:ext cx="8262938" cy="5140379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Office classifier is easy to use. In an open document (Excel, PowerPoint or Word) you will see a banner at the bottom of the document showing the Classifier Label, the default state is “No Classification”.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upper Left Corner of the Document, you will find the Label Icon on the ribbon.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“Label” and select the classification for the document.</a:t>
            </a:r>
          </a:p>
          <a:p>
            <a:pPr lvl="4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labeled the “Classifier Label will turn the color of the classification and show the label name.</a:t>
            </a:r>
          </a:p>
          <a:p>
            <a:pPr lvl="4"/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also be a header and footer watermark with the classification.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C05BDA-E89E-4B78-AA7A-641C785A4F2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84582" y="2190407"/>
            <a:ext cx="5943600" cy="671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2B5EBB-0B83-424C-9687-79DF15E7D74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61138" y="3897184"/>
            <a:ext cx="1389302" cy="21060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3B03A8-5AD0-4450-9E55-6A3C62851826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261091" y="5452774"/>
            <a:ext cx="2176877" cy="8276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17D003-6614-47EA-B6A8-D4896216223C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2554356" y="4375563"/>
            <a:ext cx="5943600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89541"/>
      </p:ext>
    </p:extLst>
  </p:cSld>
  <p:clrMapOvr>
    <a:masterClrMapping/>
  </p:clrMapOvr>
</p:sld>
</file>

<file path=ppt/theme/theme1.xml><?xml version="1.0" encoding="utf-8"?>
<a:theme xmlns:a="http://schemas.openxmlformats.org/drawingml/2006/main" name="BoardTemplate_corporate2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F5181"/>
      </a:accent1>
      <a:accent2>
        <a:srgbClr val="732E9A"/>
      </a:accent2>
      <a:accent3>
        <a:srgbClr val="A20012"/>
      </a:accent3>
      <a:accent4>
        <a:srgbClr val="B86900"/>
      </a:accent4>
      <a:accent5>
        <a:srgbClr val="447923"/>
      </a:accent5>
      <a:accent6>
        <a:srgbClr val="2C9C89"/>
      </a:accent6>
      <a:hlink>
        <a:srgbClr val="EC4000"/>
      </a:hlink>
      <a:folHlink>
        <a:srgbClr val="F8CE8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tt12key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2586901FF1484DAE32BE9286FFF4E7" ma:contentTypeVersion="0" ma:contentTypeDescription="Create a new document." ma:contentTypeScope="" ma:versionID="c151a7f527c38af7352a9dbfaa1bd2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i="http://www.w3.org/2001/XMLSchema-instance" xmlns:xsd="http://www.w3.org/2001/XMLSchema" xmlns="http://www.boldonjames.com/2008/01/sie/internal/label" sislVersion="0" policy="b5744b12-f1bc-4780-8577-ba39858743d7" origin="userSelected"/>
</file>

<file path=customXml/itemProps1.xml><?xml version="1.0" encoding="utf-8"?>
<ds:datastoreItem xmlns:ds="http://schemas.openxmlformats.org/officeDocument/2006/customXml" ds:itemID="{27E7C1A3-F003-43B4-A3F5-2B26F758C3D2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0E7BC8-3054-4E6D-9E54-F9FA60A416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AFE19E-77CC-416D-8721-DF5F5E5A0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484F32A-3DB2-4BEF-94AB-C94826F3AC6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0p- KLS's Exec Mgmt PPoint Template Effective July 2012 MALLORY0727</Template>
  <TotalTime>27639</TotalTime>
  <Words>993</Words>
  <Application>Microsoft Office PowerPoint</Application>
  <PresentationFormat>On-screen Show (4:3)</PresentationFormat>
  <Paragraphs>120</Paragraphs>
  <Slides>14</Slides>
  <Notes>14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EYInterstate Light</vt:lpstr>
      <vt:lpstr>Lucida Grande</vt:lpstr>
      <vt:lpstr>Times New Roman</vt:lpstr>
      <vt:lpstr>Wingdings</vt:lpstr>
      <vt:lpstr>BoardTemplate_corporate2</vt:lpstr>
      <vt:lpstr>oftt12key</vt:lpstr>
      <vt:lpstr>Microsoft Excel 97-2003 Worksheet</vt:lpstr>
      <vt:lpstr>Information Security  –  Data Loss Prevention Boldon James Classifiers</vt:lpstr>
      <vt:lpstr>What is Boldon James?</vt:lpstr>
      <vt:lpstr>Why do we need to use Boldon James?</vt:lpstr>
      <vt:lpstr>How do I choose the classification?</vt:lpstr>
      <vt:lpstr>MTS Restricted Data</vt:lpstr>
      <vt:lpstr>MTS Export Controlled (ITAR)</vt:lpstr>
      <vt:lpstr>MTS Secret</vt:lpstr>
      <vt:lpstr> File Classifier </vt:lpstr>
      <vt:lpstr>  Office Classifier  </vt:lpstr>
      <vt:lpstr>  Outlook Classifier  </vt:lpstr>
      <vt:lpstr>  Outlook Classifier  </vt:lpstr>
      <vt:lpstr>File Classifier</vt:lpstr>
      <vt:lpstr>Office Classifier</vt:lpstr>
      <vt:lpstr>Outlook Classifier</vt:lpstr>
    </vt:vector>
  </TitlesOfParts>
  <Company>MTS Systems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 Strategy</dc:title>
  <dc:creator>benny.king@mts.com</dc:creator>
  <cp:lastModifiedBy>King, Benny</cp:lastModifiedBy>
  <cp:revision>1023</cp:revision>
  <cp:lastPrinted>2015-06-10T18:47:42Z</cp:lastPrinted>
  <dcterms:created xsi:type="dcterms:W3CDTF">2012-09-05T18:51:16Z</dcterms:created>
  <dcterms:modified xsi:type="dcterms:W3CDTF">2021-08-24T16:54:48Z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9b5b7b2f-bf35-4f35-8a93-a8848ea95247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oLPu4oA30kWplzJ5eb8WhZuDGCpOOnXN</vt:lpwstr>
  </property>
</Properties>
</file>