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54" r:id="rId1"/>
  </p:sldMasterIdLst>
  <p:notesMasterIdLst>
    <p:notesMasterId r:id="rId34"/>
  </p:notesMasterIdLst>
  <p:handoutMasterIdLst>
    <p:handoutMasterId r:id="rId35"/>
  </p:handoutMasterIdLst>
  <p:sldIdLst>
    <p:sldId id="312" r:id="rId2"/>
    <p:sldId id="314" r:id="rId3"/>
    <p:sldId id="348" r:id="rId4"/>
    <p:sldId id="350" r:id="rId5"/>
    <p:sldId id="320" r:id="rId6"/>
    <p:sldId id="351" r:id="rId7"/>
    <p:sldId id="347" r:id="rId8"/>
    <p:sldId id="346" r:id="rId9"/>
    <p:sldId id="317" r:id="rId10"/>
    <p:sldId id="318" r:id="rId11"/>
    <p:sldId id="319" r:id="rId12"/>
    <p:sldId id="321" r:id="rId13"/>
    <p:sldId id="316" r:id="rId14"/>
    <p:sldId id="322" r:id="rId15"/>
    <p:sldId id="325" r:id="rId16"/>
    <p:sldId id="326" r:id="rId17"/>
    <p:sldId id="327" r:id="rId18"/>
    <p:sldId id="328" r:id="rId19"/>
    <p:sldId id="329" r:id="rId20"/>
    <p:sldId id="331" r:id="rId21"/>
    <p:sldId id="332" r:id="rId22"/>
    <p:sldId id="333" r:id="rId23"/>
    <p:sldId id="334" r:id="rId24"/>
    <p:sldId id="335" r:id="rId25"/>
    <p:sldId id="337" r:id="rId26"/>
    <p:sldId id="338" r:id="rId27"/>
    <p:sldId id="339" r:id="rId28"/>
    <p:sldId id="340" r:id="rId29"/>
    <p:sldId id="342" r:id="rId30"/>
    <p:sldId id="343" r:id="rId31"/>
    <p:sldId id="344" r:id="rId32"/>
    <p:sldId id="345" r:id="rId3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xmlns="">
        <p15:guide id="1" orient="horz" pos="2064">
          <p15:clr>
            <a:srgbClr val="A4A3A4"/>
          </p15:clr>
        </p15:guide>
        <p15:guide id="2" orient="horz" pos="912">
          <p15:clr>
            <a:srgbClr val="A4A3A4"/>
          </p15:clr>
        </p15:guide>
        <p15:guide id="3" orient="horz" pos="384">
          <p15:clr>
            <a:srgbClr val="A4A3A4"/>
          </p15:clr>
        </p15:guide>
        <p15:guide id="4" orient="horz" pos="624">
          <p15:clr>
            <a:srgbClr val="A4A3A4"/>
          </p15:clr>
        </p15:guide>
        <p15:guide id="5" orient="horz" pos="3216">
          <p15:clr>
            <a:srgbClr val="A4A3A4"/>
          </p15:clr>
        </p15:guide>
        <p15:guide id="6">
          <p15:clr>
            <a:srgbClr val="A4A3A4"/>
          </p15:clr>
        </p15:guide>
        <p15:guide id="7" pos="1632">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00"/>
    <a:srgbClr val="FF9933"/>
    <a:srgbClr val="EED06E"/>
    <a:srgbClr val="F1D887"/>
    <a:srgbClr val="F7F357"/>
    <a:srgbClr val="E9D43B"/>
    <a:srgbClr val="E9C03B"/>
    <a:srgbClr val="92978B"/>
    <a:srgbClr val="D5D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13978" autoAdjust="0"/>
    <p:restoredTop sz="94595" autoAdjust="0"/>
  </p:normalViewPr>
  <p:slideViewPr>
    <p:cSldViewPr>
      <p:cViewPr varScale="1">
        <p:scale>
          <a:sx n="92" d="100"/>
          <a:sy n="92" d="100"/>
        </p:scale>
        <p:origin x="-1908" y="-102"/>
      </p:cViewPr>
      <p:guideLst>
        <p:guide orient="horz" pos="2064"/>
        <p:guide orient="horz" pos="912"/>
        <p:guide orient="horz" pos="384"/>
        <p:guide orient="horz" pos="624"/>
        <p:guide orient="horz" pos="3216"/>
        <p:guide/>
        <p:guide pos="16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898"/>
    </p:cViewPr>
  </p:sorterViewPr>
  <p:notesViewPr>
    <p:cSldViewPr>
      <p:cViewPr>
        <p:scale>
          <a:sx n="75" d="100"/>
          <a:sy n="75" d="100"/>
        </p:scale>
        <p:origin x="-3096" y="2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lvl1pPr>
              <a:defRPr sz="12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1647" tIns="45824" rIns="91647" bIns="45824"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1647" tIns="45824" rIns="91647" bIns="45824" numCol="1" anchor="b" anchorCtr="0" compatLnSpc="1">
            <a:prstTxWarp prst="textNoShape">
              <a:avLst/>
            </a:prstTxWarp>
          </a:bodyPr>
          <a:lstStyle>
            <a:lvl1pPr>
              <a:defRPr sz="12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1647" tIns="45824" rIns="91647" bIns="45824" numCol="1" anchor="b" anchorCtr="0" compatLnSpc="1">
            <a:prstTxWarp prst="textNoShape">
              <a:avLst/>
            </a:prstTxWarp>
          </a:bodyPr>
          <a:lstStyle>
            <a:lvl1pPr algn="r">
              <a:defRPr sz="1200">
                <a:latin typeface="Arial" charset="0"/>
                <a:ea typeface="ＭＳ Ｐゴシック" pitchFamily="34" charset="-128"/>
                <a:cs typeface="+mn-cs"/>
              </a:defRPr>
            </a:lvl1pPr>
          </a:lstStyle>
          <a:p>
            <a:pPr>
              <a:defRPr/>
            </a:pPr>
            <a:fld id="{BD368779-7BCC-4343-8599-8DA78E9B7981}" type="slidenum">
              <a:rPr lang="en-US"/>
              <a:pPr>
                <a:defRPr/>
              </a:pPr>
              <a:t>‹#›</a:t>
            </a:fld>
            <a:endParaRPr lang="en-US"/>
          </a:p>
        </p:txBody>
      </p:sp>
    </p:spTree>
    <p:extLst>
      <p:ext uri="{BB962C8B-B14F-4D97-AF65-F5344CB8AC3E}">
        <p14:creationId xmlns:p14="http://schemas.microsoft.com/office/powerpoint/2010/main" val="710408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66" tIns="46582" rIns="93166" bIns="46582" numCol="1" anchor="t" anchorCtr="0" compatLnSpc="1">
            <a:prstTxWarp prst="textNoShape">
              <a:avLst/>
            </a:prstTxWarp>
          </a:bodyPr>
          <a:lstStyle>
            <a:lvl1pPr defTabSz="932380">
              <a:defRPr sz="1200">
                <a:latin typeface="Arial" charset="0"/>
                <a:ea typeface="ＭＳ Ｐゴシック" pitchFamily="34" charset="-128"/>
                <a:cs typeface="+mn-cs"/>
              </a:defRPr>
            </a:lvl1pPr>
          </a:lstStyle>
          <a:p>
            <a:pPr>
              <a:defRPr/>
            </a:pPr>
            <a:endParaRPr lang="en-US"/>
          </a:p>
        </p:txBody>
      </p:sp>
      <p:sp>
        <p:nvSpPr>
          <p:cNvPr id="92163"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93166" tIns="46582" rIns="93166" bIns="46582" numCol="1" anchor="t" anchorCtr="0" compatLnSpc="1">
            <a:prstTxWarp prst="textNoShape">
              <a:avLst/>
            </a:prstTxWarp>
          </a:bodyPr>
          <a:lstStyle>
            <a:lvl1pPr algn="r" defTabSz="932380">
              <a:defRPr sz="1200">
                <a:latin typeface="Arial" charset="0"/>
                <a:ea typeface="ＭＳ Ｐゴシック" pitchFamily="34" charset="-128"/>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933450" y="4416425"/>
            <a:ext cx="5143500" cy="4181475"/>
          </a:xfrm>
          <a:prstGeom prst="rect">
            <a:avLst/>
          </a:prstGeom>
          <a:noFill/>
          <a:ln w="9525">
            <a:noFill/>
            <a:miter lim="800000"/>
            <a:headEnd/>
            <a:tailEnd/>
          </a:ln>
          <a:effectLst/>
        </p:spPr>
        <p:txBody>
          <a:bodyPr vert="horz" wrap="square" lIns="93166" tIns="46582" rIns="93166"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166" name="Rectangle 6"/>
          <p:cNvSpPr>
            <a:spLocks noGrp="1" noChangeArrowheads="1"/>
          </p:cNvSpPr>
          <p:nvPr>
            <p:ph type="ftr" sz="quarter" idx="4"/>
          </p:nvPr>
        </p:nvSpPr>
        <p:spPr bwMode="auto">
          <a:xfrm>
            <a:off x="0" y="8832850"/>
            <a:ext cx="3038475" cy="463550"/>
          </a:xfrm>
          <a:prstGeom prst="rect">
            <a:avLst/>
          </a:prstGeom>
          <a:noFill/>
          <a:ln w="9525">
            <a:noFill/>
            <a:miter lim="800000"/>
            <a:headEnd/>
            <a:tailEnd/>
          </a:ln>
          <a:effectLst/>
        </p:spPr>
        <p:txBody>
          <a:bodyPr vert="horz" wrap="square" lIns="93166" tIns="46582" rIns="93166" bIns="46582" numCol="1" anchor="b" anchorCtr="0" compatLnSpc="1">
            <a:prstTxWarp prst="textNoShape">
              <a:avLst/>
            </a:prstTxWarp>
          </a:bodyPr>
          <a:lstStyle>
            <a:lvl1pPr defTabSz="932380">
              <a:defRPr sz="1200">
                <a:latin typeface="Arial" charset="0"/>
                <a:ea typeface="ＭＳ Ｐゴシック" pitchFamily="34" charset="-128"/>
                <a:cs typeface="+mn-cs"/>
              </a:defRPr>
            </a:lvl1pPr>
          </a:lstStyle>
          <a:p>
            <a:pPr>
              <a:defRPr/>
            </a:pPr>
            <a:endParaRPr lang="en-US"/>
          </a:p>
        </p:txBody>
      </p:sp>
      <p:sp>
        <p:nvSpPr>
          <p:cNvPr id="92167" name="Rectangle 7"/>
          <p:cNvSpPr>
            <a:spLocks noGrp="1" noChangeArrowheads="1"/>
          </p:cNvSpPr>
          <p:nvPr>
            <p:ph type="sldNum" sz="quarter" idx="5"/>
          </p:nvPr>
        </p:nvSpPr>
        <p:spPr bwMode="auto">
          <a:xfrm>
            <a:off x="3971925" y="8832850"/>
            <a:ext cx="3038475" cy="463550"/>
          </a:xfrm>
          <a:prstGeom prst="rect">
            <a:avLst/>
          </a:prstGeom>
          <a:noFill/>
          <a:ln w="9525">
            <a:noFill/>
            <a:miter lim="800000"/>
            <a:headEnd/>
            <a:tailEnd/>
          </a:ln>
          <a:effectLst/>
        </p:spPr>
        <p:txBody>
          <a:bodyPr vert="horz" wrap="square" lIns="93166" tIns="46582" rIns="93166" bIns="46582" numCol="1" anchor="b" anchorCtr="0" compatLnSpc="1">
            <a:prstTxWarp prst="textNoShape">
              <a:avLst/>
            </a:prstTxWarp>
          </a:bodyPr>
          <a:lstStyle>
            <a:lvl1pPr algn="r" defTabSz="932380">
              <a:defRPr sz="1200">
                <a:latin typeface="Arial" charset="0"/>
                <a:ea typeface="ＭＳ Ｐゴシック" pitchFamily="34" charset="-128"/>
                <a:cs typeface="+mn-cs"/>
              </a:defRPr>
            </a:lvl1pPr>
          </a:lstStyle>
          <a:p>
            <a:pPr>
              <a:defRPr/>
            </a:pPr>
            <a:fld id="{DF353FAF-0828-4182-AEE0-F78172937FC0}" type="slidenum">
              <a:rPr lang="en-US"/>
              <a:pPr>
                <a:defRPr/>
              </a:pPr>
              <a:t>‹#›</a:t>
            </a:fld>
            <a:endParaRPr lang="en-US"/>
          </a:p>
        </p:txBody>
      </p:sp>
    </p:spTree>
    <p:extLst>
      <p:ext uri="{BB962C8B-B14F-4D97-AF65-F5344CB8AC3E}">
        <p14:creationId xmlns:p14="http://schemas.microsoft.com/office/powerpoint/2010/main" val="3747928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p/corp/it/informationsecurity/SitePages/Home.aspx"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pPr algn="r" defTabSz="931865">
              <a:buNone/>
            </a:pPr>
            <a:fld id="{3EA8B4DB-B867-4695-9E6F-288D02DAC856}" type="slidenum">
              <a:rPr lang="en-US" altLang="ko-KR" sz="1200" b="0" i="0">
                <a:solidFill>
                  <a:schemeClr val="tx1"/>
                </a:solidFill>
                <a:latin typeface="Arial"/>
                <a:ea typeface="ＭＳ Ｐゴシック"/>
                <a:cs typeface="ＭＳ Ｐゴシック"/>
              </a:rPr>
              <a:t>1</a:t>
            </a:fld>
            <a:endParaRPr lang="en-US" smtClean="0">
              <a:latin typeface="Arial" pitchFamily="34" charset="0"/>
              <a:ea typeface="ＭＳ Ｐゴシック"/>
              <a:cs typeface="ＭＳ Ｐゴシック"/>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algn="l">
              <a:buNone/>
            </a:pPr>
            <a:r>
              <a:rPr lang="ko-KR" altLang="en-US" sz="1200" b="0" i="0" dirty="0">
                <a:solidFill>
                  <a:srgbClr val="C00000"/>
                </a:solidFill>
                <a:latin typeface="Arial"/>
                <a:ea typeface="ＭＳ Ｐゴシック"/>
                <a:cs typeface="ＭＳ Ｐゴシック"/>
              </a:rPr>
              <a:t>MTS 시스템 정보 보안 인식 </a:t>
            </a:r>
            <a:endParaRPr lang="en-US" altLang="en-US" dirty="0">
              <a:solidFill>
                <a:srgbClr val="C00000"/>
              </a:solidFill>
              <a:latin typeface="Arial" pitchFamily="34" charset="0"/>
            </a:endParaRPr>
          </a:p>
          <a:p>
            <a:pPr algn="l">
              <a:buNone/>
            </a:pPr>
            <a:endParaRPr lang="en-US" altLang="en-US" dirty="0">
              <a:latin typeface="Arial" pitchFamily="34" charset="0"/>
            </a:endParaRPr>
          </a:p>
          <a:p>
            <a:pPr algn="l">
              <a:buNone/>
            </a:pPr>
            <a:r>
              <a:rPr lang="ko-KR" altLang="en-US" sz="1200" b="0" i="0" dirty="0">
                <a:solidFill>
                  <a:srgbClr val="000000"/>
                </a:solidFill>
                <a:latin typeface="Arial"/>
                <a:ea typeface="ＭＳ Ｐゴシック"/>
                <a:cs typeface="ＭＳ Ｐゴシック"/>
              </a:rPr>
              <a:t>MTS 정보 보안 인식 교육에 오신 것을 환영합니다.  </a:t>
            </a:r>
            <a:endParaRPr lang="en-US" altLang="en-US" dirty="0" smtClean="0">
              <a:latin typeface="Arial" pitchFamily="34" charset="0"/>
            </a:endParaRPr>
          </a:p>
          <a:p>
            <a:pPr algn="l">
              <a:buNone/>
            </a:pPr>
            <a:r>
              <a:rPr lang="ko-KR" altLang="en-US" sz="1200" b="0" i="0" dirty="0">
                <a:solidFill>
                  <a:srgbClr val="000000"/>
                </a:solidFill>
                <a:latin typeface="Arial"/>
                <a:ea typeface="ＭＳ Ｐゴシック"/>
                <a:cs typeface="ＭＳ Ｐゴシック"/>
              </a:rPr>
              <a:t>지적 재산은 우리의 전 세계적인 성장에 매우 중요한 경쟁 우위를 확보할 수 있게 해주므로 성공을 위해서는 지적 재산을 보호해야 합니다.  </a:t>
            </a:r>
          </a:p>
          <a:p>
            <a:pPr algn="l">
              <a:buNone/>
            </a:pPr>
            <a:r>
              <a:rPr lang="ko-KR" altLang="en-US" sz="1200" b="0" i="0" dirty="0">
                <a:solidFill>
                  <a:srgbClr val="000000"/>
                </a:solidFill>
                <a:latin typeface="Arial"/>
                <a:ea typeface="ＭＳ Ｐゴシック"/>
                <a:cs typeface="ＭＳ Ｐゴシック"/>
              </a:rPr>
              <a:t>우리 회사의 주주, 이사회, 규제 기관 및 임직원은 지적 재산을 보호하기 위한 우리의 비즈니스 및 전사 </a:t>
            </a:r>
            <a:r>
              <a:rPr lang="ko-KR" altLang="en-US" sz="1200" b="0" i="0" dirty="0" smtClean="0">
                <a:solidFill>
                  <a:srgbClr val="000000"/>
                </a:solidFill>
                <a:latin typeface="Arial"/>
                <a:ea typeface="ＭＳ Ｐゴシック"/>
                <a:cs typeface="ＭＳ Ｐゴシック"/>
              </a:rPr>
              <a:t>전략</a:t>
            </a:r>
            <a:r>
              <a:rPr lang="ko-KR" altLang="en-US" dirty="0" smtClean="0">
                <a:solidFill>
                  <a:srgbClr val="000000"/>
                </a:solidFill>
                <a:latin typeface="Arial"/>
                <a:ea typeface="ＭＳ Ｐゴシック"/>
              </a:rPr>
              <a:t>에 </a:t>
            </a:r>
            <a:r>
              <a:rPr lang="ko-KR" altLang="en-US" dirty="0" smtClean="0">
                <a:latin typeface="Arial"/>
                <a:ea typeface="ＭＳ Ｐゴシック"/>
              </a:rPr>
              <a:t>맞는</a:t>
            </a:r>
            <a:r>
              <a:rPr lang="ko-KR" altLang="en-US" sz="1200" b="0" i="0" dirty="0" smtClean="0">
                <a:latin typeface="Arial"/>
                <a:ea typeface="ＭＳ Ｐゴシック"/>
                <a:cs typeface="ＭＳ Ｐゴシック"/>
              </a:rPr>
              <a:t> </a:t>
            </a:r>
            <a:r>
              <a:rPr lang="ko-KR" altLang="en-US" sz="1200" b="0" i="0" dirty="0">
                <a:solidFill>
                  <a:srgbClr val="000000"/>
                </a:solidFill>
                <a:latin typeface="Arial"/>
                <a:ea typeface="ＭＳ Ｐゴシック"/>
                <a:cs typeface="ＭＳ Ｐゴシック"/>
              </a:rPr>
              <a:t>효과적인 정보 보안 프로그램을 운영할 것으로 기대하고 있습니다. 오늘은 그 프로그램을 향한 경로의 중요한 단계가 될 것입니다.</a:t>
            </a:r>
          </a:p>
        </p:txBody>
      </p:sp>
    </p:spTree>
    <p:extLst>
      <p:ext uri="{BB962C8B-B14F-4D97-AF65-F5344CB8AC3E}">
        <p14:creationId xmlns:p14="http://schemas.microsoft.com/office/powerpoint/2010/main" val="2923419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암호를 사용하면 MTS 정보 시스템 사용자 인증을 통해 실제 본인인지 확인할 수 있습니다.  암호는 "본인이 알고 있는" 것이기 때문에 절대로 다른 사람과 공유하거나, </a:t>
            </a:r>
            <a:r>
              <a:rPr lang="ko-KR" sz="1200" b="0" i="0" dirty="0" err="1">
                <a:solidFill>
                  <a:srgbClr val="000000"/>
                </a:solidFill>
                <a:latin typeface="Arial"/>
                <a:ea typeface="ＭＳ Ｐゴシック"/>
                <a:cs typeface="ＭＳ Ｐゴシック"/>
              </a:rPr>
              <a:t>포스트잇에</a:t>
            </a:r>
            <a:r>
              <a:rPr lang="ko-KR" sz="1200" b="0" i="0" dirty="0">
                <a:solidFill>
                  <a:srgbClr val="000000"/>
                </a:solidFill>
                <a:latin typeface="Arial"/>
                <a:ea typeface="ＭＳ Ｐゴシック"/>
                <a:cs typeface="ＭＳ Ｐゴシック"/>
              </a:rPr>
              <a:t> 적어서 키보드 아래에 숨겨 놓거나 다른 방식으로 노출해서는 안 됩니다.</a:t>
            </a:r>
          </a:p>
          <a:p>
            <a:pPr algn="l">
              <a:buNone/>
            </a:pPr>
            <a:r>
              <a:rPr lang="ko-KR" sz="1200" b="0" i="0" dirty="0">
                <a:solidFill>
                  <a:srgbClr val="000000"/>
                </a:solidFill>
                <a:latin typeface="Arial"/>
                <a:ea typeface="ＭＳ Ｐゴシック"/>
                <a:cs typeface="ＭＳ Ｐゴシック"/>
              </a:rPr>
              <a:t>대문자, 소문자, 숫자, 기호가 섞인 암호를 사용하는 것이 가장 좋습니다. 기억하기는 쉽지만 다른 사람들이 추측하거나 해킹하기는 어렵기 때문입니다.  예를 들어, 흔히 사용되는 “MTS is great”이라는 암호에 몇 개의 문자를 삽입하거나 일부 문자를 다른 문자로 바꿀 수 있습니다.</a:t>
            </a:r>
          </a:p>
          <a:p>
            <a:pPr algn="l">
              <a:buNone/>
            </a:pPr>
            <a:r>
              <a:rPr lang="ko-KR" sz="1200" b="0" i="0" dirty="0">
                <a:latin typeface="Arial"/>
                <a:ea typeface="ＭＳ Ｐゴシック"/>
                <a:cs typeface="ＭＳ Ｐゴシック"/>
              </a:rPr>
              <a:t>&lt;슬라이드를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클릭&gt;</a:t>
            </a:r>
          </a:p>
          <a:p>
            <a:pPr algn="l">
              <a:buNone/>
            </a:pPr>
            <a:r>
              <a:rPr lang="ko-KR" sz="1200" b="0" i="0" dirty="0">
                <a:solidFill>
                  <a:srgbClr val="000000"/>
                </a:solidFill>
                <a:latin typeface="Arial"/>
                <a:ea typeface="ＭＳ Ｐゴシック"/>
                <a:cs typeface="ＭＳ Ｐゴシック"/>
              </a:rPr>
              <a:t>“Spring1” 또는 “password”와 같은 일반적인 암호들은 추측하거나 "해킹"하기 쉽기 때문에 사용해서는 안 됩니다.  </a:t>
            </a:r>
            <a:endParaRPr lang="en-US" dirty="0" smtClean="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10</a:t>
            </a:fld>
            <a:endParaRPr lang="en-US"/>
          </a:p>
        </p:txBody>
      </p:sp>
    </p:spTree>
    <p:extLst>
      <p:ext uri="{BB962C8B-B14F-4D97-AF65-F5344CB8AC3E}">
        <p14:creationId xmlns:p14="http://schemas.microsoft.com/office/powerpoint/2010/main" val="3340092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MTS 비즈니스 정보를 취급할 때에는 MTS가 승인한 이메일, 채팅 및 파일 공유 시스템만 사용하십시오.  비즈니스 정보 공유 시 Google Mail, MSN Messenger 또는 Dropbox와 같은 공개된 서비스는 절대로 사용해서는 안 됩니다.  </a:t>
            </a:r>
            <a:endParaRPr lang="en-US" dirty="0"/>
          </a:p>
          <a:p>
            <a:pPr algn="l">
              <a:buNone/>
            </a:pPr>
            <a:r>
              <a:rPr lang="ko-KR" sz="1200" b="0" i="0">
                <a:solidFill>
                  <a:srgbClr val="000000"/>
                </a:solidFill>
                <a:latin typeface="Arial"/>
                <a:ea typeface="ＭＳ Ｐゴシック"/>
                <a:cs typeface="ＭＳ Ｐゴシック"/>
              </a:rPr>
              <a:t>Outlook에서 외부 이메일 수신자에게 보낸 이메일 대부분은 평문으로 작성되고 인터넷으로 전송되기 때문에 가장 민감한 정보(제한 또는 비밀 정보)에는 사용해서는 안 됩니다.  꼭 보내야 하는 경우라면 우선 암호화해야 하며 WinZip 파일 압축 유틸리티에는 누구나 손쉽게 사용할 수 있는 암호와 옵션이 포함되어 있습니다.</a:t>
            </a:r>
          </a:p>
          <a:p>
            <a:pPr algn="l">
              <a:buNone/>
            </a:pPr>
            <a:r>
              <a:rPr lang="ko-KR" sz="1200" b="0" i="0">
                <a:solidFill>
                  <a:srgbClr val="000000"/>
                </a:solidFill>
                <a:latin typeface="Arial"/>
                <a:ea typeface="ＭＳ Ｐゴシック"/>
                <a:cs typeface="ＭＳ Ｐゴシック"/>
              </a:rPr>
              <a:t>민감한 정보 보호에 대한 개별적인 요건에 대한 문의 사항은 해당 관리자 또는 정보 보안팀에 문의하십시오. </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11</a:t>
            </a:fld>
            <a:endParaRPr lang="en-US"/>
          </a:p>
        </p:txBody>
      </p:sp>
    </p:spTree>
    <p:extLst>
      <p:ext uri="{BB962C8B-B14F-4D97-AF65-F5344CB8AC3E}">
        <p14:creationId xmlns:p14="http://schemas.microsoft.com/office/powerpoint/2010/main" val="838160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하나의 워크스테이션만으로도 공격자들에게 있어서는 다른 보안 취약점을 이용하고 내부 네트워크를 </a:t>
            </a:r>
            <a:r>
              <a:rPr lang="ko-KR" sz="1200" b="0" i="0" dirty="0" err="1">
                <a:solidFill>
                  <a:srgbClr val="000000"/>
                </a:solidFill>
                <a:latin typeface="Arial"/>
                <a:ea typeface="ＭＳ Ｐゴシック"/>
                <a:cs typeface="ＭＳ Ｐゴシック"/>
              </a:rPr>
              <a:t>매핑하고</a:t>
            </a:r>
            <a:r>
              <a:rPr lang="ko-KR" sz="1200" b="0" i="0" dirty="0">
                <a:solidFill>
                  <a:srgbClr val="000000"/>
                </a:solidFill>
                <a:latin typeface="Arial"/>
                <a:ea typeface="ＭＳ Ｐゴシック"/>
                <a:cs typeface="ＭＳ Ｐゴシック"/>
              </a:rPr>
              <a:t> 민감한 정보에 침투할 수 있는 교두보가 </a:t>
            </a:r>
            <a:r>
              <a:rPr lang="ko-KR" sz="1200" b="0" i="0" dirty="0" smtClean="0">
                <a:solidFill>
                  <a:srgbClr val="000000"/>
                </a:solidFill>
                <a:latin typeface="Arial"/>
                <a:ea typeface="ＭＳ Ｐゴシック"/>
                <a:cs typeface="ＭＳ Ｐゴシック"/>
              </a:rPr>
              <a:t>될 </a:t>
            </a:r>
            <a:r>
              <a:rPr lang="ko-KR" sz="1200" b="0" i="0" dirty="0">
                <a:solidFill>
                  <a:srgbClr val="000000"/>
                </a:solidFill>
                <a:latin typeface="Arial"/>
                <a:ea typeface="ＭＳ Ｐゴシック"/>
                <a:cs typeface="ＭＳ Ｐゴシック"/>
              </a:rPr>
              <a:t>수 있습니다.  Target에서 발생한 침해 사고는 공급업체의 워크스테이션 한 대를 이용해 네트워크에 침투했습니다.</a:t>
            </a:r>
          </a:p>
          <a:p>
            <a:pPr algn="l">
              <a:buNone/>
            </a:pPr>
            <a:r>
              <a:rPr lang="ko-KR" sz="1200" b="0" i="0" dirty="0">
                <a:solidFill>
                  <a:srgbClr val="000000"/>
                </a:solidFill>
                <a:latin typeface="Arial"/>
                <a:ea typeface="ＭＳ Ｐゴシック"/>
                <a:cs typeface="ＭＳ Ｐゴシック"/>
              </a:rPr>
              <a:t>워크스테이션에 이미 설치된 MTS 보안 컨트롤을 누군가 조작하지 않았는지 확인하고 업무와 관련되지 않은 소프트웨어나 외부 출처에서 받은 소프트웨어를 설치함으로써 새로운 위험이 유도되지 않도록 하는 일이 중요합니다.  보안 컨트롤 때문에 직무 수행 능력에 영향을 받거나 업무를 더욱 효과적으로 하려면 추가 소프트웨어가 필요한 경우에는 </a:t>
            </a:r>
            <a:r>
              <a:rPr lang="ko-KR" sz="1200" b="0" i="0" dirty="0" err="1">
                <a:solidFill>
                  <a:srgbClr val="000000"/>
                </a:solidFill>
                <a:latin typeface="Arial"/>
                <a:ea typeface="ＭＳ Ｐゴシック"/>
                <a:cs typeface="ＭＳ Ｐゴシック"/>
              </a:rPr>
              <a:t>헬프</a:t>
            </a:r>
            <a:r>
              <a:rPr lang="ko-KR" sz="1200" b="0" i="0" dirty="0">
                <a:solidFill>
                  <a:srgbClr val="000000"/>
                </a:solidFill>
                <a:latin typeface="Arial"/>
                <a:ea typeface="ＭＳ Ｐゴシック"/>
                <a:cs typeface="ＭＳ Ｐゴシック"/>
              </a:rPr>
              <a:t> 데스크에 문의하십시오.  </a:t>
            </a:r>
          </a:p>
          <a:p>
            <a:pPr algn="l">
              <a:buNone/>
            </a:pPr>
            <a:r>
              <a:rPr lang="ko-KR" sz="1200" b="0" i="0" dirty="0">
                <a:solidFill>
                  <a:srgbClr val="000000"/>
                </a:solidFill>
                <a:latin typeface="Arial"/>
                <a:ea typeface="ＭＳ Ｐゴシック"/>
                <a:cs typeface="ＭＳ Ｐゴシック"/>
              </a:rPr>
              <a:t>업무와 관련되지 않은 웹 사이트 역시 공격의 원인이 될 수 있습니다.  </a:t>
            </a:r>
            <a:r>
              <a:rPr lang="ko-KR" sz="1200" b="0" i="0" dirty="0" err="1">
                <a:solidFill>
                  <a:srgbClr val="000000"/>
                </a:solidFill>
                <a:latin typeface="Arial"/>
                <a:ea typeface="ＭＳ Ｐゴシック"/>
                <a:cs typeface="ＭＳ Ｐゴシック"/>
              </a:rPr>
              <a:t>소셜</a:t>
            </a:r>
            <a:r>
              <a:rPr lang="ko-KR" sz="1200" b="0" i="0" dirty="0">
                <a:solidFill>
                  <a:srgbClr val="000000"/>
                </a:solidFill>
                <a:latin typeface="Arial"/>
                <a:ea typeface="ＭＳ Ｐゴシック"/>
                <a:cs typeface="ＭＳ Ｐゴシック"/>
              </a:rPr>
              <a:t> 미디어, 도박, 경매, 음란물 등 의심스러운 정도가 높을 수록 그 사이트를 통해 워크스테이션이 공격 받을 가능성도 높아집니다.  이런 사이트 중 대다수는 MTS 네트워크 보안 컨트롤에 의해 차단되고 있지만 아예 피함으로써 위험을 더욱 낮추십시오.</a:t>
            </a:r>
          </a:p>
          <a:p>
            <a:pPr algn="l">
              <a:buNone/>
            </a:pPr>
            <a:r>
              <a:rPr lang="ko-KR" sz="1200" b="0" i="0" dirty="0">
                <a:solidFill>
                  <a:srgbClr val="000000"/>
                </a:solidFill>
                <a:latin typeface="Arial"/>
                <a:ea typeface="ＭＳ Ｐゴシック"/>
                <a:cs typeface="ＭＳ Ｐゴシック"/>
              </a:rPr>
              <a:t>또한 장치에 대한 보안 조치를 하고 장치를 재사용 또는 폐기하기 전에 이동식 드라이브에 저장된 민감한 정보를 지움으로써 물리적 장치를 보호하는 것도 잊지 마십시오. </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12</a:t>
            </a:fld>
            <a:endParaRPr lang="en-US"/>
          </a:p>
        </p:txBody>
      </p:sp>
    </p:spTree>
    <p:extLst>
      <p:ext uri="{BB962C8B-B14F-4D97-AF65-F5344CB8AC3E}">
        <p14:creationId xmlns:p14="http://schemas.microsoft.com/office/powerpoint/2010/main" val="2017870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4419600"/>
            <a:ext cx="5143500" cy="4181475"/>
          </a:xfrm>
        </p:spPr>
        <p:txBody>
          <a:bodyPr/>
          <a:lstStyle/>
          <a:p>
            <a:pPr algn="l">
              <a:buNone/>
            </a:pPr>
            <a:r>
              <a:rPr lang="ko-KR" sz="1200" b="0" i="0" dirty="0" err="1">
                <a:solidFill>
                  <a:srgbClr val="000000"/>
                </a:solidFill>
                <a:latin typeface="Arial"/>
                <a:ea typeface="ＭＳ Ｐゴシック"/>
                <a:cs typeface="ＭＳ Ｐゴシック"/>
              </a:rPr>
              <a:t>멀웨어의</a:t>
            </a:r>
            <a:r>
              <a:rPr lang="ko-KR" sz="1200" b="0" i="0" dirty="0">
                <a:solidFill>
                  <a:srgbClr val="000000"/>
                </a:solidFill>
                <a:latin typeface="Arial"/>
                <a:ea typeface="ＭＳ Ｐゴシック"/>
                <a:cs typeface="ＭＳ Ｐゴシック"/>
              </a:rPr>
              <a:t> 성격은 매우 다양하며 위험의 정도도 다 다릅니다. 다이어트 프로그램 판매를 목적으로 하는 </a:t>
            </a:r>
            <a:r>
              <a:rPr lang="ko-KR" sz="1200" b="0" i="0" dirty="0" err="1">
                <a:solidFill>
                  <a:srgbClr val="000000"/>
                </a:solidFill>
                <a:latin typeface="Arial"/>
                <a:ea typeface="ＭＳ Ｐゴシック"/>
                <a:cs typeface="ＭＳ Ｐゴシック"/>
              </a:rPr>
              <a:t>애드웨어</a:t>
            </a:r>
            <a:r>
              <a:rPr lang="ko-KR" sz="1200" b="0" i="0" dirty="0">
                <a:solidFill>
                  <a:srgbClr val="000000"/>
                </a:solidFill>
                <a:latin typeface="Arial"/>
                <a:ea typeface="ＭＳ Ｐゴシック"/>
                <a:cs typeface="ＭＳ Ｐゴシック"/>
              </a:rPr>
              <a:t>, 불필요한 "보안" 프로그램 설치를 유도하려는 </a:t>
            </a:r>
            <a:r>
              <a:rPr lang="ko-KR" sz="1200" b="0" i="0" dirty="0" err="1">
                <a:solidFill>
                  <a:srgbClr val="000000"/>
                </a:solidFill>
                <a:latin typeface="Arial"/>
                <a:ea typeface="ＭＳ Ｐゴシック"/>
                <a:cs typeface="ＭＳ Ｐゴシック"/>
              </a:rPr>
              <a:t>스케어웨어</a:t>
            </a:r>
            <a:r>
              <a:rPr lang="ko-KR" sz="1200" b="0" i="0" dirty="0">
                <a:solidFill>
                  <a:srgbClr val="000000"/>
                </a:solidFill>
                <a:latin typeface="Arial"/>
                <a:ea typeface="ＭＳ Ｐゴシック"/>
                <a:cs typeface="ＭＳ Ｐゴシック"/>
              </a:rPr>
              <a:t>, 암호를 포함해 키보드에 입력하는 모든 내용을 추적하는 </a:t>
            </a:r>
            <a:r>
              <a:rPr lang="ko-KR" sz="1200" b="0" i="0" dirty="0" err="1">
                <a:solidFill>
                  <a:srgbClr val="000000"/>
                </a:solidFill>
                <a:latin typeface="Arial"/>
                <a:ea typeface="ＭＳ Ｐゴシック"/>
                <a:cs typeface="ＭＳ Ｐゴシック"/>
              </a:rPr>
              <a:t>키로거</a:t>
            </a:r>
            <a:r>
              <a:rPr lang="ko-KR" sz="1200" b="0" i="0" dirty="0">
                <a:solidFill>
                  <a:srgbClr val="000000"/>
                </a:solidFill>
                <a:latin typeface="Arial"/>
                <a:ea typeface="ＭＳ Ｐゴシック"/>
                <a:cs typeface="ＭＳ Ｐゴシック"/>
              </a:rPr>
              <a:t> 등이 있습니다.  </a:t>
            </a:r>
          </a:p>
          <a:p>
            <a:pPr algn="l">
              <a:buNone/>
            </a:pPr>
            <a:r>
              <a:rPr lang="ko-KR" sz="1200" b="0" i="0" dirty="0">
                <a:latin typeface="Arial"/>
                <a:ea typeface="ＭＳ Ｐゴシック"/>
                <a:cs typeface="ＭＳ Ｐゴシック"/>
              </a:rPr>
              <a:t>&lt;슬라이드를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클릭&gt;</a:t>
            </a:r>
          </a:p>
          <a:p>
            <a:pPr algn="l">
              <a:buNone/>
            </a:pPr>
            <a:r>
              <a:rPr lang="ko-KR" sz="1200" b="0" i="0" dirty="0" err="1">
                <a:solidFill>
                  <a:srgbClr val="000000"/>
                </a:solidFill>
                <a:latin typeface="Arial"/>
                <a:ea typeface="ＭＳ Ｐゴシック"/>
                <a:cs typeface="ＭＳ Ｐゴシック"/>
              </a:rPr>
              <a:t>멀웨어가</a:t>
            </a:r>
            <a:r>
              <a:rPr lang="ko-KR" sz="1200" b="0" i="0" dirty="0">
                <a:solidFill>
                  <a:srgbClr val="000000"/>
                </a:solidFill>
                <a:latin typeface="Arial"/>
                <a:ea typeface="ＭＳ Ｐゴシック"/>
                <a:cs typeface="ＭＳ Ｐゴシック"/>
              </a:rPr>
              <a:t> 매우 정교한 경우에는 </a:t>
            </a:r>
            <a:r>
              <a:rPr lang="ko-KR" sz="1200" b="0" i="0" dirty="0" err="1">
                <a:solidFill>
                  <a:srgbClr val="000000"/>
                </a:solidFill>
                <a:latin typeface="Arial"/>
                <a:ea typeface="ＭＳ Ｐゴシック"/>
                <a:cs typeface="ＭＳ Ｐゴシック"/>
              </a:rPr>
              <a:t>멀웨어에</a:t>
            </a:r>
            <a:r>
              <a:rPr lang="ko-KR" sz="1200" b="0" i="0" dirty="0">
                <a:solidFill>
                  <a:srgbClr val="000000"/>
                </a:solidFill>
                <a:latin typeface="Arial"/>
                <a:ea typeface="ＭＳ Ｐゴシック"/>
                <a:cs typeface="ＭＳ Ｐゴシック"/>
              </a:rPr>
              <a:t> 감염되었다는 사실조차 알 수 없을 수도 있습니다.  아니면 경고 메시지가 뜰 수도 있고 성능이 떨어지는 느낌이 들거나 창이 열리고 닫히는 등 "평소와는 다른" 작동이 나타날 수 있습니다.  워크스테이션이 감염된 것 같은 의심이 들면 </a:t>
            </a:r>
            <a:r>
              <a:rPr lang="ko-KR" sz="1200" b="0" i="0" dirty="0" err="1">
                <a:solidFill>
                  <a:srgbClr val="000000"/>
                </a:solidFill>
                <a:latin typeface="Arial"/>
                <a:ea typeface="ＭＳ Ｐゴシック"/>
                <a:cs typeface="ＭＳ Ｐゴシック"/>
              </a:rPr>
              <a:t>헬프</a:t>
            </a:r>
            <a:r>
              <a:rPr lang="ko-KR" sz="1200" b="0" i="0" dirty="0">
                <a:solidFill>
                  <a:srgbClr val="000000"/>
                </a:solidFill>
                <a:latin typeface="Arial"/>
                <a:ea typeface="ＭＳ Ｐゴシック"/>
                <a:cs typeface="ＭＳ Ｐゴシック"/>
              </a:rPr>
              <a:t> 데스크에 연락하십시오. </a:t>
            </a:r>
          </a:p>
          <a:p>
            <a:pPr algn="l">
              <a:buNone/>
            </a:pPr>
            <a:r>
              <a:rPr lang="ko-KR" sz="1200" b="0" i="0" dirty="0">
                <a:solidFill>
                  <a:srgbClr val="000000"/>
                </a:solidFill>
                <a:latin typeface="Arial"/>
                <a:ea typeface="ＭＳ Ｐゴシック"/>
                <a:cs typeface="ＭＳ Ｐゴシック"/>
              </a:rPr>
              <a:t>최근 침해 사고를 분석한 결과 사용된 </a:t>
            </a:r>
            <a:r>
              <a:rPr lang="ko-KR" sz="1200" b="0" i="0" dirty="0" err="1">
                <a:solidFill>
                  <a:srgbClr val="000000"/>
                </a:solidFill>
                <a:latin typeface="Arial"/>
                <a:ea typeface="ＭＳ Ｐゴシック"/>
                <a:cs typeface="ＭＳ Ｐゴシック"/>
              </a:rPr>
              <a:t>멀웨어의</a:t>
            </a:r>
            <a:r>
              <a:rPr lang="ko-KR" sz="1200" b="0" i="0" dirty="0">
                <a:solidFill>
                  <a:srgbClr val="000000"/>
                </a:solidFill>
                <a:latin typeface="Arial"/>
                <a:ea typeface="ＭＳ Ｐゴシック"/>
                <a:cs typeface="ＭＳ Ｐゴシック"/>
              </a:rPr>
              <a:t> 70%가 특정 회사에만 나타났습니다.  그렇기 때문에 MTS 보안 컨트롤을 통해 우리 모두가 보호를 받기가 훨씬 어려워지며 지금까지 살펴본 보안 모범 사례를 따르는 것이 매우 중요한 것입니다.  </a:t>
            </a:r>
          </a:p>
          <a:p>
            <a:pPr algn="l">
              <a:buNone/>
            </a:pPr>
            <a:r>
              <a:rPr lang="ko-KR" sz="1200" b="0" i="0" dirty="0">
                <a:solidFill>
                  <a:srgbClr val="000000"/>
                </a:solidFill>
                <a:latin typeface="Arial"/>
                <a:ea typeface="ＭＳ Ｐゴシック"/>
                <a:cs typeface="ＭＳ Ｐゴシック"/>
              </a:rPr>
              <a:t>보안 소프트웨어를 중지하지 않기, 새로운 프로그램을 설치하는 일을 피하기, </a:t>
            </a:r>
            <a:r>
              <a:rPr lang="ko-KR" sz="1200" b="0" i="0" dirty="0" err="1">
                <a:solidFill>
                  <a:srgbClr val="000000"/>
                </a:solidFill>
                <a:latin typeface="Arial"/>
                <a:ea typeface="ＭＳ Ｐゴシック"/>
                <a:cs typeface="ＭＳ Ｐゴシック"/>
              </a:rPr>
              <a:t>이메일에</a:t>
            </a:r>
            <a:r>
              <a:rPr lang="ko-KR" sz="1200" b="0" i="0" dirty="0">
                <a:solidFill>
                  <a:srgbClr val="000000"/>
                </a:solidFill>
                <a:latin typeface="Arial"/>
                <a:ea typeface="ＭＳ Ｐゴシック"/>
                <a:cs typeface="ＭＳ Ｐゴシック"/>
              </a:rPr>
              <a:t> 포함된 링크를 클릭하지 않기, 업무와 관련되지 않은 웹 사이트를 방문하지 않기 등 이러한 모범 사례를 따르면 </a:t>
            </a:r>
            <a:r>
              <a:rPr lang="ko-KR" sz="1200" b="0" i="0" dirty="0" err="1">
                <a:solidFill>
                  <a:srgbClr val="000000"/>
                </a:solidFill>
                <a:latin typeface="Arial"/>
                <a:ea typeface="ＭＳ Ｐゴシック"/>
                <a:cs typeface="ＭＳ Ｐゴシック"/>
              </a:rPr>
              <a:t>멀웨어</a:t>
            </a:r>
            <a:r>
              <a:rPr lang="ko-KR" sz="1200" b="0" i="0" dirty="0">
                <a:solidFill>
                  <a:srgbClr val="000000"/>
                </a:solidFill>
                <a:latin typeface="Arial"/>
                <a:ea typeface="ＭＳ Ｐゴシック"/>
                <a:cs typeface="ＭＳ Ｐゴシック"/>
              </a:rPr>
              <a:t> 위험을 상당히 낮출 수 있습니다.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13</a:t>
            </a:fld>
            <a:endParaRPr lang="en-US"/>
          </a:p>
        </p:txBody>
      </p:sp>
    </p:spTree>
    <p:extLst>
      <p:ext uri="{BB962C8B-B14F-4D97-AF65-F5344CB8AC3E}">
        <p14:creationId xmlns:p14="http://schemas.microsoft.com/office/powerpoint/2010/main" val="1110643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정보 보안의 목표 중 하나는 정보의 비밀 유지 및 무결성에 더해 가용성도 보장하는 일입니다.  보안 침해나 장비의 고장으로 인해 정보가 분실되지 않도록 하려면 자신의 로컬 워크스테이션이 아니라 정기적으로 백업되는 네트워크 드라이브 또는 데이터베이스를 사용하여 중요하거나 민감한 정보를 저장해야 합니다.</a:t>
            </a:r>
          </a:p>
          <a:p>
            <a:pPr algn="l">
              <a:buNone/>
            </a:pPr>
            <a:r>
              <a:rPr lang="ko-KR" sz="1200" b="0" i="0">
                <a:solidFill>
                  <a:srgbClr val="000000"/>
                </a:solidFill>
                <a:latin typeface="Arial"/>
                <a:ea typeface="ＭＳ Ｐゴシック"/>
                <a:cs typeface="ＭＳ Ｐゴシック"/>
              </a:rPr>
              <a:t>또한 워크스테이션이 중앙 집중식으로 백업되고 있기는 하지만 보안이 보장된 것이 아니기 때문에 민감한 정보를 저장해서는 안 됩니다.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14</a:t>
            </a:fld>
            <a:endParaRPr lang="en-US"/>
          </a:p>
        </p:txBody>
      </p:sp>
    </p:spTree>
    <p:extLst>
      <p:ext uri="{BB962C8B-B14F-4D97-AF65-F5344CB8AC3E}">
        <p14:creationId xmlns:p14="http://schemas.microsoft.com/office/powerpoint/2010/main" val="3240460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물리적 자산의 보호 역시 정보 보안에 매우 중요합니다.</a:t>
            </a:r>
          </a:p>
          <a:p>
            <a:pPr algn="l">
              <a:buNone/>
            </a:pPr>
            <a:r>
              <a:rPr lang="ko-KR" sz="1200" b="0" i="0" dirty="0">
                <a:solidFill>
                  <a:srgbClr val="000000"/>
                </a:solidFill>
                <a:latin typeface="Arial"/>
                <a:ea typeface="ＭＳ Ｐゴシック"/>
                <a:cs typeface="ＭＳ Ｐゴシック"/>
              </a:rPr>
              <a:t>민감한 정보는 인쇄 자료, USB 드라이브, 개인 노트북, 개인 휴대폰에 저장하면 공개되거나 분실될 수 있습니다.  이러한 위험을 낮추기 위해, 잠시라도 이러한 자료와 기기를 절대 방치해서는 안 됩니다.</a:t>
            </a:r>
          </a:p>
          <a:p>
            <a:pPr algn="l">
              <a:buNone/>
            </a:pPr>
            <a:r>
              <a:rPr lang="ko-KR" sz="1200" b="0" i="0" dirty="0">
                <a:solidFill>
                  <a:srgbClr val="000000"/>
                </a:solidFill>
                <a:latin typeface="Arial"/>
                <a:ea typeface="ＭＳ Ｐゴシック"/>
                <a:cs typeface="ＭＳ Ｐゴシック"/>
              </a:rPr>
              <a:t>문서와 장치는 MTS 시설에 물리적으로 액세스하는 사람들에 의한 위험이 발생할 수 있으므로 적절한 시설 보안 절차를 따르고 있는지 확인하는 일도 중요합니다.  보안 구역에 들어올 때는 모두가 배지를 인식시킬 것을 요청하고 건물을 나갈 때도 배지를 패용하고 있음을 확실히 확인해야 합니다.  </a:t>
            </a:r>
          </a:p>
          <a:p>
            <a:pPr algn="l">
              <a:buNone/>
            </a:pPr>
            <a:r>
              <a:rPr lang="ko-KR" altLang="en-US" sz="1200" b="0" i="0" dirty="0" smtClean="0">
                <a:latin typeface="Arial"/>
                <a:ea typeface="ＭＳ Ｐゴシック"/>
                <a:cs typeface="ＭＳ Ｐゴシック"/>
              </a:rPr>
              <a:t>직원이 동행하지 않는 </a:t>
            </a:r>
            <a:r>
              <a:rPr lang="ko-KR" sz="1200" b="0" i="0" dirty="0" smtClean="0">
                <a:solidFill>
                  <a:srgbClr val="000000"/>
                </a:solidFill>
                <a:latin typeface="Arial"/>
                <a:ea typeface="ＭＳ Ｐゴシック"/>
                <a:cs typeface="ＭＳ Ｐゴシック"/>
              </a:rPr>
              <a:t>방문객이 </a:t>
            </a:r>
            <a:r>
              <a:rPr lang="ko-KR" sz="1200" b="0" i="0" dirty="0">
                <a:solidFill>
                  <a:srgbClr val="000000"/>
                </a:solidFill>
                <a:latin typeface="Arial"/>
                <a:ea typeface="ＭＳ Ｐゴシック"/>
                <a:cs typeface="ＭＳ Ｐゴシック"/>
              </a:rPr>
              <a:t>있다면 직접 이의를 제기하기보다는 현지 시설 </a:t>
            </a:r>
            <a:r>
              <a:rPr lang="ko-KR" sz="1200" b="0" i="0" dirty="0" err="1">
                <a:solidFill>
                  <a:srgbClr val="000000"/>
                </a:solidFill>
                <a:latin typeface="Arial"/>
                <a:ea typeface="ＭＳ Ｐゴシック"/>
                <a:cs typeface="ＭＳ Ｐゴシック"/>
              </a:rPr>
              <a:t>보안팀에</a:t>
            </a:r>
            <a:r>
              <a:rPr lang="ko-KR" sz="1200" b="0" i="0" dirty="0">
                <a:solidFill>
                  <a:srgbClr val="000000"/>
                </a:solidFill>
                <a:latin typeface="Arial"/>
                <a:ea typeface="ＭＳ Ｐゴシック"/>
                <a:cs typeface="ＭＳ Ｐゴシック"/>
              </a:rPr>
              <a:t> 신고하여 신속하고 안전하게 대응하십시오.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15</a:t>
            </a:fld>
            <a:endParaRPr lang="en-US"/>
          </a:p>
        </p:txBody>
      </p:sp>
    </p:spTree>
    <p:extLst>
      <p:ext uri="{BB962C8B-B14F-4D97-AF65-F5344CB8AC3E}">
        <p14:creationId xmlns:p14="http://schemas.microsoft.com/office/powerpoint/2010/main" val="1161088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사고에 효과적으로 대응하려면 일관성 있는 확인, 평가, 방지 및 개선이 필요하기 때문에 절대 스스로 보안 사고를 조사하거나 "해결"하려고 해서는 안 됩니다.  의심스럽거나 수상한 행동 발견 시 IT 헬프 데스크에 신고하십시오.</a:t>
            </a:r>
          </a:p>
          <a:p>
            <a:pPr algn="l">
              <a:buNone/>
            </a:pPr>
            <a:endParaRPr lang="en-US" dirty="0"/>
          </a:p>
          <a:p>
            <a:pPr algn="l">
              <a:buNone/>
            </a:pPr>
            <a:r>
              <a:rPr lang="ko-KR" sz="1200" b="0" i="0">
                <a:solidFill>
                  <a:srgbClr val="000000"/>
                </a:solidFill>
                <a:latin typeface="Arial"/>
                <a:ea typeface="ＭＳ Ｐゴシック"/>
                <a:cs typeface="ＭＳ Ｐゴシック"/>
              </a:rPr>
              <a:t>MTS 정보가 저장된 장치를 분실했거나 도난 당한 경우에도 즉시 신고하십시오.  즉시 조치를 취하면 해당 장치에 저장된 정보가 위태로워질 위험을 최소화할 수 있습니다.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16</a:t>
            </a:fld>
            <a:endParaRPr lang="en-US"/>
          </a:p>
        </p:txBody>
      </p:sp>
    </p:spTree>
    <p:extLst>
      <p:ext uri="{BB962C8B-B14F-4D97-AF65-F5344CB8AC3E}">
        <p14:creationId xmlns:p14="http://schemas.microsoft.com/office/powerpoint/2010/main" val="2824204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보안 모범 사례와 MTS 정보 시스템의 올바른 사용은 우리 회사의 경쟁 우위를 보호하는 일에 있어서 상호 보완적인 역할을 합니다.  MTS 정보 시스템은 업무용으로 제공되며 제한된 범위 내에서 개인용으로 사용하는 일은 허용하지만 절대 MTS에 비용 증가, 잠재적인 책임 또는 정상적인 업무 용도에 대한 영향이 발생해서는 안 됩니다.  </a:t>
            </a:r>
          </a:p>
          <a:p>
            <a:pPr algn="l">
              <a:buNone/>
            </a:pPr>
            <a:r>
              <a:rPr lang="ko-KR" sz="1200" b="0" i="0">
                <a:solidFill>
                  <a:srgbClr val="000000"/>
                </a:solidFill>
                <a:latin typeface="Arial"/>
                <a:ea typeface="ＭＳ Ｐゴシック"/>
                <a:cs typeface="ＭＳ Ｐゴシック"/>
              </a:rPr>
              <a:t>또한 MTS 정보 시스템 사용 시 다른 회사의 정책과 관리 책임, 정직성 및 존중과 같은 가치를 준수해야 합니다.  MTS 정보 시스템 사용 상황은 MTS 정책과 현지 규정에 따라 모니터링될 수 있고 모니터링될 것입니다.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17</a:t>
            </a:fld>
            <a:endParaRPr lang="en-US"/>
          </a:p>
        </p:txBody>
      </p:sp>
    </p:spTree>
    <p:extLst>
      <p:ext uri="{BB962C8B-B14F-4D97-AF65-F5344CB8AC3E}">
        <p14:creationId xmlns:p14="http://schemas.microsoft.com/office/powerpoint/2010/main" val="1968863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출장을 가게 되면 MTS 정보 및 정보 시스템에 더 많은 위험이 발생할 수 있습니다.  출장 시에는 항상 물리적 장치와 문서를 반드시 보호하고 장치 분실/도난 시에는 즉시 신고하십시오.</a:t>
            </a:r>
          </a:p>
          <a:p>
            <a:pPr algn="l">
              <a:buNone/>
            </a:pPr>
            <a:r>
              <a:rPr lang="ko-KR" sz="1200" b="0" i="0">
                <a:solidFill>
                  <a:srgbClr val="000000"/>
                </a:solidFill>
                <a:latin typeface="Arial"/>
                <a:ea typeface="ＭＳ Ｐゴシック"/>
                <a:cs typeface="ＭＳ Ｐゴシック"/>
              </a:rPr>
              <a:t>공용 wi-fi 액세스 지점은 안전하지 않을 수 있기 때문에 MTS를 통한 통신을 할 때나 다른 웹 사이트를 검색할 때는 반드시 MTS AnyConnect VPN을 사용하여 안전하게 통신해야 합니다.</a:t>
            </a:r>
          </a:p>
          <a:p>
            <a:pPr algn="l">
              <a:buNone/>
            </a:pPr>
            <a:r>
              <a:rPr lang="ko-KR" sz="1200" b="0" i="0">
                <a:solidFill>
                  <a:srgbClr val="000000"/>
                </a:solidFill>
                <a:latin typeface="Arial"/>
                <a:ea typeface="ＭＳ Ｐゴシック"/>
                <a:cs typeface="ＭＳ Ｐゴシック"/>
              </a:rPr>
              <a:t>모바일 장치에 저장된 정보의 양과 민감도를 제한하거나 위험이 높은 지역으로 출장 시 집에 장치를 두고 가면 정보가 도난 당할 위험을 낮출 수 있습니다.  </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18</a:t>
            </a:fld>
            <a:endParaRPr lang="en-US"/>
          </a:p>
        </p:txBody>
      </p:sp>
    </p:spTree>
    <p:extLst>
      <p:ext uri="{BB962C8B-B14F-4D97-AF65-F5344CB8AC3E}">
        <p14:creationId xmlns:p14="http://schemas.microsoft.com/office/powerpoint/2010/main" val="555953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지금까지 살펴본 보안 모범 사례는 집에서 개인용 장치를 사용할 때 자신의 정보를 보호하는 일에도 적용될 수 있습니다.  지금까지 살펴본 사항 외에도, 집에서 사용하는 모든 시스템에는 최신 상태의 유효한 바이러스 백신과 개인용 방화벽 소프트웨어를 설치해야 합니다.</a:t>
            </a:r>
          </a:p>
          <a:p>
            <a:pPr algn="l">
              <a:buNone/>
            </a:pPr>
            <a:r>
              <a:rPr lang="ko-KR" sz="1200" b="0" i="0">
                <a:solidFill>
                  <a:srgbClr val="000000"/>
                </a:solidFill>
                <a:latin typeface="Arial"/>
                <a:ea typeface="ＭＳ Ｐゴシック"/>
                <a:cs typeface="ＭＳ Ｐゴシック"/>
              </a:rPr>
              <a:t>Windows 운영체제를 사용하지 않는 장치도 안전하다는 보장이 없기 때문에 Apple과 Android 사용자도 지원되는 보안 소프트웨어를 사용해야 합니다.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19</a:t>
            </a:fld>
            <a:endParaRPr lang="en-US"/>
          </a:p>
        </p:txBody>
      </p:sp>
    </p:spTree>
    <p:extLst>
      <p:ext uri="{BB962C8B-B14F-4D97-AF65-F5344CB8AC3E}">
        <p14:creationId xmlns:p14="http://schemas.microsoft.com/office/powerpoint/2010/main" val="678642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오늘 교육에서는 우리의 경쟁 우위를 위협하는 요소, 우리 각자에게 정보 보안이 중요한 이유에 대해 살펴보고 MTS 정보 보안 프로그램의 중점 사항을 파악하겠습니다.</a:t>
            </a:r>
          </a:p>
          <a:p>
            <a:pPr algn="l">
              <a:buNone/>
            </a:pPr>
            <a:r>
              <a:rPr lang="ko-KR" sz="1200" b="0" i="0">
                <a:solidFill>
                  <a:srgbClr val="000000"/>
                </a:solidFill>
                <a:latin typeface="Arial"/>
                <a:ea typeface="ＭＳ Ｐゴシック"/>
                <a:cs typeface="ＭＳ Ｐゴシック"/>
              </a:rPr>
              <a:t>또한 사무실에서, 외부에서 MTS 정보를 보호하고 집에서 개인 정보를 보호할 수 있는 실용적인 요령도 공유할 것입니다.</a:t>
            </a:r>
          </a:p>
          <a:p>
            <a:pPr algn="l">
              <a:buNone/>
            </a:pPr>
            <a:r>
              <a:rPr lang="ko-KR" sz="1200" b="0" i="0">
                <a:solidFill>
                  <a:srgbClr val="000000"/>
                </a:solidFill>
                <a:latin typeface="Arial"/>
                <a:ea typeface="ＭＳ Ｐゴシック"/>
                <a:cs typeface="ＭＳ Ｐゴシック"/>
              </a:rPr>
              <a:t>마지막으로, 교육의 효과를 측정하는 데 도움이 되는 간단한 퀴즈도 보겠습니다.</a:t>
            </a:r>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a:t>
            </a:fld>
            <a:endParaRPr lang="en-US"/>
          </a:p>
        </p:txBody>
      </p:sp>
    </p:spTree>
    <p:extLst>
      <p:ext uri="{BB962C8B-B14F-4D97-AF65-F5344CB8AC3E}">
        <p14:creationId xmlns:p14="http://schemas.microsoft.com/office/powerpoint/2010/main" val="2483399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보안에 관한 질문이 있는 경우에는 Dell Hartmann에게 전화나 이메일로 문의하실 수 있습니다.  질문에 대한 구체적인 답변, 일반적인 조언을 제공하거나 질문에 대한 답변을 할 수 없는 경우에는 적절한 전문가와 연결해 드릴 것입니다.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20</a:t>
            </a:fld>
            <a:endParaRPr lang="en-US"/>
          </a:p>
        </p:txBody>
      </p:sp>
    </p:spTree>
    <p:extLst>
      <p:ext uri="{BB962C8B-B14F-4D97-AF65-F5344CB8AC3E}">
        <p14:creationId xmlns:p14="http://schemas.microsoft.com/office/powerpoint/2010/main" val="2098546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더 자세한 내용을 보실 수 있도록 MTS 인트라넷에 대한 중요한 정보 보안 링크를 2개 포함시켰습니다.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21</a:t>
            </a:fld>
            <a:endParaRPr lang="en-US"/>
          </a:p>
        </p:txBody>
      </p:sp>
    </p:spTree>
    <p:extLst>
      <p:ext uri="{BB962C8B-B14F-4D97-AF65-F5344CB8AC3E}">
        <p14:creationId xmlns:p14="http://schemas.microsoft.com/office/powerpoint/2010/main" val="1530582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a:solidFill>
                  <a:srgbClr val="000000"/>
                </a:solidFill>
                <a:latin typeface="Arial"/>
                <a:ea typeface="ＭＳ Ｐゴシック"/>
                <a:cs typeface="ＭＳ Ｐゴシック"/>
              </a:rPr>
              <a:t>10가지 문제를 드리겠습니다(현재 12가지 - 가장 좋은 10문제 선택 필요). 문제를 풀어 보시기 바랍니다.  점수가 80% 이상일 경우 합격입니다.  </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22</a:t>
            </a:fld>
            <a:endParaRPr lang="en-US"/>
          </a:p>
        </p:txBody>
      </p:sp>
    </p:spTree>
    <p:extLst>
      <p:ext uri="{BB962C8B-B14F-4D97-AF65-F5344CB8AC3E}">
        <p14:creationId xmlns:p14="http://schemas.microsoft.com/office/powerpoint/2010/main" val="1437951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A.  대상이 정해진 공격은 우리 회사의 경쟁 우위를 표적으로 삼고 있고, 충분한 자금 지원을 받고 있으며 성공할 때까지 지속적으로 우리의 방어벽을 파고들 것입니다.  무작위 공격은 비용을 증가시키지만 비즈니스 성장 계획에 심각한 영향을 줄 가능성은 낮습니다.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23</a:t>
            </a:fld>
            <a:endParaRPr lang="en-US"/>
          </a:p>
        </p:txBody>
      </p:sp>
    </p:spTree>
    <p:extLst>
      <p:ext uri="{BB962C8B-B14F-4D97-AF65-F5344CB8AC3E}">
        <p14:creationId xmlns:p14="http://schemas.microsoft.com/office/powerpoint/2010/main" val="26734747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E.  </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24</a:t>
            </a:fld>
            <a:endParaRPr lang="en-US"/>
          </a:p>
        </p:txBody>
      </p:sp>
    </p:spTree>
    <p:extLst>
      <p:ext uri="{BB962C8B-B14F-4D97-AF65-F5344CB8AC3E}">
        <p14:creationId xmlns:p14="http://schemas.microsoft.com/office/powerpoint/2010/main" val="24366203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D.  비밀로 분류된 정보는 공개 시 MTS에 가장 큰 피해를 주기 때문에 가장 높은 수준의 보안이 필요합니다.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25</a:t>
            </a:fld>
            <a:endParaRPr lang="en-US"/>
          </a:p>
        </p:txBody>
      </p:sp>
    </p:spTree>
    <p:extLst>
      <p:ext uri="{BB962C8B-B14F-4D97-AF65-F5344CB8AC3E}">
        <p14:creationId xmlns:p14="http://schemas.microsoft.com/office/powerpoint/2010/main" val="1278523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C.  의심스럽거나 수상한 활동 발견 시 IT 헬프 데스크에 신고하고 요청이 있을 시 조사 담당자를 지원하기만 하면 됩니다.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26</a:t>
            </a:fld>
            <a:endParaRPr lang="en-US"/>
          </a:p>
        </p:txBody>
      </p:sp>
    </p:spTree>
    <p:extLst>
      <p:ext uri="{BB962C8B-B14F-4D97-AF65-F5344CB8AC3E}">
        <p14:creationId xmlns:p14="http://schemas.microsoft.com/office/powerpoint/2010/main" val="15086404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648200" cy="3486150"/>
          </a:xfrm>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E.  일반적인 단어 끝에 숫자를 붙이거나(A) 일반적인 전치문을 사용하는 것(C)만으로는 암호 해킹이나 추측을 방지하는 데는 충분하지 않습니다. 숫자, 대문자/소문자 및 기호를 사용한 긴 암호를 선택하면 가장 좋은 암호가 되며 비교적 기억하기도 쉽습니다.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27</a:t>
            </a:fld>
            <a:endParaRPr lang="en-US"/>
          </a:p>
        </p:txBody>
      </p:sp>
    </p:spTree>
    <p:extLst>
      <p:ext uri="{BB962C8B-B14F-4D97-AF65-F5344CB8AC3E}">
        <p14:creationId xmlns:p14="http://schemas.microsoft.com/office/powerpoint/2010/main" val="3334001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E.  모든 항목이 보안 모범 사례의 예가 </a:t>
            </a:r>
            <a:r>
              <a:rPr lang="ko-KR" altLang="en-US" sz="1200" b="0" i="0" u="sng">
                <a:solidFill>
                  <a:srgbClr val="000000"/>
                </a:solidFill>
                <a:latin typeface="Arial"/>
                <a:ea typeface="ＭＳ Ｐゴシック"/>
                <a:cs typeface="ＭＳ Ｐゴシック"/>
              </a:rPr>
              <a:t>맞습니다</a:t>
            </a:r>
            <a:r>
              <a:rPr lang="ko-KR" altLang="en-US" sz="1200" b="0" i="0">
                <a:solidFill>
                  <a:srgbClr val="000000"/>
                </a:solidFill>
                <a:latin typeface="Arial"/>
                <a:ea typeface="ＭＳ Ｐゴシック"/>
                <a:cs typeface="ＭＳ Ｐゴシック"/>
              </a:rPr>
              <a:t>.</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28</a:t>
            </a:fld>
            <a:endParaRPr lang="en-US"/>
          </a:p>
        </p:txBody>
      </p:sp>
    </p:spTree>
    <p:extLst>
      <p:ext uri="{BB962C8B-B14F-4D97-AF65-F5344CB8AC3E}">
        <p14:creationId xmlns:p14="http://schemas.microsoft.com/office/powerpoint/2010/main" val="41287855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o-KR" altLang="en-US" sz="1200" b="0" i="0" dirty="0">
                <a:solidFill>
                  <a:srgbClr val="000000"/>
                </a:solidFill>
                <a:latin typeface="Arial"/>
                <a:ea typeface="ＭＳ Ｐゴシック"/>
                <a:cs typeface="ＭＳ Ｐゴシック"/>
              </a:rPr>
              <a:t>정답 – D.  짐을 대신 들어주는 것도 한 가지 방법이 될 수 있겠지만 절대 문을 열어주고 </a:t>
            </a:r>
            <a:r>
              <a:rPr lang="ko-KR" altLang="en-US" dirty="0" smtClean="0">
                <a:solidFill>
                  <a:srgbClr val="000000"/>
                </a:solidFill>
                <a:latin typeface="Arial"/>
                <a:ea typeface="ＭＳ Ｐゴシック"/>
              </a:rPr>
              <a:t>동행 </a:t>
            </a:r>
            <a:r>
              <a:rPr lang="ko-KR" altLang="en-US" dirty="0" smtClean="0">
                <a:latin typeface="Arial"/>
                <a:ea typeface="ＭＳ Ｐゴシック"/>
              </a:rPr>
              <a:t>직원</a:t>
            </a:r>
            <a:r>
              <a:rPr lang="ko-KR" altLang="en-US" dirty="0">
                <a:latin typeface="Arial"/>
                <a:ea typeface="ＭＳ Ｐゴシック"/>
              </a:rPr>
              <a:t>이</a:t>
            </a:r>
            <a:r>
              <a:rPr lang="ko-KR" altLang="en-US" dirty="0" smtClean="0">
                <a:solidFill>
                  <a:srgbClr val="000000"/>
                </a:solidFill>
                <a:latin typeface="Arial"/>
                <a:ea typeface="ＭＳ Ｐゴシック"/>
              </a:rPr>
              <a:t> </a:t>
            </a:r>
            <a:r>
              <a:rPr lang="ko-KR" altLang="en-US" sz="1200" b="0" i="0" dirty="0">
                <a:solidFill>
                  <a:srgbClr val="000000"/>
                </a:solidFill>
                <a:latin typeface="Arial"/>
                <a:ea typeface="ＭＳ Ｐゴシック"/>
                <a:cs typeface="ＭＳ Ｐゴシック"/>
              </a:rPr>
              <a:t>없는 방문객을 보안 출입구로 입장하게 해서는 안 됩니다.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29</a:t>
            </a:fld>
            <a:endParaRPr lang="en-US"/>
          </a:p>
        </p:txBody>
      </p:sp>
    </p:spTree>
    <p:extLst>
      <p:ext uri="{BB962C8B-B14F-4D97-AF65-F5344CB8AC3E}">
        <p14:creationId xmlns:p14="http://schemas.microsoft.com/office/powerpoint/2010/main" val="1017335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우리가 보호해야 하는 것과 그 방법을 파악하려면 먼저 우리에게 닥치는 위협 요소가 한결같지 않다는 사실을 이해해야 합니다.  한 가지는 늘 보게 되는 </a:t>
            </a:r>
            <a:r>
              <a:rPr lang="ko-KR" sz="1200" b="0" i="0" dirty="0" err="1">
                <a:solidFill>
                  <a:srgbClr val="000000"/>
                </a:solidFill>
                <a:latin typeface="Arial"/>
                <a:ea typeface="ＭＳ Ｐゴシック"/>
                <a:cs typeface="ＭＳ Ｐゴシック"/>
              </a:rPr>
              <a:t>스팸</a:t>
            </a:r>
            <a:r>
              <a:rPr lang="ko-KR" sz="1200" b="0" i="0" dirty="0">
                <a:solidFill>
                  <a:srgbClr val="000000"/>
                </a:solidFill>
                <a:latin typeface="Arial"/>
                <a:ea typeface="ＭＳ Ｐゴシック"/>
                <a:cs typeface="ＭＳ Ｐゴシック"/>
              </a:rPr>
              <a:t> 메일, 네트워크 스캐닝과 같은 위협 요소입니다.  우리의 네트워크 보안 컨트롤은 매일 일어나는 수천 건의 이러한 공격을 차단합니다.  더욱 염려해야 할 것은 기업체를 특정해 보다 정교하게 공격하여 뉴스 헤드라인을 장식하게 되는 사건입니다.</a:t>
            </a:r>
          </a:p>
          <a:p>
            <a:pPr algn="l">
              <a:buNone/>
            </a:pPr>
            <a:r>
              <a:rPr lang="ko-KR" sz="1200" b="0" i="0" dirty="0">
                <a:latin typeface="Arial"/>
                <a:ea typeface="ＭＳ Ｐゴシック"/>
                <a:cs typeface="ＭＳ Ｐゴシック"/>
              </a:rPr>
              <a:t>&lt;슬라이드를 </a:t>
            </a:r>
            <a:r>
              <a:rPr lang="ko-KR" altLang="en-US" dirty="0" smtClean="0">
                <a:latin typeface="Arial"/>
                <a:ea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클릭&gt;</a:t>
            </a:r>
          </a:p>
          <a:p>
            <a:pPr algn="l">
              <a:buNone/>
            </a:pPr>
            <a:r>
              <a:rPr lang="ko-KR" sz="1200" b="0" i="0" dirty="0">
                <a:latin typeface="Arial"/>
                <a:ea typeface="ＭＳ Ｐゴシック"/>
                <a:cs typeface="ＭＳ Ｐゴシック"/>
              </a:rPr>
              <a:t>이러한 공격은 특정 기업을 대상으로 하고, 많은 경우 회사 내에 있는 특정 개인과 직무를 목표로 삼습니다.  이러한 공격을 하는 사람들은 집요하고 충분한 자금을 확보하고 있습니다. </a:t>
            </a:r>
            <a:r>
              <a:rPr lang="ko-KR" altLang="en-US" sz="1200" b="0" i="0" dirty="0" smtClean="0">
                <a:latin typeface="Arial"/>
                <a:ea typeface="ＭＳ Ｐゴシック"/>
                <a:cs typeface="ＭＳ Ｐゴシック"/>
              </a:rPr>
              <a:t>즉 </a:t>
            </a:r>
            <a:r>
              <a:rPr lang="ko-KR" sz="1200" b="0" i="0" dirty="0" smtClean="0">
                <a:latin typeface="Arial"/>
                <a:ea typeface="ＭＳ Ｐゴシック"/>
                <a:cs typeface="ＭＳ Ｐゴシック"/>
              </a:rPr>
              <a:t>범죄 </a:t>
            </a:r>
            <a:r>
              <a:rPr lang="ko-KR" sz="1200" b="0" i="0" dirty="0">
                <a:latin typeface="Arial"/>
                <a:ea typeface="ＭＳ Ｐゴシック"/>
                <a:cs typeface="ＭＳ Ｐゴシック"/>
              </a:rPr>
              <a:t>조직, 경쟁사, 심지어 </a:t>
            </a:r>
            <a:r>
              <a:rPr lang="ko-KR" sz="1200" b="0" i="0" dirty="0" smtClean="0">
                <a:latin typeface="Arial"/>
                <a:ea typeface="ＭＳ Ｐゴシック"/>
                <a:cs typeface="ＭＳ Ｐゴシック"/>
              </a:rPr>
              <a:t>국가들</a:t>
            </a:r>
            <a:r>
              <a:rPr lang="en-US" altLang="ko-KR" sz="1200" b="0" i="0" dirty="0" smtClean="0">
                <a:latin typeface="Arial"/>
                <a:ea typeface="ＭＳ Ｐゴシック"/>
                <a:cs typeface="ＭＳ Ｐゴシック"/>
              </a:rPr>
              <a:t> </a:t>
            </a:r>
            <a:r>
              <a:rPr lang="ko-KR" altLang="en-US" sz="1200" b="0" i="0" dirty="0" smtClean="0">
                <a:latin typeface="Arial"/>
                <a:ea typeface="ＭＳ Ｐゴシック"/>
                <a:cs typeface="ＭＳ Ｐゴシック"/>
              </a:rPr>
              <a:t>조차</a:t>
            </a:r>
            <a:r>
              <a:rPr lang="ko-KR" sz="1200" b="0" i="0" dirty="0" smtClean="0">
                <a:latin typeface="Arial"/>
                <a:ea typeface="ＭＳ Ｐゴシック"/>
                <a:cs typeface="ＭＳ Ｐゴシック"/>
              </a:rPr>
              <a:t>도 </a:t>
            </a:r>
            <a:r>
              <a:rPr lang="ko-KR" sz="1200" b="0" i="0" dirty="0">
                <a:latin typeface="Arial"/>
                <a:ea typeface="ＭＳ Ｐゴシック"/>
                <a:cs typeface="ＭＳ Ｐゴシック"/>
              </a:rPr>
              <a:t>몇 주, 몇 달, 몇 년을 들여 </a:t>
            </a:r>
            <a:r>
              <a:rPr lang="ko-KR" sz="1200" b="0" i="0" dirty="0" smtClean="0">
                <a:latin typeface="Arial"/>
                <a:ea typeface="ＭＳ Ｐゴシック"/>
                <a:cs typeface="ＭＳ Ｐゴシック"/>
              </a:rPr>
              <a:t>한 </a:t>
            </a:r>
            <a:r>
              <a:rPr lang="ko-KR" sz="1200" b="0" i="0" dirty="0">
                <a:latin typeface="Arial"/>
                <a:ea typeface="ＭＳ Ｐゴシック"/>
                <a:cs typeface="ＭＳ Ｐゴシック"/>
              </a:rPr>
              <a:t>가지 </a:t>
            </a:r>
            <a:r>
              <a:rPr lang="ko-KR" sz="1200" b="0" i="0" dirty="0" smtClean="0">
                <a:latin typeface="Arial"/>
                <a:ea typeface="ＭＳ Ｐゴシック"/>
                <a:cs typeface="ＭＳ Ｐゴシック"/>
              </a:rPr>
              <a:t>취약점</a:t>
            </a:r>
            <a:r>
              <a:rPr lang="ko-KR" altLang="en-US" sz="1200" b="0" i="0" dirty="0" smtClean="0">
                <a:latin typeface="Arial"/>
                <a:ea typeface="ＭＳ Ｐゴシック"/>
                <a:cs typeface="ＭＳ Ｐゴシック"/>
              </a:rPr>
              <a:t>이라도 </a:t>
            </a:r>
            <a:r>
              <a:rPr lang="ko-KR" sz="1200" b="0" i="0" dirty="0" smtClean="0">
                <a:latin typeface="Arial"/>
                <a:ea typeface="ＭＳ Ｐゴシック"/>
                <a:cs typeface="ＭＳ Ｐゴシック"/>
              </a:rPr>
              <a:t>찾으려 </a:t>
            </a:r>
            <a:r>
              <a:rPr lang="ko-KR" sz="1200" b="0" i="0" dirty="0">
                <a:latin typeface="Arial"/>
                <a:ea typeface="ＭＳ Ｐゴシック"/>
                <a:cs typeface="ＭＳ Ｐゴシック"/>
              </a:rPr>
              <a:t>애씁니다.  마지막으로, 이러한 공격은 정교하고 감지해내기 </a:t>
            </a:r>
            <a:r>
              <a:rPr lang="ko-KR" sz="1200" b="0" i="0" dirty="0">
                <a:solidFill>
                  <a:srgbClr val="000000"/>
                </a:solidFill>
                <a:latin typeface="Arial"/>
                <a:ea typeface="ＭＳ Ｐゴシック"/>
                <a:cs typeface="ＭＳ Ｐゴシック"/>
              </a:rPr>
              <a:t>어렵습니다. 대부분의 침해 사실은 최초 공격 후 6개월 이상이 지나야 발견됩니다.  공격자들 자체가 능숙하게 기술을 구사하며 많은 경우 이 목적을 위해 구체적인 교육을 받습니다.</a:t>
            </a:r>
          </a:p>
          <a:p>
            <a:pPr algn="l">
              <a:buNone/>
            </a:pPr>
            <a:r>
              <a:rPr lang="ko-KR" sz="1200" b="0" i="0" dirty="0">
                <a:solidFill>
                  <a:srgbClr val="000000"/>
                </a:solidFill>
                <a:latin typeface="Arial"/>
                <a:ea typeface="ＭＳ Ｐゴシック"/>
                <a:cs typeface="ＭＳ Ｐゴシック"/>
              </a:rPr>
              <a:t>공격자 입장에서는 취약점 한 가지만 찾으면 성공할 수 있기 때문에 유리합니다.  위험 가능성을 완화하기 위해, MTS는 정보 보안 프로그램을 가장 중요한 정보에 집중할 필요가 있고 그러한 중요 정보를 보호하는 일에 있어서 모두의 도움을 구해야 합니다.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3</a:t>
            </a:fld>
            <a:endParaRPr lang="en-US"/>
          </a:p>
        </p:txBody>
      </p:sp>
    </p:spTree>
    <p:extLst>
      <p:ext uri="{BB962C8B-B14F-4D97-AF65-F5344CB8AC3E}">
        <p14:creationId xmlns:p14="http://schemas.microsoft.com/office/powerpoint/2010/main" val="14215135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altLang="en-US" sz="1200" b="0" i="0">
                <a:solidFill>
                  <a:srgbClr val="000000"/>
                </a:solidFill>
                <a:latin typeface="Arial"/>
                <a:ea typeface="ＭＳ Ｐゴシック"/>
                <a:cs typeface="ＭＳ Ｐゴシック"/>
              </a:rPr>
              <a:t>정답 – D.  어떤 행동이 허용되는지 질문이 있다면 감독자 또는 HR 담당자에게 확인하십시오.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30</a:t>
            </a:fld>
            <a:endParaRPr lang="en-US"/>
          </a:p>
        </p:txBody>
      </p:sp>
    </p:spTree>
    <p:extLst>
      <p:ext uri="{BB962C8B-B14F-4D97-AF65-F5344CB8AC3E}">
        <p14:creationId xmlns:p14="http://schemas.microsoft.com/office/powerpoint/2010/main" val="1878861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3459" indent="0" algn="l">
              <a:lnSpc>
                <a:spcPct val="80000"/>
              </a:lnSpc>
              <a:buNone/>
            </a:pPr>
            <a:r>
              <a:rPr lang="ko-KR" altLang="en-US" sz="1200" b="0" i="0">
                <a:solidFill>
                  <a:srgbClr val="000000"/>
                </a:solidFill>
                <a:latin typeface="Arial"/>
                <a:ea typeface="ＭＳ Ｐゴシック"/>
                <a:cs typeface="ＭＳ Ｐゴシック"/>
              </a:rPr>
              <a:t>정답 – A.  누구나 우리 회사의 경쟁 우위를 보호하는 역할을 하는 사람이지만 우리 각자는 스스로 다음과 같이 해야 합니다.</a:t>
            </a:r>
          </a:p>
          <a:p>
            <a:pPr marL="457200" lvl="1" algn="l">
              <a:buNone/>
            </a:pPr>
            <a:r>
              <a:rPr lang="ko-KR" altLang="en-US" sz="1200" b="0" i="0">
                <a:solidFill>
                  <a:srgbClr val="000000"/>
                </a:solidFill>
                <a:latin typeface="Arial"/>
                <a:ea typeface="ＭＳ Ｐゴシック"/>
                <a:cs typeface="ＭＳ Ｐゴシック"/>
              </a:rPr>
              <a:t>MTS 정책 및 절차 숙지 및 준수</a:t>
            </a:r>
          </a:p>
          <a:p>
            <a:pPr marL="457200" lvl="1" algn="l">
              <a:buNone/>
            </a:pPr>
            <a:r>
              <a:rPr lang="ko-KR" altLang="en-US" sz="1200" b="0" i="0">
                <a:solidFill>
                  <a:srgbClr val="000000"/>
                </a:solidFill>
                <a:latin typeface="Arial"/>
                <a:ea typeface="ＭＳ Ｐゴシック"/>
                <a:cs typeface="ＭＳ Ｐゴシック"/>
              </a:rPr>
              <a:t>민감한 정보 인지 및 보호</a:t>
            </a:r>
          </a:p>
          <a:p>
            <a:pPr marL="457200" lvl="1" algn="l">
              <a:buNone/>
            </a:pPr>
            <a:r>
              <a:rPr lang="ko-KR" altLang="en-US" sz="1200" b="0" i="0">
                <a:solidFill>
                  <a:srgbClr val="000000"/>
                </a:solidFill>
                <a:latin typeface="Arial"/>
                <a:ea typeface="ＭＳ Ｐゴシック"/>
                <a:cs typeface="ＭＳ Ｐゴシック"/>
              </a:rPr>
              <a:t>의심스럽거나 수상한 활동 신고 </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31</a:t>
            </a:fld>
            <a:endParaRPr lang="en-US"/>
          </a:p>
        </p:txBody>
      </p:sp>
    </p:spTree>
    <p:extLst>
      <p:ext uri="{BB962C8B-B14F-4D97-AF65-F5344CB8AC3E}">
        <p14:creationId xmlns:p14="http://schemas.microsoft.com/office/powerpoint/2010/main" val="17071384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o-KR" altLang="en-US" sz="1200" b="0" i="0" dirty="0">
                <a:solidFill>
                  <a:srgbClr val="000000"/>
                </a:solidFill>
                <a:latin typeface="Arial"/>
                <a:ea typeface="ＭＳ Ｐゴシック"/>
                <a:cs typeface="ＭＳ Ｐゴシック"/>
              </a:rPr>
              <a:t>정답 – D.  또한 현재 담당자 정보는 </a:t>
            </a:r>
            <a:r>
              <a:rPr lang="en-US" altLang="en-US" dirty="0"/>
              <a:t>the </a:t>
            </a:r>
            <a:r>
              <a:rPr lang="en-US" altLang="en-US" dirty="0">
                <a:solidFill>
                  <a:srgbClr val="FF0000"/>
                </a:solidFill>
                <a:hlinkClick r:id="rId3"/>
              </a:rPr>
              <a:t>Information Security homepage </a:t>
            </a:r>
            <a:r>
              <a:rPr lang="ko-KR" altLang="en-US" sz="1200" b="0" i="0" dirty="0" smtClean="0">
                <a:solidFill>
                  <a:srgbClr val="000000"/>
                </a:solidFill>
                <a:latin typeface="Arial"/>
                <a:ea typeface="ＭＳ Ｐゴシック"/>
                <a:cs typeface="ＭＳ Ｐゴシック"/>
              </a:rPr>
              <a:t>에서 </a:t>
            </a:r>
            <a:r>
              <a:rPr lang="ko-KR" altLang="en-US" sz="1200" b="0" i="0" dirty="0">
                <a:solidFill>
                  <a:srgbClr val="000000"/>
                </a:solidFill>
                <a:latin typeface="Arial"/>
                <a:ea typeface="ＭＳ Ｐゴシック"/>
                <a:cs typeface="ＭＳ Ｐゴシック"/>
              </a:rPr>
              <a:t>확인할 수 있습니다.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32</a:t>
            </a:fld>
            <a:endParaRPr lang="en-US"/>
          </a:p>
        </p:txBody>
      </p:sp>
    </p:spTree>
    <p:extLst>
      <p:ext uri="{BB962C8B-B14F-4D97-AF65-F5344CB8AC3E}">
        <p14:creationId xmlns:p14="http://schemas.microsoft.com/office/powerpoint/2010/main" val="1566682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공격자들을 더 잘 파악하면 정보 보안이 왜 중요한지 더 잘 알 수 있습니다.  </a:t>
            </a:r>
            <a:endParaRPr lang="en-US" dirty="0"/>
          </a:p>
          <a:p>
            <a:pPr algn="l">
              <a:buNone/>
            </a:pPr>
            <a:r>
              <a:rPr lang="ko-KR" sz="1200" b="0" i="0" dirty="0">
                <a:solidFill>
                  <a:srgbClr val="000000"/>
                </a:solidFill>
                <a:latin typeface="Arial"/>
                <a:ea typeface="ＭＳ Ｐゴシック"/>
                <a:cs typeface="ＭＳ Ｐゴシック"/>
              </a:rPr>
              <a:t>MTS 정보 보안 프로그램의 주 목적은 우리 회사가 성장하고 주주의 기대에 부응할 수 있도록 해주는 경쟁 우위를 제공하는 지적 재산을 보호하는 일입니다.</a:t>
            </a:r>
          </a:p>
          <a:p>
            <a:pPr algn="l">
              <a:buNone/>
            </a:pPr>
            <a:r>
              <a:rPr lang="ko-KR" sz="1200" b="0" i="0" dirty="0">
                <a:solidFill>
                  <a:srgbClr val="000000"/>
                </a:solidFill>
                <a:latin typeface="Arial"/>
                <a:ea typeface="ＭＳ Ｐゴシック"/>
                <a:cs typeface="ＭＳ Ｐゴシック"/>
              </a:rPr>
              <a:t>보안은 통제 제품 수출, 직원 개인 정보 보호, 재무 기록의 </a:t>
            </a:r>
            <a:r>
              <a:rPr lang="ko-KR" sz="1200" b="0" i="0" dirty="0" smtClean="0">
                <a:latin typeface="Arial"/>
                <a:ea typeface="ＭＳ Ｐゴシック"/>
                <a:cs typeface="ＭＳ Ｐゴシック"/>
              </a:rPr>
              <a:t>정확성</a:t>
            </a:r>
            <a:r>
              <a:rPr lang="en-US" altLang="ko-KR" sz="1200" b="0" i="0" dirty="0" smtClean="0">
                <a:latin typeface="Arial"/>
                <a:ea typeface="ＭＳ Ｐゴシック"/>
                <a:cs typeface="ＭＳ Ｐゴシック"/>
              </a:rPr>
              <a:t> </a:t>
            </a:r>
            <a:r>
              <a:rPr lang="ko-KR" altLang="en-US" sz="1200" b="0" i="0" dirty="0" smtClean="0">
                <a:latin typeface="Arial"/>
                <a:ea typeface="ＭＳ Ｐゴシック"/>
                <a:cs typeface="ＭＳ Ｐゴシック"/>
              </a:rPr>
              <a:t>등</a:t>
            </a:r>
            <a:r>
              <a:rPr lang="ko-KR" sz="1200" b="0" i="0" dirty="0" smtClean="0">
                <a:solidFill>
                  <a:srgbClr val="000000"/>
                </a:solidFill>
                <a:latin typeface="Arial"/>
                <a:ea typeface="ＭＳ Ｐゴシック"/>
                <a:cs typeface="ＭＳ Ｐゴシック"/>
              </a:rPr>
              <a:t>에 </a:t>
            </a:r>
            <a:r>
              <a:rPr lang="ko-KR" sz="1200" b="0" i="0" dirty="0">
                <a:solidFill>
                  <a:srgbClr val="000000"/>
                </a:solidFill>
                <a:latin typeface="Arial"/>
                <a:ea typeface="ＭＳ Ｐゴシック"/>
                <a:cs typeface="ＭＳ Ｐゴシック"/>
              </a:rPr>
              <a:t>관한 법률과 규정을 준수할 수 있도록 하는 일에도 매우 중요합니다.</a:t>
            </a:r>
          </a:p>
          <a:p>
            <a:pPr algn="l">
              <a:buNone/>
            </a:pPr>
            <a:r>
              <a:rPr lang="ko-KR" sz="1200" b="0" i="0" dirty="0">
                <a:solidFill>
                  <a:srgbClr val="000000"/>
                </a:solidFill>
                <a:latin typeface="Arial"/>
                <a:ea typeface="ＭＳ Ｐゴシック"/>
                <a:cs typeface="ＭＳ Ｐゴシック"/>
              </a:rPr>
              <a:t>보안에 대해 </a:t>
            </a:r>
            <a:r>
              <a:rPr lang="ko-KR" sz="1200" b="0" i="0" dirty="0" smtClean="0">
                <a:solidFill>
                  <a:srgbClr val="000000"/>
                </a:solidFill>
                <a:latin typeface="Arial"/>
                <a:ea typeface="ＭＳ Ｐゴシック"/>
                <a:cs typeface="ＭＳ Ｐゴシック"/>
              </a:rPr>
              <a:t>인식</a:t>
            </a:r>
            <a:r>
              <a:rPr lang="ko-KR" altLang="en-US" sz="1200" b="0" i="0" dirty="0" smtClean="0">
                <a:latin typeface="Arial"/>
                <a:ea typeface="ＭＳ Ｐゴシック"/>
                <a:cs typeface="ＭＳ Ｐゴシック"/>
              </a:rPr>
              <a:t>하고</a:t>
            </a:r>
            <a:r>
              <a:rPr lang="ko-KR" sz="1200" b="0" i="0" dirty="0" smtClean="0">
                <a:latin typeface="Arial"/>
                <a:ea typeface="ＭＳ Ｐゴシック"/>
                <a:cs typeface="ＭＳ Ｐゴシック"/>
              </a:rPr>
              <a:t> </a:t>
            </a:r>
            <a:r>
              <a:rPr lang="ko-KR" sz="1200" b="0" i="0" dirty="0">
                <a:solidFill>
                  <a:srgbClr val="000000"/>
                </a:solidFill>
                <a:latin typeface="Arial"/>
                <a:ea typeface="ＭＳ Ｐゴシック"/>
                <a:cs typeface="ＭＳ Ｐゴシック"/>
              </a:rPr>
              <a:t>있는 직원을 포함해 효과적인 정보 보안 프로그램을 운영하게 되면 보안 침해에 대응하는 비용도 최소화할 수 있습니다.</a:t>
            </a: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4</a:t>
            </a:fld>
            <a:endParaRPr lang="en-US"/>
          </a:p>
        </p:txBody>
      </p:sp>
    </p:spTree>
    <p:extLst>
      <p:ext uri="{BB962C8B-B14F-4D97-AF65-F5344CB8AC3E}">
        <p14:creationId xmlns:p14="http://schemas.microsoft.com/office/powerpoint/2010/main" val="202727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앞에서 설명한 바와 같이, 우리의 공격자들은 정교하고 집요하게 일하고 있으며 한 번만 성공을 거두면 됩니다.  우리가 항상 모든 것을 보호할 수는 없기 때문에 항상 집중해야 할 것은 가장 중요한 것을 보호하는 일입니다.</a:t>
            </a:r>
          </a:p>
          <a:p>
            <a:pPr algn="l">
              <a:buNone/>
            </a:pPr>
            <a:r>
              <a:rPr lang="ko-KR" sz="1200" b="0" i="0" dirty="0">
                <a:solidFill>
                  <a:srgbClr val="000000"/>
                </a:solidFill>
                <a:latin typeface="Arial"/>
                <a:ea typeface="ＭＳ Ｐゴシック"/>
                <a:cs typeface="ＭＳ Ｐゴシック"/>
              </a:rPr>
              <a:t>그렇게 하려면 무엇이 가장 중요한지 분류하는 방법과 그 정보가 가장 취약한 </a:t>
            </a:r>
            <a:r>
              <a:rPr lang="ko-KR" altLang="en-US" dirty="0" smtClean="0">
                <a:latin typeface="Arial"/>
                <a:ea typeface="ＭＳ Ｐゴシック"/>
              </a:rPr>
              <a:t>부</a:t>
            </a:r>
            <a:r>
              <a:rPr lang="ko-KR" altLang="en-US" dirty="0">
                <a:latin typeface="Arial"/>
                <a:ea typeface="ＭＳ Ｐゴシック"/>
              </a:rPr>
              <a:t>분</a:t>
            </a:r>
            <a:r>
              <a:rPr lang="ko-KR" sz="1200" b="0" i="0" dirty="0" smtClean="0">
                <a:solidFill>
                  <a:srgbClr val="000000"/>
                </a:solidFill>
                <a:latin typeface="Arial"/>
                <a:ea typeface="ＭＳ Ｐゴシック"/>
                <a:cs typeface="ＭＳ Ｐゴシック"/>
              </a:rPr>
              <a:t>과 </a:t>
            </a:r>
            <a:r>
              <a:rPr lang="ko-KR" sz="1200" b="0" i="0" dirty="0">
                <a:solidFill>
                  <a:srgbClr val="000000"/>
                </a:solidFill>
                <a:latin typeface="Arial"/>
                <a:ea typeface="ＭＳ Ｐゴシック"/>
                <a:cs typeface="ＭＳ Ｐゴシック"/>
              </a:rPr>
              <a:t>그 양상을 평가하는 방법을 알고 있어야 합니다.</a:t>
            </a:r>
          </a:p>
          <a:p>
            <a:pPr algn="l">
              <a:buNone/>
            </a:pPr>
            <a:r>
              <a:rPr lang="ko-KR" sz="1200" b="0" i="0" dirty="0">
                <a:solidFill>
                  <a:srgbClr val="000000"/>
                </a:solidFill>
                <a:latin typeface="Arial"/>
                <a:ea typeface="ＭＳ Ｐゴシック"/>
                <a:cs typeface="ＭＳ Ｐゴシック"/>
              </a:rPr>
              <a:t>그 방법을 알고 있으면 위험을 완화하고 침해가 실제로 발생할 때 어떻게 대응할 것인지 미리 준비할 수 있는 보호책을 마련할 수 있습니다.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5</a:t>
            </a:fld>
            <a:endParaRPr lang="en-US"/>
          </a:p>
        </p:txBody>
      </p:sp>
    </p:spTree>
    <p:extLst>
      <p:ext uri="{BB962C8B-B14F-4D97-AF65-F5344CB8AC3E}">
        <p14:creationId xmlns:p14="http://schemas.microsoft.com/office/powerpoint/2010/main" val="1215702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latin typeface="Arial"/>
                <a:ea typeface="ＭＳ Ｐゴシック"/>
                <a:cs typeface="ＭＳ Ｐゴシック"/>
              </a:rPr>
              <a:t>정보 분류 </a:t>
            </a:r>
            <a:r>
              <a:rPr lang="ko-KR" altLang="en-US" dirty="0" smtClean="0">
                <a:latin typeface="Arial"/>
                <a:ea typeface="ＭＳ Ｐゴシック"/>
              </a:rPr>
              <a:t>규</a:t>
            </a:r>
            <a:r>
              <a:rPr lang="ko-KR" altLang="en-US" dirty="0">
                <a:latin typeface="Arial"/>
                <a:ea typeface="ＭＳ Ｐゴシック"/>
              </a:rPr>
              <a:t>정</a:t>
            </a:r>
            <a:r>
              <a:rPr lang="ko-KR" sz="1200" b="0" i="0" dirty="0" smtClean="0">
                <a:latin typeface="Arial"/>
                <a:ea typeface="ＭＳ Ｐゴシック"/>
                <a:cs typeface="ＭＳ Ｐゴシック"/>
              </a:rPr>
              <a:t>은 </a:t>
            </a:r>
            <a:r>
              <a:rPr lang="ko-KR" sz="1200" b="0" i="0" dirty="0">
                <a:latin typeface="Arial"/>
                <a:ea typeface="ＭＳ Ｐゴシック"/>
                <a:cs typeface="ＭＳ Ｐゴシック"/>
              </a:rPr>
              <a:t>MTS의 다섯 가지 정보 등급을 정의하고 각 등급의 예를 제시하고 상위 수준에서 각 등급에 필요한 액세스 </a:t>
            </a:r>
            <a:r>
              <a:rPr lang="ko-KR" sz="1200" b="0" i="0" dirty="0" smtClean="0">
                <a:latin typeface="Arial"/>
                <a:ea typeface="ＭＳ Ｐゴシック"/>
                <a:cs typeface="ＭＳ Ｐゴシック"/>
              </a:rPr>
              <a:t>제한</a:t>
            </a:r>
            <a:r>
              <a:rPr lang="ko-KR" altLang="en-US" sz="1200" b="0" i="0" dirty="0" smtClean="0">
                <a:latin typeface="Arial"/>
                <a:ea typeface="ＭＳ Ｐゴシック"/>
                <a:cs typeface="ＭＳ Ｐゴシック"/>
              </a:rPr>
              <a:t>에 대하여</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설명합니다.</a:t>
            </a:r>
          </a:p>
          <a:p>
            <a:pPr algn="l">
              <a:buNone/>
            </a:pPr>
            <a:r>
              <a:rPr lang="ko-KR" sz="1200" b="0" i="0" dirty="0">
                <a:latin typeface="Arial"/>
                <a:ea typeface="ＭＳ Ｐゴシック"/>
                <a:cs typeface="ＭＳ Ｐゴシック"/>
              </a:rPr>
              <a:t>공개 데이터는 회사 외부에 널리 공유하고자 하는 정보입니다. &lt;슬라이드를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rPr>
              <a:t>클릭&gt;</a:t>
            </a:r>
            <a:endParaRPr lang="en-US" dirty="0" smtClean="0"/>
          </a:p>
          <a:p>
            <a:pPr algn="l">
              <a:buNone/>
            </a:pPr>
            <a:r>
              <a:rPr lang="ko-KR" sz="1200" b="0" i="0" dirty="0">
                <a:latin typeface="Arial"/>
                <a:ea typeface="ＭＳ Ｐゴシック"/>
                <a:cs typeface="ＭＳ Ｐゴシック"/>
              </a:rPr>
              <a:t>내부용 데이터에는 우리 회사가 일상적인 업무 중에 작성, 공유, 처리 및 저장하는 정보 대부분이 포함됩니다.  여기에는 이 프레젠테이션에 들어있는 정보, 우리가 보내는 대부분의 </a:t>
            </a:r>
            <a:r>
              <a:rPr lang="ko-KR" sz="1200" b="0" i="0" dirty="0" err="1">
                <a:latin typeface="Arial"/>
                <a:ea typeface="ＭＳ Ｐゴシック"/>
                <a:cs typeface="ＭＳ Ｐゴシック"/>
              </a:rPr>
              <a:t>이메일</a:t>
            </a:r>
            <a:r>
              <a:rPr lang="ko-KR" sz="1200" b="0" i="0" dirty="0">
                <a:latin typeface="Arial"/>
                <a:ea typeface="ＭＳ Ｐゴシック"/>
                <a:cs typeface="ＭＳ Ｐゴシック"/>
              </a:rPr>
              <a:t>, 비즈니스 운영에 필요한 대부분의 정보가 포함됩니다. &lt;슬라이드를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rPr>
              <a:t>클릭&gt;</a:t>
            </a:r>
            <a:endParaRPr lang="en-US" dirty="0" smtClean="0"/>
          </a:p>
          <a:p>
            <a:pPr algn="l">
              <a:buNone/>
            </a:pPr>
            <a:r>
              <a:rPr lang="ko-KR" sz="1200" b="0" i="0" dirty="0">
                <a:latin typeface="Arial"/>
                <a:ea typeface="ＭＳ Ｐゴシック"/>
                <a:cs typeface="ＭＳ Ｐゴシック"/>
              </a:rPr>
              <a:t>제한 정보는 우리 회사에 경쟁 우위를 제공하는 정보로서 이러한 정보가 분실 및 공개될 경우 비즈니스에 상당한 영향을 주지만 그 영향은 </a:t>
            </a:r>
            <a:r>
              <a:rPr lang="ko-KR" sz="1200" b="0" i="0" dirty="0" smtClean="0">
                <a:latin typeface="Arial"/>
                <a:ea typeface="ＭＳ Ｐゴシック"/>
                <a:cs typeface="ＭＳ Ｐゴシック"/>
              </a:rPr>
              <a:t>관리</a:t>
            </a:r>
            <a:r>
              <a:rPr lang="ko-KR" altLang="en-US" sz="1200" b="0" i="0" dirty="0" smtClean="0">
                <a:latin typeface="Arial"/>
                <a:ea typeface="ＭＳ Ｐゴシック"/>
                <a:cs typeface="ＭＳ Ｐゴシック"/>
              </a:rPr>
              <a:t>가 </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가능한 수준입니다.  이 범주에는 제품, 고객, 직원 개인 정보가 포함되고 작성, 공유, 저장 및 사용에 관한 추가적인 통제가 필요합니다. &lt;슬라이드를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rPr>
              <a:t>클릭&gt;</a:t>
            </a:r>
            <a:endParaRPr lang="en-US" dirty="0" smtClean="0"/>
          </a:p>
          <a:p>
            <a:pPr algn="l">
              <a:buNone/>
            </a:pPr>
            <a:r>
              <a:rPr lang="ko-KR" sz="1200" b="0" i="0" dirty="0">
                <a:latin typeface="Arial"/>
                <a:ea typeface="ＭＳ Ｐゴシック"/>
                <a:cs typeface="ＭＳ Ｐゴシック"/>
              </a:rPr>
              <a:t>수출 통제 정보는 미국과 기타 </a:t>
            </a:r>
            <a:r>
              <a:rPr lang="ko-KR" sz="1200" b="0" i="0" dirty="0" smtClean="0">
                <a:latin typeface="Arial"/>
                <a:ea typeface="ＭＳ Ｐゴシック"/>
                <a:cs typeface="ＭＳ Ｐゴシック"/>
              </a:rPr>
              <a:t>지역의 </a:t>
            </a:r>
            <a:r>
              <a:rPr lang="ko-KR" sz="1200" b="0" i="0" dirty="0">
                <a:latin typeface="Arial"/>
                <a:ea typeface="ＭＳ Ｐゴシック"/>
                <a:cs typeface="ＭＳ Ｐゴシック"/>
              </a:rPr>
              <a:t>수출/사용 규정을 준수하기 </a:t>
            </a:r>
            <a:r>
              <a:rPr lang="ko-KR" sz="1200" b="0" i="0" dirty="0" smtClean="0">
                <a:latin typeface="Arial"/>
                <a:ea typeface="ＭＳ Ｐゴシック"/>
                <a:cs typeface="ＭＳ Ｐゴシック"/>
              </a:rPr>
              <a:t>위해서 </a:t>
            </a:r>
            <a:r>
              <a:rPr lang="ko-KR" sz="1200" b="0" i="0" dirty="0">
                <a:latin typeface="Arial"/>
                <a:ea typeface="ＭＳ Ｐゴシック"/>
                <a:cs typeface="ＭＳ Ｐゴシック"/>
              </a:rPr>
              <a:t>정보의 사용에 대한 특별한 통제가 필요한 특수한 등급의 제품 관련 데이터입니다. &lt;슬라이드를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rPr>
              <a:t>클릭&gt;</a:t>
            </a:r>
            <a:endParaRPr lang="en-US" dirty="0" smtClean="0"/>
          </a:p>
          <a:p>
            <a:pPr algn="l">
              <a:buNone/>
            </a:pPr>
            <a:r>
              <a:rPr lang="ko-KR" sz="1200" b="0" i="0" dirty="0">
                <a:solidFill>
                  <a:srgbClr val="000000"/>
                </a:solidFill>
                <a:latin typeface="Arial"/>
                <a:ea typeface="ＭＳ Ｐゴシック"/>
                <a:cs typeface="ＭＳ Ｐゴシック"/>
              </a:rPr>
              <a:t>비밀 정보는 분실 또는 공개 시 회사의 재무적인 입장과 시장에서의 입지가 위험에 처할 수 있기 때문에 그 사용에 대해 가장 엄격한 통제를 요구합니다.  이러한 정보로 분류된 정보는 사용과 액세스가 매우 엄격히 통제되어야 하는 적은 비율의 정보를 가리킵니다.</a:t>
            </a:r>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6</a:t>
            </a:fld>
            <a:endParaRPr lang="en-US"/>
          </a:p>
        </p:txBody>
      </p:sp>
    </p:spTree>
    <p:extLst>
      <p:ext uri="{BB962C8B-B14F-4D97-AF65-F5344CB8AC3E}">
        <p14:creationId xmlns:p14="http://schemas.microsoft.com/office/powerpoint/2010/main" val="316984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o-KR" sz="1200" b="0" i="0" dirty="0">
                <a:solidFill>
                  <a:srgbClr val="000000"/>
                </a:solidFill>
                <a:latin typeface="Arial"/>
                <a:ea typeface="ＭＳ Ｐゴシック"/>
                <a:cs typeface="ＭＳ Ｐゴシック"/>
              </a:rPr>
              <a:t>MTS는 우리 모두가 MTS </a:t>
            </a:r>
            <a:r>
              <a:rPr lang="ko-KR" altLang="en-US" dirty="0" smtClean="0">
                <a:latin typeface="Arial"/>
                <a:ea typeface="ＭＳ Ｐゴシック"/>
              </a:rPr>
              <a:t>규</a:t>
            </a:r>
            <a:r>
              <a:rPr lang="ko-KR" altLang="en-US" dirty="0">
                <a:latin typeface="Arial"/>
                <a:ea typeface="ＭＳ Ｐゴシック"/>
              </a:rPr>
              <a:t>정</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및 절차를 숙지하고 준수할 것을 기대합니다. 여기에는 이 </a:t>
            </a:r>
            <a:r>
              <a:rPr lang="ko-KR" altLang="en-US" dirty="0" smtClean="0">
                <a:latin typeface="Arial"/>
                <a:ea typeface="ＭＳ Ｐゴシック"/>
              </a:rPr>
              <a:t>규</a:t>
            </a:r>
            <a:r>
              <a:rPr lang="ko-KR" altLang="en-US" dirty="0">
                <a:latin typeface="Arial"/>
                <a:ea typeface="ＭＳ Ｐゴシック"/>
              </a:rPr>
              <a:t>정</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및 절차가 인트라넷의 어느 부분에 위치하고 있는지 알고 있는 것도 포함됩니다.  이러한 </a:t>
            </a:r>
            <a:r>
              <a:rPr lang="ko-KR" altLang="en-US" dirty="0" smtClean="0">
                <a:latin typeface="Arial"/>
                <a:ea typeface="ＭＳ Ｐゴシック"/>
              </a:rPr>
              <a:t>규</a:t>
            </a:r>
            <a:r>
              <a:rPr lang="ko-KR" altLang="en-US" dirty="0">
                <a:latin typeface="Arial"/>
                <a:ea typeface="ＭＳ Ｐゴシック"/>
              </a:rPr>
              <a:t>정</a:t>
            </a:r>
            <a:r>
              <a:rPr lang="ko-KR" sz="1200" b="0" i="0" dirty="0" smtClean="0">
                <a:latin typeface="Arial"/>
                <a:ea typeface="ＭＳ Ｐゴシック"/>
                <a:cs typeface="ＭＳ Ｐゴシック"/>
              </a:rPr>
              <a:t>은 </a:t>
            </a:r>
            <a:r>
              <a:rPr lang="ko-KR" sz="1200" b="0" i="0" dirty="0">
                <a:latin typeface="Arial"/>
                <a:ea typeface="ＭＳ Ｐゴシック"/>
                <a:cs typeface="ＭＳ Ｐゴシック"/>
              </a:rPr>
              <a:t>현재 검토 </a:t>
            </a:r>
            <a:r>
              <a:rPr lang="ko-KR" sz="1200" b="0" i="0" dirty="0" smtClean="0">
                <a:latin typeface="Arial"/>
                <a:ea typeface="ＭＳ Ｐゴシック"/>
                <a:cs typeface="ＭＳ Ｐゴシック"/>
              </a:rPr>
              <a:t>중이</a:t>
            </a:r>
            <a:r>
              <a:rPr lang="ko-KR" altLang="en-US" sz="1200" b="0" i="0" dirty="0" smtClean="0">
                <a:latin typeface="Arial"/>
                <a:ea typeface="ＭＳ Ｐゴシック"/>
                <a:cs typeface="ＭＳ Ｐゴシック"/>
              </a:rPr>
              <a:t>며</a:t>
            </a:r>
            <a:r>
              <a:rPr lang="ko-KR" sz="1200" b="0" i="0" dirty="0" smtClean="0">
                <a:latin typeface="Arial"/>
                <a:ea typeface="ＭＳ Ｐゴシック"/>
                <a:cs typeface="ＭＳ Ｐゴシック"/>
              </a:rPr>
              <a:t> 기대 사항을 </a:t>
            </a:r>
            <a:r>
              <a:rPr lang="ko-KR" sz="1200" b="0" i="0" dirty="0">
                <a:latin typeface="Arial"/>
                <a:ea typeface="ＭＳ Ｐゴシック"/>
                <a:cs typeface="ＭＳ Ｐゴシック"/>
              </a:rPr>
              <a:t>명확히 </a:t>
            </a:r>
            <a:r>
              <a:rPr lang="ko-KR" altLang="en-US" dirty="0" smtClean="0">
                <a:latin typeface="Arial"/>
                <a:ea typeface="ＭＳ Ｐゴシック"/>
              </a:rPr>
              <a:t>정</a:t>
            </a:r>
            <a:r>
              <a:rPr lang="ko-KR" altLang="en-US" dirty="0">
                <a:latin typeface="Arial"/>
                <a:ea typeface="ＭＳ Ｐゴシック"/>
              </a:rPr>
              <a:t>의</a:t>
            </a:r>
            <a:r>
              <a:rPr lang="ko-KR" sz="1200" b="0" i="0" dirty="0" smtClean="0">
                <a:latin typeface="Arial"/>
                <a:ea typeface="ＭＳ Ｐゴシック"/>
                <a:cs typeface="ＭＳ Ｐゴシック"/>
              </a:rPr>
              <a:t>할 </a:t>
            </a:r>
            <a:r>
              <a:rPr lang="ko-KR" sz="1200" b="0" i="0" dirty="0">
                <a:latin typeface="Arial"/>
                <a:ea typeface="ＭＳ Ｐゴシック"/>
                <a:cs typeface="ＭＳ Ｐゴシック"/>
              </a:rPr>
              <a:t>수 있도록 </a:t>
            </a:r>
            <a:r>
              <a:rPr lang="ko-KR" altLang="en-US" dirty="0">
                <a:latin typeface="Arial"/>
                <a:ea typeface="ＭＳ Ｐゴシック"/>
              </a:rPr>
              <a:t>많은 부분이 </a:t>
            </a:r>
            <a:r>
              <a:rPr lang="ko-KR" sz="1200" b="0" i="0" dirty="0" smtClean="0">
                <a:latin typeface="Arial"/>
                <a:ea typeface="ＭＳ Ｐゴシック"/>
                <a:cs typeface="ＭＳ Ｐゴシック"/>
              </a:rPr>
              <a:t>업데이트될 </a:t>
            </a:r>
            <a:r>
              <a:rPr lang="ko-KR" sz="1200" b="0" i="0" dirty="0">
                <a:latin typeface="Arial"/>
                <a:ea typeface="ＭＳ Ｐゴシック"/>
              </a:rPr>
              <a:t>예정입니다.   </a:t>
            </a:r>
            <a:endParaRPr lang="en-US" dirty="0"/>
          </a:p>
          <a:p>
            <a:pPr algn="l">
              <a:buNone/>
            </a:pPr>
            <a:r>
              <a:rPr lang="ko-KR" sz="1200" b="0" i="0" dirty="0">
                <a:latin typeface="Arial"/>
                <a:ea typeface="ＭＳ Ｐゴシック"/>
                <a:cs typeface="ＭＳ Ｐゴシック"/>
              </a:rPr>
              <a:t>MTS 및 MTS </a:t>
            </a:r>
            <a:r>
              <a:rPr lang="ko-KR" sz="1200" b="0" i="0" dirty="0" smtClean="0">
                <a:latin typeface="Arial"/>
                <a:ea typeface="ＭＳ Ｐゴシック"/>
                <a:cs typeface="ＭＳ Ｐゴシック"/>
              </a:rPr>
              <a:t>정</a:t>
            </a:r>
            <a:r>
              <a:rPr lang="ko-KR" altLang="en-US" sz="1200" b="0" i="0" dirty="0" smtClean="0">
                <a:latin typeface="Arial"/>
                <a:ea typeface="ＭＳ Ｐゴシック"/>
                <a:cs typeface="ＭＳ Ｐゴシック"/>
              </a:rPr>
              <a:t>보</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보안 프</a:t>
            </a:r>
            <a:r>
              <a:rPr lang="ko-KR" sz="1200" b="0" i="0" dirty="0">
                <a:solidFill>
                  <a:srgbClr val="000000"/>
                </a:solidFill>
                <a:latin typeface="Arial"/>
                <a:ea typeface="ＭＳ Ｐゴシック"/>
                <a:cs typeface="ＭＳ Ｐゴシック"/>
              </a:rPr>
              <a:t>로그램이 성공을 거두기 위해서는 우리도 각자의 역할을 수행하면서 작성, 사용, 저장하고 있는 민감한 정보를 인식하고 보호할 수 있어야 합니다.  </a:t>
            </a:r>
          </a:p>
          <a:p>
            <a:pPr algn="l">
              <a:buNone/>
            </a:pPr>
            <a:r>
              <a:rPr lang="ko-KR" sz="1200" b="0" i="0" dirty="0">
                <a:solidFill>
                  <a:srgbClr val="000000"/>
                </a:solidFill>
                <a:latin typeface="Arial"/>
                <a:ea typeface="ＭＳ Ｐゴシック"/>
                <a:cs typeface="ＭＳ Ｐゴシック"/>
              </a:rPr>
              <a:t>마지막으로, 올바르지 않아 보이거나 의심스러운 점을 발견하면 잠재적 사고를 조사할 책임이 있는 팀에 신고해야 합니다.   </a:t>
            </a:r>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7</a:t>
            </a:fld>
            <a:endParaRPr lang="en-US"/>
          </a:p>
        </p:txBody>
      </p:sp>
    </p:spTree>
    <p:extLst>
      <p:ext uri="{BB962C8B-B14F-4D97-AF65-F5344CB8AC3E}">
        <p14:creationId xmlns:p14="http://schemas.microsoft.com/office/powerpoint/2010/main" val="197226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a:solidFill>
                  <a:srgbClr val="000000"/>
                </a:solidFill>
                <a:latin typeface="Arial"/>
                <a:ea typeface="ＭＳ Ｐゴシック"/>
                <a:cs typeface="ＭＳ Ｐゴシック"/>
              </a:rPr>
              <a:t>정보 보안과 프로그램 내에서 우리가 해야 할 역할에 대한 몇 가지 기본 사항을 살펴보았습니다. </a:t>
            </a:r>
          </a:p>
          <a:p>
            <a:pPr algn="l">
              <a:buNone/>
            </a:pPr>
            <a:r>
              <a:rPr lang="ko-KR" sz="1200" b="0" i="0" dirty="0">
                <a:latin typeface="Arial"/>
                <a:ea typeface="ＭＳ Ｐゴシック"/>
                <a:cs typeface="ＭＳ Ｐゴシック"/>
              </a:rPr>
              <a:t>&lt;슬라이드를 </a:t>
            </a:r>
            <a:r>
              <a:rPr lang="ko-KR" altLang="en-US" sz="1200" b="0" i="0" dirty="0" smtClean="0">
                <a:latin typeface="Arial"/>
                <a:ea typeface="ＭＳ Ｐゴシック"/>
                <a:cs typeface="ＭＳ Ｐゴシック"/>
              </a:rPr>
              <a:t>보려면</a:t>
            </a:r>
            <a:r>
              <a:rPr lang="ko-KR" sz="1200" b="0" i="0" dirty="0" smtClean="0">
                <a:latin typeface="Arial"/>
                <a:ea typeface="ＭＳ Ｐゴシック"/>
                <a:cs typeface="ＭＳ Ｐゴシック"/>
              </a:rPr>
              <a:t> </a:t>
            </a:r>
            <a:r>
              <a:rPr lang="ko-KR" sz="1200" b="0" i="0" dirty="0">
                <a:latin typeface="Arial"/>
                <a:ea typeface="ＭＳ Ｐゴシック"/>
                <a:cs typeface="ＭＳ Ｐゴシック"/>
              </a:rPr>
              <a:t>클릭&gt;</a:t>
            </a:r>
          </a:p>
          <a:p>
            <a:pPr algn="l">
              <a:buNone/>
            </a:pPr>
            <a:r>
              <a:rPr lang="ko-KR" sz="1200" b="0" i="0" dirty="0">
                <a:solidFill>
                  <a:srgbClr val="000000"/>
                </a:solidFill>
                <a:latin typeface="Arial"/>
                <a:ea typeface="ＭＳ Ｐゴシック"/>
                <a:cs typeface="ＭＳ Ｐゴシック"/>
              </a:rPr>
              <a:t>이제 일상적인 활동에서 적용할 수 있는 구체적인 보안 모범 사례에 대해 살펴보겠습니다.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8</a:t>
            </a:fld>
            <a:endParaRPr lang="en-US"/>
          </a:p>
        </p:txBody>
      </p:sp>
    </p:spTree>
    <p:extLst>
      <p:ext uri="{BB962C8B-B14F-4D97-AF65-F5344CB8AC3E}">
        <p14:creationId xmlns:p14="http://schemas.microsoft.com/office/powerpoint/2010/main" val="4289310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ko-KR" sz="1200" b="0" i="0" dirty="0" err="1">
                <a:solidFill>
                  <a:srgbClr val="000000"/>
                </a:solidFill>
                <a:latin typeface="Arial"/>
                <a:ea typeface="ＭＳ Ｐゴシック"/>
                <a:cs typeface="ＭＳ Ｐゴシック"/>
              </a:rPr>
              <a:t>피싱은</a:t>
            </a:r>
            <a:r>
              <a:rPr lang="ko-KR" sz="1200" b="0" i="0" dirty="0">
                <a:solidFill>
                  <a:srgbClr val="000000"/>
                </a:solidFill>
                <a:latin typeface="Arial"/>
                <a:ea typeface="ＭＳ Ｐゴシック"/>
                <a:cs typeface="ＭＳ Ｐゴシック"/>
              </a:rPr>
              <a:t> 가장 일반적인 공격 방법 중 하나로서 정교한 공격자와 허술한 공격자 모두 사용합니다.  이 방법은 처음에는 "문간에 발을 들여놓듯" 하는 공격으로부터 시작해 초기 수신자 이외의 사람들에게도 확산됩니다.</a:t>
            </a:r>
          </a:p>
          <a:p>
            <a:pPr algn="l">
              <a:buNone/>
            </a:pPr>
            <a:r>
              <a:rPr lang="ko-KR" sz="1200" b="0" i="0" dirty="0">
                <a:solidFill>
                  <a:srgbClr val="000000"/>
                </a:solidFill>
                <a:latin typeface="Arial"/>
                <a:ea typeface="ＭＳ Ｐゴシック"/>
                <a:cs typeface="ＭＳ Ｐゴシック"/>
              </a:rPr>
              <a:t>MTS 네트워크 보안 컨트롤은 MTS 사용자에게 전송된 악성 </a:t>
            </a:r>
            <a:r>
              <a:rPr lang="ko-KR" sz="1200" b="0" i="0" dirty="0" err="1">
                <a:solidFill>
                  <a:srgbClr val="000000"/>
                </a:solidFill>
                <a:latin typeface="Arial"/>
                <a:ea typeface="ＭＳ Ｐゴシック"/>
                <a:cs typeface="ＭＳ Ｐゴシック"/>
              </a:rPr>
              <a:t>이메일</a:t>
            </a:r>
            <a:r>
              <a:rPr lang="ko-KR" sz="1200" b="0" i="0" dirty="0">
                <a:solidFill>
                  <a:srgbClr val="000000"/>
                </a:solidFill>
                <a:latin typeface="Arial"/>
                <a:ea typeface="ＭＳ Ｐゴシック"/>
                <a:cs typeface="ＭＳ Ｐゴシック"/>
              </a:rPr>
              <a:t> 대부분을 차단하지만 100%의 효과를 거두는 것은 아닙니다.  의심스러운 </a:t>
            </a:r>
            <a:r>
              <a:rPr lang="ko-KR" sz="1200" b="0" i="0" dirty="0" err="1">
                <a:solidFill>
                  <a:srgbClr val="000000"/>
                </a:solidFill>
                <a:latin typeface="Arial"/>
                <a:ea typeface="ＭＳ Ｐゴシック"/>
                <a:cs typeface="ＭＳ Ｐゴシック"/>
              </a:rPr>
              <a:t>이메일은</a:t>
            </a:r>
            <a:r>
              <a:rPr lang="ko-KR" sz="1200" b="0" i="0" dirty="0">
                <a:solidFill>
                  <a:srgbClr val="000000"/>
                </a:solidFill>
                <a:latin typeface="Arial"/>
                <a:ea typeface="ＭＳ Ｐゴシック"/>
                <a:cs typeface="ＭＳ Ｐゴシック"/>
              </a:rPr>
              <a:t> 즉시 삭제하여 그러한 </a:t>
            </a:r>
            <a:r>
              <a:rPr lang="ko-KR" sz="1200" b="0" i="0" dirty="0" err="1">
                <a:solidFill>
                  <a:srgbClr val="000000"/>
                </a:solidFill>
                <a:latin typeface="Arial"/>
                <a:ea typeface="ＭＳ Ｐゴシック"/>
                <a:cs typeface="ＭＳ Ｐゴシック"/>
              </a:rPr>
              <a:t>이메일을</a:t>
            </a:r>
            <a:r>
              <a:rPr lang="ko-KR" sz="1200" b="0" i="0" dirty="0">
                <a:solidFill>
                  <a:srgbClr val="000000"/>
                </a:solidFill>
                <a:latin typeface="Arial"/>
                <a:ea typeface="ＭＳ Ｐゴシック"/>
                <a:cs typeface="ＭＳ Ｐゴシック"/>
              </a:rPr>
              <a:t> 여는 위험을 피하고 열게 되면 MTS </a:t>
            </a:r>
            <a:r>
              <a:rPr lang="ko-KR" sz="1200" b="0" i="0" dirty="0" err="1">
                <a:solidFill>
                  <a:srgbClr val="000000"/>
                </a:solidFill>
                <a:latin typeface="Arial"/>
                <a:ea typeface="ＭＳ Ｐゴシック"/>
                <a:cs typeface="ＭＳ Ｐゴシック"/>
              </a:rPr>
              <a:t>이메일</a:t>
            </a:r>
            <a:r>
              <a:rPr lang="ko-KR" sz="1200" b="0" i="0" dirty="0">
                <a:solidFill>
                  <a:srgbClr val="000000"/>
                </a:solidFill>
                <a:latin typeface="Arial"/>
                <a:ea typeface="ＭＳ Ｐゴシック"/>
                <a:cs typeface="ＭＳ Ｐゴシック"/>
              </a:rPr>
              <a:t> </a:t>
            </a:r>
            <a:r>
              <a:rPr lang="ko-KR" sz="1200" b="0" i="0" dirty="0" err="1">
                <a:solidFill>
                  <a:srgbClr val="000000"/>
                </a:solidFill>
                <a:latin typeface="Arial"/>
                <a:ea typeface="ＭＳ Ｐゴシック"/>
                <a:cs typeface="ＭＳ Ｐゴシック"/>
              </a:rPr>
              <a:t>필터링</a:t>
            </a:r>
            <a:r>
              <a:rPr lang="ko-KR" sz="1200" b="0" i="0" dirty="0">
                <a:solidFill>
                  <a:srgbClr val="000000"/>
                </a:solidFill>
                <a:latin typeface="Arial"/>
                <a:ea typeface="ＭＳ Ｐゴシック"/>
                <a:cs typeface="ＭＳ Ｐゴシック"/>
              </a:rPr>
              <a:t> 소프트웨어가 </a:t>
            </a:r>
            <a:r>
              <a:rPr lang="ko-KR" sz="1200" b="0" i="0" dirty="0" err="1">
                <a:solidFill>
                  <a:srgbClr val="000000"/>
                </a:solidFill>
                <a:latin typeface="Arial"/>
                <a:ea typeface="ＭＳ Ｐゴシック"/>
                <a:cs typeface="ＭＳ Ｐゴシック"/>
              </a:rPr>
              <a:t>이메일</a:t>
            </a:r>
            <a:r>
              <a:rPr lang="ko-KR" sz="1200" b="0" i="0" dirty="0">
                <a:solidFill>
                  <a:srgbClr val="000000"/>
                </a:solidFill>
                <a:latin typeface="Arial"/>
                <a:ea typeface="ＭＳ Ｐゴシック"/>
                <a:cs typeface="ＭＳ Ｐゴシック"/>
              </a:rPr>
              <a:t> 하단에 삽입한 링크를 사용하여 </a:t>
            </a:r>
            <a:r>
              <a:rPr lang="ko-KR" sz="1200" b="0" i="0" dirty="0" err="1">
                <a:solidFill>
                  <a:srgbClr val="000000"/>
                </a:solidFill>
                <a:latin typeface="Arial"/>
                <a:ea typeface="ＭＳ Ｐゴシック"/>
                <a:cs typeface="ＭＳ Ｐゴシック"/>
              </a:rPr>
              <a:t>스팸으로</a:t>
            </a:r>
            <a:r>
              <a:rPr lang="ko-KR" sz="1200" b="0" i="0" dirty="0">
                <a:solidFill>
                  <a:srgbClr val="000000"/>
                </a:solidFill>
                <a:latin typeface="Arial"/>
                <a:ea typeface="ＭＳ Ｐゴシック"/>
                <a:cs typeface="ＭＳ Ｐゴシック"/>
              </a:rPr>
              <a:t> 신고하십시오.</a:t>
            </a:r>
          </a:p>
          <a:p>
            <a:pPr algn="l">
              <a:buNone/>
            </a:pPr>
            <a:r>
              <a:rPr lang="ko-KR" sz="1200" b="0" i="0" dirty="0">
                <a:solidFill>
                  <a:srgbClr val="000000"/>
                </a:solidFill>
                <a:latin typeface="Arial"/>
                <a:ea typeface="ＭＳ Ｐゴシック"/>
                <a:cs typeface="ＭＳ Ｐゴシック"/>
              </a:rPr>
              <a:t>보낸 사람을 알고 있고 </a:t>
            </a:r>
            <a:r>
              <a:rPr lang="ko-KR" sz="1200" b="0" i="0" dirty="0" err="1">
                <a:solidFill>
                  <a:srgbClr val="000000"/>
                </a:solidFill>
                <a:latin typeface="Arial"/>
                <a:ea typeface="ＭＳ Ｐゴシック"/>
                <a:cs typeface="ＭＳ Ｐゴシック"/>
              </a:rPr>
              <a:t>이메일이</a:t>
            </a:r>
            <a:r>
              <a:rPr lang="ko-KR" sz="1200" b="0" i="0" dirty="0">
                <a:solidFill>
                  <a:srgbClr val="000000"/>
                </a:solidFill>
                <a:latin typeface="Arial"/>
                <a:ea typeface="ＭＳ Ｐゴシック"/>
                <a:cs typeface="ＭＳ Ｐゴシック"/>
              </a:rPr>
              <a:t> 수신된 이유를 알고 있는 경우가 아니라면 절대로 </a:t>
            </a:r>
            <a:r>
              <a:rPr lang="ko-KR" sz="1200" b="0" i="0" dirty="0" err="1">
                <a:solidFill>
                  <a:srgbClr val="000000"/>
                </a:solidFill>
                <a:latin typeface="Arial"/>
                <a:ea typeface="ＭＳ Ｐゴシック"/>
                <a:cs typeface="ＭＳ Ｐゴシック"/>
              </a:rPr>
              <a:t>이메일의</a:t>
            </a:r>
            <a:r>
              <a:rPr lang="ko-KR" sz="1200" b="0" i="0" dirty="0">
                <a:solidFill>
                  <a:srgbClr val="000000"/>
                </a:solidFill>
                <a:latin typeface="Arial"/>
                <a:ea typeface="ＭＳ Ｐゴシック"/>
                <a:cs typeface="ＭＳ Ｐゴシック"/>
              </a:rPr>
              <a:t> 첨부 문서를 열거나 링크를 클릭하지 마십시오.  </a:t>
            </a:r>
            <a:r>
              <a:rPr lang="ko-KR" sz="1200" b="0" i="0" dirty="0" err="1">
                <a:solidFill>
                  <a:srgbClr val="000000"/>
                </a:solidFill>
                <a:latin typeface="Arial"/>
                <a:ea typeface="ＭＳ Ｐゴシック"/>
                <a:cs typeface="ＭＳ Ｐゴシック"/>
              </a:rPr>
              <a:t>피싱</a:t>
            </a:r>
            <a:r>
              <a:rPr lang="ko-KR" sz="1200" b="0" i="0" dirty="0">
                <a:solidFill>
                  <a:srgbClr val="000000"/>
                </a:solidFill>
                <a:latin typeface="Arial"/>
                <a:ea typeface="ＭＳ Ｐゴシック"/>
                <a:cs typeface="ＭＳ Ｐゴシック"/>
              </a:rPr>
              <a:t> </a:t>
            </a:r>
            <a:r>
              <a:rPr lang="ko-KR" sz="1200" b="0" i="0" dirty="0" err="1">
                <a:solidFill>
                  <a:srgbClr val="000000"/>
                </a:solidFill>
                <a:latin typeface="Arial"/>
                <a:ea typeface="ＭＳ Ｐゴシック"/>
                <a:cs typeface="ＭＳ Ｐゴシック"/>
              </a:rPr>
              <a:t>이메일은</a:t>
            </a:r>
            <a:r>
              <a:rPr lang="ko-KR" sz="1200" b="0" i="0" dirty="0">
                <a:solidFill>
                  <a:srgbClr val="000000"/>
                </a:solidFill>
                <a:latin typeface="Arial"/>
                <a:ea typeface="ＭＳ Ｐゴシック"/>
                <a:cs typeface="ＭＳ Ｐゴシック"/>
              </a:rPr>
              <a:t> 알고 있고 정기적으로 연락하는 사람이 보낸 것처럼 보일 수 있기 때문에 "보낸 사람"의 주소만으로 의심스러운 </a:t>
            </a:r>
            <a:r>
              <a:rPr lang="ko-KR" sz="1200" b="0" i="0" dirty="0" err="1">
                <a:solidFill>
                  <a:srgbClr val="000000"/>
                </a:solidFill>
                <a:latin typeface="Arial"/>
                <a:ea typeface="ＭＳ Ｐゴシック"/>
                <a:cs typeface="ＭＳ Ｐゴシック"/>
              </a:rPr>
              <a:t>이메일인지</a:t>
            </a:r>
            <a:r>
              <a:rPr lang="ko-KR" sz="1200" b="0" i="0" dirty="0">
                <a:solidFill>
                  <a:srgbClr val="000000"/>
                </a:solidFill>
                <a:latin typeface="Arial"/>
                <a:ea typeface="ＭＳ Ｐゴシック"/>
                <a:cs typeface="ＭＳ Ｐゴシック"/>
              </a:rPr>
              <a:t> 여부를 판단하지 마십시오.  의심이 들 경우에는 보낸 사람에게 연락해 첨부 문서/링크가 유효한 것인지 확인하십시오.</a:t>
            </a:r>
          </a:p>
          <a:p>
            <a:pPr algn="l">
              <a:buNone/>
            </a:pPr>
            <a:r>
              <a:rPr lang="ko-KR" sz="1200" b="0" i="0" dirty="0">
                <a:solidFill>
                  <a:srgbClr val="000000"/>
                </a:solidFill>
                <a:latin typeface="Arial"/>
                <a:ea typeface="ＭＳ Ｐゴシック"/>
                <a:cs typeface="ＭＳ Ｐゴシック"/>
              </a:rPr>
              <a:t>또한 전화 통화와 문자도 </a:t>
            </a:r>
            <a:r>
              <a:rPr lang="ko-KR" sz="1200" b="0" i="0" dirty="0" err="1">
                <a:solidFill>
                  <a:srgbClr val="000000"/>
                </a:solidFill>
                <a:latin typeface="Arial"/>
                <a:ea typeface="ＭＳ Ｐゴシック"/>
                <a:cs typeface="ＭＳ Ｐゴシック"/>
              </a:rPr>
              <a:t>피싱</a:t>
            </a:r>
            <a:r>
              <a:rPr lang="ko-KR" sz="1200" b="0" i="0" dirty="0">
                <a:solidFill>
                  <a:srgbClr val="000000"/>
                </a:solidFill>
                <a:latin typeface="Arial"/>
                <a:ea typeface="ＭＳ Ｐゴシック"/>
                <a:cs typeface="ＭＳ Ｐゴシック"/>
              </a:rPr>
              <a:t> 공격의 대상이 될 수 있음도 유념하십시오. </a:t>
            </a:r>
            <a:r>
              <a:rPr lang="ko-KR" sz="1200" b="0" i="0" dirty="0" err="1">
                <a:solidFill>
                  <a:srgbClr val="000000"/>
                </a:solidFill>
                <a:latin typeface="Arial"/>
                <a:ea typeface="ＭＳ Ｐゴシック"/>
                <a:cs typeface="ＭＳ Ｐゴシック"/>
              </a:rPr>
              <a:t>피싱</a:t>
            </a:r>
            <a:r>
              <a:rPr lang="ko-KR" sz="1200" b="0" i="0" dirty="0">
                <a:solidFill>
                  <a:srgbClr val="000000"/>
                </a:solidFill>
                <a:latin typeface="Arial"/>
                <a:ea typeface="ＭＳ Ｐゴシック"/>
                <a:cs typeface="ＭＳ Ｐゴシック"/>
              </a:rPr>
              <a:t> 전화 통화는 "</a:t>
            </a:r>
            <a:r>
              <a:rPr lang="ko-KR" sz="1200" b="0" i="0" dirty="0" err="1">
                <a:solidFill>
                  <a:srgbClr val="000000"/>
                </a:solidFill>
                <a:latin typeface="Arial"/>
                <a:ea typeface="ＭＳ Ｐゴシック"/>
                <a:cs typeface="ＭＳ Ｐゴシック"/>
              </a:rPr>
              <a:t>소셜</a:t>
            </a:r>
            <a:r>
              <a:rPr lang="ko-KR" sz="1200" b="0" i="0" dirty="0">
                <a:solidFill>
                  <a:srgbClr val="000000"/>
                </a:solidFill>
                <a:latin typeface="Arial"/>
                <a:ea typeface="ＭＳ Ｐゴシック"/>
                <a:cs typeface="ＭＳ Ｐゴシック"/>
              </a:rPr>
              <a:t> 엔지니어링" 방식을 통해 우리가 사용자 ID, 암호, 심지어 다른 직원에 대한 정보를 알려주도록 유도하여 나중에 활용하려 할 수 있습니다.</a:t>
            </a:r>
          </a:p>
          <a:p>
            <a:pPr algn="l">
              <a:buNone/>
            </a:pPr>
            <a:r>
              <a:rPr lang="ko-KR" sz="1200" b="0" i="0" dirty="0" err="1">
                <a:solidFill>
                  <a:srgbClr val="000000"/>
                </a:solidFill>
                <a:latin typeface="Arial"/>
                <a:ea typeface="ＭＳ Ｐゴシック"/>
                <a:cs typeface="ＭＳ Ｐゴシック"/>
              </a:rPr>
              <a:t>피싱</a:t>
            </a:r>
            <a:r>
              <a:rPr lang="ko-KR" sz="1200" b="0" i="0" dirty="0">
                <a:solidFill>
                  <a:srgbClr val="000000"/>
                </a:solidFill>
                <a:latin typeface="Arial"/>
                <a:ea typeface="ＭＳ Ｐゴシック"/>
                <a:cs typeface="ＭＳ Ｐゴシック"/>
              </a:rPr>
              <a:t> 시도를 인지하는 방법을 </a:t>
            </a:r>
            <a:r>
              <a:rPr lang="ko-KR" sz="1200" b="0" i="0" dirty="0" smtClean="0">
                <a:solidFill>
                  <a:srgbClr val="000000"/>
                </a:solidFill>
                <a:latin typeface="Arial"/>
                <a:ea typeface="ＭＳ Ｐゴシック"/>
                <a:cs typeface="ＭＳ Ｐゴシック"/>
              </a:rPr>
              <a:t>익히고</a:t>
            </a:r>
            <a:r>
              <a:rPr lang="en-US" altLang="ko-KR" sz="1200" b="0" i="0" dirty="0" smtClean="0">
                <a:solidFill>
                  <a:srgbClr val="FF0000"/>
                </a:solidFill>
                <a:latin typeface="Arial"/>
                <a:ea typeface="ＭＳ Ｐゴシック"/>
                <a:cs typeface="ＭＳ Ｐゴシック"/>
              </a:rPr>
              <a:t>,</a:t>
            </a:r>
            <a:r>
              <a:rPr lang="ko-KR" sz="1200" b="0" i="0" dirty="0" smtClean="0">
                <a:solidFill>
                  <a:srgbClr val="FF0000"/>
                </a:solidFill>
                <a:latin typeface="Arial"/>
                <a:ea typeface="ＭＳ Ｐゴシック"/>
                <a:cs typeface="ＭＳ Ｐゴシック"/>
              </a:rPr>
              <a:t> </a:t>
            </a:r>
            <a:r>
              <a:rPr lang="ko-KR" sz="1200" b="0" i="0" dirty="0">
                <a:solidFill>
                  <a:srgbClr val="000000"/>
                </a:solidFill>
                <a:latin typeface="Arial"/>
                <a:ea typeface="ＭＳ Ｐゴシック"/>
                <a:cs typeface="ＭＳ Ｐゴシック"/>
              </a:rPr>
              <a:t>보고해야 하는 시점과 방식을 파악함으로써 준비를 갖추십시오.</a:t>
            </a:r>
          </a:p>
          <a:p>
            <a:pPr algn="l">
              <a:buNone/>
            </a:pPr>
            <a:endParaRPr lang="en-US" dirty="0"/>
          </a:p>
        </p:txBody>
      </p:sp>
      <p:sp>
        <p:nvSpPr>
          <p:cNvPr id="4" name="Slide Number Placeholder 3"/>
          <p:cNvSpPr>
            <a:spLocks noGrp="1"/>
          </p:cNvSpPr>
          <p:nvPr>
            <p:ph type="sldNum" sz="quarter" idx="10"/>
          </p:nvPr>
        </p:nvSpPr>
        <p:spPr/>
        <p:txBody>
          <a:bodyPr/>
          <a:lstStyle/>
          <a:p>
            <a:pPr algn="r" defTabSz="932414">
              <a:buNone/>
            </a:pPr>
            <a:fld id="{DF353FAF-0828-4182-AEE0-F78172937FC0}" type="slidenum">
              <a:rPr lang="en-US" altLang="ko-KR" sz="1200" b="0" i="0">
                <a:solidFill>
                  <a:schemeClr val="tx1"/>
                </a:solidFill>
                <a:latin typeface="Arial"/>
                <a:ea typeface="ＭＳ Ｐゴシック"/>
                <a:cs typeface="+mn-cs"/>
              </a:rPr>
              <a:t>9</a:t>
            </a:fld>
            <a:endParaRPr lang="en-US"/>
          </a:p>
        </p:txBody>
      </p:sp>
    </p:spTree>
    <p:extLst>
      <p:ext uri="{BB962C8B-B14F-4D97-AF65-F5344CB8AC3E}">
        <p14:creationId xmlns:p14="http://schemas.microsoft.com/office/powerpoint/2010/main" val="3025659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 name="Group 39"/>
          <p:cNvGrpSpPr>
            <a:grpSpLocks/>
          </p:cNvGrpSpPr>
          <p:nvPr userDrawn="1"/>
        </p:nvGrpSpPr>
        <p:grpSpPr bwMode="auto">
          <a:xfrm>
            <a:off x="0" y="152400"/>
            <a:ext cx="8991600" cy="838200"/>
            <a:chOff x="0" y="96"/>
            <a:chExt cx="5664" cy="528"/>
          </a:xfrm>
        </p:grpSpPr>
        <p:pic>
          <p:nvPicPr>
            <p:cNvPr id="4" name="Picture 20"/>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0" y="144"/>
              <a:ext cx="576" cy="384"/>
            </a:xfrm>
            <a:prstGeom prst="rect">
              <a:avLst/>
            </a:prstGeom>
            <a:noFill/>
            <a:ln w="9525">
              <a:noFill/>
              <a:miter lim="800000"/>
              <a:headEnd/>
              <a:tailEnd/>
            </a:ln>
          </p:spPr>
        </p:pic>
        <p:grpSp>
          <p:nvGrpSpPr>
            <p:cNvPr id="5" name="Group 37"/>
            <p:cNvGrpSpPr>
              <a:grpSpLocks/>
            </p:cNvGrpSpPr>
            <p:nvPr userDrawn="1"/>
          </p:nvGrpSpPr>
          <p:grpSpPr bwMode="auto">
            <a:xfrm>
              <a:off x="576" y="96"/>
              <a:ext cx="5088" cy="528"/>
              <a:chOff x="0" y="2496"/>
              <a:chExt cx="5760" cy="835"/>
            </a:xfrm>
          </p:grpSpPr>
          <p:pic>
            <p:nvPicPr>
              <p:cNvPr id="6" name="Picture 31" descr="imageStrip_broch"/>
              <p:cNvPicPr>
                <a:picLocks noChangeAspect="1" noChangeArrowheads="1"/>
              </p:cNvPicPr>
              <p:nvPr userDrawn="1"/>
            </p:nvPicPr>
            <p:blipFill>
              <a:blip r:embed="rId3" cstate="print"/>
              <a:srcRect l="818" r="1022"/>
              <a:stretch>
                <a:fillRect/>
              </a:stretch>
            </p:blipFill>
            <p:spPr bwMode="auto">
              <a:xfrm>
                <a:off x="0" y="2496"/>
                <a:ext cx="5760" cy="823"/>
              </a:xfrm>
              <a:prstGeom prst="rect">
                <a:avLst/>
              </a:prstGeom>
              <a:noFill/>
              <a:ln w="9525">
                <a:noFill/>
                <a:miter lim="800000"/>
                <a:headEnd/>
                <a:tailEnd/>
              </a:ln>
            </p:spPr>
          </p:pic>
          <p:sp>
            <p:nvSpPr>
              <p:cNvPr id="7" name="Line 32"/>
              <p:cNvSpPr>
                <a:spLocks noChangeShapeType="1"/>
              </p:cNvSpPr>
              <p:nvPr userDrawn="1"/>
            </p:nvSpPr>
            <p:spPr bwMode="white">
              <a:xfrm>
                <a:off x="1296" y="2496"/>
                <a:ext cx="0" cy="835"/>
              </a:xfrm>
              <a:prstGeom prst="line">
                <a:avLst/>
              </a:prstGeom>
              <a:noFill/>
              <a:ln w="38100">
                <a:solidFill>
                  <a:schemeClr val="bg1"/>
                </a:solidFill>
                <a:round/>
                <a:headEnd/>
                <a:tailEnd/>
              </a:ln>
            </p:spPr>
            <p:txBody>
              <a:bodyPr/>
              <a:lstStyle/>
              <a:p>
                <a:endParaRPr lang="en-US"/>
              </a:p>
            </p:txBody>
          </p:sp>
          <p:sp>
            <p:nvSpPr>
              <p:cNvPr id="8" name="Line 33"/>
              <p:cNvSpPr>
                <a:spLocks noChangeShapeType="1"/>
              </p:cNvSpPr>
              <p:nvPr userDrawn="1"/>
            </p:nvSpPr>
            <p:spPr bwMode="white">
              <a:xfrm>
                <a:off x="2115" y="2496"/>
                <a:ext cx="0" cy="835"/>
              </a:xfrm>
              <a:prstGeom prst="line">
                <a:avLst/>
              </a:prstGeom>
              <a:noFill/>
              <a:ln w="38100">
                <a:solidFill>
                  <a:schemeClr val="bg1"/>
                </a:solidFill>
                <a:round/>
                <a:headEnd/>
                <a:tailEnd/>
              </a:ln>
            </p:spPr>
            <p:txBody>
              <a:bodyPr/>
              <a:lstStyle/>
              <a:p>
                <a:endParaRPr lang="en-US"/>
              </a:p>
            </p:txBody>
          </p:sp>
          <p:sp>
            <p:nvSpPr>
              <p:cNvPr id="9" name="Line 34"/>
              <p:cNvSpPr>
                <a:spLocks noChangeShapeType="1"/>
              </p:cNvSpPr>
              <p:nvPr userDrawn="1"/>
            </p:nvSpPr>
            <p:spPr bwMode="white">
              <a:xfrm>
                <a:off x="2946" y="2496"/>
                <a:ext cx="0" cy="835"/>
              </a:xfrm>
              <a:prstGeom prst="line">
                <a:avLst/>
              </a:prstGeom>
              <a:noFill/>
              <a:ln w="38100">
                <a:solidFill>
                  <a:schemeClr val="bg1"/>
                </a:solidFill>
                <a:round/>
                <a:headEnd/>
                <a:tailEnd/>
              </a:ln>
            </p:spPr>
            <p:txBody>
              <a:bodyPr/>
              <a:lstStyle/>
              <a:p>
                <a:endParaRPr lang="en-US"/>
              </a:p>
            </p:txBody>
          </p:sp>
          <p:sp>
            <p:nvSpPr>
              <p:cNvPr id="10" name="Line 35"/>
              <p:cNvSpPr>
                <a:spLocks noChangeShapeType="1"/>
              </p:cNvSpPr>
              <p:nvPr userDrawn="1"/>
            </p:nvSpPr>
            <p:spPr bwMode="white">
              <a:xfrm>
                <a:off x="3765" y="2496"/>
                <a:ext cx="0" cy="835"/>
              </a:xfrm>
              <a:prstGeom prst="line">
                <a:avLst/>
              </a:prstGeom>
              <a:noFill/>
              <a:ln w="38100">
                <a:solidFill>
                  <a:schemeClr val="bg1"/>
                </a:solidFill>
                <a:round/>
                <a:headEnd/>
                <a:tailEnd/>
              </a:ln>
            </p:spPr>
            <p:txBody>
              <a:bodyPr/>
              <a:lstStyle/>
              <a:p>
                <a:endParaRPr lang="en-US"/>
              </a:p>
            </p:txBody>
          </p:sp>
          <p:sp>
            <p:nvSpPr>
              <p:cNvPr id="11" name="Line 36"/>
              <p:cNvSpPr>
                <a:spLocks noChangeShapeType="1"/>
              </p:cNvSpPr>
              <p:nvPr userDrawn="1"/>
            </p:nvSpPr>
            <p:spPr bwMode="white">
              <a:xfrm>
                <a:off x="4602" y="2496"/>
                <a:ext cx="0" cy="835"/>
              </a:xfrm>
              <a:prstGeom prst="line">
                <a:avLst/>
              </a:prstGeom>
              <a:noFill/>
              <a:ln w="38100">
                <a:solidFill>
                  <a:schemeClr val="bg1"/>
                </a:solidFill>
                <a:round/>
                <a:headEnd/>
                <a:tailEnd/>
              </a:ln>
            </p:spPr>
            <p:txBody>
              <a:bodyPr/>
              <a:lstStyle/>
              <a:p>
                <a:endParaRPr lang="en-US"/>
              </a:p>
            </p:txBody>
          </p:sp>
        </p:grpSp>
      </p:grpSp>
      <p:sp>
        <p:nvSpPr>
          <p:cNvPr id="22549" name="Rectangle 21"/>
          <p:cNvSpPr>
            <a:spLocks noGrp="1" noChangeArrowheads="1"/>
          </p:cNvSpPr>
          <p:nvPr>
            <p:ph type="ctrTitle"/>
          </p:nvPr>
        </p:nvSpPr>
        <p:spPr bwMode="gray">
          <a:xfrm>
            <a:off x="1219200" y="4038600"/>
            <a:ext cx="6781800" cy="838200"/>
          </a:xfrm>
          <a:ln w="5715"/>
        </p:spPr>
        <p:txBody>
          <a:bodyPr anchor="b"/>
          <a:lstStyle>
            <a:lvl1pPr algn="ctr">
              <a:buClr>
                <a:schemeClr val="folHlink"/>
              </a:buClr>
              <a:defRPr sz="3500">
                <a:solidFill>
                  <a:srgbClr val="313C40"/>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2"/>
          <p:cNvSpPr>
            <a:spLocks noGrp="1" noChangeArrowheads="1"/>
          </p:cNvSpPr>
          <p:nvPr>
            <p:ph type="sldNum" sz="quarter" idx="10"/>
          </p:nvPr>
        </p:nvSpPr>
        <p:spPr>
          <a:ln/>
        </p:spPr>
        <p:txBody>
          <a:bodyPr/>
          <a:lstStyle>
            <a:lvl1pPr>
              <a:defRPr/>
            </a:lvl1pPr>
          </a:lstStyle>
          <a:p>
            <a:pPr>
              <a:defRPr/>
            </a:pPr>
            <a:fld id="{5071C006-5A5E-4F52-9AF8-40DD0B51E18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9906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9906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2"/>
          <p:cNvSpPr>
            <a:spLocks noGrp="1" noChangeArrowheads="1"/>
          </p:cNvSpPr>
          <p:nvPr>
            <p:ph type="sldNum" sz="quarter" idx="10"/>
          </p:nvPr>
        </p:nvSpPr>
        <p:spPr>
          <a:ln/>
        </p:spPr>
        <p:txBody>
          <a:bodyPr/>
          <a:lstStyle>
            <a:lvl1pPr>
              <a:defRPr/>
            </a:lvl1pPr>
          </a:lstStyle>
          <a:p>
            <a:pPr>
              <a:defRPr/>
            </a:pPr>
            <a:fld id="{665D6228-2EFD-44F8-A1E3-C5248DB7BD8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82296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7526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2"/>
          <p:cNvSpPr>
            <a:spLocks noGrp="1" noChangeArrowheads="1"/>
          </p:cNvSpPr>
          <p:nvPr>
            <p:ph type="sldNum" sz="quarter" idx="10"/>
          </p:nvPr>
        </p:nvSpPr>
        <p:spPr>
          <a:ln/>
        </p:spPr>
        <p:txBody>
          <a:bodyPr/>
          <a:lstStyle>
            <a:lvl1pPr>
              <a:defRPr/>
            </a:lvl1pPr>
          </a:lstStyle>
          <a:p>
            <a:pPr>
              <a:defRPr/>
            </a:pPr>
            <a:fld id="{30EA16CF-0D67-4165-B901-5DA014D4229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8229600" cy="533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752600"/>
            <a:ext cx="7848600" cy="4525963"/>
          </a:xfrm>
        </p:spPr>
        <p:txBody>
          <a:bodyPr/>
          <a:lstStyle/>
          <a:p>
            <a:pPr lvl="0"/>
            <a:endParaRPr lang="en-US" noProof="0" smtClean="0"/>
          </a:p>
        </p:txBody>
      </p:sp>
      <p:sp>
        <p:nvSpPr>
          <p:cNvPr id="4" name="Rectangle 62"/>
          <p:cNvSpPr>
            <a:spLocks noGrp="1" noChangeArrowheads="1"/>
          </p:cNvSpPr>
          <p:nvPr>
            <p:ph type="sldNum" sz="quarter" idx="10"/>
          </p:nvPr>
        </p:nvSpPr>
        <p:spPr>
          <a:ln/>
        </p:spPr>
        <p:txBody>
          <a:bodyPr/>
          <a:lstStyle>
            <a:lvl1pPr>
              <a:defRPr/>
            </a:lvl1pPr>
          </a:lstStyle>
          <a:p>
            <a:pPr>
              <a:defRPr/>
            </a:pPr>
            <a:fld id="{ACE7B992-A9F5-4491-B346-23E6B655C94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2"/>
          <p:cNvSpPr>
            <a:spLocks noGrp="1" noChangeArrowheads="1"/>
          </p:cNvSpPr>
          <p:nvPr>
            <p:ph type="sldNum" sz="quarter" idx="10"/>
          </p:nvPr>
        </p:nvSpPr>
        <p:spPr>
          <a:ln/>
        </p:spPr>
        <p:txBody>
          <a:bodyPr/>
          <a:lstStyle>
            <a:lvl1pPr>
              <a:defRPr/>
            </a:lvl1pPr>
          </a:lstStyle>
          <a:p>
            <a:pPr>
              <a:defRPr/>
            </a:pPr>
            <a:fld id="{2A80F55E-ACB4-4EA8-9FE1-D2A96AE22E9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2"/>
          <p:cNvSpPr>
            <a:spLocks noGrp="1" noChangeArrowheads="1"/>
          </p:cNvSpPr>
          <p:nvPr>
            <p:ph type="sldNum" sz="quarter" idx="10"/>
          </p:nvPr>
        </p:nvSpPr>
        <p:spPr>
          <a:ln/>
        </p:spPr>
        <p:txBody>
          <a:bodyPr/>
          <a:lstStyle>
            <a:lvl1pPr>
              <a:defRPr/>
            </a:lvl1pPr>
          </a:lstStyle>
          <a:p>
            <a:pPr>
              <a:defRPr/>
            </a:pPr>
            <a:fld id="{88996137-4348-47F6-AA2B-0DBFEF45DD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752600"/>
            <a:ext cx="3848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3848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2"/>
          <p:cNvSpPr>
            <a:spLocks noGrp="1" noChangeArrowheads="1"/>
          </p:cNvSpPr>
          <p:nvPr>
            <p:ph type="sldNum" sz="quarter" idx="10"/>
          </p:nvPr>
        </p:nvSpPr>
        <p:spPr>
          <a:ln/>
        </p:spPr>
        <p:txBody>
          <a:bodyPr/>
          <a:lstStyle>
            <a:lvl1pPr>
              <a:defRPr/>
            </a:lvl1pPr>
          </a:lstStyle>
          <a:p>
            <a:pPr>
              <a:defRPr/>
            </a:pPr>
            <a:fld id="{1A633F4B-2632-4B11-9A1B-094D3447524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2"/>
          <p:cNvSpPr>
            <a:spLocks noGrp="1" noChangeArrowheads="1"/>
          </p:cNvSpPr>
          <p:nvPr>
            <p:ph type="sldNum" sz="quarter" idx="10"/>
          </p:nvPr>
        </p:nvSpPr>
        <p:spPr>
          <a:ln/>
        </p:spPr>
        <p:txBody>
          <a:bodyPr/>
          <a:lstStyle>
            <a:lvl1pPr>
              <a:defRPr/>
            </a:lvl1pPr>
          </a:lstStyle>
          <a:p>
            <a:pPr>
              <a:defRPr/>
            </a:pPr>
            <a:fld id="{BED5644F-FA26-4730-8C2F-57AE630D2E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2"/>
          <p:cNvSpPr>
            <a:spLocks noGrp="1" noChangeArrowheads="1"/>
          </p:cNvSpPr>
          <p:nvPr>
            <p:ph type="sldNum" sz="quarter" idx="10"/>
          </p:nvPr>
        </p:nvSpPr>
        <p:spPr>
          <a:ln/>
        </p:spPr>
        <p:txBody>
          <a:bodyPr/>
          <a:lstStyle>
            <a:lvl1pPr>
              <a:defRPr/>
            </a:lvl1pPr>
          </a:lstStyle>
          <a:p>
            <a:pPr>
              <a:defRPr/>
            </a:pPr>
            <a:fld id="{75203A2C-6A11-44CA-90D8-6EB9F7D05BB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2"/>
          <p:cNvSpPr>
            <a:spLocks noGrp="1" noChangeArrowheads="1"/>
          </p:cNvSpPr>
          <p:nvPr>
            <p:ph type="sldNum" sz="quarter" idx="10"/>
          </p:nvPr>
        </p:nvSpPr>
        <p:spPr>
          <a:ln/>
        </p:spPr>
        <p:txBody>
          <a:bodyPr/>
          <a:lstStyle>
            <a:lvl1pPr>
              <a:defRPr/>
            </a:lvl1pPr>
          </a:lstStyle>
          <a:p>
            <a:pPr>
              <a:defRPr/>
            </a:pPr>
            <a:fld id="{5819245F-464B-42C7-B95A-810AA13952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2"/>
          <p:cNvSpPr>
            <a:spLocks noGrp="1" noChangeArrowheads="1"/>
          </p:cNvSpPr>
          <p:nvPr>
            <p:ph type="sldNum" sz="quarter" idx="10"/>
          </p:nvPr>
        </p:nvSpPr>
        <p:spPr>
          <a:ln/>
        </p:spPr>
        <p:txBody>
          <a:bodyPr/>
          <a:lstStyle>
            <a:lvl1pPr>
              <a:defRPr/>
            </a:lvl1pPr>
          </a:lstStyle>
          <a:p>
            <a:pPr>
              <a:defRPr/>
            </a:pPr>
            <a:fld id="{1BDD76C6-B4D7-4F29-9A98-5D6454D5C38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2"/>
          <p:cNvSpPr>
            <a:spLocks noGrp="1" noChangeArrowheads="1"/>
          </p:cNvSpPr>
          <p:nvPr>
            <p:ph type="sldNum" sz="quarter" idx="10"/>
          </p:nvPr>
        </p:nvSpPr>
        <p:spPr>
          <a:ln/>
        </p:spPr>
        <p:txBody>
          <a:bodyPr/>
          <a:lstStyle>
            <a:lvl1pPr>
              <a:defRPr/>
            </a:lvl1pPr>
          </a:lstStyle>
          <a:p>
            <a:pPr>
              <a:defRPr/>
            </a:pPr>
            <a:fld id="{E94570A9-962E-4E86-BBE6-05B73E072C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6"/>
          <p:cNvGrpSpPr>
            <a:grpSpLocks/>
          </p:cNvGrpSpPr>
          <p:nvPr userDrawn="1"/>
        </p:nvGrpSpPr>
        <p:grpSpPr bwMode="auto">
          <a:xfrm>
            <a:off x="0" y="152400"/>
            <a:ext cx="8991600" cy="838200"/>
            <a:chOff x="0" y="96"/>
            <a:chExt cx="5664" cy="528"/>
          </a:xfrm>
        </p:grpSpPr>
        <p:pic>
          <p:nvPicPr>
            <p:cNvPr id="1030" name="Picture 77"/>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0" y="144"/>
              <a:ext cx="576" cy="384"/>
            </a:xfrm>
            <a:prstGeom prst="rect">
              <a:avLst/>
            </a:prstGeom>
            <a:noFill/>
            <a:ln w="9525">
              <a:noFill/>
              <a:miter lim="800000"/>
              <a:headEnd/>
              <a:tailEnd/>
            </a:ln>
          </p:spPr>
        </p:pic>
        <p:grpSp>
          <p:nvGrpSpPr>
            <p:cNvPr id="1031" name="Group 78"/>
            <p:cNvGrpSpPr>
              <a:grpSpLocks/>
            </p:cNvGrpSpPr>
            <p:nvPr userDrawn="1"/>
          </p:nvGrpSpPr>
          <p:grpSpPr bwMode="auto">
            <a:xfrm>
              <a:off x="576" y="96"/>
              <a:ext cx="5088" cy="528"/>
              <a:chOff x="0" y="2496"/>
              <a:chExt cx="5760" cy="835"/>
            </a:xfrm>
          </p:grpSpPr>
          <p:pic>
            <p:nvPicPr>
              <p:cNvPr id="1032" name="Picture 79" descr="imageStrip_broch"/>
              <p:cNvPicPr>
                <a:picLocks noChangeAspect="1" noChangeArrowheads="1"/>
              </p:cNvPicPr>
              <p:nvPr userDrawn="1"/>
            </p:nvPicPr>
            <p:blipFill>
              <a:blip r:embed="rId16" cstate="print"/>
              <a:srcRect l="818" r="1022"/>
              <a:stretch>
                <a:fillRect/>
              </a:stretch>
            </p:blipFill>
            <p:spPr bwMode="auto">
              <a:xfrm>
                <a:off x="0" y="2496"/>
                <a:ext cx="5760" cy="823"/>
              </a:xfrm>
              <a:prstGeom prst="rect">
                <a:avLst/>
              </a:prstGeom>
              <a:noFill/>
              <a:ln w="9525">
                <a:noFill/>
                <a:miter lim="800000"/>
                <a:headEnd/>
                <a:tailEnd/>
              </a:ln>
            </p:spPr>
          </p:pic>
          <p:sp>
            <p:nvSpPr>
              <p:cNvPr id="1033" name="Line 80"/>
              <p:cNvSpPr>
                <a:spLocks noChangeShapeType="1"/>
              </p:cNvSpPr>
              <p:nvPr userDrawn="1"/>
            </p:nvSpPr>
            <p:spPr bwMode="white">
              <a:xfrm>
                <a:off x="1296" y="2496"/>
                <a:ext cx="0" cy="835"/>
              </a:xfrm>
              <a:prstGeom prst="line">
                <a:avLst/>
              </a:prstGeom>
              <a:noFill/>
              <a:ln w="38100">
                <a:solidFill>
                  <a:schemeClr val="bg1"/>
                </a:solidFill>
                <a:round/>
                <a:headEnd/>
                <a:tailEnd/>
              </a:ln>
            </p:spPr>
            <p:txBody>
              <a:bodyPr/>
              <a:lstStyle/>
              <a:p>
                <a:endParaRPr lang="en-US"/>
              </a:p>
            </p:txBody>
          </p:sp>
          <p:sp>
            <p:nvSpPr>
              <p:cNvPr id="1034" name="Line 81"/>
              <p:cNvSpPr>
                <a:spLocks noChangeShapeType="1"/>
              </p:cNvSpPr>
              <p:nvPr userDrawn="1"/>
            </p:nvSpPr>
            <p:spPr bwMode="white">
              <a:xfrm>
                <a:off x="2115" y="2496"/>
                <a:ext cx="0" cy="835"/>
              </a:xfrm>
              <a:prstGeom prst="line">
                <a:avLst/>
              </a:prstGeom>
              <a:noFill/>
              <a:ln w="38100">
                <a:solidFill>
                  <a:schemeClr val="bg1"/>
                </a:solidFill>
                <a:round/>
                <a:headEnd/>
                <a:tailEnd/>
              </a:ln>
            </p:spPr>
            <p:txBody>
              <a:bodyPr/>
              <a:lstStyle/>
              <a:p>
                <a:endParaRPr lang="en-US"/>
              </a:p>
            </p:txBody>
          </p:sp>
          <p:sp>
            <p:nvSpPr>
              <p:cNvPr id="1035" name="Line 82"/>
              <p:cNvSpPr>
                <a:spLocks noChangeShapeType="1"/>
              </p:cNvSpPr>
              <p:nvPr userDrawn="1"/>
            </p:nvSpPr>
            <p:spPr bwMode="white">
              <a:xfrm>
                <a:off x="2946" y="2496"/>
                <a:ext cx="0" cy="835"/>
              </a:xfrm>
              <a:prstGeom prst="line">
                <a:avLst/>
              </a:prstGeom>
              <a:noFill/>
              <a:ln w="38100">
                <a:solidFill>
                  <a:schemeClr val="bg1"/>
                </a:solidFill>
                <a:round/>
                <a:headEnd/>
                <a:tailEnd/>
              </a:ln>
            </p:spPr>
            <p:txBody>
              <a:bodyPr/>
              <a:lstStyle/>
              <a:p>
                <a:endParaRPr lang="en-US"/>
              </a:p>
            </p:txBody>
          </p:sp>
          <p:sp>
            <p:nvSpPr>
              <p:cNvPr id="1036" name="Line 83"/>
              <p:cNvSpPr>
                <a:spLocks noChangeShapeType="1"/>
              </p:cNvSpPr>
              <p:nvPr userDrawn="1"/>
            </p:nvSpPr>
            <p:spPr bwMode="white">
              <a:xfrm>
                <a:off x="3765" y="2496"/>
                <a:ext cx="0" cy="835"/>
              </a:xfrm>
              <a:prstGeom prst="line">
                <a:avLst/>
              </a:prstGeom>
              <a:noFill/>
              <a:ln w="38100">
                <a:solidFill>
                  <a:schemeClr val="bg1"/>
                </a:solidFill>
                <a:round/>
                <a:headEnd/>
                <a:tailEnd/>
              </a:ln>
            </p:spPr>
            <p:txBody>
              <a:bodyPr/>
              <a:lstStyle/>
              <a:p>
                <a:endParaRPr lang="en-US"/>
              </a:p>
            </p:txBody>
          </p:sp>
          <p:sp>
            <p:nvSpPr>
              <p:cNvPr id="1037" name="Line 84"/>
              <p:cNvSpPr>
                <a:spLocks noChangeShapeType="1"/>
              </p:cNvSpPr>
              <p:nvPr userDrawn="1"/>
            </p:nvSpPr>
            <p:spPr bwMode="white">
              <a:xfrm>
                <a:off x="4602" y="2496"/>
                <a:ext cx="0" cy="835"/>
              </a:xfrm>
              <a:prstGeom prst="line">
                <a:avLst/>
              </a:prstGeom>
              <a:noFill/>
              <a:ln w="38100">
                <a:solidFill>
                  <a:schemeClr val="bg1"/>
                </a:solidFill>
                <a:round/>
                <a:headEnd/>
                <a:tailEnd/>
              </a:ln>
            </p:spPr>
            <p:txBody>
              <a:bodyPr/>
              <a:lstStyle/>
              <a:p>
                <a:endParaRPr lang="en-US"/>
              </a:p>
            </p:txBody>
          </p:sp>
        </p:grpSp>
      </p:grpSp>
      <p:sp>
        <p:nvSpPr>
          <p:cNvPr id="1027" name="Rectangle 22"/>
          <p:cNvSpPr>
            <a:spLocks noGrp="1" noChangeArrowheads="1"/>
          </p:cNvSpPr>
          <p:nvPr>
            <p:ph type="body" idx="1"/>
          </p:nvPr>
        </p:nvSpPr>
        <p:spPr bwMode="auto">
          <a:xfrm>
            <a:off x="914400" y="1752600"/>
            <a:ext cx="7848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1566" name="Rectangle 62"/>
          <p:cNvSpPr>
            <a:spLocks noGrp="1" noChangeArrowheads="1"/>
          </p:cNvSpPr>
          <p:nvPr>
            <p:ph type="sldNum" sz="quarter" idx="4"/>
          </p:nvPr>
        </p:nvSpPr>
        <p:spPr bwMode="auto">
          <a:xfrm>
            <a:off x="8686800" y="6477000"/>
            <a:ext cx="381000" cy="215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92978B"/>
                </a:solidFill>
                <a:latin typeface="Arial" charset="0"/>
                <a:ea typeface="ＭＳ Ｐゴシック" pitchFamily="34" charset="-128"/>
                <a:cs typeface="+mn-cs"/>
              </a:defRPr>
            </a:lvl1pPr>
          </a:lstStyle>
          <a:p>
            <a:pPr>
              <a:defRPr/>
            </a:pPr>
            <a:fld id="{554FE78C-BF09-4455-8D18-40824699201D}" type="slidenum">
              <a:rPr lang="en-US"/>
              <a:pPr>
                <a:defRPr/>
              </a:pPr>
              <a:t>‹#›</a:t>
            </a:fld>
            <a:endParaRPr lang="en-US"/>
          </a:p>
        </p:txBody>
      </p:sp>
      <p:sp>
        <p:nvSpPr>
          <p:cNvPr id="1029" name="Rectangle 87"/>
          <p:cNvSpPr>
            <a:spLocks noGrp="1" noChangeArrowheads="1"/>
          </p:cNvSpPr>
          <p:nvPr>
            <p:ph type="title"/>
          </p:nvPr>
        </p:nvSpPr>
        <p:spPr bwMode="auto">
          <a:xfrm>
            <a:off x="914400" y="990600"/>
            <a:ext cx="82296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073"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 id="2147484072" r:id="rId13"/>
  </p:sldLayoutIdLst>
  <p:hf hdr="0" ftr="0" dt="0"/>
  <p:txStyles>
    <p:titleStyle>
      <a:lvl1pPr algn="l" rtl="0" eaLnBrk="0" fontAlgn="base" hangingPunct="0">
        <a:spcBef>
          <a:spcPct val="0"/>
        </a:spcBef>
        <a:spcAft>
          <a:spcPct val="0"/>
        </a:spcAft>
        <a:buClr>
          <a:schemeClr val="accent2"/>
        </a:buClr>
        <a:buSzPct val="120000"/>
        <a:defRPr sz="2800" b="1">
          <a:solidFill>
            <a:srgbClr val="B20935"/>
          </a:solidFill>
          <a:latin typeface="+mj-lt"/>
          <a:ea typeface="+mj-ea"/>
          <a:cs typeface="ＭＳ Ｐゴシック"/>
        </a:defRPr>
      </a:lvl1pPr>
      <a:lvl2pPr algn="l" rtl="0" eaLnBrk="0" fontAlgn="base" hangingPunct="0">
        <a:spcBef>
          <a:spcPct val="0"/>
        </a:spcBef>
        <a:spcAft>
          <a:spcPct val="0"/>
        </a:spcAft>
        <a:buClr>
          <a:schemeClr val="accent2"/>
        </a:buClr>
        <a:buSzPct val="120000"/>
        <a:defRPr sz="2800" b="1">
          <a:solidFill>
            <a:srgbClr val="B20935"/>
          </a:solidFill>
          <a:latin typeface="Arial" charset="0"/>
          <a:ea typeface="ＭＳ Ｐゴシック" pitchFamily="34" charset="-128"/>
          <a:cs typeface="ＭＳ Ｐゴシック"/>
        </a:defRPr>
      </a:lvl2pPr>
      <a:lvl3pPr algn="l" rtl="0" eaLnBrk="0" fontAlgn="base" hangingPunct="0">
        <a:spcBef>
          <a:spcPct val="0"/>
        </a:spcBef>
        <a:spcAft>
          <a:spcPct val="0"/>
        </a:spcAft>
        <a:buClr>
          <a:schemeClr val="accent2"/>
        </a:buClr>
        <a:buSzPct val="120000"/>
        <a:defRPr sz="2800" b="1">
          <a:solidFill>
            <a:srgbClr val="B20935"/>
          </a:solidFill>
          <a:latin typeface="Arial" charset="0"/>
          <a:ea typeface="ＭＳ Ｐゴシック" pitchFamily="34" charset="-128"/>
          <a:cs typeface="ＭＳ Ｐゴシック"/>
        </a:defRPr>
      </a:lvl3pPr>
      <a:lvl4pPr algn="l" rtl="0" eaLnBrk="0" fontAlgn="base" hangingPunct="0">
        <a:spcBef>
          <a:spcPct val="0"/>
        </a:spcBef>
        <a:spcAft>
          <a:spcPct val="0"/>
        </a:spcAft>
        <a:buClr>
          <a:schemeClr val="accent2"/>
        </a:buClr>
        <a:buSzPct val="120000"/>
        <a:defRPr sz="2800" b="1">
          <a:solidFill>
            <a:srgbClr val="B20935"/>
          </a:solidFill>
          <a:latin typeface="Arial" charset="0"/>
          <a:ea typeface="ＭＳ Ｐゴシック" pitchFamily="34" charset="-128"/>
          <a:cs typeface="ＭＳ Ｐゴシック"/>
        </a:defRPr>
      </a:lvl4pPr>
      <a:lvl5pPr algn="l" rtl="0" eaLnBrk="0" fontAlgn="base" hangingPunct="0">
        <a:spcBef>
          <a:spcPct val="0"/>
        </a:spcBef>
        <a:spcAft>
          <a:spcPct val="0"/>
        </a:spcAft>
        <a:buClr>
          <a:schemeClr val="accent2"/>
        </a:buClr>
        <a:buSzPct val="120000"/>
        <a:defRPr sz="2800" b="1">
          <a:solidFill>
            <a:srgbClr val="B20935"/>
          </a:solidFill>
          <a:latin typeface="Arial" charset="0"/>
          <a:ea typeface="ＭＳ Ｐゴシック" pitchFamily="34" charset="-128"/>
          <a:cs typeface="ＭＳ Ｐゴシック"/>
        </a:defRPr>
      </a:lvl5pPr>
      <a:lvl6pPr marL="457200" algn="l" rtl="0" fontAlgn="base">
        <a:spcBef>
          <a:spcPct val="0"/>
        </a:spcBef>
        <a:spcAft>
          <a:spcPct val="0"/>
        </a:spcAft>
        <a:buClr>
          <a:schemeClr val="accent2"/>
        </a:buClr>
        <a:buSzPct val="120000"/>
        <a:defRPr sz="2800" b="1">
          <a:solidFill>
            <a:srgbClr val="B20935"/>
          </a:solidFill>
          <a:latin typeface="Arial" charset="0"/>
          <a:ea typeface="ＭＳ Ｐゴシック" pitchFamily="34" charset="-128"/>
        </a:defRPr>
      </a:lvl6pPr>
      <a:lvl7pPr marL="914400" algn="l" rtl="0" fontAlgn="base">
        <a:spcBef>
          <a:spcPct val="0"/>
        </a:spcBef>
        <a:spcAft>
          <a:spcPct val="0"/>
        </a:spcAft>
        <a:buClr>
          <a:schemeClr val="accent2"/>
        </a:buClr>
        <a:buSzPct val="120000"/>
        <a:defRPr sz="2800" b="1">
          <a:solidFill>
            <a:srgbClr val="B20935"/>
          </a:solidFill>
          <a:latin typeface="Arial" charset="0"/>
          <a:ea typeface="ＭＳ Ｐゴシック" pitchFamily="34" charset="-128"/>
        </a:defRPr>
      </a:lvl7pPr>
      <a:lvl8pPr marL="1371600" algn="l" rtl="0" fontAlgn="base">
        <a:spcBef>
          <a:spcPct val="0"/>
        </a:spcBef>
        <a:spcAft>
          <a:spcPct val="0"/>
        </a:spcAft>
        <a:buClr>
          <a:schemeClr val="accent2"/>
        </a:buClr>
        <a:buSzPct val="120000"/>
        <a:defRPr sz="2800" b="1">
          <a:solidFill>
            <a:srgbClr val="B20935"/>
          </a:solidFill>
          <a:latin typeface="Arial" charset="0"/>
          <a:ea typeface="ＭＳ Ｐゴシック" pitchFamily="34" charset="-128"/>
        </a:defRPr>
      </a:lvl8pPr>
      <a:lvl9pPr marL="1828800" algn="l" rtl="0" fontAlgn="base">
        <a:spcBef>
          <a:spcPct val="0"/>
        </a:spcBef>
        <a:spcAft>
          <a:spcPct val="0"/>
        </a:spcAft>
        <a:buClr>
          <a:schemeClr val="accent2"/>
        </a:buClr>
        <a:buSzPct val="120000"/>
        <a:defRPr sz="2800" b="1">
          <a:solidFill>
            <a:srgbClr val="B20935"/>
          </a:solidFill>
          <a:latin typeface="Arial" charset="0"/>
          <a:ea typeface="ＭＳ Ｐゴシック" pitchFamily="34" charset="-128"/>
        </a:defRPr>
      </a:lvl9pPr>
    </p:titleStyle>
    <p:bodyStyle>
      <a:lvl1pPr marL="177800" indent="-177800" algn="l" rtl="0" eaLnBrk="0" fontAlgn="base" hangingPunct="0">
        <a:lnSpc>
          <a:spcPct val="90000"/>
        </a:lnSpc>
        <a:spcBef>
          <a:spcPct val="20000"/>
        </a:spcBef>
        <a:spcAft>
          <a:spcPct val="0"/>
        </a:spcAft>
        <a:buClr>
          <a:schemeClr val="folHlink"/>
        </a:buClr>
        <a:buSzPct val="120000"/>
        <a:buFont typeface="Wingdings" pitchFamily="2" charset="2"/>
        <a:buChar char="§"/>
        <a:defRPr sz="2400">
          <a:solidFill>
            <a:schemeClr val="tx1"/>
          </a:solidFill>
          <a:latin typeface="+mn-lt"/>
          <a:ea typeface="+mn-ea"/>
          <a:cs typeface="ＭＳ Ｐゴシック"/>
        </a:defRPr>
      </a:lvl1pPr>
      <a:lvl2pPr marL="406400" indent="-114300" algn="l" rtl="0" eaLnBrk="0" fontAlgn="base" hangingPunct="0">
        <a:lnSpc>
          <a:spcPct val="90000"/>
        </a:lnSpc>
        <a:spcBef>
          <a:spcPct val="20000"/>
        </a:spcBef>
        <a:spcAft>
          <a:spcPct val="0"/>
        </a:spcAft>
        <a:buClr>
          <a:schemeClr val="folHlink"/>
        </a:buClr>
        <a:buSzPct val="90000"/>
        <a:buFont typeface="Verdana" pitchFamily="34" charset="0"/>
        <a:buChar char="□"/>
        <a:defRPr sz="2000">
          <a:solidFill>
            <a:schemeClr val="tx1"/>
          </a:solidFill>
          <a:latin typeface="+mn-lt"/>
          <a:ea typeface="+mn-ea"/>
          <a:cs typeface="ＭＳ Ｐゴシック"/>
        </a:defRPr>
      </a:lvl2pPr>
      <a:lvl3pPr marL="571500" indent="114300" algn="l" rtl="0" eaLnBrk="0" fontAlgn="base" hangingPunct="0">
        <a:lnSpc>
          <a:spcPct val="90000"/>
        </a:lnSpc>
        <a:spcBef>
          <a:spcPct val="20000"/>
        </a:spcBef>
        <a:spcAft>
          <a:spcPct val="0"/>
        </a:spcAft>
        <a:buClr>
          <a:schemeClr val="folHlink"/>
        </a:buClr>
        <a:buFont typeface="Wingdings" pitchFamily="2" charset="2"/>
        <a:buChar char="§"/>
        <a:defRPr sz="2400">
          <a:solidFill>
            <a:schemeClr val="tx1"/>
          </a:solidFill>
          <a:latin typeface="+mn-lt"/>
          <a:ea typeface="+mn-ea"/>
          <a:cs typeface="ＭＳ Ｐゴシック"/>
        </a:defRPr>
      </a:lvl3pPr>
      <a:lvl4pPr marL="1206500" indent="-228600" algn="l" rtl="0" eaLnBrk="0" fontAlgn="base" hangingPunct="0">
        <a:lnSpc>
          <a:spcPct val="90000"/>
        </a:lnSpc>
        <a:spcBef>
          <a:spcPct val="20000"/>
        </a:spcBef>
        <a:spcAft>
          <a:spcPct val="0"/>
        </a:spcAft>
        <a:buClr>
          <a:schemeClr val="folHlink"/>
        </a:buClr>
        <a:buSzPct val="75000"/>
        <a:buFont typeface="Verdana" pitchFamily="34" charset="0"/>
        <a:buChar char="□"/>
        <a:defRPr sz="1600">
          <a:solidFill>
            <a:schemeClr val="tx1"/>
          </a:solidFill>
          <a:latin typeface="+mn-lt"/>
          <a:ea typeface="+mn-ea"/>
          <a:cs typeface="ＭＳ Ｐゴシック"/>
        </a:defRPr>
      </a:lvl4pPr>
      <a:lvl5pPr marL="1485900" indent="-114300" algn="l" rtl="0" eaLnBrk="0" fontAlgn="base" hangingPunct="0">
        <a:lnSpc>
          <a:spcPct val="90000"/>
        </a:lnSpc>
        <a:spcBef>
          <a:spcPct val="20000"/>
        </a:spcBef>
        <a:spcAft>
          <a:spcPct val="0"/>
        </a:spcAft>
        <a:buChar char="»"/>
        <a:defRPr sz="1600">
          <a:solidFill>
            <a:schemeClr val="tx1"/>
          </a:solidFill>
          <a:latin typeface="+mn-lt"/>
          <a:ea typeface="+mn-ea"/>
          <a:cs typeface="ＭＳ Ｐゴシック"/>
        </a:defRPr>
      </a:lvl5pPr>
      <a:lvl6pPr marL="1943100" indent="-114300" algn="l" rtl="0" fontAlgn="base">
        <a:lnSpc>
          <a:spcPct val="90000"/>
        </a:lnSpc>
        <a:spcBef>
          <a:spcPct val="20000"/>
        </a:spcBef>
        <a:spcAft>
          <a:spcPct val="0"/>
        </a:spcAft>
        <a:buChar char="»"/>
        <a:defRPr sz="1600">
          <a:solidFill>
            <a:schemeClr val="tx1"/>
          </a:solidFill>
          <a:latin typeface="+mn-lt"/>
          <a:ea typeface="+mn-ea"/>
        </a:defRPr>
      </a:lvl6pPr>
      <a:lvl7pPr marL="2400300" indent="-114300" algn="l" rtl="0" fontAlgn="base">
        <a:lnSpc>
          <a:spcPct val="90000"/>
        </a:lnSpc>
        <a:spcBef>
          <a:spcPct val="20000"/>
        </a:spcBef>
        <a:spcAft>
          <a:spcPct val="0"/>
        </a:spcAft>
        <a:buChar char="»"/>
        <a:defRPr sz="1600">
          <a:solidFill>
            <a:schemeClr val="tx1"/>
          </a:solidFill>
          <a:latin typeface="+mn-lt"/>
          <a:ea typeface="+mn-ea"/>
        </a:defRPr>
      </a:lvl7pPr>
      <a:lvl8pPr marL="2857500" indent="-114300" algn="l" rtl="0" fontAlgn="base">
        <a:lnSpc>
          <a:spcPct val="90000"/>
        </a:lnSpc>
        <a:spcBef>
          <a:spcPct val="20000"/>
        </a:spcBef>
        <a:spcAft>
          <a:spcPct val="0"/>
        </a:spcAft>
        <a:buChar char="»"/>
        <a:defRPr sz="1600">
          <a:solidFill>
            <a:schemeClr val="tx1"/>
          </a:solidFill>
          <a:latin typeface="+mn-lt"/>
          <a:ea typeface="+mn-ea"/>
        </a:defRPr>
      </a:lvl8pPr>
      <a:lvl9pPr marL="3314700" indent="-114300" algn="l" rtl="0" fontAlgn="base">
        <a:lnSpc>
          <a:spcPct val="90000"/>
        </a:lnSpc>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helpdesk@mts.com?subject=Potential%20Security%20Incident"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mts.com/PoliciesProcedures/Pages/default.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1905000"/>
            <a:ext cx="8458200" cy="2362200"/>
          </a:xfrm>
          <a:ln w="9525"/>
        </p:spPr>
        <p:txBody>
          <a:bodyPr/>
          <a:lstStyle/>
          <a:p>
            <a:pPr algn="ctr">
              <a:spcBef>
                <a:spcPct val="0"/>
              </a:spcBef>
              <a:buNone/>
            </a:pPr>
            <a:r>
              <a:rPr lang="ko-KR" sz="4800" b="1" i="0">
                <a:solidFill>
                  <a:srgbClr val="B20935"/>
                </a:solidFill>
                <a:latin typeface="Arial"/>
                <a:ea typeface="+mj-ea"/>
                <a:cs typeface="ＭＳ Ｐゴシック"/>
              </a:rPr>
              <a:t>MTS 시스템</a:t>
            </a:r>
            <a:br>
              <a:rPr lang="ko-KR" sz="4800" b="1" i="0">
                <a:solidFill>
                  <a:srgbClr val="B20935"/>
                </a:solidFill>
                <a:latin typeface="Arial"/>
                <a:ea typeface="+mj-ea"/>
                <a:cs typeface="ＭＳ Ｐゴシック"/>
              </a:rPr>
            </a:br>
            <a:r>
              <a:rPr lang="ko-KR" sz="4800" b="1" i="0">
                <a:solidFill>
                  <a:srgbClr val="B20935"/>
                </a:solidFill>
                <a:latin typeface="Arial"/>
                <a:ea typeface="+mj-ea"/>
                <a:cs typeface="ＭＳ Ｐゴシック"/>
              </a:rPr>
              <a:t> 정보 보안</a:t>
            </a:r>
            <a:br>
              <a:rPr lang="ko-KR" sz="4800" b="1" i="0">
                <a:solidFill>
                  <a:srgbClr val="B20935"/>
                </a:solidFill>
                <a:latin typeface="Arial"/>
                <a:ea typeface="+mj-ea"/>
                <a:cs typeface="ＭＳ Ｐゴシック"/>
              </a:rPr>
            </a:br>
            <a:r>
              <a:rPr lang="ko-KR" sz="4800" b="1" i="0">
                <a:solidFill>
                  <a:srgbClr val="B20935"/>
                </a:solidFill>
                <a:latin typeface="Arial"/>
                <a:ea typeface="+mj-ea"/>
                <a:cs typeface="ＭＳ Ｐゴシック"/>
              </a:rPr>
              <a:t> 인식</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암호</a:t>
            </a:r>
            <a:endParaRPr lang="en-US" dirty="0"/>
          </a:p>
        </p:txBody>
      </p:sp>
      <p:sp>
        <p:nvSpPr>
          <p:cNvPr id="3" name="Content Placeholder 2"/>
          <p:cNvSpPr>
            <a:spLocks noGrp="1"/>
          </p:cNvSpPr>
          <p:nvPr>
            <p:ph idx="1"/>
          </p:nvPr>
        </p:nvSpPr>
        <p:spPr>
          <a:xfrm>
            <a:off x="914400" y="1570037"/>
            <a:ext cx="7848600" cy="4525963"/>
          </a:xfrm>
        </p:spPr>
        <p:txBody>
          <a:bodyPr/>
          <a:lstStyle/>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MTS </a:t>
            </a:r>
            <a:r>
              <a:rPr lang="ko-KR" altLang="en-US" dirty="0" smtClean="0">
                <a:solidFill>
                  <a:srgbClr val="000000"/>
                </a:solidFill>
                <a:latin typeface="Arial"/>
              </a:rPr>
              <a:t>규정에 의한</a:t>
            </a:r>
            <a:r>
              <a:rPr lang="ko-KR" altLang="en-US" sz="2400" b="0" i="0" dirty="0" smtClean="0">
                <a:solidFill>
                  <a:srgbClr val="000000"/>
                </a:solidFill>
                <a:latin typeface="Arial"/>
                <a:ea typeface="+mn-ea"/>
                <a:cs typeface="ＭＳ Ｐゴシック"/>
              </a:rPr>
              <a:t> </a:t>
            </a:r>
            <a:r>
              <a:rPr lang="ko-KR" altLang="en-US" sz="2400" b="0" i="0" dirty="0">
                <a:solidFill>
                  <a:srgbClr val="000000"/>
                </a:solidFill>
                <a:latin typeface="Arial"/>
                <a:ea typeface="+mn-ea"/>
                <a:cs typeface="ＭＳ Ｐゴシック"/>
              </a:rPr>
              <a:t>요건:</a:t>
            </a:r>
            <a:endParaRPr lang="en-US" altLang="en-US" dirty="0"/>
          </a:p>
          <a:p>
            <a:pPr marL="749259" lvl="1" indent="-457200" algn="l">
              <a:spcBef>
                <a:spcPct val="20000"/>
              </a:spcBef>
              <a:spcAft>
                <a:spcPct val="0"/>
              </a:spcAft>
              <a:buClr>
                <a:srgbClr val="E5B41C"/>
              </a:buClr>
              <a:buSzPct val="90000"/>
              <a:buFont typeface="Verdana"/>
              <a:buChar char="□"/>
            </a:pPr>
            <a:r>
              <a:rPr lang="ko-KR" altLang="en-US" sz="2400" b="0" i="0" u="sng" dirty="0">
                <a:solidFill>
                  <a:srgbClr val="000000"/>
                </a:solidFill>
                <a:latin typeface="Arial"/>
                <a:ea typeface="+mn-ea"/>
                <a:cs typeface="ＭＳ Ｐゴシック"/>
              </a:rPr>
              <a:t>최소</a:t>
            </a:r>
            <a:r>
              <a:rPr lang="ko-KR" altLang="en-US" sz="2400" b="0" i="0" dirty="0">
                <a:solidFill>
                  <a:srgbClr val="000000"/>
                </a:solidFill>
                <a:latin typeface="Arial"/>
                <a:ea typeface="+mn-ea"/>
                <a:cs typeface="ＭＳ Ｐゴシック"/>
              </a:rPr>
              <a:t> 7자 이상, 길 수록 좋음</a:t>
            </a:r>
            <a:endParaRPr lang="en-US" altLang="en-US" sz="2400" dirty="0"/>
          </a:p>
          <a:p>
            <a:pPr marL="749259" lvl="1" indent="-457200" algn="l">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대문자, 소문자와 알파벳과 숫자를 섞어서 사용</a:t>
            </a:r>
          </a:p>
          <a:p>
            <a:pPr marL="749259" lvl="1" indent="-457200" algn="l">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사전에서 찾을 수 있는 단어 또는 사전에서 찾을 수 있는 단어와 숫자의 조합 사용 금지</a:t>
            </a:r>
          </a:p>
          <a:p>
            <a:pPr marL="749259" lvl="1" indent="-457200" algn="l">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암호는 남에게는 어렵고 내가 기억하기는 쉬워야 </a:t>
            </a:r>
            <a:r>
              <a:rPr lang="ko-KR" altLang="en-US" sz="2400" b="0" i="0" dirty="0" smtClean="0">
                <a:solidFill>
                  <a:srgbClr val="000000"/>
                </a:solidFill>
                <a:latin typeface="Arial"/>
                <a:ea typeface="+mn-ea"/>
                <a:cs typeface="ＭＳ Ｐゴシック"/>
              </a:rPr>
              <a:t>함</a:t>
            </a:r>
            <a:endParaRPr lang="en-US" altLang="ko-KR" sz="2400" b="0" i="0" dirty="0" smtClean="0">
              <a:solidFill>
                <a:srgbClr val="000000"/>
              </a:solidFill>
              <a:latin typeface="Arial"/>
              <a:ea typeface="+mn-ea"/>
              <a:cs typeface="ＭＳ Ｐゴシック"/>
            </a:endParaRPr>
          </a:p>
          <a:p>
            <a:pPr marL="749259" lvl="1" indent="-457200" algn="l">
              <a:spcBef>
                <a:spcPct val="20000"/>
              </a:spcBef>
              <a:spcAft>
                <a:spcPct val="0"/>
              </a:spcAft>
              <a:buClr>
                <a:srgbClr val="E5B41C"/>
              </a:buClr>
              <a:buSzPct val="90000"/>
              <a:buFont typeface="Verdana"/>
              <a:buChar char="□"/>
            </a:pPr>
            <a:endParaRPr lang="en-US" altLang="en-US" sz="2400" dirty="0"/>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MTS에서는 최소 90</a:t>
            </a:r>
            <a:r>
              <a:rPr lang="ko-KR" altLang="en-US" sz="2400" b="0" i="0" dirty="0" smtClean="0">
                <a:solidFill>
                  <a:srgbClr val="000000"/>
                </a:solidFill>
                <a:latin typeface="Arial"/>
                <a:ea typeface="+mn-ea"/>
                <a:cs typeface="ＭＳ Ｐゴシック"/>
              </a:rPr>
              <a:t>일 마다 암호 </a:t>
            </a:r>
            <a:r>
              <a:rPr lang="ko-KR" altLang="en-US" sz="2400" b="0" i="0" dirty="0">
                <a:solidFill>
                  <a:srgbClr val="000000"/>
                </a:solidFill>
                <a:latin typeface="Arial"/>
                <a:ea typeface="+mn-ea"/>
                <a:cs typeface="ＭＳ Ｐゴシック"/>
              </a:rPr>
              <a:t>변경을 요구</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암호 공유 또는 재사용 금지</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안전하게 보관하고 적어두지 말 것!</a:t>
            </a:r>
            <a:endParaRPr lang="en-US" altLang="en-US" dirty="0"/>
          </a:p>
          <a:p>
            <a:pPr marL="177759" indent="-177759" algn="l">
              <a:spcBef>
                <a:spcPct val="20000"/>
              </a:spcBef>
              <a:spcAft>
                <a:spcPct val="0"/>
              </a:spcAft>
              <a:buClr>
                <a:srgbClr val="E5B41C"/>
              </a:buClr>
              <a:buSzPct val="120000"/>
              <a:buFont typeface="Wingdings"/>
              <a:buChar char="§"/>
            </a:pP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10</a:t>
            </a:fld>
            <a:endParaRPr lang="en-US"/>
          </a:p>
        </p:txBody>
      </p:sp>
      <p:sp>
        <p:nvSpPr>
          <p:cNvPr id="5" name="TextBox 4"/>
          <p:cNvSpPr txBox="1"/>
          <p:nvPr/>
        </p:nvSpPr>
        <p:spPr>
          <a:xfrm>
            <a:off x="1752600" y="3505200"/>
            <a:ext cx="6934200" cy="830997"/>
          </a:xfrm>
          <a:prstGeom prst="rect">
            <a:avLst/>
          </a:prstGeom>
          <a:solidFill>
            <a:schemeClr val="accent1"/>
          </a:solidFill>
        </p:spPr>
        <p:txBody>
          <a:bodyPr wrap="square" rtlCol="0">
            <a:spAutoFit/>
          </a:bodyPr>
          <a:lstStyle/>
          <a:p>
            <a:pPr algn="ctr">
              <a:buNone/>
            </a:pPr>
            <a:r>
              <a:rPr lang="ko-KR" sz="2400" b="0" i="0">
                <a:solidFill>
                  <a:schemeClr val="tx1"/>
                </a:solidFill>
                <a:latin typeface="Arial"/>
                <a:ea typeface="ＭＳ Ｐゴシック"/>
                <a:cs typeface="ＭＳ Ｐゴシック"/>
              </a:rPr>
              <a:t>“MTS is great” </a:t>
            </a:r>
            <a:r>
              <a:rPr lang="ko-KR" sz="2400" b="0" i="0">
                <a:solidFill>
                  <a:schemeClr val="tx1"/>
                </a:solidFill>
                <a:latin typeface="Arial"/>
                <a:ea typeface="ＭＳ Ｐゴシック"/>
                <a:cs typeface="ＭＳ Ｐゴシック"/>
                <a:sym typeface="Wingdings"/>
              </a:rPr>
              <a:t></a:t>
            </a:r>
            <a:r>
              <a:rPr lang="ko-KR" sz="2400" b="0" i="0">
                <a:solidFill>
                  <a:schemeClr val="tx1"/>
                </a:solidFill>
                <a:latin typeface="Arial"/>
                <a:ea typeface="ＭＳ Ｐゴシック"/>
                <a:cs typeface="ＭＳ Ｐゴシック"/>
              </a:rPr>
              <a:t> </a:t>
            </a:r>
          </a:p>
          <a:p>
            <a:pPr algn="ctr">
              <a:buNone/>
            </a:pPr>
            <a:r>
              <a:rPr lang="ko-KR" sz="2400" b="0" i="0">
                <a:solidFill>
                  <a:schemeClr val="tx1"/>
                </a:solidFill>
                <a:latin typeface="Arial"/>
                <a:ea typeface="ＭＳ Ｐゴシック"/>
                <a:cs typeface="ＭＳ Ｐゴシック"/>
              </a:rPr>
              <a:t>“MTS_15_Gre@t!”</a:t>
            </a:r>
          </a:p>
        </p:txBody>
      </p:sp>
    </p:spTree>
    <p:extLst>
      <p:ext uri="{BB962C8B-B14F-4D97-AF65-F5344CB8AC3E}">
        <p14:creationId xmlns:p14="http://schemas.microsoft.com/office/powerpoint/2010/main" val="1042491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0"/>
                                  </p:iterate>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10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1000"/>
                                        <p:tgtEl>
                                          <p:spTgt spid="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childTnLst>
                                </p:cTn>
                              </p:par>
                            </p:childTnLst>
                          </p:cTn>
                        </p:par>
                        <p:par>
                          <p:cTn id="14" fill="hold">
                            <p:stCondLst>
                              <p:cond delay="1000"/>
                            </p:stCondLst>
                            <p:childTnLst>
                              <p:par>
                                <p:cTn id="15" presetID="15" presetClass="emph" presetSubtype="0" grpId="1" nodeType="afterEffect">
                                  <p:stCondLst>
                                    <p:cond delay="500"/>
                                  </p:stCondLst>
                                  <p:childTnLst>
                                    <p:set>
                                      <p:cBhvr override="childStyle">
                                        <p:cTn id="16" dur="500"/>
                                        <p:tgtEl>
                                          <p:spTgt spid="5">
                                            <p:txEl>
                                              <p:pRg st="0" end="0"/>
                                            </p:txEl>
                                          </p:spTgt>
                                        </p:tgtEl>
                                        <p:attrNameLst>
                                          <p:attrName>style.fontWeight</p:attrName>
                                        </p:attrNameLst>
                                      </p:cBhvr>
                                      <p:to>
                                        <p:strVal val="bold"/>
                                      </p:to>
                                    </p:set>
                                  </p:childTnLst>
                                </p:cTn>
                              </p:par>
                            </p:childTnLst>
                          </p:cTn>
                        </p:par>
                        <p:par>
                          <p:cTn id="17" fill="hold">
                            <p:stCondLst>
                              <p:cond delay="2000"/>
                            </p:stCondLst>
                            <p:childTnLst>
                              <p:par>
                                <p:cTn id="18" presetID="15" presetClass="emph" presetSubtype="0" grpId="1" nodeType="afterEffect">
                                  <p:stCondLst>
                                    <p:cond delay="500"/>
                                  </p:stCondLst>
                                  <p:childTnLst>
                                    <p:set>
                                      <p:cBhvr override="childStyle">
                                        <p:cTn id="19" dur="500"/>
                                        <p:tgtEl>
                                          <p:spTgt spid="5">
                                            <p:txEl>
                                              <p:pRg st="1" end="1"/>
                                            </p:txEl>
                                          </p:spTgt>
                                        </p:tgtEl>
                                        <p:attrNameLst>
                                          <p:attrName>style.fontWeight</p:attrName>
                                        </p:attrNameLst>
                                      </p:cBhvr>
                                      <p:to>
                                        <p:strVal val="bold"/>
                                      </p:to>
                                    </p:set>
                                  </p:childTnLst>
                                </p:cTn>
                              </p:par>
                            </p:childTnLst>
                          </p:cTn>
                        </p:par>
                        <p:par>
                          <p:cTn id="20" fill="hold">
                            <p:stCondLst>
                              <p:cond delay="3000"/>
                            </p:stCondLst>
                            <p:childTnLst>
                              <p:par>
                                <p:cTn id="21" presetID="10" presetClass="exit" presetSubtype="0" fill="hold" grpId="2" nodeType="afterEffect">
                                  <p:stCondLst>
                                    <p:cond delay="500"/>
                                  </p:stCondLst>
                                  <p:childTnLst>
                                    <p:animEffect transition="out" filter="fade">
                                      <p:cBhvr>
                                        <p:cTn id="22" dur="500"/>
                                        <p:tgtEl>
                                          <p:spTgt spid="5">
                                            <p:txEl>
                                              <p:pRg st="0" end="0"/>
                                            </p:txEl>
                                          </p:spTgt>
                                        </p:tgtEl>
                                      </p:cBhvr>
                                    </p:animEffect>
                                    <p:set>
                                      <p:cBhvr>
                                        <p:cTn id="23" dur="1" fill="hold">
                                          <p:stCondLst>
                                            <p:cond delay="499"/>
                                          </p:stCondLst>
                                        </p:cTn>
                                        <p:tgtEl>
                                          <p:spTgt spid="5">
                                            <p:txEl>
                                              <p:pRg st="0" end="0"/>
                                            </p:txEl>
                                          </p:spTgt>
                                        </p:tgtEl>
                                        <p:attrNameLst>
                                          <p:attrName>style.visibility</p:attrName>
                                        </p:attrNameLst>
                                      </p:cBhvr>
                                      <p:to>
                                        <p:strVal val="hidden"/>
                                      </p:to>
                                    </p:set>
                                  </p:childTnLst>
                                </p:cTn>
                              </p:par>
                            </p:childTnLst>
                          </p:cTn>
                        </p:par>
                        <p:par>
                          <p:cTn id="24" fill="hold">
                            <p:stCondLst>
                              <p:cond delay="4000"/>
                            </p:stCondLst>
                            <p:childTnLst>
                              <p:par>
                                <p:cTn id="25" presetID="10" presetClass="exit" presetSubtype="0" fill="hold" grpId="2" nodeType="afterEffect">
                                  <p:stCondLst>
                                    <p:cond delay="500"/>
                                  </p:stCondLst>
                                  <p:childTnLst>
                                    <p:animEffect transition="out" filter="fade">
                                      <p:cBhvr>
                                        <p:cTn id="26" dur="500"/>
                                        <p:tgtEl>
                                          <p:spTgt spid="5">
                                            <p:txEl>
                                              <p:pRg st="1" end="1"/>
                                            </p:txEl>
                                          </p:spTgt>
                                        </p:tgtEl>
                                      </p:cBhvr>
                                    </p:animEffect>
                                    <p:set>
                                      <p:cBhvr>
                                        <p:cTn id="27" dur="1" fill="hold">
                                          <p:stCondLst>
                                            <p:cond delay="499"/>
                                          </p:stCondLst>
                                        </p:cTn>
                                        <p:tgtEl>
                                          <p:spTgt spid="5">
                                            <p:txEl>
                                              <p:pRg st="1" end="1"/>
                                            </p:txEl>
                                          </p:spTgt>
                                        </p:tgtEl>
                                        <p:attrNameLst>
                                          <p:attrName>style.visibility</p:attrName>
                                        </p:attrNameLst>
                                      </p:cBhvr>
                                      <p:to>
                                        <p:strVal val="hidden"/>
                                      </p:to>
                                    </p:set>
                                  </p:childTnLst>
                                </p:cTn>
                              </p:par>
                            </p:childTnLst>
                          </p:cTn>
                        </p:par>
                        <p:par>
                          <p:cTn id="28" fill="hold">
                            <p:stCondLst>
                              <p:cond delay="5000"/>
                            </p:stCondLst>
                            <p:childTnLst>
                              <p:par>
                                <p:cTn id="29" presetID="10" presetClass="exit" presetSubtype="0" fill="hold" grpId="2" nodeType="afterEffect">
                                  <p:stCondLst>
                                    <p:cond delay="500"/>
                                  </p:stCondLst>
                                  <p:iterate type="lt">
                                    <p:tmPct val="0"/>
                                  </p:iterate>
                                  <p:childTnLst>
                                    <p:animEffect transition="out" filter="fade">
                                      <p:cBhvr>
                                        <p:cTn id="30" dur="500"/>
                                        <p:tgtEl>
                                          <p:spTgt spid="5">
                                            <p:bg/>
                                          </p:spTgt>
                                        </p:tgtEl>
                                      </p:cBhvr>
                                    </p:animEffect>
                                    <p:set>
                                      <p:cBhvr>
                                        <p:cTn id="31" dur="1" fill="hold">
                                          <p:stCondLst>
                                            <p:cond delay="499"/>
                                          </p:stCondLst>
                                        </p:cTn>
                                        <p:tgtEl>
                                          <p:spTgt spid="5">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5" grpId="1" build="p"/>
      <p:bldP spid="5" grpId="2"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이메일, 채팅 서비스, 파일 공유</a:t>
            </a:r>
            <a:endParaRPr lang="en-US" dirty="0"/>
          </a:p>
        </p:txBody>
      </p:sp>
      <p:sp>
        <p:nvSpPr>
          <p:cNvPr id="3" name="Content Placeholder 2"/>
          <p:cNvSpPr>
            <a:spLocks noGrp="1"/>
          </p:cNvSpPr>
          <p:nvPr>
            <p:ph idx="1"/>
          </p:nvPr>
        </p:nvSpPr>
        <p:spPr/>
        <p:txBody>
          <a:bodyPr/>
          <a:lstStyle/>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인터넷 이메일과 채팅은 원문으로 전송됨 </a:t>
            </a:r>
            <a:endParaRPr lang="en-US" altLang="en-US" dirty="0" smtClean="0"/>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데이터는 능숙한 컴퓨터 사용자와 시스템 관리자가 쉽게 캡처하여 판독할 수 있음</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개인의 민감한 데이터를 Dropbox, iCloud 등의 외부 파일 공유 사이트나 채팅을 통해 공유할 경우 우리의 경쟁 우위에 대한 통제력을 상실함</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제품 세부 정보, 도면, CAD 파일 및 개인 정보와 같은 민감한 정보는 암호화</a:t>
            </a:r>
          </a:p>
          <a:p>
            <a:pPr marL="406359" lvl="1" indent="-114300" algn="l">
              <a:spcBef>
                <a:spcPct val="20000"/>
              </a:spcBef>
              <a:spcAft>
                <a:spcPct val="0"/>
              </a:spcAft>
              <a:buClr>
                <a:srgbClr val="E5B41C"/>
              </a:buClr>
              <a:buSzPct val="90000"/>
              <a:buFont typeface="Verdana"/>
              <a:buChar char="□"/>
            </a:pPr>
            <a:r>
              <a:rPr lang="ko-KR" altLang="en-US" sz="2400" b="0" i="0">
                <a:solidFill>
                  <a:srgbClr val="000000"/>
                </a:solidFill>
                <a:latin typeface="Arial"/>
                <a:ea typeface="+mn-ea"/>
                <a:cs typeface="ＭＳ Ｐゴシック"/>
              </a:rPr>
              <a:t>WinZip 암호화는 안전하고 편리함</a:t>
            </a:r>
            <a:endParaRPr lang="en-US" altLang="en-US" sz="2400" dirty="0"/>
          </a:p>
          <a:p>
            <a:pPr marL="0" indent="0" algn="l">
              <a:spcBef>
                <a:spcPct val="20000"/>
              </a:spcBef>
              <a:spcAft>
                <a:spcPct val="0"/>
              </a:spcAft>
              <a:buNone/>
            </a:pP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11</a:t>
            </a:fld>
            <a:endParaRPr lang="en-US"/>
          </a:p>
        </p:txBody>
      </p:sp>
    </p:spTree>
    <p:extLst>
      <p:ext uri="{BB962C8B-B14F-4D97-AF65-F5344CB8AC3E}">
        <p14:creationId xmlns:p14="http://schemas.microsoft.com/office/powerpoint/2010/main" val="550679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워크스테이션 보안</a:t>
            </a:r>
            <a:endParaRPr lang="en-US" dirty="0"/>
          </a:p>
        </p:txBody>
      </p:sp>
      <p:sp>
        <p:nvSpPr>
          <p:cNvPr id="3" name="Content Placeholder 2"/>
          <p:cNvSpPr>
            <a:spLocks noGrp="1"/>
          </p:cNvSpPr>
          <p:nvPr>
            <p:ph idx="1"/>
          </p:nvPr>
        </p:nvSpPr>
        <p:spPr>
          <a:xfrm>
            <a:off x="914400" y="1752600"/>
            <a:ext cx="7848600" cy="4800600"/>
          </a:xfrm>
        </p:spPr>
        <p:txBody>
          <a:bodyPr/>
          <a:lstStyle/>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보안 소프트웨어 </a:t>
            </a:r>
            <a:r>
              <a:rPr lang="ko-KR" altLang="en-US" sz="2400" b="0" i="0" dirty="0" smtClean="0">
                <a:solidFill>
                  <a:srgbClr val="000000"/>
                </a:solidFill>
                <a:latin typeface="Arial"/>
                <a:ea typeface="+mn-ea"/>
                <a:cs typeface="ＭＳ Ｐゴシック"/>
              </a:rPr>
              <a:t>중지</a:t>
            </a:r>
            <a:r>
              <a:rPr lang="en-US" altLang="ko-KR" sz="2400" b="0" i="0" dirty="0" smtClean="0">
                <a:solidFill>
                  <a:srgbClr val="000000"/>
                </a:solidFill>
                <a:latin typeface="Arial"/>
                <a:ea typeface="+mn-ea"/>
                <a:cs typeface="ＭＳ Ｐゴシック"/>
              </a:rPr>
              <a:t>(</a:t>
            </a:r>
            <a:r>
              <a:rPr lang="ko-KR" altLang="en-US" sz="2400" b="0" i="0" dirty="0" smtClean="0">
                <a:solidFill>
                  <a:srgbClr val="000000"/>
                </a:solidFill>
                <a:latin typeface="Arial"/>
                <a:ea typeface="+mn-ea"/>
                <a:cs typeface="ＭＳ Ｐゴシック"/>
              </a:rPr>
              <a:t>비활성화</a:t>
            </a:r>
            <a:r>
              <a:rPr lang="en-US" altLang="ko-KR" sz="2400" b="0" i="0" dirty="0" smtClean="0">
                <a:solidFill>
                  <a:srgbClr val="000000"/>
                </a:solidFill>
                <a:latin typeface="Arial"/>
                <a:ea typeface="+mn-ea"/>
                <a:cs typeface="ＭＳ Ｐゴシック"/>
              </a:rPr>
              <a:t>)</a:t>
            </a:r>
            <a:r>
              <a:rPr lang="ko-KR" altLang="en-US" sz="2400" b="0" i="0" dirty="0" smtClean="0">
                <a:solidFill>
                  <a:srgbClr val="000000"/>
                </a:solidFill>
                <a:latin typeface="Arial"/>
                <a:ea typeface="+mn-ea"/>
                <a:cs typeface="ＭＳ Ｐゴシック"/>
              </a:rPr>
              <a:t> </a:t>
            </a:r>
            <a:r>
              <a:rPr lang="ko-KR" altLang="en-US" sz="2400" b="0" i="0" dirty="0">
                <a:solidFill>
                  <a:srgbClr val="000000"/>
                </a:solidFill>
                <a:latin typeface="Arial"/>
                <a:ea typeface="+mn-ea"/>
                <a:cs typeface="ＭＳ Ｐゴシック"/>
              </a:rPr>
              <a:t>금지</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업무와 관련되지 않은 소프트웨어 또는 승인되지 않은 출처에서 받은 소프트웨어 설치 금지</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소프트웨어 패치는 최대한 신속히 적용</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부서 소프트웨어를 최신 상태로 유지</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의심스러운 웹 사이트 검색 금지</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자리를 비울 때는 시스템 잠금(Ctrl-Alt-Delete) 조치</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퇴근 시에는 </a:t>
            </a:r>
            <a:r>
              <a:rPr lang="ko-KR" altLang="en-US" sz="2400" b="0" i="0" dirty="0" err="1">
                <a:solidFill>
                  <a:srgbClr val="000000"/>
                </a:solidFill>
                <a:latin typeface="Arial"/>
                <a:ea typeface="+mn-ea"/>
                <a:cs typeface="ＭＳ Ｐゴシック"/>
              </a:rPr>
              <a:t>로그오프하거나</a:t>
            </a:r>
            <a:r>
              <a:rPr lang="ko-KR" altLang="en-US" sz="2400" b="0" i="0" dirty="0">
                <a:solidFill>
                  <a:srgbClr val="000000"/>
                </a:solidFill>
                <a:latin typeface="Arial"/>
                <a:ea typeface="+mn-ea"/>
                <a:cs typeface="ＭＳ Ｐゴシック"/>
              </a:rPr>
              <a:t> 시스템 종료</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케이블 자물쇠 설치 및 사용</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이동식 드라이브는 폐기하기 전에 자료를 모두 지워야 함(IT </a:t>
            </a:r>
            <a:r>
              <a:rPr lang="ko-KR" altLang="en-US" sz="2400" b="0" i="0" dirty="0" err="1">
                <a:solidFill>
                  <a:srgbClr val="000000"/>
                </a:solidFill>
                <a:latin typeface="Arial"/>
                <a:ea typeface="+mn-ea"/>
                <a:cs typeface="ＭＳ Ｐゴシック"/>
              </a:rPr>
              <a:t>헬프</a:t>
            </a:r>
            <a:r>
              <a:rPr lang="ko-KR" altLang="en-US" sz="2400" b="0" i="0" dirty="0">
                <a:solidFill>
                  <a:srgbClr val="000000"/>
                </a:solidFill>
                <a:latin typeface="Arial"/>
                <a:ea typeface="+mn-ea"/>
                <a:cs typeface="ＭＳ Ｐゴシック"/>
              </a:rPr>
              <a:t> 데스크에 문의하여 지원 받음)</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CD/DVD 폐기 시에는 "세단"하거나 물리적으로 폐기 조치 필요</a:t>
            </a:r>
          </a:p>
          <a:p>
            <a:pPr marL="177759" indent="-177759" algn="l">
              <a:spcBef>
                <a:spcPct val="20000"/>
              </a:spcBef>
              <a:spcAft>
                <a:spcPct val="0"/>
              </a:spcAft>
              <a:buClr>
                <a:srgbClr val="E5B41C"/>
              </a:buClr>
              <a:buSzPct val="120000"/>
              <a:buFont typeface="Wingdings"/>
              <a:buChar char="§"/>
            </a:pPr>
            <a:endParaRPr lang="en-US" altLang="en-US" dirty="0"/>
          </a:p>
          <a:p>
            <a:pPr marL="0" indent="0" algn="l">
              <a:spcBef>
                <a:spcPct val="20000"/>
              </a:spcBef>
              <a:spcAft>
                <a:spcPct val="0"/>
              </a:spcAft>
              <a:buNone/>
            </a:pP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12</a:t>
            </a:fld>
            <a:endParaRPr lang="en-US"/>
          </a:p>
        </p:txBody>
      </p:sp>
    </p:spTree>
    <p:extLst>
      <p:ext uri="{BB962C8B-B14F-4D97-AF65-F5344CB8AC3E}">
        <p14:creationId xmlns:p14="http://schemas.microsoft.com/office/powerpoint/2010/main" val="3301589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멀웨어</a:t>
            </a:r>
            <a:endParaRPr lang="en-US" dirty="0"/>
          </a:p>
        </p:txBody>
      </p:sp>
      <p:sp>
        <p:nvSpPr>
          <p:cNvPr id="3" name="Content Placeholder 2"/>
          <p:cNvSpPr>
            <a:spLocks noGrp="1"/>
          </p:cNvSpPr>
          <p:nvPr>
            <p:ph sz="half" idx="1"/>
          </p:nvPr>
        </p:nvSpPr>
        <p:spPr/>
        <p:txBody>
          <a:bodyPr/>
          <a:lstStyle/>
          <a:p>
            <a:pPr marL="177759" indent="-177759" algn="l">
              <a:spcBef>
                <a:spcPct val="20000"/>
              </a:spcBef>
              <a:buClr>
                <a:srgbClr val="E5B41C"/>
              </a:buClr>
              <a:buSzPct val="120000"/>
              <a:buFont typeface="Wingdings"/>
              <a:buChar char="§"/>
            </a:pPr>
            <a:r>
              <a:rPr lang="ko-KR" altLang="en-US" sz="2400" b="0" i="0" dirty="0" err="1">
                <a:solidFill>
                  <a:srgbClr val="000000"/>
                </a:solidFill>
                <a:latin typeface="Arial"/>
                <a:ea typeface="+mn-ea"/>
                <a:cs typeface="ＭＳ Ｐゴシック"/>
              </a:rPr>
              <a:t>멀웨어</a:t>
            </a:r>
            <a:r>
              <a:rPr lang="ko-KR" altLang="en-US" sz="2400" b="0" i="0" dirty="0">
                <a:solidFill>
                  <a:srgbClr val="000000"/>
                </a:solidFill>
                <a:latin typeface="Arial"/>
                <a:ea typeface="+mn-ea"/>
                <a:cs typeface="ＭＳ Ｐゴシック"/>
              </a:rPr>
              <a:t> 또는 </a:t>
            </a:r>
            <a:r>
              <a:rPr lang="ko-KR" altLang="en-US" sz="2400" b="0" i="0" dirty="0">
                <a:latin typeface="Arial"/>
                <a:ea typeface="+mn-ea"/>
                <a:cs typeface="ＭＳ Ｐゴシック"/>
              </a:rPr>
              <a:t>악성 소프트웨어의 </a:t>
            </a:r>
            <a:r>
              <a:rPr lang="ko-KR" altLang="en-US" sz="2400" b="0" i="0" dirty="0">
                <a:solidFill>
                  <a:srgbClr val="000000"/>
                </a:solidFill>
                <a:latin typeface="Arial"/>
                <a:ea typeface="+mn-ea"/>
                <a:cs typeface="ＭＳ Ｐゴシック"/>
              </a:rPr>
              <a:t>종류</a:t>
            </a:r>
          </a:p>
          <a:p>
            <a:pPr marL="177759" indent="-177759" algn="l">
              <a:spcBef>
                <a:spcPct val="20000"/>
              </a:spcBef>
              <a:buClr>
                <a:srgbClr val="E5B41C"/>
              </a:buClr>
              <a:buSzPct val="120000"/>
              <a:buFont typeface="Wingdings"/>
              <a:buChar char="§"/>
            </a:pPr>
            <a:r>
              <a:rPr lang="ko-KR" altLang="en-US" sz="2400" b="0" i="0" dirty="0">
                <a:solidFill>
                  <a:srgbClr val="000000"/>
                </a:solidFill>
                <a:latin typeface="Arial"/>
                <a:ea typeface="+mn-ea"/>
                <a:cs typeface="ＭＳ Ｐゴシック"/>
              </a:rPr>
              <a:t>감염 경로</a:t>
            </a:r>
          </a:p>
          <a:p>
            <a:pPr marL="177759" indent="-177759" algn="l">
              <a:spcBef>
                <a:spcPct val="20000"/>
              </a:spcBef>
              <a:buClr>
                <a:srgbClr val="E5B41C"/>
              </a:buClr>
              <a:buSzPct val="120000"/>
              <a:buFont typeface="Wingdings"/>
              <a:buChar char="§"/>
            </a:pPr>
            <a:r>
              <a:rPr lang="ko-KR" altLang="en-US" sz="2400" b="0" i="0" dirty="0" smtClean="0">
                <a:solidFill>
                  <a:srgbClr val="000000"/>
                </a:solidFill>
                <a:latin typeface="Arial"/>
                <a:ea typeface="+mn-ea"/>
                <a:cs typeface="ＭＳ Ｐゴシック"/>
              </a:rPr>
              <a:t>감염 확인 </a:t>
            </a:r>
            <a:r>
              <a:rPr lang="ko-KR" altLang="en-US" sz="2400" b="0" i="0" dirty="0">
                <a:solidFill>
                  <a:srgbClr val="000000"/>
                </a:solidFill>
                <a:latin typeface="Arial"/>
                <a:ea typeface="+mn-ea"/>
                <a:cs typeface="ＭＳ Ｐゴシック"/>
              </a:rPr>
              <a:t>방법</a:t>
            </a:r>
            <a:endParaRPr lang="en-US" altLang="en-US" sz="2400" dirty="0"/>
          </a:p>
          <a:p>
            <a:pPr marL="177759" indent="-177759" algn="l">
              <a:spcBef>
                <a:spcPct val="20000"/>
              </a:spcBef>
              <a:buClr>
                <a:srgbClr val="E5B41C"/>
              </a:buClr>
              <a:buSzPct val="120000"/>
              <a:buFont typeface="Wingdings"/>
              <a:buChar char="§"/>
            </a:pPr>
            <a:r>
              <a:rPr lang="ko-KR" altLang="en-US" sz="2400" b="0" i="0" dirty="0">
                <a:solidFill>
                  <a:srgbClr val="000000"/>
                </a:solidFill>
                <a:latin typeface="Arial"/>
                <a:ea typeface="+mn-ea"/>
                <a:cs typeface="ＭＳ Ｐゴシック"/>
              </a:rPr>
              <a:t>위협 요소를 방지하고 완화하는 방법</a:t>
            </a:r>
          </a:p>
          <a:p>
            <a:pPr marL="177759" indent="-177759" algn="l">
              <a:spcBef>
                <a:spcPct val="20000"/>
              </a:spcBef>
              <a:buClr>
                <a:srgbClr val="E5B41C"/>
              </a:buClr>
              <a:buSzPct val="120000"/>
              <a:buFont typeface="Wingdings"/>
              <a:buChar char="§"/>
            </a:pPr>
            <a:r>
              <a:rPr lang="ko-KR" altLang="en-US" sz="2400" b="0" i="0" dirty="0">
                <a:solidFill>
                  <a:srgbClr val="000000"/>
                </a:solidFill>
                <a:latin typeface="Arial"/>
                <a:ea typeface="+mn-ea"/>
                <a:cs typeface="ＭＳ Ｐゴシック"/>
              </a:rPr>
              <a:t>대응 준비 방법</a:t>
            </a:r>
            <a:endParaRPr lang="en-US" altLang="en-US" sz="2400" dirty="0"/>
          </a:p>
        </p:txBody>
      </p:sp>
      <p:sp>
        <p:nvSpPr>
          <p:cNvPr id="5" name="Content Placeholder 4"/>
          <p:cNvSpPr>
            <a:spLocks noGrp="1"/>
          </p:cNvSpPr>
          <p:nvPr>
            <p:ph sz="half" idx="2"/>
          </p:nvPr>
        </p:nvSpPr>
        <p:spPr>
          <a:xfrm>
            <a:off x="5105400" y="1676400"/>
            <a:ext cx="3848100" cy="4525963"/>
          </a:xfrm>
        </p:spPr>
        <p:txBody>
          <a:bodyPr/>
          <a:lstStyle/>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애드웨어</a:t>
            </a:r>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스파이웨어</a:t>
            </a:r>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스케어웨어</a:t>
            </a:r>
            <a:endParaRPr lang="en-US" altLang="en-US" dirty="0"/>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드로퍼</a:t>
            </a:r>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백도어</a:t>
            </a:r>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루트킷</a:t>
            </a:r>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키로거</a:t>
            </a:r>
            <a:endParaRPr lang="en-US" altLang="en-US" dirty="0"/>
          </a:p>
          <a:p>
            <a:pPr marL="571500" lvl="2" indent="114300" algn="l">
              <a:spcBef>
                <a:spcPct val="20000"/>
              </a:spcBef>
              <a:buClr>
                <a:srgbClr val="E5B41C"/>
              </a:buClr>
              <a:buFont typeface="Wingdings"/>
              <a:buChar char="§"/>
            </a:pPr>
            <a:r>
              <a:rPr lang="ko-KR" altLang="en-US" sz="2000" b="0" i="0">
                <a:solidFill>
                  <a:srgbClr val="000000"/>
                </a:solidFill>
                <a:latin typeface="Arial"/>
                <a:ea typeface="+mn-ea"/>
                <a:cs typeface="ＭＳ Ｐゴシック"/>
              </a:rPr>
              <a:t>트로이 목마</a:t>
            </a:r>
          </a:p>
          <a:p>
            <a:pPr marL="0" indent="0" algn="l">
              <a:spcBef>
                <a:spcPct val="20000"/>
              </a:spcBef>
              <a:buNone/>
            </a:pPr>
            <a:endParaRPr 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13</a:t>
            </a:fld>
            <a:endParaRPr lang="en-US"/>
          </a:p>
        </p:txBody>
      </p:sp>
    </p:spTree>
    <p:extLst>
      <p:ext uri="{BB962C8B-B14F-4D97-AF65-F5344CB8AC3E}">
        <p14:creationId xmlns:p14="http://schemas.microsoft.com/office/powerpoint/2010/main" val="200635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4" fill="hold" nodeType="with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00"/>
                                        <p:tgtEl>
                                          <p:spTgt spid="5">
                                            <p:txEl>
                                              <p:pRg st="0" end="0"/>
                                            </p:txEl>
                                          </p:spTgt>
                                        </p:tgtEl>
                                      </p:cBhvr>
                                    </p:animEffect>
                                  </p:childTnLst>
                                </p:cTn>
                              </p:par>
                              <p:par>
                                <p:cTn id="12" presetID="22" presetClass="entr" presetSubtype="4" fill="hold" nodeType="withEffect">
                                  <p:stCondLst>
                                    <p:cond delay="100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wipe(down)">
                                      <p:cBhvr>
                                        <p:cTn id="14" dur="500"/>
                                        <p:tgtEl>
                                          <p:spTgt spid="5">
                                            <p:txEl>
                                              <p:pRg st="1" end="1"/>
                                            </p:txEl>
                                          </p:spTgt>
                                        </p:tgtEl>
                                      </p:cBhvr>
                                    </p:animEffect>
                                  </p:childTnLst>
                                </p:cTn>
                              </p:par>
                              <p:par>
                                <p:cTn id="15" presetID="22" presetClass="entr" presetSubtype="4" fill="hold" nodeType="withEffect">
                                  <p:stCondLst>
                                    <p:cond delay="100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par>
                                <p:cTn id="18" presetID="22" presetClass="entr" presetSubtype="4" fill="hold" nodeType="withEffect">
                                  <p:stCondLst>
                                    <p:cond delay="100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wipe(down)">
                                      <p:cBhvr>
                                        <p:cTn id="20" dur="500"/>
                                        <p:tgtEl>
                                          <p:spTgt spid="5">
                                            <p:txEl>
                                              <p:pRg st="3" end="3"/>
                                            </p:txEl>
                                          </p:spTgt>
                                        </p:tgtEl>
                                      </p:cBhvr>
                                    </p:animEffect>
                                  </p:childTnLst>
                                </p:cTn>
                              </p:par>
                              <p:par>
                                <p:cTn id="21" presetID="22" presetClass="entr" presetSubtype="4" fill="hold" nodeType="withEffect">
                                  <p:stCondLst>
                                    <p:cond delay="100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down)">
                                      <p:cBhvr>
                                        <p:cTn id="23" dur="500"/>
                                        <p:tgtEl>
                                          <p:spTgt spid="5">
                                            <p:txEl>
                                              <p:pRg st="4" end="4"/>
                                            </p:txEl>
                                          </p:spTgt>
                                        </p:tgtEl>
                                      </p:cBhvr>
                                    </p:animEffect>
                                  </p:childTnLst>
                                </p:cTn>
                              </p:par>
                              <p:par>
                                <p:cTn id="24" presetID="22" presetClass="entr" presetSubtype="4" fill="hold" nodeType="withEffect">
                                  <p:stCondLst>
                                    <p:cond delay="100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wipe(down)">
                                      <p:cBhvr>
                                        <p:cTn id="26" dur="500"/>
                                        <p:tgtEl>
                                          <p:spTgt spid="5">
                                            <p:txEl>
                                              <p:pRg st="5" end="5"/>
                                            </p:txEl>
                                          </p:spTgt>
                                        </p:tgtEl>
                                      </p:cBhvr>
                                    </p:animEffect>
                                  </p:childTnLst>
                                </p:cTn>
                              </p:par>
                              <p:par>
                                <p:cTn id="27" presetID="22" presetClass="entr" presetSubtype="4" fill="hold" nodeType="withEffect">
                                  <p:stCondLst>
                                    <p:cond delay="100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wipe(down)">
                                      <p:cBhvr>
                                        <p:cTn id="29" dur="500"/>
                                        <p:tgtEl>
                                          <p:spTgt spid="5">
                                            <p:txEl>
                                              <p:pRg st="6" end="6"/>
                                            </p:txEl>
                                          </p:spTgt>
                                        </p:tgtEl>
                                      </p:cBhvr>
                                    </p:animEffect>
                                  </p:childTnLst>
                                </p:cTn>
                              </p:par>
                              <p:par>
                                <p:cTn id="30" presetID="22" presetClass="entr" presetSubtype="4" fill="hold" nodeType="withEffect">
                                  <p:stCondLst>
                                    <p:cond delay="100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wipe(down)">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39" fill="hold">
                            <p:stCondLst>
                              <p:cond delay="500"/>
                            </p:stCondLst>
                            <p:childTnLst>
                              <p:par>
                                <p:cTn id="40" presetID="2" presetClass="entr" presetSubtype="4" fill="hold" nodeType="after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 calcmode="lin" valueType="num">
                                      <p:cBhvr additive="base">
                                        <p:cTn id="4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000"/>
                            </p:stCondLst>
                            <p:childTnLst>
                              <p:par>
                                <p:cTn id="45" presetID="2" presetClass="entr" presetSubtype="4" fill="hold" nodeType="after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additive="base">
                                        <p:cTn id="4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4" fill="hold" nodeType="after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additive="base">
                                        <p:cTn id="5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백업</a:t>
            </a:r>
            <a:endParaRPr lang="en-US" dirty="0"/>
          </a:p>
        </p:txBody>
      </p:sp>
      <p:sp>
        <p:nvSpPr>
          <p:cNvPr id="3" name="Content Placeholder 2"/>
          <p:cNvSpPr>
            <a:spLocks noGrp="1"/>
          </p:cNvSpPr>
          <p:nvPr>
            <p:ph idx="1"/>
          </p:nvPr>
        </p:nvSpPr>
        <p:spPr/>
        <p:txBody>
          <a:bodyPr/>
          <a:lstStyle/>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워크스테이션에 저장된 데이터 중앙 집중식 백업(ConnectedBackupPC 사용)</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네트워크 공유 데이터 중앙 집중식 백업</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14</a:t>
            </a:fld>
            <a:endParaRPr lang="en-US"/>
          </a:p>
        </p:txBody>
      </p:sp>
    </p:spTree>
    <p:extLst>
      <p:ext uri="{BB962C8B-B14F-4D97-AF65-F5344CB8AC3E}">
        <p14:creationId xmlns:p14="http://schemas.microsoft.com/office/powerpoint/2010/main" val="2183484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물리적 보안</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장시간 자리를 비울 경우(야간, 회의 참석) 업무 공간에서 민감한 문서를 치우고 잠금 조치</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민감한 데이터가 포함된 하드카피/인쇄 자료는 "</a:t>
            </a:r>
            <a:r>
              <a:rPr lang="ko-KR" altLang="en-US" sz="2400" b="0" i="0" dirty="0" err="1">
                <a:solidFill>
                  <a:srgbClr val="000000"/>
                </a:solidFill>
                <a:latin typeface="Arial"/>
                <a:ea typeface="+mn-ea"/>
                <a:cs typeface="ＭＳ Ｐゴシック"/>
              </a:rPr>
              <a:t>세단기</a:t>
            </a:r>
            <a:r>
              <a:rPr lang="ko-KR" altLang="en-US" sz="2400" b="0" i="0" dirty="0">
                <a:solidFill>
                  <a:srgbClr val="000000"/>
                </a:solidFill>
                <a:latin typeface="Arial"/>
                <a:ea typeface="+mn-ea"/>
                <a:cs typeface="ＭＳ Ｐゴシック"/>
              </a:rPr>
              <a:t>"</a:t>
            </a:r>
            <a:r>
              <a:rPr lang="ko-KR" altLang="en-US" sz="2400" b="0" i="0" dirty="0" err="1">
                <a:solidFill>
                  <a:srgbClr val="000000"/>
                </a:solidFill>
                <a:latin typeface="Arial"/>
                <a:ea typeface="+mn-ea"/>
                <a:cs typeface="ＭＳ Ｐゴシック"/>
              </a:rPr>
              <a:t>로</a:t>
            </a:r>
            <a:r>
              <a:rPr lang="ko-KR" altLang="en-US" sz="2400" b="0" i="0" dirty="0">
                <a:solidFill>
                  <a:srgbClr val="000000"/>
                </a:solidFill>
                <a:latin typeface="Arial"/>
                <a:ea typeface="+mn-ea"/>
                <a:cs typeface="ＭＳ Ｐゴシック"/>
              </a:rPr>
              <a:t> 파쇄해 폐기 필요 </a:t>
            </a:r>
            <a:endParaRPr lang="en-US" altLang="en-US"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노트북/휴대폰을 차에 두어야 할 경우 트렁크에 넣고 잠그고 야간에 방치하지 말 것</a:t>
            </a:r>
            <a:endParaRPr lang="en-US" altLang="en-US"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케이블 자물쇠를 사용하여 노트북 보호</a:t>
            </a:r>
            <a:endParaRPr lang="en-US" altLang="en-US"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노트북/</a:t>
            </a:r>
            <a:r>
              <a:rPr lang="ko-KR" altLang="en-US" sz="2400" b="0" i="0" dirty="0" err="1">
                <a:solidFill>
                  <a:srgbClr val="000000"/>
                </a:solidFill>
                <a:latin typeface="Arial"/>
                <a:ea typeface="+mn-ea"/>
                <a:cs typeface="ＭＳ Ｐゴシック"/>
              </a:rPr>
              <a:t>모바일</a:t>
            </a:r>
            <a:r>
              <a:rPr lang="ko-KR" altLang="en-US" sz="2400" b="0" i="0" dirty="0">
                <a:solidFill>
                  <a:srgbClr val="000000"/>
                </a:solidFill>
                <a:latin typeface="Arial"/>
                <a:ea typeface="+mn-ea"/>
                <a:cs typeface="ＭＳ Ｐゴシック"/>
              </a:rPr>
              <a:t> 장치를 호텔 객실에 두어야 할 경우 공개된 곳에 방치하지 말 것(가능 시 금고 사용)</a:t>
            </a:r>
            <a:endParaRPr lang="en-US" altLang="en-US"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출입 통제 시스템이 설치된 시설 또는 구역에 출입 시 출입자 모두 배지를 패용하고 있는지 확인(따라 들어오기 금지!)</a:t>
            </a:r>
          </a:p>
          <a:p>
            <a:pPr marL="177759" indent="-177759" algn="l">
              <a:lnSpc>
                <a:spcPct val="80000"/>
              </a:lnSpc>
              <a:spcBef>
                <a:spcPct val="20000"/>
              </a:spcBef>
              <a:spcAft>
                <a:spcPct val="0"/>
              </a:spcAft>
              <a:buClr>
                <a:srgbClr val="E5B41C"/>
              </a:buClr>
              <a:buSzPct val="120000"/>
              <a:buFont typeface="Wingdings"/>
              <a:buChar char="§"/>
            </a:pPr>
            <a:r>
              <a:rPr lang="ko-KR" altLang="en-US" dirty="0" smtClean="0">
                <a:solidFill>
                  <a:srgbClr val="000000"/>
                </a:solidFill>
                <a:latin typeface="Arial"/>
              </a:rPr>
              <a:t>직원이 동행하지 않는</a:t>
            </a:r>
            <a:r>
              <a:rPr lang="ko-KR" altLang="en-US" sz="2400" b="0" i="0" dirty="0" smtClean="0">
                <a:solidFill>
                  <a:srgbClr val="000000"/>
                </a:solidFill>
                <a:latin typeface="Arial"/>
                <a:ea typeface="+mn-ea"/>
                <a:cs typeface="ＭＳ Ｐゴシック"/>
              </a:rPr>
              <a:t> </a:t>
            </a:r>
            <a:r>
              <a:rPr lang="ko-KR" altLang="en-US" sz="2400" b="0" i="0" dirty="0">
                <a:solidFill>
                  <a:srgbClr val="000000"/>
                </a:solidFill>
                <a:latin typeface="Arial"/>
                <a:ea typeface="+mn-ea"/>
                <a:cs typeface="ＭＳ Ｐゴシック"/>
              </a:rPr>
              <a:t>방문객이 있을 경우 현지 시설 </a:t>
            </a:r>
            <a:r>
              <a:rPr lang="ko-KR" altLang="en-US" sz="2400" b="0" i="0" dirty="0" err="1">
                <a:solidFill>
                  <a:srgbClr val="000000"/>
                </a:solidFill>
                <a:latin typeface="Arial"/>
                <a:ea typeface="+mn-ea"/>
                <a:cs typeface="ＭＳ Ｐゴシック"/>
              </a:rPr>
              <a:t>보안팀에</a:t>
            </a:r>
            <a:r>
              <a:rPr lang="ko-KR" altLang="en-US" sz="2400" b="0" i="0" dirty="0">
                <a:solidFill>
                  <a:srgbClr val="000000"/>
                </a:solidFill>
                <a:latin typeface="Arial"/>
                <a:ea typeface="+mn-ea"/>
                <a:cs typeface="ＭＳ Ｐゴシック"/>
              </a:rPr>
              <a:t> 신고 </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15</a:t>
            </a:fld>
            <a:endParaRPr lang="en-US"/>
          </a:p>
        </p:txBody>
      </p:sp>
    </p:spTree>
    <p:extLst>
      <p:ext uri="{BB962C8B-B14F-4D97-AF65-F5344CB8AC3E}">
        <p14:creationId xmlns:p14="http://schemas.microsoft.com/office/powerpoint/2010/main" val="3472021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사고 대응</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의심스러운 활동을 발견한 경우 </a:t>
            </a:r>
            <a:r>
              <a:rPr lang="ko-KR" altLang="en-US" sz="2400" b="0" i="0" dirty="0" err="1">
                <a:solidFill>
                  <a:srgbClr val="000000"/>
                </a:solidFill>
                <a:latin typeface="Arial"/>
                <a:ea typeface="+mn-ea"/>
                <a:cs typeface="ＭＳ Ｐゴシック"/>
              </a:rPr>
              <a:t>헬프</a:t>
            </a:r>
            <a:r>
              <a:rPr lang="ko-KR" altLang="en-US" sz="2400" b="0" i="0" dirty="0">
                <a:solidFill>
                  <a:srgbClr val="000000"/>
                </a:solidFill>
                <a:latin typeface="Arial"/>
                <a:ea typeface="+mn-ea"/>
                <a:cs typeface="ＭＳ Ｐゴシック"/>
              </a:rPr>
              <a:t> 데스크에 신고</a:t>
            </a:r>
          </a:p>
          <a:p>
            <a:pPr marL="406359" lvl="1" indent="-114300" algn="l">
              <a:lnSpc>
                <a:spcPct val="80000"/>
              </a:lnSpc>
              <a:spcBef>
                <a:spcPct val="20000"/>
              </a:spcBef>
              <a:spcAft>
                <a:spcPct val="0"/>
              </a:spcAft>
              <a:buClr>
                <a:srgbClr val="E5B41C"/>
              </a:buClr>
              <a:buSzPct val="90000"/>
              <a:buFont typeface="Verdana"/>
              <a:buChar char="□"/>
            </a:pPr>
            <a:r>
              <a:rPr lang="ko-KR" altLang="en-US" sz="2400" b="0" i="0" dirty="0" err="1">
                <a:solidFill>
                  <a:srgbClr val="000000"/>
                </a:solidFill>
                <a:latin typeface="Arial"/>
                <a:ea typeface="+mn-ea"/>
                <a:cs typeface="ＭＳ Ｐゴシック"/>
              </a:rPr>
              <a:t>멀웨어</a:t>
            </a:r>
            <a:endParaRPr lang="ko-KR" altLang="en-US" sz="2400" b="0" i="0" dirty="0">
              <a:solidFill>
                <a:srgbClr val="000000"/>
              </a:solidFill>
              <a:latin typeface="Arial"/>
              <a:ea typeface="+mn-ea"/>
              <a:cs typeface="ＭＳ Ｐゴシック"/>
            </a:endParaRPr>
          </a:p>
          <a:p>
            <a:pPr marL="406359" lvl="1" indent="-114300" algn="l">
              <a:lnSpc>
                <a:spcPct val="80000"/>
              </a:lnSpc>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데이터 분실</a:t>
            </a:r>
          </a:p>
          <a:p>
            <a:pPr marL="406359" lvl="1" indent="-114300" algn="l">
              <a:lnSpc>
                <a:spcPct val="80000"/>
              </a:lnSpc>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무단 액세스</a:t>
            </a:r>
          </a:p>
          <a:p>
            <a:pPr marL="406359" lvl="1" indent="-114300" algn="l">
              <a:lnSpc>
                <a:spcPct val="80000"/>
              </a:lnSpc>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적절한 사용 규정 위반</a:t>
            </a:r>
          </a:p>
          <a:p>
            <a:pPr marL="406359" lvl="1" indent="-114300" algn="l">
              <a:lnSpc>
                <a:spcPct val="80000"/>
              </a:lnSpc>
              <a:spcBef>
                <a:spcPct val="20000"/>
              </a:spcBef>
              <a:spcAft>
                <a:spcPct val="0"/>
              </a:spcAft>
              <a:buClr>
                <a:srgbClr val="E5B41C"/>
              </a:buClr>
              <a:buSzPct val="90000"/>
              <a:buFont typeface="Verdana"/>
              <a:buChar char="□"/>
            </a:pPr>
            <a:r>
              <a:rPr lang="ko-KR" altLang="en-US" sz="2400" b="0" i="0" dirty="0">
                <a:solidFill>
                  <a:srgbClr val="000000"/>
                </a:solidFill>
                <a:latin typeface="Arial"/>
                <a:ea typeface="+mn-ea"/>
                <a:cs typeface="ＭＳ Ｐゴシック"/>
              </a:rPr>
              <a:t>워크스테이션, </a:t>
            </a:r>
            <a:r>
              <a:rPr lang="ko-KR" altLang="en-US" sz="2400" b="0" i="0" dirty="0" err="1">
                <a:solidFill>
                  <a:srgbClr val="000000"/>
                </a:solidFill>
                <a:latin typeface="Arial"/>
                <a:ea typeface="+mn-ea"/>
                <a:cs typeface="ＭＳ Ｐゴシック"/>
              </a:rPr>
              <a:t>모바일</a:t>
            </a:r>
            <a:r>
              <a:rPr lang="ko-KR" altLang="en-US" sz="2400" b="0" i="0" dirty="0">
                <a:solidFill>
                  <a:srgbClr val="000000"/>
                </a:solidFill>
                <a:latin typeface="Arial"/>
                <a:ea typeface="+mn-ea"/>
                <a:cs typeface="ＭＳ Ｐゴシック"/>
              </a:rPr>
              <a:t> 장치 또는 네트워크에서 이루어지는 수상한 활동</a:t>
            </a:r>
            <a:endParaRPr lang="en-US" altLang="en-US" sz="2400"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 </a:t>
            </a:r>
            <a:r>
              <a:rPr lang="ko-KR" altLang="en-US" sz="2400" b="0" i="0" dirty="0" smtClean="0">
                <a:solidFill>
                  <a:srgbClr val="000000"/>
                </a:solidFill>
                <a:latin typeface="Arial"/>
                <a:ea typeface="+mn-ea"/>
                <a:cs typeface="ＭＳ Ｐゴシック"/>
              </a:rPr>
              <a:t>직원이 동행하지 않는 방문객이 </a:t>
            </a:r>
            <a:r>
              <a:rPr lang="ko-KR" altLang="en-US" sz="2400" b="0" i="0" dirty="0">
                <a:solidFill>
                  <a:srgbClr val="000000"/>
                </a:solidFill>
                <a:latin typeface="Arial"/>
                <a:ea typeface="+mn-ea"/>
                <a:cs typeface="ＭＳ Ｐゴシック"/>
              </a:rPr>
              <a:t>있을 경우 현지 시설 </a:t>
            </a:r>
            <a:r>
              <a:rPr lang="ko-KR" altLang="en-US" sz="2400" b="0" i="0" dirty="0" err="1">
                <a:solidFill>
                  <a:srgbClr val="000000"/>
                </a:solidFill>
                <a:latin typeface="Arial"/>
                <a:ea typeface="+mn-ea"/>
                <a:cs typeface="ＭＳ Ｐゴシック"/>
              </a:rPr>
              <a:t>보안팀에</a:t>
            </a:r>
            <a:r>
              <a:rPr lang="ko-KR" altLang="en-US" sz="2400" b="0" i="0" dirty="0">
                <a:solidFill>
                  <a:srgbClr val="000000"/>
                </a:solidFill>
                <a:latin typeface="Arial"/>
                <a:ea typeface="+mn-ea"/>
                <a:cs typeface="ＭＳ Ｐゴシック"/>
              </a:rPr>
              <a:t> 신고</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PC, iPad 또는 휴대폰 분실 또는 도난 시 즉시 IT </a:t>
            </a:r>
            <a:r>
              <a:rPr lang="ko-KR" altLang="en-US" sz="2400" b="0" i="0" dirty="0" err="1">
                <a:solidFill>
                  <a:srgbClr val="000000"/>
                </a:solidFill>
                <a:latin typeface="Arial"/>
                <a:ea typeface="+mn-ea"/>
                <a:cs typeface="ＭＳ Ｐゴシック"/>
              </a:rPr>
              <a:t>헬프</a:t>
            </a:r>
            <a:r>
              <a:rPr lang="ko-KR" altLang="en-US" sz="2400" b="0" i="0" dirty="0">
                <a:solidFill>
                  <a:srgbClr val="000000"/>
                </a:solidFill>
                <a:latin typeface="Arial"/>
                <a:ea typeface="+mn-ea"/>
                <a:cs typeface="ＭＳ Ｐゴシック"/>
              </a:rPr>
              <a:t> 데스크에 신고 </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16</a:t>
            </a:fld>
            <a:endParaRPr lang="en-US"/>
          </a:p>
        </p:txBody>
      </p:sp>
    </p:spTree>
    <p:extLst>
      <p:ext uri="{BB962C8B-B14F-4D97-AF65-F5344CB8AC3E}">
        <p14:creationId xmlns:p14="http://schemas.microsoft.com/office/powerpoint/2010/main" val="1862431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적절한 사용</a:t>
            </a:r>
            <a:endParaRPr lang="en-US" dirty="0"/>
          </a:p>
        </p:txBody>
      </p:sp>
      <p:sp>
        <p:nvSpPr>
          <p:cNvPr id="3" name="Content Placeholder 2"/>
          <p:cNvSpPr>
            <a:spLocks noGrp="1"/>
          </p:cNvSpPr>
          <p:nvPr>
            <p:ph idx="1"/>
          </p:nvPr>
        </p:nvSpPr>
        <p:spPr>
          <a:xfrm>
            <a:off x="914400" y="1752600"/>
            <a:ext cx="7848600" cy="4800600"/>
          </a:xfrm>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MTS 시스템 사용 시 직장 내 폭력, 괴롭힘 등에 대한 회사의 다른 </a:t>
            </a:r>
            <a:r>
              <a:rPr lang="ko-KR" altLang="en-US" dirty="0" smtClean="0">
                <a:solidFill>
                  <a:srgbClr val="000000"/>
                </a:solidFill>
                <a:latin typeface="Arial"/>
              </a:rPr>
              <a:t>규</a:t>
            </a:r>
            <a:r>
              <a:rPr lang="ko-KR" altLang="en-US" dirty="0">
                <a:solidFill>
                  <a:srgbClr val="000000"/>
                </a:solidFill>
                <a:latin typeface="Arial"/>
              </a:rPr>
              <a:t>정</a:t>
            </a:r>
            <a:r>
              <a:rPr lang="ko-KR" altLang="en-US" sz="2400" b="0" i="0" dirty="0" smtClean="0">
                <a:solidFill>
                  <a:srgbClr val="000000"/>
                </a:solidFill>
                <a:latin typeface="Arial"/>
                <a:ea typeface="+mn-ea"/>
                <a:cs typeface="ＭＳ Ｐゴシック"/>
              </a:rPr>
              <a:t> </a:t>
            </a:r>
            <a:r>
              <a:rPr lang="ko-KR" altLang="en-US" sz="2400" b="0" i="0" dirty="0">
                <a:solidFill>
                  <a:srgbClr val="000000"/>
                </a:solidFill>
                <a:latin typeface="Arial"/>
                <a:ea typeface="+mn-ea"/>
                <a:cs typeface="ＭＳ Ｐゴシック"/>
              </a:rPr>
              <a:t>준수</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동영상, 음악, 게임, 쇼핑에 과도하게 사용하는 일 금지</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소프트웨어 </a:t>
            </a:r>
            <a:r>
              <a:rPr lang="ko-KR" altLang="en-US" sz="2400" b="0" i="0" dirty="0" err="1">
                <a:solidFill>
                  <a:srgbClr val="000000"/>
                </a:solidFill>
                <a:latin typeface="Arial"/>
                <a:ea typeface="+mn-ea"/>
                <a:cs typeface="ＭＳ Ｐゴシック"/>
              </a:rPr>
              <a:t>라이센스</a:t>
            </a:r>
            <a:r>
              <a:rPr lang="ko-KR" altLang="en-US" sz="2400" b="0" i="0" dirty="0">
                <a:solidFill>
                  <a:srgbClr val="000000"/>
                </a:solidFill>
                <a:latin typeface="Arial"/>
                <a:ea typeface="+mn-ea"/>
                <a:cs typeface="ＭＳ Ｐゴシック"/>
              </a:rPr>
              <a:t>, 저작권 등의 규정 준수</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보안 소프트웨어 또는 </a:t>
            </a:r>
            <a:r>
              <a:rPr lang="ko-KR" altLang="en-US" sz="2400" b="0" i="0" dirty="0" smtClean="0">
                <a:solidFill>
                  <a:srgbClr val="000000"/>
                </a:solidFill>
                <a:latin typeface="Arial"/>
                <a:ea typeface="+mn-ea"/>
                <a:cs typeface="ＭＳ Ｐゴシック"/>
              </a:rPr>
              <a:t>설정을 </a:t>
            </a:r>
            <a:r>
              <a:rPr lang="ko-KR" altLang="en-US" sz="2400" b="0" i="0" dirty="0">
                <a:solidFill>
                  <a:srgbClr val="000000"/>
                </a:solidFill>
                <a:latin typeface="Arial"/>
                <a:ea typeface="+mn-ea"/>
                <a:cs typeface="ＭＳ Ｐゴシック"/>
              </a:rPr>
              <a:t>중지/제거/수정 금지</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업무와 관련되지 않은 소프트웨어 설치 금지</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MTS 시스템의 업무 외 용도 사용 제한</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확실하지 않을 때는 상식 선에서 행동하고 질문할 것</a:t>
            </a:r>
          </a:p>
          <a:p>
            <a:pPr marL="177759" indent="-177759"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컴퓨터 네트워크 및 인터넷 액세스 정책(IT-003) 섹션 5.3과 현지 규정 준수를 위해 모니터링이 실시되고 있음을 염두에 둘 것</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17</a:t>
            </a:fld>
            <a:endParaRPr lang="en-US"/>
          </a:p>
        </p:txBody>
      </p:sp>
    </p:spTree>
    <p:extLst>
      <p:ext uri="{BB962C8B-B14F-4D97-AF65-F5344CB8AC3E}">
        <p14:creationId xmlns:p14="http://schemas.microsoft.com/office/powerpoint/2010/main" val="484462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외부에서의 정보 보안</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물리적 보안 요령 준수</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공용 Wi-Fi 연결 직후에는 VPN을 통해 MTS에 연결</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필요하지 않은 민감한 문서는 노트북에 저장하지 말 것</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위협 수준이 높은 지역으로 출장을 갈 경우에는 노트북과 휴대폰을 두고 갈 것인지 고려할 것</a:t>
            </a:r>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18</a:t>
            </a:fld>
            <a:endParaRPr lang="en-US"/>
          </a:p>
        </p:txBody>
      </p:sp>
    </p:spTree>
    <p:extLst>
      <p:ext uri="{BB962C8B-B14F-4D97-AF65-F5344CB8AC3E}">
        <p14:creationId xmlns:p14="http://schemas.microsoft.com/office/powerpoint/2010/main" val="2102604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dirty="0">
                <a:solidFill>
                  <a:srgbClr val="B20935"/>
                </a:solidFill>
                <a:latin typeface="Arial"/>
                <a:ea typeface="+mj-ea"/>
                <a:cs typeface="ＭＳ Ｐゴシック"/>
              </a:rPr>
              <a:t> </a:t>
            </a:r>
            <a:r>
              <a:rPr lang="ko-KR" altLang="en-US" sz="2800" b="1" i="0" dirty="0" smtClean="0">
                <a:solidFill>
                  <a:srgbClr val="B20935"/>
                </a:solidFill>
                <a:latin typeface="Arial"/>
                <a:ea typeface="+mj-ea"/>
                <a:cs typeface="ＭＳ Ｐゴシック"/>
              </a:rPr>
              <a:t>가정</a:t>
            </a:r>
            <a:r>
              <a:rPr lang="ko-KR" sz="2800" b="1" i="0" dirty="0" smtClean="0">
                <a:solidFill>
                  <a:srgbClr val="B20935"/>
                </a:solidFill>
                <a:latin typeface="Arial"/>
                <a:ea typeface="+mj-ea"/>
                <a:cs typeface="ＭＳ Ｐゴシック"/>
              </a:rPr>
              <a:t>에서의 </a:t>
            </a:r>
            <a:r>
              <a:rPr lang="ko-KR" sz="2800" b="1" i="0" dirty="0">
                <a:solidFill>
                  <a:srgbClr val="B20935"/>
                </a:solidFill>
                <a:latin typeface="Arial"/>
                <a:ea typeface="+mj-ea"/>
                <a:cs typeface="ＭＳ Ｐゴシック"/>
              </a:rPr>
              <a:t>정보 보안</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개인용 장치 사용 시 모든 기타 요령 준수</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개인용 바이러스 백신 및 방화벽 소프트웨어 설치 및 사용</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소프트웨어를 최신 상태로 유지</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데이터 백업</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가능 시 암호화 소프트웨어 사용</a:t>
            </a:r>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19</a:t>
            </a:fld>
            <a:endParaRPr lang="en-US"/>
          </a:p>
        </p:txBody>
      </p:sp>
    </p:spTree>
    <p:extLst>
      <p:ext uri="{BB962C8B-B14F-4D97-AF65-F5344CB8AC3E}">
        <p14:creationId xmlns:p14="http://schemas.microsoft.com/office/powerpoint/2010/main" val="3956777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목차</a:t>
            </a:r>
            <a:endParaRPr lang="en-US" dirty="0"/>
          </a:p>
        </p:txBody>
      </p:sp>
      <p:sp>
        <p:nvSpPr>
          <p:cNvPr id="3" name="Content Placeholder 2"/>
          <p:cNvSpPr>
            <a:spLocks noGrp="1"/>
          </p:cNvSpPr>
          <p:nvPr>
            <p:ph idx="1"/>
          </p:nvPr>
        </p:nvSpPr>
        <p:spPr/>
        <p:txBody>
          <a:bodyPr/>
          <a:lstStyle/>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위협 요소 파악하기</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보안의 중요성</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데이터 보호</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우리의 역할</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모범 사례</a:t>
            </a:r>
            <a:endParaRPr lang="en-US" altLang="en-US"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질문</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유용한 링크</a:t>
            </a:r>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퀴즈</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a:t>
            </a:fld>
            <a:endParaRPr lang="en-US"/>
          </a:p>
        </p:txBody>
      </p:sp>
    </p:spTree>
    <p:extLst>
      <p:ext uri="{BB962C8B-B14F-4D97-AF65-F5344CB8AC3E}">
        <p14:creationId xmlns:p14="http://schemas.microsoft.com/office/powerpoint/2010/main" val="2639290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질문</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문의</a:t>
            </a:r>
          </a:p>
          <a:p>
            <a:pPr marL="177759" indent="-177759" algn="l">
              <a:lnSpc>
                <a:spcPct val="80000"/>
              </a:lnSpc>
              <a:spcBef>
                <a:spcPct val="20000"/>
              </a:spcBef>
              <a:spcAft>
                <a:spcPct val="0"/>
              </a:spcAft>
              <a:buClr>
                <a:srgbClr val="E5B41C"/>
              </a:buClr>
              <a:buSzPct val="120000"/>
              <a:buFont typeface="Wingdings"/>
              <a:buChar char="§"/>
            </a:pPr>
            <a:endParaRPr lang="en-US" altLang="en-US" dirty="0"/>
          </a:p>
          <a:p>
            <a:pPr marL="177759" indent="-177759" algn="l">
              <a:lnSpc>
                <a:spcPct val="80000"/>
              </a:lnSpc>
              <a:spcBef>
                <a:spcPct val="20000"/>
              </a:spcBef>
              <a:spcAft>
                <a:spcPct val="0"/>
              </a:spcAft>
              <a:buClr>
                <a:srgbClr val="E5B41C"/>
              </a:buClr>
              <a:buSzPct val="120000"/>
              <a:buFont typeface="Wingdings"/>
              <a:buChar char="§"/>
            </a:pPr>
            <a:endParaRPr lang="en-US" altLang="en-US" dirty="0" smtClean="0"/>
          </a:p>
          <a:p>
            <a:pPr marL="0" indent="0" algn="l">
              <a:lnSpc>
                <a:spcPct val="80000"/>
              </a:lnSpc>
              <a:spcBef>
                <a:spcPct val="20000"/>
              </a:spcBef>
              <a:spcAft>
                <a:spcPct val="0"/>
              </a:spcAft>
              <a:buNone/>
            </a:pPr>
            <a:endParaRPr lang="en-US" altLang="en-US" dirty="0" smtClean="0"/>
          </a:p>
          <a:p>
            <a:pPr marL="2286000" lvl="6" indent="0" algn="l" defTabSz="914400">
              <a:lnSpc>
                <a:spcPct val="80000"/>
              </a:lnSpc>
              <a:spcBef>
                <a:spcPct val="20000"/>
              </a:spcBef>
              <a:spcAft>
                <a:spcPct val="0"/>
              </a:spcAft>
              <a:buNone/>
            </a:pPr>
            <a:r>
              <a:rPr lang="ko-KR" altLang="en-US" sz="2400" b="0" i="0">
                <a:solidFill>
                  <a:srgbClr val="000000"/>
                </a:solidFill>
                <a:latin typeface="Arial"/>
                <a:ea typeface="+mn-ea"/>
                <a:cs typeface="ＭＳ Ｐゴシック"/>
              </a:rPr>
              <a:t>Dell Hartmann</a:t>
            </a:r>
          </a:p>
          <a:p>
            <a:pPr marL="2286000" lvl="6" indent="0" algn="l" defTabSz="914400">
              <a:lnSpc>
                <a:spcPct val="80000"/>
              </a:lnSpc>
              <a:spcBef>
                <a:spcPct val="20000"/>
              </a:spcBef>
              <a:spcAft>
                <a:spcPct val="0"/>
              </a:spcAft>
              <a:buNone/>
            </a:pPr>
            <a:r>
              <a:rPr lang="ko-KR" altLang="en-US" sz="2400" b="0" i="0">
                <a:solidFill>
                  <a:srgbClr val="000000"/>
                </a:solidFill>
                <a:latin typeface="Arial"/>
                <a:ea typeface="+mn-ea"/>
                <a:cs typeface="ＭＳ Ｐゴシック"/>
              </a:rPr>
              <a:t>952.937.4315</a:t>
            </a:r>
          </a:p>
          <a:p>
            <a:pPr marL="2286000" lvl="6" indent="0" algn="l" defTabSz="914400">
              <a:lnSpc>
                <a:spcPct val="80000"/>
              </a:lnSpc>
              <a:spcBef>
                <a:spcPct val="20000"/>
              </a:spcBef>
              <a:spcAft>
                <a:spcPct val="0"/>
              </a:spcAft>
              <a:buNone/>
            </a:pPr>
            <a:r>
              <a:rPr lang="ko-KR" altLang="en-US" sz="2400" b="0" i="0">
                <a:solidFill>
                  <a:srgbClr val="000000"/>
                </a:solidFill>
                <a:latin typeface="Arial"/>
                <a:ea typeface="+mn-ea"/>
                <a:cs typeface="ＭＳ Ｐゴシック"/>
              </a:rPr>
              <a:t>dell.hartmann@mts.com</a:t>
            </a:r>
          </a:p>
          <a:p>
            <a:pPr marL="406359" lvl="1" indent="-114300" algn="l">
              <a:lnSpc>
                <a:spcPct val="80000"/>
              </a:lnSpc>
              <a:spcBef>
                <a:spcPct val="20000"/>
              </a:spcBef>
              <a:spcAft>
                <a:spcPct val="0"/>
              </a:spcAft>
              <a:buClr>
                <a:srgbClr val="E5B41C"/>
              </a:buClr>
              <a:buSzPct val="90000"/>
              <a:buFont typeface="Verdana"/>
              <a:buChar char="□"/>
            </a:pPr>
            <a:endParaRPr lang="en-US" altLang="en-US" dirty="0"/>
          </a:p>
          <a:p>
            <a:pPr marL="177759" indent="-177759" algn="l">
              <a:lnSpc>
                <a:spcPct val="80000"/>
              </a:lnSpc>
              <a:spcBef>
                <a:spcPct val="20000"/>
              </a:spcBef>
              <a:spcAft>
                <a:spcPct val="0"/>
              </a:spcAft>
              <a:buClr>
                <a:srgbClr val="E5B41C"/>
              </a:buClr>
              <a:buSzPct val="120000"/>
              <a:buFont typeface="Wingdings"/>
              <a:buChar char="§"/>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20</a:t>
            </a:fld>
            <a:endParaRPr lang="en-US"/>
          </a:p>
        </p:txBody>
      </p:sp>
    </p:spTree>
    <p:extLst>
      <p:ext uri="{BB962C8B-B14F-4D97-AF65-F5344CB8AC3E}">
        <p14:creationId xmlns:p14="http://schemas.microsoft.com/office/powerpoint/2010/main" val="87359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유용한 링크</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인트라넷 정보 보안 홈페이지</a:t>
            </a:r>
          </a:p>
          <a:p>
            <a:pPr marL="177759" indent="-177759" algn="l">
              <a:lnSpc>
                <a:spcPct val="80000"/>
              </a:lnSpc>
              <a:spcBef>
                <a:spcPct val="20000"/>
              </a:spcBef>
              <a:spcAft>
                <a:spcPct val="0"/>
              </a:spcAft>
              <a:buClr>
                <a:srgbClr val="E5B41C"/>
              </a:buClr>
              <a:buSzPct val="120000"/>
              <a:buFont typeface="Wingdings"/>
              <a:buChar char="§"/>
            </a:pPr>
            <a:endParaRPr lang="en-US" altLang="en-US" dirty="0" smtClean="0"/>
          </a:p>
          <a:p>
            <a:pPr marL="406359" lvl="1" indent="-114300" algn="l">
              <a:lnSpc>
                <a:spcPct val="80000"/>
              </a:lnSpc>
              <a:spcBef>
                <a:spcPct val="20000"/>
              </a:spcBef>
              <a:spcAft>
                <a:spcPct val="0"/>
              </a:spcAft>
              <a:buClr>
                <a:srgbClr val="E5B41C"/>
              </a:buClr>
              <a:buSzPct val="90000"/>
              <a:buFont typeface="Verdana"/>
              <a:buChar char="□"/>
            </a:pPr>
            <a:r>
              <a:rPr lang="ko-KR" altLang="en-US" sz="1800" b="0" i="0">
                <a:solidFill>
                  <a:srgbClr val="000000"/>
                </a:solidFill>
                <a:latin typeface="Arial"/>
                <a:ea typeface="+mn-ea"/>
                <a:cs typeface="ＭＳ Ｐゴシック"/>
              </a:rPr>
              <a:t>http://sp.mts.com/corp/it/informationsecurity/sitepages/home.aspx</a:t>
            </a:r>
          </a:p>
          <a:p>
            <a:pPr marL="406359" lvl="1" indent="-114300" algn="l">
              <a:lnSpc>
                <a:spcPct val="80000"/>
              </a:lnSpc>
              <a:spcBef>
                <a:spcPct val="20000"/>
              </a:spcBef>
              <a:spcAft>
                <a:spcPct val="0"/>
              </a:spcAft>
              <a:buClr>
                <a:srgbClr val="E5B41C"/>
              </a:buClr>
              <a:buSzPct val="90000"/>
              <a:buFont typeface="Verdana"/>
              <a:buChar char="□"/>
            </a:pPr>
            <a:endParaRPr lang="en-US" altLang="en-US" dirty="0"/>
          </a:p>
          <a:p>
            <a:pPr marL="177759" indent="-177759" algn="l">
              <a:lnSpc>
                <a:spcPct val="80000"/>
              </a:lnSpc>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 MTS 정책 및 절차</a:t>
            </a:r>
          </a:p>
          <a:p>
            <a:pPr marL="177759" indent="-177759" algn="l">
              <a:lnSpc>
                <a:spcPct val="80000"/>
              </a:lnSpc>
              <a:spcBef>
                <a:spcPct val="20000"/>
              </a:spcBef>
              <a:spcAft>
                <a:spcPct val="0"/>
              </a:spcAft>
              <a:buClr>
                <a:srgbClr val="E5B41C"/>
              </a:buClr>
              <a:buSzPct val="120000"/>
              <a:buFont typeface="Wingdings"/>
              <a:buChar char="§"/>
            </a:pPr>
            <a:endParaRPr lang="en-US" altLang="en-US" dirty="0"/>
          </a:p>
          <a:p>
            <a:pPr marL="406359" lvl="1" indent="-114300" algn="l">
              <a:lnSpc>
                <a:spcPct val="80000"/>
              </a:lnSpc>
              <a:spcBef>
                <a:spcPct val="20000"/>
              </a:spcBef>
              <a:spcAft>
                <a:spcPct val="0"/>
              </a:spcAft>
              <a:buClr>
                <a:srgbClr val="E5B41C"/>
              </a:buClr>
              <a:buSzPct val="90000"/>
              <a:buFont typeface="Verdana"/>
              <a:buChar char="□"/>
            </a:pPr>
            <a:r>
              <a:rPr lang="ko-KR" altLang="en-US" sz="1800" b="0" i="0">
                <a:solidFill>
                  <a:srgbClr val="000000"/>
                </a:solidFill>
                <a:latin typeface="Arial"/>
                <a:ea typeface="+mn-ea"/>
                <a:cs typeface="ＭＳ Ｐゴシック"/>
              </a:rPr>
              <a:t>http://sp.mts.com/policiesprocedures/pages/default.aspx</a:t>
            </a:r>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21</a:t>
            </a:fld>
            <a:endParaRPr lang="en-US"/>
          </a:p>
        </p:txBody>
      </p:sp>
    </p:spTree>
    <p:extLst>
      <p:ext uri="{BB962C8B-B14F-4D97-AF65-F5344CB8AC3E}">
        <p14:creationId xmlns:p14="http://schemas.microsoft.com/office/powerpoint/2010/main" val="25595913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퀴즈 </a:t>
            </a:r>
            <a:endParaRPr lang="en-US" dirty="0"/>
          </a:p>
        </p:txBody>
      </p:sp>
      <p:sp>
        <p:nvSpPr>
          <p:cNvPr id="3" name="Content Placeholder 2"/>
          <p:cNvSpPr>
            <a:spLocks noGrp="1"/>
          </p:cNvSpPr>
          <p:nvPr>
            <p:ph idx="1"/>
          </p:nvPr>
        </p:nvSpPr>
        <p:spPr/>
        <p:txBody>
          <a:bodyPr/>
          <a:lstStyle/>
          <a:p>
            <a:pPr lvl="1" eaLnBrk="1" hangingPunct="1">
              <a:lnSpc>
                <a:spcPct val="80000"/>
              </a:lnSpc>
            </a:pPr>
            <a:endParaRPr lang="en-US" altLang="en-US" dirty="0"/>
          </a:p>
          <a:p>
            <a:pPr eaLnBrk="1" hangingPunct="1">
              <a:lnSpc>
                <a:spcPct val="80000"/>
              </a:lnSpc>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22</a:t>
            </a:fld>
            <a:endParaRPr lang="en-US"/>
          </a:p>
        </p:txBody>
      </p:sp>
    </p:spTree>
    <p:extLst>
      <p:ext uri="{BB962C8B-B14F-4D97-AF65-F5344CB8AC3E}">
        <p14:creationId xmlns:p14="http://schemas.microsoft.com/office/powerpoint/2010/main" val="22126022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#1</a:t>
            </a:r>
            <a:endParaRPr lang="en-US" dirty="0"/>
          </a:p>
        </p:txBody>
      </p:sp>
      <p:sp>
        <p:nvSpPr>
          <p:cNvPr id="3" name="Content Placeholder 2"/>
          <p:cNvSpPr>
            <a:spLocks noGrp="1"/>
          </p:cNvSpPr>
          <p:nvPr>
            <p:ph idx="1"/>
          </p:nvPr>
        </p:nvSpPr>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우리 회사의 경쟁 우위에 더 큰 위협이 되는 공격자의 유형은?</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대상성, 집요성, 정교성</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 무작위성, 우발성, 조잡성</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두 가지 종류의 공격자 모두 위협 요소가 같음</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두 가지 종류의 공격자 모두 심각한 위협은 안 됨</a:t>
            </a:r>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23</a:t>
            </a:fld>
            <a:endParaRPr lang="en-US"/>
          </a:p>
        </p:txBody>
      </p:sp>
    </p:spTree>
    <p:extLst>
      <p:ext uri="{BB962C8B-B14F-4D97-AF65-F5344CB8AC3E}">
        <p14:creationId xmlns:p14="http://schemas.microsoft.com/office/powerpoint/2010/main" val="41155162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#2</a:t>
            </a:r>
            <a:endParaRPr lang="en-US" dirty="0"/>
          </a:p>
        </p:txBody>
      </p:sp>
      <p:sp>
        <p:nvSpPr>
          <p:cNvPr id="3" name="Content Placeholder 2"/>
          <p:cNvSpPr>
            <a:spLocks noGrp="1"/>
          </p:cNvSpPr>
          <p:nvPr>
            <p:ph idx="1"/>
          </p:nvPr>
        </p:nvSpPr>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정보 보안 정책과 모범 사례의 우선 순위를 설정해야 할 가장 중요한 이유는?</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경쟁 우위 보호</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주주, 고객 및 직원의 기대에 부응</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법률과 규정 준수</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회사 평판 보호</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모두 해당</a:t>
            </a:r>
            <a:endParaRPr lang="en-US" altLang="en-US" dirty="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24</a:t>
            </a:fld>
            <a:endParaRPr lang="en-US"/>
          </a:p>
        </p:txBody>
      </p:sp>
    </p:spTree>
    <p:extLst>
      <p:ext uri="{BB962C8B-B14F-4D97-AF65-F5344CB8AC3E}">
        <p14:creationId xmlns:p14="http://schemas.microsoft.com/office/powerpoint/2010/main" val="40279954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#3</a:t>
            </a:r>
            <a:endParaRPr lang="en-US" dirty="0"/>
          </a:p>
        </p:txBody>
      </p:sp>
      <p:sp>
        <p:nvSpPr>
          <p:cNvPr id="3" name="Content Placeholder 2"/>
          <p:cNvSpPr>
            <a:spLocks noGrp="1"/>
          </p:cNvSpPr>
          <p:nvPr>
            <p:ph idx="1"/>
          </p:nvPr>
        </p:nvSpPr>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가장 높은 수준의 보안이 필요한 정보 분류 등급은?</a:t>
            </a:r>
          </a:p>
          <a:p>
            <a:pPr marL="0" indent="0" algn="l">
              <a:lnSpc>
                <a:spcPct val="80000"/>
              </a:lnSpc>
              <a:spcBef>
                <a:spcPct val="20000"/>
              </a:spcBef>
              <a:spcAft>
                <a:spcPct val="0"/>
              </a:spcAft>
              <a:buNone/>
            </a:pPr>
            <a:endParaRPr lang="en-US" altLang="en-US" dirty="0"/>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공개</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내부 전용</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수출 통제</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비밀</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제한</a:t>
            </a:r>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25</a:t>
            </a:fld>
            <a:endParaRPr lang="en-US"/>
          </a:p>
        </p:txBody>
      </p:sp>
    </p:spTree>
    <p:extLst>
      <p:ext uri="{BB962C8B-B14F-4D97-AF65-F5344CB8AC3E}">
        <p14:creationId xmlns:p14="http://schemas.microsoft.com/office/powerpoint/2010/main" val="25551162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#4</a:t>
            </a:r>
            <a:endParaRPr lang="en-US" dirty="0"/>
          </a:p>
        </p:txBody>
      </p:sp>
      <p:sp>
        <p:nvSpPr>
          <p:cNvPr id="3" name="Content Placeholder 2"/>
          <p:cNvSpPr>
            <a:spLocks noGrp="1"/>
          </p:cNvSpPr>
          <p:nvPr>
            <p:ph idx="1"/>
          </p:nvPr>
        </p:nvSpPr>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정보 보안에서 우리가 해야 할 역할이 아닌 것은?</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MTS 정책 및 절차 숙지 및 준수</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민감한 정보 인지 및 보호</a:t>
            </a:r>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의심스럽거나 수상한 활동 조사 </a:t>
            </a:r>
          </a:p>
          <a:p>
            <a:pPr marL="0"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26</a:t>
            </a:fld>
            <a:endParaRPr lang="en-US"/>
          </a:p>
        </p:txBody>
      </p:sp>
    </p:spTree>
    <p:extLst>
      <p:ext uri="{BB962C8B-B14F-4D97-AF65-F5344CB8AC3E}">
        <p14:creationId xmlns:p14="http://schemas.microsoft.com/office/powerpoint/2010/main" val="34986533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#5</a:t>
            </a:r>
            <a:endParaRPr lang="en-US" dirty="0"/>
          </a:p>
        </p:txBody>
      </p:sp>
      <p:sp>
        <p:nvSpPr>
          <p:cNvPr id="3" name="Content Placeholder 2"/>
          <p:cNvSpPr>
            <a:spLocks noGrp="1"/>
          </p:cNvSpPr>
          <p:nvPr>
            <p:ph idx="1"/>
          </p:nvPr>
        </p:nvSpPr>
        <p:spPr>
          <a:xfrm>
            <a:off x="914400" y="1752600"/>
            <a:ext cx="7848600" cy="4800600"/>
          </a:xfrm>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적절한 암호의 예는?</a:t>
            </a:r>
          </a:p>
          <a:p>
            <a:pPr marL="0" indent="0" algn="l">
              <a:lnSpc>
                <a:spcPct val="80000"/>
              </a:lnSpc>
              <a:spcBef>
                <a:spcPct val="20000"/>
              </a:spcBef>
              <a:spcAft>
                <a:spcPct val="0"/>
              </a:spcAft>
              <a:buNone/>
            </a:pPr>
            <a:endParaRPr lang="en-US" altLang="en-US" dirty="0"/>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Spring1</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admin</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p@ssw0rd</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welcome</a:t>
            </a:r>
          </a:p>
          <a:p>
            <a:pPr marL="457200" indent="-457200" algn="l">
              <a:lnSpc>
                <a:spcPct val="80000"/>
              </a:lnSpc>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My!fav0ritepi110w</a:t>
            </a:r>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27</a:t>
            </a:fld>
            <a:endParaRPr lang="en-US"/>
          </a:p>
        </p:txBody>
      </p:sp>
    </p:spTree>
    <p:extLst>
      <p:ext uri="{BB962C8B-B14F-4D97-AF65-F5344CB8AC3E}">
        <p14:creationId xmlns:p14="http://schemas.microsoft.com/office/powerpoint/2010/main" val="39765869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#6</a:t>
            </a:r>
            <a:endParaRPr lang="en-US" dirty="0"/>
          </a:p>
        </p:txBody>
      </p:sp>
      <p:sp>
        <p:nvSpPr>
          <p:cNvPr id="3" name="Content Placeholder 2"/>
          <p:cNvSpPr>
            <a:spLocks noGrp="1"/>
          </p:cNvSpPr>
          <p:nvPr>
            <p:ph idx="1"/>
          </p:nvPr>
        </p:nvSpPr>
        <p:spPr>
          <a:xfrm>
            <a:off x="914400" y="1752600"/>
            <a:ext cx="7848600" cy="5029200"/>
          </a:xfrm>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멀웨어를 방지하는 가장 좋은 방법은?</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원치 않는 이메일에 포함된 링크를 클릭하지 않기</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잘 아는 사람으로부터 생각지 않은 첨부 문서를 받은 경우 열기 전에 보낸 사람에게 확인</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게임, 채팅, 오락 웹 사이트 및 업무와 관련이 없는 다른 웹 사이트 사용 금지</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회사 워크스테이션에는 표준에 맞지 않거나 업무와 관련이 없는 소프트웨어를 설치하지 않기</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모두 해당</a:t>
            </a:r>
            <a:endParaRPr lang="en-US" altLang="en-US" dirty="0"/>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28</a:t>
            </a:fld>
            <a:endParaRPr lang="en-US"/>
          </a:p>
        </p:txBody>
      </p:sp>
    </p:spTree>
    <p:extLst>
      <p:ext uri="{BB962C8B-B14F-4D97-AF65-F5344CB8AC3E}">
        <p14:creationId xmlns:p14="http://schemas.microsoft.com/office/powerpoint/2010/main" val="36432564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#7</a:t>
            </a:r>
            <a:endParaRPr lang="en-US" dirty="0"/>
          </a:p>
        </p:txBody>
      </p:sp>
      <p:sp>
        <p:nvSpPr>
          <p:cNvPr id="3" name="Content Placeholder 2"/>
          <p:cNvSpPr>
            <a:spLocks noGrp="1"/>
          </p:cNvSpPr>
          <p:nvPr>
            <p:ph idx="1"/>
          </p:nvPr>
        </p:nvSpPr>
        <p:spPr>
          <a:xfrm>
            <a:off x="914400" y="1752600"/>
            <a:ext cx="7848600" cy="5029200"/>
          </a:xfrm>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보안 시설 도어 근처에서 손에 짐을 가득 들고 기다리는 사람을 봤을 때 다음 중 가장 좋은 접근 방식은?</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자신의 배지를 인식시킨 다음 문을 열어준다</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짐을 들어주겠다고 하고 그 사람이 배지를 인식시키게 한다</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배지를 보여 달라고 요청해 유효한 배지인지 확인한 다음 건물에 들어가게 한다</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방문객 출입구로 안내해 도움을 받게 한다</a:t>
            </a:r>
            <a:endParaRPr lang="en-US" altLang="en-US" dirty="0"/>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29</a:t>
            </a:fld>
            <a:endParaRPr lang="en-US"/>
          </a:p>
        </p:txBody>
      </p:sp>
    </p:spTree>
    <p:extLst>
      <p:ext uri="{BB962C8B-B14F-4D97-AF65-F5344CB8AC3E}">
        <p14:creationId xmlns:p14="http://schemas.microsoft.com/office/powerpoint/2010/main" val="1583902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smtClean="0"/>
              <a:t>위협 요소 파악하기</a:t>
            </a:r>
            <a:endParaRPr lang="en-US" dirty="0"/>
          </a:p>
        </p:txBody>
      </p:sp>
      <p:sp>
        <p:nvSpPr>
          <p:cNvPr id="3" name="Content Placeholder 2"/>
          <p:cNvSpPr>
            <a:spLocks noGrp="1"/>
          </p:cNvSpPr>
          <p:nvPr>
            <p:ph idx="1"/>
          </p:nvPr>
        </p:nvSpPr>
        <p:spPr/>
        <p:txBody>
          <a:bodyPr/>
          <a:lstStyle/>
          <a:p>
            <a:r>
              <a:rPr lang="ko-KR" altLang="en-US" smtClean="0"/>
              <a:t>위협 요소의 종류</a:t>
            </a:r>
          </a:p>
          <a:p>
            <a:pPr lvl="1"/>
            <a:r>
              <a:rPr lang="ko-KR" altLang="en-US" smtClean="0"/>
              <a:t>무작위성, 우발성, 조잡성</a:t>
            </a:r>
          </a:p>
          <a:p>
            <a:pPr lvl="1"/>
            <a:r>
              <a:rPr lang="ko-KR" altLang="en-US" smtClean="0"/>
              <a:t>대상성, 집요성, 정교성</a:t>
            </a:r>
          </a:p>
          <a:p>
            <a:r>
              <a:rPr lang="ko-KR" altLang="en-US" smtClean="0"/>
              <a:t>위협 요소를 방지하고 완화하는 방법</a:t>
            </a:r>
          </a:p>
          <a:p>
            <a:r>
              <a:rPr lang="ko-KR" altLang="en-US" smtClean="0"/>
              <a:t>대응 준비 방법</a:t>
            </a:r>
            <a:endParaRPr lang="en-US" altLang="en-US" dirty="0"/>
          </a:p>
        </p:txBody>
      </p:sp>
      <p:sp>
        <p:nvSpPr>
          <p:cNvPr id="4" name="Slide Number Placeholder 3"/>
          <p:cNvSpPr>
            <a:spLocks noGrp="1"/>
          </p:cNvSpPr>
          <p:nvPr>
            <p:ph type="sldNum" sz="quarter" idx="10"/>
          </p:nvPr>
        </p:nvSpPr>
        <p:spPr/>
        <p:txBody>
          <a:bodyPr/>
          <a:lstStyle/>
          <a:p>
            <a:fld id="{2A80F55E-ACB4-4EA8-9FE1-D2A96AE22E9F}" type="slidenum">
              <a:rPr lang="en-US" altLang="ko-KR" smtClean="0"/>
              <a:pPr/>
              <a:t>3</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5600" y="4495800"/>
            <a:ext cx="6219825" cy="161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733800"/>
            <a:ext cx="612457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999" y="3581400"/>
            <a:ext cx="4067175" cy="3028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4586" y="4348162"/>
            <a:ext cx="6618287"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5131858"/>
            <a:ext cx="6134100"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961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anim calcmode="lin" valueType="num">
                                      <p:cBhvr>
                                        <p:cTn id="8" dur="1000" fill="hold"/>
                                        <p:tgtEl>
                                          <p:spTgt spid="1027"/>
                                        </p:tgtEl>
                                        <p:attrNameLst>
                                          <p:attrName>ppt_x</p:attrName>
                                        </p:attrNameLst>
                                      </p:cBhvr>
                                      <p:tavLst>
                                        <p:tav tm="0">
                                          <p:val>
                                            <p:strVal val="#ppt_x"/>
                                          </p:val>
                                        </p:tav>
                                        <p:tav tm="100000">
                                          <p:val>
                                            <p:strVal val="#ppt_x"/>
                                          </p:val>
                                        </p:tav>
                                      </p:tavLst>
                                    </p:anim>
                                    <p:anim calcmode="lin" valueType="num">
                                      <p:cBhvr>
                                        <p:cTn id="9" dur="1000" fill="hold"/>
                                        <p:tgtEl>
                                          <p:spTgt spid="102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fade">
                                      <p:cBhvr>
                                        <p:cTn id="13" dur="1000"/>
                                        <p:tgtEl>
                                          <p:spTgt spid="1028"/>
                                        </p:tgtEl>
                                      </p:cBhvr>
                                    </p:animEffect>
                                    <p:anim calcmode="lin" valueType="num">
                                      <p:cBhvr>
                                        <p:cTn id="14" dur="1000" fill="hold"/>
                                        <p:tgtEl>
                                          <p:spTgt spid="1028"/>
                                        </p:tgtEl>
                                        <p:attrNameLst>
                                          <p:attrName>ppt_x</p:attrName>
                                        </p:attrNameLst>
                                      </p:cBhvr>
                                      <p:tavLst>
                                        <p:tav tm="0">
                                          <p:val>
                                            <p:strVal val="#ppt_x"/>
                                          </p:val>
                                        </p:tav>
                                        <p:tav tm="100000">
                                          <p:val>
                                            <p:strVal val="#ppt_x"/>
                                          </p:val>
                                        </p:tav>
                                      </p:tavLst>
                                    </p:anim>
                                    <p:anim calcmode="lin" valueType="num">
                                      <p:cBhvr>
                                        <p:cTn id="15" dur="1000" fill="hold"/>
                                        <p:tgtEl>
                                          <p:spTgt spid="1028"/>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030"/>
                                        </p:tgtEl>
                                        <p:attrNameLst>
                                          <p:attrName>style.visibility</p:attrName>
                                        </p:attrNameLst>
                                      </p:cBhvr>
                                      <p:to>
                                        <p:strVal val="visible"/>
                                      </p:to>
                                    </p:set>
                                    <p:animEffect transition="in" filter="fade">
                                      <p:cBhvr>
                                        <p:cTn id="19" dur="1000"/>
                                        <p:tgtEl>
                                          <p:spTgt spid="1030"/>
                                        </p:tgtEl>
                                      </p:cBhvr>
                                    </p:animEffect>
                                    <p:anim calcmode="lin" valueType="num">
                                      <p:cBhvr>
                                        <p:cTn id="20" dur="1000" fill="hold"/>
                                        <p:tgtEl>
                                          <p:spTgt spid="1030"/>
                                        </p:tgtEl>
                                        <p:attrNameLst>
                                          <p:attrName>ppt_x</p:attrName>
                                        </p:attrNameLst>
                                      </p:cBhvr>
                                      <p:tavLst>
                                        <p:tav tm="0">
                                          <p:val>
                                            <p:strVal val="#ppt_x"/>
                                          </p:val>
                                        </p:tav>
                                        <p:tav tm="100000">
                                          <p:val>
                                            <p:strVal val="#ppt_x"/>
                                          </p:val>
                                        </p:tav>
                                      </p:tavLst>
                                    </p:anim>
                                    <p:anim calcmode="lin" valueType="num">
                                      <p:cBhvr>
                                        <p:cTn id="21" dur="1000" fill="hold"/>
                                        <p:tgtEl>
                                          <p:spTgt spid="1030"/>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1031"/>
                                        </p:tgtEl>
                                        <p:attrNameLst>
                                          <p:attrName>style.visibility</p:attrName>
                                        </p:attrNameLst>
                                      </p:cBhvr>
                                      <p:to>
                                        <p:strVal val="visible"/>
                                      </p:to>
                                    </p:set>
                                    <p:animEffect transition="in" filter="fade">
                                      <p:cBhvr>
                                        <p:cTn id="25" dur="1000"/>
                                        <p:tgtEl>
                                          <p:spTgt spid="1031"/>
                                        </p:tgtEl>
                                      </p:cBhvr>
                                    </p:animEffect>
                                    <p:anim calcmode="lin" valueType="num">
                                      <p:cBhvr>
                                        <p:cTn id="26" dur="1000" fill="hold"/>
                                        <p:tgtEl>
                                          <p:spTgt spid="1031"/>
                                        </p:tgtEl>
                                        <p:attrNameLst>
                                          <p:attrName>ppt_x</p:attrName>
                                        </p:attrNameLst>
                                      </p:cBhvr>
                                      <p:tavLst>
                                        <p:tav tm="0">
                                          <p:val>
                                            <p:strVal val="#ppt_x"/>
                                          </p:val>
                                        </p:tav>
                                        <p:tav tm="100000">
                                          <p:val>
                                            <p:strVal val="#ppt_x"/>
                                          </p:val>
                                        </p:tav>
                                      </p:tavLst>
                                    </p:anim>
                                    <p:anim calcmode="lin" valueType="num">
                                      <p:cBhvr>
                                        <p:cTn id="27" dur="1000" fill="hold"/>
                                        <p:tgtEl>
                                          <p:spTgt spid="1031"/>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1032"/>
                                        </p:tgtEl>
                                        <p:attrNameLst>
                                          <p:attrName>style.visibility</p:attrName>
                                        </p:attrNameLst>
                                      </p:cBhvr>
                                      <p:to>
                                        <p:strVal val="visible"/>
                                      </p:to>
                                    </p:set>
                                    <p:animEffect transition="in" filter="fade">
                                      <p:cBhvr>
                                        <p:cTn id="31" dur="1000"/>
                                        <p:tgtEl>
                                          <p:spTgt spid="1032"/>
                                        </p:tgtEl>
                                      </p:cBhvr>
                                    </p:animEffect>
                                    <p:anim calcmode="lin" valueType="num">
                                      <p:cBhvr>
                                        <p:cTn id="32" dur="1000" fill="hold"/>
                                        <p:tgtEl>
                                          <p:spTgt spid="1032"/>
                                        </p:tgtEl>
                                        <p:attrNameLst>
                                          <p:attrName>ppt_x</p:attrName>
                                        </p:attrNameLst>
                                      </p:cBhvr>
                                      <p:tavLst>
                                        <p:tav tm="0">
                                          <p:val>
                                            <p:strVal val="#ppt_x"/>
                                          </p:val>
                                        </p:tav>
                                        <p:tav tm="100000">
                                          <p:val>
                                            <p:strVal val="#ppt_x"/>
                                          </p:val>
                                        </p:tav>
                                      </p:tavLst>
                                    </p:anim>
                                    <p:anim calcmode="lin" valueType="num">
                                      <p:cBhvr>
                                        <p:cTn id="33" dur="1000" fill="hold"/>
                                        <p:tgtEl>
                                          <p:spTgt spid="10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#8</a:t>
            </a:r>
            <a:endParaRPr lang="en-US" dirty="0"/>
          </a:p>
        </p:txBody>
      </p:sp>
      <p:sp>
        <p:nvSpPr>
          <p:cNvPr id="3" name="Content Placeholder 2"/>
          <p:cNvSpPr>
            <a:spLocks noGrp="1"/>
          </p:cNvSpPr>
          <p:nvPr>
            <p:ph idx="1"/>
          </p:nvPr>
        </p:nvSpPr>
        <p:spPr>
          <a:xfrm>
            <a:off x="914400" y="1752600"/>
            <a:ext cx="7848600" cy="5029200"/>
          </a:xfrm>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회사 시스템을 개인 용도로 사용하는 것이 허용되지 않는 경우는?</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괴롭힘 또는 직장 내 폭력과 같은 회사의 다른 정책을 위반하는 행동</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회사가 환경의 보안을 유지하는 데 방해가 되는 행동</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시스템 또는 네트워크의 업무상 사용에 영향을 주는 행동</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모두 해당</a:t>
            </a:r>
            <a:endParaRPr lang="en-US" altLang="en-US" dirty="0"/>
          </a:p>
          <a:p>
            <a:pPr marL="292059" lvl="1" indent="0" algn="l">
              <a:lnSpc>
                <a:spcPct val="80000"/>
              </a:lnSpc>
              <a:spcBef>
                <a:spcPct val="20000"/>
              </a:spcBef>
              <a:spcAft>
                <a:spcPct val="0"/>
              </a:spcAft>
              <a:buNone/>
            </a:pPr>
            <a:endParaRPr lang="en-US" altLang="en-US" dirty="0" smtClean="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30</a:t>
            </a:fld>
            <a:endParaRPr lang="en-US"/>
          </a:p>
        </p:txBody>
      </p:sp>
    </p:spTree>
    <p:extLst>
      <p:ext uri="{BB962C8B-B14F-4D97-AF65-F5344CB8AC3E}">
        <p14:creationId xmlns:p14="http://schemas.microsoft.com/office/powerpoint/2010/main" val="704276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#9</a:t>
            </a:r>
            <a:endParaRPr lang="en-US" dirty="0"/>
          </a:p>
        </p:txBody>
      </p:sp>
      <p:sp>
        <p:nvSpPr>
          <p:cNvPr id="3" name="Content Placeholder 2"/>
          <p:cNvSpPr>
            <a:spLocks noGrp="1"/>
          </p:cNvSpPr>
          <p:nvPr>
            <p:ph idx="1"/>
          </p:nvPr>
        </p:nvSpPr>
        <p:spPr>
          <a:xfrm>
            <a:off x="914400" y="1752600"/>
            <a:ext cx="7848600" cy="5029200"/>
          </a:xfrm>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다음 중 정보 보안에 책임이 있는 사람은?</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모든 개인</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나의 관리자</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임원진</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정보 보안 부서</a:t>
            </a:r>
            <a:endParaRPr lang="en-US" altLang="en-US" dirty="0"/>
          </a:p>
          <a:p>
            <a:pPr marL="292059" lvl="1" indent="0" algn="l">
              <a:lnSpc>
                <a:spcPct val="80000"/>
              </a:lnSpc>
              <a:spcBef>
                <a:spcPct val="20000"/>
              </a:spcBef>
              <a:spcAft>
                <a:spcPct val="0"/>
              </a:spcAft>
              <a:buNone/>
            </a:pPr>
            <a:endParaRPr lang="en-US" altLang="en-US" dirty="0" smtClean="0"/>
          </a:p>
          <a:p>
            <a:pPr marL="63459"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31</a:t>
            </a:fld>
            <a:endParaRPr lang="en-US"/>
          </a:p>
        </p:txBody>
      </p:sp>
    </p:spTree>
    <p:extLst>
      <p:ext uri="{BB962C8B-B14F-4D97-AF65-F5344CB8AC3E}">
        <p14:creationId xmlns:p14="http://schemas.microsoft.com/office/powerpoint/2010/main" val="18335880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 문제 #10</a:t>
            </a:r>
            <a:endParaRPr lang="en-US" dirty="0"/>
          </a:p>
        </p:txBody>
      </p:sp>
      <p:sp>
        <p:nvSpPr>
          <p:cNvPr id="3" name="Content Placeholder 2"/>
          <p:cNvSpPr>
            <a:spLocks noGrp="1"/>
          </p:cNvSpPr>
          <p:nvPr>
            <p:ph idx="1"/>
          </p:nvPr>
        </p:nvSpPr>
        <p:spPr>
          <a:xfrm>
            <a:off x="914400" y="1752600"/>
            <a:ext cx="7848600" cy="5029200"/>
          </a:xfrm>
        </p:spPr>
        <p:txBody>
          <a:bodyPr/>
          <a:lstStyle/>
          <a:p>
            <a:pPr marL="0" indent="0" algn="l">
              <a:lnSpc>
                <a:spcPct val="80000"/>
              </a:lnSpc>
              <a:spcBef>
                <a:spcPct val="20000"/>
              </a:spcBef>
              <a:spcAft>
                <a:spcPct val="0"/>
              </a:spcAft>
              <a:buNone/>
            </a:pPr>
            <a:r>
              <a:rPr lang="ko-KR" altLang="en-US" sz="2400" b="0" i="0">
                <a:solidFill>
                  <a:srgbClr val="000000"/>
                </a:solidFill>
                <a:latin typeface="Arial"/>
                <a:ea typeface="+mn-ea"/>
                <a:cs typeface="ＭＳ Ｐゴシック"/>
              </a:rPr>
              <a:t>잠재적인 보안 사고 발견 시 신고할 수 있는 방법은?</a:t>
            </a:r>
          </a:p>
          <a:p>
            <a:pPr marL="0" indent="0" algn="l">
              <a:lnSpc>
                <a:spcPct val="80000"/>
              </a:lnSpc>
              <a:spcBef>
                <a:spcPct val="20000"/>
              </a:spcBef>
              <a:spcAft>
                <a:spcPct val="0"/>
              </a:spcAft>
              <a:buNone/>
            </a:pP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담당 현지 헬프 데스크에 </a:t>
            </a:r>
            <a:r>
              <a:rPr lang="ko-KR" altLang="en-US" sz="2400" b="0" i="0">
                <a:solidFill>
                  <a:srgbClr val="000000"/>
                </a:solidFill>
                <a:latin typeface="Arial"/>
                <a:ea typeface="+mn-ea"/>
                <a:cs typeface="ＭＳ Ｐゴシック"/>
                <a:hlinkClick r:id="rId3"/>
              </a:rPr>
              <a:t>연락</a:t>
            </a:r>
            <a:r>
              <a:rPr lang="ko-KR" altLang="en-US" sz="2400" b="0" i="0">
                <a:solidFill>
                  <a:srgbClr val="000000"/>
                </a:solidFill>
                <a:latin typeface="Arial"/>
                <a:ea typeface="+mn-ea"/>
                <a:cs typeface="ＭＳ Ｐゴシック"/>
              </a:rPr>
              <a:t>.</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Dell Hartmann에게 952.937.4315로 연락.</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관리자에게 연락해 지원 받기.</a:t>
            </a:r>
            <a:endParaRPr lang="en-US" altLang="en-US" dirty="0"/>
          </a:p>
          <a:p>
            <a:pPr marL="457200" indent="-457200" algn="l">
              <a:spcBef>
                <a:spcPct val="20000"/>
              </a:spcBef>
              <a:spcAft>
                <a:spcPct val="0"/>
              </a:spcAft>
              <a:buClr>
                <a:srgbClr val="E5B41C"/>
              </a:buClr>
              <a:buSzPct val="120000"/>
              <a:buFont typeface="Arial"/>
              <a:buAutoNum type="alphaLcParenR"/>
            </a:pPr>
            <a:r>
              <a:rPr lang="ko-KR" altLang="en-US" sz="2400" b="0" i="0">
                <a:solidFill>
                  <a:srgbClr val="000000"/>
                </a:solidFill>
                <a:latin typeface="Arial"/>
                <a:ea typeface="+mn-ea"/>
                <a:cs typeface="ＭＳ Ｐゴシック"/>
              </a:rPr>
              <a:t>모두 해당</a:t>
            </a:r>
            <a:endParaRPr lang="en-US" altLang="en-US" dirty="0"/>
          </a:p>
          <a:p>
            <a:pPr marL="292059" lvl="1" indent="0" algn="l">
              <a:lnSpc>
                <a:spcPct val="80000"/>
              </a:lnSpc>
              <a:spcBef>
                <a:spcPct val="20000"/>
              </a:spcBef>
              <a:spcAft>
                <a:spcPct val="0"/>
              </a:spcAft>
              <a:buNone/>
            </a:pPr>
            <a:endParaRPr lang="en-US" altLang="en-US" dirty="0" smtClean="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32</a:t>
            </a:fld>
            <a:endParaRPr lang="en-US"/>
          </a:p>
        </p:txBody>
      </p:sp>
    </p:spTree>
    <p:extLst>
      <p:ext uri="{BB962C8B-B14F-4D97-AF65-F5344CB8AC3E}">
        <p14:creationId xmlns:p14="http://schemas.microsoft.com/office/powerpoint/2010/main" val="425389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보안의 중요성</a:t>
            </a:r>
            <a:endParaRPr lang="en-US" dirty="0"/>
          </a:p>
        </p:txBody>
      </p:sp>
      <p:sp>
        <p:nvSpPr>
          <p:cNvPr id="3" name="Content Placeholder 2"/>
          <p:cNvSpPr>
            <a:spLocks noGrp="1"/>
          </p:cNvSpPr>
          <p:nvPr>
            <p:ph idx="1"/>
          </p:nvPr>
        </p:nvSpPr>
        <p:spPr/>
        <p:txBody>
          <a:bodyPr/>
          <a:lstStyle/>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경쟁 우위 보호</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주주, 고객 및 직원의 기대에 부응</a:t>
            </a:r>
            <a:endParaRPr lang="en-US" altLang="en-US" dirty="0"/>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법률과 규정 준수</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비용 최소화</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회사 평판 보호</a:t>
            </a:r>
            <a:endParaRPr lang="en-US" altLang="en-US" dirty="0"/>
          </a:p>
          <a:p>
            <a:pPr marL="177759" indent="-177759" algn="l">
              <a:lnSpc>
                <a:spcPct val="90000"/>
              </a:lnSpc>
              <a:spcBef>
                <a:spcPct val="20000"/>
              </a:spcBef>
              <a:spcAft>
                <a:spcPct val="0"/>
              </a:spcAft>
              <a:buClr>
                <a:srgbClr val="E5B41C"/>
              </a:buClr>
              <a:buSzPct val="120000"/>
              <a:buFont typeface="Wingdings"/>
              <a:buChar char="§"/>
            </a:pPr>
            <a:endParaRPr 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4</a:t>
            </a:fld>
            <a:endParaRPr lang="en-US"/>
          </a:p>
        </p:txBody>
      </p:sp>
    </p:spTree>
    <p:extLst>
      <p:ext uri="{BB962C8B-B14F-4D97-AF65-F5344CB8AC3E}">
        <p14:creationId xmlns:p14="http://schemas.microsoft.com/office/powerpoint/2010/main" val="598906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데이터 보호</a:t>
            </a:r>
            <a:endParaRPr lang="en-US" dirty="0"/>
          </a:p>
        </p:txBody>
      </p:sp>
      <p:sp>
        <p:nvSpPr>
          <p:cNvPr id="3" name="Content Placeholder 2"/>
          <p:cNvSpPr>
            <a:spLocks noGrp="1"/>
          </p:cNvSpPr>
          <p:nvPr>
            <p:ph idx="1"/>
          </p:nvPr>
        </p:nvSpPr>
        <p:spPr/>
        <p:txBody>
          <a:bodyPr/>
          <a:lstStyle/>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가치 있는 것</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취약한 것 </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위협 요소를 방지하고 완화하는 방법</a:t>
            </a:r>
          </a:p>
          <a:p>
            <a:pPr marL="177759" indent="-177759" algn="l">
              <a:spcBef>
                <a:spcPct val="20000"/>
              </a:spcBef>
              <a:spcAft>
                <a:spcPct val="0"/>
              </a:spcAft>
              <a:buClr>
                <a:srgbClr val="E5B41C"/>
              </a:buClr>
              <a:buSzPct val="120000"/>
              <a:buFont typeface="Wingdings"/>
              <a:buChar char="§"/>
            </a:pPr>
            <a:r>
              <a:rPr lang="ko-KR" altLang="en-US" sz="2400" b="0" i="0">
                <a:solidFill>
                  <a:srgbClr val="000000"/>
                </a:solidFill>
                <a:latin typeface="Arial"/>
                <a:ea typeface="+mn-ea"/>
                <a:cs typeface="ＭＳ Ｐゴシック"/>
              </a:rPr>
              <a:t>대응 준비 방법</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5</a:t>
            </a:fld>
            <a:endParaRPr lang="en-US"/>
          </a:p>
        </p:txBody>
      </p:sp>
    </p:spTree>
    <p:extLst>
      <p:ext uri="{BB962C8B-B14F-4D97-AF65-F5344CB8AC3E}">
        <p14:creationId xmlns:p14="http://schemas.microsoft.com/office/powerpoint/2010/main" val="539453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499310964"/>
              </p:ext>
            </p:extLst>
          </p:nvPr>
        </p:nvGraphicFramePr>
        <p:xfrm>
          <a:off x="152400" y="1066800"/>
          <a:ext cx="8839200" cy="1167544"/>
        </p:xfrm>
        <a:graphic>
          <a:graphicData uri="http://schemas.openxmlformats.org/drawingml/2006/table">
            <a:tbl>
              <a:tblPr firstRow="1" firstCol="1" bandRow="1">
                <a:tableStyleId>{5C22544A-7EE6-4342-B048-85BDC9FD1C3A}</a:tableStyleId>
              </a:tblPr>
              <a:tblGrid>
                <a:gridCol w="1371600"/>
                <a:gridCol w="5699761"/>
                <a:gridCol w="1767839"/>
              </a:tblGrid>
              <a:tr h="163556">
                <a:tc>
                  <a:txBody>
                    <a:bodyPr/>
                    <a:lstStyle/>
                    <a:p>
                      <a:pPr marL="0" marR="0" algn="l" defTabSz="914400">
                        <a:lnSpc>
                          <a:spcPct val="115000"/>
                        </a:lnSpc>
                        <a:spcBef>
                          <a:spcPts val="0"/>
                        </a:spcBef>
                        <a:spcAft>
                          <a:spcPts val="1000"/>
                        </a:spcAft>
                        <a:buNone/>
                      </a:pPr>
                      <a:r>
                        <a:rPr lang="ko-KR" sz="900" b="1" i="0" dirty="0">
                          <a:solidFill>
                            <a:srgbClr val="000000"/>
                          </a:solidFill>
                          <a:effectLst/>
                          <a:latin typeface="Arial"/>
                          <a:ea typeface="+mn-ea"/>
                          <a:cs typeface="+mn-cs"/>
                        </a:rPr>
                        <a:t>비밀 유지 수준</a:t>
                      </a:r>
                      <a:endParaRPr lang="en-US" sz="900" dirty="0">
                        <a:solidFill>
                          <a:schemeClr val="tx1"/>
                        </a:solidFill>
                        <a:effectLst/>
                        <a:latin typeface="Calibri"/>
                        <a:ea typeface="Calibri"/>
                        <a:cs typeface="Times New Roman"/>
                      </a:endParaRPr>
                    </a:p>
                  </a:txBody>
                  <a:tcPr marL="19329" marR="19329" marT="0" marB="0"/>
                </a:tc>
                <a:tc>
                  <a:txBody>
                    <a:bodyPr/>
                    <a:lstStyle/>
                    <a:p>
                      <a:pPr marL="0" marR="0" algn="l" defTabSz="914400">
                        <a:lnSpc>
                          <a:spcPct val="115000"/>
                        </a:lnSpc>
                        <a:spcBef>
                          <a:spcPts val="0"/>
                        </a:spcBef>
                        <a:spcAft>
                          <a:spcPts val="1000"/>
                        </a:spcAft>
                        <a:buNone/>
                      </a:pPr>
                      <a:r>
                        <a:rPr lang="ko-KR" sz="900" b="1" i="0">
                          <a:solidFill>
                            <a:srgbClr val="000000"/>
                          </a:solidFill>
                          <a:effectLst/>
                          <a:latin typeface="Arial"/>
                          <a:ea typeface="+mn-ea"/>
                          <a:cs typeface="+mn-cs"/>
                        </a:rPr>
                        <a:t>분류 기준/예</a:t>
                      </a:r>
                      <a:endParaRPr lang="en-US" sz="900" dirty="0">
                        <a:solidFill>
                          <a:schemeClr val="tx1"/>
                        </a:solidFill>
                        <a:effectLst/>
                        <a:latin typeface="Calibri"/>
                        <a:ea typeface="Calibri"/>
                        <a:cs typeface="Times New Roman"/>
                      </a:endParaRPr>
                    </a:p>
                  </a:txBody>
                  <a:tcPr marL="19329" marR="19329" marT="0" marB="0"/>
                </a:tc>
                <a:tc>
                  <a:txBody>
                    <a:bodyPr/>
                    <a:lstStyle/>
                    <a:p>
                      <a:pPr marL="0" marR="0" algn="l" defTabSz="914400">
                        <a:lnSpc>
                          <a:spcPct val="115000"/>
                        </a:lnSpc>
                        <a:spcBef>
                          <a:spcPts val="0"/>
                        </a:spcBef>
                        <a:spcAft>
                          <a:spcPts val="1000"/>
                        </a:spcAft>
                        <a:buNone/>
                      </a:pPr>
                      <a:r>
                        <a:rPr lang="ko-KR" sz="900" b="1" i="0">
                          <a:solidFill>
                            <a:srgbClr val="000000"/>
                          </a:solidFill>
                          <a:effectLst/>
                          <a:latin typeface="Arial"/>
                          <a:ea typeface="+mn-ea"/>
                          <a:cs typeface="+mn-cs"/>
                        </a:rPr>
                        <a:t>액세스 제한</a:t>
                      </a:r>
                      <a:endParaRPr lang="en-US" sz="900" dirty="0">
                        <a:solidFill>
                          <a:schemeClr val="tx1"/>
                        </a:solidFill>
                        <a:effectLst/>
                        <a:latin typeface="Calibri"/>
                        <a:ea typeface="Calibri"/>
                        <a:cs typeface="Times New Roman"/>
                      </a:endParaRPr>
                    </a:p>
                  </a:txBody>
                  <a:tcPr marL="19329" marR="19329" marT="0" marB="0"/>
                </a:tc>
              </a:tr>
              <a:tr h="1003988">
                <a:tc>
                  <a:txBody>
                    <a:bodyPr/>
                    <a:lstStyle/>
                    <a:p>
                      <a:pPr marL="0" marR="0" algn="l" defTabSz="914400">
                        <a:lnSpc>
                          <a:spcPct val="115000"/>
                        </a:lnSpc>
                        <a:spcBef>
                          <a:spcPts val="0"/>
                        </a:spcBef>
                        <a:spcAft>
                          <a:spcPts val="1000"/>
                        </a:spcAft>
                        <a:buNone/>
                      </a:pPr>
                      <a:r>
                        <a:rPr lang="ko-KR" sz="800" b="1" i="0">
                          <a:solidFill>
                            <a:srgbClr val="000000"/>
                          </a:solidFill>
                          <a:effectLst/>
                          <a:latin typeface="Arial"/>
                          <a:ea typeface="+mn-ea"/>
                          <a:cs typeface="+mn-cs"/>
                        </a:rPr>
                        <a:t>공개</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c>
                  <a:txBody>
                    <a:bodyPr/>
                    <a:lstStyle/>
                    <a:p>
                      <a:pPr marL="0" marR="0" algn="l" defTabSz="914400">
                        <a:lnSpc>
                          <a:spcPct val="115000"/>
                        </a:lnSpc>
                        <a:spcBef>
                          <a:spcPts val="0"/>
                        </a:spcBef>
                        <a:spcAft>
                          <a:spcPts val="1000"/>
                        </a:spcAft>
                        <a:buNone/>
                      </a:pPr>
                      <a:r>
                        <a:rPr lang="ko-KR" sz="800" b="0" i="0" dirty="0">
                          <a:solidFill>
                            <a:srgbClr val="000000"/>
                          </a:solidFill>
                          <a:effectLst/>
                          <a:latin typeface="Arial"/>
                          <a:ea typeface="+mn-ea"/>
                          <a:cs typeface="+mn-cs"/>
                        </a:rPr>
                        <a:t>정보를 공개해도 절대 조직에 해가 되지 않음</a:t>
                      </a:r>
                    </a:p>
                    <a:p>
                      <a:pPr marL="342900" marR="0" indent="-342900" algn="l" defTabSz="914400">
                        <a:lnSpc>
                          <a:spcPct val="115000"/>
                        </a:lnSpc>
                        <a:spcBef>
                          <a:spcPts val="0"/>
                        </a:spcBef>
                        <a:spcAft>
                          <a:spcPts val="0"/>
                        </a:spcAft>
                        <a:buClr>
                          <a:srgbClr val="000000"/>
                        </a:buClr>
                        <a:buFont typeface="Symbol"/>
                        <a:buChar char=""/>
                        <a:tabLst>
                          <a:tab pos="228600" algn="l"/>
                        </a:tabLst>
                      </a:pPr>
                      <a:r>
                        <a:rPr lang="ko-KR" sz="800" b="0" i="0" dirty="0">
                          <a:solidFill>
                            <a:srgbClr val="000000"/>
                          </a:solidFill>
                          <a:effectLst/>
                          <a:latin typeface="Arial"/>
                          <a:ea typeface="+mn-ea"/>
                          <a:cs typeface="+mn-cs"/>
                        </a:rPr>
                        <a:t>마케팅 자료</a:t>
                      </a:r>
                    </a:p>
                    <a:p>
                      <a:pPr marL="342900" marR="0" indent="-342900" algn="l" defTabSz="914400">
                        <a:lnSpc>
                          <a:spcPct val="115000"/>
                        </a:lnSpc>
                        <a:spcBef>
                          <a:spcPts val="0"/>
                        </a:spcBef>
                        <a:spcAft>
                          <a:spcPts val="0"/>
                        </a:spcAft>
                        <a:buClr>
                          <a:srgbClr val="000000"/>
                        </a:buClr>
                        <a:buFont typeface="Symbol"/>
                        <a:buChar char=""/>
                        <a:tabLst>
                          <a:tab pos="228600" algn="l"/>
                        </a:tabLst>
                      </a:pPr>
                      <a:r>
                        <a:rPr lang="ko-KR" sz="800" b="0" i="0" dirty="0">
                          <a:solidFill>
                            <a:srgbClr val="000000"/>
                          </a:solidFill>
                          <a:effectLst/>
                          <a:latin typeface="Arial"/>
                          <a:ea typeface="+mn-ea"/>
                          <a:cs typeface="+mn-cs"/>
                        </a:rPr>
                        <a:t>제품 참조 매뉴얼</a:t>
                      </a:r>
                    </a:p>
                    <a:p>
                      <a:pPr marL="342900" marR="0" indent="-342900" algn="l" defTabSz="914400">
                        <a:lnSpc>
                          <a:spcPct val="115000"/>
                        </a:lnSpc>
                        <a:spcBef>
                          <a:spcPts val="0"/>
                        </a:spcBef>
                        <a:spcAft>
                          <a:spcPts val="0"/>
                        </a:spcAft>
                        <a:buClr>
                          <a:srgbClr val="000000"/>
                        </a:buClr>
                        <a:buFont typeface="Symbol"/>
                        <a:buChar char=""/>
                        <a:tabLst>
                          <a:tab pos="228600" algn="l"/>
                        </a:tabLst>
                      </a:pPr>
                      <a:r>
                        <a:rPr lang="ko-KR" sz="800" b="0" i="0" dirty="0">
                          <a:solidFill>
                            <a:srgbClr val="000000"/>
                          </a:solidFill>
                          <a:effectLst/>
                          <a:latin typeface="Arial"/>
                          <a:ea typeface="+mn-ea"/>
                          <a:cs typeface="+mn-cs"/>
                        </a:rPr>
                        <a:t>MTS.com</a:t>
                      </a:r>
                    </a:p>
                    <a:p>
                      <a:pPr marL="342900" marR="0" indent="-342900" algn="l" defTabSz="914400">
                        <a:lnSpc>
                          <a:spcPct val="115000"/>
                        </a:lnSpc>
                        <a:spcBef>
                          <a:spcPts val="0"/>
                        </a:spcBef>
                        <a:spcAft>
                          <a:spcPts val="0"/>
                        </a:spcAft>
                        <a:buClr>
                          <a:srgbClr val="000000"/>
                        </a:buClr>
                        <a:buFont typeface="Symbol"/>
                        <a:buChar char=""/>
                        <a:tabLst>
                          <a:tab pos="228600" algn="l"/>
                        </a:tabLst>
                      </a:pPr>
                      <a:r>
                        <a:rPr lang="ko-KR" sz="800" b="0" i="0" dirty="0">
                          <a:solidFill>
                            <a:srgbClr val="000000"/>
                          </a:solidFill>
                          <a:effectLst/>
                          <a:latin typeface="Arial"/>
                          <a:ea typeface="+mn-ea"/>
                          <a:cs typeface="+mn-cs"/>
                        </a:rPr>
                        <a:t>보도 자료</a:t>
                      </a:r>
                    </a:p>
                    <a:p>
                      <a:pPr marL="342900" marR="0" indent="-342900" algn="l" defTabSz="914400">
                        <a:lnSpc>
                          <a:spcPct val="115000"/>
                        </a:lnSpc>
                        <a:spcBef>
                          <a:spcPts val="0"/>
                        </a:spcBef>
                        <a:spcAft>
                          <a:spcPts val="1000"/>
                        </a:spcAft>
                        <a:buClr>
                          <a:srgbClr val="000000"/>
                        </a:buClr>
                        <a:buFont typeface="Symbol"/>
                        <a:buChar char=""/>
                        <a:tabLst>
                          <a:tab pos="228600" algn="l"/>
                        </a:tabLst>
                      </a:pPr>
                      <a:r>
                        <a:rPr lang="ko-KR" sz="800" b="0" i="0" dirty="0">
                          <a:solidFill>
                            <a:srgbClr val="000000"/>
                          </a:solidFill>
                          <a:effectLst/>
                          <a:latin typeface="Arial"/>
                          <a:ea typeface="+mn-ea"/>
                          <a:cs typeface="+mn-cs"/>
                        </a:rPr>
                        <a:t>공개된 재무 실적</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c>
                  <a:txBody>
                    <a:bodyPr/>
                    <a:lstStyle/>
                    <a:p>
                      <a:pPr marL="0" marR="0" algn="l" defTabSz="914400">
                        <a:lnSpc>
                          <a:spcPct val="115000"/>
                        </a:lnSpc>
                        <a:spcBef>
                          <a:spcPts val="0"/>
                        </a:spcBef>
                        <a:spcAft>
                          <a:spcPts val="1000"/>
                        </a:spcAft>
                        <a:buNone/>
                      </a:pPr>
                      <a:r>
                        <a:rPr lang="ko-KR" sz="800" b="0" i="0">
                          <a:solidFill>
                            <a:srgbClr val="000000"/>
                          </a:solidFill>
                          <a:effectLst/>
                          <a:latin typeface="Arial"/>
                          <a:ea typeface="+mn-ea"/>
                          <a:cs typeface="+mn-cs"/>
                        </a:rPr>
                        <a:t>일반에 공개된 정보</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52922658"/>
              </p:ext>
            </p:extLst>
          </p:nvPr>
        </p:nvGraphicFramePr>
        <p:xfrm>
          <a:off x="152400" y="2279629"/>
          <a:ext cx="8839200" cy="1149371"/>
        </p:xfrm>
        <a:graphic>
          <a:graphicData uri="http://schemas.openxmlformats.org/drawingml/2006/table">
            <a:tbl>
              <a:tblPr firstRow="1" firstCol="1" bandRow="1">
                <a:tableStyleId>{5C22544A-7EE6-4342-B048-85BDC9FD1C3A}</a:tableStyleId>
              </a:tblPr>
              <a:tblGrid>
                <a:gridCol w="1371600"/>
                <a:gridCol w="5699761"/>
                <a:gridCol w="1767839"/>
              </a:tblGrid>
              <a:tr h="1149371">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내부용</a:t>
                      </a:r>
                      <a:endParaRPr lang="en-US" sz="800" dirty="0">
                        <a:solidFill>
                          <a:schemeClr val="tx1"/>
                        </a:solidFill>
                        <a:effectLst/>
                        <a:latin typeface="Calibri"/>
                        <a:ea typeface="Calibri"/>
                        <a:cs typeface="Times New Roman"/>
                      </a:endParaRPr>
                    </a:p>
                  </a:txBody>
                  <a:tcPr marL="19329" marR="19329" marT="0" marB="0">
                    <a:noFill/>
                  </a:tcPr>
                </a:tc>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승인 없이 정보에 액세스하는 경우 조직에 경미한 피해 및/또는 불편을 초래할 수 있음 </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Intranet.MTS.com</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조직도</a:t>
                      </a:r>
                    </a:p>
                    <a:p>
                      <a:pPr marL="342900" marR="0" indent="-342900" algn="l" defTabSz="914400">
                        <a:lnSpc>
                          <a:spcPct val="115000"/>
                        </a:lnSpc>
                        <a:spcBef>
                          <a:spcPts val="0"/>
                        </a:spcBef>
                        <a:spcAft>
                          <a:spcPts val="0"/>
                        </a:spcAft>
                        <a:buClr>
                          <a:srgbClr val="000000"/>
                        </a:buClr>
                        <a:buFont typeface="Symbol"/>
                        <a:buChar char=""/>
                      </a:pPr>
                      <a:r>
                        <a:rPr lang="ko-KR" sz="800" b="1" i="0" dirty="0" err="1">
                          <a:solidFill>
                            <a:srgbClr val="000000"/>
                          </a:solidFill>
                          <a:effectLst/>
                          <a:latin typeface="Arial"/>
                          <a:ea typeface="+mn-ea"/>
                          <a:cs typeface="+mn-cs"/>
                        </a:rPr>
                        <a:t>고객사</a:t>
                      </a:r>
                      <a:r>
                        <a:rPr lang="ko-KR" sz="800" b="1" i="0" dirty="0">
                          <a:solidFill>
                            <a:srgbClr val="000000"/>
                          </a:solidFill>
                          <a:effectLst/>
                          <a:latin typeface="Arial"/>
                          <a:ea typeface="+mn-ea"/>
                          <a:cs typeface="+mn-cs"/>
                        </a:rPr>
                        <a:t> 이름, 주소, 정보</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부품 번호 및 재료 설명</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내부 업무 담당자 </a:t>
                      </a:r>
                      <a:r>
                        <a:rPr lang="ko-KR" altLang="en-US" sz="800" b="1" i="0" dirty="0" smtClean="0">
                          <a:solidFill>
                            <a:srgbClr val="000000"/>
                          </a:solidFill>
                          <a:effectLst/>
                          <a:latin typeface="Arial"/>
                          <a:ea typeface="+mn-ea"/>
                          <a:cs typeface="+mn-cs"/>
                        </a:rPr>
                        <a:t>연락처</a:t>
                      </a:r>
                      <a:endParaRPr lang="en-US" sz="800" dirty="0" smtClean="0">
                        <a:solidFill>
                          <a:schemeClr val="tx1"/>
                        </a:solidFill>
                        <a:effectLst/>
                      </a:endParaRPr>
                    </a:p>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이 분류에는 MTS 시스템 내부에서 작성, 사용 및 저장되는 대부분의 정보가 포함됩니다.</a:t>
                      </a:r>
                      <a:endParaRPr lang="en-US" sz="800" dirty="0">
                        <a:solidFill>
                          <a:schemeClr val="tx1"/>
                        </a:solidFill>
                        <a:effectLst/>
                        <a:latin typeface="Calibri"/>
                        <a:ea typeface="Calibri"/>
                        <a:cs typeface="Times New Roman"/>
                      </a:endParaRPr>
                    </a:p>
                  </a:txBody>
                  <a:tcPr marL="19329" marR="19329" marT="0" marB="0">
                    <a:noFill/>
                  </a:tcPr>
                </a:tc>
                <a:tc>
                  <a:txBody>
                    <a:bodyPr/>
                    <a:lstStyle/>
                    <a:p>
                      <a:pPr marL="0" marR="0" algn="l" defTabSz="914400">
                        <a:lnSpc>
                          <a:spcPct val="115000"/>
                        </a:lnSpc>
                        <a:spcBef>
                          <a:spcPts val="0"/>
                        </a:spcBef>
                        <a:spcAft>
                          <a:spcPts val="1000"/>
                        </a:spcAft>
                        <a:buNone/>
                      </a:pPr>
                      <a:r>
                        <a:rPr lang="ko-KR" sz="800" b="1" i="0">
                          <a:solidFill>
                            <a:srgbClr val="000000"/>
                          </a:solidFill>
                          <a:effectLst/>
                          <a:latin typeface="Arial"/>
                          <a:ea typeface="+mn-ea"/>
                          <a:cs typeface="+mn-cs"/>
                        </a:rPr>
                        <a:t>전 직원 및 선택된 제3자에 제공되는 정보(기밀 유지 협약서에 준함)</a:t>
                      </a:r>
                      <a:endParaRPr lang="en-US" sz="800" dirty="0">
                        <a:solidFill>
                          <a:schemeClr val="tx1"/>
                        </a:solidFill>
                        <a:effectLst/>
                        <a:latin typeface="Calibri"/>
                        <a:ea typeface="Calibri"/>
                        <a:cs typeface="Times New Roman"/>
                      </a:endParaRPr>
                    </a:p>
                  </a:txBody>
                  <a:tcPr marL="19329" marR="19329" marT="0" marB="0">
                    <a:no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65552743"/>
              </p:ext>
            </p:extLst>
          </p:nvPr>
        </p:nvGraphicFramePr>
        <p:xfrm>
          <a:off x="152400" y="3429000"/>
          <a:ext cx="8839200" cy="1730905"/>
        </p:xfrm>
        <a:graphic>
          <a:graphicData uri="http://schemas.openxmlformats.org/drawingml/2006/table">
            <a:tbl>
              <a:tblPr firstRow="1" firstCol="1" bandRow="1">
                <a:tableStyleId>{5C22544A-7EE6-4342-B048-85BDC9FD1C3A}</a:tableStyleId>
              </a:tblPr>
              <a:tblGrid>
                <a:gridCol w="1371600"/>
                <a:gridCol w="5699761"/>
                <a:gridCol w="1767839"/>
              </a:tblGrid>
              <a:tr h="1730905">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제한</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승인을 받지 않고 정보에 액세스할 경우 비즈니스 및/또는 조직의 평판을 상당히 훼손할 수 있음</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인증이 필요한 고객 또는 공급업체 포털</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제품 세부 정보, 원가, 제조 세부 정보, 도면 등</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고객 연락처, 고객 청구 요약 정보</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계약상 우리 회사가 보호해야 할 의무가 있는 정보</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급여, 정부 발급 신분증 번호, 건강/복리 후생 관련 정보 등 직원 기록</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암호, 암호 키</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보안 사고 또는 취약성 세부 정보</a:t>
                      </a:r>
                    </a:p>
                    <a:p>
                      <a:pPr marL="457200" marR="0" algn="l" defTabSz="914400">
                        <a:lnSpc>
                          <a:spcPct val="115000"/>
                        </a:lnSpc>
                        <a:spcBef>
                          <a:spcPts val="0"/>
                        </a:spcBef>
                        <a:spcAft>
                          <a:spcPts val="0"/>
                        </a:spcAft>
                        <a:buNone/>
                      </a:pPr>
                      <a:r>
                        <a:rPr lang="ko-KR" sz="800" b="1" i="0" dirty="0">
                          <a:solidFill>
                            <a:srgbClr val="000000"/>
                          </a:solidFill>
                          <a:effectLst/>
                          <a:latin typeface="Arial"/>
                          <a:ea typeface="+mn-ea"/>
                          <a:cs typeface="+mn-cs"/>
                        </a:rPr>
                        <a:t> </a:t>
                      </a:r>
                    </a:p>
                    <a:p>
                      <a:pPr marL="0" marR="0" algn="l" defTabSz="914400">
                        <a:lnSpc>
                          <a:spcPct val="115000"/>
                        </a:lnSpc>
                        <a:spcBef>
                          <a:spcPts val="0"/>
                        </a:spcBef>
                        <a:spcAft>
                          <a:spcPts val="0"/>
                        </a:spcAft>
                        <a:buNone/>
                      </a:pPr>
                      <a:r>
                        <a:rPr lang="ko-KR" sz="800" b="1" i="0" dirty="0">
                          <a:solidFill>
                            <a:srgbClr val="000000"/>
                          </a:solidFill>
                          <a:effectLst/>
                          <a:latin typeface="Arial"/>
                          <a:ea typeface="+mn-ea"/>
                          <a:cs typeface="+mn-cs"/>
                        </a:rPr>
                        <a:t>이 분류의 하위 분류 수준은 다음과 같이 하나입니다. </a:t>
                      </a:r>
                    </a:p>
                    <a:p>
                      <a:pPr marL="342900" marR="0" indent="-342900" algn="l" defTabSz="914400">
                        <a:lnSpc>
                          <a:spcPct val="115000"/>
                        </a:lnSpc>
                        <a:spcBef>
                          <a:spcPts val="0"/>
                        </a:spcBef>
                        <a:spcAft>
                          <a:spcPts val="1000"/>
                        </a:spcAft>
                        <a:buClr>
                          <a:srgbClr val="000000"/>
                        </a:buClr>
                        <a:buFont typeface="Symbol"/>
                        <a:buChar char=""/>
                      </a:pPr>
                      <a:r>
                        <a:rPr lang="ko-KR" sz="800" b="1" i="0" dirty="0">
                          <a:solidFill>
                            <a:srgbClr val="000000"/>
                          </a:solidFill>
                          <a:effectLst/>
                          <a:latin typeface="Arial"/>
                          <a:ea typeface="+mn-ea"/>
                          <a:cs typeface="+mn-cs"/>
                        </a:rPr>
                        <a:t>제한 - 개인 정보</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c>
                  <a:txBody>
                    <a:bodyPr/>
                    <a:lstStyle/>
                    <a:p>
                      <a:pPr marL="0" marR="0" algn="l" defTabSz="914400">
                        <a:lnSpc>
                          <a:spcPct val="115000"/>
                        </a:lnSpc>
                        <a:spcBef>
                          <a:spcPts val="0"/>
                        </a:spcBef>
                        <a:spcAft>
                          <a:spcPts val="1000"/>
                        </a:spcAft>
                        <a:buNone/>
                      </a:pPr>
                      <a:r>
                        <a:rPr lang="ko-KR" sz="800" b="1" i="0">
                          <a:solidFill>
                            <a:srgbClr val="000000"/>
                          </a:solidFill>
                          <a:effectLst/>
                          <a:latin typeface="Arial"/>
                          <a:ea typeface="+mn-ea"/>
                          <a:cs typeface="+mn-cs"/>
                        </a:rPr>
                        <a:t>정보가 특정 집단의 직원과 승인 받은 제3자에게만 제공됨(기밀 유지 협약서에 준함)</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95232296"/>
              </p:ext>
            </p:extLst>
          </p:nvPr>
        </p:nvGraphicFramePr>
        <p:xfrm>
          <a:off x="152400" y="5246631"/>
          <a:ext cx="8839200" cy="620769"/>
        </p:xfrm>
        <a:graphic>
          <a:graphicData uri="http://schemas.openxmlformats.org/drawingml/2006/table">
            <a:tbl>
              <a:tblPr firstRow="1" firstCol="1" bandRow="1">
                <a:tableStyleId>{5C22544A-7EE6-4342-B048-85BDC9FD1C3A}</a:tableStyleId>
              </a:tblPr>
              <a:tblGrid>
                <a:gridCol w="1371600"/>
                <a:gridCol w="5699761"/>
                <a:gridCol w="1767839"/>
              </a:tblGrid>
              <a:tr h="620769">
                <a:tc>
                  <a:txBody>
                    <a:bodyPr/>
                    <a:lstStyle/>
                    <a:p>
                      <a:pPr marL="0" marR="0" algn="l" defTabSz="914400">
                        <a:lnSpc>
                          <a:spcPct val="115000"/>
                        </a:lnSpc>
                        <a:spcBef>
                          <a:spcPts val="0"/>
                        </a:spcBef>
                        <a:spcAft>
                          <a:spcPts val="1000"/>
                        </a:spcAft>
                        <a:buNone/>
                      </a:pPr>
                      <a:r>
                        <a:rPr lang="ko-KR" sz="800" b="1" i="0">
                          <a:solidFill>
                            <a:srgbClr val="000000"/>
                          </a:solidFill>
                          <a:effectLst/>
                          <a:latin typeface="Arial"/>
                          <a:ea typeface="+mn-ea"/>
                          <a:cs typeface="+mn-cs"/>
                        </a:rPr>
                        <a:t>수출 통제</a:t>
                      </a:r>
                      <a:endParaRPr lang="en-US" sz="800" dirty="0">
                        <a:solidFill>
                          <a:schemeClr val="tx1"/>
                        </a:solidFill>
                        <a:effectLst/>
                        <a:latin typeface="Calibri"/>
                        <a:ea typeface="Calibri"/>
                        <a:cs typeface="Times New Roman"/>
                      </a:endParaRPr>
                    </a:p>
                  </a:txBody>
                  <a:tcPr marL="19329" marR="19329" marT="0" marB="0">
                    <a:noFill/>
                  </a:tcPr>
                </a:tc>
                <a:tc>
                  <a:txBody>
                    <a:bodyPr/>
                    <a:lstStyle/>
                    <a:p>
                      <a:pPr marL="0" marR="0" algn="l" defTabSz="914400">
                        <a:lnSpc>
                          <a:spcPct val="115000"/>
                        </a:lnSpc>
                        <a:spcBef>
                          <a:spcPts val="0"/>
                        </a:spcBef>
                        <a:spcAft>
                          <a:spcPts val="1000"/>
                        </a:spcAft>
                        <a:buNone/>
                      </a:pPr>
                      <a:r>
                        <a:rPr lang="ko-KR" sz="800" b="1" i="0">
                          <a:solidFill>
                            <a:srgbClr val="000000"/>
                          </a:solidFill>
                          <a:effectLst/>
                          <a:latin typeface="Arial"/>
                          <a:ea typeface="+mn-ea"/>
                          <a:cs typeface="+mn-cs"/>
                        </a:rPr>
                        <a:t>승인 받지 않고 정보에 액세스할 경우 기술 데이터 수출에 관한 미국법 위반 소지가 있습니다. </a:t>
                      </a:r>
                      <a:endParaRPr lang="en-US" sz="800" dirty="0" smtClean="0">
                        <a:solidFill>
                          <a:schemeClr val="tx1"/>
                        </a:solidFill>
                        <a:effectLst/>
                      </a:endParaRPr>
                    </a:p>
                    <a:p>
                      <a:pPr marL="342900" marR="0" indent="-342900" algn="l" defTabSz="914400">
                        <a:lnSpc>
                          <a:spcPct val="115000"/>
                        </a:lnSpc>
                        <a:spcBef>
                          <a:spcPts val="0"/>
                        </a:spcBef>
                        <a:spcAft>
                          <a:spcPts val="0"/>
                        </a:spcAft>
                        <a:buClr>
                          <a:srgbClr val="000000"/>
                        </a:buClr>
                        <a:buFont typeface="Symbol"/>
                        <a:buChar char=""/>
                      </a:pPr>
                      <a:r>
                        <a:rPr lang="en-US" sz="800" b="1" i="0">
                          <a:solidFill>
                            <a:srgbClr val="000000"/>
                          </a:solidFill>
                          <a:effectLst/>
                          <a:latin typeface="Arial"/>
                          <a:ea typeface="+mn-ea"/>
                          <a:cs typeface="+mn-cs"/>
                        </a:rPr>
                        <a:t>군민 양용 또는 군사 관련 제품에 대한 미국 정부의 "기밀" 정보</a:t>
                      </a:r>
                      <a:r>
                        <a:rPr lang="en-GB" sz="800" b="1" i="0">
                          <a:solidFill>
                            <a:srgbClr val="000000"/>
                          </a:solidFill>
                          <a:effectLst/>
                          <a:latin typeface="Arial"/>
                          <a:ea typeface="+mn-ea"/>
                          <a:cs typeface="+mn-cs"/>
                        </a:rPr>
                        <a:t> </a:t>
                      </a:r>
                      <a:endParaRPr lang="en-US" sz="800" dirty="0" smtClean="0">
                        <a:solidFill>
                          <a:schemeClr val="tx1"/>
                        </a:solidFill>
                        <a:effectLst/>
                      </a:endParaRPr>
                    </a:p>
                    <a:p>
                      <a:pPr marL="342900" marR="0" indent="-342900" algn="l" defTabSz="914400">
                        <a:lnSpc>
                          <a:spcPct val="115000"/>
                        </a:lnSpc>
                        <a:spcBef>
                          <a:spcPts val="0"/>
                        </a:spcBef>
                        <a:spcAft>
                          <a:spcPts val="1000"/>
                        </a:spcAft>
                        <a:buClr>
                          <a:srgbClr val="000000"/>
                        </a:buClr>
                        <a:buFont typeface="Symbol"/>
                        <a:buChar char=""/>
                      </a:pPr>
                      <a:r>
                        <a:rPr lang="ko-KR" sz="800" b="1" i="0">
                          <a:solidFill>
                            <a:srgbClr val="000000"/>
                          </a:solidFill>
                          <a:effectLst/>
                          <a:latin typeface="Arial"/>
                          <a:ea typeface="+mn-ea"/>
                          <a:cs typeface="+mn-cs"/>
                        </a:rPr>
                        <a:t>미국 외 국가법에 따라 통제되어야 하는 데이터</a:t>
                      </a:r>
                      <a:endParaRPr lang="en-US" sz="800" dirty="0">
                        <a:solidFill>
                          <a:schemeClr val="tx1"/>
                        </a:solidFill>
                        <a:effectLst/>
                        <a:latin typeface="Calibri"/>
                        <a:ea typeface="Calibri"/>
                        <a:cs typeface="Times New Roman"/>
                      </a:endParaRPr>
                    </a:p>
                  </a:txBody>
                  <a:tcPr marL="19329" marR="19329" marT="0" marB="0">
                    <a:noFill/>
                  </a:tcPr>
                </a:tc>
                <a:tc>
                  <a:txBody>
                    <a:bodyPr/>
                    <a:lstStyle/>
                    <a:p>
                      <a:pPr marL="0" marR="0" algn="l" defTabSz="914400">
                        <a:lnSpc>
                          <a:spcPct val="115000"/>
                        </a:lnSpc>
                        <a:spcBef>
                          <a:spcPts val="0"/>
                        </a:spcBef>
                        <a:spcAft>
                          <a:spcPts val="1000"/>
                        </a:spcAft>
                        <a:buNone/>
                      </a:pPr>
                      <a:r>
                        <a:rPr lang="en-US" sz="800" b="1" i="0">
                          <a:solidFill>
                            <a:srgbClr val="000000"/>
                          </a:solidFill>
                          <a:effectLst/>
                          <a:latin typeface="Arial"/>
                          <a:ea typeface="+mn-ea"/>
                          <a:cs typeface="+mn-cs"/>
                        </a:rPr>
                        <a:t>정보가 조직에서 제한된 수의 개인에만 제공됨</a:t>
                      </a:r>
                      <a:r>
                        <a:rPr lang="en-GB" sz="800" b="1" i="0">
                          <a:solidFill>
                            <a:srgbClr val="000000"/>
                          </a:solidFill>
                          <a:effectLst/>
                          <a:latin typeface="Arial"/>
                          <a:ea typeface="+mn-ea"/>
                          <a:cs typeface="+mn-cs"/>
                        </a:rPr>
                        <a:t> </a:t>
                      </a:r>
                      <a:endParaRPr lang="en-US" sz="800" dirty="0">
                        <a:solidFill>
                          <a:schemeClr val="tx1"/>
                        </a:solidFill>
                        <a:effectLst/>
                        <a:latin typeface="Calibri"/>
                        <a:ea typeface="Calibri"/>
                        <a:cs typeface="Times New Roman"/>
                      </a:endParaRPr>
                    </a:p>
                  </a:txBody>
                  <a:tcPr marL="19329" marR="19329" marT="0" marB="0">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64396730"/>
              </p:ext>
            </p:extLst>
          </p:nvPr>
        </p:nvGraphicFramePr>
        <p:xfrm>
          <a:off x="152400" y="5811589"/>
          <a:ext cx="8839200" cy="970211"/>
        </p:xfrm>
        <a:graphic>
          <a:graphicData uri="http://schemas.openxmlformats.org/drawingml/2006/table">
            <a:tbl>
              <a:tblPr firstRow="1" firstCol="1" bandRow="1">
                <a:tableStyleId>{5C22544A-7EE6-4342-B048-85BDC9FD1C3A}</a:tableStyleId>
              </a:tblPr>
              <a:tblGrid>
                <a:gridCol w="1371600"/>
                <a:gridCol w="5699761"/>
                <a:gridCol w="1767839"/>
              </a:tblGrid>
              <a:tr h="970211">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비밀</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승인을 받지 않고 정보에 액세스할 경우 비즈니스 및/또는 조직의 평판을 파국적으로(회복 불가) 훼손할 수 있음 </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합병 및 인수 정보</a:t>
                      </a:r>
                    </a:p>
                    <a:p>
                      <a:pPr marL="342900" marR="0" indent="-342900" algn="l" defTabSz="914400">
                        <a:lnSpc>
                          <a:spcPct val="115000"/>
                        </a:lnSpc>
                        <a:spcBef>
                          <a:spcPts val="0"/>
                        </a:spcBef>
                        <a:spcAft>
                          <a:spcPts val="0"/>
                        </a:spcAft>
                        <a:buClr>
                          <a:srgbClr val="000000"/>
                        </a:buClr>
                        <a:buFont typeface="Symbol"/>
                        <a:buChar char=""/>
                      </a:pPr>
                      <a:r>
                        <a:rPr lang="ko-KR" sz="800" b="1" i="0" dirty="0">
                          <a:solidFill>
                            <a:srgbClr val="000000"/>
                          </a:solidFill>
                          <a:effectLst/>
                          <a:latin typeface="Arial"/>
                          <a:ea typeface="+mn-ea"/>
                          <a:cs typeface="+mn-cs"/>
                        </a:rPr>
                        <a:t>SEC 또는 다른 정부 기관에서 자료 유출로 간주할 수 있는 </a:t>
                      </a:r>
                      <a:r>
                        <a:rPr lang="ko-KR" sz="800" b="1" i="0" dirty="0" err="1">
                          <a:solidFill>
                            <a:srgbClr val="000000"/>
                          </a:solidFill>
                          <a:effectLst/>
                          <a:latin typeface="Arial"/>
                          <a:ea typeface="+mn-ea"/>
                          <a:cs typeface="+mn-cs"/>
                        </a:rPr>
                        <a:t>미유출</a:t>
                      </a:r>
                      <a:r>
                        <a:rPr lang="ko-KR" sz="800" b="1" i="0" dirty="0">
                          <a:solidFill>
                            <a:srgbClr val="000000"/>
                          </a:solidFill>
                          <a:effectLst/>
                          <a:latin typeface="Arial"/>
                          <a:ea typeface="+mn-ea"/>
                          <a:cs typeface="+mn-cs"/>
                        </a:rPr>
                        <a:t> 정보</a:t>
                      </a:r>
                    </a:p>
                    <a:p>
                      <a:pPr marL="342900" marR="0" indent="-342900" algn="l" defTabSz="914400">
                        <a:lnSpc>
                          <a:spcPct val="115000"/>
                        </a:lnSpc>
                        <a:spcBef>
                          <a:spcPts val="0"/>
                        </a:spcBef>
                        <a:spcAft>
                          <a:spcPts val="1000"/>
                        </a:spcAft>
                        <a:buClr>
                          <a:srgbClr val="000000"/>
                        </a:buClr>
                        <a:buFont typeface="Symbol"/>
                        <a:buChar char=""/>
                      </a:pPr>
                      <a:r>
                        <a:rPr lang="ko-KR" sz="800" b="1" i="0" dirty="0">
                          <a:solidFill>
                            <a:srgbClr val="000000"/>
                          </a:solidFill>
                          <a:effectLst/>
                          <a:latin typeface="Arial"/>
                          <a:ea typeface="+mn-ea"/>
                          <a:cs typeface="+mn-cs"/>
                        </a:rPr>
                        <a:t>특허를 받지 않은 제품에 관한 </a:t>
                      </a:r>
                      <a:r>
                        <a:rPr lang="ko-KR" altLang="en-US" sz="800" b="1" i="0" dirty="0" smtClean="0">
                          <a:solidFill>
                            <a:srgbClr val="000000"/>
                          </a:solidFill>
                          <a:effectLst/>
                          <a:latin typeface="Arial"/>
                          <a:ea typeface="+mn-ea"/>
                          <a:cs typeface="+mn-cs"/>
                        </a:rPr>
                        <a:t>정보</a:t>
                      </a:r>
                      <a:r>
                        <a:rPr lang="ko-KR" sz="800" b="1" i="0" dirty="0" smtClean="0">
                          <a:solidFill>
                            <a:srgbClr val="000000"/>
                          </a:solidFill>
                          <a:effectLst/>
                          <a:latin typeface="Arial"/>
                          <a:ea typeface="+mn-ea"/>
                          <a:cs typeface="+mn-cs"/>
                        </a:rPr>
                        <a:t> </a:t>
                      </a:r>
                      <a:r>
                        <a:rPr lang="ko-KR" sz="800" b="1" i="0" dirty="0">
                          <a:solidFill>
                            <a:srgbClr val="000000"/>
                          </a:solidFill>
                          <a:effectLst/>
                          <a:latin typeface="Arial"/>
                          <a:ea typeface="+mn-ea"/>
                          <a:cs typeface="+mn-cs"/>
                        </a:rPr>
                        <a:t>및 제한 </a:t>
                      </a:r>
                      <a:r>
                        <a:rPr lang="ko-KR" sz="800" b="1" i="0" dirty="0" smtClean="0">
                          <a:solidFill>
                            <a:srgbClr val="000000"/>
                          </a:solidFill>
                          <a:effectLst/>
                          <a:latin typeface="Arial"/>
                          <a:ea typeface="+mn-ea"/>
                          <a:cs typeface="+mn-cs"/>
                        </a:rPr>
                        <a:t>이상의 </a:t>
                      </a:r>
                      <a:r>
                        <a:rPr lang="ko-KR" sz="800" b="1" i="0" dirty="0">
                          <a:solidFill>
                            <a:srgbClr val="000000"/>
                          </a:solidFill>
                          <a:effectLst/>
                          <a:latin typeface="Arial"/>
                          <a:ea typeface="+mn-ea"/>
                          <a:cs typeface="+mn-cs"/>
                        </a:rPr>
                        <a:t>보호가 필요한 정보</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c>
                  <a:txBody>
                    <a:bodyPr/>
                    <a:lstStyle/>
                    <a:p>
                      <a:pPr marL="0" marR="0" algn="l" defTabSz="914400">
                        <a:lnSpc>
                          <a:spcPct val="115000"/>
                        </a:lnSpc>
                        <a:spcBef>
                          <a:spcPts val="0"/>
                        </a:spcBef>
                        <a:spcAft>
                          <a:spcPts val="1000"/>
                        </a:spcAft>
                        <a:buNone/>
                      </a:pPr>
                      <a:r>
                        <a:rPr lang="ko-KR" sz="800" b="1" i="0" dirty="0">
                          <a:solidFill>
                            <a:srgbClr val="000000"/>
                          </a:solidFill>
                          <a:effectLst/>
                          <a:latin typeface="Arial"/>
                          <a:ea typeface="+mn-ea"/>
                          <a:cs typeface="+mn-cs"/>
                        </a:rPr>
                        <a:t>정보가 조직에서 제한된 수의 개인에만 제공됨 </a:t>
                      </a:r>
                      <a:endParaRPr lang="en-US" sz="800" dirty="0">
                        <a:solidFill>
                          <a:schemeClr val="tx1"/>
                        </a:solidFill>
                        <a:effectLst/>
                        <a:latin typeface="Calibri"/>
                        <a:ea typeface="Calibri"/>
                        <a:cs typeface="Times New Roman"/>
                      </a:endParaRPr>
                    </a:p>
                  </a:txBody>
                  <a:tcPr marL="19329" marR="19329" marT="0" marB="0">
                    <a:solidFill>
                      <a:schemeClr val="accent1">
                        <a:lumMod val="90000"/>
                      </a:schemeClr>
                    </a:solidFill>
                  </a:tcPr>
                </a:tc>
              </a:tr>
            </a:tbl>
          </a:graphicData>
        </a:graphic>
      </p:graphicFrame>
    </p:spTree>
    <p:extLst>
      <p:ext uri="{BB962C8B-B14F-4D97-AF65-F5344CB8AC3E}">
        <p14:creationId xmlns:p14="http://schemas.microsoft.com/office/powerpoint/2010/main" val="3690237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anim calcmode="lin" valueType="num">
                                      <p:cBhvr>
                                        <p:cTn id="19" dur="1000" fill="hold"/>
                                        <p:tgtEl>
                                          <p:spTgt spid="7"/>
                                        </p:tgtEl>
                                        <p:attrNameLst>
                                          <p:attrName>ppt_x</p:attrName>
                                        </p:attrNameLst>
                                      </p:cBhvr>
                                      <p:tavLst>
                                        <p:tav tm="0">
                                          <p:val>
                                            <p:strVal val="#ppt_x"/>
                                          </p:val>
                                        </p:tav>
                                        <p:tav tm="100000">
                                          <p:val>
                                            <p:strVal val="#ppt_x"/>
                                          </p:val>
                                        </p:tav>
                                      </p:tavLst>
                                    </p:anim>
                                    <p:anim calcmode="lin" valueType="num">
                                      <p:cBhvr>
                                        <p:cTn id="2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우리의 역할</a:t>
            </a:r>
            <a:endParaRPr lang="en-US" dirty="0"/>
          </a:p>
        </p:txBody>
      </p:sp>
      <p:sp>
        <p:nvSpPr>
          <p:cNvPr id="3" name="Content Placeholder 2"/>
          <p:cNvSpPr>
            <a:spLocks noGrp="1"/>
          </p:cNvSpPr>
          <p:nvPr>
            <p:ph idx="1"/>
          </p:nvPr>
        </p:nvSpPr>
        <p:spPr/>
        <p:txBody>
          <a:bodyPr/>
          <a:lstStyle/>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MTS </a:t>
            </a:r>
            <a:r>
              <a:rPr lang="ko-KR" altLang="en-US" dirty="0" smtClean="0">
                <a:solidFill>
                  <a:srgbClr val="000000"/>
                </a:solidFill>
                <a:latin typeface="Arial"/>
              </a:rPr>
              <a:t>규</a:t>
            </a:r>
            <a:r>
              <a:rPr lang="ko-KR" altLang="en-US" dirty="0">
                <a:solidFill>
                  <a:srgbClr val="000000"/>
                </a:solidFill>
                <a:latin typeface="Arial"/>
              </a:rPr>
              <a:t>정</a:t>
            </a:r>
            <a:r>
              <a:rPr lang="ko-KR" altLang="en-US" sz="2400" b="0" i="0" dirty="0" smtClean="0">
                <a:solidFill>
                  <a:srgbClr val="000000"/>
                </a:solidFill>
                <a:latin typeface="Arial"/>
                <a:ea typeface="+mn-ea"/>
                <a:cs typeface="ＭＳ Ｐゴシック"/>
              </a:rPr>
              <a:t> </a:t>
            </a:r>
            <a:r>
              <a:rPr lang="ko-KR" altLang="en-US" sz="2400" b="0" i="0" dirty="0">
                <a:solidFill>
                  <a:srgbClr val="000000"/>
                </a:solidFill>
                <a:latin typeface="Arial"/>
                <a:ea typeface="+mn-ea"/>
                <a:cs typeface="ＭＳ Ｐゴシック"/>
              </a:rPr>
              <a:t>및 절차 숙지 및 준수</a:t>
            </a:r>
          </a:p>
          <a:p>
            <a:pPr marL="406359" lvl="1">
              <a:buClr>
                <a:srgbClr val="E5B41C"/>
              </a:buClr>
              <a:buFont typeface="Verdana"/>
              <a:buChar char="□"/>
            </a:pPr>
            <a:r>
              <a:rPr lang="ko-KR" altLang="en-US" sz="2400" b="0" i="0" dirty="0" smtClean="0">
                <a:solidFill>
                  <a:srgbClr val="000000"/>
                </a:solidFill>
                <a:latin typeface="Arial"/>
                <a:ea typeface="+mn-ea"/>
                <a:cs typeface="ＭＳ Ｐゴシック"/>
              </a:rPr>
              <a:t>MTS 인트라넷 홈 페이지의 </a:t>
            </a:r>
            <a:r>
              <a:rPr lang="en-US" altLang="en-US" sz="2400" dirty="0">
                <a:hlinkClick r:id="rId3"/>
              </a:rPr>
              <a:t>Policies/Procedures</a:t>
            </a:r>
            <a:r>
              <a:rPr lang="en-US" altLang="en-US" sz="2400" dirty="0"/>
              <a:t> </a:t>
            </a:r>
            <a:r>
              <a:rPr lang="ko-KR" altLang="en-US" sz="2400" b="0" i="0" dirty="0" smtClean="0">
                <a:solidFill>
                  <a:srgbClr val="000000"/>
                </a:solidFill>
                <a:latin typeface="Arial"/>
                <a:ea typeface="+mn-ea"/>
                <a:cs typeface="ＭＳ Ｐゴシック"/>
              </a:rPr>
              <a:t> </a:t>
            </a:r>
          </a:p>
          <a:p>
            <a:pPr marL="177759" indent="-177759" algn="l">
              <a:spcBef>
                <a:spcPct val="20000"/>
              </a:spcBef>
              <a:spcAft>
                <a:spcPct val="0"/>
              </a:spcAft>
              <a:buClr>
                <a:srgbClr val="E5B41C"/>
              </a:buClr>
              <a:buSzPct val="120000"/>
              <a:buFont typeface="Wingdings"/>
              <a:buChar char="§"/>
            </a:pPr>
            <a:r>
              <a:rPr lang="ko-KR" altLang="en-US" sz="2400" b="0" i="0" dirty="0" smtClean="0">
                <a:solidFill>
                  <a:srgbClr val="000000"/>
                </a:solidFill>
                <a:latin typeface="Arial"/>
                <a:ea typeface="+mn-ea"/>
                <a:cs typeface="ＭＳ Ｐゴシック"/>
              </a:rPr>
              <a:t>민감한 </a:t>
            </a:r>
            <a:r>
              <a:rPr lang="ko-KR" altLang="en-US" sz="2400" b="0" i="0" dirty="0">
                <a:solidFill>
                  <a:srgbClr val="000000"/>
                </a:solidFill>
                <a:latin typeface="Arial"/>
                <a:ea typeface="+mn-ea"/>
                <a:cs typeface="ＭＳ Ｐゴシック"/>
              </a:rPr>
              <a:t>정보 </a:t>
            </a:r>
            <a:r>
              <a:rPr lang="ko-KR" altLang="en-US" sz="2400" b="0" i="0" dirty="0" smtClean="0">
                <a:solidFill>
                  <a:srgbClr val="000000"/>
                </a:solidFill>
                <a:latin typeface="Arial"/>
                <a:ea typeface="+mn-ea"/>
                <a:cs typeface="ＭＳ Ｐゴシック"/>
              </a:rPr>
              <a:t>인식 </a:t>
            </a:r>
            <a:r>
              <a:rPr lang="ko-KR" altLang="en-US" sz="2400" b="0" i="0" dirty="0">
                <a:solidFill>
                  <a:srgbClr val="000000"/>
                </a:solidFill>
                <a:latin typeface="Arial"/>
                <a:ea typeface="+mn-ea"/>
                <a:cs typeface="ＭＳ Ｐゴシック"/>
              </a:rPr>
              <a:t>및 보호</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의심스럽거나 수상한 활동 발견 시 </a:t>
            </a:r>
            <a:r>
              <a:rPr lang="ko-KR" altLang="en-US" sz="2400" b="0" i="0" dirty="0" err="1">
                <a:solidFill>
                  <a:srgbClr val="000000"/>
                </a:solidFill>
                <a:latin typeface="Arial"/>
                <a:ea typeface="+mn-ea"/>
                <a:cs typeface="ＭＳ Ｐゴシック"/>
              </a:rPr>
              <a:t>헬프</a:t>
            </a:r>
            <a:r>
              <a:rPr lang="ko-KR" altLang="en-US" sz="2400" b="0" i="0" dirty="0">
                <a:solidFill>
                  <a:srgbClr val="000000"/>
                </a:solidFill>
                <a:latin typeface="Arial"/>
                <a:ea typeface="+mn-ea"/>
                <a:cs typeface="ＭＳ Ｐゴシック"/>
              </a:rPr>
              <a:t> 데스크, 해당 관리자, 현지 시설 </a:t>
            </a:r>
            <a:r>
              <a:rPr lang="ko-KR" altLang="en-US" sz="2400" b="0" i="0" dirty="0" err="1">
                <a:solidFill>
                  <a:srgbClr val="000000"/>
                </a:solidFill>
                <a:latin typeface="Arial"/>
                <a:ea typeface="+mn-ea"/>
                <a:cs typeface="ＭＳ Ｐゴシック"/>
              </a:rPr>
              <a:t>보안팀</a:t>
            </a:r>
            <a:r>
              <a:rPr lang="ko-KR" altLang="en-US" sz="2400" b="0" i="0" dirty="0">
                <a:solidFill>
                  <a:srgbClr val="000000"/>
                </a:solidFill>
                <a:latin typeface="Arial"/>
                <a:ea typeface="+mn-ea"/>
                <a:cs typeface="ＭＳ Ｐゴシック"/>
              </a:rPr>
              <a:t>, 정보 </a:t>
            </a:r>
            <a:r>
              <a:rPr lang="ko-KR" altLang="en-US" sz="2400" b="0" i="0" dirty="0" err="1">
                <a:solidFill>
                  <a:srgbClr val="000000"/>
                </a:solidFill>
                <a:latin typeface="Arial"/>
                <a:ea typeface="+mn-ea"/>
                <a:cs typeface="ＭＳ Ｐゴシック"/>
              </a:rPr>
              <a:t>보안팀에게</a:t>
            </a:r>
            <a:r>
              <a:rPr lang="ko-KR" altLang="en-US" sz="2400" b="0" i="0" dirty="0">
                <a:solidFill>
                  <a:srgbClr val="000000"/>
                </a:solidFill>
                <a:latin typeface="Arial"/>
                <a:ea typeface="+mn-ea"/>
                <a:cs typeface="ＭＳ Ｐゴシック"/>
              </a:rPr>
              <a:t> 적절하게 신고</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7</a:t>
            </a:fld>
            <a:endParaRPr lang="en-US"/>
          </a:p>
        </p:txBody>
      </p:sp>
    </p:spTree>
    <p:extLst>
      <p:ext uri="{BB962C8B-B14F-4D97-AF65-F5344CB8AC3E}">
        <p14:creationId xmlns:p14="http://schemas.microsoft.com/office/powerpoint/2010/main" val="2905452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정보 보안 모범 사례</a:t>
            </a:r>
            <a:endParaRPr lang="en-US" dirty="0"/>
          </a:p>
        </p:txBody>
      </p:sp>
      <p:sp>
        <p:nvSpPr>
          <p:cNvPr id="3" name="Content Placeholder 2"/>
          <p:cNvSpPr>
            <a:spLocks noGrp="1"/>
          </p:cNvSpPr>
          <p:nvPr>
            <p:ph idx="1"/>
          </p:nvPr>
        </p:nvSpPr>
        <p:spPr>
          <a:xfrm>
            <a:off x="914400" y="1676400"/>
            <a:ext cx="3962400" cy="4525963"/>
          </a:xfrm>
        </p:spPr>
        <p:txBody>
          <a:bodyPr/>
          <a:lstStyle/>
          <a:p>
            <a:pPr marL="177759" indent="-177759" algn="l">
              <a:lnSpc>
                <a:spcPct val="15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피싱</a:t>
            </a:r>
            <a:endParaRPr lang="en-US" altLang="en-US" dirty="0"/>
          </a:p>
          <a:p>
            <a:pPr marL="177759" indent="-177759" algn="l">
              <a:lnSpc>
                <a:spcPct val="15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암호</a:t>
            </a:r>
          </a:p>
          <a:p>
            <a:pPr marL="177759" indent="-177759" algn="l">
              <a:lnSpc>
                <a:spcPct val="15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소셜</a:t>
            </a:r>
            <a:r>
              <a:rPr lang="ko-KR" altLang="en-US" sz="2400" b="0" i="0" dirty="0">
                <a:solidFill>
                  <a:srgbClr val="000000"/>
                </a:solidFill>
                <a:latin typeface="Arial"/>
                <a:ea typeface="+mn-ea"/>
                <a:cs typeface="ＭＳ Ｐゴシック"/>
              </a:rPr>
              <a:t> 엔지니어링</a:t>
            </a:r>
          </a:p>
          <a:p>
            <a:pPr marL="177759" indent="-177759" algn="l">
              <a:lnSpc>
                <a:spcPct val="15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이메일</a:t>
            </a:r>
            <a:r>
              <a:rPr lang="ko-KR" altLang="en-US" sz="2400" b="0" i="0" dirty="0">
                <a:solidFill>
                  <a:srgbClr val="000000"/>
                </a:solidFill>
                <a:latin typeface="Arial"/>
                <a:ea typeface="+mn-ea"/>
                <a:cs typeface="ＭＳ Ｐゴシック"/>
              </a:rPr>
              <a:t> 및 채팅 서비스</a:t>
            </a:r>
          </a:p>
          <a:p>
            <a:pPr marL="177759" indent="-177759" algn="l">
              <a:lnSpc>
                <a:spcPct val="15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워크스테이션 보안</a:t>
            </a:r>
          </a:p>
          <a:p>
            <a:pPr marL="177759" indent="-177759" algn="l">
              <a:lnSpc>
                <a:spcPct val="15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멀웨어</a:t>
            </a:r>
            <a:endParaRPr lang="ko-KR" altLang="en-US" sz="2400" b="0" i="0" dirty="0">
              <a:solidFill>
                <a:srgbClr val="000000"/>
              </a:solidFill>
              <a:latin typeface="Arial"/>
              <a:ea typeface="+mn-ea"/>
              <a:cs typeface="ＭＳ Ｐゴシック"/>
            </a:endParaRPr>
          </a:p>
          <a:p>
            <a:pPr marL="0" indent="0" algn="l">
              <a:spcBef>
                <a:spcPct val="20000"/>
              </a:spcBef>
              <a:spcAft>
                <a:spcPct val="0"/>
              </a:spcAft>
              <a:buNone/>
            </a:pPr>
            <a:endParaRPr 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8</a:t>
            </a:fld>
            <a:endParaRPr lang="en-US"/>
          </a:p>
        </p:txBody>
      </p:sp>
      <p:sp>
        <p:nvSpPr>
          <p:cNvPr id="5" name="Content Placeholder 2"/>
          <p:cNvSpPr txBox="1">
            <a:spLocks/>
          </p:cNvSpPr>
          <p:nvPr/>
        </p:nvSpPr>
        <p:spPr bwMode="auto">
          <a:xfrm>
            <a:off x="4953000" y="1676400"/>
            <a:ext cx="3962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177800" indent="-177800" algn="l" rtl="0" eaLnBrk="0" fontAlgn="base" hangingPunct="0">
              <a:lnSpc>
                <a:spcPct val="90000"/>
              </a:lnSpc>
              <a:spcBef>
                <a:spcPct val="20000"/>
              </a:spcBef>
              <a:spcAft>
                <a:spcPct val="0"/>
              </a:spcAft>
              <a:buClr>
                <a:schemeClr val="folHlink"/>
              </a:buClr>
              <a:buSzPct val="120000"/>
              <a:buFont typeface="Wingdings" pitchFamily="2" charset="2"/>
              <a:buChar char="§"/>
              <a:defRPr sz="2400">
                <a:solidFill>
                  <a:schemeClr val="tx1"/>
                </a:solidFill>
                <a:latin typeface="+mn-lt"/>
                <a:ea typeface="+mn-ea"/>
                <a:cs typeface="ＭＳ Ｐゴシック"/>
              </a:defRPr>
            </a:lvl1pPr>
            <a:lvl2pPr marL="406400" indent="-114300" algn="l" rtl="0" eaLnBrk="0" fontAlgn="base" hangingPunct="0">
              <a:lnSpc>
                <a:spcPct val="90000"/>
              </a:lnSpc>
              <a:spcBef>
                <a:spcPct val="20000"/>
              </a:spcBef>
              <a:spcAft>
                <a:spcPct val="0"/>
              </a:spcAft>
              <a:buClr>
                <a:schemeClr val="folHlink"/>
              </a:buClr>
              <a:buSzPct val="90000"/>
              <a:buFont typeface="Verdana" pitchFamily="34" charset="0"/>
              <a:buChar char="□"/>
              <a:defRPr sz="2000">
                <a:solidFill>
                  <a:schemeClr val="tx1"/>
                </a:solidFill>
                <a:latin typeface="+mn-lt"/>
                <a:ea typeface="+mn-ea"/>
                <a:cs typeface="ＭＳ Ｐゴシック"/>
              </a:defRPr>
            </a:lvl2pPr>
            <a:lvl3pPr marL="571500" indent="114300" algn="l" rtl="0" eaLnBrk="0" fontAlgn="base" hangingPunct="0">
              <a:lnSpc>
                <a:spcPct val="90000"/>
              </a:lnSpc>
              <a:spcBef>
                <a:spcPct val="20000"/>
              </a:spcBef>
              <a:spcAft>
                <a:spcPct val="0"/>
              </a:spcAft>
              <a:buClr>
                <a:schemeClr val="folHlink"/>
              </a:buClr>
              <a:buFont typeface="Wingdings" pitchFamily="2" charset="2"/>
              <a:buChar char="§"/>
              <a:defRPr sz="2400">
                <a:solidFill>
                  <a:schemeClr val="tx1"/>
                </a:solidFill>
                <a:latin typeface="+mn-lt"/>
                <a:ea typeface="+mn-ea"/>
                <a:cs typeface="ＭＳ Ｐゴシック"/>
              </a:defRPr>
            </a:lvl3pPr>
            <a:lvl4pPr marL="1206500" indent="-228600" algn="l" rtl="0" eaLnBrk="0" fontAlgn="base" hangingPunct="0">
              <a:lnSpc>
                <a:spcPct val="90000"/>
              </a:lnSpc>
              <a:spcBef>
                <a:spcPct val="20000"/>
              </a:spcBef>
              <a:spcAft>
                <a:spcPct val="0"/>
              </a:spcAft>
              <a:buClr>
                <a:schemeClr val="folHlink"/>
              </a:buClr>
              <a:buSzPct val="75000"/>
              <a:buFont typeface="Verdana" pitchFamily="34" charset="0"/>
              <a:buChar char="□"/>
              <a:defRPr sz="1600">
                <a:solidFill>
                  <a:schemeClr val="tx1"/>
                </a:solidFill>
                <a:latin typeface="+mn-lt"/>
                <a:ea typeface="+mn-ea"/>
                <a:cs typeface="ＭＳ Ｐゴシック"/>
              </a:defRPr>
            </a:lvl4pPr>
            <a:lvl5pPr marL="1485900" indent="-114300" algn="l" rtl="0" eaLnBrk="0" fontAlgn="base" hangingPunct="0">
              <a:lnSpc>
                <a:spcPct val="90000"/>
              </a:lnSpc>
              <a:spcBef>
                <a:spcPct val="20000"/>
              </a:spcBef>
              <a:spcAft>
                <a:spcPct val="0"/>
              </a:spcAft>
              <a:buChar char="»"/>
              <a:defRPr sz="1600">
                <a:solidFill>
                  <a:schemeClr val="tx1"/>
                </a:solidFill>
                <a:latin typeface="+mn-lt"/>
                <a:ea typeface="+mn-ea"/>
                <a:cs typeface="ＭＳ Ｐゴシック"/>
              </a:defRPr>
            </a:lvl5pPr>
            <a:lvl6pPr marL="1943100" indent="-114300" algn="l" rtl="0" fontAlgn="base">
              <a:lnSpc>
                <a:spcPct val="90000"/>
              </a:lnSpc>
              <a:spcBef>
                <a:spcPct val="20000"/>
              </a:spcBef>
              <a:spcAft>
                <a:spcPct val="0"/>
              </a:spcAft>
              <a:buChar char="»"/>
              <a:defRPr sz="1600">
                <a:solidFill>
                  <a:schemeClr val="tx1"/>
                </a:solidFill>
                <a:latin typeface="+mn-lt"/>
                <a:ea typeface="+mn-ea"/>
              </a:defRPr>
            </a:lvl6pPr>
            <a:lvl7pPr marL="2400300" indent="-114300" algn="l" rtl="0" fontAlgn="base">
              <a:lnSpc>
                <a:spcPct val="90000"/>
              </a:lnSpc>
              <a:spcBef>
                <a:spcPct val="20000"/>
              </a:spcBef>
              <a:spcAft>
                <a:spcPct val="0"/>
              </a:spcAft>
              <a:buChar char="»"/>
              <a:defRPr sz="1600">
                <a:solidFill>
                  <a:schemeClr val="tx1"/>
                </a:solidFill>
                <a:latin typeface="+mn-lt"/>
                <a:ea typeface="+mn-ea"/>
              </a:defRPr>
            </a:lvl7pPr>
            <a:lvl8pPr marL="2857500" indent="-114300" algn="l" rtl="0" fontAlgn="base">
              <a:lnSpc>
                <a:spcPct val="90000"/>
              </a:lnSpc>
              <a:spcBef>
                <a:spcPct val="20000"/>
              </a:spcBef>
              <a:spcAft>
                <a:spcPct val="0"/>
              </a:spcAft>
              <a:buChar char="»"/>
              <a:defRPr sz="1600">
                <a:solidFill>
                  <a:schemeClr val="tx1"/>
                </a:solidFill>
                <a:latin typeface="+mn-lt"/>
                <a:ea typeface="+mn-ea"/>
              </a:defRPr>
            </a:lvl8pPr>
            <a:lvl9pPr marL="3314700" indent="-114300" algn="l" rtl="0" fontAlgn="base">
              <a:lnSpc>
                <a:spcPct val="90000"/>
              </a:lnSpc>
              <a:spcBef>
                <a:spcPct val="20000"/>
              </a:spcBef>
              <a:spcAft>
                <a:spcPct val="0"/>
              </a:spcAft>
              <a:buChar char="»"/>
              <a:defRPr sz="1600">
                <a:solidFill>
                  <a:schemeClr val="tx1"/>
                </a:solidFill>
                <a:latin typeface="+mn-lt"/>
                <a:ea typeface="+mn-ea"/>
              </a:defRPr>
            </a:lvl9pPr>
          </a:lstStyle>
          <a:p>
            <a:pPr eaLnBrk="1" hangingPunct="1">
              <a:lnSpc>
                <a:spcPct val="150000"/>
              </a:lnSpc>
            </a:pPr>
            <a:r>
              <a:rPr lang="ko-KR" altLang="en-US" dirty="0" smtClean="0"/>
              <a:t>데이터 백업</a:t>
            </a:r>
            <a:r>
              <a:rPr lang="en-US" altLang="en-US" dirty="0" smtClean="0"/>
              <a:t> </a:t>
            </a:r>
          </a:p>
          <a:p>
            <a:pPr eaLnBrk="1" hangingPunct="1">
              <a:lnSpc>
                <a:spcPct val="150000"/>
              </a:lnSpc>
            </a:pPr>
            <a:r>
              <a:rPr lang="ko-KR" altLang="en-US" kern="0" dirty="0" smtClean="0"/>
              <a:t>물리적 보안</a:t>
            </a:r>
            <a:endParaRPr lang="en-US" altLang="en-US" kern="0" dirty="0" smtClean="0"/>
          </a:p>
          <a:p>
            <a:pPr eaLnBrk="1" hangingPunct="1">
              <a:lnSpc>
                <a:spcPct val="150000"/>
              </a:lnSpc>
            </a:pPr>
            <a:r>
              <a:rPr lang="ko-KR" altLang="en-US" kern="0" dirty="0" smtClean="0"/>
              <a:t>사고 대응</a:t>
            </a:r>
            <a:endParaRPr lang="en-US" altLang="en-US" kern="0" dirty="0"/>
          </a:p>
          <a:p>
            <a:pPr eaLnBrk="1" hangingPunct="1">
              <a:lnSpc>
                <a:spcPct val="150000"/>
              </a:lnSpc>
            </a:pPr>
            <a:r>
              <a:rPr lang="ko-KR" altLang="en-US" kern="0" dirty="0" smtClean="0"/>
              <a:t>적절한 사용</a:t>
            </a:r>
            <a:endParaRPr lang="en-US" altLang="en-US" kern="0" dirty="0"/>
          </a:p>
          <a:p>
            <a:pPr eaLnBrk="1" hangingPunct="1">
              <a:lnSpc>
                <a:spcPct val="150000"/>
              </a:lnSpc>
            </a:pPr>
            <a:r>
              <a:rPr lang="ko-KR" altLang="en-US" kern="0" dirty="0" smtClean="0"/>
              <a:t>외부에서의 정보 보안</a:t>
            </a:r>
            <a:endParaRPr lang="en-US" altLang="en-US" kern="0" dirty="0"/>
          </a:p>
          <a:p>
            <a:pPr eaLnBrk="1" hangingPunct="1">
              <a:lnSpc>
                <a:spcPct val="150000"/>
              </a:lnSpc>
            </a:pPr>
            <a:r>
              <a:rPr lang="ko-KR" altLang="en-US" kern="0" dirty="0" smtClean="0"/>
              <a:t>가</a:t>
            </a:r>
            <a:r>
              <a:rPr lang="ko-KR" altLang="en-US" kern="0" dirty="0"/>
              <a:t>정</a:t>
            </a:r>
            <a:r>
              <a:rPr lang="ko-KR" altLang="en-US" kern="0" dirty="0" smtClean="0"/>
              <a:t>에서의 정보 보안</a:t>
            </a:r>
            <a:endParaRPr lang="en-US" altLang="en-US" kern="0" dirty="0"/>
          </a:p>
          <a:p>
            <a:pPr algn="l">
              <a:buNone/>
            </a:pPr>
            <a:endParaRPr lang="en-US" kern="0" dirty="0"/>
          </a:p>
        </p:txBody>
      </p:sp>
    </p:spTree>
    <p:extLst>
      <p:ext uri="{BB962C8B-B14F-4D97-AF65-F5344CB8AC3E}">
        <p14:creationId xmlns:p14="http://schemas.microsoft.com/office/powerpoint/2010/main" val="257203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anim calcmode="lin" valueType="num">
                                      <p:cBhvr>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anim calcmode="lin" valueType="num">
                                      <p:cBhvr>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
                                            <p:txEl>
                                              <p:pRg st="0" end="0"/>
                                            </p:txEl>
                                          </p:spTgt>
                                        </p:tgtEl>
                                        <p:attrNameLst>
                                          <p:attrName>style.visibility</p:attrName>
                                        </p:attrNameLst>
                                      </p:cBhvr>
                                      <p:to>
                                        <p:strVal val="visible"/>
                                      </p:to>
                                    </p:set>
                                    <p:animEffect transition="in" filter="fade">
                                      <p:cBhvr>
                                        <p:cTn id="43" dur="500"/>
                                        <p:tgtEl>
                                          <p:spTgt spid="5">
                                            <p:txEl>
                                              <p:pRg st="0" end="0"/>
                                            </p:txEl>
                                          </p:spTgt>
                                        </p:tgtEl>
                                      </p:cBhvr>
                                    </p:animEffect>
                                    <p:anim calcmode="lin" valueType="num">
                                      <p:cBhvr>
                                        <p:cTn id="4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5" dur="5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5">
                                            <p:txEl>
                                              <p:pRg st="1" end="1"/>
                                            </p:txEl>
                                          </p:spTgt>
                                        </p:tgtEl>
                                        <p:attrNameLst>
                                          <p:attrName>style.visibility</p:attrName>
                                        </p:attrNameLst>
                                      </p:cBhvr>
                                      <p:to>
                                        <p:strVal val="visible"/>
                                      </p:to>
                                    </p:set>
                                    <p:animEffect transition="in" filter="fade">
                                      <p:cBhvr>
                                        <p:cTn id="50" dur="500"/>
                                        <p:tgtEl>
                                          <p:spTgt spid="5">
                                            <p:txEl>
                                              <p:pRg st="1" end="1"/>
                                            </p:txEl>
                                          </p:spTgt>
                                        </p:tgtEl>
                                      </p:cBhvr>
                                    </p:animEffect>
                                    <p:anim calcmode="lin" valueType="num">
                                      <p:cBhvr>
                                        <p:cTn id="5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52" dur="5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animEffect transition="in" filter="fade">
                                      <p:cBhvr>
                                        <p:cTn id="57" dur="500"/>
                                        <p:tgtEl>
                                          <p:spTgt spid="5">
                                            <p:txEl>
                                              <p:pRg st="2" end="2"/>
                                            </p:txEl>
                                          </p:spTgt>
                                        </p:tgtEl>
                                      </p:cBhvr>
                                    </p:animEffect>
                                    <p:anim calcmode="lin" valueType="num">
                                      <p:cBhvr>
                                        <p:cTn id="5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59" dur="5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5">
                                            <p:txEl>
                                              <p:pRg st="3" end="3"/>
                                            </p:txEl>
                                          </p:spTgt>
                                        </p:tgtEl>
                                        <p:attrNameLst>
                                          <p:attrName>style.visibility</p:attrName>
                                        </p:attrNameLst>
                                      </p:cBhvr>
                                      <p:to>
                                        <p:strVal val="visible"/>
                                      </p:to>
                                    </p:set>
                                    <p:animEffect transition="in" filter="fade">
                                      <p:cBhvr>
                                        <p:cTn id="64" dur="500"/>
                                        <p:tgtEl>
                                          <p:spTgt spid="5">
                                            <p:txEl>
                                              <p:pRg st="3" end="3"/>
                                            </p:txEl>
                                          </p:spTgt>
                                        </p:tgtEl>
                                      </p:cBhvr>
                                    </p:animEffect>
                                    <p:anim calcmode="lin" valueType="num">
                                      <p:cBhvr>
                                        <p:cTn id="6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66" dur="5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5">
                                            <p:txEl>
                                              <p:pRg st="4" end="4"/>
                                            </p:txEl>
                                          </p:spTgt>
                                        </p:tgtEl>
                                        <p:attrNameLst>
                                          <p:attrName>style.visibility</p:attrName>
                                        </p:attrNameLst>
                                      </p:cBhvr>
                                      <p:to>
                                        <p:strVal val="visible"/>
                                      </p:to>
                                    </p:set>
                                    <p:animEffect transition="in" filter="fade">
                                      <p:cBhvr>
                                        <p:cTn id="71" dur="500"/>
                                        <p:tgtEl>
                                          <p:spTgt spid="5">
                                            <p:txEl>
                                              <p:pRg st="4" end="4"/>
                                            </p:txEl>
                                          </p:spTgt>
                                        </p:tgtEl>
                                      </p:cBhvr>
                                    </p:animEffect>
                                    <p:anim calcmode="lin" valueType="num">
                                      <p:cBhvr>
                                        <p:cTn id="72"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73" dur="5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5">
                                            <p:txEl>
                                              <p:pRg st="5" end="5"/>
                                            </p:txEl>
                                          </p:spTgt>
                                        </p:tgtEl>
                                        <p:attrNameLst>
                                          <p:attrName>style.visibility</p:attrName>
                                        </p:attrNameLst>
                                      </p:cBhvr>
                                      <p:to>
                                        <p:strVal val="visible"/>
                                      </p:to>
                                    </p:set>
                                    <p:animEffect transition="in" filter="fade">
                                      <p:cBhvr>
                                        <p:cTn id="78" dur="500"/>
                                        <p:tgtEl>
                                          <p:spTgt spid="5">
                                            <p:txEl>
                                              <p:pRg st="5" end="5"/>
                                            </p:txEl>
                                          </p:spTgt>
                                        </p:tgtEl>
                                      </p:cBhvr>
                                    </p:animEffect>
                                    <p:anim calcmode="lin" valueType="num">
                                      <p:cBhvr>
                                        <p:cTn id="7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80" dur="5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spcBef>
                <a:spcPct val="0"/>
              </a:spcBef>
              <a:spcAft>
                <a:spcPct val="0"/>
              </a:spcAft>
              <a:buNone/>
            </a:pPr>
            <a:r>
              <a:rPr lang="ko-KR" sz="2800" b="1" i="0">
                <a:solidFill>
                  <a:srgbClr val="B20935"/>
                </a:solidFill>
                <a:latin typeface="Arial"/>
                <a:ea typeface="+mj-ea"/>
                <a:cs typeface="ＭＳ Ｐゴシック"/>
              </a:rPr>
              <a:t>피싱</a:t>
            </a:r>
            <a:endParaRPr lang="en-US" dirty="0"/>
          </a:p>
        </p:txBody>
      </p:sp>
      <p:sp>
        <p:nvSpPr>
          <p:cNvPr id="3" name="Content Placeholder 2"/>
          <p:cNvSpPr>
            <a:spLocks noGrp="1"/>
          </p:cNvSpPr>
          <p:nvPr>
            <p:ph idx="1"/>
          </p:nvPr>
        </p:nvSpPr>
        <p:spPr/>
        <p:txBody>
          <a:bodyPr/>
          <a:lstStyle/>
          <a:p>
            <a:pPr marL="177759" indent="-177759" algn="l">
              <a:lnSpc>
                <a:spcPct val="80000"/>
              </a:lnSpc>
              <a:spcBef>
                <a:spcPct val="20000"/>
              </a:spcBef>
              <a:spcAft>
                <a:spcPct val="0"/>
              </a:spcAft>
              <a:buClr>
                <a:srgbClr val="E5B41C"/>
              </a:buClr>
              <a:buSzPct val="120000"/>
              <a:buFont typeface="Wingdings"/>
              <a:buChar char="§"/>
            </a:pPr>
            <a:r>
              <a:rPr lang="ko-KR" altLang="en-US" sz="2400" b="1" i="0" dirty="0" err="1">
                <a:solidFill>
                  <a:srgbClr val="000000"/>
                </a:solidFill>
                <a:latin typeface="Arial"/>
                <a:ea typeface="+mn-ea"/>
                <a:cs typeface="ＭＳ Ｐゴシック"/>
              </a:rPr>
              <a:t>피싱의</a:t>
            </a:r>
            <a:r>
              <a:rPr lang="ko-KR" altLang="en-US" sz="2400" b="1" i="0" dirty="0">
                <a:solidFill>
                  <a:srgbClr val="000000"/>
                </a:solidFill>
                <a:latin typeface="Arial"/>
                <a:ea typeface="+mn-ea"/>
                <a:cs typeface="ＭＳ Ｐゴシック"/>
              </a:rPr>
              <a:t> 정의</a:t>
            </a:r>
          </a:p>
          <a:p>
            <a:pPr marL="520659" indent="-457200" algn="l">
              <a:lnSpc>
                <a:spcPct val="8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스팸</a:t>
            </a:r>
            <a:r>
              <a:rPr lang="ko-KR" altLang="en-US" sz="2400" b="0" i="0" dirty="0">
                <a:solidFill>
                  <a:srgbClr val="000000"/>
                </a:solidFill>
                <a:latin typeface="Arial"/>
                <a:ea typeface="+mn-ea"/>
                <a:cs typeface="ＭＳ Ｐゴシック"/>
              </a:rPr>
              <a:t>, 팝업 메시지를 사용하여 개인 정보(사용자 ID, 암호, 개인 정보 등)를 공개하도록 속이는 컴퓨터/전화 사기</a:t>
            </a:r>
          </a:p>
          <a:p>
            <a:pPr marL="520659" indent="-457200"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우리가 "신뢰"하거나 어떤 면으로 관계가 있는 사람으로부터 받게 되는 경우가 많음</a:t>
            </a:r>
          </a:p>
          <a:p>
            <a:pPr marL="520659" indent="-457200" algn="l">
              <a:lnSpc>
                <a:spcPct val="80000"/>
              </a:lnSpc>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합법적인 웹 사이트로 보임</a:t>
            </a:r>
          </a:p>
          <a:p>
            <a:pPr marL="520659" indent="-457200" algn="l">
              <a:lnSpc>
                <a:spcPct val="8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이메일</a:t>
            </a:r>
            <a:r>
              <a:rPr lang="ko-KR" altLang="en-US" sz="2400" b="0" i="0" dirty="0">
                <a:solidFill>
                  <a:srgbClr val="000000"/>
                </a:solidFill>
                <a:latin typeface="Arial"/>
                <a:ea typeface="+mn-ea"/>
                <a:cs typeface="ＭＳ Ｐゴシック"/>
              </a:rPr>
              <a:t> 및 팝업 메시지 링크에 포함되어 있음</a:t>
            </a:r>
          </a:p>
          <a:p>
            <a:pPr marL="520659" indent="-457200" algn="l">
              <a:lnSpc>
                <a:spcPct val="80000"/>
              </a:lnSpc>
              <a:spcBef>
                <a:spcPct val="20000"/>
              </a:spcBef>
              <a:spcAft>
                <a:spcPct val="0"/>
              </a:spcAft>
              <a:buClr>
                <a:srgbClr val="E5B41C"/>
              </a:buClr>
              <a:buSzPct val="120000"/>
              <a:buFont typeface="Wingdings"/>
              <a:buChar char="§"/>
            </a:pPr>
            <a:r>
              <a:rPr lang="ko-KR" altLang="en-US" sz="2400" b="0" i="0" dirty="0" err="1">
                <a:solidFill>
                  <a:srgbClr val="000000"/>
                </a:solidFill>
                <a:latin typeface="Arial"/>
                <a:ea typeface="+mn-ea"/>
                <a:cs typeface="ＭＳ Ｐゴシック"/>
              </a:rPr>
              <a:t>피싱</a:t>
            </a:r>
            <a:r>
              <a:rPr lang="ko-KR" altLang="en-US" sz="2400" b="0" i="0" dirty="0">
                <a:solidFill>
                  <a:srgbClr val="000000"/>
                </a:solidFill>
                <a:latin typeface="Arial"/>
                <a:ea typeface="+mn-ea"/>
                <a:cs typeface="ＭＳ Ｐゴシック"/>
              </a:rPr>
              <a:t> </a:t>
            </a:r>
            <a:r>
              <a:rPr lang="ko-KR" altLang="en-US" sz="2400" b="0" i="0" dirty="0" err="1">
                <a:solidFill>
                  <a:srgbClr val="000000"/>
                </a:solidFill>
                <a:latin typeface="Arial"/>
                <a:ea typeface="+mn-ea"/>
                <a:cs typeface="ＭＳ Ｐゴシック"/>
              </a:rPr>
              <a:t>이메일에는</a:t>
            </a:r>
            <a:r>
              <a:rPr lang="ko-KR" altLang="en-US" sz="2400" b="0" i="0" dirty="0">
                <a:solidFill>
                  <a:srgbClr val="000000"/>
                </a:solidFill>
                <a:latin typeface="Arial"/>
                <a:ea typeface="+mn-ea"/>
                <a:cs typeface="ＭＳ Ｐゴシック"/>
              </a:rPr>
              <a:t> 우리의 컴퓨터를 원격으로 제어하거나 우리의 온라인 활동을 추적하도록 설계된 </a:t>
            </a:r>
            <a:r>
              <a:rPr lang="ko-KR" altLang="en-US" sz="2400" b="0" i="0" dirty="0" err="1">
                <a:solidFill>
                  <a:srgbClr val="000000"/>
                </a:solidFill>
                <a:latin typeface="Arial"/>
                <a:ea typeface="+mn-ea"/>
                <a:cs typeface="ＭＳ Ｐゴシック"/>
              </a:rPr>
              <a:t>스파이웨어가</a:t>
            </a:r>
            <a:r>
              <a:rPr lang="ko-KR" altLang="en-US" sz="2400" b="0" i="0" dirty="0">
                <a:solidFill>
                  <a:srgbClr val="000000"/>
                </a:solidFill>
                <a:latin typeface="Arial"/>
                <a:ea typeface="+mn-ea"/>
                <a:cs typeface="ＭＳ Ｐゴシック"/>
              </a:rPr>
              <a:t> 포함되어 있는 경우가 많음</a:t>
            </a: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위협 요소를 방지하고 완화하는 </a:t>
            </a:r>
            <a:r>
              <a:rPr lang="ko-KR" altLang="en-US" sz="2400" b="0" i="0" dirty="0" smtClean="0">
                <a:solidFill>
                  <a:srgbClr val="000000"/>
                </a:solidFill>
                <a:latin typeface="Arial"/>
                <a:ea typeface="+mn-ea"/>
                <a:cs typeface="ＭＳ Ｐゴシック"/>
              </a:rPr>
              <a:t>방법은</a:t>
            </a:r>
            <a:r>
              <a:rPr lang="en-US" altLang="ko-KR" sz="2400" b="0" i="0" dirty="0" smtClean="0">
                <a:solidFill>
                  <a:srgbClr val="000000"/>
                </a:solidFill>
                <a:latin typeface="Arial"/>
                <a:ea typeface="+mn-ea"/>
                <a:cs typeface="ＭＳ Ｐゴシック"/>
              </a:rPr>
              <a:t>?</a:t>
            </a:r>
            <a:endParaRPr lang="ko-KR" altLang="en-US" sz="2400" b="0" i="0" dirty="0">
              <a:solidFill>
                <a:srgbClr val="000000"/>
              </a:solidFill>
              <a:latin typeface="Arial"/>
              <a:ea typeface="+mn-ea"/>
              <a:cs typeface="ＭＳ Ｐゴシック"/>
            </a:endParaRPr>
          </a:p>
          <a:p>
            <a:pPr marL="177759" indent="-177759" algn="l">
              <a:spcBef>
                <a:spcPct val="20000"/>
              </a:spcBef>
              <a:spcAft>
                <a:spcPct val="0"/>
              </a:spcAft>
              <a:buClr>
                <a:srgbClr val="E5B41C"/>
              </a:buClr>
              <a:buSzPct val="120000"/>
              <a:buFont typeface="Wingdings"/>
              <a:buChar char="§"/>
            </a:pPr>
            <a:r>
              <a:rPr lang="ko-KR" altLang="en-US" sz="2400" b="0" i="0" dirty="0">
                <a:solidFill>
                  <a:srgbClr val="000000"/>
                </a:solidFill>
                <a:latin typeface="Arial"/>
                <a:ea typeface="+mn-ea"/>
                <a:cs typeface="ＭＳ Ｐゴシック"/>
              </a:rPr>
              <a:t>대응 준비 </a:t>
            </a:r>
            <a:r>
              <a:rPr lang="ko-KR" altLang="en-US" sz="2400" b="0" i="0" dirty="0" smtClean="0">
                <a:solidFill>
                  <a:srgbClr val="000000"/>
                </a:solidFill>
                <a:latin typeface="Arial"/>
                <a:ea typeface="+mn-ea"/>
                <a:cs typeface="ＭＳ Ｐゴシック"/>
              </a:rPr>
              <a:t>방법은</a:t>
            </a:r>
            <a:r>
              <a:rPr lang="en-US" altLang="ko-KR" sz="2400" b="0" i="0" dirty="0" smtClean="0">
                <a:solidFill>
                  <a:srgbClr val="000000"/>
                </a:solidFill>
                <a:latin typeface="Arial"/>
                <a:ea typeface="+mn-ea"/>
                <a:cs typeface="ＭＳ Ｐゴシック"/>
              </a:rPr>
              <a:t>?</a:t>
            </a:r>
            <a:endParaRPr lang="en-US" altLang="en-US" dirty="0"/>
          </a:p>
        </p:txBody>
      </p:sp>
      <p:sp>
        <p:nvSpPr>
          <p:cNvPr id="4" name="Slide Number Placeholder 3"/>
          <p:cNvSpPr>
            <a:spLocks noGrp="1"/>
          </p:cNvSpPr>
          <p:nvPr>
            <p:ph type="sldNum" sz="quarter" idx="10"/>
          </p:nvPr>
        </p:nvSpPr>
        <p:spPr/>
        <p:txBody>
          <a:bodyPr/>
          <a:lstStyle/>
          <a:p>
            <a:pPr algn="ctr">
              <a:buNone/>
            </a:pPr>
            <a:fld id="{2A80F55E-ACB4-4EA8-9FE1-D2A96AE22E9F}" type="slidenum">
              <a:rPr lang="en-US" altLang="ko-KR" sz="1000" b="0" i="0">
                <a:solidFill>
                  <a:srgbClr val="92978B"/>
                </a:solidFill>
                <a:latin typeface="Arial"/>
                <a:ea typeface="ＭＳ Ｐゴシック"/>
                <a:cs typeface="+mn-cs"/>
              </a:rPr>
              <a:t>9</a:t>
            </a:fld>
            <a:endParaRPr lang="en-US"/>
          </a:p>
        </p:txBody>
      </p:sp>
    </p:spTree>
    <p:extLst>
      <p:ext uri="{BB962C8B-B14F-4D97-AF65-F5344CB8AC3E}">
        <p14:creationId xmlns:p14="http://schemas.microsoft.com/office/powerpoint/2010/main" val="199462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Presentation">
  <a:themeElements>
    <a:clrScheme name="2_Blank Presentation 1">
      <a:dk1>
        <a:srgbClr val="000000"/>
      </a:dk1>
      <a:lt1>
        <a:srgbClr val="FFFFFF"/>
      </a:lt1>
      <a:dk2>
        <a:srgbClr val="000000"/>
      </a:dk2>
      <a:lt2>
        <a:srgbClr val="808080"/>
      </a:lt2>
      <a:accent1>
        <a:srgbClr val="E5E1B5"/>
      </a:accent1>
      <a:accent2>
        <a:srgbClr val="3B7FAB"/>
      </a:accent2>
      <a:accent3>
        <a:srgbClr val="FFFFFF"/>
      </a:accent3>
      <a:accent4>
        <a:srgbClr val="000000"/>
      </a:accent4>
      <a:accent5>
        <a:srgbClr val="F0EED7"/>
      </a:accent5>
      <a:accent6>
        <a:srgbClr val="35729B"/>
      </a:accent6>
      <a:hlink>
        <a:srgbClr val="84867F"/>
      </a:hlink>
      <a:folHlink>
        <a:srgbClr val="E5B41C"/>
      </a:folHlink>
    </a:clrScheme>
    <a:fontScheme name="2_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2_Blank Presentation 1">
        <a:dk1>
          <a:srgbClr val="000000"/>
        </a:dk1>
        <a:lt1>
          <a:srgbClr val="FFFFFF"/>
        </a:lt1>
        <a:dk2>
          <a:srgbClr val="000000"/>
        </a:dk2>
        <a:lt2>
          <a:srgbClr val="808080"/>
        </a:lt2>
        <a:accent1>
          <a:srgbClr val="E5E1B5"/>
        </a:accent1>
        <a:accent2>
          <a:srgbClr val="3B7FAB"/>
        </a:accent2>
        <a:accent3>
          <a:srgbClr val="FFFFFF"/>
        </a:accent3>
        <a:accent4>
          <a:srgbClr val="000000"/>
        </a:accent4>
        <a:accent5>
          <a:srgbClr val="F0EED7"/>
        </a:accent5>
        <a:accent6>
          <a:srgbClr val="35729B"/>
        </a:accent6>
        <a:hlink>
          <a:srgbClr val="84867F"/>
        </a:hlink>
        <a:folHlink>
          <a:srgbClr val="E5B41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8479</TotalTime>
  <Words>3813</Words>
  <Application>Microsoft Office PowerPoint</Application>
  <PresentationFormat>On-screen Show (4:3)</PresentationFormat>
  <Paragraphs>419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2_Blank Presentation</vt:lpstr>
      <vt:lpstr>MTS 시스템  정보 보안  인식</vt:lpstr>
      <vt:lpstr>목차</vt:lpstr>
      <vt:lpstr>위협 요소 파악하기</vt:lpstr>
      <vt:lpstr>보안의 중요성</vt:lpstr>
      <vt:lpstr>데이터 보호</vt:lpstr>
      <vt:lpstr>PowerPoint Presentation</vt:lpstr>
      <vt:lpstr>우리의 역할</vt:lpstr>
      <vt:lpstr>정보 보안 모범 사례</vt:lpstr>
      <vt:lpstr>피싱</vt:lpstr>
      <vt:lpstr>암호</vt:lpstr>
      <vt:lpstr>이메일, 채팅 서비스, 파일 공유</vt:lpstr>
      <vt:lpstr>워크스테이션 보안</vt:lpstr>
      <vt:lpstr>멀웨어</vt:lpstr>
      <vt:lpstr>백업</vt:lpstr>
      <vt:lpstr>물리적 보안</vt:lpstr>
      <vt:lpstr>사고 대응</vt:lpstr>
      <vt:lpstr> 적절한 사용</vt:lpstr>
      <vt:lpstr> 외부에서의 정보 보안</vt:lpstr>
      <vt:lpstr> 가정에서의 정보 보안</vt:lpstr>
      <vt:lpstr> 질문</vt:lpstr>
      <vt:lpstr> 유용한 링크</vt:lpstr>
      <vt:lpstr> 퀴즈 </vt:lpstr>
      <vt:lpstr> 문제 #1</vt:lpstr>
      <vt:lpstr> 문제 #2</vt:lpstr>
      <vt:lpstr> 문제 #3</vt:lpstr>
      <vt:lpstr> 문제 #4</vt:lpstr>
      <vt:lpstr> 문제 #5</vt:lpstr>
      <vt:lpstr> 문제 #6</vt:lpstr>
      <vt:lpstr> 문제 #7</vt:lpstr>
      <vt:lpstr> 문제 #8</vt:lpstr>
      <vt:lpstr> 문제 #9</vt:lpstr>
      <vt:lpstr> 문제 #10</vt:lpstr>
    </vt:vector>
  </TitlesOfParts>
  <Company>Michelle Solie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Solie</dc:creator>
  <cp:lastModifiedBy>Witthuhn, Kim</cp:lastModifiedBy>
  <cp:revision>816</cp:revision>
  <cp:lastPrinted>2014-07-17T20:51:29Z</cp:lastPrinted>
  <dcterms:created xsi:type="dcterms:W3CDTF">2006-02-28T21:17:23Z</dcterms:created>
  <dcterms:modified xsi:type="dcterms:W3CDTF">2015-02-27T23:03:41Z</dcterms:modified>
</cp:coreProperties>
</file>