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7"/>
  </p:notesMasterIdLst>
  <p:sldIdLst>
    <p:sldId id="262" r:id="rId2"/>
    <p:sldId id="328" r:id="rId3"/>
    <p:sldId id="329" r:id="rId4"/>
    <p:sldId id="314" r:id="rId5"/>
    <p:sldId id="318" r:id="rId6"/>
    <p:sldId id="326" r:id="rId7"/>
    <p:sldId id="319" r:id="rId8"/>
    <p:sldId id="320" r:id="rId9"/>
    <p:sldId id="325" r:id="rId10"/>
    <p:sldId id="323" r:id="rId11"/>
    <p:sldId id="324" r:id="rId12"/>
    <p:sldId id="321" r:id="rId13"/>
    <p:sldId id="322" r:id="rId14"/>
    <p:sldId id="327" r:id="rId15"/>
    <p:sldId id="316" r:id="rId16"/>
  </p:sldIdLst>
  <p:sldSz cx="9144000" cy="6858000" type="screen4x3"/>
  <p:notesSz cx="7010400" cy="9296400"/>
  <p:defaultTextStyle>
    <a:defPPr>
      <a:defRPr lang="en-US"/>
    </a:defPPr>
    <a:lvl1pPr algn="l" rtl="0" fontAlgn="base">
      <a:spcBef>
        <a:spcPct val="0"/>
      </a:spcBef>
      <a:spcAft>
        <a:spcPct val="0"/>
      </a:spcAft>
      <a:defRPr sz="2000" kern="1200">
        <a:solidFill>
          <a:schemeClr val="tx1"/>
        </a:solidFill>
        <a:latin typeface="Arial" charset="0"/>
        <a:ea typeface="ＭＳ Ｐゴシック" pitchFamily="-107" charset="-128"/>
        <a:cs typeface="+mn-cs"/>
      </a:defRPr>
    </a:lvl1pPr>
    <a:lvl2pPr marL="457200" algn="l" rtl="0" fontAlgn="base">
      <a:spcBef>
        <a:spcPct val="0"/>
      </a:spcBef>
      <a:spcAft>
        <a:spcPct val="0"/>
      </a:spcAft>
      <a:defRPr sz="2000" kern="1200">
        <a:solidFill>
          <a:schemeClr val="tx1"/>
        </a:solidFill>
        <a:latin typeface="Arial" charset="0"/>
        <a:ea typeface="ＭＳ Ｐゴシック" pitchFamily="-107" charset="-128"/>
        <a:cs typeface="+mn-cs"/>
      </a:defRPr>
    </a:lvl2pPr>
    <a:lvl3pPr marL="914400" algn="l" rtl="0" fontAlgn="base">
      <a:spcBef>
        <a:spcPct val="0"/>
      </a:spcBef>
      <a:spcAft>
        <a:spcPct val="0"/>
      </a:spcAft>
      <a:defRPr sz="2000" kern="1200">
        <a:solidFill>
          <a:schemeClr val="tx1"/>
        </a:solidFill>
        <a:latin typeface="Arial" charset="0"/>
        <a:ea typeface="ＭＳ Ｐゴシック" pitchFamily="-107" charset="-128"/>
        <a:cs typeface="+mn-cs"/>
      </a:defRPr>
    </a:lvl3pPr>
    <a:lvl4pPr marL="1371600" algn="l" rtl="0" fontAlgn="base">
      <a:spcBef>
        <a:spcPct val="0"/>
      </a:spcBef>
      <a:spcAft>
        <a:spcPct val="0"/>
      </a:spcAft>
      <a:defRPr sz="2000" kern="1200">
        <a:solidFill>
          <a:schemeClr val="tx1"/>
        </a:solidFill>
        <a:latin typeface="Arial" charset="0"/>
        <a:ea typeface="ＭＳ Ｐゴシック" pitchFamily="-107" charset="-128"/>
        <a:cs typeface="+mn-cs"/>
      </a:defRPr>
    </a:lvl4pPr>
    <a:lvl5pPr marL="1828800" algn="l" rtl="0" fontAlgn="base">
      <a:spcBef>
        <a:spcPct val="0"/>
      </a:spcBef>
      <a:spcAft>
        <a:spcPct val="0"/>
      </a:spcAft>
      <a:defRPr sz="2000" kern="1200">
        <a:solidFill>
          <a:schemeClr val="tx1"/>
        </a:solidFill>
        <a:latin typeface="Arial" charset="0"/>
        <a:ea typeface="ＭＳ Ｐゴシック" pitchFamily="-107" charset="-128"/>
        <a:cs typeface="+mn-cs"/>
      </a:defRPr>
    </a:lvl5pPr>
    <a:lvl6pPr marL="2286000" algn="l" defTabSz="914400" rtl="0" eaLnBrk="1" latinLnBrk="0" hangingPunct="1">
      <a:defRPr sz="2000" kern="1200">
        <a:solidFill>
          <a:schemeClr val="tx1"/>
        </a:solidFill>
        <a:latin typeface="Arial" charset="0"/>
        <a:ea typeface="ＭＳ Ｐゴシック" pitchFamily="-107" charset="-128"/>
        <a:cs typeface="+mn-cs"/>
      </a:defRPr>
    </a:lvl6pPr>
    <a:lvl7pPr marL="2743200" algn="l" defTabSz="914400" rtl="0" eaLnBrk="1" latinLnBrk="0" hangingPunct="1">
      <a:defRPr sz="2000" kern="1200">
        <a:solidFill>
          <a:schemeClr val="tx1"/>
        </a:solidFill>
        <a:latin typeface="Arial" charset="0"/>
        <a:ea typeface="ＭＳ Ｐゴシック" pitchFamily="-107" charset="-128"/>
        <a:cs typeface="+mn-cs"/>
      </a:defRPr>
    </a:lvl7pPr>
    <a:lvl8pPr marL="3200400" algn="l" defTabSz="914400" rtl="0" eaLnBrk="1" latinLnBrk="0" hangingPunct="1">
      <a:defRPr sz="2000" kern="1200">
        <a:solidFill>
          <a:schemeClr val="tx1"/>
        </a:solidFill>
        <a:latin typeface="Arial" charset="0"/>
        <a:ea typeface="ＭＳ Ｐゴシック" pitchFamily="-107" charset="-128"/>
        <a:cs typeface="+mn-cs"/>
      </a:defRPr>
    </a:lvl8pPr>
    <a:lvl9pPr marL="3657600" algn="l" defTabSz="914400" rtl="0" eaLnBrk="1" latinLnBrk="0" hangingPunct="1">
      <a:defRPr sz="2000" kern="1200">
        <a:solidFill>
          <a:schemeClr val="tx1"/>
        </a:solidFill>
        <a:latin typeface="Arial" charset="0"/>
        <a:ea typeface="ＭＳ Ｐゴシック" pitchFamily="-107" charset="-128"/>
        <a:cs typeface="+mn-cs"/>
      </a:defRPr>
    </a:lvl9pPr>
  </p:defaultTextStyle>
  <p:extLst>
    <p:ext uri="{521415D9-36F7-43E2-AB2F-B90AF26B5E84}">
      <p14:sectionLst xmlns:p14="http://schemas.microsoft.com/office/powerpoint/2010/main">
        <p14:section name="Default Section" id="{DC903725-1BC1-4E53-B738-0345D6607B17}">
          <p14:sldIdLst>
            <p14:sldId id="262"/>
            <p14:sldId id="328"/>
            <p14:sldId id="329"/>
            <p14:sldId id="314"/>
            <p14:sldId id="318"/>
            <p14:sldId id="326"/>
            <p14:sldId id="319"/>
            <p14:sldId id="320"/>
            <p14:sldId id="325"/>
            <p14:sldId id="323"/>
            <p14:sldId id="324"/>
            <p14:sldId id="321"/>
            <p14:sldId id="322"/>
          </p14:sldIdLst>
        </p14:section>
        <p14:section name="Untitled Section" id="{436DC5D3-587B-4709-B99B-08568920698F}">
          <p14:sldIdLst>
            <p14:sldId id="327"/>
            <p14:sldId id="31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69900"/>
    <a:srgbClr val="CC0000"/>
    <a:srgbClr val="006699"/>
    <a:srgbClr val="009999"/>
    <a:srgbClr val="E9ED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100" d="100"/>
          <a:sy n="100" d="100"/>
        </p:scale>
        <p:origin x="-1308" y="-24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atin typeface="Arial" pitchFamily="-107" charset="0"/>
                <a:ea typeface="+mn-ea"/>
              </a:defRPr>
            </a:lvl1pPr>
          </a:lstStyle>
          <a:p>
            <a:pPr>
              <a:defRPr/>
            </a:pPr>
            <a:endParaRPr lang="en-US"/>
          </a:p>
        </p:txBody>
      </p:sp>
      <p:sp>
        <p:nvSpPr>
          <p:cNvPr id="6147" name="Rectangle 3"/>
          <p:cNvSpPr>
            <a:spLocks noGrp="1" noChangeArrowheads="1"/>
          </p:cNvSpPr>
          <p:nvPr>
            <p:ph type="dt"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atin typeface="Arial" pitchFamily="-107" charset="0"/>
                <a:ea typeface="+mn-ea"/>
              </a:defRPr>
            </a:lvl1pPr>
          </a:lstStyle>
          <a:p>
            <a:pPr>
              <a:defRPr/>
            </a:pPr>
            <a:endParaRPr lang="en-US"/>
          </a:p>
        </p:txBody>
      </p:sp>
      <p:sp>
        <p:nvSpPr>
          <p:cNvPr id="9220"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701040" y="4415790"/>
            <a:ext cx="5608320" cy="418338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atin typeface="Arial" pitchFamily="-107" charset="0"/>
                <a:ea typeface="+mn-ea"/>
              </a:defRPr>
            </a:lvl1pPr>
          </a:lstStyle>
          <a:p>
            <a:pPr>
              <a:defRPr/>
            </a:pPr>
            <a:endParaRPr lang="en-US"/>
          </a:p>
        </p:txBody>
      </p:sp>
      <p:sp>
        <p:nvSpPr>
          <p:cNvPr id="6151" name="Rectangle 7"/>
          <p:cNvSpPr>
            <a:spLocks noGrp="1" noChangeArrowheads="1"/>
          </p:cNvSpPr>
          <p:nvPr>
            <p:ph type="sldNum" sz="quarter" idx="5"/>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vl1pPr>
          </a:lstStyle>
          <a:p>
            <a:fld id="{BF037215-B511-41DE-B623-9EDE6E7930E3}" type="slidenum">
              <a:rPr lang="en-US"/>
              <a:pPr/>
              <a:t>‹#›</a:t>
            </a:fld>
            <a:endParaRPr lang="en-US"/>
          </a:p>
        </p:txBody>
      </p:sp>
    </p:spTree>
    <p:extLst>
      <p:ext uri="{BB962C8B-B14F-4D97-AF65-F5344CB8AC3E}">
        <p14:creationId xmlns:p14="http://schemas.microsoft.com/office/powerpoint/2010/main" val="297299306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7" charset="0"/>
        <a:ea typeface="ＭＳ Ｐゴシック" pitchFamily="-107" charset="-128"/>
        <a:cs typeface="+mn-cs"/>
      </a:defRPr>
    </a:lvl1pPr>
    <a:lvl2pPr marL="457200" algn="l" rtl="0" eaLnBrk="0" fontAlgn="base" hangingPunct="0">
      <a:spcBef>
        <a:spcPct val="30000"/>
      </a:spcBef>
      <a:spcAft>
        <a:spcPct val="0"/>
      </a:spcAft>
      <a:defRPr sz="1200" kern="1200">
        <a:solidFill>
          <a:schemeClr val="tx1"/>
        </a:solidFill>
        <a:latin typeface="Arial" pitchFamily="-107" charset="0"/>
        <a:ea typeface="ＭＳ Ｐゴシック" pitchFamily="-107" charset="-128"/>
        <a:cs typeface="+mn-cs"/>
      </a:defRPr>
    </a:lvl2pPr>
    <a:lvl3pPr marL="914400" algn="l" rtl="0" eaLnBrk="0" fontAlgn="base" hangingPunct="0">
      <a:spcBef>
        <a:spcPct val="30000"/>
      </a:spcBef>
      <a:spcAft>
        <a:spcPct val="0"/>
      </a:spcAft>
      <a:defRPr sz="1200" kern="1200">
        <a:solidFill>
          <a:schemeClr val="tx1"/>
        </a:solidFill>
        <a:latin typeface="Arial" pitchFamily="-107" charset="0"/>
        <a:ea typeface="ＭＳ Ｐゴシック" pitchFamily="-107" charset="-128"/>
        <a:cs typeface="+mn-cs"/>
      </a:defRPr>
    </a:lvl3pPr>
    <a:lvl4pPr marL="1371600" algn="l" rtl="0" eaLnBrk="0" fontAlgn="base" hangingPunct="0">
      <a:spcBef>
        <a:spcPct val="30000"/>
      </a:spcBef>
      <a:spcAft>
        <a:spcPct val="0"/>
      </a:spcAft>
      <a:defRPr sz="1200" kern="1200">
        <a:solidFill>
          <a:schemeClr val="tx1"/>
        </a:solidFill>
        <a:latin typeface="Arial" pitchFamily="-107" charset="0"/>
        <a:ea typeface="ＭＳ Ｐゴシック" pitchFamily="-107" charset="-128"/>
        <a:cs typeface="+mn-cs"/>
      </a:defRPr>
    </a:lvl4pPr>
    <a:lvl5pPr marL="1828800" algn="l" rtl="0" eaLnBrk="0" fontAlgn="base" hangingPunct="0">
      <a:spcBef>
        <a:spcPct val="30000"/>
      </a:spcBef>
      <a:spcAft>
        <a:spcPct val="0"/>
      </a:spcAft>
      <a:defRPr sz="1200" kern="1200">
        <a:solidFill>
          <a:schemeClr val="tx1"/>
        </a:solidFill>
        <a:latin typeface="Arial" pitchFamily="-107" charset="0"/>
        <a:ea typeface="ＭＳ Ｐゴシック" pitchFamily="-107"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037215-B511-41DE-B623-9EDE6E7930E3}" type="slidenum">
              <a:rPr lang="en-US" smtClean="0"/>
              <a:pPr/>
              <a:t>1</a:t>
            </a:fld>
            <a:endParaRPr lang="en-US"/>
          </a:p>
        </p:txBody>
      </p:sp>
    </p:spTree>
    <p:extLst>
      <p:ext uri="{BB962C8B-B14F-4D97-AF65-F5344CB8AC3E}">
        <p14:creationId xmlns:p14="http://schemas.microsoft.com/office/powerpoint/2010/main" val="10184120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1" descr="becertain_ppt"/>
          <p:cNvPicPr>
            <a:picLocks noChangeAspect="1" noChangeArrowheads="1"/>
          </p:cNvPicPr>
          <p:nvPr/>
        </p:nvPicPr>
        <p:blipFill>
          <a:blip r:embed="rId2"/>
          <a:srcRect/>
          <a:stretch>
            <a:fillRect/>
          </a:stretch>
        </p:blipFill>
        <p:spPr bwMode="auto">
          <a:xfrm>
            <a:off x="7924800" y="6400800"/>
            <a:ext cx="838200" cy="196850"/>
          </a:xfrm>
          <a:prstGeom prst="rect">
            <a:avLst/>
          </a:prstGeom>
          <a:noFill/>
          <a:ln w="9525">
            <a:noFill/>
            <a:miter lim="800000"/>
            <a:headEnd/>
            <a:tailEnd/>
          </a:ln>
        </p:spPr>
      </p:pic>
      <p:pic>
        <p:nvPicPr>
          <p:cNvPr id="5" name="Picture 7" descr="corpPpt2.jpg"/>
          <p:cNvPicPr>
            <a:picLocks noChangeAspect="1"/>
          </p:cNvPicPr>
          <p:nvPr userDrawn="1"/>
        </p:nvPicPr>
        <p:blipFill>
          <a:blip r:embed="rId3"/>
          <a:srcRect/>
          <a:stretch>
            <a:fillRect/>
          </a:stretch>
        </p:blipFill>
        <p:spPr bwMode="auto">
          <a:xfrm>
            <a:off x="0" y="0"/>
            <a:ext cx="9144000" cy="4294188"/>
          </a:xfrm>
          <a:prstGeom prst="rect">
            <a:avLst/>
          </a:prstGeom>
          <a:noFill/>
          <a:ln w="9525">
            <a:noFill/>
            <a:miter lim="800000"/>
            <a:headEnd/>
            <a:tailEnd/>
          </a:ln>
        </p:spPr>
      </p:pic>
      <p:sp>
        <p:nvSpPr>
          <p:cNvPr id="7170" name="Rectangle 2"/>
          <p:cNvSpPr>
            <a:spLocks noGrp="1" noChangeArrowheads="1"/>
          </p:cNvSpPr>
          <p:nvPr>
            <p:ph type="ctrTitle"/>
          </p:nvPr>
        </p:nvSpPr>
        <p:spPr>
          <a:xfrm>
            <a:off x="2209800" y="4572000"/>
            <a:ext cx="6553200" cy="533400"/>
          </a:xfrm>
        </p:spPr>
        <p:txBody>
          <a:bodyPr/>
          <a:lstStyle>
            <a:lvl1pPr algn="r">
              <a:defRPr sz="2400"/>
            </a:lvl1pPr>
          </a:lstStyle>
          <a:p>
            <a:r>
              <a:rPr lang="en-US" smtClean="0"/>
              <a:t>Click to edit Master title style</a:t>
            </a:r>
            <a:endParaRPr lang="en-US" dirty="0"/>
          </a:p>
        </p:txBody>
      </p:sp>
      <p:sp>
        <p:nvSpPr>
          <p:cNvPr id="7171" name="Rectangle 3"/>
          <p:cNvSpPr>
            <a:spLocks noGrp="1" noChangeArrowheads="1"/>
          </p:cNvSpPr>
          <p:nvPr>
            <p:ph type="subTitle" idx="1"/>
          </p:nvPr>
        </p:nvSpPr>
        <p:spPr>
          <a:xfrm>
            <a:off x="4953000" y="5181600"/>
            <a:ext cx="3810000" cy="304800"/>
          </a:xfrm>
        </p:spPr>
        <p:txBody>
          <a:bodyPr/>
          <a:lstStyle>
            <a:lvl1pPr marL="0" indent="0" algn="r">
              <a:buFont typeface="Arial Narrow" pitchFamily="-107" charset="0"/>
              <a:buNone/>
              <a:defRPr sz="1500"/>
            </a:lvl1pPr>
          </a:lstStyle>
          <a:p>
            <a:r>
              <a:rPr lang="en-US" smtClean="0"/>
              <a:t>Click to edit Master subtitle style</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C475D942-FB30-46B4-9E83-21EEC8596E0B}" type="datetime1">
              <a:rPr lang="en-US"/>
              <a:pPr/>
              <a:t>9/29/2014</a:t>
            </a:fld>
            <a:endParaRPr lang="en-US"/>
          </a:p>
        </p:txBody>
      </p:sp>
      <p:sp>
        <p:nvSpPr>
          <p:cNvPr id="5" name="Rectangle 6"/>
          <p:cNvSpPr>
            <a:spLocks noGrp="1" noChangeArrowheads="1"/>
          </p:cNvSpPr>
          <p:nvPr>
            <p:ph type="sldNum" sz="quarter" idx="11"/>
          </p:nvPr>
        </p:nvSpPr>
        <p:spPr>
          <a:ln/>
        </p:spPr>
        <p:txBody>
          <a:bodyPr/>
          <a:lstStyle>
            <a:lvl1pPr>
              <a:defRPr/>
            </a:lvl1pPr>
          </a:lstStyle>
          <a:p>
            <a:r>
              <a:rPr lang="en-US"/>
              <a:t>Page </a:t>
            </a:r>
            <a:fld id="{36E6E6C9-29DD-426F-8297-8B25870374A2}"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95400"/>
            <a:ext cx="40767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295400"/>
            <a:ext cx="40767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EE7FE7E0-5496-441E-A008-356DF5342558}" type="datetime1">
              <a:rPr lang="en-US"/>
              <a:pPr/>
              <a:t>9/29/2014</a:t>
            </a:fld>
            <a:endParaRPr lang="en-US"/>
          </a:p>
        </p:txBody>
      </p:sp>
      <p:sp>
        <p:nvSpPr>
          <p:cNvPr id="6" name="Rectangle 6"/>
          <p:cNvSpPr>
            <a:spLocks noGrp="1" noChangeArrowheads="1"/>
          </p:cNvSpPr>
          <p:nvPr>
            <p:ph type="sldNum" sz="quarter" idx="11"/>
          </p:nvPr>
        </p:nvSpPr>
        <p:spPr>
          <a:ln/>
        </p:spPr>
        <p:txBody>
          <a:bodyPr/>
          <a:lstStyle>
            <a:lvl1pPr>
              <a:defRPr/>
            </a:lvl1pPr>
          </a:lstStyle>
          <a:p>
            <a:r>
              <a:rPr lang="en-US"/>
              <a:t>Page </a:t>
            </a:r>
            <a:fld id="{8A8DAF09-5BE7-4808-8B43-4FD56B0241F4}"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fld id="{AD927DA7-1C6E-4C70-8801-33533F6729FA}" type="datetime1">
              <a:rPr lang="en-US"/>
              <a:pPr/>
              <a:t>9/29/2014</a:t>
            </a:fld>
            <a:endParaRPr lang="en-US"/>
          </a:p>
        </p:txBody>
      </p:sp>
      <p:sp>
        <p:nvSpPr>
          <p:cNvPr id="8" name="Rectangle 6"/>
          <p:cNvSpPr>
            <a:spLocks noGrp="1" noChangeArrowheads="1"/>
          </p:cNvSpPr>
          <p:nvPr>
            <p:ph type="sldNum" sz="quarter" idx="11"/>
          </p:nvPr>
        </p:nvSpPr>
        <p:spPr>
          <a:ln/>
        </p:spPr>
        <p:txBody>
          <a:bodyPr/>
          <a:lstStyle>
            <a:lvl1pPr>
              <a:defRPr/>
            </a:lvl1pPr>
          </a:lstStyle>
          <a:p>
            <a:r>
              <a:rPr lang="en-US"/>
              <a:t>Page </a:t>
            </a:r>
            <a:fld id="{261CA7F6-19D3-420E-9462-7E8D935671F2}"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fld id="{869DD576-BD10-40B6-BDE5-A7570EFE3430}" type="datetime1">
              <a:rPr lang="en-US"/>
              <a:pPr/>
              <a:t>9/29/2014</a:t>
            </a:fld>
            <a:endParaRPr lang="en-US"/>
          </a:p>
        </p:txBody>
      </p:sp>
      <p:sp>
        <p:nvSpPr>
          <p:cNvPr id="4" name="Rectangle 6"/>
          <p:cNvSpPr>
            <a:spLocks noGrp="1" noChangeArrowheads="1"/>
          </p:cNvSpPr>
          <p:nvPr>
            <p:ph type="sldNum" sz="quarter" idx="11"/>
          </p:nvPr>
        </p:nvSpPr>
        <p:spPr>
          <a:ln/>
        </p:spPr>
        <p:txBody>
          <a:bodyPr/>
          <a:lstStyle>
            <a:lvl1pPr>
              <a:defRPr/>
            </a:lvl1pPr>
          </a:lstStyle>
          <a:p>
            <a:r>
              <a:rPr lang="en-US"/>
              <a:t>Page </a:t>
            </a:r>
            <a:fld id="{CF723F95-2C71-4EE0-A27C-102804F5A7A9}"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98CCA25A-2116-4D2D-9118-39E67289AA90}" type="datetime1">
              <a:rPr lang="en-US"/>
              <a:pPr/>
              <a:t>9/29/2014</a:t>
            </a:fld>
            <a:endParaRPr lang="en-US"/>
          </a:p>
        </p:txBody>
      </p:sp>
      <p:sp>
        <p:nvSpPr>
          <p:cNvPr id="3" name="Rectangle 6"/>
          <p:cNvSpPr>
            <a:spLocks noGrp="1" noChangeArrowheads="1"/>
          </p:cNvSpPr>
          <p:nvPr>
            <p:ph type="sldNum" sz="quarter" idx="11"/>
          </p:nvPr>
        </p:nvSpPr>
        <p:spPr>
          <a:ln/>
        </p:spPr>
        <p:txBody>
          <a:bodyPr/>
          <a:lstStyle>
            <a:lvl1pPr>
              <a:defRPr/>
            </a:lvl1pPr>
          </a:lstStyle>
          <a:p>
            <a:r>
              <a:rPr lang="en-US"/>
              <a:t>Page </a:t>
            </a:r>
            <a:fld id="{532A9F57-FF33-439E-8B7A-D53FADA9F804}"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6477000" cy="9906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295400"/>
            <a:ext cx="8305800" cy="5105400"/>
          </a:xfrm>
        </p:spPr>
        <p:txBody>
          <a:bodyPr/>
          <a:lstStyle/>
          <a:p>
            <a:pPr lvl="0"/>
            <a:r>
              <a:rPr lang="en-US" noProof="0" smtClean="0"/>
              <a:t>Click icon to add chart</a:t>
            </a:r>
          </a:p>
        </p:txBody>
      </p:sp>
      <p:sp>
        <p:nvSpPr>
          <p:cNvPr id="4" name="Rectangle 4"/>
          <p:cNvSpPr>
            <a:spLocks noGrp="1" noChangeArrowheads="1"/>
          </p:cNvSpPr>
          <p:nvPr>
            <p:ph type="dt" sz="half" idx="10"/>
          </p:nvPr>
        </p:nvSpPr>
        <p:spPr>
          <a:ln/>
        </p:spPr>
        <p:txBody>
          <a:bodyPr/>
          <a:lstStyle>
            <a:lvl1pPr>
              <a:defRPr/>
            </a:lvl1pPr>
          </a:lstStyle>
          <a:p>
            <a:fld id="{22077843-9477-4DC1-B3A9-A6FB7EA77D71}" type="datetime1">
              <a:rPr lang="en-US"/>
              <a:pPr/>
              <a:t>9/29/2014</a:t>
            </a:fld>
            <a:endParaRPr lang="en-US"/>
          </a:p>
        </p:txBody>
      </p:sp>
      <p:sp>
        <p:nvSpPr>
          <p:cNvPr id="5" name="Rectangle 6"/>
          <p:cNvSpPr>
            <a:spLocks noGrp="1" noChangeArrowheads="1"/>
          </p:cNvSpPr>
          <p:nvPr>
            <p:ph type="sldNum" sz="quarter" idx="11"/>
          </p:nvPr>
        </p:nvSpPr>
        <p:spPr>
          <a:ln/>
        </p:spPr>
        <p:txBody>
          <a:bodyPr/>
          <a:lstStyle>
            <a:lvl1pPr>
              <a:defRPr/>
            </a:lvl1pPr>
          </a:lstStyle>
          <a:p>
            <a:r>
              <a:rPr lang="en-US"/>
              <a:t>Page </a:t>
            </a:r>
            <a:fld id="{6C42B0DF-08DF-4911-8D60-3034041D4517}"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152400"/>
            <a:ext cx="64770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295400"/>
            <a:ext cx="8305800" cy="510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4770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chemeClr val="bg2"/>
                </a:solidFill>
                <a:latin typeface="Arial Narrow" pitchFamily="-107" charset="0"/>
              </a:defRPr>
            </a:lvl1pPr>
          </a:lstStyle>
          <a:p>
            <a:fld id="{B91B0B3B-D501-44EB-A450-DFDFB545017B}" type="datetime1">
              <a:rPr lang="en-US"/>
              <a:pPr/>
              <a:t>9/29/2014</a:t>
            </a:fld>
            <a:endParaRPr lang="en-US"/>
          </a:p>
        </p:txBody>
      </p:sp>
      <p:sp>
        <p:nvSpPr>
          <p:cNvPr id="1030" name="Rectangle 6"/>
          <p:cNvSpPr>
            <a:spLocks noGrp="1" noChangeArrowheads="1"/>
          </p:cNvSpPr>
          <p:nvPr>
            <p:ph type="sldNum" sz="quarter" idx="4"/>
          </p:nvPr>
        </p:nvSpPr>
        <p:spPr bwMode="auto">
          <a:xfrm>
            <a:off x="6629400" y="64770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chemeClr val="bg2"/>
                </a:solidFill>
                <a:latin typeface="Arial Narrow" pitchFamily="-107" charset="0"/>
              </a:defRPr>
            </a:lvl1pPr>
          </a:lstStyle>
          <a:p>
            <a:r>
              <a:rPr lang="en-US"/>
              <a:t>Page </a:t>
            </a:r>
            <a:fld id="{693CD0F8-4D59-460A-9355-E6CD54696F5D}" type="slidenum">
              <a:rPr lang="en-US"/>
              <a:pPr/>
              <a:t>‹#›</a:t>
            </a:fld>
            <a:endParaRPr lang="en-US"/>
          </a:p>
        </p:txBody>
      </p:sp>
      <p:pic>
        <p:nvPicPr>
          <p:cNvPr id="2" name="Picture 29" descr="mtsCnr"/>
          <p:cNvPicPr>
            <a:picLocks noChangeAspect="1" noChangeArrowheads="1"/>
          </p:cNvPicPr>
          <p:nvPr/>
        </p:nvPicPr>
        <p:blipFill>
          <a:blip r:embed="rId9"/>
          <a:srcRect/>
          <a:stretch>
            <a:fillRect/>
          </a:stretch>
        </p:blipFill>
        <p:spPr bwMode="auto">
          <a:xfrm>
            <a:off x="6894513" y="0"/>
            <a:ext cx="2249487" cy="9144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8" r:id="rId1"/>
    <p:sldLayoutId id="2147483662" r:id="rId2"/>
    <p:sldLayoutId id="2147483663" r:id="rId3"/>
    <p:sldLayoutId id="2147483664" r:id="rId4"/>
    <p:sldLayoutId id="2147483665" r:id="rId5"/>
    <p:sldLayoutId id="2147483666" r:id="rId6"/>
    <p:sldLayoutId id="2147483667" r:id="rId7"/>
  </p:sldLayoutIdLst>
  <p:hf hdr="0" ftr="0"/>
  <p:txStyles>
    <p:titleStyle>
      <a:lvl1pPr algn="l" rtl="0" eaLnBrk="1" fontAlgn="base" hangingPunct="1">
        <a:lnSpc>
          <a:spcPct val="90000"/>
        </a:lnSpc>
        <a:spcBef>
          <a:spcPct val="0"/>
        </a:spcBef>
        <a:spcAft>
          <a:spcPct val="0"/>
        </a:spcAft>
        <a:defRPr sz="2800">
          <a:solidFill>
            <a:srgbClr val="CC0000"/>
          </a:solidFill>
          <a:latin typeface="+mj-lt"/>
          <a:ea typeface="ＭＳ Ｐゴシック" pitchFamily="-107" charset="-128"/>
          <a:cs typeface="+mj-cs"/>
        </a:defRPr>
      </a:lvl1pPr>
      <a:lvl2pPr algn="l" rtl="0" eaLnBrk="1" fontAlgn="base" hangingPunct="1">
        <a:lnSpc>
          <a:spcPct val="90000"/>
        </a:lnSpc>
        <a:spcBef>
          <a:spcPct val="0"/>
        </a:spcBef>
        <a:spcAft>
          <a:spcPct val="0"/>
        </a:spcAft>
        <a:defRPr sz="2800">
          <a:solidFill>
            <a:srgbClr val="CC0000"/>
          </a:solidFill>
          <a:latin typeface="Arial Narrow" pitchFamily="-107" charset="0"/>
          <a:ea typeface="ＭＳ Ｐゴシック" pitchFamily="-107" charset="-128"/>
        </a:defRPr>
      </a:lvl2pPr>
      <a:lvl3pPr algn="l" rtl="0" eaLnBrk="1" fontAlgn="base" hangingPunct="1">
        <a:lnSpc>
          <a:spcPct val="90000"/>
        </a:lnSpc>
        <a:spcBef>
          <a:spcPct val="0"/>
        </a:spcBef>
        <a:spcAft>
          <a:spcPct val="0"/>
        </a:spcAft>
        <a:defRPr sz="2800">
          <a:solidFill>
            <a:srgbClr val="CC0000"/>
          </a:solidFill>
          <a:latin typeface="Arial Narrow" pitchFamily="-107" charset="0"/>
          <a:ea typeface="ＭＳ Ｐゴシック" pitchFamily="-107" charset="-128"/>
        </a:defRPr>
      </a:lvl3pPr>
      <a:lvl4pPr algn="l" rtl="0" eaLnBrk="1" fontAlgn="base" hangingPunct="1">
        <a:lnSpc>
          <a:spcPct val="90000"/>
        </a:lnSpc>
        <a:spcBef>
          <a:spcPct val="0"/>
        </a:spcBef>
        <a:spcAft>
          <a:spcPct val="0"/>
        </a:spcAft>
        <a:defRPr sz="2800">
          <a:solidFill>
            <a:srgbClr val="CC0000"/>
          </a:solidFill>
          <a:latin typeface="Arial Narrow" pitchFamily="-107" charset="0"/>
          <a:ea typeface="ＭＳ Ｐゴシック" pitchFamily="-107" charset="-128"/>
        </a:defRPr>
      </a:lvl4pPr>
      <a:lvl5pPr algn="l" rtl="0" eaLnBrk="1" fontAlgn="base" hangingPunct="1">
        <a:lnSpc>
          <a:spcPct val="90000"/>
        </a:lnSpc>
        <a:spcBef>
          <a:spcPct val="0"/>
        </a:spcBef>
        <a:spcAft>
          <a:spcPct val="0"/>
        </a:spcAft>
        <a:defRPr sz="2800">
          <a:solidFill>
            <a:srgbClr val="CC0000"/>
          </a:solidFill>
          <a:latin typeface="Arial Narrow" pitchFamily="-107" charset="0"/>
          <a:ea typeface="ＭＳ Ｐゴシック" pitchFamily="-107" charset="-128"/>
        </a:defRPr>
      </a:lvl5pPr>
      <a:lvl6pPr marL="457200" algn="l" rtl="0" eaLnBrk="1" fontAlgn="base" hangingPunct="1">
        <a:lnSpc>
          <a:spcPct val="90000"/>
        </a:lnSpc>
        <a:spcBef>
          <a:spcPct val="0"/>
        </a:spcBef>
        <a:spcAft>
          <a:spcPct val="0"/>
        </a:spcAft>
        <a:defRPr sz="2800">
          <a:solidFill>
            <a:srgbClr val="CC0000"/>
          </a:solidFill>
          <a:latin typeface="Arial Narrow" pitchFamily="-107" charset="0"/>
        </a:defRPr>
      </a:lvl6pPr>
      <a:lvl7pPr marL="914400" algn="l" rtl="0" eaLnBrk="1" fontAlgn="base" hangingPunct="1">
        <a:lnSpc>
          <a:spcPct val="90000"/>
        </a:lnSpc>
        <a:spcBef>
          <a:spcPct val="0"/>
        </a:spcBef>
        <a:spcAft>
          <a:spcPct val="0"/>
        </a:spcAft>
        <a:defRPr sz="2800">
          <a:solidFill>
            <a:srgbClr val="CC0000"/>
          </a:solidFill>
          <a:latin typeface="Arial Narrow" pitchFamily="-107" charset="0"/>
        </a:defRPr>
      </a:lvl7pPr>
      <a:lvl8pPr marL="1371600" algn="l" rtl="0" eaLnBrk="1" fontAlgn="base" hangingPunct="1">
        <a:lnSpc>
          <a:spcPct val="90000"/>
        </a:lnSpc>
        <a:spcBef>
          <a:spcPct val="0"/>
        </a:spcBef>
        <a:spcAft>
          <a:spcPct val="0"/>
        </a:spcAft>
        <a:defRPr sz="2800">
          <a:solidFill>
            <a:srgbClr val="CC0000"/>
          </a:solidFill>
          <a:latin typeface="Arial Narrow" pitchFamily="-107" charset="0"/>
        </a:defRPr>
      </a:lvl8pPr>
      <a:lvl9pPr marL="1828800" algn="l" rtl="0" eaLnBrk="1" fontAlgn="base" hangingPunct="1">
        <a:lnSpc>
          <a:spcPct val="90000"/>
        </a:lnSpc>
        <a:spcBef>
          <a:spcPct val="0"/>
        </a:spcBef>
        <a:spcAft>
          <a:spcPct val="0"/>
        </a:spcAft>
        <a:defRPr sz="2800">
          <a:solidFill>
            <a:srgbClr val="CC0000"/>
          </a:solidFill>
          <a:latin typeface="Arial Narrow" pitchFamily="-107" charset="0"/>
        </a:defRPr>
      </a:lvl9pPr>
    </p:titleStyle>
    <p:bodyStyle>
      <a:lvl1pPr marL="342900" indent="-342900" algn="l" rtl="0" eaLnBrk="1" fontAlgn="base" hangingPunct="1">
        <a:spcBef>
          <a:spcPct val="20000"/>
        </a:spcBef>
        <a:spcAft>
          <a:spcPct val="0"/>
        </a:spcAft>
        <a:buClr>
          <a:srgbClr val="CC0000"/>
        </a:buClr>
        <a:buFont typeface="Arial Narrow" pitchFamily="-107" charset="0"/>
        <a:buChar char="»"/>
        <a:defRPr sz="2000">
          <a:solidFill>
            <a:schemeClr val="tx1"/>
          </a:solidFill>
          <a:latin typeface="+mn-lt"/>
          <a:ea typeface="ＭＳ Ｐゴシック" pitchFamily="-107" charset="-128"/>
          <a:cs typeface="+mn-cs"/>
        </a:defRPr>
      </a:lvl1pPr>
      <a:lvl2pPr marL="742950" indent="-285750" algn="l" rtl="0" eaLnBrk="1" fontAlgn="base" hangingPunct="1">
        <a:spcBef>
          <a:spcPct val="20000"/>
        </a:spcBef>
        <a:spcAft>
          <a:spcPct val="0"/>
        </a:spcAft>
        <a:buClr>
          <a:srgbClr val="CC0000"/>
        </a:buClr>
        <a:buChar char="–"/>
        <a:defRPr sz="2000">
          <a:solidFill>
            <a:schemeClr val="tx1"/>
          </a:solidFill>
          <a:latin typeface="+mn-lt"/>
          <a:ea typeface="ＭＳ Ｐゴシック" pitchFamily="-107" charset="-128"/>
        </a:defRPr>
      </a:lvl2pPr>
      <a:lvl3pPr marL="1143000" indent="-228600" algn="l" rtl="0" eaLnBrk="1" fontAlgn="base" hangingPunct="1">
        <a:spcBef>
          <a:spcPct val="20000"/>
        </a:spcBef>
        <a:spcAft>
          <a:spcPct val="0"/>
        </a:spcAft>
        <a:buClr>
          <a:srgbClr val="CC0000"/>
        </a:buClr>
        <a:buFont typeface="Arial Narrow" pitchFamily="-107" charset="0"/>
        <a:buChar char="»"/>
        <a:defRPr sz="2000">
          <a:solidFill>
            <a:schemeClr val="tx1"/>
          </a:solidFill>
          <a:latin typeface="+mn-lt"/>
          <a:ea typeface="ＭＳ Ｐゴシック" pitchFamily="-107" charset="-128"/>
        </a:defRPr>
      </a:lvl3pPr>
      <a:lvl4pPr marL="1600200" indent="-228600" algn="l" rtl="0" eaLnBrk="1" fontAlgn="base" hangingPunct="1">
        <a:spcBef>
          <a:spcPct val="20000"/>
        </a:spcBef>
        <a:spcAft>
          <a:spcPct val="0"/>
        </a:spcAft>
        <a:buClr>
          <a:srgbClr val="CC0000"/>
        </a:buClr>
        <a:buChar char="–"/>
        <a:defRPr sz="2000">
          <a:solidFill>
            <a:schemeClr val="tx1"/>
          </a:solidFill>
          <a:latin typeface="+mn-lt"/>
          <a:ea typeface="ＭＳ Ｐゴシック" pitchFamily="-107" charset="-128"/>
        </a:defRPr>
      </a:lvl4pPr>
      <a:lvl5pPr marL="2057400" indent="-228600" algn="l" rtl="0" eaLnBrk="1" fontAlgn="base" hangingPunct="1">
        <a:spcBef>
          <a:spcPct val="20000"/>
        </a:spcBef>
        <a:spcAft>
          <a:spcPct val="0"/>
        </a:spcAft>
        <a:buClr>
          <a:srgbClr val="CC0000"/>
        </a:buClr>
        <a:buFont typeface="Arial Narrow" pitchFamily="-107" charset="0"/>
        <a:buChar char="»"/>
        <a:defRPr sz="2000">
          <a:solidFill>
            <a:schemeClr val="tx1"/>
          </a:solidFill>
          <a:latin typeface="+mn-lt"/>
          <a:ea typeface="ＭＳ Ｐゴシック" pitchFamily="-107" charset="-128"/>
        </a:defRPr>
      </a:lvl5pPr>
      <a:lvl6pPr marL="2514600" indent="-228600" algn="l" rtl="0" eaLnBrk="1" fontAlgn="base" hangingPunct="1">
        <a:spcBef>
          <a:spcPct val="20000"/>
        </a:spcBef>
        <a:spcAft>
          <a:spcPct val="0"/>
        </a:spcAft>
        <a:buClr>
          <a:srgbClr val="CC0000"/>
        </a:buClr>
        <a:buFont typeface="Arial Narrow" pitchFamily="-107" charset="0"/>
        <a:buChar char="»"/>
        <a:defRPr sz="2000">
          <a:solidFill>
            <a:schemeClr val="tx1"/>
          </a:solidFill>
          <a:latin typeface="+mn-lt"/>
          <a:ea typeface="ＭＳ Ｐゴシック" pitchFamily="-107" charset="-128"/>
        </a:defRPr>
      </a:lvl6pPr>
      <a:lvl7pPr marL="2971800" indent="-228600" algn="l" rtl="0" eaLnBrk="1" fontAlgn="base" hangingPunct="1">
        <a:spcBef>
          <a:spcPct val="20000"/>
        </a:spcBef>
        <a:spcAft>
          <a:spcPct val="0"/>
        </a:spcAft>
        <a:buClr>
          <a:srgbClr val="CC0000"/>
        </a:buClr>
        <a:buFont typeface="Arial Narrow" pitchFamily="-107" charset="0"/>
        <a:buChar char="»"/>
        <a:defRPr sz="2000">
          <a:solidFill>
            <a:schemeClr val="tx1"/>
          </a:solidFill>
          <a:latin typeface="+mn-lt"/>
          <a:ea typeface="ＭＳ Ｐゴシック" pitchFamily="-107" charset="-128"/>
        </a:defRPr>
      </a:lvl7pPr>
      <a:lvl8pPr marL="3429000" indent="-228600" algn="l" rtl="0" eaLnBrk="1" fontAlgn="base" hangingPunct="1">
        <a:spcBef>
          <a:spcPct val="20000"/>
        </a:spcBef>
        <a:spcAft>
          <a:spcPct val="0"/>
        </a:spcAft>
        <a:buClr>
          <a:srgbClr val="CC0000"/>
        </a:buClr>
        <a:buFont typeface="Arial Narrow" pitchFamily="-107" charset="0"/>
        <a:buChar char="»"/>
        <a:defRPr sz="2000">
          <a:solidFill>
            <a:schemeClr val="tx1"/>
          </a:solidFill>
          <a:latin typeface="+mn-lt"/>
          <a:ea typeface="ＭＳ Ｐゴシック" pitchFamily="-107" charset="-128"/>
        </a:defRPr>
      </a:lvl8pPr>
      <a:lvl9pPr marL="3886200" indent="-228600" algn="l" rtl="0" eaLnBrk="1" fontAlgn="base" hangingPunct="1">
        <a:spcBef>
          <a:spcPct val="20000"/>
        </a:spcBef>
        <a:spcAft>
          <a:spcPct val="0"/>
        </a:spcAft>
        <a:buClr>
          <a:srgbClr val="CC0000"/>
        </a:buClr>
        <a:buFont typeface="Arial Narrow" pitchFamily="-107" charset="0"/>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4.png"/><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4.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5.pn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5.pn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5"/>
          <p:cNvSpPr>
            <a:spLocks noGrp="1" noChangeArrowheads="1"/>
          </p:cNvSpPr>
          <p:nvPr>
            <p:ph type="ctrTitle"/>
          </p:nvPr>
        </p:nvSpPr>
        <p:spPr>
          <a:xfrm>
            <a:off x="381000" y="4572000"/>
            <a:ext cx="8382000" cy="533400"/>
          </a:xfrm>
        </p:spPr>
        <p:txBody>
          <a:bodyPr/>
          <a:lstStyle/>
          <a:p>
            <a:r>
              <a:rPr lang="en-US" dirty="0" smtClean="0"/>
              <a:t>East High Bay Pit: Permit Required Confined Space Training</a:t>
            </a:r>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276"/>
    </mc:Choice>
    <mc:Fallback xmlns="">
      <p:transition spd="slow" advTm="13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East High Bay Pit:</a:t>
            </a:r>
            <a:br>
              <a:rPr lang="en-US" dirty="0" smtClean="0"/>
            </a:br>
            <a:r>
              <a:rPr lang="en-US" dirty="0" smtClean="0"/>
              <a:t>Permit Required Procedures</a:t>
            </a:r>
            <a:endParaRPr lang="en-US" dirty="0"/>
          </a:p>
        </p:txBody>
      </p:sp>
      <p:sp>
        <p:nvSpPr>
          <p:cNvPr id="3" name="Content Placeholder 2"/>
          <p:cNvSpPr>
            <a:spLocks noGrp="1"/>
          </p:cNvSpPr>
          <p:nvPr>
            <p:ph idx="1"/>
          </p:nvPr>
        </p:nvSpPr>
        <p:spPr/>
        <p:txBody>
          <a:bodyPr>
            <a:normAutofit/>
          </a:bodyPr>
          <a:lstStyle/>
          <a:p>
            <a:pPr marL="0" indent="0">
              <a:buNone/>
            </a:pPr>
            <a:r>
              <a:rPr lang="en-US" sz="2400" b="1" dirty="0" smtClean="0"/>
              <a:t>Attendant Duties</a:t>
            </a:r>
          </a:p>
          <a:p>
            <a:r>
              <a:rPr lang="en-US" dirty="0" smtClean="0"/>
              <a:t>Monitor entrants at all times while they are working in the pit</a:t>
            </a:r>
          </a:p>
          <a:p>
            <a:pPr lvl="1"/>
            <a:r>
              <a:rPr lang="en-US" dirty="0" smtClean="0"/>
              <a:t>Be in a position to communicate (verbally, nonverbally, radio) with entrants at all times</a:t>
            </a:r>
          </a:p>
          <a:p>
            <a:r>
              <a:rPr lang="en-US" dirty="0" smtClean="0"/>
              <a:t>Be on alert for potential hazards that could harm the entrants, and inform entrants if a hazard is identified</a:t>
            </a:r>
          </a:p>
          <a:p>
            <a:r>
              <a:rPr lang="en-US" dirty="0" smtClean="0"/>
              <a:t>Keep unauthorized  persons from entering the space</a:t>
            </a:r>
          </a:p>
          <a:p>
            <a:r>
              <a:rPr lang="en-US" dirty="0" smtClean="0"/>
              <a:t>Know how to operate portable air monitor</a:t>
            </a:r>
          </a:p>
          <a:p>
            <a:r>
              <a:rPr lang="en-US" dirty="0" smtClean="0"/>
              <a:t>Calling for rescue and other emergency services if entrants need assistance to escape</a:t>
            </a:r>
          </a:p>
          <a:p>
            <a:pPr lvl="1"/>
            <a:r>
              <a:rPr lang="en-US" dirty="0" smtClean="0"/>
              <a:t>Use radio or dial 6000 for emergency assistance</a:t>
            </a:r>
          </a:p>
          <a:p>
            <a:endParaRPr lang="en-US" dirty="0" smtClean="0"/>
          </a:p>
          <a:p>
            <a:pPr marL="0" indent="0">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3174"/>
      </p:ext>
    </p:extLst>
  </p:cSld>
  <p:clrMapOvr>
    <a:masterClrMapping/>
  </p:clrMapOvr>
  <mc:AlternateContent xmlns:mc="http://schemas.openxmlformats.org/markup-compatibility/2006" xmlns:p14="http://schemas.microsoft.com/office/powerpoint/2010/main">
    <mc:Choice Requires="p14">
      <p:transition spd="slow" p14:dur="2000" advTm="75818"/>
    </mc:Choice>
    <mc:Fallback xmlns="">
      <p:transition spd="slow" advTm="75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East High Bay Pit:</a:t>
            </a:r>
            <a:br>
              <a:rPr lang="en-US" dirty="0" smtClean="0"/>
            </a:br>
            <a:r>
              <a:rPr lang="en-US" dirty="0" smtClean="0"/>
              <a:t>Permit Required Procedures</a:t>
            </a:r>
            <a:endParaRPr lang="en-US" dirty="0"/>
          </a:p>
        </p:txBody>
      </p:sp>
      <p:sp>
        <p:nvSpPr>
          <p:cNvPr id="3" name="Content Placeholder 2"/>
          <p:cNvSpPr>
            <a:spLocks noGrp="1"/>
          </p:cNvSpPr>
          <p:nvPr>
            <p:ph idx="1"/>
          </p:nvPr>
        </p:nvSpPr>
        <p:spPr/>
        <p:txBody>
          <a:bodyPr>
            <a:normAutofit/>
          </a:bodyPr>
          <a:lstStyle/>
          <a:p>
            <a:pPr marL="0" indent="0">
              <a:buNone/>
            </a:pPr>
            <a:r>
              <a:rPr lang="en-US" sz="2400" b="1" dirty="0" smtClean="0"/>
              <a:t>Entrant Duties</a:t>
            </a:r>
          </a:p>
          <a:p>
            <a:r>
              <a:rPr lang="en-US" dirty="0" smtClean="0"/>
              <a:t>Knowing the hazards (e.g., review of Risk Assessment) that may be encountered in the pit, and how to minimize the potential for an incident</a:t>
            </a:r>
          </a:p>
          <a:p>
            <a:r>
              <a:rPr lang="en-US" dirty="0" smtClean="0"/>
              <a:t>Conducting air monitoring with the portable meter and documenting the results</a:t>
            </a:r>
          </a:p>
          <a:p>
            <a:r>
              <a:rPr lang="en-US" dirty="0" smtClean="0"/>
              <a:t>Placing </a:t>
            </a:r>
            <a:r>
              <a:rPr lang="en-US" dirty="0" smtClean="0"/>
              <a:t>MTS Employee badge or Confined </a:t>
            </a:r>
            <a:r>
              <a:rPr lang="en-US" dirty="0" smtClean="0"/>
              <a:t>Space Entry </a:t>
            </a:r>
            <a:r>
              <a:rPr lang="en-US" dirty="0" smtClean="0"/>
              <a:t>badge </a:t>
            </a:r>
            <a:r>
              <a:rPr lang="en-US" dirty="0" smtClean="0"/>
              <a:t>on the designated board at pit entrance</a:t>
            </a:r>
          </a:p>
          <a:p>
            <a:r>
              <a:rPr lang="en-US" dirty="0" smtClean="0"/>
              <a:t>Maintaining communication with the attendant via radio, verbal or non verbal communications; alert the attendant if a concern arises as to the safety of those working in the pit</a:t>
            </a:r>
          </a:p>
          <a:p>
            <a:r>
              <a:rPr lang="en-US" dirty="0" smtClean="0"/>
              <a:t>Exiting the pit immediately if a concern arises that compromises the safety of those working in the pit, or if told to do so by the attendant</a:t>
            </a:r>
          </a:p>
          <a:p>
            <a:r>
              <a:rPr lang="en-US" dirty="0" smtClean="0"/>
              <a:t>Returning Confined Space Entry Permit to Supervisor upon completion of the work</a:t>
            </a:r>
          </a:p>
          <a:p>
            <a:endParaRPr lang="en-US" dirty="0" smtClean="0"/>
          </a:p>
          <a:p>
            <a:endParaRPr lang="en-US" dirty="0" smtClean="0"/>
          </a:p>
          <a:p>
            <a:pPr marL="0" indent="0">
              <a:buNone/>
            </a:pP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87096280"/>
      </p:ext>
    </p:extLst>
  </p:cSld>
  <p:clrMapOvr>
    <a:masterClrMapping/>
  </p:clrMapOvr>
  <mc:AlternateContent xmlns:mc="http://schemas.openxmlformats.org/markup-compatibility/2006">
    <mc:Choice xmlns:p14="http://schemas.microsoft.com/office/powerpoint/2010/main" Requires="p14">
      <p:transition spd="slow" p14:dur="2000" advTm="84219"/>
    </mc:Choice>
    <mc:Fallback>
      <p:transition spd="slow" advTm="84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East High Bay Pit:</a:t>
            </a:r>
            <a:br>
              <a:rPr lang="en-US" dirty="0" smtClean="0"/>
            </a:br>
            <a:r>
              <a:rPr lang="en-US" dirty="0" smtClean="0"/>
              <a:t>Permit Required Procedures</a:t>
            </a:r>
            <a:endParaRPr lang="en-US" dirty="0"/>
          </a:p>
        </p:txBody>
      </p:sp>
      <p:sp>
        <p:nvSpPr>
          <p:cNvPr id="3" name="Content Placeholder 2"/>
          <p:cNvSpPr>
            <a:spLocks noGrp="1"/>
          </p:cNvSpPr>
          <p:nvPr>
            <p:ph idx="1"/>
          </p:nvPr>
        </p:nvSpPr>
        <p:spPr/>
        <p:txBody>
          <a:bodyPr wrap="square"/>
          <a:lstStyle/>
          <a:p>
            <a:pPr marL="0" indent="0">
              <a:buNone/>
            </a:pPr>
            <a:r>
              <a:rPr lang="en-US" sz="2400" b="1" dirty="0" smtClean="0"/>
              <a:t>Nitrogen Accumulators</a:t>
            </a:r>
          </a:p>
          <a:p>
            <a:r>
              <a:rPr lang="en-US" dirty="0" smtClean="0"/>
              <a:t>Accumulator vessels larger than (5) gallons are not allowed in the pit unless:</a:t>
            </a:r>
          </a:p>
          <a:p>
            <a:pPr lvl="1"/>
            <a:r>
              <a:rPr lang="en-US" dirty="0" smtClean="0"/>
              <a:t>EHS Department approves in writing; and</a:t>
            </a:r>
          </a:p>
          <a:p>
            <a:pPr lvl="1"/>
            <a:r>
              <a:rPr lang="en-US" dirty="0" smtClean="0"/>
              <a:t>Contract rescue service personnel are on-site to serve as attendant throughout duration of time that nitrogen accumulator is located in pit and personnel are in the pit, unless studies indicate accumulator vessels larger than (5) gallons will not result in a reduction of oxygen levels in the pit that will cause a health concern.</a:t>
            </a: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46600303"/>
      </p:ext>
    </p:extLst>
  </p:cSld>
  <p:clrMapOvr>
    <a:masterClrMapping/>
  </p:clrMapOvr>
  <mc:AlternateContent xmlns:mc="http://schemas.openxmlformats.org/markup-compatibility/2006" xmlns:p14="http://schemas.microsoft.com/office/powerpoint/2010/main">
    <mc:Choice Requires="p14">
      <p:transition spd="slow" p14:dur="2000" advTm="100987"/>
    </mc:Choice>
    <mc:Fallback xmlns="">
      <p:transition spd="slow" advTm="100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Nitrogen Accumulator</a:t>
            </a:r>
            <a:endParaRPr lang="en-US" dirty="0"/>
          </a:p>
        </p:txBody>
      </p:sp>
      <p:sp>
        <p:nvSpPr>
          <p:cNvPr id="3" name="Content Placeholder 2"/>
          <p:cNvSpPr>
            <a:spLocks noGrp="1"/>
          </p:cNvSpPr>
          <p:nvPr>
            <p:ph idx="1"/>
          </p:nvPr>
        </p:nvSpPr>
        <p:spPr/>
        <p:txBody>
          <a:bodyPr/>
          <a:lstStyle/>
          <a:p>
            <a:pPr marL="0" indent="0" algn="ctr">
              <a:buNone/>
            </a:pPr>
            <a:r>
              <a:rPr lang="en-US" dirty="0" smtClean="0"/>
              <a:t>Example of (5) gallon </a:t>
            </a:r>
            <a:r>
              <a:rPr lang="en-US" dirty="0"/>
              <a:t>n</a:t>
            </a:r>
            <a:r>
              <a:rPr lang="en-US" dirty="0" smtClean="0"/>
              <a:t>itrogen accumulator</a:t>
            </a:r>
            <a:endParaRPr lang="en-US" dirty="0"/>
          </a:p>
          <a:p>
            <a:pPr marL="0" indent="0" algn="ctr">
              <a:buNone/>
            </a:pPr>
            <a:endParaRPr lang="en-US" dirty="0"/>
          </a:p>
        </p:txBody>
      </p:sp>
      <p:pic>
        <p:nvPicPr>
          <p:cNvPr id="4" name="Picture 3" descr="C:\Users\ottek\AppData\Local\Microsoft\Windows\Temporary Internet Files\Content.Word\photo.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5200" y="2743200"/>
            <a:ext cx="2709193" cy="2819400"/>
          </a:xfrm>
          <a:prstGeom prst="rect">
            <a:avLst/>
          </a:prstGeom>
          <a:noFill/>
          <a:ln>
            <a:noFill/>
          </a:ln>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21275437"/>
      </p:ext>
    </p:extLst>
  </p:cSld>
  <p:clrMapOvr>
    <a:masterClrMapping/>
  </p:clrMapOvr>
  <mc:AlternateContent xmlns:mc="http://schemas.openxmlformats.org/markup-compatibility/2006" xmlns:p14="http://schemas.microsoft.com/office/powerpoint/2010/main">
    <mc:Choice Requires="p14">
      <p:transition spd="slow" p14:dur="2000" advTm="32512"/>
    </mc:Choice>
    <mc:Fallback xmlns="">
      <p:transition spd="slow" advTm="32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475D942-FB30-46B4-9E83-21EEC8596E0B}" type="datetime1">
              <a:rPr lang="en-US" smtClean="0"/>
              <a:pPr/>
              <a:t>9/29/2014</a:t>
            </a:fld>
            <a:endParaRPr lang="en-US"/>
          </a:p>
        </p:txBody>
      </p:sp>
      <p:sp>
        <p:nvSpPr>
          <p:cNvPr id="5" name="Slide Number Placeholder 4"/>
          <p:cNvSpPr>
            <a:spLocks noGrp="1"/>
          </p:cNvSpPr>
          <p:nvPr>
            <p:ph type="sldNum" sz="quarter" idx="11"/>
          </p:nvPr>
        </p:nvSpPr>
        <p:spPr/>
        <p:txBody>
          <a:bodyPr/>
          <a:lstStyle/>
          <a:p>
            <a:r>
              <a:rPr lang="en-US" smtClean="0"/>
              <a:t>Page </a:t>
            </a:r>
            <a:fld id="{36E6E6C9-29DD-426F-8297-8B25870374A2}" type="slidenum">
              <a:rPr lang="en-US" smtClean="0"/>
              <a:pPr/>
              <a:t>14</a:t>
            </a:fld>
            <a:endParaRPr lang="en-US"/>
          </a:p>
        </p:txBody>
      </p:sp>
      <p:pic>
        <p:nvPicPr>
          <p:cNvPr id="2050" name="Picture 2"/>
          <p:cNvPicPr>
            <a:picLocks noGrp="1" noChangeAspect="1" noChangeArrowheads="1"/>
          </p:cNvPicPr>
          <p:nvPr>
            <p:ph idx="4294967295"/>
          </p:nvPr>
        </p:nvPicPr>
        <p:blipFill>
          <a:blip r:embed="rId4">
            <a:extLst>
              <a:ext uri="{28A0092B-C50C-407E-A947-70E740481C1C}">
                <a14:useLocalDpi xmlns:a14="http://schemas.microsoft.com/office/drawing/2010/main" val="0"/>
              </a:ext>
            </a:extLst>
          </a:blip>
          <a:srcRect/>
          <a:stretch>
            <a:fillRect/>
          </a:stretch>
        </p:blipFill>
        <p:spPr bwMode="auto">
          <a:xfrm>
            <a:off x="533400" y="914400"/>
            <a:ext cx="8397875"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11745688"/>
      </p:ext>
    </p:extLst>
  </p:cSld>
  <p:clrMapOvr>
    <a:masterClrMapping/>
  </p:clrMapOvr>
  <mc:AlternateContent xmlns:mc="http://schemas.openxmlformats.org/markup-compatibility/2006" xmlns:p14="http://schemas.microsoft.com/office/powerpoint/2010/main">
    <mc:Choice Requires="p14">
      <p:transition spd="slow" p14:dur="2000" advTm="298673"/>
    </mc:Choice>
    <mc:Fallback xmlns="">
      <p:transition spd="slow" advTm="298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47800" y="2209800"/>
            <a:ext cx="6477000" cy="2362200"/>
          </a:xfrm>
        </p:spPr>
        <p:txBody>
          <a:bodyPr/>
          <a:lstStyle/>
          <a:p>
            <a:pPr algn="ctr"/>
            <a:r>
              <a:rPr lang="en-US" sz="4000" dirty="0" smtClean="0"/>
              <a:t>Please contact the EHS Department with any questions regarding this training. </a:t>
            </a:r>
            <a:br>
              <a:rPr lang="en-US" sz="4000" dirty="0" smtClean="0"/>
            </a:br>
            <a:r>
              <a:rPr lang="en-US" sz="4000" dirty="0"/>
              <a:t/>
            </a:r>
            <a:br>
              <a:rPr lang="en-US" sz="4000" dirty="0"/>
            </a:br>
            <a:r>
              <a:rPr lang="en-US" sz="4000" dirty="0" smtClean="0"/>
              <a:t>THANK YOU!</a:t>
            </a:r>
            <a:endParaRPr lang="en-US" sz="4000" dirty="0"/>
          </a:p>
        </p:txBody>
      </p:sp>
      <p:sp>
        <p:nvSpPr>
          <p:cNvPr id="2" name="Date Placeholder 1"/>
          <p:cNvSpPr>
            <a:spLocks noGrp="1"/>
          </p:cNvSpPr>
          <p:nvPr>
            <p:ph type="dt" sz="half" idx="10"/>
          </p:nvPr>
        </p:nvSpPr>
        <p:spPr/>
        <p:txBody>
          <a:bodyPr/>
          <a:lstStyle/>
          <a:p>
            <a:fld id="{98CCA25A-2116-4D2D-9118-39E67289AA90}" type="datetime1">
              <a:rPr lang="en-US" smtClean="0"/>
              <a:pPr/>
              <a:t>9/29/2014</a:t>
            </a:fld>
            <a:endParaRPr lang="en-US"/>
          </a:p>
        </p:txBody>
      </p:sp>
      <p:sp>
        <p:nvSpPr>
          <p:cNvPr id="3" name="Slide Number Placeholder 2"/>
          <p:cNvSpPr>
            <a:spLocks noGrp="1"/>
          </p:cNvSpPr>
          <p:nvPr>
            <p:ph type="sldNum" sz="quarter" idx="11"/>
          </p:nvPr>
        </p:nvSpPr>
        <p:spPr/>
        <p:txBody>
          <a:bodyPr/>
          <a:lstStyle/>
          <a:p>
            <a:r>
              <a:rPr lang="en-US" smtClean="0"/>
              <a:t>Page </a:t>
            </a:r>
            <a:fld id="{532A9F57-FF33-439E-8B7A-D53FADA9F804}" type="slidenum">
              <a:rPr lang="en-US" smtClean="0"/>
              <a:pPr/>
              <a:t>15</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31307128"/>
      </p:ext>
    </p:extLst>
  </p:cSld>
  <p:clrMapOvr>
    <a:masterClrMapping/>
  </p:clrMapOvr>
  <mc:AlternateContent xmlns:mc="http://schemas.openxmlformats.org/markup-compatibility/2006" xmlns:p14="http://schemas.microsoft.com/office/powerpoint/2010/main">
    <mc:Choice Requires="p14">
      <p:transition spd="slow" p14:dur="2000" advTm="16688"/>
    </mc:Choice>
    <mc:Fallback xmlns="">
      <p:transition spd="slow" advTm="16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East High Bay Pit: Permit Required Confined Space Training Requirements </a:t>
            </a:r>
            <a:endParaRPr lang="en-US" dirty="0"/>
          </a:p>
        </p:txBody>
      </p:sp>
      <p:sp>
        <p:nvSpPr>
          <p:cNvPr id="3" name="Content Placeholder 2"/>
          <p:cNvSpPr>
            <a:spLocks noGrp="1"/>
          </p:cNvSpPr>
          <p:nvPr>
            <p:ph idx="1"/>
          </p:nvPr>
        </p:nvSpPr>
        <p:spPr/>
        <p:txBody>
          <a:bodyPr/>
          <a:lstStyle/>
          <a:p>
            <a:r>
              <a:rPr lang="en-US" dirty="0" smtClean="0"/>
              <a:t>Entrants (employees, contractors, visitors) must complete both of the following MTS Confined Space Training programs prior to entering the pit:</a:t>
            </a:r>
          </a:p>
          <a:p>
            <a:pPr marL="0" indent="0">
              <a:buNone/>
            </a:pPr>
            <a:endParaRPr lang="en-US" dirty="0" smtClean="0"/>
          </a:p>
          <a:p>
            <a:pPr lvl="1"/>
            <a:r>
              <a:rPr lang="en-US" b="1" dirty="0" smtClean="0"/>
              <a:t>EHS027_OLT: Permit Required Confined Space Entry</a:t>
            </a:r>
          </a:p>
          <a:p>
            <a:pPr marL="457200" lvl="1" indent="0">
              <a:buNone/>
            </a:pPr>
            <a:endParaRPr lang="en-US" b="1" dirty="0" smtClean="0"/>
          </a:p>
          <a:p>
            <a:pPr marL="457200" lvl="1" indent="0" algn="ctr">
              <a:buNone/>
            </a:pPr>
            <a:r>
              <a:rPr lang="en-US" b="1" dirty="0" smtClean="0"/>
              <a:t>AND</a:t>
            </a:r>
          </a:p>
          <a:p>
            <a:pPr marL="457200" lvl="1" indent="0" algn="ctr">
              <a:buNone/>
            </a:pPr>
            <a:endParaRPr lang="en-US" b="1" dirty="0"/>
          </a:p>
          <a:p>
            <a:pPr marL="800100" lvl="1"/>
            <a:r>
              <a:rPr lang="en-US" b="1" dirty="0" smtClean="0"/>
              <a:t>EHS027A_OLT:  East High Bay Pit: Permit Required Confined Space Training (i.e., this training) </a:t>
            </a:r>
            <a:endParaRPr lang="en-US" b="1" dirty="0"/>
          </a:p>
        </p:txBody>
      </p:sp>
      <p:sp>
        <p:nvSpPr>
          <p:cNvPr id="4" name="Date Placeholder 3"/>
          <p:cNvSpPr>
            <a:spLocks noGrp="1"/>
          </p:cNvSpPr>
          <p:nvPr>
            <p:ph type="dt" sz="half" idx="10"/>
          </p:nvPr>
        </p:nvSpPr>
        <p:spPr/>
        <p:txBody>
          <a:bodyPr/>
          <a:lstStyle/>
          <a:p>
            <a:fld id="{C475D942-FB30-46B4-9E83-21EEC8596E0B}" type="datetime1">
              <a:rPr lang="en-US" smtClean="0"/>
              <a:pPr/>
              <a:t>9/29/2014</a:t>
            </a:fld>
            <a:endParaRPr lang="en-US"/>
          </a:p>
        </p:txBody>
      </p:sp>
      <p:sp>
        <p:nvSpPr>
          <p:cNvPr id="5" name="Slide Number Placeholder 4"/>
          <p:cNvSpPr>
            <a:spLocks noGrp="1"/>
          </p:cNvSpPr>
          <p:nvPr>
            <p:ph type="sldNum" sz="quarter" idx="11"/>
          </p:nvPr>
        </p:nvSpPr>
        <p:spPr/>
        <p:txBody>
          <a:bodyPr/>
          <a:lstStyle/>
          <a:p>
            <a:r>
              <a:rPr lang="en-US" smtClean="0"/>
              <a:t>Page </a:t>
            </a:r>
            <a:fld id="{36E6E6C9-29DD-426F-8297-8B25870374A2}" type="slidenum">
              <a:rPr lang="en-US" smtClean="0"/>
              <a:pPr/>
              <a:t>2</a:t>
            </a:fld>
            <a:endParaRPr lang="en-US"/>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54315087"/>
      </p:ext>
    </p:extLst>
  </p:cSld>
  <p:clrMapOvr>
    <a:masterClrMapping/>
  </p:clrMapOvr>
  <mc:AlternateContent xmlns:mc="http://schemas.openxmlformats.org/markup-compatibility/2006">
    <mc:Choice xmlns:p14="http://schemas.microsoft.com/office/powerpoint/2010/main" Requires="p14">
      <p:transition spd="slow" p14:dur="2000" advTm="33112"/>
    </mc:Choice>
    <mc:Fallback>
      <p:transition spd="slow" advTm="33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East High Bay Pit: Permit Required Confined Space </a:t>
            </a:r>
            <a:r>
              <a:rPr lang="en-US" dirty="0" smtClean="0"/>
              <a:t>Training </a:t>
            </a:r>
            <a:endParaRPr lang="en-US" dirty="0"/>
          </a:p>
        </p:txBody>
      </p:sp>
      <p:sp>
        <p:nvSpPr>
          <p:cNvPr id="3" name="Content Placeholder 2"/>
          <p:cNvSpPr>
            <a:spLocks noGrp="1"/>
          </p:cNvSpPr>
          <p:nvPr>
            <p:ph idx="1"/>
          </p:nvPr>
        </p:nvSpPr>
        <p:spPr/>
        <p:txBody>
          <a:bodyPr/>
          <a:lstStyle/>
          <a:p>
            <a:r>
              <a:rPr lang="en-US" dirty="0" smtClean="0"/>
              <a:t>The content of this training session is based on MTS Work Instruction:</a:t>
            </a:r>
          </a:p>
          <a:p>
            <a:endParaRPr lang="en-US" dirty="0"/>
          </a:p>
          <a:p>
            <a:pPr marL="457200" lvl="1" indent="0">
              <a:buNone/>
            </a:pPr>
            <a:r>
              <a:rPr lang="en-US" b="1" dirty="0" smtClean="0"/>
              <a:t>EHS-300-144 - Permit Required Confined Space: East High Bay Pit</a:t>
            </a:r>
            <a:endParaRPr lang="en-US" b="1" dirty="0"/>
          </a:p>
        </p:txBody>
      </p:sp>
      <p:sp>
        <p:nvSpPr>
          <p:cNvPr id="4" name="Date Placeholder 3"/>
          <p:cNvSpPr>
            <a:spLocks noGrp="1"/>
          </p:cNvSpPr>
          <p:nvPr>
            <p:ph type="dt" sz="half" idx="10"/>
          </p:nvPr>
        </p:nvSpPr>
        <p:spPr/>
        <p:txBody>
          <a:bodyPr/>
          <a:lstStyle/>
          <a:p>
            <a:fld id="{C475D942-FB30-46B4-9E83-21EEC8596E0B}" type="datetime1">
              <a:rPr lang="en-US" smtClean="0"/>
              <a:pPr/>
              <a:t>9/29/2014</a:t>
            </a:fld>
            <a:endParaRPr lang="en-US"/>
          </a:p>
        </p:txBody>
      </p:sp>
      <p:sp>
        <p:nvSpPr>
          <p:cNvPr id="5" name="Slide Number Placeholder 4"/>
          <p:cNvSpPr>
            <a:spLocks noGrp="1"/>
          </p:cNvSpPr>
          <p:nvPr>
            <p:ph type="sldNum" sz="quarter" idx="11"/>
          </p:nvPr>
        </p:nvSpPr>
        <p:spPr/>
        <p:txBody>
          <a:bodyPr/>
          <a:lstStyle/>
          <a:p>
            <a:r>
              <a:rPr lang="en-US" smtClean="0"/>
              <a:t>Page </a:t>
            </a:r>
            <a:fld id="{36E6E6C9-29DD-426F-8297-8B25870374A2}" type="slidenum">
              <a:rPr lang="en-US" smtClean="0"/>
              <a:pPr/>
              <a:t>3</a:t>
            </a:fld>
            <a:endParaRPr lang="en-US"/>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2438400"/>
            <a:ext cx="30861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732973"/>
      </p:ext>
    </p:extLst>
  </p:cSld>
  <p:clrMapOvr>
    <a:masterClrMapping/>
  </p:clrMapOvr>
  <mc:AlternateContent xmlns:mc="http://schemas.openxmlformats.org/markup-compatibility/2006" xmlns:p14="http://schemas.microsoft.com/office/powerpoint/2010/main">
    <mc:Choice Requires="p14">
      <p:transition spd="slow" p14:dur="2000" advTm="23479"/>
    </mc:Choice>
    <mc:Fallback xmlns="">
      <p:transition spd="slow" advTm="23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Makes A Confined Space “Permit Required”	</a:t>
            </a:r>
            <a:endParaRPr lang="en-US" dirty="0"/>
          </a:p>
        </p:txBody>
      </p:sp>
      <p:sp>
        <p:nvSpPr>
          <p:cNvPr id="3" name="Content Placeholder 2"/>
          <p:cNvSpPr>
            <a:spLocks noGrp="1"/>
          </p:cNvSpPr>
          <p:nvPr>
            <p:ph idx="1"/>
          </p:nvPr>
        </p:nvSpPr>
        <p:spPr/>
        <p:txBody>
          <a:bodyPr/>
          <a:lstStyle/>
          <a:p>
            <a:r>
              <a:rPr lang="en-US" dirty="0" smtClean="0"/>
              <a:t>Large enough for person to bodily enter</a:t>
            </a:r>
          </a:p>
          <a:p>
            <a:r>
              <a:rPr lang="en-US" dirty="0" smtClean="0"/>
              <a:t>Limited or restricted means for entry or exit</a:t>
            </a:r>
          </a:p>
          <a:p>
            <a:r>
              <a:rPr lang="en-US" dirty="0" smtClean="0"/>
              <a:t>Is not designed for continuous occupancy</a:t>
            </a:r>
          </a:p>
          <a:p>
            <a:r>
              <a:rPr lang="en-US" dirty="0" smtClean="0"/>
              <a:t>Contains or has </a:t>
            </a:r>
            <a:r>
              <a:rPr lang="en-US" i="1" dirty="0" smtClean="0"/>
              <a:t>potential</a:t>
            </a:r>
            <a:r>
              <a:rPr lang="en-US" dirty="0" smtClean="0"/>
              <a:t> to contain hazards capable of causing death or serious physical harm.</a:t>
            </a:r>
          </a:p>
          <a:p>
            <a:pPr marL="0" indent="0">
              <a:buNone/>
            </a:pPr>
            <a:endParaRPr lang="en-US" dirty="0"/>
          </a:p>
          <a:p>
            <a:pPr marL="0" indent="0">
              <a:buNone/>
            </a:pPr>
            <a:r>
              <a:rPr lang="en-US" dirty="0" smtClean="0"/>
              <a:t>East High Bay Pit:</a:t>
            </a:r>
          </a:p>
          <a:p>
            <a:pPr>
              <a:buFontTx/>
              <a:buChar char="-"/>
            </a:pPr>
            <a:r>
              <a:rPr lang="en-US" dirty="0" smtClean="0"/>
              <a:t>Is not designed for continuous occupancy</a:t>
            </a:r>
          </a:p>
          <a:p>
            <a:pPr>
              <a:buFontTx/>
              <a:buChar char="-"/>
            </a:pPr>
            <a:r>
              <a:rPr lang="en-US" dirty="0"/>
              <a:t>Limited or restricted means for exit due to potential hazards in the pit</a:t>
            </a:r>
          </a:p>
          <a:p>
            <a:pPr>
              <a:buFontTx/>
              <a:buChar char="-"/>
            </a:pPr>
            <a:r>
              <a:rPr lang="en-US" dirty="0" smtClean="0"/>
              <a:t>Contains potential hazards capable of causing serious physical harm</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97684378"/>
      </p:ext>
    </p:extLst>
  </p:cSld>
  <p:clrMapOvr>
    <a:masterClrMapping/>
  </p:clrMapOvr>
  <mc:AlternateContent xmlns:mc="http://schemas.openxmlformats.org/markup-compatibility/2006" xmlns:p14="http://schemas.microsoft.com/office/powerpoint/2010/main">
    <mc:Choice Requires="p14">
      <p:transition spd="slow" p14:dur="2000" advTm="94111"/>
    </mc:Choice>
    <mc:Fallback xmlns="">
      <p:transition spd="slow" advTm="94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East High Bay Pit Potential Hazards</a:t>
            </a:r>
            <a:br>
              <a:rPr lang="en-US" dirty="0" smtClean="0"/>
            </a:br>
            <a:r>
              <a:rPr lang="en-US" dirty="0" smtClean="0"/>
              <a:t>(Partial List)</a:t>
            </a:r>
            <a:endParaRPr lang="en-US" dirty="0"/>
          </a:p>
        </p:txBody>
      </p:sp>
      <p:sp>
        <p:nvSpPr>
          <p:cNvPr id="3" name="Content Placeholder 2"/>
          <p:cNvSpPr>
            <a:spLocks noGrp="1"/>
          </p:cNvSpPr>
          <p:nvPr>
            <p:ph idx="1"/>
          </p:nvPr>
        </p:nvSpPr>
        <p:spPr/>
        <p:txBody>
          <a:bodyPr>
            <a:normAutofit/>
          </a:bodyPr>
          <a:lstStyle/>
          <a:p>
            <a:r>
              <a:rPr lang="en-US" dirty="0" smtClean="0"/>
              <a:t>Falls/Slips/Trips</a:t>
            </a:r>
          </a:p>
          <a:p>
            <a:r>
              <a:rPr lang="en-US" dirty="0" smtClean="0"/>
              <a:t>Spills</a:t>
            </a:r>
          </a:p>
          <a:p>
            <a:r>
              <a:rPr lang="en-US" dirty="0" smtClean="0"/>
              <a:t>Releases of compressed gases (e.g., nitrogen)</a:t>
            </a:r>
          </a:p>
          <a:p>
            <a:r>
              <a:rPr lang="en-US" dirty="0" smtClean="0"/>
              <a:t>Hydraulic </a:t>
            </a:r>
            <a:r>
              <a:rPr lang="en-US" smtClean="0"/>
              <a:t>line rupture</a:t>
            </a:r>
          </a:p>
          <a:p>
            <a:r>
              <a:rPr lang="en-US" dirty="0" smtClean="0"/>
              <a:t>Pinched or trapped between equipment</a:t>
            </a:r>
          </a:p>
          <a:p>
            <a:r>
              <a:rPr lang="en-US" dirty="0" smtClean="0"/>
              <a:t>Electrical</a:t>
            </a:r>
          </a:p>
          <a:p>
            <a:r>
              <a:rPr lang="en-US" dirty="0" smtClean="0"/>
              <a:t>Drop of materials from above</a:t>
            </a:r>
          </a:p>
          <a:p>
            <a:r>
              <a:rPr lang="en-US" dirty="0" smtClean="0"/>
              <a:t>Flammable material vapors</a:t>
            </a:r>
          </a:p>
          <a:p>
            <a:r>
              <a:rPr lang="en-US" dirty="0" smtClean="0"/>
              <a:t>Equipment tip-over</a:t>
            </a:r>
          </a:p>
          <a:p>
            <a:endParaRPr lang="en-US" dirty="0" smtClean="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12498473"/>
      </p:ext>
    </p:extLst>
  </p:cSld>
  <p:clrMapOvr>
    <a:masterClrMapping/>
  </p:clrMapOvr>
  <mc:AlternateContent xmlns:mc="http://schemas.openxmlformats.org/markup-compatibility/2006" xmlns:p14="http://schemas.microsoft.com/office/powerpoint/2010/main">
    <mc:Choice Requires="p14">
      <p:transition spd="slow" p14:dur="2000" advTm="56395"/>
    </mc:Choice>
    <mc:Fallback xmlns="">
      <p:transition spd="slow" advTm="56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Definitions</a:t>
            </a:r>
            <a:endParaRPr lang="en-US" dirty="0"/>
          </a:p>
        </p:txBody>
      </p:sp>
      <p:sp>
        <p:nvSpPr>
          <p:cNvPr id="3" name="Content Placeholder 2"/>
          <p:cNvSpPr>
            <a:spLocks noGrp="1"/>
          </p:cNvSpPr>
          <p:nvPr>
            <p:ph idx="1"/>
          </p:nvPr>
        </p:nvSpPr>
        <p:spPr/>
        <p:txBody>
          <a:bodyPr/>
          <a:lstStyle/>
          <a:p>
            <a:pPr marL="342900" lvl="1" indent="-342900">
              <a:buFont typeface="Arial Narrow" pitchFamily="-107" charset="0"/>
              <a:buChar char="»"/>
            </a:pPr>
            <a:endParaRPr lang="en-US" b="1" dirty="0" smtClean="0"/>
          </a:p>
          <a:p>
            <a:pPr marL="342900" lvl="1" indent="-342900">
              <a:buFont typeface="Arial Narrow" pitchFamily="-107" charset="0"/>
              <a:buChar char="»"/>
            </a:pPr>
            <a:r>
              <a:rPr lang="en-US" b="1" dirty="0"/>
              <a:t>Attendant:</a:t>
            </a:r>
            <a:r>
              <a:rPr lang="en-US" b="1" i="1" dirty="0"/>
              <a:t> </a:t>
            </a:r>
            <a:r>
              <a:rPr lang="en-US" b="1" dirty="0"/>
              <a:t>The member or members of the entry team who remain outside the confined space and monitor the entrant’s activities and condition</a:t>
            </a:r>
            <a:r>
              <a:rPr lang="en-US" b="1" dirty="0" smtClean="0"/>
              <a:t>.  A member of MTS Security shall serve as the attendant for all pit entries.</a:t>
            </a:r>
            <a:endParaRPr lang="en-US" b="1" dirty="0"/>
          </a:p>
          <a:p>
            <a:pPr marL="342900" lvl="1" indent="-342900">
              <a:buFont typeface="Arial Narrow" pitchFamily="-107" charset="0"/>
              <a:buChar char="»"/>
            </a:pPr>
            <a:endParaRPr lang="en-US" b="1" dirty="0"/>
          </a:p>
          <a:p>
            <a:pPr marL="342900" lvl="1" indent="-342900">
              <a:buFont typeface="Arial Narrow" pitchFamily="-107" charset="0"/>
              <a:buChar char="»"/>
            </a:pPr>
            <a:r>
              <a:rPr lang="en-US" b="1" dirty="0" smtClean="0"/>
              <a:t>Entrant</a:t>
            </a:r>
            <a:r>
              <a:rPr lang="en-US" b="1" dirty="0"/>
              <a:t>: The member or members of the entry team who enter the confined space</a:t>
            </a:r>
            <a:r>
              <a:rPr lang="en-US" b="1" dirty="0" smtClean="0"/>
              <a:t>.</a:t>
            </a:r>
          </a:p>
          <a:p>
            <a:pPr marL="342900" lvl="1" indent="-342900">
              <a:buFont typeface="Arial Narrow" pitchFamily="-107" charset="0"/>
              <a:buChar char="»"/>
            </a:pPr>
            <a:endParaRPr lang="en-US" b="1" dirty="0" smtClean="0"/>
          </a:p>
          <a:p>
            <a:pPr marL="342900" lvl="1" indent="-342900">
              <a:buFont typeface="Arial Narrow" pitchFamily="-107" charset="0"/>
              <a:buChar char="»"/>
            </a:pPr>
            <a:r>
              <a:rPr lang="en-US" b="1" dirty="0" smtClean="0"/>
              <a:t>Job Supervisor (Supervisor):</a:t>
            </a:r>
            <a:r>
              <a:rPr lang="en-US" b="1" i="1" dirty="0" smtClean="0"/>
              <a:t> </a:t>
            </a:r>
            <a:r>
              <a:rPr lang="en-US" b="1" dirty="0"/>
              <a:t>The member of the entry team who is responsible for planning the entry, issuing the entry permit and supervising the overall safety of the entry.</a:t>
            </a:r>
          </a:p>
          <a:p>
            <a:pPr marL="342900" lvl="1" indent="-342900">
              <a:buFont typeface="Arial Narrow" pitchFamily="-107" charset="0"/>
              <a:buChar char="»"/>
            </a:pPr>
            <a:endParaRPr lang="en-US" b="1" dirty="0"/>
          </a:p>
          <a:p>
            <a:pPr marL="342900" lvl="1" indent="-342900">
              <a:buFont typeface="Arial Narrow" pitchFamily="-107" charset="0"/>
              <a:buChar char="»"/>
            </a:pPr>
            <a:endParaRPr lang="en-US" b="1" dirty="0"/>
          </a:p>
          <a:p>
            <a:endParaRPr lang="en-US" dirty="0"/>
          </a:p>
        </p:txBody>
      </p:sp>
      <p:sp>
        <p:nvSpPr>
          <p:cNvPr id="4" name="Date Placeholder 3"/>
          <p:cNvSpPr>
            <a:spLocks noGrp="1"/>
          </p:cNvSpPr>
          <p:nvPr>
            <p:ph type="dt" sz="half" idx="10"/>
          </p:nvPr>
        </p:nvSpPr>
        <p:spPr/>
        <p:txBody>
          <a:bodyPr/>
          <a:lstStyle/>
          <a:p>
            <a:fld id="{C475D942-FB30-46B4-9E83-21EEC8596E0B}" type="datetime1">
              <a:rPr lang="en-US" smtClean="0"/>
              <a:pPr/>
              <a:t>9/29/2014</a:t>
            </a:fld>
            <a:endParaRPr lang="en-US"/>
          </a:p>
        </p:txBody>
      </p:sp>
      <p:sp>
        <p:nvSpPr>
          <p:cNvPr id="5" name="Slide Number Placeholder 4"/>
          <p:cNvSpPr>
            <a:spLocks noGrp="1"/>
          </p:cNvSpPr>
          <p:nvPr>
            <p:ph type="sldNum" sz="quarter" idx="11"/>
          </p:nvPr>
        </p:nvSpPr>
        <p:spPr/>
        <p:txBody>
          <a:bodyPr/>
          <a:lstStyle/>
          <a:p>
            <a:r>
              <a:rPr lang="en-US" smtClean="0"/>
              <a:t>Page </a:t>
            </a:r>
            <a:fld id="{36E6E6C9-29DD-426F-8297-8B25870374A2}" type="slidenum">
              <a:rPr lang="en-US" smtClean="0"/>
              <a:pPr/>
              <a:t>6</a:t>
            </a:fld>
            <a:endParaRPr lang="en-US"/>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38660141"/>
      </p:ext>
    </p:extLst>
  </p:cSld>
  <p:clrMapOvr>
    <a:masterClrMapping/>
  </p:clrMapOvr>
  <mc:AlternateContent xmlns:mc="http://schemas.openxmlformats.org/markup-compatibility/2006">
    <mc:Choice xmlns:p14="http://schemas.microsoft.com/office/powerpoint/2010/main" Requires="p14">
      <p:transition spd="slow" p14:dur="2000" advTm="66412"/>
    </mc:Choice>
    <mc:Fallback>
      <p:transition spd="slow" advTm="66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East High Bay Pit:</a:t>
            </a:r>
            <a:br>
              <a:rPr lang="en-US" dirty="0" smtClean="0"/>
            </a:br>
            <a:r>
              <a:rPr lang="en-US" dirty="0" smtClean="0"/>
              <a:t>Permit Required Procedures</a:t>
            </a:r>
            <a:endParaRPr lang="en-US" dirty="0"/>
          </a:p>
        </p:txBody>
      </p:sp>
      <p:sp>
        <p:nvSpPr>
          <p:cNvPr id="3" name="Content Placeholder 2"/>
          <p:cNvSpPr>
            <a:spLocks noGrp="1"/>
          </p:cNvSpPr>
          <p:nvPr>
            <p:ph idx="1"/>
          </p:nvPr>
        </p:nvSpPr>
        <p:spPr/>
        <p:txBody>
          <a:bodyPr>
            <a:normAutofit/>
          </a:bodyPr>
          <a:lstStyle/>
          <a:p>
            <a:pPr marL="0" indent="0">
              <a:buNone/>
            </a:pPr>
            <a:r>
              <a:rPr lang="en-US" sz="2400" b="1" dirty="0" smtClean="0"/>
              <a:t>Pre-Entry </a:t>
            </a:r>
          </a:p>
          <a:p>
            <a:r>
              <a:rPr lang="en-US" dirty="0" smtClean="0"/>
              <a:t>Supervisor: responsible for completing Confined Space Entry Permit.</a:t>
            </a:r>
          </a:p>
          <a:p>
            <a:r>
              <a:rPr lang="en-US" dirty="0" smtClean="0"/>
              <a:t>Supervisor (or designate): contacting MTS Security to arrange for a Security member to serve as attendant.</a:t>
            </a:r>
          </a:p>
          <a:p>
            <a:r>
              <a:rPr lang="en-US" dirty="0" smtClean="0"/>
              <a:t>Review Permit with all entrants and attendants.</a:t>
            </a:r>
          </a:p>
          <a:p>
            <a:pPr lvl="1"/>
            <a:r>
              <a:rPr lang="en-US" dirty="0" smtClean="0"/>
              <a:t>Special attention paid to specific hazards associated with work to be performed.</a:t>
            </a:r>
          </a:p>
          <a:p>
            <a:r>
              <a:rPr lang="en-US" dirty="0" smtClean="0"/>
              <a:t>Verify fixed air monitoring system (RKI 35-3000) is functioning.</a:t>
            </a:r>
          </a:p>
          <a:p>
            <a:r>
              <a:rPr lang="en-US" dirty="0" smtClean="0"/>
              <a:t>Verify fixed in-wall ventilation system is turned on and operating.  </a:t>
            </a:r>
            <a:endParaRPr lang="en-US" dirty="0"/>
          </a:p>
          <a:p>
            <a:pPr lvl="1"/>
            <a:r>
              <a:rPr lang="en-US" dirty="0" smtClean="0"/>
              <a:t>Turns on when pit lights are turned on.</a:t>
            </a:r>
          </a:p>
          <a:p>
            <a:r>
              <a:rPr lang="en-US" dirty="0" smtClean="0"/>
              <a:t>Keep Permit available near pit area.  </a:t>
            </a:r>
          </a:p>
          <a:p>
            <a:pPr marL="0" indent="0">
              <a:buNone/>
            </a:pPr>
            <a:endParaRPr lang="en-US" dirty="0" smtClean="0"/>
          </a:p>
          <a:p>
            <a:endParaRPr lang="en-US" dirty="0" smtClean="0"/>
          </a:p>
          <a:p>
            <a:endParaRPr lang="en-US" dirty="0"/>
          </a:p>
        </p:txBody>
      </p:sp>
      <p:pic>
        <p:nvPicPr>
          <p:cNvPr id="4" name="Picture 3" descr="C:\Users\ottek\AppData\Local\Microsoft\Windows\Temporary Internet Files\Content.Word\photo (3).jpg"/>
          <p:cNvPicPr/>
          <p:nvPr/>
        </p:nvPicPr>
        <p:blipFill>
          <a:blip r:embed="rId4">
            <a:extLst>
              <a:ext uri="{28A0092B-C50C-407E-A947-70E740481C1C}">
                <a14:useLocalDpi xmlns:a14="http://schemas.microsoft.com/office/drawing/2010/main" val="0"/>
              </a:ext>
            </a:extLst>
          </a:blip>
          <a:srcRect/>
          <a:stretch>
            <a:fillRect/>
          </a:stretch>
        </p:blipFill>
        <p:spPr bwMode="auto">
          <a:xfrm>
            <a:off x="6858000" y="3810000"/>
            <a:ext cx="1981200" cy="2813050"/>
          </a:xfrm>
          <a:prstGeom prst="rect">
            <a:avLst/>
          </a:prstGeom>
          <a:noFill/>
          <a:ln>
            <a:noFill/>
          </a:ln>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44107373"/>
      </p:ext>
    </p:extLst>
  </p:cSld>
  <p:clrMapOvr>
    <a:masterClrMapping/>
  </p:clrMapOvr>
  <mc:AlternateContent xmlns:mc="http://schemas.openxmlformats.org/markup-compatibility/2006">
    <mc:Choice xmlns:p14="http://schemas.microsoft.com/office/powerpoint/2010/main" Requires="p14">
      <p:transition spd="slow" p14:dur="2000" advTm="74095"/>
    </mc:Choice>
    <mc:Fallback>
      <p:transition spd="slow" advTm="74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East High Bay Pit:</a:t>
            </a:r>
            <a:br>
              <a:rPr lang="en-US" dirty="0" smtClean="0"/>
            </a:br>
            <a:r>
              <a:rPr lang="en-US" dirty="0" smtClean="0"/>
              <a:t>Permit Required Procedures</a:t>
            </a:r>
            <a:endParaRPr lang="en-US" dirty="0"/>
          </a:p>
        </p:txBody>
      </p:sp>
      <p:sp>
        <p:nvSpPr>
          <p:cNvPr id="3" name="Content Placeholder 2"/>
          <p:cNvSpPr>
            <a:spLocks noGrp="1"/>
          </p:cNvSpPr>
          <p:nvPr>
            <p:ph idx="1"/>
          </p:nvPr>
        </p:nvSpPr>
        <p:spPr/>
        <p:txBody>
          <a:bodyPr>
            <a:normAutofit/>
          </a:bodyPr>
          <a:lstStyle/>
          <a:p>
            <a:pPr marL="0" indent="0">
              <a:buNone/>
            </a:pPr>
            <a:r>
              <a:rPr lang="en-US" sz="2400" b="1" dirty="0" smtClean="0"/>
              <a:t>Entry Action Items</a:t>
            </a:r>
          </a:p>
          <a:p>
            <a:r>
              <a:rPr lang="en-US" sz="1800" dirty="0" smtClean="0"/>
              <a:t>Ensure portable gas meter is functioning.</a:t>
            </a:r>
          </a:p>
          <a:p>
            <a:r>
              <a:rPr lang="en-US" sz="1800" dirty="0" smtClean="0"/>
              <a:t>Locate and put on required PPE (e.g., hard hat).</a:t>
            </a:r>
          </a:p>
          <a:p>
            <a:r>
              <a:rPr lang="en-US" sz="1800" dirty="0" smtClean="0"/>
              <a:t>Ensure attendant is located outside the pit and is present at all times entrants are in the pit.</a:t>
            </a:r>
          </a:p>
          <a:p>
            <a:r>
              <a:rPr lang="en-US" sz="1800" dirty="0" smtClean="0"/>
              <a:t>All entrants shall place their </a:t>
            </a:r>
            <a:r>
              <a:rPr lang="en-US" sz="1800" dirty="0" smtClean="0"/>
              <a:t>MTS Employee badge or </a:t>
            </a:r>
            <a:r>
              <a:rPr lang="en-US" sz="1800" dirty="0" smtClean="0"/>
              <a:t>Confined </a:t>
            </a:r>
            <a:r>
              <a:rPr lang="en-US" sz="1800" dirty="0" smtClean="0"/>
              <a:t>Space Entry badge on the designated board at the pit entrance.  The badge shall remain on the board until the entrants work in the pit is complete.</a:t>
            </a:r>
          </a:p>
          <a:p>
            <a:r>
              <a:rPr lang="en-US" sz="1800" dirty="0" smtClean="0"/>
              <a:t>A minimum of one entrant and the attendant shall use the designated radios located at the pit entrance to aid in communication in the event of an emergency in or outside the pit.</a:t>
            </a:r>
          </a:p>
          <a:p>
            <a:r>
              <a:rPr lang="en-US" sz="1800" dirty="0" smtClean="0"/>
              <a:t>Portable gas meter readings recorded upon pit entry and then every two hours until exiting the pit:  oxygen %, lower explosive limit (LEL) %, carbon monoxide ppm and hydrogen sulfide %</a:t>
            </a:r>
          </a:p>
          <a:p>
            <a:endParaRPr lang="en-US"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1" y="4811926"/>
            <a:ext cx="2286000" cy="1874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2134048"/>
      </p:ext>
    </p:extLst>
  </p:cSld>
  <p:clrMapOvr>
    <a:masterClrMapping/>
  </p:clrMapOvr>
  <mc:AlternateContent xmlns:mc="http://schemas.openxmlformats.org/markup-compatibility/2006">
    <mc:Choice xmlns:p14="http://schemas.microsoft.com/office/powerpoint/2010/main" Requires="p14">
      <p:transition spd="slow" p14:dur="2000" advTm="94090"/>
    </mc:Choice>
    <mc:Fallback>
      <p:transition spd="slow" advTm="94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East High Bay Pit:</a:t>
            </a:r>
            <a:br>
              <a:rPr lang="en-US" dirty="0" smtClean="0"/>
            </a:br>
            <a:r>
              <a:rPr lang="en-US" dirty="0" smtClean="0"/>
              <a:t>Permit Required Procedures</a:t>
            </a:r>
            <a:endParaRPr lang="en-US" dirty="0"/>
          </a:p>
        </p:txBody>
      </p:sp>
      <p:sp>
        <p:nvSpPr>
          <p:cNvPr id="3" name="Content Placeholder 2"/>
          <p:cNvSpPr>
            <a:spLocks noGrp="1"/>
          </p:cNvSpPr>
          <p:nvPr>
            <p:ph idx="1"/>
          </p:nvPr>
        </p:nvSpPr>
        <p:spPr/>
        <p:txBody>
          <a:bodyPr>
            <a:normAutofit/>
          </a:bodyPr>
          <a:lstStyle/>
          <a:p>
            <a:pPr marL="0" indent="0">
              <a:buNone/>
            </a:pPr>
            <a:r>
              <a:rPr lang="en-US" sz="2400" b="1" dirty="0" smtClean="0"/>
              <a:t>Supervisor Duties</a:t>
            </a:r>
          </a:p>
          <a:p>
            <a:r>
              <a:rPr lang="en-US" dirty="0" smtClean="0"/>
              <a:t>Completing the Confined Space Entry Permit and reviewing with all Entrants and Attendants</a:t>
            </a:r>
          </a:p>
          <a:p>
            <a:r>
              <a:rPr lang="en-US" dirty="0" smtClean="0"/>
              <a:t>Assessing potential hazards that may be encountered in the pit while the work is being performed</a:t>
            </a:r>
          </a:p>
          <a:p>
            <a:r>
              <a:rPr lang="en-US" dirty="0" smtClean="0"/>
              <a:t>Ensuring all Attendants and Entrants listed on the Confined Space Permit have received East High Bay Pit Confined Space Training.</a:t>
            </a:r>
          </a:p>
          <a:p>
            <a:r>
              <a:rPr lang="en-US" dirty="0" smtClean="0"/>
              <a:t>Maintaining all completed Confined Space Entry Permits for a minimum of (3) years</a:t>
            </a:r>
          </a:p>
          <a:p>
            <a:endParaRPr lang="en-US" dirty="0" smtClean="0"/>
          </a:p>
          <a:p>
            <a:pPr marL="0" indent="0">
              <a:buNone/>
            </a:pP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09519169"/>
      </p:ext>
    </p:extLst>
  </p:cSld>
  <p:clrMapOvr>
    <a:masterClrMapping/>
  </p:clrMapOvr>
  <mc:AlternateContent xmlns:mc="http://schemas.openxmlformats.org/markup-compatibility/2006" xmlns:p14="http://schemas.microsoft.com/office/powerpoint/2010/main">
    <mc:Choice Requires="p14">
      <p:transition spd="slow" p14:dur="2000" advTm="60390"/>
    </mc:Choice>
    <mc:Fallback xmlns="">
      <p:transition spd="slow" advTm="60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Corp_template_internal[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ismic_template">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eismic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eismic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eismic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eismic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eismic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eismic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eismic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eismic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eismic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eismic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eismic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eismic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eismic_template 13">
        <a:dk1>
          <a:srgbClr val="000000"/>
        </a:dk1>
        <a:lt1>
          <a:srgbClr val="FFFFFF"/>
        </a:lt1>
        <a:dk2>
          <a:srgbClr val="CC0000"/>
        </a:dk2>
        <a:lt2>
          <a:srgbClr val="808080"/>
        </a:lt2>
        <a:accent1>
          <a:srgbClr val="8BCACF"/>
        </a:accent1>
        <a:accent2>
          <a:srgbClr val="0099FF"/>
        </a:accent2>
        <a:accent3>
          <a:srgbClr val="FFFFFF"/>
        </a:accent3>
        <a:accent4>
          <a:srgbClr val="000000"/>
        </a:accent4>
        <a:accent5>
          <a:srgbClr val="C4E1E4"/>
        </a:accent5>
        <a:accent6>
          <a:srgbClr val="008AE7"/>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eismic_template 14">
        <a:dk1>
          <a:srgbClr val="000000"/>
        </a:dk1>
        <a:lt1>
          <a:srgbClr val="FFFFFF"/>
        </a:lt1>
        <a:dk2>
          <a:srgbClr val="CC0000"/>
        </a:dk2>
        <a:lt2>
          <a:srgbClr val="2D2015"/>
        </a:lt2>
        <a:accent1>
          <a:srgbClr val="8C7B70"/>
        </a:accent1>
        <a:accent2>
          <a:srgbClr val="8F5F2F"/>
        </a:accent2>
        <a:accent3>
          <a:srgbClr val="FFFFFF"/>
        </a:accent3>
        <a:accent4>
          <a:srgbClr val="000000"/>
        </a:accent4>
        <a:accent5>
          <a:srgbClr val="C5BFBB"/>
        </a:accent5>
        <a:accent6>
          <a:srgbClr val="81552A"/>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seismic_template 15">
        <a:dk1>
          <a:srgbClr val="000000"/>
        </a:dk1>
        <a:lt1>
          <a:srgbClr val="FFFFFF"/>
        </a:lt1>
        <a:dk2>
          <a:srgbClr val="CC0000"/>
        </a:dk2>
        <a:lt2>
          <a:srgbClr val="2D2015"/>
        </a:lt2>
        <a:accent1>
          <a:srgbClr val="A9A9A9"/>
        </a:accent1>
        <a:accent2>
          <a:srgbClr val="5F9CD3"/>
        </a:accent2>
        <a:accent3>
          <a:srgbClr val="FFFFFF"/>
        </a:accent3>
        <a:accent4>
          <a:srgbClr val="000000"/>
        </a:accent4>
        <a:accent5>
          <a:srgbClr val="D1D1D1"/>
        </a:accent5>
        <a:accent6>
          <a:srgbClr val="558DBF"/>
        </a:accent6>
        <a:hlink>
          <a:srgbClr val="537779"/>
        </a:hlink>
        <a:folHlink>
          <a:srgbClr val="85A5A7"/>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Corp_template_internal[1]</Template>
  <TotalTime>2171</TotalTime>
  <Words>980</Words>
  <Application>Microsoft Office PowerPoint</Application>
  <PresentationFormat>On-screen Show (4:3)</PresentationFormat>
  <Paragraphs>103</Paragraphs>
  <Slides>15</Slides>
  <Notes>1</Notes>
  <HiddenSlides>0</HiddenSlides>
  <MMClips>15</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Corp_template_internal[1]</vt:lpstr>
      <vt:lpstr>East High Bay Pit: Permit Required Confined Space Training</vt:lpstr>
      <vt:lpstr>East High Bay Pit: Permit Required Confined Space Training Requirements </vt:lpstr>
      <vt:lpstr>East High Bay Pit: Permit Required Confined Space Training </vt:lpstr>
      <vt:lpstr>What Makes A Confined Space “Permit Required” </vt:lpstr>
      <vt:lpstr>East High Bay Pit Potential Hazards (Partial List)</vt:lpstr>
      <vt:lpstr>Definitions</vt:lpstr>
      <vt:lpstr>East High Bay Pit: Permit Required Procedures</vt:lpstr>
      <vt:lpstr>East High Bay Pit: Permit Required Procedures</vt:lpstr>
      <vt:lpstr>East High Bay Pit: Permit Required Procedures</vt:lpstr>
      <vt:lpstr>East High Bay Pit: Permit Required Procedures</vt:lpstr>
      <vt:lpstr>East High Bay Pit: Permit Required Procedures</vt:lpstr>
      <vt:lpstr>East High Bay Pit: Permit Required Procedures</vt:lpstr>
      <vt:lpstr>Nitrogen Accumulator</vt:lpstr>
      <vt:lpstr>PowerPoint Presentation</vt:lpstr>
      <vt:lpstr>Please contact the EHS Department with any questions regarding this training.   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firmans</dc:creator>
  <cp:lastModifiedBy>test</cp:lastModifiedBy>
  <cp:revision>152</cp:revision>
  <cp:lastPrinted>2014-07-22T15:17:11Z</cp:lastPrinted>
  <dcterms:created xsi:type="dcterms:W3CDTF">2011-10-14T20:13:58Z</dcterms:created>
  <dcterms:modified xsi:type="dcterms:W3CDTF">2014-09-29T18:56:01Z</dcterms:modified>
</cp:coreProperties>
</file>