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71" r:id="rId3"/>
    <p:sldId id="262" r:id="rId4"/>
    <p:sldId id="272" r:id="rId5"/>
    <p:sldId id="276" r:id="rId6"/>
    <p:sldId id="268" r:id="rId7"/>
    <p:sldId id="264" r:id="rId8"/>
    <p:sldId id="265" r:id="rId9"/>
    <p:sldId id="275" r:id="rId10"/>
    <p:sldId id="273" r:id="rId11"/>
    <p:sldId id="266" r:id="rId12"/>
    <p:sldId id="277" r:id="rId13"/>
    <p:sldId id="267" r:id="rId14"/>
    <p:sldId id="274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54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23BD74-4A8D-4B3E-8F1C-BE6DBDEE0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28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ecertain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00800"/>
            <a:ext cx="8382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training_title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2209800" y="4800600"/>
            <a:ext cx="6553200" cy="5334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410200"/>
            <a:ext cx="3810000" cy="304800"/>
          </a:xfrm>
        </p:spPr>
        <p:txBody>
          <a:bodyPr/>
          <a:lstStyle>
            <a:lvl1pPr marL="0" indent="0" algn="r">
              <a:buFont typeface="Arial Narrow" pitchFamily="-107" charset="0"/>
              <a:buNone/>
              <a:defRPr sz="17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9AD4A-A88D-476F-8E3B-686B5EA37E48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F1E162DD-8F73-494B-8D28-64DE74AAEE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4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1504950"/>
            <a:ext cx="2003425" cy="4621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6438" y="1504950"/>
            <a:ext cx="5857875" cy="4621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FD033-EADD-4EB5-AF53-420508860C27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A172C666-45E7-44D4-9F0D-D708C4CF95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9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8" y="1504950"/>
            <a:ext cx="8001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9138" y="2438400"/>
            <a:ext cx="8001000" cy="36877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9B4A1-FB68-46FF-BBDA-DDF8A719087C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7F014816-0AEB-4AE4-873D-6EE2FAE7D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EB0F4-6F7D-415D-BB50-4E8BDD980E08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7B47BC30-3F76-4D21-95E9-DB09E3DCA0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3B0C-CBC5-47AF-BBBA-81AC74E228CE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6D028A84-37A1-45E5-9B6D-B1CB3C167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9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2438400"/>
            <a:ext cx="39243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838" y="2438400"/>
            <a:ext cx="39243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E38A4-D7A2-4D95-A356-BE0A4B4475BF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C0538CAC-00AF-43F4-88B4-58C4CB47E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3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A6DB8-4FBF-431F-9073-98BD3A71EDB7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99773A53-4322-4350-B4D9-59E237DF62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9AA3F-84DA-4529-A287-2E8B0D8FABDC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7F0AC806-CECF-4433-A1C9-8F04E5EB4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0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CE231-423A-4137-98E0-95B5104A68CA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47EC8CBF-620C-4157-879C-1BF20DFD26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9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EE7A2-920B-487E-A836-283CFDABB537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6C8DFA00-A94B-464A-9D1D-5A1053885A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2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21BDE-9B63-44B4-BBA8-0896BE22A623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018CBAEF-AA26-41ED-9D2D-AE05BFE7EC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150495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438400"/>
            <a:ext cx="80010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9613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 Narrow" pitchFamily="-107" charset="0"/>
              </a:defRPr>
            </a:lvl1pPr>
          </a:lstStyle>
          <a:p>
            <a:fld id="{79AF77C3-26C9-4EFB-9AE7-15C13C52DC76}" type="datetime1">
              <a:rPr lang="en-US"/>
              <a:pPr/>
              <a:t>12/4/2014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613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 Narrow" pitchFamily="-107" charset="0"/>
              </a:defRPr>
            </a:lvl1pPr>
          </a:lstStyle>
          <a:p>
            <a:r>
              <a:rPr lang="en-US"/>
              <a:t>Page </a:t>
            </a:r>
            <a:fld id="{18955262-652C-4A9D-8520-ADFEAF6720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15" descr="becertain_pp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00800"/>
            <a:ext cx="8382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4" descr="TRAINI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+mj-lt"/>
          <a:ea typeface="ＭＳ Ｐゴシック" pitchFamily="-107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2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2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2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2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2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2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2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196092" y="5878285"/>
            <a:ext cx="3810000" cy="30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1500" dirty="0" smtClean="0"/>
              <a:t>Gary Dahlberg Dec 2011</a:t>
            </a:r>
          </a:p>
        </p:txBody>
      </p:sp>
      <p:sp>
        <p:nvSpPr>
          <p:cNvPr id="15363" name="Title 4"/>
          <p:cNvSpPr>
            <a:spLocks noGrp="1"/>
          </p:cNvSpPr>
          <p:nvPr>
            <p:ph type="ctrTitle"/>
          </p:nvPr>
        </p:nvSpPr>
        <p:spPr>
          <a:xfrm>
            <a:off x="2252663" y="4927600"/>
            <a:ext cx="6553200" cy="533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Criterion Test Systems -  Interim Calibration requirements and ACS issues.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±0.5% is the maximum allowable tolerance for errors presented on the calibration report for Criterion Testing Systems.</a:t>
            </a:r>
          </a:p>
          <a:p>
            <a:r>
              <a:rPr lang="en-US" dirty="0" smtClean="0"/>
              <a:t>ASTM E2309 will be selected in ACS and followed for calibration of displacement for Criterion Testing Systems</a:t>
            </a:r>
          </a:p>
          <a:p>
            <a:r>
              <a:rPr lang="en-US" dirty="0" smtClean="0"/>
              <a:t>The normal calibration will start at 25mm or 1 inch and will follow the normal complement of data points provided in ACS.</a:t>
            </a:r>
          </a:p>
          <a:p>
            <a:r>
              <a:rPr lang="en-US" dirty="0" smtClean="0"/>
              <a:t>The calibration must meet ASTM E2309 Class A to meet the required tolerance.</a:t>
            </a:r>
          </a:p>
          <a:p>
            <a:r>
              <a:rPr lang="en-US" dirty="0" smtClean="0"/>
              <a:t>ACS will determine if the testing system has adequate resolution to achieve the required Class A (±0.5%)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0F4-6F7D-415D-BB50-4E8BDD980E08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B47BC30-3F76-4D21-95E9-DB09E3DCA0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Testing Systems</a:t>
            </a:r>
            <a:br>
              <a:rPr lang="en-US" dirty="0"/>
            </a:br>
            <a:r>
              <a:rPr lang="en-US" dirty="0"/>
              <a:t>Displacement:  +/-0.5% of applied displacement</a:t>
            </a:r>
            <a:endParaRPr lang="en-US" dirty="0" smtClean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41C86EB7-934F-4FFD-A232-390F0A70E0D4}" type="datetime1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12/4/2014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  <a:latin typeface="Arial Narrow" pitchFamily="-107" charset="0"/>
              </a:rPr>
              <a:t>Page </a:t>
            </a:r>
            <a:fld id="{02AE2132-DEFB-4D5D-89EC-96CBE46116B3}" type="slidenum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11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1504950"/>
            <a:ext cx="8018818" cy="896418"/>
          </a:xfrm>
        </p:spPr>
        <p:txBody>
          <a:bodyPr/>
          <a:lstStyle/>
          <a:p>
            <a:pPr eaLnBrk="1" hangingPunct="1"/>
            <a:r>
              <a:rPr lang="en-US" dirty="0" smtClean="0"/>
              <a:t>Criterion Testing Systems</a:t>
            </a:r>
            <a:br>
              <a:rPr lang="en-US" dirty="0" smtClean="0"/>
            </a:br>
            <a:r>
              <a:rPr lang="en-US" dirty="0" smtClean="0"/>
              <a:t>Displacement:</a:t>
            </a:r>
            <a:r>
              <a:rPr lang="en-US" dirty="0"/>
              <a:t> </a:t>
            </a:r>
            <a:r>
              <a:rPr lang="en-US" dirty="0" smtClean="0"/>
              <a:t> +/-0.5% of applied displacement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955" y="2486827"/>
            <a:ext cx="8001000" cy="385298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dirty="0" smtClean="0"/>
              <a:t>The lowest calibration data point needs to be at least  ….. 25 mm or 1” </a:t>
            </a:r>
          </a:p>
          <a:p>
            <a:pPr lvl="1"/>
            <a:r>
              <a:rPr lang="en-US" sz="1800" dirty="0" smtClean="0"/>
              <a:t>Unless you use the CT6002 high accuracy length device</a:t>
            </a:r>
          </a:p>
          <a:p>
            <a:pPr lvl="2"/>
            <a:r>
              <a:rPr lang="en-US" sz="1800" dirty="0" smtClean="0"/>
              <a:t>The CT6002 will let you go down to 2.5 mm or 0.1” </a:t>
            </a:r>
            <a:endParaRPr lang="en-US" sz="1800" dirty="0"/>
          </a:p>
          <a:p>
            <a:r>
              <a:rPr lang="en-US" sz="1800" dirty="0" smtClean="0"/>
              <a:t>The uncertainty statement on the calibration report  must be changed from +/-0.25% to +/-0.125%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 copy of the calibration </a:t>
            </a:r>
            <a:r>
              <a:rPr lang="en-US" sz="1800" b="1" dirty="0" smtClean="0">
                <a:solidFill>
                  <a:srgbClr val="FF0000"/>
                </a:solidFill>
              </a:rPr>
              <a:t> report  in </a:t>
            </a:r>
            <a:r>
              <a:rPr lang="en-US" sz="1800" b="1" dirty="0">
                <a:solidFill>
                  <a:srgbClr val="FF0000"/>
                </a:solidFill>
              </a:rPr>
              <a:t>Excel or PDF must be uploaded to the server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From the Calibration Report:</a:t>
            </a:r>
            <a:endParaRPr lang="en-US" sz="1000" dirty="0" smtClean="0"/>
          </a:p>
          <a:p>
            <a:r>
              <a:rPr lang="en-US" sz="1200" dirty="0" smtClean="0"/>
              <a:t>Errors </a:t>
            </a:r>
            <a:r>
              <a:rPr lang="en-US" sz="1200" dirty="0"/>
              <a:t>at Zero are computed in % of Range.</a:t>
            </a:r>
          </a:p>
          <a:p>
            <a:r>
              <a:rPr lang="en-US" sz="1200" dirty="0"/>
              <a:t>Uncertainty of the calibration data supplied is equal to or less than the greater of, ±0.125% </a:t>
            </a:r>
            <a:r>
              <a:rPr lang="en-US" sz="1200" dirty="0" smtClean="0"/>
              <a:t> of </a:t>
            </a:r>
            <a:r>
              <a:rPr lang="en-US" sz="1200" dirty="0"/>
              <a:t>reading </a:t>
            </a:r>
            <a:r>
              <a:rPr lang="en-US" sz="1200" dirty="0">
                <a:solidFill>
                  <a:srgbClr val="FF0000"/>
                </a:solidFill>
              </a:rPr>
              <a:t>or ±50μ inches</a:t>
            </a:r>
            <a:r>
              <a:rPr lang="en-US" sz="1200" dirty="0"/>
              <a:t>, for a confidence level of 95</a:t>
            </a:r>
            <a:r>
              <a:rPr lang="en-US" sz="1200" dirty="0" smtClean="0"/>
              <a:t>%.</a:t>
            </a:r>
            <a:endParaRPr lang="en-US" sz="1200" dirty="0"/>
          </a:p>
          <a:p>
            <a:r>
              <a:rPr lang="en-US" sz="1200" dirty="0"/>
              <a:t>This report shall not be reproduced except in full, without the written approval of the laboratory.</a:t>
            </a:r>
          </a:p>
          <a:p>
            <a:r>
              <a:rPr lang="en-US" sz="1200" dirty="0"/>
              <a:t>Calibrations are performed with standards whose values and measurements are traceable to the National Institute of Standards and Technology.</a:t>
            </a:r>
          </a:p>
          <a:p>
            <a:r>
              <a:rPr lang="en-US" sz="1200" dirty="0"/>
              <a:t>American Association of Laboratory Accreditation Certificate Number: 1145.01</a:t>
            </a:r>
            <a:endParaRPr lang="en-US" sz="1200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Testing Systems</a:t>
            </a:r>
            <a:br>
              <a:rPr lang="en-US" dirty="0"/>
            </a:br>
            <a:r>
              <a:rPr lang="en-US" dirty="0"/>
              <a:t>Displacement:  +/-0.5% of applied displacement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438400"/>
            <a:ext cx="8001000" cy="3928946"/>
          </a:xfrm>
        </p:spPr>
        <p:txBody>
          <a:bodyPr/>
          <a:lstStyle/>
          <a:p>
            <a:r>
              <a:rPr lang="en-US" b="1" dirty="0" smtClean="0"/>
              <a:t>Review</a:t>
            </a:r>
          </a:p>
          <a:p>
            <a:pPr lvl="1"/>
            <a:r>
              <a:rPr lang="en-US" dirty="0" smtClean="0"/>
              <a:t>Select method ASTM E2309 in ACS.    ASTM E2309 requires two runs of data.</a:t>
            </a:r>
          </a:p>
          <a:p>
            <a:pPr lvl="1"/>
            <a:r>
              <a:rPr lang="en-US" dirty="0" smtClean="0"/>
              <a:t>Set the first non-zero calibration data point at 25mm or 1” unless otherwise requested by the customer.</a:t>
            </a:r>
          </a:p>
          <a:p>
            <a:pPr lvl="1"/>
            <a:r>
              <a:rPr lang="en-US" dirty="0" smtClean="0"/>
              <a:t>Make sure all errors for the calibration are equal to or less than ±0.5%</a:t>
            </a:r>
          </a:p>
          <a:p>
            <a:pPr lvl="1"/>
            <a:r>
              <a:rPr lang="en-US" dirty="0" smtClean="0"/>
              <a:t>Modify the uncertainty on the calibration report from 0.25% to 0.125%</a:t>
            </a:r>
          </a:p>
          <a:p>
            <a:pPr lvl="1"/>
            <a:r>
              <a:rPr lang="en-US" dirty="0" smtClean="0"/>
              <a:t>Upload an excel or </a:t>
            </a:r>
            <a:r>
              <a:rPr lang="en-US" dirty="0" err="1" smtClean="0"/>
              <a:t>pdf</a:t>
            </a:r>
            <a:r>
              <a:rPr lang="en-US" dirty="0" smtClean="0"/>
              <a:t> copy of the calibration report to the server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0F4-6F7D-415D-BB50-4E8BDD980E08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B47BC30-3F76-4D21-95E9-DB09E3DCA0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41C86EB7-934F-4FFD-A232-390F0A70E0D4}" type="datetime1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12/4/2014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  <a:latin typeface="Arial Narrow" pitchFamily="-107" charset="0"/>
              </a:rPr>
              <a:t>Page </a:t>
            </a:r>
            <a:fld id="{02AE2132-DEFB-4D5D-89EC-96CBE46116B3}" type="slidenum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13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1504950"/>
            <a:ext cx="8027364" cy="810960"/>
          </a:xfrm>
        </p:spPr>
        <p:txBody>
          <a:bodyPr/>
          <a:lstStyle/>
          <a:p>
            <a:pPr eaLnBrk="1" hangingPunct="1"/>
            <a:r>
              <a:rPr lang="en-US" dirty="0" smtClean="0"/>
              <a:t>Criterion Testing Systems</a:t>
            </a:r>
            <a:br>
              <a:rPr lang="en-US" dirty="0" smtClean="0"/>
            </a:br>
            <a:r>
              <a:rPr lang="en-US" dirty="0" smtClean="0"/>
              <a:t>Crosshead Speed:  +/-0.5% of selected speed setting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635" y="2341548"/>
            <a:ext cx="8090437" cy="423871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dirty="0" smtClean="0"/>
              <a:t>Recommended calibration data points may remain the same as suggested in FS-CA 2109.  Customers may request different data points and less or more data points.  The </a:t>
            </a:r>
            <a:r>
              <a:rPr lang="en-US" sz="1800" dirty="0" err="1" smtClean="0"/>
              <a:t>Xspeed</a:t>
            </a:r>
            <a:r>
              <a:rPr lang="en-US" sz="1800" dirty="0" smtClean="0"/>
              <a:t> program will accept up to 15 data points.  Per FS-CA 2109, the listed allowable tolerance on the calibration report and certificate of calibration, will remain ±1%.</a:t>
            </a:r>
          </a:p>
          <a:p>
            <a:pPr marL="0" indent="0" eaLnBrk="1" hangingPunct="1">
              <a:buNone/>
            </a:pPr>
            <a:r>
              <a:rPr lang="en-US" sz="2000" b="1" dirty="0" smtClean="0"/>
              <a:t>          Metric or approximate English equivalent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	250 mm/min		10 in/min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	125 mm/min		  5 in/min</a:t>
            </a:r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	50 </a:t>
            </a:r>
            <a:r>
              <a:rPr lang="en-US" sz="1800" dirty="0" smtClean="0"/>
              <a:t>mm/min</a:t>
            </a:r>
            <a:r>
              <a:rPr lang="en-US" sz="2000" dirty="0" smtClean="0"/>
              <a:t>		  2 in/min</a:t>
            </a:r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	25 mm/min		  1 in/min</a:t>
            </a:r>
          </a:p>
          <a:p>
            <a:pPr marL="0" indent="0" eaLnBrk="1" hangingPunct="1">
              <a:buNone/>
            </a:pPr>
            <a:r>
              <a:rPr lang="en-US" sz="2000" dirty="0"/>
              <a:t>	</a:t>
            </a:r>
            <a:r>
              <a:rPr lang="en-US" sz="2000" dirty="0" smtClean="0"/>
              <a:t>12 mm/min		   .5 in/min</a:t>
            </a:r>
          </a:p>
          <a:p>
            <a:pPr marL="0" indent="0" eaLnBrk="1" hangingPunct="1">
              <a:buNone/>
            </a:pPr>
            <a:r>
              <a:rPr lang="en-US" sz="2000" dirty="0"/>
              <a:t>	</a:t>
            </a:r>
            <a:r>
              <a:rPr lang="en-US" sz="2000" dirty="0" smtClean="0"/>
              <a:t>  5 mm/min		   .1 in/min</a:t>
            </a:r>
          </a:p>
          <a:p>
            <a:pPr marL="0" indent="0" eaLnBrk="1" hangingPunct="1">
              <a:buNone/>
            </a:pPr>
            <a:r>
              <a:rPr lang="en-US" sz="2000" dirty="0"/>
              <a:t>	</a:t>
            </a:r>
            <a:r>
              <a:rPr lang="en-US" sz="2000" dirty="0" smtClean="0"/>
              <a:t>  1 mm/min		   .05 in/min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41C86EB7-934F-4FFD-A232-390F0A70E0D4}" type="datetime1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12/4/2014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  <a:latin typeface="Arial Narrow" pitchFamily="-107" charset="0"/>
              </a:rPr>
              <a:t>Page </a:t>
            </a:r>
            <a:fld id="{02AE2132-DEFB-4D5D-89EC-96CBE46116B3}" type="slidenum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14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1504949"/>
            <a:ext cx="8001726" cy="853689"/>
          </a:xfrm>
        </p:spPr>
        <p:txBody>
          <a:bodyPr/>
          <a:lstStyle/>
          <a:p>
            <a:pPr eaLnBrk="1" hangingPunct="1"/>
            <a:r>
              <a:rPr lang="en-US" dirty="0" smtClean="0"/>
              <a:t>Criterion Testing Systems</a:t>
            </a:r>
            <a:br>
              <a:rPr lang="en-US" dirty="0" smtClean="0"/>
            </a:br>
            <a:r>
              <a:rPr lang="en-US" dirty="0" smtClean="0"/>
              <a:t>Crosshead Speed:  +/-0.5% of selected speed setting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529" y="2330823"/>
            <a:ext cx="8367738" cy="4027247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uncertainty statement on the calibration report must be changed from +/-0.25% to +/-0.125%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 copy of the calibration  report  in Excel or PDF must be uploaded to the </a:t>
            </a:r>
            <a:r>
              <a:rPr lang="en-US" sz="2000" b="1" dirty="0" smtClean="0">
                <a:solidFill>
                  <a:srgbClr val="FF0000"/>
                </a:solidFill>
              </a:rPr>
              <a:t>server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From the Calibration Report: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1200" dirty="0"/>
              <a:t>Uncertainty of the data supplied is equal to or less than ±0.125% of reading for a confidence level of 95</a:t>
            </a:r>
            <a:r>
              <a:rPr lang="en-US" sz="1200" dirty="0" smtClean="0"/>
              <a:t>%.</a:t>
            </a:r>
            <a:endParaRPr lang="en-US" sz="1200" dirty="0"/>
          </a:p>
          <a:p>
            <a:r>
              <a:rPr lang="en-US" sz="1200" dirty="0"/>
              <a:t>This report shall not be reproduced except in full, without the written approval of the laboratory.</a:t>
            </a:r>
          </a:p>
          <a:p>
            <a:r>
              <a:rPr lang="en-US" sz="1200" dirty="0"/>
              <a:t>Calibrations are performed with standards whose values and measurements are traceable to the National Institute of Standards and Technology.</a:t>
            </a:r>
          </a:p>
          <a:p>
            <a:r>
              <a:rPr lang="en-US" sz="1200" dirty="0"/>
              <a:t>American Association of Laboratory Accreditation Certificate Number: 1145.01</a:t>
            </a:r>
            <a:endParaRPr lang="en-US" sz="1200" dirty="0" smtClean="0"/>
          </a:p>
          <a:p>
            <a:pPr lvl="1"/>
            <a:endParaRPr lang="en-US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Testing Systems</a:t>
            </a:r>
            <a:br>
              <a:rPr lang="en-US" dirty="0"/>
            </a:br>
            <a:r>
              <a:rPr lang="en-US" dirty="0"/>
              <a:t>Crosshead Speed:  +/-0.5% of selected speed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438400"/>
            <a:ext cx="8001000" cy="3928946"/>
          </a:xfrm>
        </p:spPr>
        <p:txBody>
          <a:bodyPr/>
          <a:lstStyle/>
          <a:p>
            <a:r>
              <a:rPr lang="en-US" b="1" dirty="0" smtClean="0"/>
              <a:t>Review</a:t>
            </a:r>
          </a:p>
          <a:p>
            <a:pPr lvl="1"/>
            <a:r>
              <a:rPr lang="en-US" dirty="0" smtClean="0"/>
              <a:t>The complement of data points listed in FS-CA 2109 may be used (Metric or approximate English equivalent).   If the customer has a specific set of speeds they intend to use for testing, you may perform the calibration for those settings only.</a:t>
            </a:r>
          </a:p>
          <a:p>
            <a:pPr lvl="1"/>
            <a:r>
              <a:rPr lang="en-US" dirty="0" smtClean="0"/>
              <a:t>Make sure all errors for the calibration are equal to or less than ±0.5%</a:t>
            </a:r>
          </a:p>
          <a:p>
            <a:pPr lvl="1"/>
            <a:r>
              <a:rPr lang="en-US" dirty="0" smtClean="0"/>
              <a:t>Modify the uncertainty on the calibration report from 0.25% to 0.125%</a:t>
            </a:r>
          </a:p>
          <a:p>
            <a:pPr lvl="1"/>
            <a:r>
              <a:rPr lang="en-US" dirty="0" smtClean="0"/>
              <a:t>Upload an excel or </a:t>
            </a:r>
            <a:r>
              <a:rPr lang="en-US" dirty="0" err="1" smtClean="0"/>
              <a:t>pdf</a:t>
            </a:r>
            <a:r>
              <a:rPr lang="en-US" dirty="0" smtClean="0"/>
              <a:t> copy of the calibration report to the server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0F4-6F7D-415D-BB50-4E8BDD980E08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B47BC30-3F76-4D21-95E9-DB09E3DCA09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8" y="1800371"/>
            <a:ext cx="8001000" cy="685800"/>
          </a:xfrm>
        </p:spPr>
        <p:txBody>
          <a:bodyPr/>
          <a:lstStyle/>
          <a:p>
            <a:r>
              <a:rPr lang="en-US" dirty="0"/>
              <a:t>Criterion Testing Systems</a:t>
            </a:r>
            <a:br>
              <a:rPr lang="en-US" dirty="0"/>
            </a:br>
            <a:r>
              <a:rPr lang="en-US" dirty="0" smtClean="0"/>
              <a:t>Calibration – Interim Calibration Requirements and ACS Issues -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70" y="3169921"/>
            <a:ext cx="8001000" cy="1683434"/>
          </a:xfrm>
        </p:spPr>
        <p:txBody>
          <a:bodyPr/>
          <a:lstStyle/>
          <a:p>
            <a:r>
              <a:rPr lang="en-US" dirty="0" smtClean="0"/>
              <a:t>For questions, contact the NA Service Quality Manager </a:t>
            </a:r>
            <a:r>
              <a:rPr lang="en-US" dirty="0" smtClean="0"/>
              <a:t>or NA Service </a:t>
            </a:r>
            <a:r>
              <a:rPr lang="en-US" dirty="0" smtClean="0"/>
              <a:t>Metrologist</a:t>
            </a:r>
          </a:p>
          <a:p>
            <a:r>
              <a:rPr lang="en-US" dirty="0" smtClean="0"/>
              <a:t>Complete the Quiz</a:t>
            </a:r>
          </a:p>
          <a:p>
            <a:r>
              <a:rPr lang="en-US" dirty="0" smtClean="0"/>
              <a:t>Training is concluded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0F4-6F7D-415D-BB50-4E8BDD980E08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B47BC30-3F76-4D21-95E9-DB09E3DCA09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350" y="2115670"/>
            <a:ext cx="8001000" cy="3998259"/>
          </a:xfrm>
        </p:spPr>
        <p:txBody>
          <a:bodyPr/>
          <a:lstStyle/>
          <a:p>
            <a:r>
              <a:rPr lang="en-US" sz="1800" dirty="0" smtClean="0"/>
              <a:t>This training is for experienced NAFS engineers only.</a:t>
            </a:r>
          </a:p>
          <a:p>
            <a:r>
              <a:rPr lang="en-US" sz="1800" dirty="0" smtClean="0"/>
              <a:t>The training applies to calibration of Criterion Testing Systems.</a:t>
            </a:r>
          </a:p>
          <a:p>
            <a:r>
              <a:rPr lang="en-US" sz="1800" dirty="0" smtClean="0"/>
              <a:t>The training is meant to supplement the existing ACS calibration processes.</a:t>
            </a:r>
          </a:p>
          <a:p>
            <a:r>
              <a:rPr lang="en-US" sz="1800" dirty="0" smtClean="0"/>
              <a:t>This training is interim, until ACS and our written procedures can be modified to address the new Criterion calibration tolerances.</a:t>
            </a:r>
          </a:p>
          <a:p>
            <a:r>
              <a:rPr lang="en-US" sz="1800" dirty="0" smtClean="0"/>
              <a:t>This training allows for the departure from standard practices under our accreditation. </a:t>
            </a:r>
          </a:p>
          <a:p>
            <a:r>
              <a:rPr lang="en-US" sz="1800" dirty="0" smtClean="0"/>
              <a:t>All Criterion Testing Systems will be calibrated upon installation for Force, Displacement and Crosshead Speed in compliance with the following information.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t the time of installation, adjust Criterion systems to meet ±0.5% for Force, Displacement and Crosshead Speed. </a:t>
            </a:r>
          </a:p>
          <a:p>
            <a:r>
              <a:rPr lang="en-US" sz="1800" dirty="0" smtClean="0"/>
              <a:t>Additional guidance on requirements for re-calibration will be presented at a later date.</a:t>
            </a:r>
          </a:p>
          <a:p>
            <a:r>
              <a:rPr lang="en-US" sz="1800" dirty="0" smtClean="0"/>
              <a:t>This information does not provide for force calibrations in compliance with ISO 7500-1, Class 0.5.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0F4-6F7D-415D-BB50-4E8BDD980E08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B47BC30-3F76-4D21-95E9-DB09E3DCA09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9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41C86EB7-934F-4FFD-A232-390F0A70E0D4}" type="datetime1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12/4/2014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  <a:latin typeface="Arial Narrow" pitchFamily="-107" charset="0"/>
              </a:rPr>
              <a:t>Page </a:t>
            </a:r>
            <a:fld id="{02AE2132-DEFB-4D5D-89EC-96CBE46116B3}" type="slidenum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3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following information is relevant to all Criterion Testing Systems with the exception of model C42.   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C42 retains the same tolerances as our previous E/M Testing Machine calibrations for Force of ±1%.</a:t>
            </a:r>
          </a:p>
          <a:p>
            <a:pPr lvl="1"/>
            <a:r>
              <a:rPr lang="en-US" dirty="0" smtClean="0"/>
              <a:t>The C42 testing machine comes standard with a “S” Beam type force transducer.   It is very difficult to achieve the higher accuracy of ±0.5% with these cells.</a:t>
            </a:r>
          </a:p>
          <a:p>
            <a:pPr eaLnBrk="1" hangingPunct="1"/>
            <a:r>
              <a:rPr lang="en-US" dirty="0" smtClean="0"/>
              <a:t>Perform calibrations for Displacement and Crosshead Speed to ±0.5% per the information in this training.</a:t>
            </a:r>
          </a:p>
          <a:p>
            <a:pPr lvl="1"/>
            <a:endParaRPr lang="en-US" dirty="0" smtClean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438400"/>
            <a:ext cx="8001000" cy="3926541"/>
          </a:xfrm>
        </p:spPr>
        <p:txBody>
          <a:bodyPr/>
          <a:lstStyle/>
          <a:p>
            <a:r>
              <a:rPr lang="en-US" dirty="0" smtClean="0"/>
              <a:t>±0.5% is the maximum allowable tolerance for errors presented on the calibration reports for Criterion Testing Systems.</a:t>
            </a:r>
          </a:p>
          <a:p>
            <a:r>
              <a:rPr lang="en-US" dirty="0" smtClean="0"/>
              <a:t>The tolerance of +/-1% of applied force stated on the calibration report and certificate of calibration will not change.   The calibration is still stated as in compliance with ASTM E4 which requires the +/- 1% tolerance.</a:t>
            </a:r>
          </a:p>
          <a:p>
            <a:r>
              <a:rPr lang="en-US" dirty="0"/>
              <a:t>A</a:t>
            </a:r>
            <a:r>
              <a:rPr lang="en-US" dirty="0" smtClean="0"/>
              <a:t> normal calibration will start at 10% of capacity and follow the standard complement of data points in ACS. (See next slide)</a:t>
            </a:r>
          </a:p>
          <a:p>
            <a:r>
              <a:rPr lang="en-US" dirty="0" smtClean="0"/>
              <a:t>The customer may request a calibration with lower force data points.  If this is the case you must start at the allowable lower limit or a higher low force based on resolution, and follow the full range conditioner complement selected in ACS.  Modify the schedule as required.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0F4-6F7D-415D-BB50-4E8BDD980E08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B47BC30-3F76-4D21-95E9-DB09E3DCA0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Criterion Testing Systems</a:t>
            </a:r>
            <a:br>
              <a:rPr lang="en-US" dirty="0" smtClean="0"/>
            </a:br>
            <a:r>
              <a:rPr lang="en-US" dirty="0" smtClean="0"/>
              <a:t>Force:	+/-0.5% of applied Force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Testing Systems</a:t>
            </a:r>
            <a:br>
              <a:rPr lang="en-US" dirty="0"/>
            </a:br>
            <a:r>
              <a:rPr lang="en-US" dirty="0"/>
              <a:t>Force:	+/-0.5% of applied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438400"/>
            <a:ext cx="8001000" cy="445477"/>
          </a:xfrm>
        </p:spPr>
        <p:txBody>
          <a:bodyPr/>
          <a:lstStyle/>
          <a:p>
            <a:r>
              <a:rPr lang="en-US" dirty="0" smtClean="0"/>
              <a:t>Standard complement of data points: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0F4-6F7D-415D-BB50-4E8BDD980E08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B47BC30-3F76-4D21-95E9-DB09E3DCA09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test\Desktop\Criterion ppt graphics\Forcedatapoi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88" y="2832052"/>
            <a:ext cx="5277851" cy="38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41C86EB7-934F-4FFD-A232-390F0A70E0D4}" type="datetime1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12/4/2014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  <a:latin typeface="Arial Narrow" pitchFamily="-107" charset="0"/>
              </a:rPr>
              <a:t>Page </a:t>
            </a:r>
            <a:fld id="{02AE2132-DEFB-4D5D-89EC-96CBE46116B3}" type="slidenum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6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Criterion Testing Systems</a:t>
            </a:r>
            <a:br>
              <a:rPr lang="en-US" dirty="0" smtClean="0"/>
            </a:br>
            <a:r>
              <a:rPr lang="en-US" dirty="0" smtClean="0"/>
              <a:t>Force:	+/-0.5% of applied Force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438401"/>
            <a:ext cx="8001000" cy="19369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600" dirty="0" smtClean="0"/>
              <a:t>The Lower Force Limit of your reference cells need to be doubled</a:t>
            </a:r>
          </a:p>
          <a:p>
            <a:pPr lvl="1"/>
            <a:r>
              <a:rPr lang="en-US" sz="1600" dirty="0" smtClean="0"/>
              <a:t>Until ACS is modified you will need to do this manually</a:t>
            </a:r>
          </a:p>
          <a:p>
            <a:pPr lvl="1"/>
            <a:r>
              <a:rPr lang="en-US" sz="1600" dirty="0" smtClean="0"/>
              <a:t>When starting a 0.5% Criterion Force Calibration and before loading any standards in ACS, go to the T&amp;ME tab in ACS and double the lower load limit of the force reference standards you are going to use for the calibration.</a:t>
            </a:r>
          </a:p>
          <a:p>
            <a:pPr lvl="1"/>
            <a:r>
              <a:rPr lang="en-US" sz="1600" dirty="0" smtClean="0"/>
              <a:t>Make sure to go back into the T&amp;ME tab and half the numbers when done with Criterion Calibrations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2050" name="Picture 2" descr="C:\Users\test\Desktop\Criterion ppt graphics\LLL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58" y="4375336"/>
            <a:ext cx="60594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st\Desktop\Criterion ppt graphics\LLL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58" y="5486400"/>
            <a:ext cx="6107113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41C86EB7-934F-4FFD-A232-390F0A70E0D4}" type="datetime1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12/4/2014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  <a:latin typeface="Arial Narrow" pitchFamily="-107" charset="0"/>
              </a:rPr>
              <a:t>Page </a:t>
            </a:r>
            <a:fld id="{02AE2132-DEFB-4D5D-89EC-96CBE46116B3}" type="slidenum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7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Criterion Testing Systems</a:t>
            </a:r>
            <a:br>
              <a:rPr lang="en-US" dirty="0" smtClean="0"/>
            </a:br>
            <a:r>
              <a:rPr lang="en-US" dirty="0" smtClean="0"/>
              <a:t>Force:	+/-0.5% of applied Force  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1800" dirty="0" smtClean="0"/>
              <a:t>The lowest data point relative to resolution is now 400 times ½ the noise instead of 200 times.</a:t>
            </a:r>
          </a:p>
          <a:p>
            <a:pPr lvl="1"/>
            <a:r>
              <a:rPr lang="en-US" sz="1800" dirty="0" smtClean="0"/>
              <a:t>When you determine the resolution in ACS, you must multiply the number you enter by 400 and this is the lowest data point you may calibrate.</a:t>
            </a:r>
          </a:p>
          <a:p>
            <a:pPr lvl="2"/>
            <a:r>
              <a:rPr lang="en-US" sz="1800" dirty="0" smtClean="0"/>
              <a:t>In most cases if you only calibrate down to 10% of capacity you will not have a problem.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Example:	100kN system calibration.    The determined resolution (1/2 the noise) is 0.01kN.   This number is entered into ACS.   ACS will allow you to have a 2% FS value specified in the schedule because 200 times 0.01kN is 2kN.  However, for calibrating to 0.5%, this number must be multiplied by 400 so the lowest data point that can be in the schedule needs to be 4%, not 2% for this example.   You must readjust the schedule to adhere to this requirement.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41C86EB7-934F-4FFD-A232-390F0A70E0D4}" type="datetime1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12/4/2014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  <a:latin typeface="Arial Narrow" pitchFamily="-107" charset="0"/>
              </a:rPr>
              <a:t>Page </a:t>
            </a:r>
            <a:fld id="{02AE2132-DEFB-4D5D-89EC-96CBE46116B3}" type="slidenum">
              <a:rPr lang="en-US" sz="1000">
                <a:solidFill>
                  <a:schemeClr val="bg2"/>
                </a:solidFill>
                <a:latin typeface="Arial Narrow" pitchFamily="-107" charset="0"/>
              </a:rPr>
              <a:pPr eaLnBrk="1" hangingPunct="1"/>
              <a:t>8</a:t>
            </a:fld>
            <a:endParaRPr lang="en-US" sz="1000">
              <a:solidFill>
                <a:schemeClr val="bg2"/>
              </a:solidFill>
              <a:latin typeface="Arial Narrow" pitchFamily="-107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1504949"/>
            <a:ext cx="8001726" cy="853689"/>
          </a:xfrm>
        </p:spPr>
        <p:txBody>
          <a:bodyPr/>
          <a:lstStyle/>
          <a:p>
            <a:pPr eaLnBrk="1" hangingPunct="1"/>
            <a:r>
              <a:rPr lang="en-US" dirty="0" smtClean="0"/>
              <a:t>Criterion Testing Systems</a:t>
            </a:r>
            <a:br>
              <a:rPr lang="en-US" dirty="0" smtClean="0"/>
            </a:br>
            <a:r>
              <a:rPr lang="en-US" dirty="0" smtClean="0"/>
              <a:t>Force:	+/-0.5% of applied Force  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438400"/>
            <a:ext cx="8001000" cy="3876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dirty="0" smtClean="0"/>
              <a:t>The Uncertainty statement on the calibration report </a:t>
            </a:r>
            <a:r>
              <a:rPr lang="en-US" sz="1800" dirty="0"/>
              <a:t> </a:t>
            </a:r>
            <a:r>
              <a:rPr lang="en-US" sz="1800" dirty="0" smtClean="0"/>
              <a:t>needs to be changed manually.  So you will have to select “No”  to the print question when it asks you if you want to “Print the report now”.</a:t>
            </a:r>
          </a:p>
          <a:p>
            <a:pPr eaLnBrk="1" hangingPunct="1"/>
            <a:r>
              <a:rPr lang="en-US" sz="1800" dirty="0" smtClean="0"/>
              <a:t>Go to the bottom of the calibration report and change +/-0.25% to +/-0.125%.   Do this for all ranges that contain calibration data.</a:t>
            </a:r>
          </a:p>
          <a:p>
            <a:pPr eaLnBrk="1" hangingPunct="1"/>
            <a:r>
              <a:rPr lang="en-US" sz="1800" b="1" dirty="0" smtClean="0">
                <a:solidFill>
                  <a:srgbClr val="FF0000"/>
                </a:solidFill>
              </a:rPr>
              <a:t>A copy of the calibration  report  in Excel or PDF must be uploaded to the server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sz="1800" b="1" dirty="0" smtClean="0">
                <a:solidFill>
                  <a:srgbClr val="FF0000"/>
                </a:solidFill>
              </a:rPr>
              <a:t>From the Calibration Report:</a:t>
            </a:r>
            <a:endParaRPr lang="en-US" sz="1800" dirty="0" smtClean="0"/>
          </a:p>
          <a:p>
            <a:r>
              <a:rPr lang="en-US" sz="1200" dirty="0">
                <a:latin typeface="Helvetica"/>
              </a:rPr>
              <a:t>Errors at Zero are computed in % of Range.</a:t>
            </a:r>
          </a:p>
          <a:p>
            <a:r>
              <a:rPr lang="en-US" sz="1200" dirty="0">
                <a:latin typeface="Helvetica"/>
              </a:rPr>
              <a:t>Uncertainty of the data supplied is equal to or less than ±0.125% of reading for a confidence level of 95%. </a:t>
            </a:r>
          </a:p>
          <a:p>
            <a:r>
              <a:rPr lang="en-US" sz="1200" dirty="0">
                <a:latin typeface="Helvetica"/>
              </a:rPr>
              <a:t>This report shall not be reproduced except in full, without the written approval of the laboratory.</a:t>
            </a:r>
          </a:p>
          <a:p>
            <a:r>
              <a:rPr lang="en-US" sz="1200" dirty="0">
                <a:latin typeface="Helvetica"/>
              </a:rPr>
              <a:t>Calibrations are performed with standards whose values and measurements are traceable to the National Institute of Standards and Technology.</a:t>
            </a:r>
          </a:p>
          <a:p>
            <a:r>
              <a:rPr lang="en-US" sz="1200" dirty="0">
                <a:latin typeface="Helvetica"/>
              </a:rPr>
              <a:t>American Association of Laboratory Accreditation Certificate Number: 1145.01</a:t>
            </a:r>
            <a:endParaRPr lang="en-US" sz="12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Testing Systems</a:t>
            </a:r>
            <a:br>
              <a:rPr lang="en-US" dirty="0"/>
            </a:br>
            <a:r>
              <a:rPr lang="en-US" dirty="0"/>
              <a:t>Force:	+/-0.5% of applied Force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438399"/>
            <a:ext cx="8001000" cy="4187483"/>
          </a:xfrm>
        </p:spPr>
        <p:txBody>
          <a:bodyPr/>
          <a:lstStyle/>
          <a:p>
            <a:r>
              <a:rPr lang="en-US" b="1" dirty="0" smtClean="0"/>
              <a:t>Review</a:t>
            </a:r>
          </a:p>
          <a:p>
            <a:pPr lvl="1"/>
            <a:r>
              <a:rPr lang="en-US" dirty="0" smtClean="0"/>
              <a:t>Double the lower load limit of the force reference standards to be used for the calibration</a:t>
            </a:r>
          </a:p>
          <a:p>
            <a:pPr lvl="1"/>
            <a:r>
              <a:rPr lang="en-US" dirty="0" smtClean="0"/>
              <a:t>Determine the lowest data point possible by multiplying the determined resolution by 400</a:t>
            </a:r>
          </a:p>
          <a:p>
            <a:pPr lvl="1"/>
            <a:r>
              <a:rPr lang="en-US" dirty="0" smtClean="0"/>
              <a:t>Make sure all errors for the calibration are equal to or less than ±0.5%</a:t>
            </a:r>
          </a:p>
          <a:p>
            <a:pPr lvl="1"/>
            <a:r>
              <a:rPr lang="en-US" dirty="0" smtClean="0"/>
              <a:t>Modify the uncertainty on the calibration report from 0.25% to 0.125%</a:t>
            </a:r>
          </a:p>
          <a:p>
            <a:pPr lvl="1"/>
            <a:r>
              <a:rPr lang="en-US" dirty="0" smtClean="0"/>
              <a:t>Upload an excel or </a:t>
            </a:r>
            <a:r>
              <a:rPr lang="en-US" dirty="0" err="1" smtClean="0"/>
              <a:t>pdf</a:t>
            </a:r>
            <a:r>
              <a:rPr lang="en-US" dirty="0" smtClean="0"/>
              <a:t> copy of the calibration report to the server</a:t>
            </a:r>
          </a:p>
          <a:p>
            <a:pPr lvl="1"/>
            <a:r>
              <a:rPr lang="en-US" dirty="0" smtClean="0"/>
              <a:t>Change the lower load limit of the force reference standards back to the metrology certified values.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0F4-6F7D-415D-BB50-4E8BDD980E08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B47BC30-3F76-4D21-95E9-DB09E3DCA09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aining_template">
  <a:themeElements>
    <a:clrScheme name="bio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bio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io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training_template</Template>
  <TotalTime>2765</TotalTime>
  <Words>1506</Words>
  <Application>Microsoft Office PowerPoint</Application>
  <PresentationFormat>On-screen Show (4:3)</PresentationFormat>
  <Paragraphs>137</Paragraphs>
  <Slides>16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training_template</vt:lpstr>
      <vt:lpstr>Criterion Test Systems -  Interim Calibration requirements and ACS issues.</vt:lpstr>
      <vt:lpstr>Scope</vt:lpstr>
      <vt:lpstr>The following information is relevant to all Criterion Testing Systems with the exception of model C42.   </vt:lpstr>
      <vt:lpstr>Criterion Testing Systems Force: +/-0.5% of applied Force</vt:lpstr>
      <vt:lpstr>Criterion Testing Systems Force: +/-0.5% of applied Force</vt:lpstr>
      <vt:lpstr>Criterion Testing Systems Force: +/-0.5% of applied Force</vt:lpstr>
      <vt:lpstr>Criterion Testing Systems Force: +/-0.5% of applied Force  </vt:lpstr>
      <vt:lpstr>Criterion Testing Systems Force: +/-0.5% of applied Force  </vt:lpstr>
      <vt:lpstr>Criterion Testing Systems Force: +/-0.5% of applied Force </vt:lpstr>
      <vt:lpstr>Criterion Testing Systems Displacement:  +/-0.5% of applied displacement</vt:lpstr>
      <vt:lpstr>Criterion Testing Systems Displacement:  +/-0.5% of applied displacement</vt:lpstr>
      <vt:lpstr>Criterion Testing Systems Displacement:  +/-0.5% of applied displacement</vt:lpstr>
      <vt:lpstr>Criterion Testing Systems Crosshead Speed:  +/-0.5% of selected speed setting</vt:lpstr>
      <vt:lpstr>Criterion Testing Systems Crosshead Speed:  +/-0.5% of selected speed setting</vt:lpstr>
      <vt:lpstr>Criterion Testing Systems Crosshead Speed:  +/-0.5% of selected speed setting</vt:lpstr>
      <vt:lpstr>Criterion Testing Systems Calibration – Interim Calibration Requirements and ACS Issues - Final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Criterion Test Systems Calibration requirements and ACS issues.</dc:title>
  <dc:creator>test</dc:creator>
  <cp:lastModifiedBy>Casper, Hugh</cp:lastModifiedBy>
  <cp:revision>87</cp:revision>
  <dcterms:created xsi:type="dcterms:W3CDTF">2011-10-17T21:24:21Z</dcterms:created>
  <dcterms:modified xsi:type="dcterms:W3CDTF">2014-12-04T22:00:39Z</dcterms:modified>
</cp:coreProperties>
</file>