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0691813" cy="7559675"/>
  <p:notesSz cx="6807200" cy="9939338"/>
  <p:embeddedFontLst>
    <p:embeddedFont>
      <p:font typeface="맑은 고딕" panose="020B0503020000020004" pitchFamily="34" charset="-127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030"/>
    <a:srgbClr val="FCC0CF"/>
    <a:srgbClr val="E54600"/>
    <a:srgbClr val="FFCFAB"/>
    <a:srgbClr val="04665C"/>
    <a:srgbClr val="A3E8E3"/>
    <a:srgbClr val="003BA8"/>
    <a:srgbClr val="93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5"/>
    <p:restoredTop sz="94659"/>
  </p:normalViewPr>
  <p:slideViewPr>
    <p:cSldViewPr snapToGrid="0" snapToObjects="1">
      <p:cViewPr varScale="1">
        <p:scale>
          <a:sx n="104" d="100"/>
          <a:sy n="104" d="100"/>
        </p:scale>
        <p:origin x="13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86142-550E-40A9-914A-566BE314F1C9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62201-44C3-4B3F-BCB5-56350C51B7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482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889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730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5813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3446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0929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7968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2128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070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3163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9635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525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8146-2F15-5147-984E-C69E8FF11C30}" type="datetimeFigureOut">
              <a:rPr kumimoji="1" lang="ko-KR" altLang="en-US" smtClean="0"/>
              <a:t>2023-07-11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AA093-52F0-7F4D-B96A-5726185976C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5669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ED9C0B1A-875D-924F-BAD5-9E3B8D680E11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243D0FE-A480-3048-AC1B-8DD10B3F3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6" y="536287"/>
            <a:ext cx="9652000" cy="70231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1225B19-0A23-D346-89B2-5AF1B9A2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391" y="2016360"/>
            <a:ext cx="3352800" cy="77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6B8E5D-2A2B-4C4B-8E22-5177AB51058D}"/>
              </a:ext>
            </a:extLst>
          </p:cNvPr>
          <p:cNvSpPr txBox="1"/>
          <p:nvPr/>
        </p:nvSpPr>
        <p:spPr>
          <a:xfrm>
            <a:off x="1523347" y="2065239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근로자가 알아야 할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40B5F39-F875-284F-9403-BB729993C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953" y="4997423"/>
            <a:ext cx="1155700" cy="3556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E9A14D-0FDE-A244-8E2D-0ABA05B62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725" y="4908002"/>
            <a:ext cx="1130300" cy="3683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99F362F-D66D-5F45-85EE-0CF2376DE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205" y="1590407"/>
            <a:ext cx="1054100" cy="3048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19C0B1E-CAB0-A547-9EF9-BD3B68022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285" y="2765158"/>
            <a:ext cx="5435600" cy="927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ED16D0-8C18-EF48-B00B-76D3CE11351E}"/>
              </a:ext>
            </a:extLst>
          </p:cNvPr>
          <p:cNvSpPr txBox="1"/>
          <p:nvPr/>
        </p:nvSpPr>
        <p:spPr>
          <a:xfrm>
            <a:off x="1193800" y="3707102"/>
            <a:ext cx="4714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6600" b="1" dirty="0">
                <a:latin typeface="+mj-ea"/>
                <a:ea typeface="+mj-ea"/>
              </a:rPr>
              <a:t>대응 매뉴얼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0BDD2F6A-F341-1C4A-A1A1-7FD24547A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340" y="2466687"/>
            <a:ext cx="37719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AA7C47F9-C918-374C-AABD-C2F5CCA539E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E2902B7-BAD9-874D-AF3B-1B33B294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C030DFAB-AA21-E04C-A3F2-81E319F06579}"/>
              </a:ext>
            </a:extLst>
          </p:cNvPr>
          <p:cNvSpPr/>
          <p:nvPr/>
        </p:nvSpPr>
        <p:spPr>
          <a:xfrm>
            <a:off x="695848" y="3356517"/>
            <a:ext cx="9284493" cy="3044283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5FA49-F208-4544-93E4-CF2671081A76}"/>
              </a:ext>
            </a:extLst>
          </p:cNvPr>
          <p:cNvSpPr txBox="1"/>
          <p:nvPr/>
        </p:nvSpPr>
        <p:spPr>
          <a:xfrm>
            <a:off x="602784" y="1601160"/>
            <a:ext cx="27622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① 성적 괴롭힘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4EFA-58CD-7B43-87A6-E3A50C47CF9E}"/>
              </a:ext>
            </a:extLst>
          </p:cNvPr>
          <p:cNvSpPr txBox="1"/>
          <p:nvPr/>
        </p:nvSpPr>
        <p:spPr>
          <a:xfrm>
            <a:off x="1093294" y="2160622"/>
            <a:ext cx="142058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성적 괴롭힘</a:t>
            </a:r>
          </a:p>
        </p:txBody>
      </p:sp>
      <p:sp>
        <p:nvSpPr>
          <p:cNvPr id="9" name="삼각형 8">
            <a:extLst>
              <a:ext uri="{FF2B5EF4-FFF2-40B4-BE49-F238E27FC236}">
                <a16:creationId xmlns:a16="http://schemas.microsoft.com/office/drawing/2014/main" id="{C8E996AA-B1BB-ED46-B4A6-01280A071AF9}"/>
              </a:ext>
            </a:extLst>
          </p:cNvPr>
          <p:cNvSpPr/>
          <p:nvPr/>
        </p:nvSpPr>
        <p:spPr>
          <a:xfrm rot="5400000">
            <a:off x="1006897" y="2298416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6241F-6924-EF4C-AFD0-87946E012394}"/>
              </a:ext>
            </a:extLst>
          </p:cNvPr>
          <p:cNvSpPr txBox="1"/>
          <p:nvPr/>
        </p:nvSpPr>
        <p:spPr>
          <a:xfrm>
            <a:off x="1080557" y="2169295"/>
            <a:ext cx="5373587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성적 혐오감을 느끼게 하는 말이나 행동을 하는 것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4C62993-D0D1-D84F-98AA-BF70AC2F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3749998"/>
            <a:ext cx="72390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C304C7-BAC8-F048-8DD7-65400C84B67E}"/>
              </a:ext>
            </a:extLst>
          </p:cNvPr>
          <p:cNvSpPr txBox="1"/>
          <p:nvPr/>
        </p:nvSpPr>
        <p:spPr>
          <a:xfrm>
            <a:off x="963821" y="3690200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42592-BA88-0148-B7BA-37A98EF9C3B7}"/>
              </a:ext>
            </a:extLst>
          </p:cNvPr>
          <p:cNvSpPr txBox="1"/>
          <p:nvPr/>
        </p:nvSpPr>
        <p:spPr>
          <a:xfrm>
            <a:off x="1699343" y="3636935"/>
            <a:ext cx="7497565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직장상사에게 사무실 내외에서 수십 차례에 걸쳐 상습 강제 추행을 당하였으며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인사담당자는 이러한 피해사실을 불특정 다수에게 유포하여 신청인의 명예를 훼손함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피해자는 이로 인한 불면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우울증 등의 증상으로 치료함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270647C-457E-7143-849B-4B3404D6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5166203"/>
            <a:ext cx="723900" cy="33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B80247-AE25-6844-B3BF-316068365D46}"/>
              </a:ext>
            </a:extLst>
          </p:cNvPr>
          <p:cNvSpPr txBox="1"/>
          <p:nvPr/>
        </p:nvSpPr>
        <p:spPr>
          <a:xfrm>
            <a:off x="963821" y="5106405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D7DF29-CF87-AD48-9E75-7DB09961193E}"/>
              </a:ext>
            </a:extLst>
          </p:cNvPr>
          <p:cNvSpPr txBox="1"/>
          <p:nvPr/>
        </p:nvSpPr>
        <p:spPr>
          <a:xfrm>
            <a:off x="1699343" y="5075442"/>
            <a:ext cx="7933582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업무 시 상사가 허리를 껴안고 어깨를 주무르는 등 불쾌한 행동을 상습적으로 반복하였고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이러한 행동에 대해 명확히 거부의사를 밝히고 회사에 문제를 제기하여 해결해줄 것을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요구하였으나 개선되지 않음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r>
              <a:rPr kumimoji="1" lang="ko-KR" altLang="en-US" sz="1500" dirty="0">
                <a:latin typeface="+mj-ea"/>
                <a:ea typeface="+mj-ea"/>
              </a:rPr>
              <a:t> 오히려 이후 인사평가에서 수상 제외 등 부당한 대우를 받음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85339E7-135D-6B4F-B7C3-5A83839FE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376" y="1324482"/>
            <a:ext cx="1816100" cy="2209800"/>
          </a:xfrm>
          <a:prstGeom prst="rect">
            <a:avLst/>
          </a:prstGeom>
        </p:spPr>
      </p:pic>
      <p:cxnSp>
        <p:nvCxnSpPr>
          <p:cNvPr id="28" name="직선 연결선[R] 27">
            <a:extLst>
              <a:ext uri="{FF2B5EF4-FFF2-40B4-BE49-F238E27FC236}">
                <a16:creationId xmlns:a16="http://schemas.microsoft.com/office/drawing/2014/main" id="{F74739E1-1DCD-FF43-BCF8-A8506DEABD96}"/>
              </a:ext>
            </a:extLst>
          </p:cNvPr>
          <p:cNvCxnSpPr/>
          <p:nvPr/>
        </p:nvCxnSpPr>
        <p:spPr>
          <a:xfrm>
            <a:off x="926106" y="4854394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D67B3C-EF3A-3D47-91D8-E609834EB33A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</p:spTree>
    <p:extLst>
      <p:ext uri="{BB962C8B-B14F-4D97-AF65-F5344CB8AC3E}">
        <p14:creationId xmlns:p14="http://schemas.microsoft.com/office/powerpoint/2010/main" val="24990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730D985-E5AE-474E-945F-50C99CAB1786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1007582-0729-9242-B048-758E1C938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3449B941-2DDA-2D42-8B07-BD4F4997CC64}"/>
              </a:ext>
            </a:extLst>
          </p:cNvPr>
          <p:cNvSpPr/>
          <p:nvPr/>
        </p:nvSpPr>
        <p:spPr>
          <a:xfrm>
            <a:off x="695848" y="1595336"/>
            <a:ext cx="9284493" cy="4905825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836C9C6-D70B-084E-A5AD-D84EAA71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2141877"/>
            <a:ext cx="723900" cy="33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2E4EC3-5036-0B46-BF79-542083844C2A}"/>
              </a:ext>
            </a:extLst>
          </p:cNvPr>
          <p:cNvSpPr txBox="1"/>
          <p:nvPr/>
        </p:nvSpPr>
        <p:spPr>
          <a:xfrm>
            <a:off x="963821" y="2082079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559FC-E51A-F944-BE48-945D3420BD99}"/>
              </a:ext>
            </a:extLst>
          </p:cNvPr>
          <p:cNvSpPr txBox="1"/>
          <p:nvPr/>
        </p:nvSpPr>
        <p:spPr>
          <a:xfrm>
            <a:off x="1699343" y="2028814"/>
            <a:ext cx="5349862" cy="2157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부서 직원들이 모여있는 자리에서 지점장이 피해자에게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“예전에 엄청 예쁘고 날씬했었는데</a:t>
            </a:r>
            <a:r>
              <a:rPr kumimoji="1" lang="en-US" altLang="ko-KR" sz="1500" dirty="0">
                <a:latin typeface="+mj-ea"/>
                <a:ea typeface="+mj-ea"/>
              </a:rPr>
              <a:t>.”, “</a:t>
            </a:r>
            <a:r>
              <a:rPr kumimoji="1" lang="ko-KR" altLang="en-US" sz="1500" dirty="0">
                <a:latin typeface="+mj-ea"/>
                <a:ea typeface="+mj-ea"/>
              </a:rPr>
              <a:t> 내가 결혼만 안했으면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너 어떻게 해보고 싶었는데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r>
              <a:rPr kumimoji="1" lang="ko-KR" altLang="en-US" sz="1500" dirty="0">
                <a:latin typeface="+mj-ea"/>
                <a:ea typeface="+mj-ea"/>
              </a:rPr>
              <a:t>”</a:t>
            </a:r>
            <a:r>
              <a:rPr kumimoji="1" lang="en-US" altLang="ko-KR" sz="1500" dirty="0">
                <a:latin typeface="+mj-ea"/>
                <a:ea typeface="+mj-ea"/>
              </a:rPr>
              <a:t>, “</a:t>
            </a:r>
            <a:r>
              <a:rPr kumimoji="1" lang="ko-KR" altLang="en-US" sz="1500" dirty="0">
                <a:latin typeface="+mj-ea"/>
                <a:ea typeface="+mj-ea"/>
              </a:rPr>
              <a:t>연애하자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r>
              <a:rPr kumimoji="1" lang="ko-KR" altLang="en-US" sz="1500" dirty="0">
                <a:latin typeface="+mj-ea"/>
                <a:ea typeface="+mj-ea"/>
              </a:rPr>
              <a:t>” 등의 발언을 하고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다른 여직원에게도 성희롱과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추행을 일삼음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피해자는 회사에 조치를 취해줄 것을 요구했지만 묵살됐고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지점장은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무고죄로 고소할 것이라고 협박하고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계속해서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괴롭히는 등 신고를 이유로 피해자가 </a:t>
            </a:r>
            <a:r>
              <a:rPr kumimoji="1" lang="en-US" altLang="ko-KR" sz="1500" dirty="0">
                <a:latin typeface="+mj-ea"/>
                <a:ea typeface="+mj-ea"/>
              </a:rPr>
              <a:t>2</a:t>
            </a:r>
            <a:r>
              <a:rPr kumimoji="1" lang="ko-KR" altLang="en-US" sz="1500" dirty="0">
                <a:latin typeface="+mj-ea"/>
                <a:ea typeface="+mj-ea"/>
              </a:rPr>
              <a:t>차 피해를 당함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15A9E20-9C62-FF45-BA8A-67380651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5413217"/>
            <a:ext cx="723900" cy="33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39093-47FF-8042-8F6B-2F54D6BC50CA}"/>
              </a:ext>
            </a:extLst>
          </p:cNvPr>
          <p:cNvSpPr txBox="1"/>
          <p:nvPr/>
        </p:nvSpPr>
        <p:spPr>
          <a:xfrm>
            <a:off x="963821" y="5353419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FBE2F-E6F7-8748-BD0D-F0AEFED1BA66}"/>
              </a:ext>
            </a:extLst>
          </p:cNvPr>
          <p:cNvSpPr txBox="1"/>
          <p:nvPr/>
        </p:nvSpPr>
        <p:spPr>
          <a:xfrm>
            <a:off x="1699343" y="5322456"/>
            <a:ext cx="6218369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사내 성희롱 발생 후 가해자의 자진퇴사로 사건이 마무리가 되었으나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보안유지를 하지 않은 회사로 인해 사내에 소문이 퍼져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피해자가 우울증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무기력증상으로 치료를 받음</a:t>
            </a:r>
          </a:p>
        </p:txBody>
      </p: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id="{B6B82C62-88E5-6A42-BD4F-6AE22E04EEC0}"/>
              </a:ext>
            </a:extLst>
          </p:cNvPr>
          <p:cNvCxnSpPr/>
          <p:nvPr/>
        </p:nvCxnSpPr>
        <p:spPr>
          <a:xfrm>
            <a:off x="926106" y="4934136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80D817-8FEE-1F46-B899-1412093C4D5F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7632597-FBBF-B346-883D-9B1164DDA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740" y="1919925"/>
            <a:ext cx="1301868" cy="26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7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754C855-31B8-2042-8F98-F084E11A04FF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0C87331-0CEF-CE4D-A236-2B65284E4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CA2FEB5C-A898-E741-B569-76A5E4599719}"/>
              </a:ext>
            </a:extLst>
          </p:cNvPr>
          <p:cNvSpPr/>
          <p:nvPr/>
        </p:nvSpPr>
        <p:spPr>
          <a:xfrm>
            <a:off x="695848" y="1595336"/>
            <a:ext cx="9284493" cy="4905825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8812C06-39F9-5C4E-820E-FFF6752A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2052019"/>
            <a:ext cx="723900" cy="33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C4F59D-E2E1-3746-8C0F-771E42ACBD0C}"/>
              </a:ext>
            </a:extLst>
          </p:cNvPr>
          <p:cNvSpPr txBox="1"/>
          <p:nvPr/>
        </p:nvSpPr>
        <p:spPr>
          <a:xfrm>
            <a:off x="963821" y="1992221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54512-F34B-E842-844E-21EB6789A805}"/>
              </a:ext>
            </a:extLst>
          </p:cNvPr>
          <p:cNvSpPr txBox="1"/>
          <p:nvPr/>
        </p:nvSpPr>
        <p:spPr>
          <a:xfrm>
            <a:off x="1699343" y="1938956"/>
            <a:ext cx="5657318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전체회식 중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옆자리에 앉아있던 직원이 기습적으로 목 뒷덜미에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손을 뻗쳐 쓸어 만진 행위로 인해 피해자가 정신적 충격으로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치료를 받음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1A77EB9-FCC7-FE4C-A07E-0DE6484DD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4035919"/>
            <a:ext cx="723900" cy="33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02C02F-1456-F64C-A8AF-5BBD65B0001A}"/>
              </a:ext>
            </a:extLst>
          </p:cNvPr>
          <p:cNvSpPr txBox="1"/>
          <p:nvPr/>
        </p:nvSpPr>
        <p:spPr>
          <a:xfrm>
            <a:off x="963821" y="3976121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DC7345-78BC-B149-AF85-8A08980D7C84}"/>
              </a:ext>
            </a:extLst>
          </p:cNvPr>
          <p:cNvSpPr txBox="1"/>
          <p:nvPr/>
        </p:nvSpPr>
        <p:spPr>
          <a:xfrm>
            <a:off x="1699343" y="3949275"/>
            <a:ext cx="7575535" cy="1830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출장 중 상사가 손목을 잡고 손등으로 허벅지를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접촉하는 등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추행함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r>
              <a:rPr kumimoji="1" lang="ko-KR" altLang="en-US" sz="1500" dirty="0">
                <a:latin typeface="+mj-ea"/>
                <a:ea typeface="+mj-ea"/>
              </a:rPr>
              <a:t>또한 결혼 전 만난 여자 사진을 보여주며 몸매에 대해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이야기 하는 등 성적인 발언을 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 호텔방에 들어와 침대에 눕고 이불을 덮으며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en-US" altLang="ko-KR" sz="1500" dirty="0">
                <a:latin typeface="+mj-ea"/>
                <a:ea typeface="+mj-ea"/>
              </a:rPr>
              <a:t>“</a:t>
            </a:r>
            <a:r>
              <a:rPr kumimoji="1" lang="ko-KR" altLang="en-US" sz="1500" dirty="0">
                <a:latin typeface="+mj-ea"/>
                <a:ea typeface="+mj-ea"/>
              </a:rPr>
              <a:t>편하게 있어라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뒤로 기대어 있어라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추우면 이불을 덮어라</a:t>
            </a:r>
            <a:r>
              <a:rPr kumimoji="1" lang="en-US" altLang="ko-KR" sz="1500" dirty="0">
                <a:latin typeface="+mj-ea"/>
                <a:ea typeface="+mj-ea"/>
              </a:rPr>
              <a:t>.”</a:t>
            </a:r>
            <a:r>
              <a:rPr kumimoji="1" lang="ko-KR" altLang="en-US" sz="1500" dirty="0">
                <a:latin typeface="+mj-ea"/>
                <a:ea typeface="+mj-ea"/>
              </a:rPr>
              <a:t>고 하며 피해자로 하여금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수치심과 혐오를 일으킴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id="{31A97F2F-371A-994E-9759-05826A28BBEE}"/>
              </a:ext>
            </a:extLst>
          </p:cNvPr>
          <p:cNvCxnSpPr>
            <a:cxnSpLocks/>
          </p:cNvCxnSpPr>
          <p:nvPr/>
        </p:nvCxnSpPr>
        <p:spPr>
          <a:xfrm>
            <a:off x="926106" y="3574122"/>
            <a:ext cx="780933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274F8C-9C04-AE4D-85AA-49C90FCFC909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EC4AD7F-8EB2-6D4C-8D99-EC1A17C6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527" y="1938956"/>
            <a:ext cx="2690894" cy="27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1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4929B724-8E13-2048-9CB3-F6605D5D7F2B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B9503C36-DE6B-BF4B-BEAB-D1BFF491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D10B874B-0CC4-F648-9656-0AE48DEC08D0}"/>
              </a:ext>
            </a:extLst>
          </p:cNvPr>
          <p:cNvSpPr/>
          <p:nvPr/>
        </p:nvSpPr>
        <p:spPr>
          <a:xfrm>
            <a:off x="695848" y="3646024"/>
            <a:ext cx="9284493" cy="2955497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cxnSp>
        <p:nvCxnSpPr>
          <p:cNvPr id="38" name="직선 연결선[R] 37">
            <a:extLst>
              <a:ext uri="{FF2B5EF4-FFF2-40B4-BE49-F238E27FC236}">
                <a16:creationId xmlns:a16="http://schemas.microsoft.com/office/drawing/2014/main" id="{91588A86-415B-0042-A4CF-743D74A8080D}"/>
              </a:ext>
            </a:extLst>
          </p:cNvPr>
          <p:cNvCxnSpPr/>
          <p:nvPr/>
        </p:nvCxnSpPr>
        <p:spPr>
          <a:xfrm>
            <a:off x="926106" y="5172443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BCFA037-B179-2048-AECD-5DE30BB91E30}"/>
              </a:ext>
            </a:extLst>
          </p:cNvPr>
          <p:cNvSpPr txBox="1"/>
          <p:nvPr/>
        </p:nvSpPr>
        <p:spPr>
          <a:xfrm>
            <a:off x="602784" y="1608229"/>
            <a:ext cx="4894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② 신체 괴롭힘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폭행 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·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상해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BA6FAB-CD3E-D848-96EC-DF1DE7656D01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29" name="삼각형 28">
            <a:extLst>
              <a:ext uri="{FF2B5EF4-FFF2-40B4-BE49-F238E27FC236}">
                <a16:creationId xmlns:a16="http://schemas.microsoft.com/office/drawing/2014/main" id="{AEDA2ADF-3C4F-234B-8F2D-65EBE5609F55}"/>
              </a:ext>
            </a:extLst>
          </p:cNvPr>
          <p:cNvSpPr/>
          <p:nvPr/>
        </p:nvSpPr>
        <p:spPr>
          <a:xfrm rot="5400000">
            <a:off x="890161" y="2301469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D8C1BF-5972-5A42-B95D-A834C1998AAD}"/>
              </a:ext>
            </a:extLst>
          </p:cNvPr>
          <p:cNvSpPr txBox="1"/>
          <p:nvPr/>
        </p:nvSpPr>
        <p:spPr>
          <a:xfrm>
            <a:off x="963821" y="2172348"/>
            <a:ext cx="5578771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직접적 폭행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물건을 던지는 등의 공격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붙잡음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감금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신체에 </a:t>
            </a:r>
            <a:r>
              <a:rPr kumimoji="1" lang="ko-KR" altLang="en-US" dirty="0" err="1">
                <a:latin typeface="+mj-ea"/>
                <a:ea typeface="+mj-ea"/>
              </a:rPr>
              <a:t>위해를</a:t>
            </a:r>
            <a:r>
              <a:rPr kumimoji="1" lang="ko-KR" altLang="en-US" dirty="0">
                <a:latin typeface="+mj-ea"/>
                <a:ea typeface="+mj-ea"/>
              </a:rPr>
              <a:t> 가하는 행위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위압적 태도 등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E585F9F2-DFF6-8747-92CA-ED472132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4121826"/>
            <a:ext cx="723900" cy="330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418BECB-3818-EE4C-BE5A-45F4E2EE8B8F}"/>
              </a:ext>
            </a:extLst>
          </p:cNvPr>
          <p:cNvSpPr txBox="1"/>
          <p:nvPr/>
        </p:nvSpPr>
        <p:spPr>
          <a:xfrm>
            <a:off x="963821" y="4062028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8A05ED-2A5B-FD40-BA43-F2F88168DCE0}"/>
              </a:ext>
            </a:extLst>
          </p:cNvPr>
          <p:cNvSpPr txBox="1"/>
          <p:nvPr/>
        </p:nvSpPr>
        <p:spPr>
          <a:xfrm>
            <a:off x="1699343" y="4008763"/>
            <a:ext cx="8276625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피해자가 업무과다로 근로조건 개선에 대해 팀장에게 문제를 제기하자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팀장이 선반 위에 있던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칼을 들고 휘두르며 위협을 가했고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피해자는 생명의 위협을 느낀 이후 불안</a:t>
            </a:r>
            <a:r>
              <a:rPr kumimoji="1" lang="en-US" altLang="ko-KR" sz="1500" dirty="0">
                <a:latin typeface="+mj-ea"/>
                <a:ea typeface="+mj-ea"/>
              </a:rPr>
              <a:t>·</a:t>
            </a:r>
            <a:r>
              <a:rPr kumimoji="1" lang="ko-KR" altLang="en-US" sz="1500" dirty="0">
                <a:latin typeface="+mj-ea"/>
                <a:ea typeface="+mj-ea"/>
              </a:rPr>
              <a:t>불면 등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정신적 스트레스를 받음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9E3E48E9-4B78-434E-88B0-37AA52E3C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5471990"/>
            <a:ext cx="723900" cy="3302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3A5F9D4-E4BB-1F43-BE5C-8CD95B6764CF}"/>
              </a:ext>
            </a:extLst>
          </p:cNvPr>
          <p:cNvSpPr txBox="1"/>
          <p:nvPr/>
        </p:nvSpPr>
        <p:spPr>
          <a:xfrm>
            <a:off x="963821" y="5412192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2F95CF-3A24-D147-B97D-DE79FFC16B35}"/>
              </a:ext>
            </a:extLst>
          </p:cNvPr>
          <p:cNvSpPr txBox="1"/>
          <p:nvPr/>
        </p:nvSpPr>
        <p:spPr>
          <a:xfrm>
            <a:off x="1699343" y="5385346"/>
            <a:ext cx="8151590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부회장이 운전기사에게 운전이 마음에 들지 않는다며 지속적으로 폭언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욕설을 하고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때로는 운전 중인 운전기사의 머리를 뒤에서 마구 때리기도 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r>
              <a:rPr kumimoji="1" lang="ko-KR" altLang="en-US" sz="1500" dirty="0">
                <a:latin typeface="+mj-ea"/>
                <a:ea typeface="+mj-ea"/>
              </a:rPr>
              <a:t>또한 </a:t>
            </a:r>
            <a:r>
              <a:rPr kumimoji="1" lang="ko-KR" altLang="en-US" sz="1500" dirty="0" err="1">
                <a:latin typeface="+mj-ea"/>
                <a:ea typeface="+mj-ea"/>
              </a:rPr>
              <a:t>룸미러와</a:t>
            </a:r>
            <a:r>
              <a:rPr kumimoji="1" lang="ko-KR" altLang="en-US" sz="1500" dirty="0">
                <a:latin typeface="+mj-ea"/>
                <a:ea typeface="+mj-ea"/>
              </a:rPr>
              <a:t> </a:t>
            </a:r>
            <a:r>
              <a:rPr kumimoji="1" lang="ko-KR" altLang="en-US" sz="1500" dirty="0" err="1">
                <a:latin typeface="+mj-ea"/>
                <a:ea typeface="+mj-ea"/>
              </a:rPr>
              <a:t>사이드미러를</a:t>
            </a:r>
            <a:r>
              <a:rPr kumimoji="1" lang="ko-KR" altLang="en-US" sz="1500" dirty="0">
                <a:latin typeface="+mj-ea"/>
                <a:ea typeface="+mj-ea"/>
              </a:rPr>
              <a:t>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접은 상태에서 운전하도록 하여 피해자는 극도의 스트레스 속에서 운전업무를 함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D976906C-5B41-C440-B96F-BD63B8830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561" y="1499615"/>
            <a:ext cx="19558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1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9DCA8A76-B3AF-4943-B795-3A056C277560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F95A78B-1686-2D4A-AE6A-0813F3153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376568B-ABD3-0C43-9482-D064806F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25" y="1957675"/>
            <a:ext cx="1935402" cy="2029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03D6D-7A53-054A-8965-C4EDDF36CD4E}"/>
              </a:ext>
            </a:extLst>
          </p:cNvPr>
          <p:cNvSpPr txBox="1"/>
          <p:nvPr/>
        </p:nvSpPr>
        <p:spPr>
          <a:xfrm>
            <a:off x="602784" y="1608229"/>
            <a:ext cx="8541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③ 정신 괴롭힘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협박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,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명예훼손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,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모욕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,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심한 폭언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94703-9077-DD4F-8EE8-07897C7BEA51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10" name="삼각형 9">
            <a:extLst>
              <a:ext uri="{FF2B5EF4-FFF2-40B4-BE49-F238E27FC236}">
                <a16:creationId xmlns:a16="http://schemas.microsoft.com/office/drawing/2014/main" id="{3AA8F8DE-E340-3C47-BE99-DB4169D7EE74}"/>
              </a:ext>
            </a:extLst>
          </p:cNvPr>
          <p:cNvSpPr/>
          <p:nvPr/>
        </p:nvSpPr>
        <p:spPr>
          <a:xfrm rot="5400000">
            <a:off x="890161" y="2299832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9F306-B287-174D-8355-709BCA5FEEA6}"/>
              </a:ext>
            </a:extLst>
          </p:cNvPr>
          <p:cNvSpPr txBox="1"/>
          <p:nvPr/>
        </p:nvSpPr>
        <p:spPr>
          <a:xfrm>
            <a:off x="963821" y="2170711"/>
            <a:ext cx="720902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부적절한 질책 </a:t>
            </a:r>
            <a:r>
              <a:rPr kumimoji="1" lang="en-US" altLang="ko-KR" dirty="0">
                <a:latin typeface="+mj-ea"/>
                <a:ea typeface="+mj-ea"/>
              </a:rPr>
              <a:t>· </a:t>
            </a:r>
            <a:r>
              <a:rPr kumimoji="1" lang="ko-KR" altLang="en-US" dirty="0">
                <a:latin typeface="+mj-ea"/>
                <a:ea typeface="+mj-ea"/>
              </a:rPr>
              <a:t>주의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퇴직을 권고하는 발언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누명 </a:t>
            </a:r>
            <a:r>
              <a:rPr kumimoji="1" lang="en-US" altLang="ko-KR" dirty="0">
                <a:latin typeface="+mj-ea"/>
                <a:ea typeface="+mj-ea"/>
              </a:rPr>
              <a:t>· </a:t>
            </a:r>
            <a:r>
              <a:rPr kumimoji="1" lang="ko-KR" altLang="en-US" dirty="0">
                <a:latin typeface="+mj-ea"/>
                <a:ea typeface="+mj-ea"/>
              </a:rPr>
              <a:t>트집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지나친 간섭 </a:t>
            </a:r>
            <a:r>
              <a:rPr kumimoji="1" lang="en-US" altLang="ko-KR" dirty="0">
                <a:latin typeface="+mj-ea"/>
                <a:ea typeface="+mj-ea"/>
              </a:rPr>
              <a:t>· </a:t>
            </a:r>
            <a:r>
              <a:rPr kumimoji="1" lang="ko-KR" altLang="en-US" dirty="0">
                <a:latin typeface="+mj-ea"/>
                <a:ea typeface="+mj-ea"/>
              </a:rPr>
              <a:t>관리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불평등한 취급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재촉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폭언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협박적 발언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불쾌한 언행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예의가 없는 발언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일방적 비난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고성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부적절한 호칭 등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33A2ED97-3CDB-E942-8625-352AC9509858}"/>
              </a:ext>
            </a:extLst>
          </p:cNvPr>
          <p:cNvSpPr/>
          <p:nvPr/>
        </p:nvSpPr>
        <p:spPr>
          <a:xfrm>
            <a:off x="695848" y="3963744"/>
            <a:ext cx="9284493" cy="2637778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id="{3503BC97-D4B6-CF4E-8AB9-9EC72CEA45C3}"/>
              </a:ext>
            </a:extLst>
          </p:cNvPr>
          <p:cNvCxnSpPr/>
          <p:nvPr/>
        </p:nvCxnSpPr>
        <p:spPr>
          <a:xfrm>
            <a:off x="926106" y="5036641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ADA2142D-6A49-E749-8771-7822D1C8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21" y="4272128"/>
            <a:ext cx="723900" cy="33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3F2935-2241-854C-8979-ECFE70C3CE4C}"/>
              </a:ext>
            </a:extLst>
          </p:cNvPr>
          <p:cNvSpPr txBox="1"/>
          <p:nvPr/>
        </p:nvSpPr>
        <p:spPr>
          <a:xfrm>
            <a:off x="963821" y="4212330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D1DC68-A75C-284B-B2A4-137093353E5A}"/>
              </a:ext>
            </a:extLst>
          </p:cNvPr>
          <p:cNvSpPr txBox="1"/>
          <p:nvPr/>
        </p:nvSpPr>
        <p:spPr>
          <a:xfrm>
            <a:off x="1699343" y="4159065"/>
            <a:ext cx="8292655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피해자가 새로 바뀐 상사로부터 욕설을 듣는 등 부당한 대우를 받았고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이로 인해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불안감과 초조함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수면장애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소화불량 등 신체적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정신적 스트레스가 반복되어 </a:t>
            </a:r>
            <a:r>
              <a:rPr kumimoji="1" lang="ko-KR" altLang="en-US" sz="1500" dirty="0" err="1">
                <a:latin typeface="+mj-ea"/>
                <a:ea typeface="+mj-ea"/>
              </a:rPr>
              <a:t>요양치료를</a:t>
            </a:r>
            <a:r>
              <a:rPr kumimoji="1" lang="ko-KR" altLang="en-US" sz="1500" dirty="0">
                <a:latin typeface="+mj-ea"/>
                <a:ea typeface="+mj-ea"/>
              </a:rPr>
              <a:t> 받음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966D2A3-1B40-2948-B21C-BEA06960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21" y="5285556"/>
            <a:ext cx="723900" cy="330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BCFE17-1271-9C45-835F-19C990B876E8}"/>
              </a:ext>
            </a:extLst>
          </p:cNvPr>
          <p:cNvSpPr txBox="1"/>
          <p:nvPr/>
        </p:nvSpPr>
        <p:spPr>
          <a:xfrm>
            <a:off x="963821" y="5225758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B4A9E-9915-6043-9F09-199707641E39}"/>
              </a:ext>
            </a:extLst>
          </p:cNvPr>
          <p:cNvSpPr txBox="1"/>
          <p:nvPr/>
        </p:nvSpPr>
        <p:spPr>
          <a:xfrm>
            <a:off x="1699343" y="5198912"/>
            <a:ext cx="7715574" cy="124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 err="1">
                <a:latin typeface="+mj-ea"/>
                <a:ea typeface="+mj-ea"/>
              </a:rPr>
              <a:t>파트장의</a:t>
            </a:r>
            <a:r>
              <a:rPr kumimoji="1" lang="ko-KR" altLang="en-US" sz="1500" dirty="0">
                <a:latin typeface="+mj-ea"/>
                <a:ea typeface="+mj-ea"/>
              </a:rPr>
              <a:t> 상습적 고성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폭언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모멸감을 주는 행위와 허위사실 유포로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팀장에게 보고하고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면담하였으나 팀장은 이를 즉시 회사에 보고하지 않고 문제사항이 드러날 것을 우려해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피해자에게 </a:t>
            </a:r>
            <a:r>
              <a:rPr kumimoji="1" lang="ko-KR" altLang="en-US" sz="1500" dirty="0" err="1">
                <a:latin typeface="+mj-ea"/>
                <a:ea typeface="+mj-ea"/>
              </a:rPr>
              <a:t>협박성</a:t>
            </a:r>
            <a:r>
              <a:rPr kumimoji="1" lang="ko-KR" altLang="en-US" sz="1500" dirty="0">
                <a:latin typeface="+mj-ea"/>
                <a:ea typeface="+mj-ea"/>
              </a:rPr>
              <a:t> 발언 등을 하여 불안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수면장애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공황장애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가슴통증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과호흡증세로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치료를 받음</a:t>
            </a:r>
          </a:p>
        </p:txBody>
      </p:sp>
    </p:spTree>
    <p:extLst>
      <p:ext uri="{BB962C8B-B14F-4D97-AF65-F5344CB8AC3E}">
        <p14:creationId xmlns:p14="http://schemas.microsoft.com/office/powerpoint/2010/main" val="51067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2C76406E-48D2-214D-8317-0E97D5F3F84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4F95DBF-A943-0941-9195-96EE99BE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5FD07-5A9E-B846-853C-4C5273562A76}"/>
              </a:ext>
            </a:extLst>
          </p:cNvPr>
          <p:cNvSpPr txBox="1"/>
          <p:nvPr/>
        </p:nvSpPr>
        <p:spPr>
          <a:xfrm>
            <a:off x="602784" y="1608229"/>
            <a:ext cx="7082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④ 경제적 괴롭힘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경제 불이익 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·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제제 등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E0BA8-4BA0-DA4D-BDD7-AECD2E3CEC8B}"/>
              </a:ext>
            </a:extLst>
          </p:cNvPr>
          <p:cNvSpPr txBox="1"/>
          <p:nvPr/>
        </p:nvSpPr>
        <p:spPr>
          <a:xfrm>
            <a:off x="11564471" y="2926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11" name="삼각형 10">
            <a:extLst>
              <a:ext uri="{FF2B5EF4-FFF2-40B4-BE49-F238E27FC236}">
                <a16:creationId xmlns:a16="http://schemas.microsoft.com/office/drawing/2014/main" id="{F3278702-DF8C-6F45-9972-832D1D9218E1}"/>
              </a:ext>
            </a:extLst>
          </p:cNvPr>
          <p:cNvSpPr/>
          <p:nvPr/>
        </p:nvSpPr>
        <p:spPr>
          <a:xfrm rot="5400000">
            <a:off x="890161" y="2301220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D33B2-18DC-484F-A87A-6E76A4239002}"/>
              </a:ext>
            </a:extLst>
          </p:cNvPr>
          <p:cNvSpPr txBox="1"/>
          <p:nvPr/>
        </p:nvSpPr>
        <p:spPr>
          <a:xfrm>
            <a:off x="963821" y="2172099"/>
            <a:ext cx="7752443" cy="105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경제 불이익 </a:t>
            </a:r>
            <a:r>
              <a:rPr kumimoji="1" lang="en-US" altLang="ko-KR" dirty="0">
                <a:latin typeface="+mj-ea"/>
                <a:ea typeface="+mj-ea"/>
              </a:rPr>
              <a:t>· </a:t>
            </a:r>
            <a:r>
              <a:rPr kumimoji="1" lang="ko-KR" altLang="en-US" dirty="0">
                <a:latin typeface="+mj-ea"/>
                <a:ea typeface="+mj-ea"/>
              </a:rPr>
              <a:t>제재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부당한 평가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성과에 대한 언급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사실상의 해고와 같은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고용 종료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권고사직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강제 희망퇴직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  <a:r>
              <a:rPr kumimoji="1" lang="ko-KR" altLang="en-US" dirty="0">
                <a:latin typeface="+mj-ea"/>
                <a:ea typeface="+mj-ea"/>
              </a:rPr>
              <a:t> </a:t>
            </a:r>
            <a:r>
              <a:rPr kumimoji="1" lang="ko-KR" altLang="en-US" dirty="0" err="1">
                <a:latin typeface="+mj-ea"/>
                <a:ea typeface="+mj-ea"/>
              </a:rPr>
              <a:t>근로일이나</a:t>
            </a:r>
            <a:r>
              <a:rPr kumimoji="1" lang="ko-KR" altLang="en-US" dirty="0">
                <a:latin typeface="+mj-ea"/>
                <a:ea typeface="+mj-ea"/>
              </a:rPr>
              <a:t> 근로시간을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단축하거나 금지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정당한 권리 박탈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정당한 권리 요구 무시</a:t>
            </a:r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32F89FD3-E255-BB46-BB9A-BA9582802B37}"/>
              </a:ext>
            </a:extLst>
          </p:cNvPr>
          <p:cNvSpPr/>
          <p:nvPr/>
        </p:nvSpPr>
        <p:spPr>
          <a:xfrm>
            <a:off x="695848" y="3961980"/>
            <a:ext cx="9284493" cy="2367568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cxnSp>
        <p:nvCxnSpPr>
          <p:cNvPr id="17" name="직선 연결선[R] 16">
            <a:extLst>
              <a:ext uri="{FF2B5EF4-FFF2-40B4-BE49-F238E27FC236}">
                <a16:creationId xmlns:a16="http://schemas.microsoft.com/office/drawing/2014/main" id="{A5761994-EE8C-BF49-BE4D-72725E420556}"/>
              </a:ext>
            </a:extLst>
          </p:cNvPr>
          <p:cNvCxnSpPr/>
          <p:nvPr/>
        </p:nvCxnSpPr>
        <p:spPr>
          <a:xfrm>
            <a:off x="926106" y="5135054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625C27BD-F844-9A4A-B57A-1D2B6AA7D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4321860"/>
            <a:ext cx="723900" cy="330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9CC23D-3197-C14E-89B7-3B9137B37111}"/>
              </a:ext>
            </a:extLst>
          </p:cNvPr>
          <p:cNvSpPr txBox="1"/>
          <p:nvPr/>
        </p:nvSpPr>
        <p:spPr>
          <a:xfrm>
            <a:off x="963821" y="4262062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D6EF34-8E3D-BB48-8797-AA4AF2DC32CD}"/>
              </a:ext>
            </a:extLst>
          </p:cNvPr>
          <p:cNvSpPr txBox="1"/>
          <p:nvPr/>
        </p:nvSpPr>
        <p:spPr>
          <a:xfrm>
            <a:off x="1699343" y="4208797"/>
            <a:ext cx="7673896" cy="65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고속버스 운전기사인 피해자가 장기간에 걸친 부당한 대기발령과 정직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전보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해고 등의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징계로 정신적 스트레스를 받음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91FB238-C0C9-7D4F-A2D5-C8A46D3BD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5458351"/>
            <a:ext cx="723900" cy="330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B6D4B1-192B-4442-94EB-6FBE0F186172}"/>
              </a:ext>
            </a:extLst>
          </p:cNvPr>
          <p:cNvSpPr txBox="1"/>
          <p:nvPr/>
        </p:nvSpPr>
        <p:spPr>
          <a:xfrm>
            <a:off x="963821" y="5398553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AA862-B8D9-D84C-BAE9-CEE1B60AE5D2}"/>
              </a:ext>
            </a:extLst>
          </p:cNvPr>
          <p:cNvSpPr txBox="1"/>
          <p:nvPr/>
        </p:nvSpPr>
        <p:spPr>
          <a:xfrm>
            <a:off x="1699343" y="5371707"/>
            <a:ext cx="7824578" cy="65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회사의 부당해고로 인한 노동위원회 구제신청 및 행정소송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형사고발 등의 다툼 과정에서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피해자가 두통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시야 이상 등의 증상이 있어 치료를 받음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B1F9B-3951-DD46-8B17-FF0A5A75DEB2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984E23-4FEE-994E-8242-D045AFEED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941" y="1466426"/>
            <a:ext cx="18034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1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91AF55-1737-3149-B6EB-61F849991F42}"/>
              </a:ext>
            </a:extLst>
          </p:cNvPr>
          <p:cNvSpPr/>
          <p:nvPr/>
        </p:nvSpPr>
        <p:spPr>
          <a:xfrm>
            <a:off x="0" y="-1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2C29CD-3699-EB48-83D1-4078F0B6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711DD-F50D-F740-84D6-3478AFAA8E45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02B0B-1BBE-8149-9E44-CA22C989E8E8}"/>
              </a:ext>
            </a:extLst>
          </p:cNvPr>
          <p:cNvSpPr txBox="1"/>
          <p:nvPr/>
        </p:nvSpPr>
        <p:spPr>
          <a:xfrm>
            <a:off x="602784" y="1617479"/>
            <a:ext cx="83215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⑤ 인간관계에서 괴롭힘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격리 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· </a:t>
            </a:r>
            <a:r>
              <a:rPr kumimoji="1" lang="ko-KR" altLang="en-US" sz="3000" dirty="0" err="1">
                <a:solidFill>
                  <a:srgbClr val="04665C"/>
                </a:solidFill>
                <a:latin typeface="+mj-ea"/>
                <a:ea typeface="+mj-ea"/>
              </a:rPr>
              <a:t>동료분리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 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·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무시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10" name="삼각형 9">
            <a:extLst>
              <a:ext uri="{FF2B5EF4-FFF2-40B4-BE49-F238E27FC236}">
                <a16:creationId xmlns:a16="http://schemas.microsoft.com/office/drawing/2014/main" id="{2A42E238-F976-AE49-B9CE-7D967C5DC028}"/>
              </a:ext>
            </a:extLst>
          </p:cNvPr>
          <p:cNvSpPr/>
          <p:nvPr/>
        </p:nvSpPr>
        <p:spPr>
          <a:xfrm rot="5400000">
            <a:off x="890161" y="2293441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9834F-50D2-4049-B241-002BEC640789}"/>
              </a:ext>
            </a:extLst>
          </p:cNvPr>
          <p:cNvSpPr txBox="1"/>
          <p:nvPr/>
        </p:nvSpPr>
        <p:spPr>
          <a:xfrm>
            <a:off x="963821" y="2164320"/>
            <a:ext cx="7664278" cy="1400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낮은 업무평가 내용 유포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다른 사람들과의 소통 저지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불리한</a:t>
            </a:r>
            <a:r>
              <a:rPr kumimoji="1" lang="en-US" altLang="ko-KR" spc="-50" dirty="0">
                <a:latin typeface="+mj-ea"/>
                <a:ea typeface="+mj-ea"/>
              </a:rPr>
              <a:t>(</a:t>
            </a:r>
            <a:r>
              <a:rPr kumimoji="1" lang="ko-KR" altLang="en-US" spc="-50" dirty="0">
                <a:latin typeface="+mj-ea"/>
                <a:ea typeface="+mj-ea"/>
              </a:rPr>
              <a:t>불평등한</a:t>
            </a:r>
            <a:r>
              <a:rPr kumimoji="1" lang="en-US" altLang="ko-KR" spc="-50" dirty="0">
                <a:latin typeface="+mj-ea"/>
                <a:ea typeface="+mj-ea"/>
              </a:rPr>
              <a:t>)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목적으로 부서이동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배치전환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부서이동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 err="1">
                <a:latin typeface="+mj-ea"/>
                <a:ea typeface="+mj-ea"/>
              </a:rPr>
              <a:t>배치전환의</a:t>
            </a:r>
            <a:r>
              <a:rPr kumimoji="1" lang="ko-KR" altLang="en-US" spc="-50" dirty="0">
                <a:latin typeface="+mj-ea"/>
                <a:ea typeface="+mj-ea"/>
              </a:rPr>
              <a:t> 사유를 알려주지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조롱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무시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예의 없는 행동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상사 등이 업무 개선 등에 관한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의견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제안을 묵살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일방적인 약속 취소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상사의 지시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명령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제안 무시 등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0E547D6-7356-314E-A3BC-9E36ADFEE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96" y="2537551"/>
            <a:ext cx="1549400" cy="1854200"/>
          </a:xfrm>
          <a:prstGeom prst="rect">
            <a:avLst/>
          </a:prstGeom>
        </p:spPr>
      </p:pic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31BE4F8E-F385-FE4E-A781-17C7EFCD8B84}"/>
              </a:ext>
            </a:extLst>
          </p:cNvPr>
          <p:cNvSpPr/>
          <p:nvPr/>
        </p:nvSpPr>
        <p:spPr>
          <a:xfrm>
            <a:off x="695848" y="4318600"/>
            <a:ext cx="9284493" cy="2545338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id="{84672723-748E-8049-AF87-3335A2530E0D}"/>
              </a:ext>
            </a:extLst>
          </p:cNvPr>
          <p:cNvCxnSpPr/>
          <p:nvPr/>
        </p:nvCxnSpPr>
        <p:spPr>
          <a:xfrm>
            <a:off x="926106" y="5467924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FFDB13B4-37DC-1C49-9027-CA1DB9F3F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21" y="4678480"/>
            <a:ext cx="723900" cy="33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C7DB34-7E08-0143-9BFC-190141261B01}"/>
              </a:ext>
            </a:extLst>
          </p:cNvPr>
          <p:cNvSpPr txBox="1"/>
          <p:nvPr/>
        </p:nvSpPr>
        <p:spPr>
          <a:xfrm>
            <a:off x="963821" y="4618682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50CD0-B008-6649-955C-B4D04B6E6EF4}"/>
              </a:ext>
            </a:extLst>
          </p:cNvPr>
          <p:cNvSpPr txBox="1"/>
          <p:nvPr/>
        </p:nvSpPr>
        <p:spPr>
          <a:xfrm>
            <a:off x="1699343" y="4565417"/>
            <a:ext cx="7933582" cy="65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극심한 노</a:t>
            </a:r>
            <a:r>
              <a:rPr kumimoji="1" lang="en-US" altLang="ko-KR" sz="1500" dirty="0">
                <a:latin typeface="+mj-ea"/>
                <a:ea typeface="+mj-ea"/>
              </a:rPr>
              <a:t>·</a:t>
            </a:r>
            <a:r>
              <a:rPr kumimoji="1" lang="ko-KR" altLang="en-US" sz="1500" dirty="0">
                <a:latin typeface="+mj-ea"/>
                <a:ea typeface="+mj-ea"/>
              </a:rPr>
              <a:t>사 대립관계에서 나타나는 회사의 차별과 경제적 어려움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동료 간의 갈등 등으로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피해자가 업무상 스트레스를 받음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12AF313-AFE6-F140-B4B7-42FE55C04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21" y="5755596"/>
            <a:ext cx="723900" cy="330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3209F3-EF7C-D649-AFB8-EAF5C33B1CD3}"/>
              </a:ext>
            </a:extLst>
          </p:cNvPr>
          <p:cNvSpPr txBox="1"/>
          <p:nvPr/>
        </p:nvSpPr>
        <p:spPr>
          <a:xfrm>
            <a:off x="963821" y="5695798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3C98C-EB9A-5849-8181-8CB65D9DE8BA}"/>
              </a:ext>
            </a:extLst>
          </p:cNvPr>
          <p:cNvSpPr txBox="1"/>
          <p:nvPr/>
        </p:nvSpPr>
        <p:spPr>
          <a:xfrm>
            <a:off x="1699343" y="5668952"/>
            <a:ext cx="7481535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새로운 상사의 지속적인 사직 강요와 업무제외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대화 단절로 사내에서 따돌림을 당함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또한 부서 내에서 공개적으로 질책을 받는 등 업무와 관련된 스트레스로 인해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우울증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불안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불면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등의 증상을 보여 병원진료를 받음</a:t>
            </a:r>
          </a:p>
        </p:txBody>
      </p:sp>
    </p:spTree>
    <p:extLst>
      <p:ext uri="{BB962C8B-B14F-4D97-AF65-F5344CB8AC3E}">
        <p14:creationId xmlns:p14="http://schemas.microsoft.com/office/powerpoint/2010/main" val="63196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251CC7CD-E1F1-3B4A-A554-833AA9BBF873}"/>
              </a:ext>
            </a:extLst>
          </p:cNvPr>
          <p:cNvSpPr/>
          <p:nvPr/>
        </p:nvSpPr>
        <p:spPr>
          <a:xfrm>
            <a:off x="0" y="-1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CD9E7FB-F2AA-344C-B175-975AEEBE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D83DC7-FD4D-F343-9ABB-3C5D88B9F38D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38453-2818-BC4A-B77D-A96D32BE0EAB}"/>
              </a:ext>
            </a:extLst>
          </p:cNvPr>
          <p:cNvSpPr txBox="1"/>
          <p:nvPr/>
        </p:nvSpPr>
        <p:spPr>
          <a:xfrm>
            <a:off x="602784" y="1185242"/>
            <a:ext cx="9813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⑥ 과대한 요구</a:t>
            </a:r>
            <a:endParaRPr kumimoji="1" lang="en-US" altLang="ko-KR" sz="3000" b="1" dirty="0">
              <a:solidFill>
                <a:srgbClr val="04665C"/>
              </a:solidFill>
              <a:latin typeface="+mj-ea"/>
              <a:ea typeface="+mj-ea"/>
            </a:endParaRPr>
          </a:p>
          <a:p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   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업무상 불필요한 것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, 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수행 불가능한 것 등의 강제 등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7" name="삼각형 6">
            <a:extLst>
              <a:ext uri="{FF2B5EF4-FFF2-40B4-BE49-F238E27FC236}">
                <a16:creationId xmlns:a16="http://schemas.microsoft.com/office/drawing/2014/main" id="{60B49529-7905-9748-8A3F-A28190246ED5}"/>
              </a:ext>
            </a:extLst>
          </p:cNvPr>
          <p:cNvSpPr/>
          <p:nvPr/>
        </p:nvSpPr>
        <p:spPr>
          <a:xfrm rot="5400000">
            <a:off x="917629" y="2365701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563E-32CA-5741-A53E-21B3402DBD33}"/>
              </a:ext>
            </a:extLst>
          </p:cNvPr>
          <p:cNvSpPr txBox="1"/>
          <p:nvPr/>
        </p:nvSpPr>
        <p:spPr>
          <a:xfrm>
            <a:off x="963821" y="2252249"/>
            <a:ext cx="924483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 무리한 지시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이동</a:t>
            </a:r>
            <a:r>
              <a:rPr kumimoji="1" lang="en-US" altLang="ko-KR" spc="-50" dirty="0">
                <a:latin typeface="+mj-ea"/>
                <a:ea typeface="+mj-ea"/>
              </a:rPr>
              <a:t>·</a:t>
            </a:r>
            <a:r>
              <a:rPr kumimoji="1" lang="ko-KR" altLang="en-US" spc="-50" dirty="0">
                <a:latin typeface="+mj-ea"/>
                <a:ea typeface="+mj-ea"/>
              </a:rPr>
              <a:t>배치전환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필요한 정보를 주지 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업무지시를 명확하게 하지 않음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 질병</a:t>
            </a:r>
            <a:r>
              <a:rPr kumimoji="1" lang="en-US" altLang="ko-KR" spc="-50" dirty="0">
                <a:latin typeface="+mj-ea"/>
              </a:rPr>
              <a:t>·</a:t>
            </a:r>
            <a:r>
              <a:rPr kumimoji="1" lang="ko-KR" altLang="en-US" spc="-50" dirty="0">
                <a:latin typeface="+mj-ea"/>
                <a:ea typeface="+mj-ea"/>
              </a:rPr>
              <a:t>부상 등에 배려하지 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협조하지 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사적인 일의 강제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과도한 요구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 과도한 간섭</a:t>
            </a:r>
            <a:r>
              <a:rPr kumimoji="1" lang="en-US" altLang="ko-KR" spc="-50" dirty="0">
                <a:latin typeface="+mj-ea"/>
              </a:rPr>
              <a:t>·</a:t>
            </a:r>
            <a:r>
              <a:rPr kumimoji="1" lang="ko-KR" altLang="en-US" spc="-50" dirty="0">
                <a:latin typeface="+mj-ea"/>
                <a:ea typeface="+mj-ea"/>
              </a:rPr>
              <a:t>관리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부적절한 시말서 등 작성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불평등 취급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 err="1">
                <a:latin typeface="+mj-ea"/>
                <a:ea typeface="+mj-ea"/>
              </a:rPr>
              <a:t>불법내용</a:t>
            </a:r>
            <a:r>
              <a:rPr kumimoji="1" lang="ko-KR" altLang="en-US" spc="-50" dirty="0">
                <a:latin typeface="+mj-ea"/>
                <a:ea typeface="+mj-ea"/>
              </a:rPr>
              <a:t> 지시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계약 외 지시 등</a:t>
            </a:r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CBE6D0E0-23BF-3E45-9560-45BB02C937ED}"/>
              </a:ext>
            </a:extLst>
          </p:cNvPr>
          <p:cNvSpPr/>
          <p:nvPr/>
        </p:nvSpPr>
        <p:spPr>
          <a:xfrm>
            <a:off x="695848" y="3566738"/>
            <a:ext cx="9284493" cy="3320950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cxnSp>
        <p:nvCxnSpPr>
          <p:cNvPr id="12" name="직선 연결선[R] 11">
            <a:extLst>
              <a:ext uri="{FF2B5EF4-FFF2-40B4-BE49-F238E27FC236}">
                <a16:creationId xmlns:a16="http://schemas.microsoft.com/office/drawing/2014/main" id="{627FD251-93DB-D74A-8C5D-6C78ADDBC007}"/>
              </a:ext>
            </a:extLst>
          </p:cNvPr>
          <p:cNvCxnSpPr/>
          <p:nvPr/>
        </p:nvCxnSpPr>
        <p:spPr>
          <a:xfrm>
            <a:off x="926106" y="4763562"/>
            <a:ext cx="882397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DB8D9ACA-E9A2-724C-A5EF-EA39EEAB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3795990"/>
            <a:ext cx="723900" cy="33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B7B961-05F0-134F-B8D8-1033273EADBF}"/>
              </a:ext>
            </a:extLst>
          </p:cNvPr>
          <p:cNvSpPr txBox="1"/>
          <p:nvPr/>
        </p:nvSpPr>
        <p:spPr>
          <a:xfrm>
            <a:off x="963821" y="3736192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3DB9A-C443-BC40-9153-E46CA5C0D050}"/>
              </a:ext>
            </a:extLst>
          </p:cNvPr>
          <p:cNvSpPr txBox="1"/>
          <p:nvPr/>
        </p:nvSpPr>
        <p:spPr>
          <a:xfrm>
            <a:off x="1699343" y="3682927"/>
            <a:ext cx="8167621" cy="94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인사발령 후 업무 규정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전산시스템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업무 처리절차 등이 변경되면서 업무 난이도 및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부담이 증가했고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이로 인해 피해자가 스트레스를 받고 심한 두통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어지러움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가슴이 찢어지는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느낌 등의 증세를 겪음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1B1B00F-2967-EE47-A1EB-2D31A84D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4991859"/>
            <a:ext cx="723900" cy="33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6F2AEB-2360-A140-AF6C-4332824BF5B0}"/>
              </a:ext>
            </a:extLst>
          </p:cNvPr>
          <p:cNvSpPr txBox="1"/>
          <p:nvPr/>
        </p:nvSpPr>
        <p:spPr>
          <a:xfrm>
            <a:off x="963821" y="4932061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32494A-0D8D-E942-90F5-1472E2BB692E}"/>
              </a:ext>
            </a:extLst>
          </p:cNvPr>
          <p:cNvSpPr txBox="1"/>
          <p:nvPr/>
        </p:nvSpPr>
        <p:spPr>
          <a:xfrm>
            <a:off x="1699343" y="4906926"/>
            <a:ext cx="7436651" cy="124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육아휴직 복직 이후 </a:t>
            </a:r>
            <a:r>
              <a:rPr kumimoji="1" lang="en-US" altLang="ko-KR" sz="1500" dirty="0">
                <a:latin typeface="+mj-ea"/>
                <a:ea typeface="+mj-ea"/>
              </a:rPr>
              <a:t>10</a:t>
            </a:r>
            <a:r>
              <a:rPr kumimoji="1" lang="ko-KR" altLang="en-US" sz="1500" dirty="0">
                <a:latin typeface="+mj-ea"/>
                <a:ea typeface="+mj-ea"/>
              </a:rPr>
              <a:t>년 간 해왔던 업무가 아닌 다른 업무를 하도록 </a:t>
            </a:r>
            <a:r>
              <a:rPr kumimoji="1" lang="ko-KR" altLang="en-US" sz="1500" dirty="0" err="1">
                <a:latin typeface="+mj-ea"/>
                <a:ea typeface="+mj-ea"/>
              </a:rPr>
              <a:t>지시받았으며</a:t>
            </a:r>
            <a:r>
              <a:rPr kumimoji="1" lang="en-US" altLang="ko-KR" sz="1500" dirty="0">
                <a:latin typeface="+mj-ea"/>
                <a:ea typeface="+mj-ea"/>
              </a:rPr>
              <a:t>,</a:t>
            </a:r>
            <a:r>
              <a:rPr kumimoji="1" lang="ko-KR" altLang="en-US" sz="1500" dirty="0">
                <a:latin typeface="+mj-ea"/>
                <a:ea typeface="+mj-ea"/>
              </a:rPr>
              <a:t>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컴퓨터 등은 한달 후에 지급하겠다고 한 후 지급하지 않음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근무시간 전</a:t>
            </a:r>
            <a:r>
              <a:rPr kumimoji="1" lang="en-US" altLang="ko-KR" sz="1500" dirty="0">
                <a:latin typeface="+mj-ea"/>
                <a:ea typeface="+mj-ea"/>
              </a:rPr>
              <a:t>(9</a:t>
            </a:r>
            <a:r>
              <a:rPr kumimoji="1" lang="ko-KR" altLang="en-US" sz="1500" dirty="0">
                <a:latin typeface="+mj-ea"/>
                <a:ea typeface="+mj-ea"/>
              </a:rPr>
              <a:t>시 이전</a:t>
            </a:r>
            <a:r>
              <a:rPr kumimoji="1" lang="en-US" altLang="ko-KR" sz="1500" dirty="0">
                <a:latin typeface="+mj-ea"/>
                <a:ea typeface="+mj-ea"/>
              </a:rPr>
              <a:t>)</a:t>
            </a:r>
            <a:r>
              <a:rPr kumimoji="1" lang="ko-KR" altLang="en-US" sz="1500" dirty="0">
                <a:latin typeface="+mj-ea"/>
                <a:ea typeface="+mj-ea"/>
              </a:rPr>
              <a:t>이나 점심시간</a:t>
            </a:r>
            <a:r>
              <a:rPr kumimoji="1" lang="en-US" altLang="ko-KR" sz="1500" dirty="0">
                <a:latin typeface="+mj-ea"/>
                <a:ea typeface="+mj-ea"/>
              </a:rPr>
              <a:t>(12</a:t>
            </a:r>
            <a:r>
              <a:rPr kumimoji="1" lang="ko-KR" altLang="en-US" sz="1500" dirty="0">
                <a:latin typeface="+mj-ea"/>
                <a:ea typeface="+mj-ea"/>
              </a:rPr>
              <a:t>시</a:t>
            </a:r>
            <a:r>
              <a:rPr kumimoji="1" lang="en-US" altLang="ko-KR" sz="1500" dirty="0">
                <a:latin typeface="+mj-ea"/>
                <a:ea typeface="+mj-ea"/>
              </a:rPr>
              <a:t>~13</a:t>
            </a:r>
            <a:r>
              <a:rPr kumimoji="1" lang="ko-KR" altLang="en-US" sz="1500" dirty="0">
                <a:latin typeface="+mj-ea"/>
                <a:ea typeface="+mj-ea"/>
              </a:rPr>
              <a:t>시</a:t>
            </a:r>
            <a:r>
              <a:rPr kumimoji="1" lang="en-US" altLang="ko-KR" sz="1500" dirty="0">
                <a:latin typeface="+mj-ea"/>
                <a:ea typeface="+mj-ea"/>
              </a:rPr>
              <a:t>)</a:t>
            </a:r>
            <a:r>
              <a:rPr kumimoji="1" lang="ko-KR" altLang="en-US" sz="1500" dirty="0">
                <a:latin typeface="+mj-ea"/>
                <a:ea typeface="+mj-ea"/>
              </a:rPr>
              <a:t>에 사무실에 출입하지 못하게 하고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다른 직원들과의 대화를 막고 모든 대화는 직원을 통해 녹취하겠다고 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7480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E448F5-BAAE-E94F-AD32-111C4FF29FBB}"/>
              </a:ext>
            </a:extLst>
          </p:cNvPr>
          <p:cNvSpPr/>
          <p:nvPr/>
        </p:nvSpPr>
        <p:spPr>
          <a:xfrm>
            <a:off x="0" y="-1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12C8CA2-2BB1-3745-9C81-A171E8C0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7" y="303738"/>
            <a:ext cx="10045700" cy="6896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56F490-EF8A-2C47-97F9-6B979CFDCC3D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1B3EC-7DF8-F94C-83DF-7146278B414F}"/>
              </a:ext>
            </a:extLst>
          </p:cNvPr>
          <p:cNvSpPr txBox="1"/>
          <p:nvPr/>
        </p:nvSpPr>
        <p:spPr>
          <a:xfrm>
            <a:off x="602784" y="1244455"/>
            <a:ext cx="8305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⑦ 과소한 요구</a:t>
            </a:r>
            <a:endParaRPr kumimoji="1" lang="en-US" altLang="ko-KR" sz="3000" b="1" dirty="0">
              <a:solidFill>
                <a:srgbClr val="04665C"/>
              </a:solidFill>
              <a:latin typeface="+mj-ea"/>
              <a:ea typeface="+mj-ea"/>
            </a:endParaRPr>
          </a:p>
          <a:p>
            <a:r>
              <a:rPr kumimoji="1" lang="en-US" altLang="ko-KR" sz="3000" b="1" dirty="0">
                <a:solidFill>
                  <a:srgbClr val="04665C"/>
                </a:solidFill>
                <a:latin typeface="+mj-ea"/>
                <a:ea typeface="+mj-ea"/>
              </a:rPr>
              <a:t>   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합리적 이유 없이 업무나 일을 주지 않는 것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6" name="삼각형 5">
            <a:extLst>
              <a:ext uri="{FF2B5EF4-FFF2-40B4-BE49-F238E27FC236}">
                <a16:creationId xmlns:a16="http://schemas.microsoft.com/office/drawing/2014/main" id="{47AFE27E-969E-8547-BD4A-313CAE3B78A8}"/>
              </a:ext>
            </a:extLst>
          </p:cNvPr>
          <p:cNvSpPr/>
          <p:nvPr/>
        </p:nvSpPr>
        <p:spPr>
          <a:xfrm rot="5400000">
            <a:off x="907408" y="2602971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A2F6B-B1B2-6D46-97B6-CE74CAFCEC22}"/>
              </a:ext>
            </a:extLst>
          </p:cNvPr>
          <p:cNvSpPr txBox="1"/>
          <p:nvPr/>
        </p:nvSpPr>
        <p:spPr>
          <a:xfrm>
            <a:off x="1027321" y="2486449"/>
            <a:ext cx="6833922" cy="1393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업무를 주지 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업무 관련 도구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자원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정보를 주지 않고 업무에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대해 언급할 기회를 주지 않음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 err="1">
                <a:latin typeface="+mj-ea"/>
                <a:ea typeface="+mj-ea"/>
              </a:rPr>
              <a:t>근로일이나</a:t>
            </a:r>
            <a:r>
              <a:rPr kumimoji="1" lang="ko-KR" altLang="en-US" spc="-50" dirty="0">
                <a:latin typeface="+mj-ea"/>
                <a:ea typeface="+mj-ea"/>
              </a:rPr>
              <a:t> 근로시간을 단축함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능력과 경력에 맞지 않는 낮은 직무로 이동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배치전환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계약 외 낮은 수준의 업무 요구</a:t>
            </a: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40E49959-FC1A-7548-9B1A-2B05C9AABB0E}"/>
              </a:ext>
            </a:extLst>
          </p:cNvPr>
          <p:cNvSpPr/>
          <p:nvPr/>
        </p:nvSpPr>
        <p:spPr>
          <a:xfrm>
            <a:off x="695848" y="4615427"/>
            <a:ext cx="9284493" cy="1783504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72DB834-447C-C04B-9177-4CD3998D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4844676"/>
            <a:ext cx="723900" cy="33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69A49-C2A0-5343-B394-C52B4111E99A}"/>
              </a:ext>
            </a:extLst>
          </p:cNvPr>
          <p:cNvSpPr txBox="1"/>
          <p:nvPr/>
        </p:nvSpPr>
        <p:spPr>
          <a:xfrm>
            <a:off x="1023196" y="4787241"/>
            <a:ext cx="543739" cy="381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B965A-358F-3E4C-AE52-1C025F87705B}"/>
              </a:ext>
            </a:extLst>
          </p:cNvPr>
          <p:cNvSpPr txBox="1"/>
          <p:nvPr/>
        </p:nvSpPr>
        <p:spPr>
          <a:xfrm>
            <a:off x="1699343" y="4817947"/>
            <a:ext cx="7991290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주</a:t>
            </a:r>
            <a:r>
              <a:rPr kumimoji="1" lang="en-US" altLang="ko-KR" sz="1500" dirty="0">
                <a:latin typeface="+mj-ea"/>
                <a:ea typeface="+mj-ea"/>
              </a:rPr>
              <a:t>·</a:t>
            </a:r>
            <a:r>
              <a:rPr kumimoji="1" lang="ko-KR" altLang="en-US" sz="1500" dirty="0">
                <a:latin typeface="+mj-ea"/>
                <a:ea typeface="+mj-ea"/>
              </a:rPr>
              <a:t>야간 근무를 하다가 상시주간업무로 변경되었는데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이로 인해 다른 동료들의 업무강도가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강해졌다며 팀장이 회사 내에서 따돌림을 하기 시작함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r>
              <a:rPr kumimoji="1" lang="ko-KR" altLang="en-US" sz="1500" dirty="0">
                <a:latin typeface="+mj-ea"/>
                <a:ea typeface="+mj-ea"/>
              </a:rPr>
              <a:t>이후 업무를 주지 않고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 err="1">
                <a:latin typeface="+mj-ea"/>
                <a:ea typeface="+mj-ea"/>
              </a:rPr>
              <a:t>기약없이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책상에만 앉아 있게 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r>
              <a:rPr kumimoji="1" lang="ko-KR" altLang="en-US" sz="1500" dirty="0">
                <a:latin typeface="+mj-ea"/>
                <a:ea typeface="+mj-ea"/>
              </a:rPr>
              <a:t>업무부여를 요청하였으나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업무에서 배제된 채 청소나 잡일 등만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하도록 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64A068B-612D-164F-8017-10C46DFAD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086" y="2682649"/>
            <a:ext cx="2019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02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39355AE6-9B18-2545-AC65-B18E4501EFF0}"/>
              </a:ext>
            </a:extLst>
          </p:cNvPr>
          <p:cNvSpPr/>
          <p:nvPr/>
        </p:nvSpPr>
        <p:spPr>
          <a:xfrm>
            <a:off x="0" y="-1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9013064-B7F1-0E4B-BB3E-2781ED59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821E9D-273E-5645-A7EE-952B9FF4201B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9" name="삼각형 8">
            <a:extLst>
              <a:ext uri="{FF2B5EF4-FFF2-40B4-BE49-F238E27FC236}">
                <a16:creationId xmlns:a16="http://schemas.microsoft.com/office/drawing/2014/main" id="{1C68511E-7F13-DC4A-AA41-8274E97F9D03}"/>
              </a:ext>
            </a:extLst>
          </p:cNvPr>
          <p:cNvSpPr/>
          <p:nvPr/>
        </p:nvSpPr>
        <p:spPr>
          <a:xfrm rot="5400000">
            <a:off x="890161" y="2450397"/>
            <a:ext cx="147320" cy="127000"/>
          </a:xfrm>
          <a:prstGeom prst="triangl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7BE1D-FD79-0242-8F22-9FE32DFA08FC}"/>
              </a:ext>
            </a:extLst>
          </p:cNvPr>
          <p:cNvSpPr txBox="1"/>
          <p:nvPr/>
        </p:nvSpPr>
        <p:spPr>
          <a:xfrm>
            <a:off x="1027321" y="2329992"/>
            <a:ext cx="5463355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개인의 특징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질병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장애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연령에 관한 부적절한 발언</a:t>
            </a:r>
          </a:p>
          <a:p>
            <a:pPr>
              <a:lnSpc>
                <a:spcPts val="2600"/>
              </a:lnSpc>
            </a:pPr>
            <a:r>
              <a:rPr kumimoji="1" lang="en-US" altLang="ko-KR" spc="-50" dirty="0">
                <a:latin typeface="+mj-ea"/>
                <a:ea typeface="+mj-ea"/>
              </a:rPr>
              <a:t>(</a:t>
            </a:r>
            <a:r>
              <a:rPr kumimoji="1" lang="ko-KR" altLang="en-US" spc="-50" dirty="0">
                <a:latin typeface="+mj-ea"/>
                <a:ea typeface="+mj-ea"/>
              </a:rPr>
              <a:t>차별적 발언 포함</a:t>
            </a:r>
            <a:r>
              <a:rPr kumimoji="1" lang="en-US" altLang="ko-KR" spc="-50" dirty="0">
                <a:latin typeface="+mj-ea"/>
                <a:ea typeface="+mj-ea"/>
              </a:rPr>
              <a:t>), </a:t>
            </a:r>
            <a:r>
              <a:rPr kumimoji="1" lang="ko-KR" altLang="en-US" spc="-50" dirty="0">
                <a:latin typeface="+mj-ea"/>
                <a:ea typeface="+mj-ea"/>
              </a:rPr>
              <a:t>사생활 간섭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개인정보 등의 유포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휴식시간 등의 간섭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시간 외 업무의 강요</a:t>
            </a:r>
            <a:r>
              <a:rPr kumimoji="1" lang="en-US" altLang="ko-KR" spc="-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600"/>
              </a:lnSpc>
            </a:pPr>
            <a:r>
              <a:rPr kumimoji="1" lang="ko-KR" altLang="en-US" spc="-50" dirty="0">
                <a:latin typeface="+mj-ea"/>
                <a:ea typeface="+mj-ea"/>
              </a:rPr>
              <a:t>소지품 체크</a:t>
            </a:r>
            <a:r>
              <a:rPr kumimoji="1" lang="en-US" altLang="ko-KR" spc="-50" dirty="0">
                <a:latin typeface="+mj-ea"/>
                <a:ea typeface="+mj-ea"/>
              </a:rPr>
              <a:t>, </a:t>
            </a:r>
            <a:r>
              <a:rPr kumimoji="1" lang="ko-KR" altLang="en-US" spc="-50" dirty="0">
                <a:latin typeface="+mj-ea"/>
                <a:ea typeface="+mj-ea"/>
              </a:rPr>
              <a:t>사생활의 감시 </a:t>
            </a:r>
            <a:r>
              <a:rPr kumimoji="1" lang="en-US" altLang="ko-KR" spc="-50" dirty="0">
                <a:latin typeface="+mj-ea"/>
                <a:ea typeface="+mj-ea"/>
              </a:rPr>
              <a:t>· </a:t>
            </a:r>
            <a:r>
              <a:rPr kumimoji="1" lang="ko-KR" altLang="en-US" spc="-50" dirty="0">
                <a:latin typeface="+mj-ea"/>
                <a:ea typeface="+mj-ea"/>
              </a:rPr>
              <a:t>도청 등</a:t>
            </a:r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3CCB02B0-3E23-4D42-80BD-5AB61B78B05C}"/>
              </a:ext>
            </a:extLst>
          </p:cNvPr>
          <p:cNvSpPr/>
          <p:nvPr/>
        </p:nvSpPr>
        <p:spPr>
          <a:xfrm>
            <a:off x="695848" y="4341683"/>
            <a:ext cx="9284493" cy="1783504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63821" y="4657322"/>
            <a:ext cx="723900" cy="389998"/>
            <a:chOff x="963821" y="4629892"/>
            <a:chExt cx="723900" cy="38999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1356356-395A-6244-B712-9821FBA0E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821" y="4689690"/>
              <a:ext cx="723900" cy="330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C370D9-60F0-D745-B755-200143225E5B}"/>
                </a:ext>
              </a:extLst>
            </p:cNvPr>
            <p:cNvSpPr txBox="1"/>
            <p:nvPr/>
          </p:nvSpPr>
          <p:spPr>
            <a:xfrm>
              <a:off x="1023196" y="4629892"/>
              <a:ext cx="543739" cy="381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kumimoji="1" lang="ko-KR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사례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9F8D8F-3A39-2649-BD08-6072D81B7015}"/>
              </a:ext>
            </a:extLst>
          </p:cNvPr>
          <p:cNvSpPr txBox="1"/>
          <p:nvPr/>
        </p:nvSpPr>
        <p:spPr>
          <a:xfrm>
            <a:off x="1699343" y="4656757"/>
            <a:ext cx="7382149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회사 내에 </a:t>
            </a:r>
            <a:r>
              <a:rPr kumimoji="1" lang="en-US" altLang="ko-KR" sz="1500" dirty="0">
                <a:latin typeface="+mj-ea"/>
                <a:ea typeface="+mj-ea"/>
              </a:rPr>
              <a:t>CCTV</a:t>
            </a:r>
            <a:r>
              <a:rPr kumimoji="1" lang="ko-KR" altLang="en-US" sz="1500" dirty="0">
                <a:latin typeface="+mj-ea"/>
                <a:ea typeface="+mj-ea"/>
              </a:rPr>
              <a:t>를 설치하고 중간관리자가 이를 실시간으로 모니터링 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또한 직원들을 관찰한 내용에 대해 해당 직원에게 경고 메일과 메시지를 보내는 등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감시 사실을 주지시키고 괴롭힘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6D54517-0097-0F4D-8CA3-E5D71F0C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865" y="2587557"/>
            <a:ext cx="3629804" cy="20103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995299-43C1-7942-B961-BBF4C6A97942}"/>
              </a:ext>
            </a:extLst>
          </p:cNvPr>
          <p:cNvSpPr txBox="1"/>
          <p:nvPr/>
        </p:nvSpPr>
        <p:spPr>
          <a:xfrm>
            <a:off x="602784" y="1617479"/>
            <a:ext cx="8401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⑧ </a:t>
            </a:r>
            <a:r>
              <a:rPr kumimoji="1" lang="ko-KR" altLang="en-US" sz="3000" b="1" dirty="0" err="1">
                <a:solidFill>
                  <a:srgbClr val="04665C"/>
                </a:solidFill>
                <a:latin typeface="+mj-ea"/>
                <a:ea typeface="+mj-ea"/>
              </a:rPr>
              <a:t>개인침해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(</a:t>
            </a:r>
            <a:r>
              <a:rPr kumimoji="1" lang="ko-KR" altLang="en-US" sz="3000" dirty="0">
                <a:solidFill>
                  <a:srgbClr val="04665C"/>
                </a:solidFill>
                <a:latin typeface="+mj-ea"/>
                <a:ea typeface="+mj-ea"/>
              </a:rPr>
              <a:t>사적인 일에 지나치게 간섭하는 것</a:t>
            </a:r>
            <a:r>
              <a:rPr kumimoji="1" lang="en-US" altLang="ko-KR" sz="3000" dirty="0">
                <a:solidFill>
                  <a:srgbClr val="04665C"/>
                </a:solidFill>
                <a:latin typeface="+mj-ea"/>
                <a:ea typeface="+mj-ea"/>
              </a:rPr>
              <a:t>)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7741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BA9413-B502-A94F-B1C7-BE5BB74EDCC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AF3A496-51D4-FB41-8BA1-BD5643A2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02" y="1133719"/>
            <a:ext cx="5473700" cy="5143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F8B5507-3A35-6D48-AF1F-A950E3D8F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202" y="2136138"/>
            <a:ext cx="622300" cy="6223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8652D5-EA91-DC4A-9517-E64C8908C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629" y="2905501"/>
            <a:ext cx="736600" cy="6223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257526F-35F8-364C-ADBB-E07310D9D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56" y="3821927"/>
            <a:ext cx="736600" cy="6223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9BADA88-640B-9144-AB93-A5AD80810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202" y="4891737"/>
            <a:ext cx="762000" cy="6223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FABD22A-6956-DF44-9849-B7287A43E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61" y="1171427"/>
            <a:ext cx="3822700" cy="673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C2E366-7321-334C-958E-B121FA97D19E}"/>
              </a:ext>
            </a:extLst>
          </p:cNvPr>
          <p:cNvSpPr txBox="1"/>
          <p:nvPr/>
        </p:nvSpPr>
        <p:spPr>
          <a:xfrm>
            <a:off x="6132804" y="2283881"/>
            <a:ext cx="28568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300" b="1" dirty="0">
                <a:latin typeface="+mj-ea"/>
                <a:ea typeface="+mj-ea"/>
              </a:rPr>
              <a:t>직장 내 괴롭힘 개요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FEDA09-4EF7-D043-9BC5-852ED3287156}"/>
              </a:ext>
            </a:extLst>
          </p:cNvPr>
          <p:cNvSpPr txBox="1"/>
          <p:nvPr/>
        </p:nvSpPr>
        <p:spPr>
          <a:xfrm>
            <a:off x="6132804" y="3038025"/>
            <a:ext cx="395012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300" b="1" dirty="0">
                <a:latin typeface="+mj-ea"/>
                <a:ea typeface="+mj-ea"/>
              </a:rPr>
              <a:t>직장 내 괴롭힘 유형 및 사례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07355-9A28-1C43-AC23-A5A796DF1968}"/>
              </a:ext>
            </a:extLst>
          </p:cNvPr>
          <p:cNvSpPr txBox="1"/>
          <p:nvPr/>
        </p:nvSpPr>
        <p:spPr>
          <a:xfrm>
            <a:off x="6132804" y="3792170"/>
            <a:ext cx="35509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300" b="1" dirty="0">
                <a:latin typeface="+mj-ea"/>
                <a:ea typeface="+mj-ea"/>
              </a:rPr>
              <a:t>직장 내 괴롭힘이 개인 및</a:t>
            </a:r>
          </a:p>
          <a:p>
            <a:r>
              <a:rPr kumimoji="1" lang="ko-KR" altLang="en-US" sz="2300" b="1" dirty="0">
                <a:latin typeface="+mj-ea"/>
                <a:ea typeface="+mj-ea"/>
              </a:rPr>
              <a:t>조직에 미치는 영향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B9B36-1D3D-334F-98C1-C4012FC7E7DB}"/>
              </a:ext>
            </a:extLst>
          </p:cNvPr>
          <p:cNvSpPr txBox="1"/>
          <p:nvPr/>
        </p:nvSpPr>
        <p:spPr>
          <a:xfrm>
            <a:off x="6132804" y="4876252"/>
            <a:ext cx="32560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300" b="1" dirty="0">
                <a:latin typeface="+mj-ea"/>
                <a:ea typeface="+mj-ea"/>
              </a:rPr>
              <a:t>직장 내 괴롭힘 발생 시</a:t>
            </a:r>
          </a:p>
          <a:p>
            <a:r>
              <a:rPr kumimoji="1" lang="ko-KR" altLang="en-US" sz="2300" b="1" dirty="0">
                <a:latin typeface="+mj-ea"/>
                <a:ea typeface="+mj-ea"/>
              </a:rPr>
              <a:t>알아야 할 것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250DDFF-1ABA-CA47-A0F4-80795EF4B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01" y="2726686"/>
            <a:ext cx="4427425" cy="48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1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04833957-AD07-744E-9A29-D7E1170F22AB}"/>
              </a:ext>
            </a:extLst>
          </p:cNvPr>
          <p:cNvSpPr/>
          <p:nvPr/>
        </p:nvSpPr>
        <p:spPr>
          <a:xfrm>
            <a:off x="0" y="-1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D3C875C-FA1D-B941-B9C6-DC138E57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2BADD8-0ADB-C349-B4F6-0382B34B8BDC}"/>
              </a:ext>
            </a:extLst>
          </p:cNvPr>
          <p:cNvSpPr txBox="1"/>
          <p:nvPr/>
        </p:nvSpPr>
        <p:spPr>
          <a:xfrm>
            <a:off x="628973" y="503547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유형 및 사례</a:t>
            </a: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E66DC94D-D574-9E4F-A294-ADCBF1B47490}"/>
              </a:ext>
            </a:extLst>
          </p:cNvPr>
          <p:cNvSpPr/>
          <p:nvPr/>
        </p:nvSpPr>
        <p:spPr>
          <a:xfrm>
            <a:off x="695848" y="2363821"/>
            <a:ext cx="9284493" cy="4559493"/>
          </a:xfrm>
          <a:prstGeom prst="roundRect">
            <a:avLst>
              <a:gd name="adj" fmla="val 14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F00602-964C-CC4E-B9EA-F7AB9F18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2786439"/>
            <a:ext cx="723900" cy="33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A443FA-B917-4546-96C3-AF6E005575B4}"/>
              </a:ext>
            </a:extLst>
          </p:cNvPr>
          <p:cNvSpPr txBox="1"/>
          <p:nvPr/>
        </p:nvSpPr>
        <p:spPr>
          <a:xfrm>
            <a:off x="987571" y="2726641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31B4B-1510-7442-9A37-C5B367638E08}"/>
              </a:ext>
            </a:extLst>
          </p:cNvPr>
          <p:cNvSpPr txBox="1"/>
          <p:nvPr/>
        </p:nvSpPr>
        <p:spPr>
          <a:xfrm>
            <a:off x="1699343" y="2673376"/>
            <a:ext cx="7715574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중간관리자가 회사의 직원들이 있는 자리에서 피해자에게 소리치며 주먹으로 때리려는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위협적인 행동을 하였으며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물건을 집어 던지려 하는 등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폭력적인 행동을 보임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89A7828-EC78-BC4E-BD34-2F0A52F9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3832433"/>
            <a:ext cx="723900" cy="33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7CCC11-010E-2D4C-AD31-0307CA1AA6CB}"/>
              </a:ext>
            </a:extLst>
          </p:cNvPr>
          <p:cNvSpPr txBox="1"/>
          <p:nvPr/>
        </p:nvSpPr>
        <p:spPr>
          <a:xfrm>
            <a:off x="987571" y="3772635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9FB1F-8C05-EA43-B0DE-796619812863}"/>
              </a:ext>
            </a:extLst>
          </p:cNvPr>
          <p:cNvSpPr txBox="1"/>
          <p:nvPr/>
        </p:nvSpPr>
        <p:spPr>
          <a:xfrm>
            <a:off x="1699343" y="3714915"/>
            <a:ext cx="7933582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회사에서 회계 등 업무감사에 문제가 없는 것으로 확인됐음에도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정확한 근거 없이 문제를</a:t>
            </a: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제기하며 피해자에게 집요하게 책임을 추궁함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  <a:r>
              <a:rPr kumimoji="1" lang="ko-KR" altLang="en-US" sz="1500" dirty="0">
                <a:latin typeface="+mj-ea"/>
                <a:ea typeface="+mj-ea"/>
              </a:rPr>
              <a:t>이후 대기발령과 부당 전직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부당 강등으로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인해 피해자는 극심한 직무상 스트레스를 받음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3DF19D4-0313-044A-9807-17973F0C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1" y="5211403"/>
            <a:ext cx="723900" cy="33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238328-91A1-584F-83ED-878DBCCD7239}"/>
              </a:ext>
            </a:extLst>
          </p:cNvPr>
          <p:cNvSpPr txBox="1"/>
          <p:nvPr/>
        </p:nvSpPr>
        <p:spPr>
          <a:xfrm>
            <a:off x="987571" y="5151605"/>
            <a:ext cx="643125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사례</a:t>
            </a:r>
            <a:r>
              <a:rPr kumimoji="1"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kumimoji="1"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A7889-4ABA-1C4A-B153-4B3DEFB1C8EC}"/>
              </a:ext>
            </a:extLst>
          </p:cNvPr>
          <p:cNvSpPr txBox="1"/>
          <p:nvPr/>
        </p:nvSpPr>
        <p:spPr>
          <a:xfrm>
            <a:off x="1699343" y="5098340"/>
            <a:ext cx="8016938" cy="1240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간호사인 피해자가 다른 병동으로 전환 배치된 이후 업무실수가 발생하여 상사에게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트레이닝을 요청하였으나 조치를 받지 못했으며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인격 모독발언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괴롭힘</a:t>
            </a:r>
            <a:r>
              <a:rPr kumimoji="1" lang="en-US" altLang="ko-KR" sz="1500" dirty="0">
                <a:latin typeface="+mj-ea"/>
                <a:ea typeface="+mj-ea"/>
              </a:rPr>
              <a:t>, </a:t>
            </a:r>
            <a:r>
              <a:rPr kumimoji="1" lang="ko-KR" altLang="en-US" sz="1500" dirty="0">
                <a:latin typeface="+mj-ea"/>
                <a:ea typeface="+mj-ea"/>
              </a:rPr>
              <a:t>따돌림 등을 당함</a:t>
            </a:r>
            <a:r>
              <a:rPr kumimoji="1" lang="en-US" altLang="ko-KR" sz="1500" dirty="0">
                <a:latin typeface="+mj-ea"/>
                <a:ea typeface="+mj-ea"/>
              </a:rPr>
              <a:t>. </a:t>
            </a:r>
          </a:p>
          <a:p>
            <a:pPr>
              <a:lnSpc>
                <a:spcPts val="2300"/>
              </a:lnSpc>
            </a:pPr>
            <a:r>
              <a:rPr kumimoji="1" lang="en-US" altLang="ko-KR" sz="1500" dirty="0">
                <a:latin typeface="+mj-ea"/>
                <a:ea typeface="+mj-ea"/>
              </a:rPr>
              <a:t>3</a:t>
            </a:r>
            <a:r>
              <a:rPr kumimoji="1" lang="ko-KR" altLang="en-US" sz="1500" dirty="0">
                <a:latin typeface="+mj-ea"/>
                <a:ea typeface="+mj-ea"/>
              </a:rPr>
              <a:t>교대 근무형태에 따른 간호사의 업무특성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상</a:t>
            </a:r>
            <a:r>
              <a:rPr kumimoji="1" lang="en-US" altLang="ko-KR" sz="1500" dirty="0">
                <a:latin typeface="+mj-ea"/>
                <a:ea typeface="+mj-ea"/>
              </a:rPr>
              <a:t> </a:t>
            </a:r>
            <a:r>
              <a:rPr kumimoji="1" lang="ko-KR" altLang="en-US" sz="1500" dirty="0">
                <a:latin typeface="+mj-ea"/>
                <a:ea typeface="+mj-ea"/>
              </a:rPr>
              <a:t>업무 실패에 대한 과중한 책임 및 </a:t>
            </a:r>
            <a:endParaRPr kumimoji="1" lang="en-US" altLang="ko-KR" sz="1500" dirty="0">
              <a:latin typeface="+mj-ea"/>
              <a:ea typeface="+mj-ea"/>
            </a:endParaRPr>
          </a:p>
          <a:p>
            <a:pPr>
              <a:lnSpc>
                <a:spcPts val="23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업무내용 변화에 따른 신체적</a:t>
            </a:r>
            <a:r>
              <a:rPr kumimoji="1" lang="en-US" altLang="ko-KR" sz="1500" dirty="0">
                <a:latin typeface="+mj-ea"/>
                <a:ea typeface="+mj-ea"/>
              </a:rPr>
              <a:t>·</a:t>
            </a:r>
            <a:r>
              <a:rPr kumimoji="1" lang="ko-KR" altLang="en-US" sz="1500" dirty="0">
                <a:latin typeface="+mj-ea"/>
                <a:ea typeface="+mj-ea"/>
              </a:rPr>
              <a:t>정신적 부담으로 근무 중 호흡곤란 등 정신질환이 발생함</a:t>
            </a:r>
            <a:r>
              <a:rPr kumimoji="1" lang="en-US" altLang="ko-KR" sz="1500" dirty="0">
                <a:latin typeface="+mj-ea"/>
                <a:ea typeface="+mj-ea"/>
              </a:rPr>
              <a:t>.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A7942D-BBFA-FE4F-A4D9-522BCE6206C7}"/>
              </a:ext>
            </a:extLst>
          </p:cNvPr>
          <p:cNvSpPr txBox="1"/>
          <p:nvPr/>
        </p:nvSpPr>
        <p:spPr>
          <a:xfrm>
            <a:off x="602784" y="1617479"/>
            <a:ext cx="21419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4665C"/>
                </a:solidFill>
                <a:latin typeface="+mj-ea"/>
                <a:ea typeface="+mj-ea"/>
              </a:rPr>
              <a:t> </a:t>
            </a:r>
            <a:r>
              <a:rPr kumimoji="1" lang="ko-KR" altLang="en-US" sz="3000" b="1" dirty="0" err="1">
                <a:solidFill>
                  <a:srgbClr val="04665C"/>
                </a:solidFill>
                <a:latin typeface="+mj-ea"/>
                <a:ea typeface="+mj-ea"/>
              </a:rPr>
              <a:t>복합상황</a:t>
            </a:r>
            <a:endParaRPr kumimoji="1" lang="ko-KR" altLang="en-US" sz="3000" dirty="0">
              <a:solidFill>
                <a:srgbClr val="04665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0939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889B66-82ED-0841-9E8C-36385E855611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745C789-D58D-E144-BA4D-43CC36E6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393D9629-B161-7748-9AF4-F08728778786}"/>
              </a:ext>
            </a:extLst>
          </p:cNvPr>
          <p:cNvSpPr/>
          <p:nvPr/>
        </p:nvSpPr>
        <p:spPr>
          <a:xfrm>
            <a:off x="2642840" y="2424883"/>
            <a:ext cx="446048" cy="446048"/>
          </a:xfrm>
          <a:prstGeom prst="ellipse">
            <a:avLst/>
          </a:prstGeom>
          <a:solidFill>
            <a:srgbClr val="E54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7BAD0-2FE7-9F4E-AD5E-A9C2ADF1FE59}"/>
              </a:ext>
            </a:extLst>
          </p:cNvPr>
          <p:cNvSpPr txBox="1"/>
          <p:nvPr/>
        </p:nvSpPr>
        <p:spPr>
          <a:xfrm>
            <a:off x="698319" y="3031236"/>
            <a:ext cx="43204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2600" b="1" dirty="0">
                <a:solidFill>
                  <a:srgbClr val="E54600"/>
                </a:solidFill>
                <a:latin typeface="+mj-ea"/>
                <a:ea typeface="+mj-ea"/>
              </a:rPr>
              <a:t>직장 내 괴롭힘이</a:t>
            </a:r>
          </a:p>
          <a:p>
            <a:pPr algn="ctr"/>
            <a:r>
              <a:rPr kumimoji="1" lang="ko-KR" altLang="en-US" sz="2600" b="1" dirty="0">
                <a:solidFill>
                  <a:srgbClr val="E54600"/>
                </a:solidFill>
                <a:latin typeface="+mj-ea"/>
                <a:ea typeface="+mj-ea"/>
              </a:rPr>
              <a:t>개인 및 조직에 미치는 영향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94E65-232C-AA41-9381-EB181DFF7F27}"/>
              </a:ext>
            </a:extLst>
          </p:cNvPr>
          <p:cNvSpPr txBox="1"/>
          <p:nvPr/>
        </p:nvSpPr>
        <p:spPr>
          <a:xfrm>
            <a:off x="2695592" y="245408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kumimoji="1"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1BC9DE68-CE47-8C4F-A1EC-71A563C05E29}"/>
              </a:ext>
            </a:extLst>
          </p:cNvPr>
          <p:cNvSpPr/>
          <p:nvPr/>
        </p:nvSpPr>
        <p:spPr>
          <a:xfrm>
            <a:off x="634314" y="4168239"/>
            <a:ext cx="4456670" cy="1175658"/>
          </a:xfrm>
          <a:prstGeom prst="roundRect">
            <a:avLst>
              <a:gd name="adj" fmla="val 4869"/>
            </a:avLst>
          </a:prstGeom>
          <a:solidFill>
            <a:schemeClr val="bg1"/>
          </a:solidFill>
          <a:ln w="19050">
            <a:solidFill>
              <a:srgbClr val="E54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16E3C-AA7C-384A-A8BB-37C3D1E4C504}"/>
              </a:ext>
            </a:extLst>
          </p:cNvPr>
          <p:cNvSpPr txBox="1"/>
          <p:nvPr/>
        </p:nvSpPr>
        <p:spPr>
          <a:xfrm>
            <a:off x="794228" y="4335197"/>
            <a:ext cx="3510898" cy="762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1. </a:t>
            </a:r>
            <a:r>
              <a:rPr kumimoji="1" lang="ko-KR" altLang="en-US" sz="1500" b="1" dirty="0">
                <a:latin typeface="+mj-ea"/>
                <a:ea typeface="+mj-ea"/>
              </a:rPr>
              <a:t>직장 내 괴롭힘의 개인적 건강 영향 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2. </a:t>
            </a:r>
            <a:r>
              <a:rPr kumimoji="1" lang="ko-KR" altLang="en-US" sz="1500" b="1" dirty="0">
                <a:latin typeface="+mj-ea"/>
                <a:ea typeface="+mj-ea"/>
              </a:rPr>
              <a:t>직장 내 괴롭힘의 조직적 영향</a:t>
            </a:r>
          </a:p>
        </p:txBody>
      </p:sp>
    </p:spTree>
    <p:extLst>
      <p:ext uri="{BB962C8B-B14F-4D97-AF65-F5344CB8AC3E}">
        <p14:creationId xmlns:p14="http://schemas.microsoft.com/office/powerpoint/2010/main" val="4106050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E8AE1F39-2A2E-ED4E-B34E-683DB59EF3AF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0102027-7F87-3344-8607-8C9CBDE7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5A1D702-0ADE-7F40-AC9D-633CC291E967}"/>
              </a:ext>
            </a:extLst>
          </p:cNvPr>
          <p:cNvSpPr/>
          <p:nvPr/>
        </p:nvSpPr>
        <p:spPr>
          <a:xfrm>
            <a:off x="1035781" y="4630167"/>
            <a:ext cx="8310100" cy="773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89548-A42E-D34F-8B56-AF21DEE2D672}"/>
              </a:ext>
            </a:extLst>
          </p:cNvPr>
          <p:cNvSpPr txBox="1"/>
          <p:nvPr/>
        </p:nvSpPr>
        <p:spPr>
          <a:xfrm>
            <a:off x="628973" y="50354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괴롭힘이 개인 및 조직에 미치는 영향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49D95-2763-F84B-9595-6AA2321C4744}"/>
              </a:ext>
            </a:extLst>
          </p:cNvPr>
          <p:cNvSpPr txBox="1"/>
          <p:nvPr/>
        </p:nvSpPr>
        <p:spPr>
          <a:xfrm>
            <a:off x="602784" y="1350258"/>
            <a:ext cx="6763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E54600"/>
                </a:solidFill>
                <a:latin typeface="+mj-ea"/>
                <a:ea typeface="+mj-ea"/>
              </a:rPr>
              <a:t>① 직장 내 괴롭힘의 개인적 건강 영향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9D4A94-9B2F-9746-B8CE-1110EFFF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6" y="2109902"/>
            <a:ext cx="18415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305527-07E6-884F-9C15-A4293B46DC1F}"/>
              </a:ext>
            </a:extLst>
          </p:cNvPr>
          <p:cNvSpPr txBox="1"/>
          <p:nvPr/>
        </p:nvSpPr>
        <p:spPr>
          <a:xfrm>
            <a:off x="758136" y="214231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E54600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E54600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469B1-318E-A146-99E9-875FD7C83A00}"/>
              </a:ext>
            </a:extLst>
          </p:cNvPr>
          <p:cNvSpPr txBox="1"/>
          <p:nvPr/>
        </p:nvSpPr>
        <p:spPr>
          <a:xfrm>
            <a:off x="1093294" y="2144131"/>
            <a:ext cx="142058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신체적 영향</a:t>
            </a:r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92E22-7C69-E244-9E92-E92792D64A16}"/>
              </a:ext>
            </a:extLst>
          </p:cNvPr>
          <p:cNvSpPr txBox="1"/>
          <p:nvPr/>
        </p:nvSpPr>
        <p:spPr>
          <a:xfrm>
            <a:off x="928196" y="2682325"/>
            <a:ext cx="8079456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두통</a:t>
            </a:r>
            <a:r>
              <a:rPr kumimoji="1" lang="en-US" altLang="ko-KR" sz="1900" b="1" spc="-50" dirty="0">
                <a:latin typeface="+mj-ea"/>
                <a:ea typeface="+mj-ea"/>
              </a:rPr>
              <a:t>, </a:t>
            </a:r>
            <a:r>
              <a:rPr kumimoji="1" lang="ko-KR" altLang="en-US" sz="1900" b="1" spc="-50" dirty="0">
                <a:latin typeface="+mj-ea"/>
                <a:ea typeface="+mj-ea"/>
              </a:rPr>
              <a:t>위장질환</a:t>
            </a:r>
            <a:r>
              <a:rPr kumimoji="1" lang="en-US" altLang="ko-KR" sz="1900" b="1" spc="-50" dirty="0">
                <a:latin typeface="+mj-ea"/>
                <a:ea typeface="+mj-ea"/>
              </a:rPr>
              <a:t>, </a:t>
            </a:r>
            <a:r>
              <a:rPr kumimoji="1" lang="ko-KR" altLang="en-US" sz="1900" b="1" spc="-50" dirty="0">
                <a:latin typeface="+mj-ea"/>
                <a:ea typeface="+mj-ea"/>
              </a:rPr>
              <a:t>만성피로증후군</a:t>
            </a:r>
            <a:r>
              <a:rPr kumimoji="1" lang="ko-KR" altLang="en-US" sz="1900" spc="-50" dirty="0">
                <a:latin typeface="+mj-ea"/>
                <a:ea typeface="+mj-ea"/>
              </a:rPr>
              <a:t>과</a:t>
            </a:r>
            <a:r>
              <a:rPr kumimoji="1" lang="ko-KR" altLang="en-US" sz="1900" b="1" spc="-50" dirty="0">
                <a:latin typeface="+mj-ea"/>
                <a:ea typeface="+mj-ea"/>
              </a:rPr>
              <a:t> </a:t>
            </a:r>
            <a:r>
              <a:rPr kumimoji="1" lang="ko-KR" altLang="en-US" sz="1900" spc="-50" dirty="0">
                <a:latin typeface="+mj-ea"/>
                <a:ea typeface="+mj-ea"/>
              </a:rPr>
              <a:t>같은 생리적인 문제를 일으킬 수 있음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8615D-408A-D840-8719-055E87145634}"/>
              </a:ext>
            </a:extLst>
          </p:cNvPr>
          <p:cNvSpPr txBox="1"/>
          <p:nvPr/>
        </p:nvSpPr>
        <p:spPr>
          <a:xfrm>
            <a:off x="928196" y="3169213"/>
            <a:ext cx="6756978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2. 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섬유근통</a:t>
            </a:r>
            <a:r>
              <a:rPr kumimoji="1" lang="en-US" altLang="ko-KR" sz="1900" b="1" spc="-50" dirty="0">
                <a:latin typeface="+mj-ea"/>
                <a:ea typeface="+mj-ea"/>
              </a:rPr>
              <a:t>, </a:t>
            </a:r>
            <a:r>
              <a:rPr kumimoji="1" lang="ko-KR" altLang="en-US" sz="1900" b="1" spc="-50" dirty="0">
                <a:latin typeface="+mj-ea"/>
                <a:ea typeface="+mj-ea"/>
              </a:rPr>
              <a:t>만성경부통증 등 </a:t>
            </a:r>
            <a:r>
              <a:rPr kumimoji="1" lang="ko-KR" altLang="en-US" sz="1900" spc="-50" dirty="0" err="1">
                <a:latin typeface="+mj-ea"/>
                <a:ea typeface="+mj-ea"/>
              </a:rPr>
              <a:t>근골격계</a:t>
            </a:r>
            <a:r>
              <a:rPr kumimoji="1" lang="ko-KR" altLang="en-US" sz="1900" spc="-50" dirty="0">
                <a:latin typeface="+mj-ea"/>
                <a:ea typeface="+mj-ea"/>
              </a:rPr>
              <a:t> 질환이 발생할 수 있음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E1E97-F06B-5145-B1D9-A3A4BA862C8C}"/>
              </a:ext>
            </a:extLst>
          </p:cNvPr>
          <p:cNvSpPr txBox="1"/>
          <p:nvPr/>
        </p:nvSpPr>
        <p:spPr>
          <a:xfrm>
            <a:off x="928196" y="3656102"/>
            <a:ext cx="747672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3. </a:t>
            </a:r>
            <a:r>
              <a:rPr kumimoji="1" lang="ko-KR" altLang="en-US" sz="1900" spc="-50" dirty="0">
                <a:latin typeface="+mj-ea"/>
                <a:ea typeface="+mj-ea"/>
              </a:rPr>
              <a:t>괴롭힘을 당한 사람이 일반인보다 </a:t>
            </a:r>
            <a:r>
              <a:rPr kumimoji="1" lang="ko-KR" altLang="en-US" sz="1900" b="1" spc="-50" dirty="0">
                <a:latin typeface="+mj-ea"/>
                <a:ea typeface="+mj-ea"/>
              </a:rPr>
              <a:t>당뇨병 발생 위험이 </a:t>
            </a:r>
            <a:r>
              <a:rPr kumimoji="1" lang="en-US" altLang="ko-KR" sz="1900" b="1" spc="-50" dirty="0">
                <a:latin typeface="+mj-ea"/>
                <a:ea typeface="+mj-ea"/>
              </a:rPr>
              <a:t>1.46</a:t>
            </a:r>
            <a:r>
              <a:rPr kumimoji="1" lang="ko-KR" altLang="en-US" sz="1900" b="1" spc="-50" dirty="0">
                <a:latin typeface="+mj-ea"/>
                <a:ea typeface="+mj-ea"/>
              </a:rPr>
              <a:t>배 높음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AFB9EA-15D7-804E-A565-DC305E3F35D8}"/>
              </a:ext>
            </a:extLst>
          </p:cNvPr>
          <p:cNvSpPr txBox="1"/>
          <p:nvPr/>
        </p:nvSpPr>
        <p:spPr>
          <a:xfrm>
            <a:off x="928196" y="4119240"/>
            <a:ext cx="401263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4. 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섭식장애</a:t>
            </a:r>
            <a:r>
              <a:rPr kumimoji="1" lang="ko-KR" altLang="en-US" sz="1900" spc="-50" dirty="0" err="1">
                <a:latin typeface="+mj-ea"/>
                <a:ea typeface="+mj-ea"/>
              </a:rPr>
              <a:t>가</a:t>
            </a:r>
            <a:r>
              <a:rPr kumimoji="1" lang="ko-KR" altLang="en-US" sz="1900" b="1" spc="-50" dirty="0">
                <a:latin typeface="+mj-ea"/>
                <a:ea typeface="+mj-ea"/>
              </a:rPr>
              <a:t> </a:t>
            </a:r>
            <a:r>
              <a:rPr kumimoji="1" lang="ko-KR" altLang="en-US" sz="1900" spc="-50" dirty="0">
                <a:latin typeface="+mj-ea"/>
                <a:ea typeface="+mj-ea"/>
              </a:rPr>
              <a:t>발생할 가능성이 높음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80F9A4-574E-A640-AF47-D5E291C368FE}"/>
              </a:ext>
            </a:extLst>
          </p:cNvPr>
          <p:cNvSpPr txBox="1"/>
          <p:nvPr/>
        </p:nvSpPr>
        <p:spPr>
          <a:xfrm>
            <a:off x="1138403" y="4707818"/>
            <a:ext cx="80393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ko-KR" sz="1500" spc="-50" dirty="0">
                <a:latin typeface="+mj-ea"/>
                <a:ea typeface="+mj-ea"/>
              </a:rPr>
              <a:t>※ </a:t>
            </a:r>
            <a:r>
              <a:rPr kumimoji="1" lang="ko-KR" altLang="en-US" sz="1500" spc="-50" dirty="0">
                <a:latin typeface="+mj-ea"/>
                <a:ea typeface="+mj-ea"/>
              </a:rPr>
              <a:t>섭식장애 정의 </a:t>
            </a:r>
            <a:r>
              <a:rPr kumimoji="1" lang="en-US" altLang="ko-KR" sz="1500" spc="-50" dirty="0">
                <a:latin typeface="+mj-ea"/>
                <a:ea typeface="+mj-ea"/>
              </a:rPr>
              <a:t>: </a:t>
            </a:r>
            <a:r>
              <a:rPr kumimoji="1" lang="ko-KR" altLang="en-US" sz="1500" spc="-50" dirty="0">
                <a:latin typeface="+mj-ea"/>
                <a:ea typeface="+mj-ea"/>
              </a:rPr>
              <a:t>과도한 식이 요법의 부작용 또는 여러 가지 </a:t>
            </a:r>
            <a:r>
              <a:rPr kumimoji="1" lang="ko-KR" altLang="en-US" sz="1500" spc="-50" dirty="0" err="1">
                <a:latin typeface="+mj-ea"/>
                <a:ea typeface="+mj-ea"/>
              </a:rPr>
              <a:t>생리적ㆍ정신적</a:t>
            </a:r>
            <a:r>
              <a:rPr kumimoji="1" lang="ko-KR" altLang="en-US" sz="1500" spc="-50" dirty="0">
                <a:latin typeface="+mj-ea"/>
                <a:ea typeface="+mj-ea"/>
              </a:rPr>
              <a:t> 원인으로 인하여</a:t>
            </a:r>
          </a:p>
          <a:p>
            <a:pPr>
              <a:lnSpc>
                <a:spcPts val="2100"/>
              </a:lnSpc>
            </a:pPr>
            <a:r>
              <a:rPr kumimoji="1" lang="ko-KR" altLang="en-US" sz="1500" spc="-50" dirty="0">
                <a:latin typeface="+mj-ea"/>
                <a:ea typeface="+mj-ea"/>
              </a:rPr>
              <a:t>                         비정상적으로 음식을 섭취하는 증상</a:t>
            </a:r>
            <a:r>
              <a:rPr kumimoji="1" lang="en-US" altLang="ko-KR" sz="1500" spc="-50" dirty="0">
                <a:latin typeface="+mj-ea"/>
                <a:ea typeface="+mj-ea"/>
              </a:rPr>
              <a:t>. </a:t>
            </a:r>
            <a:r>
              <a:rPr kumimoji="1" lang="ko-KR" altLang="en-US" sz="1500" spc="-50" dirty="0">
                <a:latin typeface="+mj-ea"/>
                <a:ea typeface="+mj-ea"/>
              </a:rPr>
              <a:t>거식증과 </a:t>
            </a:r>
            <a:r>
              <a:rPr kumimoji="1" lang="ko-KR" altLang="en-US" sz="1500" spc="-50" dirty="0" err="1">
                <a:latin typeface="+mj-ea"/>
                <a:ea typeface="+mj-ea"/>
              </a:rPr>
              <a:t>폭식증이</a:t>
            </a:r>
            <a:r>
              <a:rPr kumimoji="1" lang="ko-KR" altLang="en-US" sz="1500" spc="-50" dirty="0">
                <a:latin typeface="+mj-ea"/>
                <a:ea typeface="+mj-ea"/>
              </a:rPr>
              <a:t> 있다</a:t>
            </a:r>
            <a:r>
              <a:rPr kumimoji="1" lang="en-US" altLang="ko-KR" sz="1500" spc="-50" dirty="0">
                <a:latin typeface="+mj-ea"/>
                <a:ea typeface="+mj-ea"/>
              </a:rPr>
              <a:t>.</a:t>
            </a:r>
            <a:endParaRPr kumimoji="1" lang="ko-KR" altLang="en-US" sz="1500" spc="-50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886D3-D0FA-BD4B-B0C3-A6EAA93D60D5}"/>
              </a:ext>
            </a:extLst>
          </p:cNvPr>
          <p:cNvSpPr txBox="1"/>
          <p:nvPr/>
        </p:nvSpPr>
        <p:spPr>
          <a:xfrm>
            <a:off x="928196" y="5622219"/>
            <a:ext cx="8473795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5. </a:t>
            </a:r>
            <a:r>
              <a:rPr kumimoji="1" lang="ko-KR" altLang="en-US" sz="1900" b="1" spc="-50" dirty="0">
                <a:latin typeface="+mj-ea"/>
                <a:ea typeface="+mj-ea"/>
              </a:rPr>
              <a:t>호르몬 분비 기능 저하</a:t>
            </a:r>
            <a:r>
              <a:rPr kumimoji="1" lang="en-US" altLang="ko-KR" sz="1900" b="1" spc="-50" dirty="0">
                <a:latin typeface="+mj-ea"/>
                <a:ea typeface="+mj-ea"/>
              </a:rPr>
              <a:t>, </a:t>
            </a:r>
            <a:r>
              <a:rPr kumimoji="1" lang="ko-KR" altLang="en-US" sz="1900" b="1" spc="-50" dirty="0">
                <a:latin typeface="+mj-ea"/>
                <a:ea typeface="+mj-ea"/>
              </a:rPr>
              <a:t>자율신경 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조절장애</a:t>
            </a:r>
            <a:r>
              <a:rPr kumimoji="1" lang="en-US" altLang="ko-KR" sz="1900" b="1" spc="-50" dirty="0">
                <a:latin typeface="+mj-ea"/>
                <a:ea typeface="+mj-ea"/>
              </a:rPr>
              <a:t>, </a:t>
            </a:r>
            <a:r>
              <a:rPr kumimoji="1" lang="ko-KR" altLang="en-US" sz="1900" b="1" spc="-50" dirty="0">
                <a:latin typeface="+mj-ea"/>
                <a:ea typeface="+mj-ea"/>
              </a:rPr>
              <a:t>면역기능 저하를 </a:t>
            </a:r>
            <a:r>
              <a:rPr kumimoji="1" lang="ko-KR" altLang="en-US" sz="1900" spc="-50" dirty="0">
                <a:latin typeface="+mj-ea"/>
                <a:ea typeface="+mj-ea"/>
              </a:rPr>
              <a:t>일으킬 수 있음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28BD70-3AF7-0B4C-9464-DA08F044CBC8}"/>
              </a:ext>
            </a:extLst>
          </p:cNvPr>
          <p:cNvSpPr txBox="1"/>
          <p:nvPr/>
        </p:nvSpPr>
        <p:spPr>
          <a:xfrm>
            <a:off x="928196" y="6074164"/>
            <a:ext cx="4070345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6. </a:t>
            </a:r>
            <a:r>
              <a:rPr kumimoji="1" lang="ko-KR" altLang="en-US" sz="1900" b="1" spc="-50" dirty="0">
                <a:latin typeface="+mj-ea"/>
                <a:ea typeface="+mj-ea"/>
              </a:rPr>
              <a:t>뇌</a:t>
            </a:r>
            <a:r>
              <a:rPr kumimoji="1" lang="en-US" altLang="ko-KR" sz="1900" b="1" spc="-50" dirty="0">
                <a:latin typeface="+mj-ea"/>
                <a:ea typeface="+mj-ea"/>
              </a:rPr>
              <a:t>·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심혈관질환</a:t>
            </a:r>
            <a:r>
              <a:rPr kumimoji="1" lang="ko-KR" altLang="en-US" sz="1900" b="1" spc="-50" dirty="0">
                <a:latin typeface="+mj-ea"/>
                <a:ea typeface="+mj-ea"/>
              </a:rPr>
              <a:t> 발생 가능성이 높음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26530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59953352-6C78-1D4B-A751-4F1D702F7A99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5A8295F-D408-9742-BB1A-37D36839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9A32BDC-9AB8-8C4F-AC0F-7D61E932D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6" y="1818062"/>
            <a:ext cx="1841500" cy="46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21E2DE-B8D5-074F-A34C-7BCA5ED1EA7B}"/>
              </a:ext>
            </a:extLst>
          </p:cNvPr>
          <p:cNvSpPr txBox="1"/>
          <p:nvPr/>
        </p:nvSpPr>
        <p:spPr>
          <a:xfrm>
            <a:off x="758136" y="185047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E54600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E54600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75754-CA00-2C4E-B2B9-9F8FDB9751B5}"/>
              </a:ext>
            </a:extLst>
          </p:cNvPr>
          <p:cNvSpPr txBox="1"/>
          <p:nvPr/>
        </p:nvSpPr>
        <p:spPr>
          <a:xfrm>
            <a:off x="1093294" y="1852291"/>
            <a:ext cx="142058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정신적 영향</a:t>
            </a:r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9F229-9F07-1E44-9A00-719C8826D4C7}"/>
              </a:ext>
            </a:extLst>
          </p:cNvPr>
          <p:cNvSpPr txBox="1"/>
          <p:nvPr/>
        </p:nvSpPr>
        <p:spPr>
          <a:xfrm>
            <a:off x="928196" y="2470386"/>
            <a:ext cx="2510624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개인의 행복감 감소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053C52-30B4-F443-884C-217FF77B0C30}"/>
              </a:ext>
            </a:extLst>
          </p:cNvPr>
          <p:cNvSpPr txBox="1"/>
          <p:nvPr/>
        </p:nvSpPr>
        <p:spPr>
          <a:xfrm>
            <a:off x="928196" y="2964372"/>
            <a:ext cx="4722768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2. </a:t>
            </a:r>
            <a:r>
              <a:rPr kumimoji="1" lang="ko-KR" altLang="en-US" sz="1900" b="1" spc="-50" dirty="0">
                <a:latin typeface="+mj-ea"/>
                <a:ea typeface="+mj-ea"/>
              </a:rPr>
              <a:t>정신건강 문제 발생 및 정서적 불안 야기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381DF-AB32-E34B-B3D8-5B84057757A3}"/>
              </a:ext>
            </a:extLst>
          </p:cNvPr>
          <p:cNvSpPr txBox="1"/>
          <p:nvPr/>
        </p:nvSpPr>
        <p:spPr>
          <a:xfrm>
            <a:off x="928196" y="3437337"/>
            <a:ext cx="2036135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3. </a:t>
            </a:r>
            <a:r>
              <a:rPr kumimoji="1" lang="ko-KR" altLang="en-US" sz="1900" b="1" spc="-50" dirty="0">
                <a:latin typeface="+mj-ea"/>
                <a:ea typeface="+mj-ea"/>
              </a:rPr>
              <a:t>자살 위험 증가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36B1B-4006-1941-967E-5E5E18227E80}"/>
              </a:ext>
            </a:extLst>
          </p:cNvPr>
          <p:cNvSpPr txBox="1"/>
          <p:nvPr/>
        </p:nvSpPr>
        <p:spPr>
          <a:xfrm>
            <a:off x="928196" y="3910303"/>
            <a:ext cx="3063659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4. </a:t>
            </a:r>
            <a:r>
              <a:rPr kumimoji="1" lang="ko-KR" altLang="en-US" sz="1900" b="1" spc="-50" dirty="0">
                <a:latin typeface="+mj-ea"/>
                <a:ea typeface="+mj-ea"/>
              </a:rPr>
              <a:t>향정신성 약물 복용 증가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DF316-4AC1-D54D-8945-E182C476926C}"/>
              </a:ext>
            </a:extLst>
          </p:cNvPr>
          <p:cNvSpPr txBox="1"/>
          <p:nvPr/>
        </p:nvSpPr>
        <p:spPr>
          <a:xfrm>
            <a:off x="928196" y="4393779"/>
            <a:ext cx="677781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5. </a:t>
            </a:r>
            <a:r>
              <a:rPr kumimoji="1" lang="ko-KR" altLang="en-US" sz="1900" b="1" spc="-50" dirty="0">
                <a:latin typeface="+mj-ea"/>
                <a:ea typeface="+mj-ea"/>
              </a:rPr>
              <a:t>외상 후 스트레스 장애 등 직업적 트라우마 발생가능성 증가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CA0B8-40B2-9A43-BE6D-D5690908A402}"/>
              </a:ext>
            </a:extLst>
          </p:cNvPr>
          <p:cNvSpPr txBox="1"/>
          <p:nvPr/>
        </p:nvSpPr>
        <p:spPr>
          <a:xfrm>
            <a:off x="628973" y="50354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괴롭힘이 개인 및 조직에 미치는 영향</a:t>
            </a:r>
          </a:p>
        </p:txBody>
      </p:sp>
    </p:spTree>
    <p:extLst>
      <p:ext uri="{BB962C8B-B14F-4D97-AF65-F5344CB8AC3E}">
        <p14:creationId xmlns:p14="http://schemas.microsoft.com/office/powerpoint/2010/main" val="232513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AB491075-DD17-AC4F-9302-AF64C0A80377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1293934-0BD4-9E45-B886-8FC406EA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B03B353-F6F5-4D49-89E4-BEDFBB40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5" y="1818062"/>
            <a:ext cx="1914789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93421B-E124-B646-8913-2C4324C7D53B}"/>
              </a:ext>
            </a:extLst>
          </p:cNvPr>
          <p:cNvSpPr txBox="1"/>
          <p:nvPr/>
        </p:nvSpPr>
        <p:spPr>
          <a:xfrm>
            <a:off x="768646" y="183996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E54600"/>
                </a:solidFill>
                <a:latin typeface="+mj-ea"/>
                <a:ea typeface="+mj-ea"/>
              </a:rPr>
              <a:t>3</a:t>
            </a:r>
            <a:endParaRPr kumimoji="1" lang="ko-KR" altLang="en-US" sz="1650" b="1" dirty="0">
              <a:solidFill>
                <a:srgbClr val="E54600"/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561C0-D5B2-A94B-9598-69C1E2F92C50}"/>
              </a:ext>
            </a:extLst>
          </p:cNvPr>
          <p:cNvSpPr txBox="1"/>
          <p:nvPr/>
        </p:nvSpPr>
        <p:spPr>
          <a:xfrm>
            <a:off x="1093294" y="1852291"/>
            <a:ext cx="142058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업무적 영향</a:t>
            </a:r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DE6C-4A01-ED4E-9C49-7E20259DF3B4}"/>
              </a:ext>
            </a:extLst>
          </p:cNvPr>
          <p:cNvSpPr txBox="1"/>
          <p:nvPr/>
        </p:nvSpPr>
        <p:spPr>
          <a:xfrm>
            <a:off x="928196" y="2470386"/>
            <a:ext cx="3300904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개인의 업무 인지능력 저하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26E88-79E8-CB48-8F37-335F68BD38DC}"/>
              </a:ext>
            </a:extLst>
          </p:cNvPr>
          <p:cNvSpPr txBox="1"/>
          <p:nvPr/>
        </p:nvSpPr>
        <p:spPr>
          <a:xfrm>
            <a:off x="628973" y="50354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괴롭힘이 개인 및 조직에 미치는 영향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24BFF-3B16-CF43-A8A2-C3D8D770DBE3}"/>
              </a:ext>
            </a:extLst>
          </p:cNvPr>
          <p:cNvSpPr txBox="1"/>
          <p:nvPr/>
        </p:nvSpPr>
        <p:spPr>
          <a:xfrm>
            <a:off x="1211420" y="2894312"/>
            <a:ext cx="6726521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괴롭힘은 피해자의 근무환경에 대해 위협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위험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불안전함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자기반성 등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정신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정서적 불안감을 야기해서 업무 인지능력을 저하시킴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0BC4BDE-BDCC-9045-9FFF-AB04581E553F}"/>
              </a:ext>
            </a:extLst>
          </p:cNvPr>
          <p:cNvSpPr/>
          <p:nvPr/>
        </p:nvSpPr>
        <p:spPr>
          <a:xfrm>
            <a:off x="1219200" y="304362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B36FB-E308-0F4D-B5B6-7E409D0E9E8F}"/>
              </a:ext>
            </a:extLst>
          </p:cNvPr>
          <p:cNvSpPr txBox="1"/>
          <p:nvPr/>
        </p:nvSpPr>
        <p:spPr>
          <a:xfrm>
            <a:off x="928196" y="3763159"/>
            <a:ext cx="195758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2. 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직무능률</a:t>
            </a:r>
            <a:r>
              <a:rPr kumimoji="1" lang="ko-KR" altLang="en-US" sz="1900" b="1" spc="-50" dirty="0">
                <a:latin typeface="+mj-ea"/>
                <a:ea typeface="+mj-ea"/>
              </a:rPr>
              <a:t> 저하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B0A77-8ACA-C847-B198-B6CD77C4FF2E}"/>
              </a:ext>
            </a:extLst>
          </p:cNvPr>
          <p:cNvSpPr txBox="1"/>
          <p:nvPr/>
        </p:nvSpPr>
        <p:spPr>
          <a:xfrm>
            <a:off x="1211420" y="4187085"/>
            <a:ext cx="6832320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괴롭힘은 </a:t>
            </a:r>
            <a:r>
              <a:rPr kumimoji="1" lang="ko-KR" altLang="en-US" sz="1450" dirty="0" err="1">
                <a:latin typeface="+mj-ea"/>
                <a:ea typeface="+mj-ea"/>
              </a:rPr>
              <a:t>직무소진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낮은 직무만족도 및 정신적 불안상태 등을 유발하여</a:t>
            </a:r>
            <a:endParaRPr kumimoji="1" lang="en-US" altLang="ko-KR" sz="1450" dirty="0"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ko-KR" altLang="en-US" sz="1450" dirty="0" err="1">
                <a:latin typeface="+mj-ea"/>
                <a:ea typeface="+mj-ea"/>
              </a:rPr>
              <a:t>직무능률을</a:t>
            </a:r>
            <a:r>
              <a:rPr kumimoji="1" lang="ko-KR" altLang="en-US" sz="1450" dirty="0">
                <a:latin typeface="+mj-ea"/>
                <a:ea typeface="+mj-ea"/>
              </a:rPr>
              <a:t> 저하시킴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BE356048-A682-4545-B053-C48D9BC2639A}"/>
              </a:ext>
            </a:extLst>
          </p:cNvPr>
          <p:cNvSpPr/>
          <p:nvPr/>
        </p:nvSpPr>
        <p:spPr>
          <a:xfrm>
            <a:off x="1219200" y="433639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89877-7407-3D49-B112-8AD2E758C1CE}"/>
              </a:ext>
            </a:extLst>
          </p:cNvPr>
          <p:cNvSpPr txBox="1"/>
          <p:nvPr/>
        </p:nvSpPr>
        <p:spPr>
          <a:xfrm>
            <a:off x="928196" y="5140014"/>
            <a:ext cx="195758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3. </a:t>
            </a:r>
            <a:r>
              <a:rPr kumimoji="1" lang="ko-KR" altLang="en-US" sz="1900" b="1" spc="-50" dirty="0" err="1">
                <a:latin typeface="+mj-ea"/>
                <a:ea typeface="+mj-ea"/>
              </a:rPr>
              <a:t>출근기피</a:t>
            </a:r>
            <a:r>
              <a:rPr kumimoji="1" lang="ko-KR" altLang="en-US" sz="1900" b="1" spc="-50" dirty="0">
                <a:latin typeface="+mj-ea"/>
                <a:ea typeface="+mj-ea"/>
              </a:rPr>
              <a:t> 요인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315FE-4C8B-AE45-83A1-43ABA22BEC6B}"/>
              </a:ext>
            </a:extLst>
          </p:cNvPr>
          <p:cNvSpPr txBox="1"/>
          <p:nvPr/>
        </p:nvSpPr>
        <p:spPr>
          <a:xfrm>
            <a:off x="1211420" y="5563940"/>
            <a:ext cx="6445995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괴롭힘은 결근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병가 사용 증가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불필요한 연차 사용 등 출근 자체를</a:t>
            </a:r>
            <a:endParaRPr kumimoji="1" lang="en-US" altLang="ko-KR" sz="1450" dirty="0"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기피하게 하는 위험요인으로 나타남</a:t>
            </a: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A1349FE0-1459-4445-8FE8-0AD27A4A513E}"/>
              </a:ext>
            </a:extLst>
          </p:cNvPr>
          <p:cNvSpPr/>
          <p:nvPr/>
        </p:nvSpPr>
        <p:spPr>
          <a:xfrm>
            <a:off x="1219200" y="571325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8BDDEB34-CAD2-4042-B663-A43F857DA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88" y="3252371"/>
            <a:ext cx="3297619" cy="35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86B22CA1-7B20-1249-9D0C-BD22D92636C9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E77FC7D-F975-2A46-8221-C5B3E0C2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560205-4AE2-4F48-A06B-E34A6B00A79A}"/>
              </a:ext>
            </a:extLst>
          </p:cNvPr>
          <p:cNvSpPr txBox="1"/>
          <p:nvPr/>
        </p:nvSpPr>
        <p:spPr>
          <a:xfrm>
            <a:off x="628973" y="50354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괴롭힘이 개인 및 조직에 미치는 영향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1C121-92D6-F740-AB79-EBF3A1D0AB5D}"/>
              </a:ext>
            </a:extLst>
          </p:cNvPr>
          <p:cNvSpPr txBox="1"/>
          <p:nvPr/>
        </p:nvSpPr>
        <p:spPr>
          <a:xfrm>
            <a:off x="602784" y="1350258"/>
            <a:ext cx="58592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E54600"/>
                </a:solidFill>
                <a:latin typeface="+mj-ea"/>
                <a:ea typeface="+mj-ea"/>
              </a:rPr>
              <a:t>② 직장 내 괴롭힘의 조직적 영향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FF74F65-1C14-A246-B7CE-96DCD063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8" y="2097087"/>
            <a:ext cx="3444282" cy="46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A7CC0-9054-9C49-9636-729E301E8E06}"/>
              </a:ext>
            </a:extLst>
          </p:cNvPr>
          <p:cNvSpPr txBox="1"/>
          <p:nvPr/>
        </p:nvSpPr>
        <p:spPr>
          <a:xfrm>
            <a:off x="768646" y="213180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E54600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E546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0570D-3310-474F-B5EE-935D0697B63D}"/>
              </a:ext>
            </a:extLst>
          </p:cNvPr>
          <p:cNvSpPr txBox="1"/>
          <p:nvPr/>
        </p:nvSpPr>
        <p:spPr>
          <a:xfrm>
            <a:off x="1093294" y="2144131"/>
            <a:ext cx="2969083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동료나 목격자에 대한 영향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453B3-CA61-2A4B-BBE8-52CDBB279FF7}"/>
              </a:ext>
            </a:extLst>
          </p:cNvPr>
          <p:cNvSpPr txBox="1"/>
          <p:nvPr/>
        </p:nvSpPr>
        <p:spPr>
          <a:xfrm>
            <a:off x="928196" y="2762226"/>
            <a:ext cx="3538148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동료나 목격자의 죄책감 발생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D8203-7A36-D542-AAED-61803B9C34F8}"/>
              </a:ext>
            </a:extLst>
          </p:cNvPr>
          <p:cNvSpPr txBox="1"/>
          <p:nvPr/>
        </p:nvSpPr>
        <p:spPr>
          <a:xfrm>
            <a:off x="1211420" y="3186152"/>
            <a:ext cx="9009198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괴롭힘의 피해자는 동료들에게 문제를 상의하는 경우가 많으며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동료들도 사건에 연루되지 않거나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중립적인 입장으로 남아 있기 어려워 어떤 형태로든 피해자를 돕지 못했다는 미안함과 죄책감 발생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4FAF884-8473-994E-8CE3-6BDED940CD48}"/>
              </a:ext>
            </a:extLst>
          </p:cNvPr>
          <p:cNvSpPr/>
          <p:nvPr/>
        </p:nvSpPr>
        <p:spPr>
          <a:xfrm>
            <a:off x="1219200" y="333546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4831B-4AAA-B74B-8DFE-E2A7D14138B7}"/>
              </a:ext>
            </a:extLst>
          </p:cNvPr>
          <p:cNvSpPr txBox="1"/>
          <p:nvPr/>
        </p:nvSpPr>
        <p:spPr>
          <a:xfrm>
            <a:off x="928196" y="4035855"/>
            <a:ext cx="4328429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2. </a:t>
            </a:r>
            <a:r>
              <a:rPr kumimoji="1" lang="ko-KR" altLang="en-US" sz="1900" b="1" spc="-50" dirty="0">
                <a:latin typeface="+mj-ea"/>
                <a:ea typeface="+mj-ea"/>
              </a:rPr>
              <a:t>동료나 목격자의 간접적 피해자 전이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EDFE3-8425-BB49-B2F0-BDE696BB03D4}"/>
              </a:ext>
            </a:extLst>
          </p:cNvPr>
          <p:cNvSpPr txBox="1"/>
          <p:nvPr/>
        </p:nvSpPr>
        <p:spPr>
          <a:xfrm>
            <a:off x="1211420" y="4459781"/>
            <a:ext cx="792236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괴롭힘의 목격자들은 </a:t>
            </a:r>
            <a:r>
              <a:rPr kumimoji="1" lang="ko-KR" altLang="en-US" sz="1450" dirty="0" err="1">
                <a:latin typeface="+mj-ea"/>
                <a:ea typeface="+mj-ea"/>
              </a:rPr>
              <a:t>연쇄효과</a:t>
            </a:r>
            <a:r>
              <a:rPr kumimoji="1" lang="en-US" altLang="ko-KR" sz="1450" dirty="0">
                <a:latin typeface="+mj-ea"/>
                <a:ea typeface="+mj-ea"/>
              </a:rPr>
              <a:t>(Ripple Effect)</a:t>
            </a:r>
            <a:r>
              <a:rPr kumimoji="1" lang="ko-KR" altLang="en-US" sz="1450" dirty="0">
                <a:latin typeface="+mj-ea"/>
                <a:ea typeface="+mj-ea"/>
              </a:rPr>
              <a:t>에 의해 정신적인 스트레스를 받게 되고</a:t>
            </a:r>
            <a:r>
              <a:rPr kumimoji="1" lang="en-US" altLang="ko-KR" sz="14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자신이 다음 목표물이 될 것을 두려워하게 되는 등 간접적인 피해자가 될 수 있음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FFAE645-4B61-9B40-A8A6-35C406AA1146}"/>
              </a:ext>
            </a:extLst>
          </p:cNvPr>
          <p:cNvSpPr/>
          <p:nvPr/>
        </p:nvSpPr>
        <p:spPr>
          <a:xfrm>
            <a:off x="1219200" y="4609092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A8AF0-AE9C-9647-990C-77C50ED24F20}"/>
              </a:ext>
            </a:extLst>
          </p:cNvPr>
          <p:cNvSpPr txBox="1"/>
          <p:nvPr/>
        </p:nvSpPr>
        <p:spPr>
          <a:xfrm>
            <a:off x="928196" y="5331255"/>
            <a:ext cx="2273379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3. </a:t>
            </a:r>
            <a:r>
              <a:rPr kumimoji="1" lang="ko-KR" altLang="en-US" sz="1900" b="1" spc="-50" dirty="0">
                <a:latin typeface="+mj-ea"/>
                <a:ea typeface="+mj-ea"/>
              </a:rPr>
              <a:t>업무 효율성 저하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D80DB-C909-2245-99D0-1105B44E37E3}"/>
              </a:ext>
            </a:extLst>
          </p:cNvPr>
          <p:cNvSpPr txBox="1"/>
          <p:nvPr/>
        </p:nvSpPr>
        <p:spPr>
          <a:xfrm>
            <a:off x="1211420" y="5755181"/>
            <a:ext cx="7907934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괴롭힘의 동료나 목격자도 직장에서의 책임감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직무 만족도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생산성 등을 떨어뜨리고</a:t>
            </a:r>
            <a:r>
              <a:rPr kumimoji="1" lang="en-US" altLang="ko-KR" sz="14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결근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병가가  잦아지며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스트레스 증가 및 일상적 긴장 발생 등으로 업무 효율성이 저하됨</a:t>
            </a: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B0B9D83-1055-744F-98C4-D8497817F44E}"/>
              </a:ext>
            </a:extLst>
          </p:cNvPr>
          <p:cNvSpPr/>
          <p:nvPr/>
        </p:nvSpPr>
        <p:spPr>
          <a:xfrm>
            <a:off x="1219200" y="5904492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12199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AA07CFDD-5E4C-DE4D-B33B-84ACA4FD5A2D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F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4F77ACC-006C-ED43-933A-A0C86F06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825A357-6AD3-294F-9A73-D3D2EDC92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8" y="1659332"/>
            <a:ext cx="3124200" cy="46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2378F-EA1D-064D-A88B-5F823F678C05}"/>
              </a:ext>
            </a:extLst>
          </p:cNvPr>
          <p:cNvSpPr txBox="1"/>
          <p:nvPr/>
        </p:nvSpPr>
        <p:spPr>
          <a:xfrm>
            <a:off x="628973" y="503547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괴롭힘이 개인 및 조직에 미치는 영향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BDCA382-1AD5-6B40-9230-2B4025D0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98" y="1659332"/>
            <a:ext cx="3314700" cy="46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80FEE-DD4B-DB45-932B-A690D79AEFB7}"/>
              </a:ext>
            </a:extLst>
          </p:cNvPr>
          <p:cNvSpPr txBox="1"/>
          <p:nvPr/>
        </p:nvSpPr>
        <p:spPr>
          <a:xfrm>
            <a:off x="768646" y="1694052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E54600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E546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34FA8-D050-2447-B33A-4126CEB6BBDB}"/>
              </a:ext>
            </a:extLst>
          </p:cNvPr>
          <p:cNvSpPr txBox="1"/>
          <p:nvPr/>
        </p:nvSpPr>
        <p:spPr>
          <a:xfrm>
            <a:off x="1093294" y="1706376"/>
            <a:ext cx="2738250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회사 전반에 미치는 영향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69385-ABD2-FB45-B131-41DF4209BA25}"/>
              </a:ext>
            </a:extLst>
          </p:cNvPr>
          <p:cNvSpPr txBox="1"/>
          <p:nvPr/>
        </p:nvSpPr>
        <p:spPr>
          <a:xfrm>
            <a:off x="928196" y="2324471"/>
            <a:ext cx="2273379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조직 화합력 저해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191E0-F392-AD42-B510-D59A6D65919F}"/>
              </a:ext>
            </a:extLst>
          </p:cNvPr>
          <p:cNvSpPr txBox="1"/>
          <p:nvPr/>
        </p:nvSpPr>
        <p:spPr>
          <a:xfrm>
            <a:off x="1211420" y="2748397"/>
            <a:ext cx="8367996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괴롭힘은 개인의 직무 소진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개인 간 갈등 야기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팀 내 결속력 저해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팀 간 불신 조장 등으로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조직 전체의 긴장을 고조시켜 조직 화합력을 저해시킬 수 있음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DE328E1-8F95-D343-81F7-CC313E635CC7}"/>
              </a:ext>
            </a:extLst>
          </p:cNvPr>
          <p:cNvSpPr/>
          <p:nvPr/>
        </p:nvSpPr>
        <p:spPr>
          <a:xfrm>
            <a:off x="1219200" y="289770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0DF8C-D770-1646-9EFE-DA7353321E09}"/>
              </a:ext>
            </a:extLst>
          </p:cNvPr>
          <p:cNvSpPr txBox="1"/>
          <p:nvPr/>
        </p:nvSpPr>
        <p:spPr>
          <a:xfrm>
            <a:off x="928196" y="3467471"/>
            <a:ext cx="3932487" cy="3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2. </a:t>
            </a:r>
            <a:r>
              <a:rPr kumimoji="1" lang="ko-KR" altLang="en-US" sz="1900" b="1" spc="-50" dirty="0">
                <a:latin typeface="+mj-ea"/>
                <a:ea typeface="+mj-ea"/>
              </a:rPr>
              <a:t>생산성 감소 및 기업 경쟁력 약화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10D61-19B5-B14D-8EEA-751F7E736419}"/>
              </a:ext>
            </a:extLst>
          </p:cNvPr>
          <p:cNvSpPr txBox="1"/>
          <p:nvPr/>
        </p:nvSpPr>
        <p:spPr>
          <a:xfrm>
            <a:off x="1211420" y="3891397"/>
            <a:ext cx="8582799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괴롭힘은 개인 직무만족도 저하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병가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결근 증가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조직 신뢰 감소 등으로 생산성이 감소하고</a:t>
            </a:r>
            <a:r>
              <a:rPr kumimoji="1" lang="en-US" altLang="ko-KR" sz="1450" dirty="0">
                <a:latin typeface="+mj-ea"/>
                <a:ea typeface="+mj-ea"/>
              </a:rPr>
              <a:t>,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이직률 증가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직장 내 괴롭힘에 의한 대외 이미지 실추 등으로 기업 경쟁력을 약화시킬 수 있음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C930204-4F72-6E43-BFCB-F41010AE8E01}"/>
              </a:ext>
            </a:extLst>
          </p:cNvPr>
          <p:cNvSpPr/>
          <p:nvPr/>
        </p:nvSpPr>
        <p:spPr>
          <a:xfrm>
            <a:off x="1219200" y="404070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850FD90-A699-5142-8BD4-13C9E8B0E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806" y="4700114"/>
            <a:ext cx="49022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8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824D0B2-F14C-1C41-ABB7-2E7DFE1F66CD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6074069-DDF1-0849-8F45-20E88182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20C77C36-B634-0740-AE44-F4CE201C92AC}"/>
              </a:ext>
            </a:extLst>
          </p:cNvPr>
          <p:cNvSpPr/>
          <p:nvPr/>
        </p:nvSpPr>
        <p:spPr>
          <a:xfrm>
            <a:off x="634314" y="3144124"/>
            <a:ext cx="4456670" cy="3431825"/>
          </a:xfrm>
          <a:prstGeom prst="roundRect">
            <a:avLst>
              <a:gd name="adj" fmla="val 4869"/>
            </a:avLst>
          </a:prstGeom>
          <a:solidFill>
            <a:schemeClr val="bg1"/>
          </a:solidFill>
          <a:ln w="19050">
            <a:solidFill>
              <a:srgbClr val="DD0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9EE8EB75-9604-0044-A274-60324625065C}"/>
              </a:ext>
            </a:extLst>
          </p:cNvPr>
          <p:cNvSpPr/>
          <p:nvPr/>
        </p:nvSpPr>
        <p:spPr>
          <a:xfrm>
            <a:off x="2636106" y="1427536"/>
            <a:ext cx="444843" cy="444843"/>
          </a:xfrm>
          <a:prstGeom prst="ellipse">
            <a:avLst/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5FFC7-A5AC-C349-98F9-48F3482F40F8}"/>
              </a:ext>
            </a:extLst>
          </p:cNvPr>
          <p:cNvSpPr txBox="1"/>
          <p:nvPr/>
        </p:nvSpPr>
        <p:spPr>
          <a:xfrm>
            <a:off x="2674670" y="146237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kumimoji="1"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642D9-AA20-2A40-ABE9-B0E511C54A87}"/>
              </a:ext>
            </a:extLst>
          </p:cNvPr>
          <p:cNvSpPr txBox="1"/>
          <p:nvPr/>
        </p:nvSpPr>
        <p:spPr>
          <a:xfrm>
            <a:off x="1198457" y="2025465"/>
            <a:ext cx="33201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2600" b="1" dirty="0">
                <a:solidFill>
                  <a:srgbClr val="DD0030"/>
                </a:solidFill>
                <a:latin typeface="+mj-ea"/>
                <a:ea typeface="+mj-ea"/>
              </a:rPr>
              <a:t>직장 내 괴롭힘</a:t>
            </a:r>
          </a:p>
          <a:p>
            <a:pPr algn="ctr"/>
            <a:r>
              <a:rPr kumimoji="1" lang="ko-KR" altLang="en-US" sz="2600" b="1" dirty="0">
                <a:solidFill>
                  <a:srgbClr val="DD0030"/>
                </a:solidFill>
                <a:latin typeface="+mj-ea"/>
                <a:ea typeface="+mj-ea"/>
              </a:rPr>
              <a:t>발생 시 알아야 할 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FCBF6-CDEB-5A4B-9C04-FB65087080DF}"/>
              </a:ext>
            </a:extLst>
          </p:cNvPr>
          <p:cNvSpPr txBox="1"/>
          <p:nvPr/>
        </p:nvSpPr>
        <p:spPr>
          <a:xfrm>
            <a:off x="794228" y="3298570"/>
            <a:ext cx="3962944" cy="3067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1.</a:t>
            </a:r>
            <a:r>
              <a:rPr kumimoji="1" lang="ko-KR" altLang="en-US" sz="1500" b="1" dirty="0">
                <a:latin typeface="+mj-ea"/>
                <a:ea typeface="+mj-ea"/>
              </a:rPr>
              <a:t> 직장 내 괴롭힘 사건 처리 및 조치 흐름도</a:t>
            </a:r>
            <a:endParaRPr kumimoji="1" lang="en-US" altLang="ko-KR" sz="1500" b="1" dirty="0">
              <a:latin typeface="+mj-ea"/>
              <a:ea typeface="+mj-ea"/>
            </a:endParaRP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2. </a:t>
            </a:r>
            <a:r>
              <a:rPr kumimoji="1" lang="ko-KR" altLang="en-US" sz="1500" b="1" dirty="0">
                <a:latin typeface="+mj-ea"/>
                <a:ea typeface="+mj-ea"/>
              </a:rPr>
              <a:t>직장 내 괴롭힘의 신고의 주체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3. </a:t>
            </a:r>
            <a:r>
              <a:rPr kumimoji="1" lang="ko-KR" altLang="en-US" sz="1500" b="1" dirty="0">
                <a:latin typeface="+mj-ea"/>
                <a:ea typeface="+mj-ea"/>
              </a:rPr>
              <a:t>직장 내 괴롭힘 </a:t>
            </a:r>
            <a:r>
              <a:rPr kumimoji="1" lang="en-US" altLang="ko-KR" sz="1500" b="1" dirty="0">
                <a:latin typeface="+mj-ea"/>
                <a:ea typeface="+mj-ea"/>
              </a:rPr>
              <a:t>3</a:t>
            </a:r>
            <a:r>
              <a:rPr kumimoji="1" lang="ko-KR" altLang="en-US" sz="1500" b="1" dirty="0">
                <a:latin typeface="+mj-ea"/>
                <a:ea typeface="+mj-ea"/>
              </a:rPr>
              <a:t>가지 신고 방법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4. </a:t>
            </a:r>
            <a:r>
              <a:rPr kumimoji="1" lang="ko-KR" altLang="en-US" sz="1500" b="1" dirty="0">
                <a:latin typeface="+mj-ea"/>
                <a:ea typeface="+mj-ea"/>
              </a:rPr>
              <a:t>신고에 필요한 증거 수집 방법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5. </a:t>
            </a:r>
            <a:r>
              <a:rPr kumimoji="1" lang="ko-KR" altLang="en-US" sz="1500" b="1" dirty="0">
                <a:latin typeface="+mj-ea"/>
                <a:ea typeface="+mj-ea"/>
              </a:rPr>
              <a:t>직장 내 괴롭힘 관련 법 조항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6. </a:t>
            </a:r>
            <a:r>
              <a:rPr kumimoji="1" lang="ko-KR" altLang="en-US" sz="1500" b="1" dirty="0">
                <a:latin typeface="+mj-ea"/>
                <a:ea typeface="+mj-ea"/>
              </a:rPr>
              <a:t>사업주의 직장 내 괴롭힘 사건 대응 및</a:t>
            </a:r>
          </a:p>
          <a:p>
            <a:r>
              <a:rPr kumimoji="1" lang="ko-KR" altLang="en-US" sz="1500" b="1" dirty="0">
                <a:latin typeface="+mj-ea"/>
                <a:ea typeface="+mj-ea"/>
              </a:rPr>
              <a:t>    사후 조치 사항</a:t>
            </a:r>
            <a:endParaRPr kumimoji="1" lang="en-US" altLang="ko-KR" sz="1500" b="1" dirty="0">
              <a:latin typeface="+mj-ea"/>
              <a:ea typeface="+mj-ea"/>
            </a:endParaRP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7.</a:t>
            </a:r>
            <a:r>
              <a:rPr kumimoji="1" lang="ko-KR" altLang="en-US" sz="1500" b="1" dirty="0">
                <a:latin typeface="+mj-ea"/>
                <a:ea typeface="+mj-ea"/>
              </a:rPr>
              <a:t> 직장 내 괴롭힘을 예방하기 위해</a:t>
            </a:r>
            <a:endParaRPr kumimoji="1" lang="en-US" altLang="ko-KR" sz="1500" b="1" dirty="0">
              <a:latin typeface="+mj-ea"/>
              <a:ea typeface="+mj-ea"/>
            </a:endParaRPr>
          </a:p>
          <a:p>
            <a:r>
              <a:rPr kumimoji="1" lang="ko-KR" altLang="en-US" sz="1500" b="1" dirty="0">
                <a:latin typeface="+mj-ea"/>
                <a:ea typeface="+mj-ea"/>
              </a:rPr>
              <a:t>    근로자가 지켜야 할 내용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89E3-CC3E-9C4A-A69E-7B5267378E24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</p:spTree>
    <p:extLst>
      <p:ext uri="{BB962C8B-B14F-4D97-AF65-F5344CB8AC3E}">
        <p14:creationId xmlns:p14="http://schemas.microsoft.com/office/powerpoint/2010/main" val="2317212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CD305730-402E-584F-84F1-B95FE3E7C9F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BDE37EE4-A27F-FF49-B437-B5249792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CCA0F6F-EE5D-C14D-81FA-165AAAE45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699" y="1912030"/>
            <a:ext cx="6921500" cy="473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5EBA7C-BE1D-824B-BFB9-8B1BC72DC177}"/>
              </a:ext>
            </a:extLst>
          </p:cNvPr>
          <p:cNvSpPr txBox="1"/>
          <p:nvPr/>
        </p:nvSpPr>
        <p:spPr>
          <a:xfrm>
            <a:off x="4679208" y="1859185"/>
            <a:ext cx="1508746" cy="381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b="1" spc="-50" dirty="0">
                <a:solidFill>
                  <a:schemeClr val="bg1"/>
                </a:solidFill>
                <a:latin typeface="+mj-ea"/>
                <a:ea typeface="+mj-ea"/>
              </a:rPr>
              <a:t>사건발생 및 접수</a:t>
            </a:r>
            <a:endParaRPr kumimoji="1" lang="ko-KR" altLang="en-US" sz="1400" spc="-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B68DA-2804-5542-8699-5EA030FD19BD}"/>
              </a:ext>
            </a:extLst>
          </p:cNvPr>
          <p:cNvSpPr txBox="1"/>
          <p:nvPr/>
        </p:nvSpPr>
        <p:spPr>
          <a:xfrm>
            <a:off x="5161497" y="2382646"/>
            <a:ext cx="530915" cy="381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b="1" spc="-50" dirty="0">
                <a:latin typeface="+mj-ea"/>
                <a:ea typeface="+mj-ea"/>
              </a:rPr>
              <a:t>상담</a:t>
            </a:r>
            <a:endParaRPr kumimoji="1" lang="ko-KR" altLang="en-US" sz="1400" spc="-50" dirty="0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9D3DE-DBDB-FB4F-AC70-6EA515A5E33B}"/>
              </a:ext>
            </a:extLst>
          </p:cNvPr>
          <p:cNvSpPr txBox="1"/>
          <p:nvPr/>
        </p:nvSpPr>
        <p:spPr>
          <a:xfrm>
            <a:off x="2285822" y="3023823"/>
            <a:ext cx="2319866" cy="378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300" spc="-50" dirty="0">
                <a:solidFill>
                  <a:schemeClr val="bg1"/>
                </a:solidFill>
                <a:latin typeface="+mj-ea"/>
                <a:ea typeface="+mj-ea"/>
              </a:rPr>
              <a:t>당사자 간 해결을 원하는 경우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BABB6-E8E1-BC4B-91DC-F51B31C1DF1C}"/>
              </a:ext>
            </a:extLst>
          </p:cNvPr>
          <p:cNvSpPr txBox="1"/>
          <p:nvPr/>
        </p:nvSpPr>
        <p:spPr>
          <a:xfrm>
            <a:off x="6256068" y="3023823"/>
            <a:ext cx="1946366" cy="378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300" spc="-50" dirty="0">
                <a:solidFill>
                  <a:schemeClr val="bg1"/>
                </a:solidFill>
                <a:latin typeface="+mj-ea"/>
                <a:ea typeface="+mj-ea"/>
              </a:rPr>
              <a:t>사건 조사를 원하는 경우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96E9A-A92B-FB45-A1AE-164DCD81BC1F}"/>
              </a:ext>
            </a:extLst>
          </p:cNvPr>
          <p:cNvSpPr txBox="1"/>
          <p:nvPr/>
        </p:nvSpPr>
        <p:spPr>
          <a:xfrm>
            <a:off x="2501426" y="3667071"/>
            <a:ext cx="1888659" cy="38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spc="-50" dirty="0" err="1">
                <a:latin typeface="+mj-ea"/>
                <a:ea typeface="+mj-ea"/>
              </a:rPr>
              <a:t>약식조사</a:t>
            </a:r>
            <a:r>
              <a:rPr kumimoji="1" lang="ko-KR" altLang="en-US" sz="1400" spc="-50" dirty="0">
                <a:latin typeface="+mj-ea"/>
                <a:ea typeface="+mj-ea"/>
              </a:rPr>
              <a:t> 및 조정</a:t>
            </a:r>
            <a:r>
              <a:rPr kumimoji="1" lang="en-US" altLang="ko-KR" sz="1400" spc="-50" dirty="0">
                <a:latin typeface="+mj-ea"/>
                <a:ea typeface="+mj-ea"/>
              </a:rPr>
              <a:t>·</a:t>
            </a:r>
            <a:r>
              <a:rPr kumimoji="1" lang="ko-KR" altLang="en-US" sz="1400" spc="-50" dirty="0">
                <a:latin typeface="+mj-ea"/>
                <a:ea typeface="+mj-ea"/>
              </a:rPr>
              <a:t>중재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EEC860-6CC7-9E4C-BE08-252EA96C433B}"/>
              </a:ext>
            </a:extLst>
          </p:cNvPr>
          <p:cNvSpPr txBox="1"/>
          <p:nvPr/>
        </p:nvSpPr>
        <p:spPr>
          <a:xfrm>
            <a:off x="6762617" y="3667071"/>
            <a:ext cx="933269" cy="38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spc="-50" dirty="0">
                <a:latin typeface="+mj-ea"/>
                <a:ea typeface="+mj-ea"/>
              </a:rPr>
              <a:t>정식 조사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2232E-DA51-DC4C-B152-91834BB7B163}"/>
              </a:ext>
            </a:extLst>
          </p:cNvPr>
          <p:cNvSpPr txBox="1"/>
          <p:nvPr/>
        </p:nvSpPr>
        <p:spPr>
          <a:xfrm>
            <a:off x="2864506" y="4377098"/>
            <a:ext cx="1162499" cy="38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spc="-50" dirty="0">
                <a:latin typeface="+mj-ea"/>
                <a:ea typeface="+mj-ea"/>
              </a:rPr>
              <a:t>수용 및 사과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D98C6-9D71-824E-98B8-66E90C993A4A}"/>
              </a:ext>
            </a:extLst>
          </p:cNvPr>
          <p:cNvSpPr txBox="1"/>
          <p:nvPr/>
        </p:nvSpPr>
        <p:spPr>
          <a:xfrm>
            <a:off x="4652466" y="4032805"/>
            <a:ext cx="1199367" cy="532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ko-KR" altLang="en-US" sz="1300" spc="-50" dirty="0">
                <a:latin typeface="+mj-ea"/>
                <a:ea typeface="+mj-ea"/>
              </a:rPr>
              <a:t>피해자 </a:t>
            </a:r>
            <a:r>
              <a:rPr kumimoji="1" lang="ko-KR" altLang="en-US" sz="1300" spc="-50" dirty="0" err="1">
                <a:latin typeface="+mj-ea"/>
                <a:ea typeface="+mj-ea"/>
              </a:rPr>
              <a:t>불수용</a:t>
            </a:r>
            <a:endParaRPr kumimoji="1" lang="ko-KR" altLang="en-US" sz="1300" spc="-50" dirty="0">
              <a:latin typeface="+mj-ea"/>
              <a:ea typeface="+mj-ea"/>
            </a:endParaRPr>
          </a:p>
          <a:p>
            <a:pPr>
              <a:lnSpc>
                <a:spcPts val="1800"/>
              </a:lnSpc>
            </a:pPr>
            <a:r>
              <a:rPr kumimoji="1" lang="ko-KR" altLang="en-US" sz="1300" spc="-50" dirty="0" err="1">
                <a:latin typeface="+mj-ea"/>
                <a:ea typeface="+mj-ea"/>
              </a:rPr>
              <a:t>합의결렬</a:t>
            </a:r>
            <a:endParaRPr kumimoji="1" lang="ko-KR" altLang="en-US" sz="1300" spc="-50" dirty="0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FA458-363C-1140-9F2B-834F02456979}"/>
              </a:ext>
            </a:extLst>
          </p:cNvPr>
          <p:cNvSpPr txBox="1"/>
          <p:nvPr/>
        </p:nvSpPr>
        <p:spPr>
          <a:xfrm>
            <a:off x="2406047" y="4615637"/>
            <a:ext cx="2079416" cy="375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en-US" altLang="ko-KR" sz="1200" spc="-50" dirty="0">
                <a:latin typeface="+mj-ea"/>
                <a:ea typeface="+mj-ea"/>
              </a:rPr>
              <a:t>(</a:t>
            </a:r>
            <a:r>
              <a:rPr kumimoji="1" lang="ko-KR" altLang="en-US" sz="1200" spc="-50" dirty="0">
                <a:latin typeface="+mj-ea"/>
                <a:ea typeface="+mj-ea"/>
              </a:rPr>
              <a:t>피해자 수용 및 가해자 사과</a:t>
            </a:r>
            <a:r>
              <a:rPr kumimoji="1" lang="en-US" altLang="ko-KR" sz="1200" spc="-50" dirty="0">
                <a:latin typeface="+mj-ea"/>
                <a:ea typeface="+mj-ea"/>
              </a:rPr>
              <a:t>)</a:t>
            </a:r>
            <a:endParaRPr kumimoji="1" lang="ko-KR" altLang="en-US" sz="1200" spc="-50" dirty="0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204AC6-A5BD-F34D-95FE-D5B1CBE280ED}"/>
              </a:ext>
            </a:extLst>
          </p:cNvPr>
          <p:cNvSpPr txBox="1"/>
          <p:nvPr/>
        </p:nvSpPr>
        <p:spPr>
          <a:xfrm>
            <a:off x="1697360" y="4068581"/>
            <a:ext cx="1733167" cy="301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ko-KR" altLang="en-US" sz="1300" spc="-50" dirty="0">
                <a:latin typeface="+mj-ea"/>
                <a:ea typeface="+mj-ea"/>
              </a:rPr>
              <a:t>당사자간 또는 상담자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CE607-05F2-D94A-A545-B1C0FFA71B6E}"/>
              </a:ext>
            </a:extLst>
          </p:cNvPr>
          <p:cNvSpPr txBox="1"/>
          <p:nvPr/>
        </p:nvSpPr>
        <p:spPr>
          <a:xfrm>
            <a:off x="7331818" y="4070589"/>
            <a:ext cx="1609736" cy="532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ko-KR" altLang="en-US" sz="1300" spc="-50" dirty="0" err="1">
                <a:latin typeface="+mj-ea"/>
                <a:ea typeface="+mj-ea"/>
              </a:rPr>
              <a:t>조사팀</a:t>
            </a:r>
            <a:r>
              <a:rPr kumimoji="1" lang="en-US" altLang="ko-KR" sz="1300" spc="-50" dirty="0">
                <a:latin typeface="+mj-ea"/>
                <a:ea typeface="+mj-ea"/>
              </a:rPr>
              <a:t>(</a:t>
            </a:r>
            <a:r>
              <a:rPr kumimoji="1" lang="ko-KR" altLang="en-US" sz="1300" spc="-50" dirty="0">
                <a:latin typeface="+mj-ea"/>
                <a:ea typeface="+mj-ea"/>
              </a:rPr>
              <a:t>조사자 선정</a:t>
            </a:r>
            <a:r>
              <a:rPr kumimoji="1" lang="en-US" altLang="ko-KR" sz="1300" spc="-50" dirty="0">
                <a:latin typeface="+mj-ea"/>
                <a:ea typeface="+mj-ea"/>
              </a:rPr>
              <a:t>)</a:t>
            </a:r>
          </a:p>
          <a:p>
            <a:pPr>
              <a:lnSpc>
                <a:spcPts val="1800"/>
              </a:lnSpc>
            </a:pPr>
            <a:r>
              <a:rPr kumimoji="1" lang="ko-KR" altLang="en-US" sz="1300" spc="-50" dirty="0">
                <a:latin typeface="+mj-ea"/>
                <a:ea typeface="+mj-ea"/>
              </a:rPr>
              <a:t>또는 조사위원회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4339FD-102A-6644-9D62-A3E66F1DE76F}"/>
              </a:ext>
            </a:extLst>
          </p:cNvPr>
          <p:cNvSpPr txBox="1"/>
          <p:nvPr/>
        </p:nvSpPr>
        <p:spPr>
          <a:xfrm>
            <a:off x="2979121" y="5303714"/>
            <a:ext cx="933269" cy="38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spc="-50" dirty="0">
                <a:solidFill>
                  <a:schemeClr val="bg1"/>
                </a:solidFill>
                <a:latin typeface="+mj-ea"/>
                <a:ea typeface="+mj-ea"/>
              </a:rPr>
              <a:t>업무 복귀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9A96E-B794-CF4E-ABEE-91A21674DAE9}"/>
              </a:ext>
            </a:extLst>
          </p:cNvPr>
          <p:cNvSpPr txBox="1"/>
          <p:nvPr/>
        </p:nvSpPr>
        <p:spPr>
          <a:xfrm>
            <a:off x="5642385" y="4820528"/>
            <a:ext cx="1106393" cy="38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spc="-50" dirty="0">
                <a:latin typeface="+mj-ea"/>
                <a:ea typeface="+mj-ea"/>
              </a:rPr>
              <a:t>피해자 보호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2C4EEB-EDBA-9C42-8C9D-F7C11F2C48A7}"/>
              </a:ext>
            </a:extLst>
          </p:cNvPr>
          <p:cNvSpPr txBox="1"/>
          <p:nvPr/>
        </p:nvSpPr>
        <p:spPr>
          <a:xfrm>
            <a:off x="5276472" y="5109445"/>
            <a:ext cx="1811714" cy="836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ko-KR" sz="1200" spc="-50" dirty="0">
                <a:latin typeface="+mj-ea"/>
                <a:ea typeface="+mj-ea"/>
              </a:rPr>
              <a:t>·</a:t>
            </a:r>
            <a:r>
              <a:rPr kumimoji="1" lang="ko-KR" altLang="en-US" sz="1200" spc="-50" dirty="0">
                <a:latin typeface="+mj-ea"/>
                <a:ea typeface="+mj-ea"/>
              </a:rPr>
              <a:t>심리상담</a:t>
            </a:r>
            <a:r>
              <a:rPr kumimoji="1" lang="en-US" altLang="ko-KR" sz="1200" spc="-50" dirty="0">
                <a:latin typeface="+mj-ea"/>
                <a:ea typeface="+mj-ea"/>
              </a:rPr>
              <a:t>(</a:t>
            </a:r>
            <a:r>
              <a:rPr kumimoji="1" lang="ko-KR" altLang="en-US" sz="1200" spc="-50" dirty="0">
                <a:latin typeface="+mj-ea"/>
                <a:ea typeface="+mj-ea"/>
              </a:rPr>
              <a:t>치료 및 요양</a:t>
            </a:r>
            <a:r>
              <a:rPr kumimoji="1" lang="en-US" altLang="ko-KR" sz="1200" spc="-50" dirty="0">
                <a:latin typeface="+mj-ea"/>
                <a:ea typeface="+mj-ea"/>
              </a:rPr>
              <a:t>)</a:t>
            </a:r>
          </a:p>
          <a:p>
            <a:pPr>
              <a:lnSpc>
                <a:spcPts val="2000"/>
              </a:lnSpc>
            </a:pPr>
            <a:r>
              <a:rPr kumimoji="1" lang="en-US" altLang="ko-KR" sz="1200" spc="-50" dirty="0">
                <a:latin typeface="+mj-ea"/>
                <a:ea typeface="+mj-ea"/>
              </a:rPr>
              <a:t>·</a:t>
            </a:r>
            <a:r>
              <a:rPr kumimoji="1" lang="ko-KR" altLang="en-US" sz="1200" spc="-50" dirty="0" err="1">
                <a:latin typeface="+mj-ea"/>
                <a:ea typeface="+mj-ea"/>
              </a:rPr>
              <a:t>근무장소</a:t>
            </a:r>
            <a:r>
              <a:rPr kumimoji="1" lang="ko-KR" altLang="en-US" sz="1200" spc="-50" dirty="0">
                <a:latin typeface="+mj-ea"/>
                <a:ea typeface="+mj-ea"/>
              </a:rPr>
              <a:t> 변경</a:t>
            </a:r>
            <a:r>
              <a:rPr kumimoji="1" lang="en-US" altLang="ko-KR" sz="1200" spc="-50" dirty="0">
                <a:latin typeface="+mj-ea"/>
                <a:ea typeface="+mj-ea"/>
              </a:rPr>
              <a:t>, </a:t>
            </a:r>
            <a:r>
              <a:rPr kumimoji="1" lang="ko-KR" altLang="en-US" sz="1200" spc="-50" dirty="0">
                <a:latin typeface="+mj-ea"/>
                <a:ea typeface="+mj-ea"/>
              </a:rPr>
              <a:t>배치전환</a:t>
            </a:r>
          </a:p>
          <a:p>
            <a:pPr>
              <a:lnSpc>
                <a:spcPts val="2000"/>
              </a:lnSpc>
            </a:pPr>
            <a:r>
              <a:rPr kumimoji="1" lang="en-US" altLang="ko-KR" sz="1200" spc="-50" dirty="0">
                <a:latin typeface="+mj-ea"/>
                <a:ea typeface="+mj-ea"/>
              </a:rPr>
              <a:t>·</a:t>
            </a:r>
            <a:r>
              <a:rPr kumimoji="1" lang="ko-KR" altLang="en-US" sz="1200" spc="-50" dirty="0">
                <a:latin typeface="+mj-ea"/>
                <a:ea typeface="+mj-ea"/>
              </a:rPr>
              <a:t>유급휴가 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705971-8902-3A44-AE95-B8A459DDEEA1}"/>
              </a:ext>
            </a:extLst>
          </p:cNvPr>
          <p:cNvSpPr txBox="1"/>
          <p:nvPr/>
        </p:nvSpPr>
        <p:spPr>
          <a:xfrm>
            <a:off x="7792279" y="5112593"/>
            <a:ext cx="94128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kumimoji="1" lang="ko-KR" altLang="en-US" sz="1400" spc="-50" dirty="0">
                <a:latin typeface="+mj-ea"/>
                <a:ea typeface="+mj-ea"/>
              </a:rPr>
              <a:t>가해자</a:t>
            </a:r>
          </a:p>
          <a:p>
            <a:pPr algn="ctr">
              <a:lnSpc>
                <a:spcPts val="2000"/>
              </a:lnSpc>
            </a:pPr>
            <a:r>
              <a:rPr kumimoji="1" lang="ko-KR" altLang="en-US" sz="1400" spc="-50" dirty="0">
                <a:latin typeface="+mj-ea"/>
                <a:ea typeface="+mj-ea"/>
              </a:rPr>
              <a:t>징계</a:t>
            </a:r>
            <a:r>
              <a:rPr kumimoji="1" lang="en-US" altLang="ko-KR" sz="1400" spc="-50" dirty="0">
                <a:latin typeface="+mj-ea"/>
                <a:ea typeface="+mj-ea"/>
              </a:rPr>
              <a:t>/</a:t>
            </a:r>
            <a:r>
              <a:rPr kumimoji="1" lang="ko-KR" altLang="en-US" sz="1400" spc="-50" dirty="0">
                <a:latin typeface="+mj-ea"/>
                <a:ea typeface="+mj-ea"/>
              </a:rPr>
              <a:t>처벌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DDEAB-8BE0-0241-A6E0-2DDB6D9E09E0}"/>
              </a:ext>
            </a:extLst>
          </p:cNvPr>
          <p:cNvSpPr txBox="1"/>
          <p:nvPr/>
        </p:nvSpPr>
        <p:spPr>
          <a:xfrm>
            <a:off x="4103731" y="6271123"/>
            <a:ext cx="2659702" cy="381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1400" b="1" spc="-50" dirty="0">
                <a:solidFill>
                  <a:schemeClr val="bg1"/>
                </a:solidFill>
                <a:latin typeface="+mj-ea"/>
                <a:ea typeface="+mj-ea"/>
              </a:rPr>
              <a:t>모니터링 및 재발방지 대책 수립</a:t>
            </a:r>
            <a:endParaRPr kumimoji="1" lang="ko-KR" altLang="en-US" sz="1400" spc="-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3242B9-AAEB-9244-B5CE-A51E50FA9AAC}"/>
              </a:ext>
            </a:extLst>
          </p:cNvPr>
          <p:cNvSpPr txBox="1"/>
          <p:nvPr/>
        </p:nvSpPr>
        <p:spPr>
          <a:xfrm>
            <a:off x="418114" y="6711149"/>
            <a:ext cx="9855583" cy="316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ko-KR" sz="1000" spc="-50" dirty="0">
                <a:latin typeface="+mj-ea"/>
                <a:ea typeface="+mj-ea"/>
              </a:rPr>
              <a:t>※ </a:t>
            </a:r>
            <a:r>
              <a:rPr kumimoji="1" lang="ko-KR" altLang="en-US" sz="1000" spc="-50" dirty="0">
                <a:latin typeface="+mj-ea"/>
                <a:ea typeface="+mj-ea"/>
              </a:rPr>
              <a:t>사업장 상황에 맞게 처리절차를 정할 수 있으며</a:t>
            </a:r>
            <a:r>
              <a:rPr kumimoji="1" lang="en-US" altLang="ko-KR" sz="1000" spc="-50" dirty="0">
                <a:latin typeface="+mj-ea"/>
                <a:ea typeface="+mj-ea"/>
              </a:rPr>
              <a:t>, </a:t>
            </a:r>
            <a:r>
              <a:rPr kumimoji="1" lang="ko-KR" altLang="en-US" sz="1000" spc="-50" dirty="0">
                <a:latin typeface="+mj-ea"/>
                <a:ea typeface="+mj-ea"/>
              </a:rPr>
              <a:t>「직장 내 괴롭힘 판단 및 예방 </a:t>
            </a:r>
            <a:r>
              <a:rPr kumimoji="1" lang="en-US" altLang="ko-KR" sz="1000" spc="-50" dirty="0">
                <a:latin typeface="+mj-ea"/>
                <a:ea typeface="+mj-ea"/>
              </a:rPr>
              <a:t>· </a:t>
            </a:r>
            <a:r>
              <a:rPr kumimoji="1" lang="ko-KR" altLang="en-US" sz="1000" spc="-50" dirty="0">
                <a:latin typeface="+mj-ea"/>
                <a:ea typeface="+mj-ea"/>
              </a:rPr>
              <a:t>대응 매뉴얼</a:t>
            </a:r>
            <a:r>
              <a:rPr kumimoji="1" lang="en-US" altLang="ko-KR" sz="1000" spc="-50" dirty="0">
                <a:latin typeface="+mj-ea"/>
                <a:ea typeface="+mj-ea"/>
              </a:rPr>
              <a:t>(</a:t>
            </a:r>
            <a:r>
              <a:rPr kumimoji="1" lang="ko-KR" altLang="en-US" sz="1000" spc="-50" dirty="0">
                <a:latin typeface="+mj-ea"/>
                <a:ea typeface="+mj-ea"/>
              </a:rPr>
              <a:t>고용노동부 </a:t>
            </a:r>
            <a:r>
              <a:rPr kumimoji="1" lang="en-US" altLang="ko-KR" sz="1000" spc="-50" dirty="0">
                <a:latin typeface="+mj-ea"/>
                <a:ea typeface="+mj-ea"/>
              </a:rPr>
              <a:t>2019.2.)</a:t>
            </a:r>
            <a:r>
              <a:rPr kumimoji="1" lang="ko-KR" altLang="en-US" sz="1000" spc="-50" dirty="0">
                <a:latin typeface="+mj-ea"/>
                <a:ea typeface="+mj-ea"/>
              </a:rPr>
              <a:t>」 및 「직장 내 성희롱 예방 </a:t>
            </a:r>
            <a:r>
              <a:rPr kumimoji="1" lang="en-US" altLang="ko-KR" sz="1000" spc="-50" dirty="0">
                <a:latin typeface="+mj-ea"/>
                <a:ea typeface="+mj-ea"/>
              </a:rPr>
              <a:t>· </a:t>
            </a:r>
            <a:r>
              <a:rPr kumimoji="1" lang="ko-KR" altLang="en-US" sz="1000" spc="-50" dirty="0">
                <a:latin typeface="+mj-ea"/>
                <a:ea typeface="+mj-ea"/>
              </a:rPr>
              <a:t>대응 매뉴얼</a:t>
            </a:r>
            <a:r>
              <a:rPr kumimoji="1" lang="en-US" altLang="ko-KR" sz="1000" spc="-50" dirty="0">
                <a:latin typeface="+mj-ea"/>
                <a:ea typeface="+mj-ea"/>
              </a:rPr>
              <a:t>(</a:t>
            </a:r>
            <a:r>
              <a:rPr kumimoji="1" lang="ko-KR" altLang="en-US" sz="1000" spc="-50" dirty="0">
                <a:latin typeface="+mj-ea"/>
                <a:ea typeface="+mj-ea"/>
              </a:rPr>
              <a:t>고용노동부 </a:t>
            </a:r>
            <a:r>
              <a:rPr kumimoji="1" lang="en-US" altLang="ko-KR" sz="1000" spc="-50" dirty="0">
                <a:latin typeface="+mj-ea"/>
                <a:ea typeface="+mj-ea"/>
              </a:rPr>
              <a:t>2020.2)</a:t>
            </a:r>
            <a:r>
              <a:rPr kumimoji="1" lang="ko-KR" altLang="en-US" sz="1000" spc="-50" dirty="0">
                <a:latin typeface="+mj-ea"/>
                <a:ea typeface="+mj-ea"/>
              </a:rPr>
              <a:t>」 참고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55F0E9-A464-FB4C-BF80-692A64C62D40}"/>
              </a:ext>
            </a:extLst>
          </p:cNvPr>
          <p:cNvSpPr txBox="1"/>
          <p:nvPr/>
        </p:nvSpPr>
        <p:spPr>
          <a:xfrm>
            <a:off x="488478" y="1180964"/>
            <a:ext cx="87767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① 직장 내 괴롭힘 사건 처리 및 조치 흐름도</a:t>
            </a:r>
            <a:r>
              <a:rPr kumimoji="1" lang="en-US" altLang="ko-KR" sz="2800" b="1" dirty="0">
                <a:solidFill>
                  <a:srgbClr val="DD0030"/>
                </a:solidFill>
                <a:latin typeface="+mj-ea"/>
                <a:ea typeface="+mj-ea"/>
              </a:rPr>
              <a:t>(</a:t>
            </a:r>
            <a:r>
              <a:rPr kumimoji="1" lang="ko-KR" altLang="en-US" sz="2800" b="1" dirty="0">
                <a:solidFill>
                  <a:srgbClr val="DD0030"/>
                </a:solidFill>
                <a:latin typeface="+mj-ea"/>
                <a:ea typeface="+mj-ea"/>
              </a:rPr>
              <a:t>예시</a:t>
            </a:r>
            <a:r>
              <a:rPr kumimoji="1" lang="en-US" altLang="ko-KR" sz="2800" b="1" dirty="0">
                <a:solidFill>
                  <a:srgbClr val="DD0030"/>
                </a:solidFill>
                <a:latin typeface="+mj-ea"/>
                <a:ea typeface="+mj-ea"/>
              </a:rPr>
              <a:t>)</a:t>
            </a:r>
            <a:endParaRPr kumimoji="1" lang="ko-KR" altLang="en-US" sz="280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A3BF05-1D51-C344-A5EE-7877C19BBCB7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</p:spTree>
    <p:extLst>
      <p:ext uri="{BB962C8B-B14F-4D97-AF65-F5344CB8AC3E}">
        <p14:creationId xmlns:p14="http://schemas.microsoft.com/office/powerpoint/2010/main" val="1795763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870632D-E70D-FD4A-922D-504A6E38EB7A}"/>
              </a:ext>
            </a:extLst>
          </p:cNvPr>
          <p:cNvSpPr/>
          <p:nvPr/>
        </p:nvSpPr>
        <p:spPr>
          <a:xfrm>
            <a:off x="0" y="8999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2E4E1C3-025F-3543-B309-19706BC4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15386"/>
            <a:ext cx="10020300" cy="6946900"/>
          </a:xfrm>
          <a:prstGeom prst="rect">
            <a:avLst/>
          </a:prstGeom>
        </p:spPr>
      </p:pic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4CCE90E5-052F-264C-996A-A2FDBD5CDF8B}"/>
              </a:ext>
            </a:extLst>
          </p:cNvPr>
          <p:cNvSpPr/>
          <p:nvPr/>
        </p:nvSpPr>
        <p:spPr>
          <a:xfrm>
            <a:off x="1030565" y="5791148"/>
            <a:ext cx="6156785" cy="953464"/>
          </a:xfrm>
          <a:prstGeom prst="roundRect">
            <a:avLst>
              <a:gd name="adj" fmla="val 81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651BB0-0DF8-354E-88BF-588E9EB74210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D21FE-82BA-024F-9302-E9E4F0554697}"/>
              </a:ext>
            </a:extLst>
          </p:cNvPr>
          <p:cNvSpPr txBox="1"/>
          <p:nvPr/>
        </p:nvSpPr>
        <p:spPr>
          <a:xfrm>
            <a:off x="1211420" y="2639887"/>
            <a:ext cx="5545108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피해근로자는 물론 직장 내 괴롭힘을 목격한 경우에도 법에 따라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누구든지 사건발생 사실을 신고할 수 있습니다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CE940D10-F9F5-E94C-AE4C-AEFD6F763473}"/>
              </a:ext>
            </a:extLst>
          </p:cNvPr>
          <p:cNvSpPr/>
          <p:nvPr/>
        </p:nvSpPr>
        <p:spPr>
          <a:xfrm>
            <a:off x="1219200" y="279790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44A97B-6364-4548-B0F1-F2F9C35739D2}"/>
              </a:ext>
            </a:extLst>
          </p:cNvPr>
          <p:cNvSpPr txBox="1"/>
          <p:nvPr/>
        </p:nvSpPr>
        <p:spPr>
          <a:xfrm>
            <a:off x="1211420" y="3873963"/>
            <a:ext cx="6295313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사내 예방</a:t>
            </a:r>
            <a:r>
              <a:rPr kumimoji="1" lang="en-US" altLang="ko-KR" sz="1450" dirty="0">
                <a:latin typeface="+mj-ea"/>
                <a:ea typeface="+mj-ea"/>
              </a:rPr>
              <a:t>·</a:t>
            </a:r>
            <a:r>
              <a:rPr kumimoji="1" lang="ko-KR" altLang="en-US" sz="1450" dirty="0">
                <a:latin typeface="+mj-ea"/>
                <a:ea typeface="+mj-ea"/>
              </a:rPr>
              <a:t>대응 업무 </a:t>
            </a:r>
            <a:r>
              <a:rPr kumimoji="1" lang="ko-KR" altLang="en-US" sz="1450" dirty="0" err="1">
                <a:latin typeface="+mj-ea"/>
                <a:ea typeface="+mj-ea"/>
              </a:rPr>
              <a:t>담당조직</a:t>
            </a:r>
            <a:r>
              <a:rPr kumimoji="1" lang="en-US" altLang="ko-KR" sz="1450" dirty="0">
                <a:latin typeface="+mj-ea"/>
                <a:ea typeface="+mj-ea"/>
              </a:rPr>
              <a:t>(</a:t>
            </a:r>
            <a:r>
              <a:rPr kumimoji="1" lang="ko-KR" altLang="en-US" sz="1450" dirty="0">
                <a:latin typeface="+mj-ea"/>
                <a:ea typeface="+mj-ea"/>
              </a:rPr>
              <a:t>담당자</a:t>
            </a:r>
            <a:r>
              <a:rPr kumimoji="1" lang="en-US" altLang="ko-KR" sz="1450" dirty="0">
                <a:latin typeface="+mj-ea"/>
                <a:ea typeface="+mj-ea"/>
              </a:rPr>
              <a:t>)</a:t>
            </a:r>
            <a:r>
              <a:rPr kumimoji="1" lang="ko-KR" altLang="en-US" sz="1450" dirty="0">
                <a:latin typeface="+mj-ea"/>
                <a:ea typeface="+mj-ea"/>
              </a:rPr>
              <a:t>에 직접 신고하거나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사내 마련된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다양한 창구</a:t>
            </a:r>
            <a:r>
              <a:rPr kumimoji="1" lang="en-US" altLang="ko-KR" sz="1450" dirty="0">
                <a:latin typeface="+mj-ea"/>
                <a:ea typeface="+mj-ea"/>
              </a:rPr>
              <a:t>(</a:t>
            </a:r>
            <a:r>
              <a:rPr kumimoji="1" lang="ko-KR" altLang="en-US" sz="1450" dirty="0">
                <a:latin typeface="+mj-ea"/>
                <a:ea typeface="+mj-ea"/>
              </a:rPr>
              <a:t>온라인 신고센터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메일</a:t>
            </a:r>
            <a:r>
              <a:rPr kumimoji="1" lang="en-US" altLang="ko-KR" sz="1450" dirty="0">
                <a:latin typeface="+mj-ea"/>
                <a:ea typeface="+mj-ea"/>
              </a:rPr>
              <a:t>) </a:t>
            </a:r>
            <a:r>
              <a:rPr kumimoji="1" lang="ko-KR" altLang="en-US" sz="1450" dirty="0">
                <a:latin typeface="+mj-ea"/>
                <a:ea typeface="+mj-ea"/>
              </a:rPr>
              <a:t>등으로 사건 발생 사실을 신고합니다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5DD8B73-59BC-384B-917D-BBFF6E4FF38D}"/>
              </a:ext>
            </a:extLst>
          </p:cNvPr>
          <p:cNvSpPr/>
          <p:nvPr/>
        </p:nvSpPr>
        <p:spPr>
          <a:xfrm>
            <a:off x="1219200" y="4023274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E05A0-AACF-F549-B4A9-EA07E00F79E3}"/>
              </a:ext>
            </a:extLst>
          </p:cNvPr>
          <p:cNvSpPr txBox="1"/>
          <p:nvPr/>
        </p:nvSpPr>
        <p:spPr>
          <a:xfrm>
            <a:off x="1211420" y="5106633"/>
            <a:ext cx="620554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신고가 없더라도 예방</a:t>
            </a:r>
            <a:r>
              <a:rPr kumimoji="1" lang="en-US" altLang="ko-KR" sz="1450" dirty="0">
                <a:latin typeface="+mj-ea"/>
                <a:ea typeface="+mj-ea"/>
              </a:rPr>
              <a:t>·</a:t>
            </a:r>
            <a:r>
              <a:rPr kumimoji="1" lang="ko-KR" altLang="en-US" sz="1450" dirty="0">
                <a:latin typeface="+mj-ea"/>
                <a:ea typeface="+mj-ea"/>
              </a:rPr>
              <a:t>대응 업무 </a:t>
            </a:r>
            <a:r>
              <a:rPr kumimoji="1" lang="ko-KR" altLang="en-US" sz="1450" dirty="0" err="1">
                <a:latin typeface="+mj-ea"/>
                <a:ea typeface="+mj-ea"/>
              </a:rPr>
              <a:t>담당조직</a:t>
            </a:r>
            <a:r>
              <a:rPr kumimoji="1" lang="en-US" altLang="ko-KR" sz="1450" dirty="0">
                <a:latin typeface="+mj-ea"/>
                <a:ea typeface="+mj-ea"/>
              </a:rPr>
              <a:t>(</a:t>
            </a:r>
            <a:r>
              <a:rPr kumimoji="1" lang="ko-KR" altLang="en-US" sz="1450" dirty="0">
                <a:latin typeface="+mj-ea"/>
                <a:ea typeface="+mj-ea"/>
              </a:rPr>
              <a:t>담당자</a:t>
            </a:r>
            <a:r>
              <a:rPr kumimoji="1" lang="en-US" altLang="ko-KR" sz="1450" dirty="0">
                <a:latin typeface="+mj-ea"/>
                <a:ea typeface="+mj-ea"/>
              </a:rPr>
              <a:t>)</a:t>
            </a:r>
            <a:r>
              <a:rPr kumimoji="1" lang="ko-KR" altLang="en-US" sz="1450" dirty="0">
                <a:latin typeface="+mj-ea"/>
                <a:ea typeface="+mj-ea"/>
              </a:rPr>
              <a:t>이 괴롭힘 발생 사실을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인지하게 될 경우 사건 접수를 할 수 있습니다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40AF79A-B331-AB42-AF7E-FE876A4FAFF0}"/>
              </a:ext>
            </a:extLst>
          </p:cNvPr>
          <p:cNvSpPr/>
          <p:nvPr/>
        </p:nvSpPr>
        <p:spPr>
          <a:xfrm>
            <a:off x="1219200" y="5255944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9A000-EACE-6443-828C-A00AAF83EA10}"/>
              </a:ext>
            </a:extLst>
          </p:cNvPr>
          <p:cNvSpPr txBox="1"/>
          <p:nvPr/>
        </p:nvSpPr>
        <p:spPr>
          <a:xfrm>
            <a:off x="1211420" y="5895071"/>
            <a:ext cx="5960286" cy="725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US" altLang="ko-KR" sz="1200" dirty="0">
                <a:latin typeface="+mj-ea"/>
                <a:ea typeface="+mj-ea"/>
              </a:rPr>
              <a:t>※ </a:t>
            </a:r>
            <a:r>
              <a:rPr lang="ko-KR" altLang="en-US" sz="1200" dirty="0">
                <a:latin typeface="+mj-ea"/>
                <a:ea typeface="+mj-ea"/>
              </a:rPr>
              <a:t>근로기준법 제</a:t>
            </a:r>
            <a:r>
              <a:rPr lang="en-US" altLang="ko-KR" sz="1200" dirty="0">
                <a:latin typeface="+mj-ea"/>
                <a:ea typeface="+mj-ea"/>
              </a:rPr>
              <a:t>109</a:t>
            </a:r>
            <a:r>
              <a:rPr lang="ko-KR" altLang="en-US" sz="1200" dirty="0">
                <a:latin typeface="+mj-ea"/>
                <a:ea typeface="+mj-ea"/>
              </a:rPr>
              <a:t>조</a:t>
            </a:r>
            <a:r>
              <a:rPr lang="en-US" altLang="ko-KR" sz="1200" dirty="0">
                <a:latin typeface="+mj-ea"/>
                <a:ea typeface="+mj-ea"/>
              </a:rPr>
              <a:t>(</a:t>
            </a:r>
            <a:r>
              <a:rPr lang="ko-KR" altLang="en-US" sz="1200" dirty="0">
                <a:latin typeface="+mj-ea"/>
                <a:ea typeface="+mj-ea"/>
              </a:rPr>
              <a:t>벌칙</a:t>
            </a:r>
            <a:r>
              <a:rPr lang="en-US" altLang="ko-KR" sz="1200" dirty="0">
                <a:latin typeface="+mj-ea"/>
                <a:ea typeface="+mj-ea"/>
              </a:rPr>
              <a:t>)</a:t>
            </a:r>
            <a:r>
              <a:rPr lang="ko-KR" altLang="en-US" sz="1200" dirty="0">
                <a:latin typeface="+mj-ea"/>
                <a:ea typeface="+mj-ea"/>
              </a:rPr>
              <a:t>에 의거</a:t>
            </a:r>
            <a:r>
              <a:rPr lang="en-US" altLang="ko-KR" sz="1200" dirty="0">
                <a:latin typeface="+mj-ea"/>
                <a:ea typeface="+mj-ea"/>
              </a:rPr>
              <a:t>, </a:t>
            </a:r>
            <a:r>
              <a:rPr lang="ko-KR" altLang="en-US" sz="1200" dirty="0">
                <a:latin typeface="+mj-ea"/>
                <a:ea typeface="+mj-ea"/>
              </a:rPr>
              <a:t>사용자는 직장 내 괴롭힘 발생 사실을 신고한</a:t>
            </a:r>
            <a:endParaRPr lang="en-US" altLang="ko-KR" sz="1200" dirty="0">
              <a:latin typeface="+mj-ea"/>
              <a:ea typeface="+mj-ea"/>
            </a:endParaRPr>
          </a:p>
          <a:p>
            <a:pPr>
              <a:lnSpc>
                <a:spcPts val="1740"/>
              </a:lnSpc>
            </a:pPr>
            <a:r>
              <a:rPr lang="ko-KR" altLang="en-US" sz="1200" dirty="0">
                <a:latin typeface="+mj-ea"/>
                <a:ea typeface="+mj-ea"/>
              </a:rPr>
              <a:t>    근로자 및 피해 근로자 등에게 해고나 그 밖의 불리한 처우를 하여서는 아니되며</a:t>
            </a:r>
            <a:r>
              <a:rPr lang="en-US" altLang="ko-KR" sz="1200" dirty="0">
                <a:latin typeface="+mj-ea"/>
                <a:ea typeface="+mj-ea"/>
              </a:rPr>
              <a:t>,</a:t>
            </a:r>
          </a:p>
          <a:p>
            <a:pPr>
              <a:lnSpc>
                <a:spcPts val="1740"/>
              </a:lnSpc>
            </a:pPr>
            <a:r>
              <a:rPr lang="ko-KR" altLang="en-US" sz="1200" dirty="0">
                <a:latin typeface="+mj-ea"/>
                <a:ea typeface="+mj-ea"/>
              </a:rPr>
              <a:t>    이를 위반할 시 </a:t>
            </a:r>
            <a:r>
              <a:rPr lang="en-US" altLang="ko-KR" sz="1200" dirty="0">
                <a:latin typeface="+mj-ea"/>
                <a:ea typeface="+mj-ea"/>
              </a:rPr>
              <a:t>3</a:t>
            </a:r>
            <a:r>
              <a:rPr lang="ko-KR" altLang="en-US" sz="1200" dirty="0">
                <a:latin typeface="+mj-ea"/>
                <a:ea typeface="+mj-ea"/>
              </a:rPr>
              <a:t>년 이하의 징역 또는 </a:t>
            </a:r>
            <a:r>
              <a:rPr lang="en-US" altLang="ko-KR" sz="1200" dirty="0">
                <a:latin typeface="+mj-ea"/>
                <a:ea typeface="+mj-ea"/>
              </a:rPr>
              <a:t>3</a:t>
            </a:r>
            <a:r>
              <a:rPr lang="ko-KR" altLang="en-US" sz="1200" dirty="0">
                <a:latin typeface="+mj-ea"/>
                <a:ea typeface="+mj-ea"/>
              </a:rPr>
              <a:t>천만원 이하의 벌금에 </a:t>
            </a:r>
            <a:r>
              <a:rPr lang="ko-KR" altLang="en-US" sz="1200" dirty="0" err="1">
                <a:latin typeface="+mj-ea"/>
                <a:ea typeface="+mj-ea"/>
              </a:rPr>
              <a:t>처해짐</a:t>
            </a:r>
            <a:r>
              <a:rPr lang="en-US" altLang="ko-KR" sz="1200" dirty="0">
                <a:latin typeface="+mj-ea"/>
                <a:ea typeface="+mj-ea"/>
              </a:rPr>
              <a:t>.</a:t>
            </a:r>
            <a:endParaRPr lang="ko-KR" altLang="en-US" sz="1200" dirty="0"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2319D2-4951-3140-B52B-DAF905B2C0E9}"/>
              </a:ext>
            </a:extLst>
          </p:cNvPr>
          <p:cNvSpPr txBox="1"/>
          <p:nvPr/>
        </p:nvSpPr>
        <p:spPr>
          <a:xfrm>
            <a:off x="602784" y="1350258"/>
            <a:ext cx="5474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② 직장 내 괴롭힘 신고의 주체</a:t>
            </a: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6B08061C-54BE-E74F-9509-B7FDC39C81DF}"/>
              </a:ext>
            </a:extLst>
          </p:cNvPr>
          <p:cNvSpPr/>
          <p:nvPr/>
        </p:nvSpPr>
        <p:spPr>
          <a:xfrm>
            <a:off x="998908" y="2062080"/>
            <a:ext cx="23811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56E83A52-C88D-0847-BAAB-E7F806B6F883}"/>
              </a:ext>
            </a:extLst>
          </p:cNvPr>
          <p:cNvSpPr/>
          <p:nvPr/>
        </p:nvSpPr>
        <p:spPr>
          <a:xfrm>
            <a:off x="1060249" y="21218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47704-5198-0F47-9CA5-8F3D2F0DBD6A}"/>
              </a:ext>
            </a:extLst>
          </p:cNvPr>
          <p:cNvSpPr txBox="1"/>
          <p:nvPr/>
        </p:nvSpPr>
        <p:spPr>
          <a:xfrm>
            <a:off x="1070297" y="2087433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9173D-7C04-EA46-B4BB-908D45BACEB6}"/>
              </a:ext>
            </a:extLst>
          </p:cNvPr>
          <p:cNvSpPr txBox="1"/>
          <p:nvPr/>
        </p:nvSpPr>
        <p:spPr>
          <a:xfrm>
            <a:off x="1416101" y="2091637"/>
            <a:ext cx="196399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누구나 신고 가능</a:t>
            </a: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94EBDD12-7135-BB44-AC95-58D82E63F063}"/>
              </a:ext>
            </a:extLst>
          </p:cNvPr>
          <p:cNvSpPr/>
          <p:nvPr/>
        </p:nvSpPr>
        <p:spPr>
          <a:xfrm>
            <a:off x="998908" y="3395580"/>
            <a:ext cx="19220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975FAB11-8B49-3D47-B0CE-9A2A45B9BDD7}"/>
              </a:ext>
            </a:extLst>
          </p:cNvPr>
          <p:cNvSpPr/>
          <p:nvPr/>
        </p:nvSpPr>
        <p:spPr>
          <a:xfrm>
            <a:off x="1060249" y="34553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417438-0CC6-8149-9CEC-53E529AEE274}"/>
              </a:ext>
            </a:extLst>
          </p:cNvPr>
          <p:cNvSpPr txBox="1"/>
          <p:nvPr/>
        </p:nvSpPr>
        <p:spPr>
          <a:xfrm>
            <a:off x="1070297" y="3420933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F35D8D-4DDC-0440-9C6E-31C2A434C725}"/>
              </a:ext>
            </a:extLst>
          </p:cNvPr>
          <p:cNvSpPr txBox="1"/>
          <p:nvPr/>
        </p:nvSpPr>
        <p:spPr>
          <a:xfrm>
            <a:off x="1416101" y="3425137"/>
            <a:ext cx="142058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당사자 신고</a:t>
            </a: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5436193A-418A-B74C-B801-1E9AA9FDD1BE}"/>
              </a:ext>
            </a:extLst>
          </p:cNvPr>
          <p:cNvSpPr/>
          <p:nvPr/>
        </p:nvSpPr>
        <p:spPr>
          <a:xfrm>
            <a:off x="998908" y="4640180"/>
            <a:ext cx="16680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AAC00D8E-A15B-B945-B608-6C5B4766CBD7}"/>
              </a:ext>
            </a:extLst>
          </p:cNvPr>
          <p:cNvSpPr/>
          <p:nvPr/>
        </p:nvSpPr>
        <p:spPr>
          <a:xfrm>
            <a:off x="1060249" y="46999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4A92EC-31A8-6342-BE38-0B7938C83B51}"/>
              </a:ext>
            </a:extLst>
          </p:cNvPr>
          <p:cNvSpPr txBox="1"/>
          <p:nvPr/>
        </p:nvSpPr>
        <p:spPr>
          <a:xfrm>
            <a:off x="1070297" y="4665533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3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C0A9FB-5646-1A40-8AB2-73B6589A6B91}"/>
              </a:ext>
            </a:extLst>
          </p:cNvPr>
          <p:cNvSpPr txBox="1"/>
          <p:nvPr/>
        </p:nvSpPr>
        <p:spPr>
          <a:xfrm>
            <a:off x="1416101" y="4669737"/>
            <a:ext cx="118974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인지 접수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22CAFA7-0DF1-5D41-99B2-DD4C863F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37" y="3816169"/>
            <a:ext cx="2752308" cy="37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B63FBAD2-D4A7-9D43-B92A-F14A1143ED15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BA61BE9-10B1-C444-93B4-FE09047E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4334F3BA-41B5-0D47-A5F2-E937ECBD64EF}"/>
              </a:ext>
            </a:extLst>
          </p:cNvPr>
          <p:cNvSpPr/>
          <p:nvPr/>
        </p:nvSpPr>
        <p:spPr>
          <a:xfrm>
            <a:off x="634314" y="3707026"/>
            <a:ext cx="4456670" cy="1466335"/>
          </a:xfrm>
          <a:prstGeom prst="roundRect">
            <a:avLst>
              <a:gd name="adj" fmla="val 4869"/>
            </a:avLst>
          </a:prstGeom>
          <a:solidFill>
            <a:schemeClr val="bg1"/>
          </a:solidFill>
          <a:ln w="19050">
            <a:solidFill>
              <a:srgbClr val="003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BE9CDF6A-BAF6-884B-ADF1-6841F055A0FE}"/>
              </a:ext>
            </a:extLst>
          </p:cNvPr>
          <p:cNvSpPr/>
          <p:nvPr/>
        </p:nvSpPr>
        <p:spPr>
          <a:xfrm>
            <a:off x="2636106" y="2413686"/>
            <a:ext cx="444843" cy="444843"/>
          </a:xfrm>
          <a:prstGeom prst="ellips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55BE6-3A70-5B4A-830C-CD341EE49B6A}"/>
              </a:ext>
            </a:extLst>
          </p:cNvPr>
          <p:cNvSpPr txBox="1"/>
          <p:nvPr/>
        </p:nvSpPr>
        <p:spPr>
          <a:xfrm>
            <a:off x="2674670" y="244852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kumimoji="1"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F658B-AF8C-8B4F-9F9C-5CD95D672648}"/>
              </a:ext>
            </a:extLst>
          </p:cNvPr>
          <p:cNvSpPr txBox="1"/>
          <p:nvPr/>
        </p:nvSpPr>
        <p:spPr>
          <a:xfrm>
            <a:off x="1256966" y="3011615"/>
            <a:ext cx="32031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2600" b="1" dirty="0">
                <a:solidFill>
                  <a:srgbClr val="003BA8"/>
                </a:solidFill>
                <a:latin typeface="+mj-ea"/>
                <a:ea typeface="+mj-ea"/>
              </a:rPr>
              <a:t>직장 내 괴롭힘 개요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397FC-8B1F-5145-98F8-842954DF0ACA}"/>
              </a:ext>
            </a:extLst>
          </p:cNvPr>
          <p:cNvSpPr txBox="1"/>
          <p:nvPr/>
        </p:nvSpPr>
        <p:spPr>
          <a:xfrm>
            <a:off x="794228" y="3861471"/>
            <a:ext cx="3703258" cy="1121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1.</a:t>
            </a:r>
            <a:r>
              <a:rPr kumimoji="1" lang="ko-KR" altLang="en-US" sz="1500" b="1" dirty="0">
                <a:latin typeface="+mj-ea"/>
                <a:ea typeface="+mj-ea"/>
              </a:rPr>
              <a:t> 직장 내 </a:t>
            </a:r>
            <a:r>
              <a:rPr kumimoji="1" lang="ko-KR" altLang="en-US" sz="1500" b="1" dirty="0" err="1">
                <a:latin typeface="+mj-ea"/>
                <a:ea typeface="+mj-ea"/>
              </a:rPr>
              <a:t>괴롭힘이란</a:t>
            </a:r>
            <a:r>
              <a:rPr kumimoji="1" lang="en-US" altLang="ko-KR" sz="1500" b="1" dirty="0">
                <a:latin typeface="+mj-ea"/>
                <a:ea typeface="+mj-ea"/>
              </a:rPr>
              <a:t>?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2.</a:t>
            </a:r>
            <a:r>
              <a:rPr kumimoji="1" lang="ko-KR" altLang="en-US" sz="1500" b="1" dirty="0">
                <a:latin typeface="+mj-ea"/>
                <a:ea typeface="+mj-ea"/>
              </a:rPr>
              <a:t> 직장 내 괴롭힘과 직장 내 성희롱 관계</a:t>
            </a:r>
          </a:p>
          <a:p>
            <a:pPr>
              <a:lnSpc>
                <a:spcPts val="2800"/>
              </a:lnSpc>
            </a:pPr>
            <a:r>
              <a:rPr kumimoji="1" lang="en-US" altLang="ko-KR" sz="1500" b="1" dirty="0">
                <a:latin typeface="+mj-ea"/>
                <a:ea typeface="+mj-ea"/>
              </a:rPr>
              <a:t>3.</a:t>
            </a:r>
            <a:r>
              <a:rPr kumimoji="1" lang="ko-KR" altLang="en-US" sz="1500" b="1" dirty="0">
                <a:latin typeface="+mj-ea"/>
                <a:ea typeface="+mj-ea"/>
              </a:rPr>
              <a:t> 직장 내 괴롭힘 판단기준</a:t>
            </a:r>
          </a:p>
        </p:txBody>
      </p:sp>
    </p:spTree>
    <p:extLst>
      <p:ext uri="{BB962C8B-B14F-4D97-AF65-F5344CB8AC3E}">
        <p14:creationId xmlns:p14="http://schemas.microsoft.com/office/powerpoint/2010/main" val="1349251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E4A0E735-0FEF-334A-BE05-8BDE4504E121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2AD1B70C-C98E-214A-A648-7EE3CA3A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68B89C-A47E-F648-AAF0-501094ACFDD0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CAA42-1BB9-204A-950E-76107E1C0E68}"/>
              </a:ext>
            </a:extLst>
          </p:cNvPr>
          <p:cNvSpPr txBox="1"/>
          <p:nvPr/>
        </p:nvSpPr>
        <p:spPr>
          <a:xfrm>
            <a:off x="1211420" y="2639887"/>
            <a:ext cx="5238935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사업장 내 신고 절차에 따라 사내 고충처리 부서에 사건 접수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56DD4D12-793B-574F-A4FA-DD750869777B}"/>
              </a:ext>
            </a:extLst>
          </p:cNvPr>
          <p:cNvSpPr/>
          <p:nvPr/>
        </p:nvSpPr>
        <p:spPr>
          <a:xfrm>
            <a:off x="1219200" y="27891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9FFD2-029E-C34F-93B5-8C60FBAAA190}"/>
              </a:ext>
            </a:extLst>
          </p:cNvPr>
          <p:cNvSpPr txBox="1"/>
          <p:nvPr/>
        </p:nvSpPr>
        <p:spPr>
          <a:xfrm>
            <a:off x="1211420" y="3922422"/>
            <a:ext cx="8497839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사내 절차가 없거나 받아들여지지 않을 경우 지방고용노동관에 진정서 접수</a:t>
            </a:r>
            <a:r>
              <a:rPr kumimoji="1" lang="en-US" altLang="ko-KR" sz="1450" dirty="0">
                <a:latin typeface="+mj-ea"/>
                <a:ea typeface="+mj-ea"/>
              </a:rPr>
              <a:t>(</a:t>
            </a:r>
            <a:r>
              <a:rPr kumimoji="1" lang="ko-KR" altLang="en-US" sz="1450" dirty="0">
                <a:latin typeface="+mj-ea"/>
                <a:ea typeface="+mj-ea"/>
              </a:rPr>
              <a:t>방문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온라인 접수 가능</a:t>
            </a:r>
            <a:r>
              <a:rPr kumimoji="1" lang="en-US" altLang="ko-KR" sz="1450" dirty="0">
                <a:latin typeface="+mj-ea"/>
                <a:ea typeface="+mj-ea"/>
              </a:rPr>
              <a:t>)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E4F7AEA-796A-0A46-8AA4-F5A473A353E3}"/>
              </a:ext>
            </a:extLst>
          </p:cNvPr>
          <p:cNvSpPr/>
          <p:nvPr/>
        </p:nvSpPr>
        <p:spPr>
          <a:xfrm>
            <a:off x="1219200" y="407173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236059-42B9-3340-B7CB-827AB0683D0B}"/>
              </a:ext>
            </a:extLst>
          </p:cNvPr>
          <p:cNvSpPr txBox="1"/>
          <p:nvPr/>
        </p:nvSpPr>
        <p:spPr>
          <a:xfrm>
            <a:off x="1247045" y="4197818"/>
            <a:ext cx="8699818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ko-KR" sz="1300" spc="-50" dirty="0">
                <a:latin typeface="+mj-ea"/>
                <a:ea typeface="+mj-ea"/>
              </a:rPr>
              <a:t>※ </a:t>
            </a:r>
            <a:r>
              <a:rPr kumimoji="1" lang="ko-KR" altLang="en-US" sz="1300" spc="-50" dirty="0">
                <a:latin typeface="+mj-ea"/>
                <a:ea typeface="+mj-ea"/>
              </a:rPr>
              <a:t>직장 내 괴롭힘 해당 여부 및 대응방법 등에 대한 문의사항 </a:t>
            </a:r>
            <a:r>
              <a:rPr kumimoji="1" lang="en-US" altLang="ko-KR" sz="1300" spc="-50" dirty="0">
                <a:latin typeface="+mj-ea"/>
                <a:ea typeface="+mj-ea"/>
              </a:rPr>
              <a:t>: ☏1350, 1522-9000(</a:t>
            </a:r>
            <a:r>
              <a:rPr kumimoji="1" lang="ko-KR" altLang="en-US" sz="1300" spc="-50" dirty="0">
                <a:latin typeface="+mj-ea"/>
                <a:ea typeface="+mj-ea"/>
              </a:rPr>
              <a:t>고용노동부 직장 내 괴롭힘 상담센터</a:t>
            </a:r>
            <a:r>
              <a:rPr kumimoji="1" lang="en-US" altLang="ko-KR" sz="1300" spc="-50" dirty="0">
                <a:latin typeface="+mj-ea"/>
                <a:ea typeface="+mj-ea"/>
              </a:rPr>
              <a:t>)</a:t>
            </a:r>
            <a:endParaRPr kumimoji="1" lang="ko-KR" altLang="en-US" sz="1300" spc="-50" dirty="0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50366-7E9E-7E46-9677-AB80C8BCED06}"/>
              </a:ext>
            </a:extLst>
          </p:cNvPr>
          <p:cNvSpPr txBox="1"/>
          <p:nvPr/>
        </p:nvSpPr>
        <p:spPr>
          <a:xfrm>
            <a:off x="1211420" y="5454339"/>
            <a:ext cx="6208751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폭행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모욕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명예훼손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성추행 등 형법에 위반되는 행위에 대한 고소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고발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3CE89FC8-95E1-B144-96EF-D35DC70A9F4B}"/>
              </a:ext>
            </a:extLst>
          </p:cNvPr>
          <p:cNvSpPr/>
          <p:nvPr/>
        </p:nvSpPr>
        <p:spPr>
          <a:xfrm>
            <a:off x="1219200" y="5603650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D182D-ADAB-C640-87B6-DB2CE85E9EBC}"/>
              </a:ext>
            </a:extLst>
          </p:cNvPr>
          <p:cNvSpPr txBox="1"/>
          <p:nvPr/>
        </p:nvSpPr>
        <p:spPr>
          <a:xfrm>
            <a:off x="1211420" y="5751222"/>
            <a:ext cx="4046301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정신적 피해보상 등 민법에 의한 손해배상청구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413B8294-3FF8-5C40-B7A5-C1360397ECC1}"/>
              </a:ext>
            </a:extLst>
          </p:cNvPr>
          <p:cNvSpPr/>
          <p:nvPr/>
        </p:nvSpPr>
        <p:spPr>
          <a:xfrm>
            <a:off x="1219200" y="590053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618063-C9B0-164B-B104-6E766115584E}"/>
              </a:ext>
            </a:extLst>
          </p:cNvPr>
          <p:cNvSpPr txBox="1"/>
          <p:nvPr/>
        </p:nvSpPr>
        <p:spPr>
          <a:xfrm>
            <a:off x="602784" y="1350258"/>
            <a:ext cx="6082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③ 직장 내 괴롭힘 </a:t>
            </a:r>
            <a:r>
              <a:rPr kumimoji="1" lang="en-US" altLang="ko-KR" sz="3000" b="1" dirty="0">
                <a:solidFill>
                  <a:srgbClr val="DD0030"/>
                </a:solidFill>
                <a:latin typeface="+mj-ea"/>
                <a:ea typeface="+mj-ea"/>
              </a:rPr>
              <a:t>3</a:t>
            </a:r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가지 </a:t>
            </a:r>
            <a:r>
              <a:rPr kumimoji="1" lang="ko-KR" altLang="en-US" sz="3000" b="1" dirty="0" err="1">
                <a:solidFill>
                  <a:srgbClr val="DD0030"/>
                </a:solidFill>
                <a:latin typeface="+mj-ea"/>
                <a:ea typeface="+mj-ea"/>
              </a:rPr>
              <a:t>신고방법</a:t>
            </a:r>
            <a:endParaRPr kumimoji="1" lang="ko-KR" altLang="en-US" sz="300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7BD7D613-B43C-6247-94A1-BA9FBCDD9BA0}"/>
              </a:ext>
            </a:extLst>
          </p:cNvPr>
          <p:cNvSpPr/>
          <p:nvPr/>
        </p:nvSpPr>
        <p:spPr>
          <a:xfrm>
            <a:off x="998908" y="2064527"/>
            <a:ext cx="33571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C608E399-3BC7-9D42-93F6-A63D7004E920}"/>
              </a:ext>
            </a:extLst>
          </p:cNvPr>
          <p:cNvSpPr/>
          <p:nvPr/>
        </p:nvSpPr>
        <p:spPr>
          <a:xfrm>
            <a:off x="1060249" y="21218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70193F-1019-2346-A0AC-5AF1E88980D5}"/>
              </a:ext>
            </a:extLst>
          </p:cNvPr>
          <p:cNvSpPr txBox="1"/>
          <p:nvPr/>
        </p:nvSpPr>
        <p:spPr>
          <a:xfrm>
            <a:off x="1070297" y="2100765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286F6A-9AFA-1644-B9FD-1028BBE6E64C}"/>
              </a:ext>
            </a:extLst>
          </p:cNvPr>
          <p:cNvSpPr txBox="1"/>
          <p:nvPr/>
        </p:nvSpPr>
        <p:spPr>
          <a:xfrm>
            <a:off x="1416101" y="2104969"/>
            <a:ext cx="2969083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사내 고충처리 부서에 신고</a:t>
            </a: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id="{488F6B7C-6BA0-7249-A830-09654050B80D}"/>
              </a:ext>
            </a:extLst>
          </p:cNvPr>
          <p:cNvSpPr/>
          <p:nvPr/>
        </p:nvSpPr>
        <p:spPr>
          <a:xfrm>
            <a:off x="998908" y="3306977"/>
            <a:ext cx="39413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6777A8DA-25A5-5742-94B5-A4F263FE84E5}"/>
              </a:ext>
            </a:extLst>
          </p:cNvPr>
          <p:cNvSpPr/>
          <p:nvPr/>
        </p:nvSpPr>
        <p:spPr>
          <a:xfrm>
            <a:off x="1060249" y="33664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D8CED-D7C2-3348-AF04-6A6911E406BC}"/>
              </a:ext>
            </a:extLst>
          </p:cNvPr>
          <p:cNvSpPr txBox="1"/>
          <p:nvPr/>
        </p:nvSpPr>
        <p:spPr>
          <a:xfrm>
            <a:off x="1070297" y="3332033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271CCC-81FC-F244-ACB1-18CC281B07BF}"/>
              </a:ext>
            </a:extLst>
          </p:cNvPr>
          <p:cNvSpPr txBox="1"/>
          <p:nvPr/>
        </p:nvSpPr>
        <p:spPr>
          <a:xfrm>
            <a:off x="1416101" y="3326336"/>
            <a:ext cx="3579826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지방고용노동관서에 진정서 제출</a:t>
            </a:r>
          </a:p>
        </p:txBody>
      </p:sp>
      <p:sp>
        <p:nvSpPr>
          <p:cNvPr id="45" name="모서리가 둥근 직사각형 44">
            <a:extLst>
              <a:ext uri="{FF2B5EF4-FFF2-40B4-BE49-F238E27FC236}">
                <a16:creationId xmlns:a16="http://schemas.microsoft.com/office/drawing/2014/main" id="{693083E1-684C-8F41-A577-4E09349324AA}"/>
              </a:ext>
            </a:extLst>
          </p:cNvPr>
          <p:cNvSpPr/>
          <p:nvPr/>
        </p:nvSpPr>
        <p:spPr>
          <a:xfrm>
            <a:off x="998909" y="4877159"/>
            <a:ext cx="2972728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7B860B92-D8E8-5D40-8058-654D32B76F4E}"/>
              </a:ext>
            </a:extLst>
          </p:cNvPr>
          <p:cNvSpPr/>
          <p:nvPr/>
        </p:nvSpPr>
        <p:spPr>
          <a:xfrm>
            <a:off x="1060249" y="4936641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132FF9-ED09-5648-9705-F90D8D7AB9BA}"/>
              </a:ext>
            </a:extLst>
          </p:cNvPr>
          <p:cNvSpPr txBox="1"/>
          <p:nvPr/>
        </p:nvSpPr>
        <p:spPr>
          <a:xfrm>
            <a:off x="1070297" y="4902215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3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5FA120-F7B4-324C-AD3A-0DE19C0A193F}"/>
              </a:ext>
            </a:extLst>
          </p:cNvPr>
          <p:cNvSpPr txBox="1"/>
          <p:nvPr/>
        </p:nvSpPr>
        <p:spPr>
          <a:xfrm>
            <a:off x="1416101" y="4896518"/>
            <a:ext cx="2547492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민사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·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형사상 고소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고발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69F7B78-B74A-7B42-9AFF-B9C2A951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955" y="1350257"/>
            <a:ext cx="1054022" cy="24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1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D80435B-78C8-6A4A-B301-60937F8B7065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AA7C6CC-4B35-934A-B37D-EB2541FA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C4FC7C-467E-4243-8F81-A825362E44AA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13D6CE-2613-CB4F-9F1E-41095CBA88F1}"/>
              </a:ext>
            </a:extLst>
          </p:cNvPr>
          <p:cNvSpPr/>
          <p:nvPr/>
        </p:nvSpPr>
        <p:spPr>
          <a:xfrm>
            <a:off x="926275" y="2232561"/>
            <a:ext cx="8775865" cy="403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22D0B-E791-4F4B-A3B9-E502EA12EF85}"/>
              </a:ext>
            </a:extLst>
          </p:cNvPr>
          <p:cNvSpPr txBox="1"/>
          <p:nvPr/>
        </p:nvSpPr>
        <p:spPr>
          <a:xfrm>
            <a:off x="967143" y="2220686"/>
            <a:ext cx="9108584" cy="387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600" dirty="0">
                <a:latin typeface="+mj-ea"/>
                <a:ea typeface="+mj-ea"/>
              </a:rPr>
              <a:t>직장 내 괴롭힘 관련 확실한 사건 규명 및 처벌을 위해서 </a:t>
            </a:r>
            <a:r>
              <a:rPr kumimoji="1" lang="ko-KR" altLang="en-US" sz="1600" b="1" dirty="0">
                <a:latin typeface="+mj-ea"/>
                <a:ea typeface="+mj-ea"/>
              </a:rPr>
              <a:t>구체적인 증거를 최대한 많이 </a:t>
            </a:r>
            <a:r>
              <a:rPr kumimoji="1" lang="ko-KR" altLang="en-US" sz="1600" dirty="0">
                <a:latin typeface="+mj-ea"/>
                <a:ea typeface="+mj-ea"/>
              </a:rPr>
              <a:t>수집한다</a:t>
            </a:r>
            <a:r>
              <a:rPr kumimoji="1" lang="en-US" altLang="ko-KR" sz="1600" dirty="0">
                <a:latin typeface="+mj-ea"/>
                <a:ea typeface="+mj-ea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78C1AE-7775-6F48-9E40-41EAF6B35675}"/>
              </a:ext>
            </a:extLst>
          </p:cNvPr>
          <p:cNvSpPr txBox="1"/>
          <p:nvPr/>
        </p:nvSpPr>
        <p:spPr>
          <a:xfrm>
            <a:off x="1211420" y="2789155"/>
            <a:ext cx="1803699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주변 동료들의 증언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23FD134-02A7-FE41-8C32-330732ECC6ED}"/>
              </a:ext>
            </a:extLst>
          </p:cNvPr>
          <p:cNvSpPr/>
          <p:nvPr/>
        </p:nvSpPr>
        <p:spPr>
          <a:xfrm>
            <a:off x="1219200" y="29384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57C5B0-167E-D74D-B11F-D52FC35479DE}"/>
              </a:ext>
            </a:extLst>
          </p:cNvPr>
          <p:cNvSpPr txBox="1"/>
          <p:nvPr/>
        </p:nvSpPr>
        <p:spPr>
          <a:xfrm>
            <a:off x="1211420" y="3335420"/>
            <a:ext cx="3568606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가해자와 주고받은 문자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 err="1">
                <a:latin typeface="+mj-ea"/>
                <a:ea typeface="+mj-ea"/>
              </a:rPr>
              <a:t>카톡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이메일 등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C4A944DA-9EE2-F84B-B6A1-930D0ADD7BA6}"/>
              </a:ext>
            </a:extLst>
          </p:cNvPr>
          <p:cNvSpPr/>
          <p:nvPr/>
        </p:nvSpPr>
        <p:spPr>
          <a:xfrm>
            <a:off x="1219200" y="348473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25168-057A-4844-9BCD-D0A9CEA785B0}"/>
              </a:ext>
            </a:extLst>
          </p:cNvPr>
          <p:cNvSpPr txBox="1"/>
          <p:nvPr/>
        </p:nvSpPr>
        <p:spPr>
          <a:xfrm>
            <a:off x="1211420" y="3869810"/>
            <a:ext cx="484139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폭언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폭행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부당한 지시 등이 담긴 녹음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동영상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서류 등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D45610DE-1253-6947-9A61-E4FAAD41960C}"/>
              </a:ext>
            </a:extLst>
          </p:cNvPr>
          <p:cNvSpPr/>
          <p:nvPr/>
        </p:nvSpPr>
        <p:spPr>
          <a:xfrm>
            <a:off x="1219200" y="401912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B3C40-B7E7-3248-B39E-3D545E854E03}"/>
              </a:ext>
            </a:extLst>
          </p:cNvPr>
          <p:cNvSpPr txBox="1"/>
          <p:nvPr/>
        </p:nvSpPr>
        <p:spPr>
          <a:xfrm>
            <a:off x="1211420" y="4404200"/>
            <a:ext cx="6686446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괴롭힘이 일어난 장소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행위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사람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나의 대응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당시 감정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주변인들의 반응 등을</a:t>
            </a:r>
            <a:endParaRPr kumimoji="1" lang="en-US" altLang="ko-KR" sz="1450" dirty="0"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육하원칙에 맞게</a:t>
            </a:r>
            <a:r>
              <a:rPr kumimoji="1" lang="en-US" altLang="ko-KR" sz="1450" dirty="0">
                <a:latin typeface="+mj-ea"/>
                <a:ea typeface="+mj-ea"/>
              </a:rPr>
              <a:t> </a:t>
            </a:r>
            <a:r>
              <a:rPr kumimoji="1" lang="ko-KR" altLang="en-US" sz="1450" dirty="0">
                <a:latin typeface="+mj-ea"/>
                <a:ea typeface="+mj-ea"/>
              </a:rPr>
              <a:t>구체적으로 작성한 메모</a:t>
            </a: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63663D8-FB72-9147-BB11-F975AAC9C499}"/>
              </a:ext>
            </a:extLst>
          </p:cNvPr>
          <p:cNvSpPr/>
          <p:nvPr/>
        </p:nvSpPr>
        <p:spPr>
          <a:xfrm>
            <a:off x="1219200" y="455351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24EB2-3BCD-FA40-9A02-3F4EAFA2D318}"/>
              </a:ext>
            </a:extLst>
          </p:cNvPr>
          <p:cNvSpPr txBox="1"/>
          <p:nvPr/>
        </p:nvSpPr>
        <p:spPr>
          <a:xfrm>
            <a:off x="1211420" y="4986091"/>
            <a:ext cx="63782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예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: O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월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일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시 김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OO 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부장이 사무실에서 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OOO, OOO 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직원과 회의 중인 나에게</a:t>
            </a:r>
            <a:endParaRPr kumimoji="1" lang="en-US" altLang="ko-KR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 “이 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OOO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아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!”</a:t>
            </a:r>
            <a:r>
              <a:rPr kumimoji="1" lang="ko-KR" altLang="en-US" sz="13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라고</a:t>
            </a:r>
            <a:r>
              <a:rPr kumimoji="1" lang="ko-KR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윽박지름</a:t>
            </a:r>
            <a:r>
              <a:rPr kumimoji="1"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</a:t>
            </a:r>
            <a:endParaRPr kumimoji="1" lang="ko-KR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C1514B-0DD5-364D-BAFF-773A358C2C10}"/>
              </a:ext>
            </a:extLst>
          </p:cNvPr>
          <p:cNvSpPr txBox="1"/>
          <p:nvPr/>
        </p:nvSpPr>
        <p:spPr>
          <a:xfrm>
            <a:off x="1211420" y="5603607"/>
            <a:ext cx="4867038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괴롭힘으로 인한 정신과 </a:t>
            </a:r>
            <a:r>
              <a:rPr kumimoji="1" lang="ko-KR" altLang="en-US" sz="1450" dirty="0" err="1">
                <a:latin typeface="+mj-ea"/>
                <a:ea typeface="+mj-ea"/>
              </a:rPr>
              <a:t>내원</a:t>
            </a:r>
            <a:r>
              <a:rPr kumimoji="1" lang="ko-KR" altLang="en-US" sz="1450" dirty="0">
                <a:latin typeface="+mj-ea"/>
                <a:ea typeface="+mj-ea"/>
              </a:rPr>
              <a:t> 등 병원 진료 기록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DFCE8FD4-6B60-CF4F-A585-3D4AA11C2823}"/>
              </a:ext>
            </a:extLst>
          </p:cNvPr>
          <p:cNvSpPr/>
          <p:nvPr/>
        </p:nvSpPr>
        <p:spPr>
          <a:xfrm>
            <a:off x="1219200" y="575291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A027FC-5ED5-F347-8779-89AF839F811F}"/>
              </a:ext>
            </a:extLst>
          </p:cNvPr>
          <p:cNvSpPr txBox="1"/>
          <p:nvPr/>
        </p:nvSpPr>
        <p:spPr>
          <a:xfrm>
            <a:off x="602784" y="1350258"/>
            <a:ext cx="5724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④ 신고에 필요한 증거수집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4DABA3D-7DC5-364F-8351-C77E68CB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447" y="4210544"/>
            <a:ext cx="30480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4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155B9DB-CD67-8B4D-9DA4-DF01ECC84AD9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801020E-864E-EC4D-9DDF-B439858B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1427B-9884-F547-8A91-C4249A49F3EC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06FB4-C1EB-8248-934C-5E57F89184A5}"/>
              </a:ext>
            </a:extLst>
          </p:cNvPr>
          <p:cNvSpPr txBox="1"/>
          <p:nvPr/>
        </p:nvSpPr>
        <p:spPr>
          <a:xfrm>
            <a:off x="747126" y="2107105"/>
            <a:ext cx="5998758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900" b="1" spc="-50" dirty="0">
                <a:latin typeface="+mj-ea"/>
                <a:ea typeface="+mj-ea"/>
              </a:rPr>
              <a:t>1. </a:t>
            </a:r>
            <a:r>
              <a:rPr kumimoji="1" lang="ko-KR" altLang="en-US" sz="1900" b="1" spc="-50" dirty="0">
                <a:latin typeface="+mj-ea"/>
                <a:ea typeface="+mj-ea"/>
              </a:rPr>
              <a:t>근로기준법 제</a:t>
            </a:r>
            <a:r>
              <a:rPr kumimoji="1" lang="en-US" altLang="ko-KR" sz="1900" b="1" spc="-50" dirty="0">
                <a:latin typeface="+mj-ea"/>
                <a:ea typeface="+mj-ea"/>
              </a:rPr>
              <a:t>76</a:t>
            </a:r>
            <a:r>
              <a:rPr kumimoji="1" lang="ko-KR" altLang="en-US" sz="1900" b="1" spc="-50" dirty="0">
                <a:latin typeface="+mj-ea"/>
                <a:ea typeface="+mj-ea"/>
              </a:rPr>
              <a:t>조의</a:t>
            </a:r>
            <a:r>
              <a:rPr kumimoji="1" lang="en-US" altLang="ko-KR" sz="1900" b="1" spc="-50" dirty="0">
                <a:latin typeface="+mj-ea"/>
                <a:ea typeface="+mj-ea"/>
              </a:rPr>
              <a:t>3(</a:t>
            </a:r>
            <a:r>
              <a:rPr kumimoji="1" lang="ko-KR" altLang="en-US" sz="1900" b="1" spc="-50" dirty="0">
                <a:latin typeface="+mj-ea"/>
                <a:ea typeface="+mj-ea"/>
              </a:rPr>
              <a:t>직장 내 괴롭힘 발생 시 조치</a:t>
            </a:r>
            <a:r>
              <a:rPr kumimoji="1" lang="en-US" altLang="ko-KR" sz="1900" b="1" spc="-50" dirty="0">
                <a:latin typeface="+mj-ea"/>
                <a:ea typeface="+mj-ea"/>
              </a:rPr>
              <a:t>)</a:t>
            </a:r>
            <a:endParaRPr kumimoji="1" lang="ko-KR" altLang="en-US" sz="1900" spc="-50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2D004-190A-BA49-AFC6-C00F37A55106}"/>
              </a:ext>
            </a:extLst>
          </p:cNvPr>
          <p:cNvSpPr txBox="1"/>
          <p:nvPr/>
        </p:nvSpPr>
        <p:spPr>
          <a:xfrm>
            <a:off x="747126" y="2671279"/>
            <a:ext cx="9725739" cy="4088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350" spc="-50" dirty="0">
                <a:latin typeface="+mj-ea"/>
                <a:ea typeface="+mj-ea"/>
              </a:rPr>
              <a:t>① 누구든지 직장 내 괴롭힘 발생 사실을 알게 된 경우 그 사실을 사용자에게 신고할 수 있다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② </a:t>
            </a:r>
            <a:r>
              <a:rPr kumimoji="1" lang="ko-KR" altLang="en-US" sz="1350" spc="-50" dirty="0">
                <a:latin typeface="+mj-ea"/>
                <a:ea typeface="+mj-ea"/>
              </a:rPr>
              <a:t>사용자는 제</a:t>
            </a:r>
            <a:r>
              <a:rPr kumimoji="1" lang="en-US" altLang="ko-KR" sz="1350" spc="-50" dirty="0">
                <a:latin typeface="+mj-ea"/>
                <a:ea typeface="+mj-ea"/>
              </a:rPr>
              <a:t>1</a:t>
            </a:r>
            <a:r>
              <a:rPr kumimoji="1" lang="ko-KR" altLang="en-US" sz="1350" spc="-50" dirty="0">
                <a:latin typeface="+mj-ea"/>
                <a:ea typeface="+mj-ea"/>
              </a:rPr>
              <a:t>항에 따른 신고를 접수하거나 직장 내 괴롭힘 발생 사실을 인지한 경우에는 지체 없이 당사자 등을 대상으로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그 사실 확인을 위하여 객관적으로 조사를 실시하여야 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③ </a:t>
            </a:r>
            <a:r>
              <a:rPr kumimoji="1" lang="ko-KR" altLang="en-US" sz="1350" spc="-50" dirty="0">
                <a:latin typeface="+mj-ea"/>
                <a:ea typeface="+mj-ea"/>
              </a:rPr>
              <a:t>사용자는 제</a:t>
            </a:r>
            <a:r>
              <a:rPr kumimoji="1" lang="en-US" altLang="ko-KR" sz="1350" spc="-50" dirty="0">
                <a:latin typeface="+mj-ea"/>
                <a:ea typeface="+mj-ea"/>
              </a:rPr>
              <a:t>2</a:t>
            </a:r>
            <a:r>
              <a:rPr kumimoji="1" lang="ko-KR" altLang="en-US" sz="1350" spc="-50" dirty="0">
                <a:latin typeface="+mj-ea"/>
                <a:ea typeface="+mj-ea"/>
              </a:rPr>
              <a:t>항에 따른 조사 기간 동안 직장 내 괴롭힘과 관련하여 피해를 입은 근로자 또는 피해를 입었다고 주장하는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근로자</a:t>
            </a:r>
            <a:r>
              <a:rPr kumimoji="1" lang="en-US" altLang="ko-KR" sz="1350" spc="-50" dirty="0">
                <a:latin typeface="+mj-ea"/>
                <a:ea typeface="+mj-ea"/>
              </a:rPr>
              <a:t>(</a:t>
            </a:r>
            <a:r>
              <a:rPr kumimoji="1" lang="ko-KR" altLang="en-US" sz="1350" spc="-50" dirty="0">
                <a:latin typeface="+mj-ea"/>
                <a:ea typeface="+mj-ea"/>
              </a:rPr>
              <a:t>이하 “</a:t>
            </a:r>
            <a:r>
              <a:rPr kumimoji="1" lang="ko-KR" altLang="en-US" sz="1350" spc="-50" dirty="0" err="1">
                <a:latin typeface="+mj-ea"/>
                <a:ea typeface="+mj-ea"/>
              </a:rPr>
              <a:t>피해근로자등＂이라</a:t>
            </a:r>
            <a:r>
              <a:rPr kumimoji="1" lang="ko-KR" altLang="en-US" sz="1350" spc="-50" dirty="0">
                <a:latin typeface="+mj-ea"/>
                <a:ea typeface="+mj-ea"/>
              </a:rPr>
              <a:t> 한다</a:t>
            </a:r>
            <a:r>
              <a:rPr kumimoji="1" lang="en-US" altLang="ko-KR" sz="1350" spc="-50" dirty="0">
                <a:latin typeface="+mj-ea"/>
                <a:ea typeface="+mj-ea"/>
              </a:rPr>
              <a:t>)</a:t>
            </a:r>
            <a:r>
              <a:rPr kumimoji="1" lang="ko-KR" altLang="en-US" sz="1350" spc="-50" dirty="0" err="1">
                <a:latin typeface="+mj-ea"/>
                <a:ea typeface="+mj-ea"/>
              </a:rPr>
              <a:t>를</a:t>
            </a:r>
            <a:r>
              <a:rPr kumimoji="1" lang="ko-KR" altLang="en-US" sz="1350" spc="-50" dirty="0">
                <a:latin typeface="+mj-ea"/>
                <a:ea typeface="+mj-ea"/>
              </a:rPr>
              <a:t> 보호하기 위하여 필요한 경우 해당 피해근로자등에 대하여 </a:t>
            </a:r>
            <a:r>
              <a:rPr kumimoji="1" lang="ko-KR" altLang="en-US" sz="1350" spc="-50" dirty="0" err="1">
                <a:latin typeface="+mj-ea"/>
                <a:ea typeface="+mj-ea"/>
              </a:rPr>
              <a:t>근무장소의</a:t>
            </a:r>
            <a:r>
              <a:rPr kumimoji="1" lang="ko-KR" altLang="en-US" sz="1350" spc="-50" dirty="0">
                <a:latin typeface="+mj-ea"/>
                <a:ea typeface="+mj-ea"/>
              </a:rPr>
              <a:t> 변경</a:t>
            </a:r>
            <a:r>
              <a:rPr kumimoji="1" lang="en-US" altLang="ko-KR" sz="1350" spc="-50" dirty="0">
                <a:latin typeface="+mj-ea"/>
                <a:ea typeface="+mj-ea"/>
              </a:rPr>
              <a:t>,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유급휴가 명령 등 적절한 조치를 하여야 한다</a:t>
            </a:r>
            <a:r>
              <a:rPr kumimoji="1" lang="en-US" altLang="ko-KR" sz="1350" spc="-50" dirty="0">
                <a:latin typeface="+mj-ea"/>
                <a:ea typeface="+mj-ea"/>
              </a:rPr>
              <a:t>. </a:t>
            </a:r>
            <a:r>
              <a:rPr kumimoji="1" lang="ko-KR" altLang="en-US" sz="1350" spc="-50" dirty="0">
                <a:latin typeface="+mj-ea"/>
                <a:ea typeface="+mj-ea"/>
              </a:rPr>
              <a:t>이 경우 사용자는 </a:t>
            </a:r>
            <a:r>
              <a:rPr kumimoji="1" lang="ko-KR" altLang="en-US" sz="1350" spc="-50" dirty="0" err="1">
                <a:latin typeface="+mj-ea"/>
                <a:ea typeface="+mj-ea"/>
              </a:rPr>
              <a:t>피해근로자</a:t>
            </a:r>
            <a:r>
              <a:rPr kumimoji="1" lang="ko-KR" altLang="en-US" sz="1350" spc="-50" dirty="0">
                <a:latin typeface="+mj-ea"/>
                <a:ea typeface="+mj-ea"/>
              </a:rPr>
              <a:t> 등의 의사에 반하는 조치를 하여서는 아니 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④ </a:t>
            </a:r>
            <a:r>
              <a:rPr kumimoji="1" lang="ko-KR" altLang="en-US" sz="1350" spc="-50" dirty="0">
                <a:latin typeface="+mj-ea"/>
                <a:ea typeface="+mj-ea"/>
              </a:rPr>
              <a:t>사용자는 제</a:t>
            </a:r>
            <a:r>
              <a:rPr kumimoji="1" lang="en-US" altLang="ko-KR" sz="1350" spc="-50" dirty="0">
                <a:latin typeface="+mj-ea"/>
                <a:ea typeface="+mj-ea"/>
              </a:rPr>
              <a:t>2</a:t>
            </a:r>
            <a:r>
              <a:rPr kumimoji="1" lang="ko-KR" altLang="en-US" sz="1350" spc="-50" dirty="0">
                <a:latin typeface="+mj-ea"/>
                <a:ea typeface="+mj-ea"/>
              </a:rPr>
              <a:t>항에 따른 조사 결과 직장 내 괴롭힘 발생 사실이 확인된 때에는 피해근로자가 요청하면 </a:t>
            </a:r>
            <a:r>
              <a:rPr kumimoji="1" lang="ko-KR" altLang="en-US" sz="1350" spc="-50" dirty="0" err="1">
                <a:latin typeface="+mj-ea"/>
                <a:ea typeface="+mj-ea"/>
              </a:rPr>
              <a:t>근무장소의</a:t>
            </a:r>
            <a:r>
              <a:rPr kumimoji="1" lang="ko-KR" altLang="en-US" sz="1350" spc="-50" dirty="0">
                <a:latin typeface="+mj-ea"/>
                <a:ea typeface="+mj-ea"/>
              </a:rPr>
              <a:t> 변경</a:t>
            </a:r>
            <a:r>
              <a:rPr kumimoji="1" lang="en-US" altLang="ko-KR" sz="1350" spc="-50" dirty="0">
                <a:latin typeface="+mj-ea"/>
                <a:ea typeface="+mj-ea"/>
              </a:rPr>
              <a:t>,</a:t>
            </a:r>
            <a:endParaRPr kumimoji="1" lang="ko-KR" altLang="en-US" sz="1350" spc="-50" dirty="0">
              <a:latin typeface="+mj-ea"/>
              <a:ea typeface="+mj-ea"/>
            </a:endParaRP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배치전환</a:t>
            </a:r>
            <a:r>
              <a:rPr kumimoji="1" lang="en-US" altLang="ko-KR" sz="1350" spc="-50" dirty="0">
                <a:latin typeface="+mj-ea"/>
                <a:ea typeface="+mj-ea"/>
              </a:rPr>
              <a:t>, </a:t>
            </a:r>
            <a:r>
              <a:rPr kumimoji="1" lang="ko-KR" altLang="en-US" sz="1350" spc="-50" dirty="0">
                <a:latin typeface="+mj-ea"/>
                <a:ea typeface="+mj-ea"/>
              </a:rPr>
              <a:t>유급휴가 명령 등 적절한 조치를 하여야 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⑤ </a:t>
            </a:r>
            <a:r>
              <a:rPr kumimoji="1" lang="ko-KR" altLang="en-US" sz="1350" spc="-50" dirty="0">
                <a:latin typeface="+mj-ea"/>
                <a:ea typeface="+mj-ea"/>
              </a:rPr>
              <a:t>사용자는 제</a:t>
            </a:r>
            <a:r>
              <a:rPr kumimoji="1" lang="en-US" altLang="ko-KR" sz="1350" spc="-50" dirty="0">
                <a:latin typeface="+mj-ea"/>
                <a:ea typeface="+mj-ea"/>
              </a:rPr>
              <a:t>2</a:t>
            </a:r>
            <a:r>
              <a:rPr kumimoji="1" lang="ko-KR" altLang="en-US" sz="1350" spc="-50" dirty="0">
                <a:latin typeface="+mj-ea"/>
                <a:ea typeface="+mj-ea"/>
              </a:rPr>
              <a:t>항에 따른 조사 결과 직장 내 괴롭힘 발생 사실이 확인된 때에는 지체 없이 행위자에 대하여 징계</a:t>
            </a:r>
            <a:r>
              <a:rPr kumimoji="1" lang="en-US" altLang="ko-KR" sz="1350" spc="-50" dirty="0">
                <a:latin typeface="+mj-ea"/>
                <a:ea typeface="+mj-ea"/>
              </a:rPr>
              <a:t>, </a:t>
            </a:r>
            <a:r>
              <a:rPr kumimoji="1" lang="ko-KR" altLang="en-US" sz="1350" spc="-50" dirty="0" err="1">
                <a:latin typeface="+mj-ea"/>
                <a:ea typeface="+mj-ea"/>
              </a:rPr>
              <a:t>근무장소의</a:t>
            </a:r>
            <a:r>
              <a:rPr kumimoji="1" lang="ko-KR" altLang="en-US" sz="1350" spc="-50" dirty="0">
                <a:latin typeface="+mj-ea"/>
                <a:ea typeface="+mj-ea"/>
              </a:rPr>
              <a:t>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변경 등 필요한 조치를 하여야 한다</a:t>
            </a:r>
            <a:r>
              <a:rPr kumimoji="1" lang="en-US" altLang="ko-KR" sz="1350" spc="-50" dirty="0">
                <a:latin typeface="+mj-ea"/>
                <a:ea typeface="+mj-ea"/>
              </a:rPr>
              <a:t>. </a:t>
            </a:r>
            <a:r>
              <a:rPr kumimoji="1" lang="ko-KR" altLang="en-US" sz="1350" spc="-50" dirty="0">
                <a:latin typeface="+mj-ea"/>
                <a:ea typeface="+mj-ea"/>
              </a:rPr>
              <a:t>이 경우 사용자는 징계 등의 조치를 하기 전에 그 조치에 대하여 피해근로자의 의견을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들어야 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⑥ </a:t>
            </a:r>
            <a:r>
              <a:rPr kumimoji="1" lang="ko-KR" altLang="en-US" sz="1350" spc="-50" dirty="0">
                <a:latin typeface="+mj-ea"/>
                <a:ea typeface="+mj-ea"/>
              </a:rPr>
              <a:t>사용자는 직장 내 괴롭힘 발생 사실을 신고한 근로자 등에게 해고나 그 밖의 불리한 처우를 하여서는 아니된다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600"/>
              </a:lnSpc>
            </a:pPr>
            <a:r>
              <a:rPr kumimoji="1" lang="en-US" altLang="ko-KR" sz="1350" spc="-50" dirty="0">
                <a:latin typeface="+mj-ea"/>
                <a:ea typeface="+mj-ea"/>
              </a:rPr>
              <a:t>⑦ </a:t>
            </a:r>
            <a:r>
              <a:rPr kumimoji="1" lang="ko-KR" altLang="en-US" sz="1350" spc="-50" dirty="0">
                <a:latin typeface="+mj-ea"/>
                <a:ea typeface="+mj-ea"/>
              </a:rPr>
              <a:t>제</a:t>
            </a:r>
            <a:r>
              <a:rPr kumimoji="1" lang="en-US" altLang="ko-KR" sz="1350" spc="-50" dirty="0">
                <a:latin typeface="+mj-ea"/>
                <a:ea typeface="+mj-ea"/>
              </a:rPr>
              <a:t>2</a:t>
            </a:r>
            <a:r>
              <a:rPr kumimoji="1" lang="ko-KR" altLang="en-US" sz="1350" spc="-50" dirty="0">
                <a:latin typeface="+mj-ea"/>
                <a:ea typeface="+mj-ea"/>
              </a:rPr>
              <a:t>항에 따라 직장 내 괴롭힘 발생 사실을 조사한 사람</a:t>
            </a:r>
            <a:r>
              <a:rPr kumimoji="1" lang="en-US" altLang="ko-KR" sz="1350" spc="-50" dirty="0">
                <a:latin typeface="+mj-ea"/>
                <a:ea typeface="+mj-ea"/>
              </a:rPr>
              <a:t>, </a:t>
            </a:r>
            <a:r>
              <a:rPr kumimoji="1" lang="ko-KR" altLang="en-US" sz="1350" spc="-50" dirty="0">
                <a:latin typeface="+mj-ea"/>
                <a:ea typeface="+mj-ea"/>
              </a:rPr>
              <a:t>조사 내용을 보고받은 사람 및 그 밖에 조사 과정에 참여한 사람은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해당 조사 과정에서 알게 된 비밀을 피해근로자등의 의사에 반하여 다른 사람에게 누설하여서는 아니 된다</a:t>
            </a:r>
            <a:r>
              <a:rPr kumimoji="1" lang="en-US" altLang="ko-KR" sz="1350" spc="-50" dirty="0">
                <a:latin typeface="+mj-ea"/>
                <a:ea typeface="+mj-ea"/>
              </a:rPr>
              <a:t>. </a:t>
            </a:r>
            <a:r>
              <a:rPr kumimoji="1" lang="ko-KR" altLang="en-US" sz="1350" spc="-50" dirty="0">
                <a:latin typeface="+mj-ea"/>
                <a:ea typeface="+mj-ea"/>
              </a:rPr>
              <a:t>다만</a:t>
            </a:r>
            <a:r>
              <a:rPr kumimoji="1" lang="en-US" altLang="ko-KR" sz="1350" spc="-50" dirty="0">
                <a:latin typeface="+mj-ea"/>
                <a:ea typeface="+mj-ea"/>
              </a:rPr>
              <a:t>, </a:t>
            </a:r>
            <a:r>
              <a:rPr kumimoji="1" lang="ko-KR" altLang="en-US" sz="1350" spc="-50" dirty="0">
                <a:latin typeface="+mj-ea"/>
                <a:ea typeface="+mj-ea"/>
              </a:rPr>
              <a:t>조사와 </a:t>
            </a:r>
          </a:p>
          <a:p>
            <a:r>
              <a:rPr kumimoji="1" lang="ko-KR" altLang="en-US" sz="1350" spc="-50" dirty="0">
                <a:latin typeface="+mj-ea"/>
                <a:ea typeface="+mj-ea"/>
              </a:rPr>
              <a:t>    관련된 내용을 사용자에게 보고하거나 관계 기관의 요청에 따라 필요한 정보를 제공하는 경우는 제외한다</a:t>
            </a:r>
            <a:r>
              <a:rPr kumimoji="1" lang="en-US" altLang="ko-KR" sz="1350" spc="-50" dirty="0">
                <a:latin typeface="+mj-ea"/>
                <a:ea typeface="+mj-ea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C3E3A-BC1B-AE48-9822-323E6211A1A6}"/>
              </a:ext>
            </a:extLst>
          </p:cNvPr>
          <p:cNvSpPr txBox="1"/>
          <p:nvPr/>
        </p:nvSpPr>
        <p:spPr>
          <a:xfrm>
            <a:off x="602784" y="1350258"/>
            <a:ext cx="5609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⑤ 직장 내 괴롭힘 관련 법 조항</a:t>
            </a:r>
          </a:p>
        </p:txBody>
      </p:sp>
    </p:spTree>
    <p:extLst>
      <p:ext uri="{BB962C8B-B14F-4D97-AF65-F5344CB8AC3E}">
        <p14:creationId xmlns:p14="http://schemas.microsoft.com/office/powerpoint/2010/main" val="1720409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24C4A14-2765-B940-B082-0D527E7E09FC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CC298A-448F-2A40-A7B8-EA8D2F7C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5E84F-8381-D64A-814E-F1C23C1B004C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2FAD0-9D20-C04B-AB60-4D9C65EEB98A}"/>
              </a:ext>
            </a:extLst>
          </p:cNvPr>
          <p:cNvSpPr txBox="1"/>
          <p:nvPr/>
        </p:nvSpPr>
        <p:spPr>
          <a:xfrm>
            <a:off x="1211420" y="2574682"/>
            <a:ext cx="8210902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 발생에 대하여 신속하게 대응할 수 있도록 해야 하며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사건 </a:t>
            </a:r>
            <a:r>
              <a:rPr kumimoji="1" lang="ko-KR" altLang="en-US" sz="1450" dirty="0" err="1">
                <a:latin typeface="+mj-ea"/>
                <a:ea typeface="+mj-ea"/>
              </a:rPr>
              <a:t>조사지를</a:t>
            </a:r>
            <a:r>
              <a:rPr kumimoji="1" lang="ko-KR" altLang="en-US" sz="1450" dirty="0">
                <a:latin typeface="+mj-ea"/>
                <a:ea typeface="+mj-ea"/>
              </a:rPr>
              <a:t> 활용하는 등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신속하게 내용을 조사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4F92B188-FB7D-754D-9868-0247143E1966}"/>
              </a:ext>
            </a:extLst>
          </p:cNvPr>
          <p:cNvSpPr/>
          <p:nvPr/>
        </p:nvSpPr>
        <p:spPr>
          <a:xfrm>
            <a:off x="1219200" y="272399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DEE945-B472-3743-AC83-369B18CC1BCB}"/>
              </a:ext>
            </a:extLst>
          </p:cNvPr>
          <p:cNvSpPr txBox="1"/>
          <p:nvPr/>
        </p:nvSpPr>
        <p:spPr>
          <a:xfrm>
            <a:off x="1211420" y="3781706"/>
            <a:ext cx="8608447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사건 종결 후 당사자간 신원은 비공개로 직장 내 괴롭힘 행위 상황과 그에 대한 회사의 조치를 자세히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설명한 내용을 전 직원 대상으로 교육 등으로 전파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1E3337C-EF16-8045-8BD6-16FAEACD1408}"/>
              </a:ext>
            </a:extLst>
          </p:cNvPr>
          <p:cNvSpPr/>
          <p:nvPr/>
        </p:nvSpPr>
        <p:spPr>
          <a:xfrm>
            <a:off x="1219200" y="393101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035CE6-1038-5241-83D7-56DA09ED8AD4}"/>
              </a:ext>
            </a:extLst>
          </p:cNvPr>
          <p:cNvSpPr txBox="1"/>
          <p:nvPr/>
        </p:nvSpPr>
        <p:spPr>
          <a:xfrm>
            <a:off x="1211420" y="4394448"/>
            <a:ext cx="8717451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회사의 </a:t>
            </a:r>
            <a:r>
              <a:rPr kumimoji="1" lang="ko-KR" altLang="en-US" sz="1450" dirty="0" err="1">
                <a:latin typeface="+mj-ea"/>
                <a:ea typeface="+mj-ea"/>
              </a:rPr>
              <a:t>해결방침과</a:t>
            </a:r>
            <a:r>
              <a:rPr kumimoji="1" lang="ko-KR" altLang="en-US" sz="1450" dirty="0">
                <a:latin typeface="+mj-ea"/>
                <a:ea typeface="+mj-ea"/>
              </a:rPr>
              <a:t> 대처방안을 공개적으로 명확히 하는 것이 직원들의 경각심을 높이고 유사한 사안을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미리 방지할 수 있음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DE962EF-2DB6-0448-AEEE-A7DC7122864E}"/>
              </a:ext>
            </a:extLst>
          </p:cNvPr>
          <p:cNvSpPr/>
          <p:nvPr/>
        </p:nvSpPr>
        <p:spPr>
          <a:xfrm>
            <a:off x="1219200" y="454375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C2482E-0B0F-7446-9C51-A6BC0B85451A}"/>
              </a:ext>
            </a:extLst>
          </p:cNvPr>
          <p:cNvSpPr txBox="1"/>
          <p:nvPr/>
        </p:nvSpPr>
        <p:spPr>
          <a:xfrm>
            <a:off x="1188256" y="5696460"/>
            <a:ext cx="6680034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 피해자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신고자가 퇴사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이직 등 </a:t>
            </a:r>
            <a:r>
              <a:rPr kumimoji="1" lang="en-US" altLang="ko-KR" sz="1450" dirty="0">
                <a:latin typeface="+mj-ea"/>
                <a:ea typeface="+mj-ea"/>
              </a:rPr>
              <a:t>2</a:t>
            </a:r>
            <a:r>
              <a:rPr kumimoji="1" lang="ko-KR" altLang="en-US" sz="1450" dirty="0">
                <a:latin typeface="+mj-ea"/>
                <a:ea typeface="+mj-ea"/>
              </a:rPr>
              <a:t>차 피해를 입지 않도록 관리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92E7B433-DD09-3C45-BF20-7B8DD474C0D7}"/>
              </a:ext>
            </a:extLst>
          </p:cNvPr>
          <p:cNvSpPr/>
          <p:nvPr/>
        </p:nvSpPr>
        <p:spPr>
          <a:xfrm>
            <a:off x="1196036" y="584577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D0FE70-A045-454B-852C-3F857E1A076B}"/>
              </a:ext>
            </a:extLst>
          </p:cNvPr>
          <p:cNvSpPr txBox="1"/>
          <p:nvPr/>
        </p:nvSpPr>
        <p:spPr>
          <a:xfrm>
            <a:off x="1211420" y="6626506"/>
            <a:ext cx="5796780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회사 차원에서 직원을 대상으로 직장 내 괴롭힘 교육과 상담을 실시</a:t>
            </a: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D97FC17-2708-A841-99A6-86F58F8713A7}"/>
              </a:ext>
            </a:extLst>
          </p:cNvPr>
          <p:cNvSpPr/>
          <p:nvPr/>
        </p:nvSpPr>
        <p:spPr>
          <a:xfrm>
            <a:off x="1219200" y="677581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08E8A-78E7-FE4A-9772-F1CAC4E2C12B}"/>
              </a:ext>
            </a:extLst>
          </p:cNvPr>
          <p:cNvSpPr txBox="1"/>
          <p:nvPr/>
        </p:nvSpPr>
        <p:spPr>
          <a:xfrm>
            <a:off x="602784" y="1350258"/>
            <a:ext cx="99950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⑥ </a:t>
            </a:r>
            <a:r>
              <a:rPr kumimoji="1" lang="ko-KR" altLang="en-US" sz="2900" b="1" dirty="0">
                <a:solidFill>
                  <a:srgbClr val="DD0030"/>
                </a:solidFill>
                <a:latin typeface="+mj-ea"/>
                <a:ea typeface="+mj-ea"/>
              </a:rPr>
              <a:t>사업주의 직장 내 괴롭힘 사건 대응 및 사후 조치 사항</a:t>
            </a: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06CA575D-15A3-0749-87DF-3C236F279B28}"/>
              </a:ext>
            </a:extLst>
          </p:cNvPr>
          <p:cNvSpPr/>
          <p:nvPr/>
        </p:nvSpPr>
        <p:spPr>
          <a:xfrm>
            <a:off x="998908" y="2064527"/>
            <a:ext cx="16045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172F4AF5-4E8A-614E-A27A-1692BF86BAA8}"/>
              </a:ext>
            </a:extLst>
          </p:cNvPr>
          <p:cNvSpPr/>
          <p:nvPr/>
        </p:nvSpPr>
        <p:spPr>
          <a:xfrm>
            <a:off x="1060249" y="21218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3FA3D6-77B8-1E49-A413-F2CCCE9D5ED3}"/>
              </a:ext>
            </a:extLst>
          </p:cNvPr>
          <p:cNvSpPr txBox="1"/>
          <p:nvPr/>
        </p:nvSpPr>
        <p:spPr>
          <a:xfrm>
            <a:off x="1070297" y="2100765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3CEBAB-DEBD-FB45-B6D8-732A3486BEDF}"/>
              </a:ext>
            </a:extLst>
          </p:cNvPr>
          <p:cNvSpPr txBox="1"/>
          <p:nvPr/>
        </p:nvSpPr>
        <p:spPr>
          <a:xfrm>
            <a:off x="1416101" y="2104969"/>
            <a:ext cx="1107996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신속대응</a:t>
            </a:r>
          </a:p>
        </p:txBody>
      </p:sp>
      <p:sp>
        <p:nvSpPr>
          <p:cNvPr id="33" name="모서리가 둥근 직사각형 32">
            <a:extLst>
              <a:ext uri="{FF2B5EF4-FFF2-40B4-BE49-F238E27FC236}">
                <a16:creationId xmlns:a16="http://schemas.microsoft.com/office/drawing/2014/main" id="{7C18EEB1-CBE0-6547-868B-4FEDE8A14BEF}"/>
              </a:ext>
            </a:extLst>
          </p:cNvPr>
          <p:cNvSpPr/>
          <p:nvPr/>
        </p:nvSpPr>
        <p:spPr>
          <a:xfrm>
            <a:off x="998908" y="3296427"/>
            <a:ext cx="25570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5954535-DBFE-DD41-9183-8A0DB96F2859}"/>
              </a:ext>
            </a:extLst>
          </p:cNvPr>
          <p:cNvSpPr/>
          <p:nvPr/>
        </p:nvSpPr>
        <p:spPr>
          <a:xfrm>
            <a:off x="1060249" y="3353759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D2E9A7-E147-5148-9B28-F27C85C335CF}"/>
              </a:ext>
            </a:extLst>
          </p:cNvPr>
          <p:cNvSpPr txBox="1"/>
          <p:nvPr/>
        </p:nvSpPr>
        <p:spPr>
          <a:xfrm>
            <a:off x="1070297" y="3332665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8EB84F-1F73-F740-B141-496B01279DB8}"/>
              </a:ext>
            </a:extLst>
          </p:cNvPr>
          <p:cNvSpPr txBox="1"/>
          <p:nvPr/>
        </p:nvSpPr>
        <p:spPr>
          <a:xfrm>
            <a:off x="1416101" y="3336869"/>
            <a:ext cx="211307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조사사건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사례교육</a:t>
            </a:r>
            <a:endParaRPr kumimoji="1"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모서리가 둥근 직사각형 36">
            <a:extLst>
              <a:ext uri="{FF2B5EF4-FFF2-40B4-BE49-F238E27FC236}">
                <a16:creationId xmlns:a16="http://schemas.microsoft.com/office/drawing/2014/main" id="{787D4E6B-964D-E648-9980-3226A4E18207}"/>
              </a:ext>
            </a:extLst>
          </p:cNvPr>
          <p:cNvSpPr/>
          <p:nvPr/>
        </p:nvSpPr>
        <p:spPr>
          <a:xfrm>
            <a:off x="998908" y="5136689"/>
            <a:ext cx="3928692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16A31CD5-BC97-8444-976A-54177B21E337}"/>
              </a:ext>
            </a:extLst>
          </p:cNvPr>
          <p:cNvSpPr/>
          <p:nvPr/>
        </p:nvSpPr>
        <p:spPr>
          <a:xfrm>
            <a:off x="1060249" y="5194021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B3D5E4-00BC-E144-BE6C-A543AEB6E39C}"/>
              </a:ext>
            </a:extLst>
          </p:cNvPr>
          <p:cNvSpPr txBox="1"/>
          <p:nvPr/>
        </p:nvSpPr>
        <p:spPr>
          <a:xfrm>
            <a:off x="1070297" y="516022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3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CEDBC6-9BA9-FD47-B01B-03CF90DCE048}"/>
              </a:ext>
            </a:extLst>
          </p:cNvPr>
          <p:cNvSpPr txBox="1"/>
          <p:nvPr/>
        </p:nvSpPr>
        <p:spPr>
          <a:xfrm>
            <a:off x="1416101" y="5177131"/>
            <a:ext cx="3557384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피해자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· 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신고자의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차 피해 방지</a:t>
            </a:r>
          </a:p>
        </p:txBody>
      </p:sp>
      <p:sp>
        <p:nvSpPr>
          <p:cNvPr id="41" name="모서리가 둥근 직사각형 40">
            <a:extLst>
              <a:ext uri="{FF2B5EF4-FFF2-40B4-BE49-F238E27FC236}">
                <a16:creationId xmlns:a16="http://schemas.microsoft.com/office/drawing/2014/main" id="{9510A59C-AFD2-E448-8315-8CB8C41B1294}"/>
              </a:ext>
            </a:extLst>
          </p:cNvPr>
          <p:cNvSpPr/>
          <p:nvPr/>
        </p:nvSpPr>
        <p:spPr>
          <a:xfrm>
            <a:off x="998908" y="6178089"/>
            <a:ext cx="2438900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79F7150B-B45D-E34A-99BD-79A9E7526A5D}"/>
              </a:ext>
            </a:extLst>
          </p:cNvPr>
          <p:cNvSpPr/>
          <p:nvPr/>
        </p:nvSpPr>
        <p:spPr>
          <a:xfrm>
            <a:off x="1060249" y="6235421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184584-98EF-1D4B-A951-BCC35CB4669A}"/>
              </a:ext>
            </a:extLst>
          </p:cNvPr>
          <p:cNvSpPr txBox="1"/>
          <p:nvPr/>
        </p:nvSpPr>
        <p:spPr>
          <a:xfrm>
            <a:off x="1070297" y="6201627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4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394085-8108-C640-A09C-DE59E74FAA14}"/>
              </a:ext>
            </a:extLst>
          </p:cNvPr>
          <p:cNvSpPr txBox="1"/>
          <p:nvPr/>
        </p:nvSpPr>
        <p:spPr>
          <a:xfrm>
            <a:off x="1416101" y="6218531"/>
            <a:ext cx="2045753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교육 및 상담 실시</a:t>
            </a:r>
          </a:p>
        </p:txBody>
      </p:sp>
    </p:spTree>
    <p:extLst>
      <p:ext uri="{BB962C8B-B14F-4D97-AF65-F5344CB8AC3E}">
        <p14:creationId xmlns:p14="http://schemas.microsoft.com/office/powerpoint/2010/main" val="1285202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8CF1E87D-BCB3-A442-BAEF-D385D5BCF45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6E8F9514-00CC-9443-AFF8-EAEBE202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306387"/>
            <a:ext cx="10020300" cy="69469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6E1270D-6A83-CD43-AC97-79BE5843E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42" y="5075573"/>
            <a:ext cx="9296400" cy="153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952CA-FE92-0341-B29A-93D4F6FC572D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9C0D1-0929-994B-B31C-DC3844429C49}"/>
              </a:ext>
            </a:extLst>
          </p:cNvPr>
          <p:cNvSpPr txBox="1"/>
          <p:nvPr/>
        </p:nvSpPr>
        <p:spPr>
          <a:xfrm>
            <a:off x="1211420" y="2099208"/>
            <a:ext cx="8451353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가해자에 의한 </a:t>
            </a:r>
            <a:r>
              <a:rPr kumimoji="1" lang="ko-KR" altLang="en-US" sz="1450" dirty="0" err="1">
                <a:latin typeface="+mj-ea"/>
                <a:ea typeface="+mj-ea"/>
              </a:rPr>
              <a:t>보복행위</a:t>
            </a:r>
            <a:r>
              <a:rPr kumimoji="1" lang="ko-KR" altLang="en-US" sz="1450" dirty="0">
                <a:latin typeface="+mj-ea"/>
                <a:ea typeface="+mj-ea"/>
              </a:rPr>
              <a:t> 등이 발생하지 않도록 조치하고 모니터링 및 재발 방지대책 수립</a:t>
            </a:r>
            <a:r>
              <a:rPr kumimoji="1" lang="en-US" altLang="ko-KR" sz="1450" dirty="0">
                <a:latin typeface="+mj-ea"/>
                <a:ea typeface="+mj-ea"/>
              </a:rPr>
              <a:t>·</a:t>
            </a:r>
            <a:r>
              <a:rPr kumimoji="1" lang="ko-KR" altLang="en-US" sz="1450" dirty="0">
                <a:latin typeface="+mj-ea"/>
                <a:ea typeface="+mj-ea"/>
              </a:rPr>
              <a:t>시행 실시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6CACD70F-99EB-BA42-9A29-8DF0E6F3AA83}"/>
              </a:ext>
            </a:extLst>
          </p:cNvPr>
          <p:cNvSpPr/>
          <p:nvPr/>
        </p:nvSpPr>
        <p:spPr>
          <a:xfrm>
            <a:off x="1219200" y="224851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B99CA-0B8F-8240-9063-E77F6CACA4DB}"/>
              </a:ext>
            </a:extLst>
          </p:cNvPr>
          <p:cNvSpPr txBox="1"/>
          <p:nvPr/>
        </p:nvSpPr>
        <p:spPr>
          <a:xfrm>
            <a:off x="1371440" y="2475030"/>
            <a:ext cx="7755649" cy="531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ko-KR" sz="1250" dirty="0">
                <a:latin typeface="+mj-ea"/>
                <a:ea typeface="+mj-ea"/>
              </a:rPr>
              <a:t>- </a:t>
            </a:r>
            <a:r>
              <a:rPr kumimoji="1" lang="ko-KR" altLang="en-US" sz="1250" dirty="0">
                <a:latin typeface="+mj-ea"/>
                <a:ea typeface="+mj-ea"/>
              </a:rPr>
              <a:t>사건 종결 후 행위자에 의한 직장 내 괴롭힘 재발 여부</a:t>
            </a:r>
            <a:r>
              <a:rPr kumimoji="1" lang="en-US" altLang="ko-KR" sz="1250" dirty="0">
                <a:latin typeface="+mj-ea"/>
                <a:ea typeface="+mj-ea"/>
              </a:rPr>
              <a:t>, </a:t>
            </a:r>
            <a:r>
              <a:rPr kumimoji="1" lang="ko-KR" altLang="en-US" sz="1250" dirty="0">
                <a:latin typeface="+mj-ea"/>
                <a:ea typeface="+mj-ea"/>
              </a:rPr>
              <a:t>보복 등이 발생하지 않는지 지속적으로 지켜보고</a:t>
            </a:r>
          </a:p>
          <a:p>
            <a:pPr>
              <a:lnSpc>
                <a:spcPts val="1800"/>
              </a:lnSpc>
            </a:pPr>
            <a:r>
              <a:rPr kumimoji="1" lang="ko-KR" altLang="en-US" sz="1250" dirty="0">
                <a:latin typeface="+mj-ea"/>
                <a:ea typeface="+mj-ea"/>
              </a:rPr>
              <a:t>   피해자를 지원하도록 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10F2B-8C5C-AF40-AA9A-B77C9FE314D1}"/>
              </a:ext>
            </a:extLst>
          </p:cNvPr>
          <p:cNvSpPr txBox="1"/>
          <p:nvPr/>
        </p:nvSpPr>
        <p:spPr>
          <a:xfrm>
            <a:off x="1211420" y="4200210"/>
            <a:ext cx="8651727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성희롱에 관하여 고충처리시스템이 구축되어 있는 사업장의 경우에는 해당 고충처리위원회를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 사건에도 활용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BD39C4F2-BEC0-1641-B7FE-7F42F11C57DA}"/>
              </a:ext>
            </a:extLst>
          </p:cNvPr>
          <p:cNvSpPr/>
          <p:nvPr/>
        </p:nvSpPr>
        <p:spPr>
          <a:xfrm>
            <a:off x="1219200" y="434952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0C5057-1863-A049-9D2D-CBD1BC1DEDD2}"/>
              </a:ext>
            </a:extLst>
          </p:cNvPr>
          <p:cNvSpPr txBox="1"/>
          <p:nvPr/>
        </p:nvSpPr>
        <p:spPr>
          <a:xfrm>
            <a:off x="1371440" y="2985570"/>
            <a:ext cx="4693914" cy="300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ko-KR" sz="1250" dirty="0">
                <a:latin typeface="+mj-ea"/>
                <a:ea typeface="+mj-ea"/>
              </a:rPr>
              <a:t>- </a:t>
            </a:r>
            <a:r>
              <a:rPr kumimoji="1" lang="ko-KR" altLang="en-US" sz="1250" dirty="0">
                <a:latin typeface="+mj-ea"/>
                <a:ea typeface="+mj-ea"/>
              </a:rPr>
              <a:t>직장 내 괴롭힘이 재발하지 않도록 재발방지 대책 수립 </a:t>
            </a:r>
            <a:r>
              <a:rPr kumimoji="1" lang="en-US" altLang="ko-KR" sz="1250" dirty="0">
                <a:latin typeface="+mj-ea"/>
                <a:ea typeface="+mj-ea"/>
              </a:rPr>
              <a:t>· </a:t>
            </a:r>
            <a:r>
              <a:rPr kumimoji="1" lang="ko-KR" altLang="en-US" sz="1250" dirty="0">
                <a:latin typeface="+mj-ea"/>
                <a:ea typeface="+mj-ea"/>
              </a:rPr>
              <a:t>시행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FB8911-E472-7A4B-B021-944AF954951C}"/>
              </a:ext>
            </a:extLst>
          </p:cNvPr>
          <p:cNvSpPr txBox="1"/>
          <p:nvPr/>
        </p:nvSpPr>
        <p:spPr>
          <a:xfrm>
            <a:off x="972384" y="5551535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1600" b="1" spc="-50" dirty="0">
                <a:latin typeface="+mj-ea"/>
                <a:ea typeface="+mj-ea"/>
              </a:rPr>
              <a:t>불이익</a:t>
            </a:r>
            <a:endParaRPr kumimoji="1" lang="en-US" altLang="ko-KR" sz="1600" b="1" spc="-50" dirty="0">
              <a:latin typeface="+mj-ea"/>
              <a:ea typeface="+mj-ea"/>
            </a:endParaRPr>
          </a:p>
          <a:p>
            <a:pPr algn="ctr"/>
            <a:r>
              <a:rPr kumimoji="1" lang="ko-KR" altLang="en-US" sz="1600" b="1" spc="-50" dirty="0">
                <a:latin typeface="+mj-ea"/>
                <a:ea typeface="+mj-ea"/>
              </a:rPr>
              <a:t>처우 금지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C9EA31-F7C7-B645-BDFE-F3DD07701065}"/>
              </a:ext>
            </a:extLst>
          </p:cNvPr>
          <p:cNvSpPr txBox="1"/>
          <p:nvPr/>
        </p:nvSpPr>
        <p:spPr>
          <a:xfrm>
            <a:off x="2366905" y="5271070"/>
            <a:ext cx="6726521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 ▶사용자는 직장 내 괴롭힘 사실을 </a:t>
            </a:r>
            <a:r>
              <a:rPr kumimoji="1" lang="ko-KR" altLang="en-US" sz="1450" b="1" dirty="0">
                <a:latin typeface="+mj-ea"/>
                <a:ea typeface="+mj-ea"/>
              </a:rPr>
              <a:t>신고하였거나 피해를 주장하였음을 이유로</a:t>
            </a:r>
          </a:p>
          <a:p>
            <a:pPr>
              <a:lnSpc>
                <a:spcPts val="2100"/>
              </a:lnSpc>
            </a:pPr>
            <a:r>
              <a:rPr kumimoji="1" lang="ko-KR" altLang="en-US" sz="1450" b="1" dirty="0">
                <a:latin typeface="+mj-ea"/>
                <a:ea typeface="+mj-ea"/>
              </a:rPr>
              <a:t>     해고나 그 밖의 불리한 처우를 하여서는 안 됨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15FE1D-2CE3-354E-A9A3-4F9F0E1CCB76}"/>
              </a:ext>
            </a:extLst>
          </p:cNvPr>
          <p:cNvSpPr txBox="1"/>
          <p:nvPr/>
        </p:nvSpPr>
        <p:spPr>
          <a:xfrm>
            <a:off x="2591577" y="5897112"/>
            <a:ext cx="72827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50" dirty="0">
                <a:latin typeface="+mj-ea"/>
                <a:ea typeface="+mj-ea"/>
              </a:rPr>
              <a:t>- </a:t>
            </a:r>
            <a:r>
              <a:rPr kumimoji="1" lang="ko-KR" altLang="en-US" sz="1250" dirty="0">
                <a:latin typeface="+mj-ea"/>
                <a:ea typeface="+mj-ea"/>
              </a:rPr>
              <a:t>위반 시 </a:t>
            </a:r>
            <a:r>
              <a:rPr kumimoji="1" lang="en-US" altLang="ko-KR" sz="1250" dirty="0">
                <a:latin typeface="+mj-ea"/>
                <a:ea typeface="+mj-ea"/>
              </a:rPr>
              <a:t>3</a:t>
            </a:r>
            <a:r>
              <a:rPr kumimoji="1" lang="ko-KR" altLang="en-US" sz="1250" dirty="0">
                <a:latin typeface="+mj-ea"/>
                <a:ea typeface="+mj-ea"/>
              </a:rPr>
              <a:t>년 이하의 징역 또는 </a:t>
            </a:r>
            <a:r>
              <a:rPr kumimoji="1" lang="en-US" altLang="ko-KR" sz="1250" dirty="0">
                <a:latin typeface="+mj-ea"/>
                <a:ea typeface="+mj-ea"/>
              </a:rPr>
              <a:t>3</a:t>
            </a:r>
            <a:r>
              <a:rPr kumimoji="1" lang="ko-KR" altLang="en-US" sz="1250" dirty="0">
                <a:latin typeface="+mj-ea"/>
                <a:ea typeface="+mj-ea"/>
              </a:rPr>
              <a:t>천만원 이하의 벌금에 처하며</a:t>
            </a:r>
            <a:r>
              <a:rPr kumimoji="1" lang="en-US" altLang="ko-KR" sz="1250" dirty="0">
                <a:latin typeface="+mj-ea"/>
                <a:ea typeface="+mj-ea"/>
              </a:rPr>
              <a:t>, </a:t>
            </a:r>
            <a:r>
              <a:rPr kumimoji="1" lang="ko-KR" altLang="en-US" sz="1250" dirty="0">
                <a:latin typeface="+mj-ea"/>
                <a:ea typeface="+mj-ea"/>
              </a:rPr>
              <a:t>민사적으로도 불법행위가 성립하여</a:t>
            </a:r>
          </a:p>
          <a:p>
            <a:r>
              <a:rPr kumimoji="1" lang="ko-KR" altLang="en-US" sz="1250" dirty="0">
                <a:latin typeface="+mj-ea"/>
                <a:ea typeface="+mj-ea"/>
              </a:rPr>
              <a:t>   손해배상책임을 짐</a:t>
            </a: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3F46394-ACC4-564A-8EA3-04D19183B8EB}"/>
              </a:ext>
            </a:extLst>
          </p:cNvPr>
          <p:cNvSpPr/>
          <p:nvPr/>
        </p:nvSpPr>
        <p:spPr>
          <a:xfrm>
            <a:off x="998907" y="1454272"/>
            <a:ext cx="4392907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0C3EE761-FE13-7446-8090-032712018399}"/>
              </a:ext>
            </a:extLst>
          </p:cNvPr>
          <p:cNvSpPr/>
          <p:nvPr/>
        </p:nvSpPr>
        <p:spPr>
          <a:xfrm>
            <a:off x="1060249" y="1511604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15D43-8711-2049-9986-F0B93B4D9C41}"/>
              </a:ext>
            </a:extLst>
          </p:cNvPr>
          <p:cNvSpPr txBox="1"/>
          <p:nvPr/>
        </p:nvSpPr>
        <p:spPr>
          <a:xfrm>
            <a:off x="1070297" y="1490510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5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2B18D9-D9F0-AF48-AF31-22A1A9DF2EC9}"/>
              </a:ext>
            </a:extLst>
          </p:cNvPr>
          <p:cNvSpPr txBox="1"/>
          <p:nvPr/>
        </p:nvSpPr>
        <p:spPr>
          <a:xfrm>
            <a:off x="1416101" y="1494714"/>
            <a:ext cx="405591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모니터링 및 재발방지 대책 수립 실시</a:t>
            </a: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id="{85C8F190-964C-6848-896C-201E7B340340}"/>
              </a:ext>
            </a:extLst>
          </p:cNvPr>
          <p:cNvSpPr/>
          <p:nvPr/>
        </p:nvSpPr>
        <p:spPr>
          <a:xfrm>
            <a:off x="998907" y="3597490"/>
            <a:ext cx="2784475" cy="469900"/>
          </a:xfrm>
          <a:prstGeom prst="roundRect">
            <a:avLst>
              <a:gd name="adj" fmla="val 50000"/>
            </a:avLst>
          </a:prstGeom>
          <a:solidFill>
            <a:srgbClr val="DD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C55F3189-3BAE-3847-AA6C-2EC7A4F9FB78}"/>
              </a:ext>
            </a:extLst>
          </p:cNvPr>
          <p:cNvSpPr/>
          <p:nvPr/>
        </p:nvSpPr>
        <p:spPr>
          <a:xfrm>
            <a:off x="1060249" y="3654822"/>
            <a:ext cx="349142" cy="34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D9283D-3642-EF43-A56B-F52C49522B5C}"/>
              </a:ext>
            </a:extLst>
          </p:cNvPr>
          <p:cNvSpPr txBox="1"/>
          <p:nvPr/>
        </p:nvSpPr>
        <p:spPr>
          <a:xfrm>
            <a:off x="1070297" y="3633728"/>
            <a:ext cx="319318" cy="395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DD0030"/>
                </a:solidFill>
                <a:latin typeface="+mj-ea"/>
                <a:ea typeface="+mj-ea"/>
              </a:rPr>
              <a:t>6</a:t>
            </a:r>
            <a:endParaRPr kumimoji="1" lang="ko-KR" altLang="en-US" sz="1650" b="1" dirty="0">
              <a:solidFill>
                <a:srgbClr val="DD0030"/>
              </a:solidFill>
              <a:latin typeface="+mj-ea"/>
              <a:ea typeface="+mj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12B7CA-AEDD-9542-829F-9FFCFB69578F}"/>
              </a:ext>
            </a:extLst>
          </p:cNvPr>
          <p:cNvSpPr txBox="1"/>
          <p:nvPr/>
        </p:nvSpPr>
        <p:spPr>
          <a:xfrm>
            <a:off x="1416101" y="3637932"/>
            <a:ext cx="2343911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고충처리위원회 활용</a:t>
            </a:r>
          </a:p>
        </p:txBody>
      </p:sp>
    </p:spTree>
    <p:extLst>
      <p:ext uri="{BB962C8B-B14F-4D97-AF65-F5344CB8AC3E}">
        <p14:creationId xmlns:p14="http://schemas.microsoft.com/office/powerpoint/2010/main" val="110087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D767D680-1A49-5B49-AA68-55A02889A2C5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FC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22B5F2E-66BB-1C45-BE0A-3E1F0A2F6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5" y="376237"/>
            <a:ext cx="9944100" cy="680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60BEA1-DA3A-FA45-9293-609B988555D8}"/>
              </a:ext>
            </a:extLst>
          </p:cNvPr>
          <p:cNvSpPr txBox="1"/>
          <p:nvPr/>
        </p:nvSpPr>
        <p:spPr>
          <a:xfrm>
            <a:off x="628973" y="503547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발생 시 알아야 할 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1F95C-14C0-3445-AF9F-C5FD7CD1E9D7}"/>
              </a:ext>
            </a:extLst>
          </p:cNvPr>
          <p:cNvSpPr txBox="1"/>
          <p:nvPr/>
        </p:nvSpPr>
        <p:spPr>
          <a:xfrm>
            <a:off x="0" y="1253054"/>
            <a:ext cx="10655042" cy="42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ko-KR" altLang="en-US" sz="3000" b="1" dirty="0">
                <a:solidFill>
                  <a:srgbClr val="DD0030"/>
                </a:solidFill>
                <a:latin typeface="+mj-ea"/>
                <a:ea typeface="+mj-ea"/>
              </a:rPr>
              <a:t>⑦ </a:t>
            </a:r>
            <a:r>
              <a:rPr kumimoji="1" lang="ko-KR" altLang="en-US" sz="3000" b="1" spc="-300" dirty="0">
                <a:solidFill>
                  <a:srgbClr val="DD0030"/>
                </a:solidFill>
                <a:latin typeface="+mj-ea"/>
                <a:ea typeface="+mj-ea"/>
              </a:rPr>
              <a:t>직장 내 괴롭힘을 예방하기 위해서 근로자가 지켜야 할 내용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8F14F-A044-9B44-B77F-505249DE1C8E}"/>
              </a:ext>
            </a:extLst>
          </p:cNvPr>
          <p:cNvSpPr txBox="1"/>
          <p:nvPr/>
        </p:nvSpPr>
        <p:spPr>
          <a:xfrm>
            <a:off x="768305" y="1991087"/>
            <a:ext cx="3948517" cy="39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말이나 행동을 할 때 명확하게 의사소통한다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06699-831E-F943-B3C4-C8DE1E950E25}"/>
              </a:ext>
            </a:extLst>
          </p:cNvPr>
          <p:cNvSpPr txBox="1"/>
          <p:nvPr/>
        </p:nvSpPr>
        <p:spPr>
          <a:xfrm>
            <a:off x="768305" y="2690334"/>
            <a:ext cx="3674404" cy="382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존중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존엄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동료애 및 친절로 서로 대한다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91F79-C722-7F42-AE5C-515D02DD79EA}"/>
              </a:ext>
            </a:extLst>
          </p:cNvPr>
          <p:cNvSpPr txBox="1"/>
          <p:nvPr/>
        </p:nvSpPr>
        <p:spPr>
          <a:xfrm>
            <a:off x="768305" y="3348849"/>
            <a:ext cx="34227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개인적인 말과 행동이 다른 사람들에게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어떤 영향을 미치는지 생각한다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DDFBC-3112-734C-AB40-914FAB36EF98}"/>
              </a:ext>
            </a:extLst>
          </p:cNvPr>
          <p:cNvSpPr txBox="1"/>
          <p:nvPr/>
        </p:nvSpPr>
        <p:spPr>
          <a:xfrm>
            <a:off x="768305" y="4048096"/>
            <a:ext cx="367440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다른 사람에 대한 험담과 </a:t>
            </a:r>
            <a:r>
              <a:rPr kumimoji="1" lang="ko-KR" altLang="en-US" sz="1450" dirty="0" err="1">
                <a:latin typeface="+mj-ea"/>
                <a:ea typeface="+mj-ea"/>
              </a:rPr>
              <a:t>근거없는</a:t>
            </a:r>
            <a:r>
              <a:rPr kumimoji="1" lang="ko-KR" altLang="en-US" sz="1450" dirty="0">
                <a:latin typeface="+mj-ea"/>
                <a:ea typeface="+mj-ea"/>
              </a:rPr>
              <a:t> 소문을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퍼뜨리지 않는다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10E1C-1E86-DF43-BCF0-BF62CE46F5C0}"/>
              </a:ext>
            </a:extLst>
          </p:cNvPr>
          <p:cNvSpPr txBox="1"/>
          <p:nvPr/>
        </p:nvSpPr>
        <p:spPr>
          <a:xfrm>
            <a:off x="768305" y="4747343"/>
            <a:ext cx="35798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말이나 행동을 할 때 추측이 아닌 사실을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기반으로 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F2501-96AA-2D40-8196-AD79727433E4}"/>
              </a:ext>
            </a:extLst>
          </p:cNvPr>
          <p:cNvSpPr txBox="1"/>
          <p:nvPr/>
        </p:nvSpPr>
        <p:spPr>
          <a:xfrm>
            <a:off x="768305" y="5554167"/>
            <a:ext cx="3211135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적절하게 정보를 공유하고 협업한다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B453D-3947-124A-8EC3-843E6FBBC16B}"/>
              </a:ext>
            </a:extLst>
          </p:cNvPr>
          <p:cNvSpPr txBox="1"/>
          <p:nvPr/>
        </p:nvSpPr>
        <p:spPr>
          <a:xfrm>
            <a:off x="768305" y="6145837"/>
            <a:ext cx="40863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동료에게 도움이 필요한 경우 도움을 제공하고</a:t>
            </a:r>
            <a:r>
              <a:rPr kumimoji="1" lang="en-US" altLang="ko-KR" sz="1450" dirty="0">
                <a:latin typeface="+mj-ea"/>
                <a:ea typeface="+mj-ea"/>
              </a:rPr>
              <a:t>,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만약 동료가 거절하면 정중하게 받아들인다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79DB3-C0E7-BE49-993A-FA89A5C41994}"/>
              </a:ext>
            </a:extLst>
          </p:cNvPr>
          <p:cNvSpPr txBox="1"/>
          <p:nvPr/>
        </p:nvSpPr>
        <p:spPr>
          <a:xfrm>
            <a:off x="5488223" y="1991087"/>
            <a:ext cx="3025187" cy="382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책임감 있게 행동하도록 노력한다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13969E-B859-814C-8E8F-589CBD4E99AB}"/>
              </a:ext>
            </a:extLst>
          </p:cNvPr>
          <p:cNvSpPr txBox="1"/>
          <p:nvPr/>
        </p:nvSpPr>
        <p:spPr>
          <a:xfrm>
            <a:off x="5488223" y="2690334"/>
            <a:ext cx="4589718" cy="382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권력의 남용은 절대 용인될 수 없다는 것을 인식한다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23621-B058-1348-9524-F8FEEB29AA86}"/>
              </a:ext>
            </a:extLst>
          </p:cNvPr>
          <p:cNvSpPr txBox="1"/>
          <p:nvPr/>
        </p:nvSpPr>
        <p:spPr>
          <a:xfrm>
            <a:off x="5488223" y="3348849"/>
            <a:ext cx="39260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용건이 있을 때는 다른 사람에게 말하지 않고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당사자에게 직접 말한다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6EE179-BA95-F64E-B4F4-1BA609ABC2A7}"/>
              </a:ext>
            </a:extLst>
          </p:cNvPr>
          <p:cNvSpPr txBox="1"/>
          <p:nvPr/>
        </p:nvSpPr>
        <p:spPr>
          <a:xfrm>
            <a:off x="5488223" y="4048096"/>
            <a:ext cx="388600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다른 사람의 관점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견해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경험 및 생각에 대해</a:t>
            </a:r>
          </a:p>
          <a:p>
            <a:r>
              <a:rPr kumimoji="1" lang="ko-KR" altLang="en-US" sz="1450" dirty="0">
                <a:latin typeface="+mj-ea"/>
                <a:ea typeface="+mj-ea"/>
              </a:rPr>
              <a:t>열린 태도를 갖는다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A22461-DDAB-3348-A544-C30EFFD6F0FA}"/>
              </a:ext>
            </a:extLst>
          </p:cNvPr>
          <p:cNvSpPr txBox="1"/>
          <p:nvPr/>
        </p:nvSpPr>
        <p:spPr>
          <a:xfrm>
            <a:off x="5488223" y="4841472"/>
            <a:ext cx="4564070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동료를 예의 바르게 대하고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 err="1">
                <a:latin typeface="+mj-ea"/>
                <a:ea typeface="+mj-ea"/>
              </a:rPr>
              <a:t>지적받았을</a:t>
            </a:r>
            <a:r>
              <a:rPr kumimoji="1" lang="ko-KR" altLang="en-US" sz="1450" dirty="0">
                <a:latin typeface="+mj-ea"/>
                <a:ea typeface="+mj-ea"/>
              </a:rPr>
              <a:t> 때 사과한다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0438-3771-9C49-A3BF-9CBCB92346B7}"/>
              </a:ext>
            </a:extLst>
          </p:cNvPr>
          <p:cNvSpPr txBox="1"/>
          <p:nvPr/>
        </p:nvSpPr>
        <p:spPr>
          <a:xfrm>
            <a:off x="5488223" y="5554167"/>
            <a:ext cx="4206601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다른 근로자들을 격려하고 지원하며 </a:t>
            </a:r>
            <a:r>
              <a:rPr kumimoji="1" lang="ko-KR" altLang="en-US" sz="1450" dirty="0" err="1">
                <a:latin typeface="+mj-ea"/>
                <a:ea typeface="+mj-ea"/>
              </a:rPr>
              <a:t>멘토링한다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6C2B51-F93F-BA4B-A8CC-F644F1E79477}"/>
              </a:ext>
            </a:extLst>
          </p:cNvPr>
          <p:cNvSpPr txBox="1"/>
          <p:nvPr/>
        </p:nvSpPr>
        <p:spPr>
          <a:xfrm>
            <a:off x="5488223" y="6253413"/>
            <a:ext cx="4086375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50" dirty="0">
                <a:latin typeface="+mj-ea"/>
                <a:ea typeface="+mj-ea"/>
              </a:rPr>
              <a:t>관심과 존경심으로 다른 사람들의 말을 듣는다</a:t>
            </a:r>
            <a:r>
              <a:rPr kumimoji="1" lang="en-US" altLang="ko-KR" sz="1450" dirty="0">
                <a:latin typeface="+mj-ea"/>
                <a:ea typeface="+mj-ea"/>
              </a:rPr>
              <a:t>.</a:t>
            </a:r>
            <a:endParaRPr kumimoji="1" lang="ko-KR" altLang="en-US" sz="14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7081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B91A97E4-784D-384F-BC97-8D70EB89A93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CD4C5B-870B-5A49-9955-F93E9FB6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CFA5387-3F69-5843-8C42-36137B85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871E8F23-FB34-A84C-AE92-5ACD592B9908}"/>
              </a:ext>
            </a:extLst>
          </p:cNvPr>
          <p:cNvSpPr/>
          <p:nvPr/>
        </p:nvSpPr>
        <p:spPr>
          <a:xfrm>
            <a:off x="1414130" y="5290010"/>
            <a:ext cx="8218968" cy="1159428"/>
          </a:xfrm>
          <a:prstGeom prst="roundRect">
            <a:avLst>
              <a:gd name="adj" fmla="val 679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570EED-FB8E-FF49-8F46-A62342856FF0}"/>
              </a:ext>
            </a:extLst>
          </p:cNvPr>
          <p:cNvSpPr/>
          <p:nvPr/>
        </p:nvSpPr>
        <p:spPr>
          <a:xfrm>
            <a:off x="1149984" y="3414508"/>
            <a:ext cx="8417267" cy="374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D958C-3D33-6741-BF9D-F515C8C74B7E}"/>
              </a:ext>
            </a:extLst>
          </p:cNvPr>
          <p:cNvSpPr txBox="1"/>
          <p:nvPr/>
        </p:nvSpPr>
        <p:spPr>
          <a:xfrm>
            <a:off x="505563" y="503547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개요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5581C-87A6-A54E-A421-1508EE587297}"/>
              </a:ext>
            </a:extLst>
          </p:cNvPr>
          <p:cNvSpPr txBox="1"/>
          <p:nvPr/>
        </p:nvSpPr>
        <p:spPr>
          <a:xfrm>
            <a:off x="602784" y="1326507"/>
            <a:ext cx="4225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03BA8"/>
                </a:solidFill>
                <a:latin typeface="+mj-ea"/>
                <a:ea typeface="+mj-ea"/>
              </a:rPr>
              <a:t>① 직장 내 </a:t>
            </a:r>
            <a:r>
              <a:rPr kumimoji="1" lang="ko-KR" altLang="en-US" sz="3000" b="1" dirty="0" err="1">
                <a:solidFill>
                  <a:srgbClr val="003BA8"/>
                </a:solidFill>
                <a:latin typeface="+mj-ea"/>
                <a:ea typeface="+mj-ea"/>
              </a:rPr>
              <a:t>괴롭힘이란</a:t>
            </a:r>
            <a:r>
              <a:rPr kumimoji="1" lang="en-US" altLang="ko-KR" sz="3000" b="1" dirty="0">
                <a:solidFill>
                  <a:srgbClr val="003BA8"/>
                </a:solidFill>
                <a:latin typeface="+mj-ea"/>
                <a:ea typeface="+mj-ea"/>
              </a:rPr>
              <a:t>?</a:t>
            </a:r>
            <a:endParaRPr kumimoji="1" lang="ko-KR" altLang="en-US" sz="3000" b="1" dirty="0">
              <a:solidFill>
                <a:srgbClr val="003BA8"/>
              </a:solidFill>
              <a:latin typeface="+mj-ea"/>
              <a:ea typeface="+mj-ea"/>
            </a:endParaRPr>
          </a:p>
        </p:txBody>
      </p:sp>
      <p:sp>
        <p:nvSpPr>
          <p:cNvPr id="13" name="삼각형 12">
            <a:extLst>
              <a:ext uri="{FF2B5EF4-FFF2-40B4-BE49-F238E27FC236}">
                <a16:creationId xmlns:a16="http://schemas.microsoft.com/office/drawing/2014/main" id="{D5D7A5C4-ABC1-1E4A-83CD-8DBE855C32EF}"/>
              </a:ext>
            </a:extLst>
          </p:cNvPr>
          <p:cNvSpPr/>
          <p:nvPr/>
        </p:nvSpPr>
        <p:spPr>
          <a:xfrm rot="5400000">
            <a:off x="1012825" y="2270633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977F3-4FE9-4147-B2A1-77C326FE9FC7}"/>
              </a:ext>
            </a:extLst>
          </p:cNvPr>
          <p:cNvSpPr txBox="1"/>
          <p:nvPr/>
        </p:nvSpPr>
        <p:spPr>
          <a:xfrm>
            <a:off x="1086485" y="2163814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latin typeface="+mj-ea"/>
                <a:ea typeface="+mj-ea"/>
              </a:rPr>
              <a:t>‘직장 내 괴롭힘’의 정의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E53D26-907F-CC4E-B5CB-723E3D8564C1}"/>
              </a:ext>
            </a:extLst>
          </p:cNvPr>
          <p:cNvSpPr txBox="1"/>
          <p:nvPr/>
        </p:nvSpPr>
        <p:spPr>
          <a:xfrm>
            <a:off x="1086485" y="2602917"/>
            <a:ext cx="8569975" cy="698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kumimoji="1" lang="ko-KR" altLang="en-US" sz="1600" dirty="0">
                <a:latin typeface="+mj-ea"/>
                <a:ea typeface="+mj-ea"/>
              </a:rPr>
              <a:t>사용자 또는 근로자가 직장에서의 지위 또는 관계 등의 우위를 이용하여 업무상 </a:t>
            </a:r>
            <a:r>
              <a:rPr kumimoji="1" lang="ko-KR" altLang="en-US" sz="1600" dirty="0" err="1">
                <a:latin typeface="+mj-ea"/>
                <a:ea typeface="+mj-ea"/>
              </a:rPr>
              <a:t>적정범위를</a:t>
            </a:r>
            <a:endParaRPr kumimoji="1" lang="en-US" altLang="ko-KR" sz="1600" dirty="0">
              <a:latin typeface="+mj-ea"/>
              <a:ea typeface="+mj-ea"/>
            </a:endParaRPr>
          </a:p>
          <a:p>
            <a:pPr>
              <a:lnSpc>
                <a:spcPts val="2500"/>
              </a:lnSpc>
            </a:pPr>
            <a:r>
              <a:rPr kumimoji="1" lang="ko-KR" altLang="en-US" sz="1600" dirty="0">
                <a:latin typeface="+mj-ea"/>
                <a:ea typeface="+mj-ea"/>
              </a:rPr>
              <a:t>넘어 신체적</a:t>
            </a:r>
            <a:r>
              <a:rPr kumimoji="1" lang="en-US" altLang="ko-KR" sz="1600" dirty="0">
                <a:latin typeface="+mj-ea"/>
                <a:ea typeface="+mj-ea"/>
              </a:rPr>
              <a:t>·</a:t>
            </a:r>
            <a:r>
              <a:rPr kumimoji="1" lang="ko-KR" altLang="en-US" sz="1600" dirty="0">
                <a:latin typeface="+mj-ea"/>
                <a:ea typeface="+mj-ea"/>
              </a:rPr>
              <a:t>정신적 고통을 주거나 근무환경을 악화시키는 행위  </a:t>
            </a:r>
            <a:r>
              <a:rPr kumimoji="1" lang="en-US" altLang="ko-KR" sz="1500" dirty="0">
                <a:latin typeface="+mj-ea"/>
                <a:ea typeface="+mj-ea"/>
              </a:rPr>
              <a:t>[</a:t>
            </a:r>
            <a:r>
              <a:rPr kumimoji="1" lang="ko-KR" altLang="en-US" sz="1500" dirty="0">
                <a:latin typeface="+mj-ea"/>
                <a:ea typeface="+mj-ea"/>
              </a:rPr>
              <a:t>근로기준법 제</a:t>
            </a:r>
            <a:r>
              <a:rPr kumimoji="1" lang="en-US" altLang="ko-KR" sz="1500" dirty="0">
                <a:latin typeface="+mj-ea"/>
                <a:ea typeface="+mj-ea"/>
              </a:rPr>
              <a:t>76</a:t>
            </a:r>
            <a:r>
              <a:rPr kumimoji="1" lang="ko-KR" altLang="en-US" sz="1500" dirty="0">
                <a:latin typeface="+mj-ea"/>
                <a:ea typeface="+mj-ea"/>
              </a:rPr>
              <a:t>조</a:t>
            </a:r>
            <a:r>
              <a:rPr kumimoji="1" lang="en-US" altLang="ko-KR" sz="1500" dirty="0">
                <a:latin typeface="+mj-ea"/>
                <a:ea typeface="+mj-ea"/>
              </a:rPr>
              <a:t>2]</a:t>
            </a:r>
            <a:endParaRPr kumimoji="1" lang="ko-KR" altLang="en-US" sz="1500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103F4D-FF15-C744-BF18-6EEF755853BE}"/>
              </a:ext>
            </a:extLst>
          </p:cNvPr>
          <p:cNvSpPr txBox="1"/>
          <p:nvPr/>
        </p:nvSpPr>
        <p:spPr>
          <a:xfrm>
            <a:off x="1210053" y="3375847"/>
            <a:ext cx="8205552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kumimoji="1" lang="ko-KR" altLang="en-US" sz="1300" dirty="0">
                <a:latin typeface="+mj-ea"/>
                <a:ea typeface="+mj-ea"/>
              </a:rPr>
              <a:t>괴롭힘의 범주 내에는 </a:t>
            </a:r>
            <a:r>
              <a:rPr kumimoji="1" lang="ko-KR" altLang="en-US" sz="1300" b="1" dirty="0">
                <a:latin typeface="+mj-ea"/>
                <a:ea typeface="+mj-ea"/>
              </a:rPr>
              <a:t>여성비하 행동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 err="1">
                <a:latin typeface="+mj-ea"/>
                <a:ea typeface="+mj-ea"/>
              </a:rPr>
              <a:t>고정관념적</a:t>
            </a:r>
            <a:r>
              <a:rPr kumimoji="1" lang="ko-KR" altLang="en-US" sz="1300" b="1" dirty="0">
                <a:latin typeface="+mj-ea"/>
                <a:ea typeface="+mj-ea"/>
              </a:rPr>
              <a:t> 성역할 강요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성 정체성 등에 근거한 성적 괴롭힘</a:t>
            </a:r>
            <a:r>
              <a:rPr kumimoji="1" lang="ko-KR" altLang="en-US" sz="1300" dirty="0">
                <a:latin typeface="+mj-ea"/>
                <a:ea typeface="+mj-ea"/>
              </a:rPr>
              <a:t>도 포함됨</a:t>
            </a:r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id="{3563D1E3-3022-6F43-A0E1-F984C0544462}"/>
              </a:ext>
            </a:extLst>
          </p:cNvPr>
          <p:cNvSpPr/>
          <p:nvPr/>
        </p:nvSpPr>
        <p:spPr>
          <a:xfrm>
            <a:off x="701748" y="4880344"/>
            <a:ext cx="574159" cy="31897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0C5103-456C-5843-84A8-3AE380802E2E}"/>
              </a:ext>
            </a:extLst>
          </p:cNvPr>
          <p:cNvSpPr txBox="1"/>
          <p:nvPr/>
        </p:nvSpPr>
        <p:spPr>
          <a:xfrm>
            <a:off x="716957" y="4825910"/>
            <a:ext cx="543739" cy="371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참고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5BCDF-FBA0-9B46-806C-3317CFC76FDE}"/>
              </a:ext>
            </a:extLst>
          </p:cNvPr>
          <p:cNvSpPr txBox="1"/>
          <p:nvPr/>
        </p:nvSpPr>
        <p:spPr>
          <a:xfrm>
            <a:off x="1305745" y="4832507"/>
            <a:ext cx="7923829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kumimoji="1" lang="ko-KR" altLang="en-US" sz="1500" b="1" dirty="0">
                <a:latin typeface="+mj-ea"/>
                <a:ea typeface="+mj-ea"/>
              </a:rPr>
              <a:t>직장 내 성희롱의 정의 </a:t>
            </a:r>
            <a:r>
              <a:rPr kumimoji="1" lang="en-US" altLang="ko-KR" sz="1500" b="1" dirty="0">
                <a:latin typeface="+mj-ea"/>
                <a:ea typeface="+mj-ea"/>
              </a:rPr>
              <a:t>[</a:t>
            </a:r>
            <a:r>
              <a:rPr kumimoji="1" lang="ko-KR" altLang="en-US" sz="1500" b="1" dirty="0">
                <a:latin typeface="+mj-ea"/>
                <a:ea typeface="+mj-ea"/>
              </a:rPr>
              <a:t>남녀고용평등과 일</a:t>
            </a:r>
            <a:r>
              <a:rPr kumimoji="1" lang="en-US" altLang="ko-KR" sz="1500" b="1" dirty="0">
                <a:latin typeface="+mj-ea"/>
                <a:ea typeface="+mj-ea"/>
              </a:rPr>
              <a:t>·</a:t>
            </a:r>
            <a:r>
              <a:rPr kumimoji="1" lang="ko-KR" altLang="en-US" sz="1500" b="1" dirty="0">
                <a:latin typeface="+mj-ea"/>
                <a:ea typeface="+mj-ea"/>
              </a:rPr>
              <a:t>가정 양립 지원에 관한 법률 제</a:t>
            </a:r>
            <a:r>
              <a:rPr kumimoji="1" lang="en-US" altLang="ko-KR" sz="1500" b="1" dirty="0">
                <a:latin typeface="+mj-ea"/>
                <a:ea typeface="+mj-ea"/>
              </a:rPr>
              <a:t>2</a:t>
            </a:r>
            <a:r>
              <a:rPr kumimoji="1" lang="ko-KR" altLang="en-US" sz="1500" b="1" dirty="0">
                <a:latin typeface="+mj-ea"/>
                <a:ea typeface="+mj-ea"/>
              </a:rPr>
              <a:t>조제</a:t>
            </a:r>
            <a:r>
              <a:rPr kumimoji="1" lang="en-US" altLang="ko-KR" sz="1500" b="1" dirty="0">
                <a:latin typeface="+mj-ea"/>
                <a:ea typeface="+mj-ea"/>
              </a:rPr>
              <a:t>2</a:t>
            </a:r>
            <a:r>
              <a:rPr kumimoji="1" lang="ko-KR" altLang="en-US" sz="1500" b="1" dirty="0">
                <a:latin typeface="+mj-ea"/>
                <a:ea typeface="+mj-ea"/>
              </a:rPr>
              <a:t>호</a:t>
            </a:r>
            <a:r>
              <a:rPr kumimoji="1" lang="en-US" altLang="ko-KR" sz="1500" b="1" dirty="0">
                <a:latin typeface="+mj-ea"/>
                <a:ea typeface="+mj-ea"/>
              </a:rPr>
              <a:t>]</a:t>
            </a:r>
            <a:endParaRPr kumimoji="1" lang="ko-KR" altLang="en-US" sz="1500" b="1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6132C7-0ECF-D34B-B394-79DA0CFFD0A2}"/>
              </a:ext>
            </a:extLst>
          </p:cNvPr>
          <p:cNvSpPr txBox="1"/>
          <p:nvPr/>
        </p:nvSpPr>
        <p:spPr>
          <a:xfrm>
            <a:off x="1643422" y="5417297"/>
            <a:ext cx="7923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ko-KR" altLang="en-US" sz="1300" dirty="0">
                <a:latin typeface="+mj-ea"/>
                <a:ea typeface="+mj-ea"/>
              </a:rPr>
              <a:t>사업주</a:t>
            </a:r>
            <a:r>
              <a:rPr kumimoji="1" lang="en-US" altLang="ko-KR" sz="1300" dirty="0">
                <a:latin typeface="+mj-ea"/>
                <a:ea typeface="+mj-ea"/>
              </a:rPr>
              <a:t>·</a:t>
            </a:r>
            <a:r>
              <a:rPr kumimoji="1" lang="ko-KR" altLang="en-US" sz="1300" dirty="0">
                <a:latin typeface="+mj-ea"/>
                <a:ea typeface="+mj-ea"/>
              </a:rPr>
              <a:t>상급자 또는 근로자가 직장 내의 지위를 이용하거나 업무와 관련하여 다른 근로자에게 </a:t>
            </a:r>
            <a:endParaRPr kumimoji="1" lang="en-US" altLang="ko-KR" sz="1300" dirty="0">
              <a:latin typeface="+mj-ea"/>
              <a:ea typeface="+mj-ea"/>
            </a:endParaRPr>
          </a:p>
          <a:p>
            <a:pPr>
              <a:lnSpc>
                <a:spcPts val="2000"/>
              </a:lnSpc>
            </a:pPr>
            <a:r>
              <a:rPr kumimoji="1" lang="ko-KR" altLang="en-US" sz="1300" dirty="0">
                <a:latin typeface="+mj-ea"/>
                <a:ea typeface="+mj-ea"/>
              </a:rPr>
              <a:t>성적언동으로 성적 굴욕감 또는 혐오감을 느끼게 하거나</a:t>
            </a:r>
            <a:r>
              <a:rPr kumimoji="1" lang="en-US" altLang="ko-KR" sz="1300" dirty="0">
                <a:latin typeface="+mj-ea"/>
                <a:ea typeface="+mj-ea"/>
              </a:rPr>
              <a:t> </a:t>
            </a:r>
            <a:r>
              <a:rPr kumimoji="1" lang="ko-KR" altLang="en-US" sz="1300" dirty="0">
                <a:latin typeface="+mj-ea"/>
                <a:ea typeface="+mj-ea"/>
              </a:rPr>
              <a:t>성적 언동 또는 그 밖의 요구 등에 따르지 </a:t>
            </a:r>
            <a:endParaRPr kumimoji="1" lang="en-US" altLang="ko-KR" sz="1300" dirty="0">
              <a:latin typeface="+mj-ea"/>
              <a:ea typeface="+mj-ea"/>
            </a:endParaRPr>
          </a:p>
          <a:p>
            <a:pPr>
              <a:lnSpc>
                <a:spcPts val="2000"/>
              </a:lnSpc>
            </a:pPr>
            <a:r>
              <a:rPr kumimoji="1" lang="ko-KR" altLang="en-US" sz="1300" dirty="0">
                <a:latin typeface="+mj-ea"/>
                <a:ea typeface="+mj-ea"/>
              </a:rPr>
              <a:t>아니하였다는 이유로 근로조건 및 고용에서 불이익을 주는 것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9CC0C58C-745E-8F4F-B4E5-D86793DB8596}"/>
              </a:ext>
            </a:extLst>
          </p:cNvPr>
          <p:cNvSpPr/>
          <p:nvPr/>
        </p:nvSpPr>
        <p:spPr>
          <a:xfrm>
            <a:off x="1631751" y="5560764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1923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EC130D28-FF36-114C-ADD6-7BD3D70AB4B8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F0BD95E9-91B3-554E-A243-E955E2CB3B20}"/>
              </a:ext>
            </a:extLst>
          </p:cNvPr>
          <p:cNvSpPr/>
          <p:nvPr/>
        </p:nvSpPr>
        <p:spPr>
          <a:xfrm>
            <a:off x="1207008" y="4407408"/>
            <a:ext cx="8055864" cy="676656"/>
          </a:xfrm>
          <a:prstGeom prst="roundRect">
            <a:avLst>
              <a:gd name="adj" fmla="val 855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9318147-1937-FA44-A34D-528EF96B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37C5F-3710-144C-9C66-8955A12372D9}"/>
              </a:ext>
            </a:extLst>
          </p:cNvPr>
          <p:cNvSpPr txBox="1"/>
          <p:nvPr/>
        </p:nvSpPr>
        <p:spPr>
          <a:xfrm>
            <a:off x="505563" y="503547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개요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98A13-C635-6646-9480-F621BAC3C4FF}"/>
              </a:ext>
            </a:extLst>
          </p:cNvPr>
          <p:cNvSpPr txBox="1"/>
          <p:nvPr/>
        </p:nvSpPr>
        <p:spPr>
          <a:xfrm>
            <a:off x="602784" y="1326507"/>
            <a:ext cx="76674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03BA8"/>
                </a:solidFill>
                <a:latin typeface="+mj-ea"/>
                <a:ea typeface="+mj-ea"/>
              </a:rPr>
              <a:t>② 직장 내 괴롭힘과 직장 내 성희롱의 관계</a:t>
            </a:r>
          </a:p>
        </p:txBody>
      </p:sp>
      <p:sp>
        <p:nvSpPr>
          <p:cNvPr id="10" name="삼각형 9">
            <a:extLst>
              <a:ext uri="{FF2B5EF4-FFF2-40B4-BE49-F238E27FC236}">
                <a16:creationId xmlns:a16="http://schemas.microsoft.com/office/drawing/2014/main" id="{EA63B3F7-4532-3E4C-888A-A9A19C4A8C57}"/>
              </a:ext>
            </a:extLst>
          </p:cNvPr>
          <p:cNvSpPr/>
          <p:nvPr/>
        </p:nvSpPr>
        <p:spPr>
          <a:xfrm rot="5400000">
            <a:off x="1012825" y="2156333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28EA1-8571-654E-BCC3-99631754F724}"/>
              </a:ext>
            </a:extLst>
          </p:cNvPr>
          <p:cNvSpPr txBox="1"/>
          <p:nvPr/>
        </p:nvSpPr>
        <p:spPr>
          <a:xfrm>
            <a:off x="1086485" y="2049514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b="1" dirty="0">
                <a:latin typeface="+mj-ea"/>
                <a:ea typeface="+mj-ea"/>
              </a:rPr>
              <a:t>직장 내 성희롱은 성적 </a:t>
            </a:r>
            <a:r>
              <a:rPr kumimoji="1" lang="ko-KR" altLang="en-US" b="1" dirty="0" err="1">
                <a:latin typeface="+mj-ea"/>
                <a:ea typeface="+mj-ea"/>
              </a:rPr>
              <a:t>괴롭힘</a:t>
            </a:r>
            <a:r>
              <a:rPr kumimoji="1" lang="ko-KR" altLang="en-US" dirty="0" err="1">
                <a:latin typeface="+mj-ea"/>
                <a:ea typeface="+mj-ea"/>
              </a:rPr>
              <a:t>으로서</a:t>
            </a:r>
            <a:r>
              <a:rPr kumimoji="1" lang="ko-KR" altLang="en-US" b="1" dirty="0">
                <a:latin typeface="+mj-ea"/>
                <a:ea typeface="+mj-ea"/>
              </a:rPr>
              <a:t> 직장 내 괴롭힘</a:t>
            </a:r>
            <a:r>
              <a:rPr kumimoji="1" lang="ko-KR" altLang="en-US" dirty="0">
                <a:latin typeface="+mj-ea"/>
                <a:ea typeface="+mj-ea"/>
              </a:rPr>
              <a:t>에</a:t>
            </a:r>
            <a:r>
              <a:rPr kumimoji="1" lang="ko-KR" altLang="en-US" b="1" dirty="0">
                <a:latin typeface="+mj-ea"/>
                <a:ea typeface="+mj-ea"/>
              </a:rPr>
              <a:t> </a:t>
            </a:r>
            <a:r>
              <a:rPr kumimoji="1" lang="ko-KR" altLang="en-US" dirty="0">
                <a:latin typeface="+mj-ea"/>
                <a:ea typeface="+mj-ea"/>
              </a:rPr>
              <a:t>해당됨</a:t>
            </a:r>
          </a:p>
        </p:txBody>
      </p:sp>
      <p:sp>
        <p:nvSpPr>
          <p:cNvPr id="12" name="삼각형 11">
            <a:extLst>
              <a:ext uri="{FF2B5EF4-FFF2-40B4-BE49-F238E27FC236}">
                <a16:creationId xmlns:a16="http://schemas.microsoft.com/office/drawing/2014/main" id="{88BC4A66-C387-2A46-92C2-E01A36454862}"/>
              </a:ext>
            </a:extLst>
          </p:cNvPr>
          <p:cNvSpPr/>
          <p:nvPr/>
        </p:nvSpPr>
        <p:spPr>
          <a:xfrm rot="5400000">
            <a:off x="1012825" y="2759837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FF472-09D5-B54B-AD57-71AC128393AC}"/>
              </a:ext>
            </a:extLst>
          </p:cNvPr>
          <p:cNvSpPr txBox="1"/>
          <p:nvPr/>
        </p:nvSpPr>
        <p:spPr>
          <a:xfrm>
            <a:off x="1086485" y="2607298"/>
            <a:ext cx="8768747" cy="771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ko-KR" altLang="en-US" dirty="0">
                <a:latin typeface="+mj-ea"/>
                <a:ea typeface="+mj-ea"/>
              </a:rPr>
              <a:t>직장 내 괴롭힘과 직장 내 성희롱은 근로기준법과 남녀고용평등법에 각각 규정하고</a:t>
            </a:r>
            <a:endParaRPr kumimoji="1" lang="en-US" altLang="ko-KR" dirty="0">
              <a:latin typeface="+mj-ea"/>
              <a:ea typeface="+mj-ea"/>
            </a:endParaRPr>
          </a:p>
          <a:p>
            <a:pPr>
              <a:lnSpc>
                <a:spcPts val="2800"/>
              </a:lnSpc>
            </a:pPr>
            <a:r>
              <a:rPr kumimoji="1" lang="ko-KR" altLang="en-US" dirty="0">
                <a:latin typeface="+mj-ea"/>
                <a:ea typeface="+mj-ea"/>
              </a:rPr>
              <a:t>있으며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  <a:r>
              <a:rPr kumimoji="1" lang="ko-KR" altLang="en-US" dirty="0">
                <a:latin typeface="+mj-ea"/>
                <a:ea typeface="+mj-ea"/>
              </a:rPr>
              <a:t> 성적 언동이 문제된 사안이라면 남녀고용 평등법을 우선 적용함</a:t>
            </a:r>
          </a:p>
        </p:txBody>
      </p:sp>
      <p:sp>
        <p:nvSpPr>
          <p:cNvPr id="14" name="삼각형 13">
            <a:extLst>
              <a:ext uri="{FF2B5EF4-FFF2-40B4-BE49-F238E27FC236}">
                <a16:creationId xmlns:a16="http://schemas.microsoft.com/office/drawing/2014/main" id="{50E98AA6-A917-E043-AD62-1D454DA10E77}"/>
              </a:ext>
            </a:extLst>
          </p:cNvPr>
          <p:cNvSpPr/>
          <p:nvPr/>
        </p:nvSpPr>
        <p:spPr>
          <a:xfrm rot="5400000">
            <a:off x="1012825" y="3665093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62DB6-7450-0440-B777-66FB0D76977E}"/>
              </a:ext>
            </a:extLst>
          </p:cNvPr>
          <p:cNvSpPr txBox="1"/>
          <p:nvPr/>
        </p:nvSpPr>
        <p:spPr>
          <a:xfrm>
            <a:off x="1086485" y="3512554"/>
            <a:ext cx="8488221" cy="778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ko-KR" altLang="en-US" dirty="0">
                <a:latin typeface="+mj-ea"/>
                <a:ea typeface="+mj-ea"/>
              </a:rPr>
              <a:t>다만 여성비하 행동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성역할 강요 등 ‘젠더</a:t>
            </a:r>
            <a:r>
              <a:rPr kumimoji="1" lang="en-US" altLang="ko-KR" dirty="0">
                <a:latin typeface="+mj-ea"/>
                <a:ea typeface="+mj-ea"/>
              </a:rPr>
              <a:t>(gender)’ </a:t>
            </a:r>
            <a:r>
              <a:rPr kumimoji="1" lang="ko-KR" altLang="en-US" dirty="0">
                <a:latin typeface="+mj-ea"/>
                <a:ea typeface="+mj-ea"/>
              </a:rPr>
              <a:t>괴롭힘은 직장 내 성희롱에는</a:t>
            </a:r>
          </a:p>
          <a:p>
            <a:pPr>
              <a:lnSpc>
                <a:spcPts val="2800"/>
              </a:lnSpc>
            </a:pPr>
            <a:r>
              <a:rPr kumimoji="1" lang="ko-KR" altLang="en-US" dirty="0">
                <a:latin typeface="+mj-ea"/>
                <a:ea typeface="+mj-ea"/>
              </a:rPr>
              <a:t>해당하지 않을 수 있으나 경우에 따라서는 직장 내 괴롭힘에는 해당될 수 있음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D635A-BC00-914A-83FE-5BB9A4BF0015}"/>
              </a:ext>
            </a:extLst>
          </p:cNvPr>
          <p:cNvSpPr txBox="1"/>
          <p:nvPr/>
        </p:nvSpPr>
        <p:spPr>
          <a:xfrm>
            <a:off x="1234440" y="4456286"/>
            <a:ext cx="8026556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en-US" altLang="ko-KR" sz="1300" dirty="0">
                <a:latin typeface="+mj-ea"/>
                <a:ea typeface="+mj-ea"/>
              </a:rPr>
              <a:t>※ </a:t>
            </a:r>
            <a:r>
              <a:rPr kumimoji="1" lang="ko-KR" altLang="en-US" sz="1300" dirty="0">
                <a:latin typeface="+mj-ea"/>
                <a:ea typeface="+mj-ea"/>
              </a:rPr>
              <a:t>예시 </a:t>
            </a:r>
            <a:r>
              <a:rPr kumimoji="1" lang="en-US" altLang="ko-KR" sz="1300" dirty="0">
                <a:latin typeface="+mj-ea"/>
                <a:ea typeface="+mj-ea"/>
              </a:rPr>
              <a:t>: </a:t>
            </a:r>
            <a:r>
              <a:rPr kumimoji="1" lang="ko-KR" altLang="en-US" sz="1300" dirty="0">
                <a:latin typeface="+mj-ea"/>
                <a:ea typeface="+mj-ea"/>
              </a:rPr>
              <a:t>여성직원에게만 커피를 챙기게 하는 등의 젠더 괴롭힘</a:t>
            </a:r>
            <a:r>
              <a:rPr kumimoji="1" lang="en-US" altLang="ko-KR" sz="1300" dirty="0">
                <a:latin typeface="+mj-ea"/>
                <a:ea typeface="+mj-ea"/>
              </a:rPr>
              <a:t>(</a:t>
            </a:r>
            <a:r>
              <a:rPr kumimoji="1" lang="ko-KR" altLang="en-US" sz="1300" dirty="0">
                <a:latin typeface="+mj-ea"/>
                <a:ea typeface="+mj-ea"/>
              </a:rPr>
              <a:t>성차별 괴롭힘</a:t>
            </a:r>
            <a:r>
              <a:rPr kumimoji="1" lang="en-US" altLang="ko-KR" sz="1300" dirty="0">
                <a:latin typeface="+mj-ea"/>
                <a:ea typeface="+mj-ea"/>
              </a:rPr>
              <a:t>)</a:t>
            </a:r>
            <a:r>
              <a:rPr kumimoji="1" lang="ko-KR" altLang="en-US" sz="1300" dirty="0">
                <a:latin typeface="+mj-ea"/>
                <a:ea typeface="+mj-ea"/>
              </a:rPr>
              <a:t>은 직장 내 괴롭힘에는     </a:t>
            </a:r>
          </a:p>
          <a:p>
            <a:pPr>
              <a:lnSpc>
                <a:spcPts val="1860"/>
              </a:lnSpc>
            </a:pPr>
            <a:r>
              <a:rPr kumimoji="1" lang="ko-KR" altLang="en-US" sz="1300" dirty="0">
                <a:latin typeface="+mj-ea"/>
                <a:ea typeface="+mj-ea"/>
              </a:rPr>
              <a:t>            해당이 되지만 성희롱으로 보기는 어려움</a:t>
            </a:r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id="{CD0D8AE9-D303-354A-BA4E-56778DA49CF5}"/>
              </a:ext>
            </a:extLst>
          </p:cNvPr>
          <p:cNvSpPr/>
          <p:nvPr/>
        </p:nvSpPr>
        <p:spPr>
          <a:xfrm>
            <a:off x="701748" y="5526796"/>
            <a:ext cx="642420" cy="318977"/>
          </a:xfrm>
          <a:prstGeom prst="roundRect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C36D0F-8259-AA4F-BB9F-DE118EC284BD}"/>
              </a:ext>
            </a:extLst>
          </p:cNvPr>
          <p:cNvSpPr txBox="1"/>
          <p:nvPr/>
        </p:nvSpPr>
        <p:spPr>
          <a:xfrm>
            <a:off x="702237" y="5472362"/>
            <a:ext cx="646331" cy="366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따라서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5E216F-541E-0E4A-B59F-3DCEF62C2C54}"/>
              </a:ext>
            </a:extLst>
          </p:cNvPr>
          <p:cNvSpPr txBox="1"/>
          <p:nvPr/>
        </p:nvSpPr>
        <p:spPr>
          <a:xfrm>
            <a:off x="1320662" y="5498191"/>
            <a:ext cx="7923829" cy="38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kumimoji="1" lang="ko-KR" altLang="en-US" sz="1700" b="1" dirty="0">
                <a:latin typeface="+mj-ea"/>
                <a:ea typeface="+mj-ea"/>
              </a:rPr>
              <a:t>사업장 내 해결 절차의 통합적 운영 가능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7EA9B-196F-B244-AE33-B6D6A31D09EB}"/>
              </a:ext>
            </a:extLst>
          </p:cNvPr>
          <p:cNvSpPr txBox="1"/>
          <p:nvPr/>
        </p:nvSpPr>
        <p:spPr>
          <a:xfrm>
            <a:off x="659628" y="5921496"/>
            <a:ext cx="9281708" cy="557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ko-KR" altLang="en-US" sz="1400" dirty="0">
                <a:latin typeface="+mj-ea"/>
                <a:ea typeface="+mj-ea"/>
              </a:rPr>
              <a:t>문제되는 행위 발생 시 사업장 내에서 해결</a:t>
            </a:r>
            <a:r>
              <a:rPr kumimoji="1" lang="en-US" altLang="ko-KR" sz="1400" dirty="0">
                <a:latin typeface="+mj-ea"/>
                <a:ea typeface="+mj-ea"/>
              </a:rPr>
              <a:t>·</a:t>
            </a:r>
            <a:r>
              <a:rPr kumimoji="1" lang="ko-KR" altLang="en-US" sz="1400" dirty="0">
                <a:latin typeface="+mj-ea"/>
                <a:ea typeface="+mj-ea"/>
              </a:rPr>
              <a:t>처리하는 절차가 양 법률에서 유사하게 규정되어 있는 점을 고려할 때</a:t>
            </a:r>
            <a:r>
              <a:rPr kumimoji="1" lang="en-US" altLang="ko-KR" sz="1400" dirty="0">
                <a:latin typeface="+mj-ea"/>
                <a:ea typeface="+mj-ea"/>
              </a:rPr>
              <a:t>,</a:t>
            </a:r>
          </a:p>
          <a:p>
            <a:pPr>
              <a:lnSpc>
                <a:spcPts val="1860"/>
              </a:lnSpc>
            </a:pPr>
            <a:r>
              <a:rPr kumimoji="1" lang="ko-KR" altLang="en-US" sz="1400" dirty="0">
                <a:latin typeface="+mj-ea"/>
                <a:ea typeface="+mj-ea"/>
              </a:rPr>
              <a:t>사업장 상황에 따라 사건 발생 시 처리절차를 통합적으로 운영하는 것도 가능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B6D797D-C738-854B-A06F-6B829684B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78" y="1354079"/>
            <a:ext cx="1866900" cy="1206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9B3CD53-E443-A042-BC33-BC6D017A5605}"/>
              </a:ext>
            </a:extLst>
          </p:cNvPr>
          <p:cNvSpPr txBox="1"/>
          <p:nvPr/>
        </p:nvSpPr>
        <p:spPr>
          <a:xfrm>
            <a:off x="8534460" y="1232310"/>
            <a:ext cx="1303562" cy="31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ko-KR" altLang="en-US" sz="1300" b="1" dirty="0">
                <a:latin typeface="+mj-ea"/>
                <a:ea typeface="+mj-ea"/>
              </a:rPr>
              <a:t>직장 내 괴롭힘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6757C3-A675-114D-8E5B-29A328D7B141}"/>
              </a:ext>
            </a:extLst>
          </p:cNvPr>
          <p:cNvSpPr txBox="1"/>
          <p:nvPr/>
        </p:nvSpPr>
        <p:spPr>
          <a:xfrm>
            <a:off x="8525316" y="1634646"/>
            <a:ext cx="1303562" cy="31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ko-KR" altLang="en-US" sz="1300" b="1" dirty="0">
                <a:latin typeface="+mj-ea"/>
                <a:ea typeface="+mj-ea"/>
              </a:rPr>
              <a:t>직장 내 성희롱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34FEF-1B65-2C46-98FD-E8CAA29DDA3A}"/>
              </a:ext>
            </a:extLst>
          </p:cNvPr>
          <p:cNvSpPr txBox="1"/>
          <p:nvPr/>
        </p:nvSpPr>
        <p:spPr>
          <a:xfrm>
            <a:off x="8635044" y="2018694"/>
            <a:ext cx="1077539" cy="31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ko-KR" altLang="en-US" sz="1300" b="1" dirty="0">
                <a:latin typeface="+mj-ea"/>
                <a:ea typeface="+mj-ea"/>
              </a:rPr>
              <a:t>성적 괴롭힘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A0A68-D226-8242-AEA5-7DFC9B28DEF4}"/>
              </a:ext>
            </a:extLst>
          </p:cNvPr>
          <p:cNvSpPr txBox="1"/>
          <p:nvPr/>
        </p:nvSpPr>
        <p:spPr>
          <a:xfrm rot="5400000">
            <a:off x="9004467" y="179219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+mj-ea"/>
                <a:ea typeface="+mj-ea"/>
              </a:rPr>
              <a:t>=</a:t>
            </a:r>
            <a:endParaRPr kumimoji="1"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8324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1D976812-8C27-4248-B67D-C58EECFCED2D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D89DE1B-2517-F440-9EF2-6961806A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3BF9FDB-6BAB-F04F-A386-6F02FA98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" y="3153933"/>
            <a:ext cx="1333500" cy="46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A57F5-4B80-2C4F-87D9-14ADB256C6F9}"/>
              </a:ext>
            </a:extLst>
          </p:cNvPr>
          <p:cNvSpPr txBox="1"/>
          <p:nvPr/>
        </p:nvSpPr>
        <p:spPr>
          <a:xfrm>
            <a:off x="505563" y="503547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개요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69E7E-4CFC-5A49-8880-2B3B03DAB901}"/>
              </a:ext>
            </a:extLst>
          </p:cNvPr>
          <p:cNvSpPr txBox="1"/>
          <p:nvPr/>
        </p:nvSpPr>
        <p:spPr>
          <a:xfrm>
            <a:off x="602784" y="1326507"/>
            <a:ext cx="49552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000" b="1" dirty="0">
                <a:solidFill>
                  <a:srgbClr val="003BA8"/>
                </a:solidFill>
                <a:latin typeface="+mj-ea"/>
                <a:ea typeface="+mj-ea"/>
              </a:rPr>
              <a:t>③ 직장 내 괴롭힘 판단기준</a:t>
            </a:r>
          </a:p>
        </p:txBody>
      </p:sp>
      <p:sp>
        <p:nvSpPr>
          <p:cNvPr id="6" name="삼각형 5">
            <a:extLst>
              <a:ext uri="{FF2B5EF4-FFF2-40B4-BE49-F238E27FC236}">
                <a16:creationId xmlns:a16="http://schemas.microsoft.com/office/drawing/2014/main" id="{2BF79E81-8E08-BB4C-B6A7-EF530609EE4C}"/>
              </a:ext>
            </a:extLst>
          </p:cNvPr>
          <p:cNvSpPr/>
          <p:nvPr/>
        </p:nvSpPr>
        <p:spPr>
          <a:xfrm rot="5400000">
            <a:off x="1012825" y="2156333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9D610-E792-5947-8608-72E73867CF94}"/>
              </a:ext>
            </a:extLst>
          </p:cNvPr>
          <p:cNvSpPr txBox="1"/>
          <p:nvPr/>
        </p:nvSpPr>
        <p:spPr>
          <a:xfrm>
            <a:off x="1086485" y="2049514"/>
            <a:ext cx="8816837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직장 내 괴롭힘은 </a:t>
            </a:r>
            <a:r>
              <a:rPr kumimoji="1" lang="ko-KR" altLang="en-US" b="1" dirty="0">
                <a:latin typeface="+mj-ea"/>
                <a:ea typeface="+mj-ea"/>
              </a:rPr>
              <a:t>행위자</a:t>
            </a:r>
            <a:r>
              <a:rPr kumimoji="1" lang="en-US" altLang="ko-KR" b="1" dirty="0">
                <a:latin typeface="+mj-ea"/>
                <a:ea typeface="+mj-ea"/>
              </a:rPr>
              <a:t>, </a:t>
            </a:r>
            <a:r>
              <a:rPr kumimoji="1" lang="ko-KR" altLang="en-US" b="1" dirty="0">
                <a:latin typeface="+mj-ea"/>
                <a:ea typeface="+mj-ea"/>
              </a:rPr>
              <a:t>피해자</a:t>
            </a:r>
            <a:r>
              <a:rPr kumimoji="1" lang="en-US" altLang="ko-KR" b="1" dirty="0">
                <a:latin typeface="+mj-ea"/>
                <a:ea typeface="+mj-ea"/>
              </a:rPr>
              <a:t>, </a:t>
            </a:r>
            <a:r>
              <a:rPr kumimoji="1" lang="ko-KR" altLang="en-US" b="1" dirty="0">
                <a:latin typeface="+mj-ea"/>
                <a:ea typeface="+mj-ea"/>
              </a:rPr>
              <a:t>행위 장소</a:t>
            </a:r>
            <a:r>
              <a:rPr kumimoji="1" lang="en-US" altLang="ko-KR" b="1" dirty="0">
                <a:latin typeface="+mj-ea"/>
                <a:ea typeface="+mj-ea"/>
              </a:rPr>
              <a:t>, </a:t>
            </a:r>
            <a:r>
              <a:rPr kumimoji="1" lang="ko-KR" altLang="en-US" b="1" dirty="0">
                <a:latin typeface="+mj-ea"/>
                <a:ea typeface="+mj-ea"/>
              </a:rPr>
              <a:t>행위 요건 </a:t>
            </a:r>
            <a:r>
              <a:rPr kumimoji="1" lang="ko-KR" altLang="en-US" dirty="0">
                <a:latin typeface="+mj-ea"/>
                <a:ea typeface="+mj-ea"/>
              </a:rPr>
              <a:t>등 주요 요소를 종합적으로 </a:t>
            </a:r>
            <a:endParaRPr kumimoji="1" lang="en-US" altLang="ko-KR" dirty="0">
              <a:latin typeface="+mj-ea"/>
              <a:ea typeface="+mj-ea"/>
            </a:endParaRP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검토하여 판단해야 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959A1-7663-5546-8673-EA1E5F6A331E}"/>
              </a:ext>
            </a:extLst>
          </p:cNvPr>
          <p:cNvSpPr txBox="1"/>
          <p:nvPr/>
        </p:nvSpPr>
        <p:spPr>
          <a:xfrm>
            <a:off x="744928" y="3177843"/>
            <a:ext cx="308098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003BA8"/>
                </a:solidFill>
                <a:latin typeface="+mj-ea"/>
                <a:ea typeface="+mj-ea"/>
              </a:rPr>
              <a:t>1</a:t>
            </a:r>
            <a:endParaRPr kumimoji="1" lang="ko-KR" altLang="en-US" sz="1650" b="1" dirty="0">
              <a:solidFill>
                <a:srgbClr val="003BA8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ED9D03-3758-4245-8438-18C766F79DB4}"/>
              </a:ext>
            </a:extLst>
          </p:cNvPr>
          <p:cNvSpPr txBox="1"/>
          <p:nvPr/>
        </p:nvSpPr>
        <p:spPr>
          <a:xfrm>
            <a:off x="1075468" y="3204131"/>
            <a:ext cx="877163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행위자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AC578-A13C-974A-800F-2C1ECF092F88}"/>
              </a:ext>
            </a:extLst>
          </p:cNvPr>
          <p:cNvSpPr txBox="1"/>
          <p:nvPr/>
        </p:nvSpPr>
        <p:spPr>
          <a:xfrm>
            <a:off x="921231" y="3801196"/>
            <a:ext cx="1156086" cy="400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b="1" dirty="0">
                <a:solidFill>
                  <a:srgbClr val="003BA8"/>
                </a:solidFill>
                <a:latin typeface="+mj-ea"/>
                <a:ea typeface="+mj-ea"/>
              </a:rPr>
              <a:t>1. </a:t>
            </a:r>
            <a:r>
              <a:rPr kumimoji="1" lang="ko-KR" altLang="en-US" b="1" dirty="0">
                <a:solidFill>
                  <a:srgbClr val="003BA8"/>
                </a:solidFill>
                <a:latin typeface="+mj-ea"/>
                <a:ea typeface="+mj-ea"/>
              </a:rPr>
              <a:t>사용자</a:t>
            </a:r>
          </a:p>
        </p:txBody>
      </p:sp>
      <p:sp>
        <p:nvSpPr>
          <p:cNvPr id="13" name="삼각형 12">
            <a:extLst>
              <a:ext uri="{FF2B5EF4-FFF2-40B4-BE49-F238E27FC236}">
                <a16:creationId xmlns:a16="http://schemas.microsoft.com/office/drawing/2014/main" id="{3ADD60DD-4967-1D49-83C6-34B83007EAC4}"/>
              </a:ext>
            </a:extLst>
          </p:cNvPr>
          <p:cNvSpPr/>
          <p:nvPr/>
        </p:nvSpPr>
        <p:spPr>
          <a:xfrm rot="5400000">
            <a:off x="1012825" y="4348689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A2B4E-74B6-8149-950D-BC58929CDDAE}"/>
              </a:ext>
            </a:extLst>
          </p:cNvPr>
          <p:cNvSpPr txBox="1"/>
          <p:nvPr/>
        </p:nvSpPr>
        <p:spPr>
          <a:xfrm>
            <a:off x="1086485" y="4241870"/>
            <a:ext cx="9002786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latin typeface="+mj-ea"/>
                <a:ea typeface="+mj-ea"/>
              </a:rPr>
              <a:t>근로기준법 제</a:t>
            </a:r>
            <a:r>
              <a:rPr kumimoji="1" lang="en-US" altLang="ko-KR" b="1" dirty="0">
                <a:latin typeface="+mj-ea"/>
                <a:ea typeface="+mj-ea"/>
              </a:rPr>
              <a:t>2</a:t>
            </a:r>
            <a:r>
              <a:rPr kumimoji="1" lang="ko-KR" altLang="en-US" b="1" dirty="0">
                <a:latin typeface="+mj-ea"/>
                <a:ea typeface="+mj-ea"/>
              </a:rPr>
              <a:t>조제</a:t>
            </a:r>
            <a:r>
              <a:rPr kumimoji="1" lang="en-US" altLang="ko-KR" b="1" dirty="0">
                <a:latin typeface="+mj-ea"/>
                <a:ea typeface="+mj-ea"/>
              </a:rPr>
              <a:t>1</a:t>
            </a:r>
            <a:r>
              <a:rPr kumimoji="1" lang="ko-KR" altLang="en-US" b="1" dirty="0" err="1">
                <a:latin typeface="+mj-ea"/>
                <a:ea typeface="+mj-ea"/>
              </a:rPr>
              <a:t>항제</a:t>
            </a:r>
            <a:r>
              <a:rPr kumimoji="1" lang="en-US" altLang="ko-KR" b="1" dirty="0">
                <a:latin typeface="+mj-ea"/>
                <a:ea typeface="+mj-ea"/>
              </a:rPr>
              <a:t>2</a:t>
            </a:r>
            <a:r>
              <a:rPr kumimoji="1" lang="ko-KR" altLang="en-US" b="1" dirty="0">
                <a:latin typeface="+mj-ea"/>
                <a:ea typeface="+mj-ea"/>
              </a:rPr>
              <a:t>호에 따른 사용자</a:t>
            </a:r>
            <a:r>
              <a:rPr kumimoji="1" lang="en-US" altLang="ko-KR" dirty="0">
                <a:latin typeface="+mj-ea"/>
                <a:ea typeface="+mj-ea"/>
              </a:rPr>
              <a:t>(</a:t>
            </a:r>
            <a:r>
              <a:rPr kumimoji="1" lang="ko-KR" altLang="en-US" dirty="0">
                <a:latin typeface="+mj-ea"/>
                <a:ea typeface="+mj-ea"/>
              </a:rPr>
              <a:t>사업주 또는 사업경영담당자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그 밖에</a:t>
            </a: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근로자에 관한 사항에 대하여 사업주를 위하여 </a:t>
            </a:r>
            <a:r>
              <a:rPr kumimoji="1" lang="ko-KR" altLang="en-US" dirty="0" err="1">
                <a:latin typeface="+mj-ea"/>
                <a:ea typeface="+mj-ea"/>
              </a:rPr>
              <a:t>행위하는</a:t>
            </a:r>
            <a:r>
              <a:rPr kumimoji="1" lang="ko-KR" altLang="en-US" dirty="0">
                <a:latin typeface="+mj-ea"/>
                <a:ea typeface="+mj-ea"/>
              </a:rPr>
              <a:t> 자</a:t>
            </a:r>
            <a:r>
              <a:rPr kumimoji="1" lang="en-US" altLang="ko-KR" dirty="0">
                <a:latin typeface="+mj-ea"/>
                <a:ea typeface="+mj-ea"/>
              </a:rPr>
              <a:t>) </a:t>
            </a:r>
            <a:r>
              <a:rPr kumimoji="1" lang="ko-KR" altLang="en-US" dirty="0">
                <a:latin typeface="+mj-ea"/>
                <a:ea typeface="+mj-ea"/>
              </a:rPr>
              <a:t>및 </a:t>
            </a:r>
            <a:r>
              <a:rPr kumimoji="1" lang="ko-KR" altLang="en-US" b="1" dirty="0">
                <a:latin typeface="+mj-ea"/>
                <a:ea typeface="+mj-ea"/>
              </a:rPr>
              <a:t>노무를 제공받는 자로</a:t>
            </a:r>
          </a:p>
        </p:txBody>
      </p:sp>
      <p:sp>
        <p:nvSpPr>
          <p:cNvPr id="15" name="삼각형 14">
            <a:extLst>
              <a:ext uri="{FF2B5EF4-FFF2-40B4-BE49-F238E27FC236}">
                <a16:creationId xmlns:a16="http://schemas.microsoft.com/office/drawing/2014/main" id="{BCDC4FC7-A82A-E145-8B9A-BC201E6CE195}"/>
              </a:ext>
            </a:extLst>
          </p:cNvPr>
          <p:cNvSpPr/>
          <p:nvPr/>
        </p:nvSpPr>
        <p:spPr>
          <a:xfrm rot="5400000">
            <a:off x="1012825" y="5185971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9DEF3-3ECB-A345-8589-C39E2EB64ECE}"/>
              </a:ext>
            </a:extLst>
          </p:cNvPr>
          <p:cNvSpPr txBox="1"/>
          <p:nvPr/>
        </p:nvSpPr>
        <p:spPr>
          <a:xfrm>
            <a:off x="1086485" y="5079152"/>
            <a:ext cx="8770350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「파견근로자보호 등에 관한 법률」 제</a:t>
            </a:r>
            <a:r>
              <a:rPr kumimoji="1" lang="en-US" altLang="ko-KR" dirty="0">
                <a:latin typeface="+mj-ea"/>
                <a:ea typeface="+mj-ea"/>
              </a:rPr>
              <a:t>34</a:t>
            </a:r>
            <a:r>
              <a:rPr kumimoji="1" lang="ko-KR" altLang="en-US" dirty="0">
                <a:latin typeface="+mj-ea"/>
                <a:ea typeface="+mj-ea"/>
              </a:rPr>
              <a:t>조제</a:t>
            </a:r>
            <a:r>
              <a:rPr kumimoji="1" lang="en-US" altLang="ko-KR" dirty="0">
                <a:latin typeface="+mj-ea"/>
                <a:ea typeface="+mj-ea"/>
              </a:rPr>
              <a:t>1</a:t>
            </a:r>
            <a:r>
              <a:rPr kumimoji="1" lang="ko-KR" altLang="en-US" dirty="0">
                <a:latin typeface="+mj-ea"/>
                <a:ea typeface="+mj-ea"/>
              </a:rPr>
              <a:t>항 본문에 따라 파견 중인 근로자에</a:t>
            </a:r>
            <a:endParaRPr kumimoji="1" lang="en-US" altLang="ko-KR" dirty="0">
              <a:latin typeface="+mj-ea"/>
              <a:ea typeface="+mj-ea"/>
            </a:endParaRP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대하여 파견사업주 및 사용사업주를 「근로기준법」에 따른 사용자로 볼 수 있으므로</a:t>
            </a:r>
            <a:r>
              <a:rPr kumimoji="1" lang="en-US" altLang="ko-KR" dirty="0">
                <a:latin typeface="+mj-ea"/>
                <a:ea typeface="+mj-ea"/>
              </a:rPr>
              <a:t>,</a:t>
            </a:r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92097E-F2EE-A546-AF9E-F42F48D675E0}"/>
              </a:ext>
            </a:extLst>
          </p:cNvPr>
          <p:cNvSpPr/>
          <p:nvPr/>
        </p:nvSpPr>
        <p:spPr>
          <a:xfrm>
            <a:off x="1149984" y="5812623"/>
            <a:ext cx="8160955" cy="544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167B8-EF6F-5648-A001-07EC59725668}"/>
              </a:ext>
            </a:extLst>
          </p:cNvPr>
          <p:cNvSpPr txBox="1"/>
          <p:nvPr/>
        </p:nvSpPr>
        <p:spPr>
          <a:xfrm>
            <a:off x="1234690" y="5891052"/>
            <a:ext cx="8076250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latin typeface="+mj-ea"/>
                <a:ea typeface="+mj-ea"/>
              </a:rPr>
              <a:t>사용사업주</a:t>
            </a:r>
            <a:r>
              <a:rPr kumimoji="1" lang="ko-KR" altLang="en-US" dirty="0">
                <a:latin typeface="+mj-ea"/>
                <a:ea typeface="+mj-ea"/>
              </a:rPr>
              <a:t>도 파견근로자에 대하여 </a:t>
            </a:r>
            <a:r>
              <a:rPr kumimoji="1" lang="ko-KR" altLang="en-US" b="1" dirty="0">
                <a:latin typeface="+mj-ea"/>
                <a:ea typeface="+mj-ea"/>
              </a:rPr>
              <a:t>직장 내 괴롭힘 행위자로 인정</a:t>
            </a:r>
            <a:r>
              <a:rPr kumimoji="1" lang="ko-KR" altLang="en-US" dirty="0">
                <a:latin typeface="+mj-ea"/>
                <a:ea typeface="+mj-ea"/>
              </a:rPr>
              <a:t>될 수 있음</a:t>
            </a:r>
          </a:p>
        </p:txBody>
      </p:sp>
    </p:spTree>
    <p:extLst>
      <p:ext uri="{BB962C8B-B14F-4D97-AF65-F5344CB8AC3E}">
        <p14:creationId xmlns:p14="http://schemas.microsoft.com/office/powerpoint/2010/main" val="398414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564D43-9EBF-5341-99B1-0C7A8C97AD44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899417B-FE37-9C49-B2FC-3A2127E78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0D96A4-E468-8443-83FF-AD9F42091E3D}"/>
              </a:ext>
            </a:extLst>
          </p:cNvPr>
          <p:cNvSpPr txBox="1"/>
          <p:nvPr/>
        </p:nvSpPr>
        <p:spPr>
          <a:xfrm>
            <a:off x="505563" y="503547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개요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7757A89-2EC4-B14F-83CC-4710355DC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" y="4090366"/>
            <a:ext cx="13335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BB860-62E8-5F44-A61C-793E02E54379}"/>
              </a:ext>
            </a:extLst>
          </p:cNvPr>
          <p:cNvSpPr txBox="1"/>
          <p:nvPr/>
        </p:nvSpPr>
        <p:spPr>
          <a:xfrm>
            <a:off x="744928" y="4114276"/>
            <a:ext cx="308098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003BA8"/>
                </a:solidFill>
                <a:latin typeface="+mj-ea"/>
                <a:ea typeface="+mj-ea"/>
              </a:rPr>
              <a:t>2</a:t>
            </a:r>
            <a:endParaRPr kumimoji="1" lang="ko-KR" altLang="en-US" sz="1650" b="1" dirty="0">
              <a:solidFill>
                <a:srgbClr val="003BA8"/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76AEB-C4DF-6D4E-9F37-BE6D1B0D4EA8}"/>
              </a:ext>
            </a:extLst>
          </p:cNvPr>
          <p:cNvSpPr txBox="1"/>
          <p:nvPr/>
        </p:nvSpPr>
        <p:spPr>
          <a:xfrm>
            <a:off x="1075468" y="4116814"/>
            <a:ext cx="877163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피해자</a:t>
            </a:r>
          </a:p>
        </p:txBody>
      </p:sp>
      <p:sp>
        <p:nvSpPr>
          <p:cNvPr id="8" name="삼각형 7">
            <a:extLst>
              <a:ext uri="{FF2B5EF4-FFF2-40B4-BE49-F238E27FC236}">
                <a16:creationId xmlns:a16="http://schemas.microsoft.com/office/drawing/2014/main" id="{9F7EE56F-EB76-8045-8AED-B953347B5666}"/>
              </a:ext>
            </a:extLst>
          </p:cNvPr>
          <p:cNvSpPr/>
          <p:nvPr/>
        </p:nvSpPr>
        <p:spPr>
          <a:xfrm rot="5400000">
            <a:off x="1012825" y="4844447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4C21A-C2DF-094C-AAC4-1CA42B2236A4}"/>
              </a:ext>
            </a:extLst>
          </p:cNvPr>
          <p:cNvSpPr txBox="1"/>
          <p:nvPr/>
        </p:nvSpPr>
        <p:spPr>
          <a:xfrm>
            <a:off x="1086485" y="4737628"/>
            <a:ext cx="6728124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피해자인 근로자는 고용형태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근로계약기간 등을 불문하고 적용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A88D2-07A6-3740-B51B-FD90014B22C7}"/>
              </a:ext>
            </a:extLst>
          </p:cNvPr>
          <p:cNvSpPr txBox="1"/>
          <p:nvPr/>
        </p:nvSpPr>
        <p:spPr>
          <a:xfrm>
            <a:off x="921231" y="1374472"/>
            <a:ext cx="1156086" cy="400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b="1" dirty="0">
                <a:solidFill>
                  <a:srgbClr val="003BA8"/>
                </a:solidFill>
                <a:latin typeface="+mj-ea"/>
                <a:ea typeface="+mj-ea"/>
              </a:rPr>
              <a:t>2. </a:t>
            </a:r>
            <a:r>
              <a:rPr kumimoji="1" lang="ko-KR" altLang="en-US" b="1" dirty="0">
                <a:solidFill>
                  <a:srgbClr val="003BA8"/>
                </a:solidFill>
                <a:latin typeface="+mj-ea"/>
                <a:ea typeface="+mj-ea"/>
              </a:rPr>
              <a:t>근로자</a:t>
            </a:r>
          </a:p>
        </p:txBody>
      </p:sp>
      <p:sp>
        <p:nvSpPr>
          <p:cNvPr id="11" name="삼각형 10">
            <a:extLst>
              <a:ext uri="{FF2B5EF4-FFF2-40B4-BE49-F238E27FC236}">
                <a16:creationId xmlns:a16="http://schemas.microsoft.com/office/drawing/2014/main" id="{BED86740-1099-0848-AAFF-2DA418EE691F}"/>
              </a:ext>
            </a:extLst>
          </p:cNvPr>
          <p:cNvSpPr/>
          <p:nvPr/>
        </p:nvSpPr>
        <p:spPr>
          <a:xfrm rot="5400000">
            <a:off x="1012825" y="1921965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6375E-BAF7-5A4C-82C4-741CA4577920}"/>
              </a:ext>
            </a:extLst>
          </p:cNvPr>
          <p:cNvSpPr txBox="1"/>
          <p:nvPr/>
        </p:nvSpPr>
        <p:spPr>
          <a:xfrm>
            <a:off x="1086485" y="1815146"/>
            <a:ext cx="7665881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피해자와 같은 사용자와 근로관계를 맺고 있는 </a:t>
            </a:r>
            <a:r>
              <a:rPr kumimoji="1" lang="ko-KR" altLang="en-US" b="1" dirty="0">
                <a:latin typeface="+mj-ea"/>
                <a:ea typeface="+mj-ea"/>
              </a:rPr>
              <a:t>근로자</a:t>
            </a:r>
            <a:r>
              <a:rPr kumimoji="1" lang="ko-KR" altLang="en-US" dirty="0">
                <a:latin typeface="+mj-ea"/>
                <a:ea typeface="+mj-ea"/>
              </a:rPr>
              <a:t>일 것이 원칙이나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346E0-3409-AE4D-BCF6-93DFD67CFA0E}"/>
              </a:ext>
            </a:extLst>
          </p:cNvPr>
          <p:cNvSpPr txBox="1"/>
          <p:nvPr/>
        </p:nvSpPr>
        <p:spPr>
          <a:xfrm>
            <a:off x="1211420" y="2240068"/>
            <a:ext cx="6966972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계약의 형식에 관계없이 근로자와 유사하게 노무를 제공하는 특수형태근로종사자</a:t>
            </a:r>
          </a:p>
          <a:p>
            <a:pPr>
              <a:lnSpc>
                <a:spcPts val="2100"/>
              </a:lnSpc>
            </a:pPr>
            <a:r>
              <a:rPr kumimoji="1" lang="en-US" altLang="ko-KR" sz="1450" dirty="0">
                <a:latin typeface="+mj-ea"/>
                <a:ea typeface="+mj-ea"/>
              </a:rPr>
              <a:t>(</a:t>
            </a:r>
            <a:r>
              <a:rPr kumimoji="1" lang="ko-KR" altLang="en-US" sz="1450" dirty="0">
                <a:latin typeface="+mj-ea"/>
                <a:ea typeface="+mj-ea"/>
              </a:rPr>
              <a:t>산업재해보상보험법 제</a:t>
            </a:r>
            <a:r>
              <a:rPr kumimoji="1" lang="en-US" altLang="ko-KR" sz="1450" dirty="0">
                <a:latin typeface="+mj-ea"/>
                <a:ea typeface="+mj-ea"/>
              </a:rPr>
              <a:t>125</a:t>
            </a:r>
            <a:r>
              <a:rPr kumimoji="1" lang="ko-KR" altLang="en-US" sz="1450" dirty="0">
                <a:latin typeface="+mj-ea"/>
                <a:ea typeface="+mj-ea"/>
              </a:rPr>
              <a:t>조</a:t>
            </a:r>
            <a:r>
              <a:rPr kumimoji="1" lang="en-US" altLang="ko-KR" sz="1450" dirty="0">
                <a:latin typeface="+mj-ea"/>
                <a:ea typeface="+mj-ea"/>
              </a:rPr>
              <a:t>)</a:t>
            </a:r>
            <a:r>
              <a:rPr kumimoji="1" lang="ko-KR" altLang="en-US" sz="1450" dirty="0">
                <a:latin typeface="+mj-ea"/>
                <a:ea typeface="+mj-ea"/>
              </a:rPr>
              <a:t>도 해당함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00DF064-3CB5-264E-BDEF-14CCAEA22C4C}"/>
              </a:ext>
            </a:extLst>
          </p:cNvPr>
          <p:cNvSpPr/>
          <p:nvPr/>
        </p:nvSpPr>
        <p:spPr>
          <a:xfrm>
            <a:off x="1219200" y="238937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5" name="삼각형 14">
            <a:extLst>
              <a:ext uri="{FF2B5EF4-FFF2-40B4-BE49-F238E27FC236}">
                <a16:creationId xmlns:a16="http://schemas.microsoft.com/office/drawing/2014/main" id="{CC9277F2-181C-4C47-BAE4-E2DCCFEB2DBD}"/>
              </a:ext>
            </a:extLst>
          </p:cNvPr>
          <p:cNvSpPr/>
          <p:nvPr/>
        </p:nvSpPr>
        <p:spPr>
          <a:xfrm rot="5400000">
            <a:off x="1012825" y="3127310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C66B-2A76-E04B-872F-658784BD6984}"/>
              </a:ext>
            </a:extLst>
          </p:cNvPr>
          <p:cNvSpPr txBox="1"/>
          <p:nvPr/>
        </p:nvSpPr>
        <p:spPr>
          <a:xfrm>
            <a:off x="1086485" y="2999709"/>
            <a:ext cx="901400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파견사업주 및 사용사업주가  근로기준법에 따른 사용자로 보고 있으며</a:t>
            </a:r>
            <a:r>
              <a:rPr kumimoji="1" lang="en-US" altLang="ko-KR" dirty="0">
                <a:latin typeface="+mj-ea"/>
                <a:ea typeface="+mj-ea"/>
              </a:rPr>
              <a:t>, </a:t>
            </a:r>
            <a:r>
              <a:rPr kumimoji="1" lang="ko-KR" altLang="en-US" dirty="0">
                <a:latin typeface="+mj-ea"/>
                <a:ea typeface="+mj-ea"/>
              </a:rPr>
              <a:t>파견근로자에 대한 사용사업주의 보호의무를 인정하는 것이 판례의 입장임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40B4FD-72B1-0C43-B58B-77B0DBB4ADC5}"/>
              </a:ext>
            </a:extLst>
          </p:cNvPr>
          <p:cNvSpPr txBox="1"/>
          <p:nvPr/>
        </p:nvSpPr>
        <p:spPr>
          <a:xfrm>
            <a:off x="1211420" y="5159914"/>
            <a:ext cx="84112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직장 내 괴롭힘 피해를 입은 특수형태근로종사자는 직원과 동등하게 회사에 직장 내 괴롭힘 행위를</a:t>
            </a: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신고하고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보호조치 요청 가능</a:t>
            </a: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CFA8AC0E-F14E-134D-8D83-49396D9C8DFA}"/>
              </a:ext>
            </a:extLst>
          </p:cNvPr>
          <p:cNvSpPr/>
          <p:nvPr/>
        </p:nvSpPr>
        <p:spPr>
          <a:xfrm>
            <a:off x="1219200" y="530922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9" name="삼각형 18">
            <a:extLst>
              <a:ext uri="{FF2B5EF4-FFF2-40B4-BE49-F238E27FC236}">
                <a16:creationId xmlns:a16="http://schemas.microsoft.com/office/drawing/2014/main" id="{6CCD18C8-ED42-C147-9C33-9D56BCA9D105}"/>
              </a:ext>
            </a:extLst>
          </p:cNvPr>
          <p:cNvSpPr/>
          <p:nvPr/>
        </p:nvSpPr>
        <p:spPr>
          <a:xfrm rot="5400000">
            <a:off x="1012825" y="6018620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1252C0-B5A4-AB49-B626-87A0325E56F1}"/>
              </a:ext>
            </a:extLst>
          </p:cNvPr>
          <p:cNvSpPr txBox="1"/>
          <p:nvPr/>
        </p:nvSpPr>
        <p:spPr>
          <a:xfrm>
            <a:off x="1086485" y="5901410"/>
            <a:ext cx="9014006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사업 또는 사업장 내 직접 근로관계에 있지 않은 </a:t>
            </a:r>
            <a:r>
              <a:rPr kumimoji="1" lang="ko-KR" altLang="en-US" b="1" dirty="0">
                <a:latin typeface="+mj-ea"/>
                <a:ea typeface="+mj-ea"/>
              </a:rPr>
              <a:t>하청근로자 등도 괴롭힘 행위</a:t>
            </a:r>
            <a:r>
              <a:rPr kumimoji="1" lang="ko-KR" altLang="en-US" dirty="0">
                <a:latin typeface="+mj-ea"/>
                <a:ea typeface="+mj-ea"/>
              </a:rPr>
              <a:t>로부터 </a:t>
            </a:r>
            <a:endParaRPr kumimoji="1" lang="en-US" altLang="ko-KR" dirty="0">
              <a:latin typeface="+mj-ea"/>
              <a:ea typeface="+mj-ea"/>
            </a:endParaRP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보호받을 수 있도록 자율적으로 규율 가능</a:t>
            </a:r>
          </a:p>
        </p:txBody>
      </p:sp>
    </p:spTree>
    <p:extLst>
      <p:ext uri="{BB962C8B-B14F-4D97-AF65-F5344CB8AC3E}">
        <p14:creationId xmlns:p14="http://schemas.microsoft.com/office/powerpoint/2010/main" val="2822353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2AB96E60-CA67-BE48-B13E-CC8A7F775446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93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+mj-ea"/>
              <a:ea typeface="+mj-ea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6B60DC4-C183-894B-ABD7-6422E9E93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4761E1-0501-C44D-BBC0-C5B33F96E4BB}"/>
              </a:ext>
            </a:extLst>
          </p:cNvPr>
          <p:cNvSpPr txBox="1"/>
          <p:nvPr/>
        </p:nvSpPr>
        <p:spPr>
          <a:xfrm>
            <a:off x="505563" y="503547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제 </a:t>
            </a:r>
            <a:r>
              <a:rPr kumimoji="1" lang="en-US" altLang="ko-KR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장 </a:t>
            </a:r>
            <a:r>
              <a:rPr kumimoji="1" lang="ko-KR" altLang="en-US" b="1" dirty="0" err="1">
                <a:solidFill>
                  <a:schemeClr val="bg1"/>
                </a:solidFill>
                <a:latin typeface="+mj-ea"/>
                <a:ea typeface="+mj-ea"/>
              </a:rPr>
              <a:t>ㅣ</a:t>
            </a: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 직장 내 괴롭힘 개요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A196FB0-7E39-3A42-86ED-D70385CF9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" y="1406542"/>
            <a:ext cx="16129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B2C6D-4646-0942-A669-8BEB82EB2C94}"/>
              </a:ext>
            </a:extLst>
          </p:cNvPr>
          <p:cNvSpPr txBox="1"/>
          <p:nvPr/>
        </p:nvSpPr>
        <p:spPr>
          <a:xfrm>
            <a:off x="744928" y="1430452"/>
            <a:ext cx="308098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003BA8"/>
                </a:solidFill>
                <a:latin typeface="+mj-ea"/>
                <a:ea typeface="+mj-ea"/>
              </a:rPr>
              <a:t>3</a:t>
            </a:r>
            <a:endParaRPr kumimoji="1" lang="ko-KR" altLang="en-US" sz="1650" b="1" dirty="0">
              <a:solidFill>
                <a:srgbClr val="003BA8"/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422EF-FAAC-6940-9DC9-B4223E0599B9}"/>
              </a:ext>
            </a:extLst>
          </p:cNvPr>
          <p:cNvSpPr txBox="1"/>
          <p:nvPr/>
        </p:nvSpPr>
        <p:spPr>
          <a:xfrm>
            <a:off x="1075468" y="1432990"/>
            <a:ext cx="118974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행위 장소</a:t>
            </a:r>
          </a:p>
        </p:txBody>
      </p:sp>
      <p:sp>
        <p:nvSpPr>
          <p:cNvPr id="7" name="삼각형 6">
            <a:extLst>
              <a:ext uri="{FF2B5EF4-FFF2-40B4-BE49-F238E27FC236}">
                <a16:creationId xmlns:a16="http://schemas.microsoft.com/office/drawing/2014/main" id="{1DCBE943-59DD-FB45-B761-69A9021E3267}"/>
              </a:ext>
            </a:extLst>
          </p:cNvPr>
          <p:cNvSpPr/>
          <p:nvPr/>
        </p:nvSpPr>
        <p:spPr>
          <a:xfrm rot="5400000">
            <a:off x="1012825" y="2160623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0B455-BABF-2244-B4F3-8285ADD40A9C}"/>
              </a:ext>
            </a:extLst>
          </p:cNvPr>
          <p:cNvSpPr txBox="1"/>
          <p:nvPr/>
        </p:nvSpPr>
        <p:spPr>
          <a:xfrm>
            <a:off x="1086485" y="2053804"/>
            <a:ext cx="8158003" cy="72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직장 내 괴롭힘 행위 요건을 충족한다면 발생하는 장소는 반드시 사업장 내에</a:t>
            </a:r>
            <a:endParaRPr kumimoji="1" lang="en-US" altLang="ko-KR" dirty="0">
              <a:latin typeface="+mj-ea"/>
              <a:ea typeface="+mj-ea"/>
            </a:endParaRPr>
          </a:p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한정되지 않음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E3FF1-4F61-C344-BC69-AB3DC5A457F3}"/>
              </a:ext>
            </a:extLst>
          </p:cNvPr>
          <p:cNvSpPr txBox="1"/>
          <p:nvPr/>
        </p:nvSpPr>
        <p:spPr>
          <a:xfrm>
            <a:off x="1211420" y="2779965"/>
            <a:ext cx="8448147" cy="604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외근 </a:t>
            </a:r>
            <a:r>
              <a:rPr kumimoji="1" lang="en-US" altLang="ko-KR" sz="1450" dirty="0">
                <a:latin typeface="+mj-ea"/>
                <a:ea typeface="+mj-ea"/>
              </a:rPr>
              <a:t>· </a:t>
            </a:r>
            <a:r>
              <a:rPr kumimoji="1" lang="ko-KR" altLang="en-US" sz="1450" dirty="0">
                <a:latin typeface="+mj-ea"/>
                <a:ea typeface="+mj-ea"/>
              </a:rPr>
              <a:t>출장지 등 업무 수행 과정 등의 장소</a:t>
            </a:r>
            <a:r>
              <a:rPr kumimoji="1" lang="en-US" altLang="ko-KR" sz="1450" dirty="0">
                <a:latin typeface="+mj-ea"/>
                <a:ea typeface="+mj-ea"/>
              </a:rPr>
              <a:t>, </a:t>
            </a:r>
            <a:r>
              <a:rPr kumimoji="1" lang="ko-KR" altLang="en-US" sz="1450" dirty="0">
                <a:latin typeface="+mj-ea"/>
                <a:ea typeface="+mj-ea"/>
              </a:rPr>
              <a:t>회식이나 기업 행사 등의 장소 뿐 아니라 사적 공간에서</a:t>
            </a:r>
            <a:endParaRPr kumimoji="1" lang="en-US" altLang="ko-KR" sz="1450" dirty="0"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발생한 경우라도 직장 내 괴롭힘으로 인정 가능하며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F867877-821F-1743-8ECA-D6340CDFBB68}"/>
              </a:ext>
            </a:extLst>
          </p:cNvPr>
          <p:cNvSpPr/>
          <p:nvPr/>
        </p:nvSpPr>
        <p:spPr>
          <a:xfrm>
            <a:off x="1219200" y="292927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B1A3F-3F17-A94A-A503-92EC89F33F2F}"/>
              </a:ext>
            </a:extLst>
          </p:cNvPr>
          <p:cNvSpPr txBox="1"/>
          <p:nvPr/>
        </p:nvSpPr>
        <p:spPr>
          <a:xfrm>
            <a:off x="1211420" y="3393282"/>
            <a:ext cx="7253909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ko-KR" altLang="en-US" sz="1450" dirty="0">
                <a:latin typeface="+mj-ea"/>
                <a:ea typeface="+mj-ea"/>
              </a:rPr>
              <a:t>사내 메신저 </a:t>
            </a:r>
            <a:r>
              <a:rPr kumimoji="1" lang="en-US" altLang="ko-KR" sz="1450" dirty="0">
                <a:latin typeface="+mj-ea"/>
                <a:ea typeface="+mj-ea"/>
              </a:rPr>
              <a:t>· SNS </a:t>
            </a:r>
            <a:r>
              <a:rPr kumimoji="1" lang="ko-KR" altLang="en-US" sz="1450" dirty="0">
                <a:latin typeface="+mj-ea"/>
                <a:ea typeface="+mj-ea"/>
              </a:rPr>
              <a:t>등 </a:t>
            </a:r>
            <a:r>
              <a:rPr kumimoji="1" lang="ko-KR" altLang="en-US" sz="1450" b="1" dirty="0">
                <a:latin typeface="+mj-ea"/>
                <a:ea typeface="+mj-ea"/>
              </a:rPr>
              <a:t>온라인 상에서 발생한 경우</a:t>
            </a:r>
            <a:r>
              <a:rPr kumimoji="1" lang="ko-KR" altLang="en-US" sz="1450" dirty="0">
                <a:latin typeface="+mj-ea"/>
                <a:ea typeface="+mj-ea"/>
              </a:rPr>
              <a:t>도 직장 내 괴롭힘에 해당될 수 있음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379716E-70D9-6A42-99BB-6D025A21FA90}"/>
              </a:ext>
            </a:extLst>
          </p:cNvPr>
          <p:cNvSpPr/>
          <p:nvPr/>
        </p:nvSpPr>
        <p:spPr>
          <a:xfrm>
            <a:off x="1219200" y="354259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84FFEA9-BA4E-4643-B5F1-93723BB7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" y="3992628"/>
            <a:ext cx="1612900" cy="469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34D1B6-ED81-DA4C-8FF3-9CEFE966B739}"/>
              </a:ext>
            </a:extLst>
          </p:cNvPr>
          <p:cNvSpPr txBox="1"/>
          <p:nvPr/>
        </p:nvSpPr>
        <p:spPr>
          <a:xfrm>
            <a:off x="744928" y="4016538"/>
            <a:ext cx="308098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ko-KR" sz="1650" b="1" dirty="0">
                <a:solidFill>
                  <a:srgbClr val="003BA8"/>
                </a:solidFill>
                <a:latin typeface="+mj-ea"/>
                <a:ea typeface="+mj-ea"/>
              </a:rPr>
              <a:t>4</a:t>
            </a:r>
            <a:endParaRPr kumimoji="1" lang="ko-KR" altLang="en-US" sz="1650" b="1" dirty="0">
              <a:solidFill>
                <a:srgbClr val="003BA8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FE48A2-5C39-A04B-BC6F-D1D66CBCA922}"/>
              </a:ext>
            </a:extLst>
          </p:cNvPr>
          <p:cNvSpPr txBox="1"/>
          <p:nvPr/>
        </p:nvSpPr>
        <p:spPr>
          <a:xfrm>
            <a:off x="1075468" y="4019076"/>
            <a:ext cx="1189749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b="1" dirty="0">
                <a:solidFill>
                  <a:schemeClr val="bg1"/>
                </a:solidFill>
                <a:latin typeface="+mj-ea"/>
                <a:ea typeface="+mj-ea"/>
              </a:rPr>
              <a:t>행위 요건</a:t>
            </a:r>
          </a:p>
        </p:txBody>
      </p:sp>
      <p:sp>
        <p:nvSpPr>
          <p:cNvPr id="18" name="삼각형 17">
            <a:extLst>
              <a:ext uri="{FF2B5EF4-FFF2-40B4-BE49-F238E27FC236}">
                <a16:creationId xmlns:a16="http://schemas.microsoft.com/office/drawing/2014/main" id="{0E27FC92-D68E-4A47-BAE6-C644FBE8FC9A}"/>
              </a:ext>
            </a:extLst>
          </p:cNvPr>
          <p:cNvSpPr/>
          <p:nvPr/>
        </p:nvSpPr>
        <p:spPr>
          <a:xfrm rot="5400000">
            <a:off x="1012825" y="4724198"/>
            <a:ext cx="147320" cy="127000"/>
          </a:xfrm>
          <a:prstGeom prst="triangle">
            <a:avLst/>
          </a:prstGeom>
          <a:solidFill>
            <a:srgbClr val="003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4712B-85B9-0741-ADB1-22DD51A5E4C7}"/>
              </a:ext>
            </a:extLst>
          </p:cNvPr>
          <p:cNvSpPr txBox="1"/>
          <p:nvPr/>
        </p:nvSpPr>
        <p:spPr>
          <a:xfrm>
            <a:off x="1086485" y="4617379"/>
            <a:ext cx="4681090" cy="392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ko-KR" altLang="en-US" dirty="0">
                <a:latin typeface="+mj-ea"/>
                <a:ea typeface="+mj-ea"/>
              </a:rPr>
              <a:t>아래 세 가지 핵심 요소를 모두 충족해야 함</a:t>
            </a: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CA5DFD6E-8E14-384C-8DCE-67605DCC79FF}"/>
              </a:ext>
            </a:extLst>
          </p:cNvPr>
          <p:cNvSpPr/>
          <p:nvPr/>
        </p:nvSpPr>
        <p:spPr>
          <a:xfrm>
            <a:off x="1011834" y="5090595"/>
            <a:ext cx="8515624" cy="1676989"/>
          </a:xfrm>
          <a:prstGeom prst="roundRect">
            <a:avLst>
              <a:gd name="adj" fmla="val 6799"/>
            </a:avLst>
          </a:prstGeom>
          <a:noFill/>
          <a:ln w="19050">
            <a:solidFill>
              <a:srgbClr val="003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8CE9B-3396-3840-B139-832DC5024C3B}"/>
              </a:ext>
            </a:extLst>
          </p:cNvPr>
          <p:cNvSpPr txBox="1"/>
          <p:nvPr/>
        </p:nvSpPr>
        <p:spPr>
          <a:xfrm>
            <a:off x="1222571" y="5116844"/>
            <a:ext cx="5856090" cy="1475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➊ 직장에서의 지위 또는 관계 등의 우위를 이용할 것</a:t>
            </a:r>
          </a:p>
          <a:p>
            <a:pPr>
              <a:lnSpc>
                <a:spcPts val="38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➋ 업무상 </a:t>
            </a:r>
            <a:r>
              <a:rPr kumimoji="1" lang="ko-KR" altLang="en-US" sz="1500" dirty="0" err="1">
                <a:latin typeface="+mj-ea"/>
                <a:ea typeface="+mj-ea"/>
              </a:rPr>
              <a:t>적정범위를</a:t>
            </a:r>
            <a:r>
              <a:rPr kumimoji="1" lang="ko-KR" altLang="en-US" sz="1500" dirty="0">
                <a:latin typeface="+mj-ea"/>
                <a:ea typeface="+mj-ea"/>
              </a:rPr>
              <a:t> 넘을 것</a:t>
            </a:r>
          </a:p>
          <a:p>
            <a:pPr>
              <a:lnSpc>
                <a:spcPts val="3800"/>
              </a:lnSpc>
            </a:pPr>
            <a:r>
              <a:rPr kumimoji="1" lang="ko-KR" altLang="en-US" sz="1500" dirty="0">
                <a:latin typeface="+mj-ea"/>
                <a:ea typeface="+mj-ea"/>
              </a:rPr>
              <a:t>➌ 신체적</a:t>
            </a:r>
            <a:r>
              <a:rPr kumimoji="1" lang="en-US" altLang="ko-KR" sz="1500" dirty="0">
                <a:latin typeface="+mj-ea"/>
                <a:ea typeface="+mj-ea"/>
              </a:rPr>
              <a:t>·</a:t>
            </a:r>
            <a:r>
              <a:rPr kumimoji="1" lang="ko-KR" altLang="en-US" sz="1500" dirty="0">
                <a:latin typeface="+mj-ea"/>
                <a:ea typeface="+mj-ea"/>
              </a:rPr>
              <a:t>정신적 고통을 주거나 근무환경을 악화시키는 행위일 것</a:t>
            </a:r>
          </a:p>
        </p:txBody>
      </p:sp>
    </p:spTree>
    <p:extLst>
      <p:ext uri="{BB962C8B-B14F-4D97-AF65-F5344CB8AC3E}">
        <p14:creationId xmlns:p14="http://schemas.microsoft.com/office/powerpoint/2010/main" val="146222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8FAF4054-A1A9-CE41-83C2-D2E8245102E3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A3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4AF6F7B-B98B-7646-AAFB-F3CC5D95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31787"/>
            <a:ext cx="10045700" cy="68961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EA1DCE7D-81B2-774C-BBF3-AC4F58894467}"/>
              </a:ext>
            </a:extLst>
          </p:cNvPr>
          <p:cNvSpPr/>
          <p:nvPr/>
        </p:nvSpPr>
        <p:spPr>
          <a:xfrm>
            <a:off x="2642840" y="1427356"/>
            <a:ext cx="446048" cy="446048"/>
          </a:xfrm>
          <a:prstGeom prst="ellipse">
            <a:avLst/>
          </a:prstGeom>
          <a:solidFill>
            <a:srgbClr val="0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04665C"/>
              </a:solidFill>
              <a:latin typeface="+mj-ea"/>
              <a:ea typeface="+mj-ea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EB3CABF2-C893-714A-A6E9-76058E35E672}"/>
              </a:ext>
            </a:extLst>
          </p:cNvPr>
          <p:cNvSpPr/>
          <p:nvPr/>
        </p:nvSpPr>
        <p:spPr>
          <a:xfrm>
            <a:off x="634314" y="2729120"/>
            <a:ext cx="4456670" cy="3917007"/>
          </a:xfrm>
          <a:prstGeom prst="roundRect">
            <a:avLst>
              <a:gd name="adj" fmla="val 4869"/>
            </a:avLst>
          </a:prstGeom>
          <a:solidFill>
            <a:schemeClr val="bg1"/>
          </a:solidFill>
          <a:ln w="19050">
            <a:solidFill>
              <a:srgbClr val="046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F7806-2AFE-EB44-8090-64F4E476B6D8}"/>
              </a:ext>
            </a:extLst>
          </p:cNvPr>
          <p:cNvSpPr txBox="1"/>
          <p:nvPr/>
        </p:nvSpPr>
        <p:spPr>
          <a:xfrm>
            <a:off x="639811" y="2033709"/>
            <a:ext cx="44374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2600" b="1" dirty="0">
                <a:solidFill>
                  <a:srgbClr val="04665C"/>
                </a:solidFill>
                <a:latin typeface="+mj-ea"/>
                <a:ea typeface="+mj-ea"/>
              </a:rPr>
              <a:t>직장 내 괴롭힘 유형 및 사례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E3C20-901E-9B45-9A43-00CB83EED0A4}"/>
              </a:ext>
            </a:extLst>
          </p:cNvPr>
          <p:cNvSpPr txBox="1"/>
          <p:nvPr/>
        </p:nvSpPr>
        <p:spPr>
          <a:xfrm>
            <a:off x="794228" y="2827810"/>
            <a:ext cx="4358886" cy="3470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1. </a:t>
            </a:r>
            <a:r>
              <a:rPr kumimoji="1" lang="ko-KR" altLang="en-US" sz="1300" b="1" dirty="0">
                <a:latin typeface="+mj-ea"/>
                <a:ea typeface="+mj-ea"/>
              </a:rPr>
              <a:t>성적 괴롭힘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2. </a:t>
            </a:r>
            <a:r>
              <a:rPr kumimoji="1" lang="ko-KR" altLang="en-US" sz="1300" b="1" dirty="0">
                <a:latin typeface="+mj-ea"/>
                <a:ea typeface="+mj-ea"/>
              </a:rPr>
              <a:t>신체 괴롭힘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폭행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상해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3. </a:t>
            </a:r>
            <a:r>
              <a:rPr kumimoji="1" lang="ko-KR" altLang="en-US" sz="1300" b="1" dirty="0">
                <a:latin typeface="+mj-ea"/>
                <a:ea typeface="+mj-ea"/>
              </a:rPr>
              <a:t>정신 괴롭힘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협박</a:t>
            </a:r>
            <a:r>
              <a:rPr kumimoji="1" lang="en-US" altLang="ko-KR" sz="1300" b="1" dirty="0">
                <a:latin typeface="+mj-ea"/>
                <a:ea typeface="+mj-ea"/>
              </a:rPr>
              <a:t>·</a:t>
            </a:r>
            <a:r>
              <a:rPr kumimoji="1" lang="ko-KR" altLang="en-US" sz="1300" b="1" dirty="0">
                <a:latin typeface="+mj-ea"/>
                <a:ea typeface="+mj-ea"/>
              </a:rPr>
              <a:t>명예훼손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모욕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심한 폭언</a:t>
            </a:r>
            <a:r>
              <a:rPr kumimoji="1" lang="en-US" altLang="ko-KR" sz="1300" b="1" dirty="0">
                <a:latin typeface="+mj-ea"/>
                <a:ea typeface="+mj-ea"/>
              </a:rPr>
              <a:t>) 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4. </a:t>
            </a:r>
            <a:r>
              <a:rPr kumimoji="1" lang="ko-KR" altLang="en-US" sz="1300" b="1" dirty="0">
                <a:latin typeface="+mj-ea"/>
                <a:ea typeface="+mj-ea"/>
              </a:rPr>
              <a:t>경제적 괴롭힘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경제 불이익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제제 등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5. </a:t>
            </a:r>
            <a:r>
              <a:rPr kumimoji="1" lang="ko-KR" altLang="en-US" sz="1300" b="1" dirty="0">
                <a:latin typeface="+mj-ea"/>
                <a:ea typeface="+mj-ea"/>
              </a:rPr>
              <a:t>인간관계에서 괴롭힘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격리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 err="1">
                <a:latin typeface="+mj-ea"/>
                <a:ea typeface="+mj-ea"/>
              </a:rPr>
              <a:t>동료분리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무시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6. </a:t>
            </a:r>
            <a:r>
              <a:rPr kumimoji="1" lang="ko-KR" altLang="en-US" sz="1300" b="1" dirty="0">
                <a:latin typeface="+mj-ea"/>
                <a:ea typeface="+mj-ea"/>
              </a:rPr>
              <a:t>과대한 요구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업무상 불필요한 것</a:t>
            </a:r>
            <a:r>
              <a:rPr kumimoji="1" lang="en-US" altLang="ko-KR" sz="1300" b="1" dirty="0">
                <a:latin typeface="+mj-ea"/>
                <a:ea typeface="+mj-ea"/>
              </a:rPr>
              <a:t>, </a:t>
            </a:r>
            <a:r>
              <a:rPr kumimoji="1" lang="ko-KR" altLang="en-US" sz="1300" b="1" dirty="0">
                <a:latin typeface="+mj-ea"/>
                <a:ea typeface="+mj-ea"/>
              </a:rPr>
              <a:t>수행 불가능한 것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7. </a:t>
            </a:r>
            <a:r>
              <a:rPr kumimoji="1" lang="ko-KR" altLang="en-US" sz="1300" b="1" dirty="0">
                <a:latin typeface="+mj-ea"/>
                <a:ea typeface="+mj-ea"/>
              </a:rPr>
              <a:t>과소한 요구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합리적 이유 없이 능력보다 낮은 업무를 </a:t>
            </a:r>
            <a:endParaRPr kumimoji="1" lang="en-US" altLang="ko-KR" sz="1300" b="1" dirty="0">
              <a:latin typeface="+mj-ea"/>
              <a:ea typeface="+mj-ea"/>
            </a:endParaRPr>
          </a:p>
          <a:p>
            <a:r>
              <a:rPr kumimoji="1" lang="en-US" altLang="ko-KR" sz="1300" b="1" dirty="0">
                <a:latin typeface="+mj-ea"/>
                <a:ea typeface="+mj-ea"/>
              </a:rPr>
              <a:t>    </a:t>
            </a:r>
            <a:r>
              <a:rPr kumimoji="1" lang="ko-KR" altLang="en-US" sz="1300" b="1" dirty="0">
                <a:latin typeface="+mj-ea"/>
                <a:ea typeface="+mj-ea"/>
              </a:rPr>
              <a:t>부여하거나 일을 주지 않는 것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8. </a:t>
            </a:r>
            <a:r>
              <a:rPr kumimoji="1" lang="ko-KR" altLang="en-US" sz="1300" b="1" dirty="0" err="1">
                <a:latin typeface="+mj-ea"/>
                <a:ea typeface="+mj-ea"/>
              </a:rPr>
              <a:t>개인침해</a:t>
            </a:r>
            <a:r>
              <a:rPr kumimoji="1" lang="en-US" altLang="ko-KR" sz="1300" b="1" dirty="0">
                <a:latin typeface="+mj-ea"/>
                <a:ea typeface="+mj-ea"/>
              </a:rPr>
              <a:t>(</a:t>
            </a:r>
            <a:r>
              <a:rPr kumimoji="1" lang="ko-KR" altLang="en-US" sz="1300" b="1" dirty="0">
                <a:latin typeface="+mj-ea"/>
                <a:ea typeface="+mj-ea"/>
              </a:rPr>
              <a:t>사적인 일에 지나치게 간섭하는 것</a:t>
            </a:r>
            <a:r>
              <a:rPr kumimoji="1" lang="en-US" altLang="ko-KR" sz="1300" b="1" dirty="0">
                <a:latin typeface="+mj-ea"/>
                <a:ea typeface="+mj-ea"/>
              </a:rPr>
              <a:t>)</a:t>
            </a:r>
          </a:p>
          <a:p>
            <a:pPr>
              <a:lnSpc>
                <a:spcPts val="2800"/>
              </a:lnSpc>
            </a:pPr>
            <a:r>
              <a:rPr kumimoji="1" lang="en-US" altLang="ko-KR" sz="1300" b="1" dirty="0">
                <a:latin typeface="+mj-ea"/>
                <a:ea typeface="+mj-ea"/>
              </a:rPr>
              <a:t>9. </a:t>
            </a:r>
            <a:r>
              <a:rPr kumimoji="1" lang="ko-KR" altLang="en-US" sz="1300" b="1" dirty="0" err="1">
                <a:latin typeface="+mj-ea"/>
                <a:ea typeface="+mj-ea"/>
              </a:rPr>
              <a:t>복합상황</a:t>
            </a:r>
            <a:endParaRPr kumimoji="1" lang="ko-KR" altLang="en-US" sz="1300" b="1" dirty="0"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D7554-984D-A748-9B08-37E1E678B341}"/>
              </a:ext>
            </a:extLst>
          </p:cNvPr>
          <p:cNvSpPr txBox="1"/>
          <p:nvPr/>
        </p:nvSpPr>
        <p:spPr>
          <a:xfrm>
            <a:off x="2695592" y="145655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kumimoji="1"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2754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1102</TotalTime>
  <Words>3770</Words>
  <Application>Microsoft Office PowerPoint</Application>
  <PresentationFormat>Custom</PresentationFormat>
  <Paragraphs>441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맑은 고딕</vt:lpstr>
      <vt:lpstr>Calibri Light</vt:lpstr>
      <vt:lpstr>Arial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Microsoft Office User</dc:creator>
  <cp:keywords/>
  <dc:description/>
  <cp:lastModifiedBy>Nava, Steven</cp:lastModifiedBy>
  <cp:revision>55</cp:revision>
  <cp:lastPrinted>2022-10-17T09:31:17Z</cp:lastPrinted>
  <dcterms:created xsi:type="dcterms:W3CDTF">2022-09-22T00:07:10Z</dcterms:created>
  <dcterms:modified xsi:type="dcterms:W3CDTF">2023-07-11T11:18:13Z</dcterms:modified>
  <cp:category/>
</cp:coreProperties>
</file>