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4"/>
  </p:sldMasterIdLst>
  <p:notesMasterIdLst>
    <p:notesMasterId r:id="rId10"/>
  </p:notesMasterIdLst>
  <p:handoutMasterIdLst>
    <p:handoutMasterId r:id="rId11"/>
  </p:handoutMasterIdLst>
  <p:sldIdLst>
    <p:sldId id="641" r:id="rId5"/>
    <p:sldId id="1106" r:id="rId6"/>
    <p:sldId id="1111" r:id="rId7"/>
    <p:sldId id="1112" r:id="rId8"/>
    <p:sldId id="1104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9597"/>
    <a:srgbClr val="949498"/>
    <a:srgbClr val="969696"/>
    <a:srgbClr val="B2B2B2"/>
    <a:srgbClr val="003366"/>
    <a:srgbClr val="FFFF66"/>
    <a:srgbClr val="0000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4" autoAdjust="0"/>
    <p:restoredTop sz="97703" autoAdjust="0"/>
  </p:normalViewPr>
  <p:slideViewPr>
    <p:cSldViewPr>
      <p:cViewPr varScale="1">
        <p:scale>
          <a:sx n="73" d="100"/>
          <a:sy n="73" d="100"/>
        </p:scale>
        <p:origin x="151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58"/>
    </p:cViewPr>
  </p:sorterViewPr>
  <p:notesViewPr>
    <p:cSldViewPr>
      <p:cViewPr>
        <p:scale>
          <a:sx n="75" d="100"/>
          <a:sy n="75" d="100"/>
        </p:scale>
        <p:origin x="-1320" y="654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3AF5411-484D-49AB-9E5B-2DB6F0B5C8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67D2E5-566E-4DC8-98C0-6A5B9E7C3F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3F8817F-45CD-481F-A3E3-3CBB9711A80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454A5-27F8-4286-BBF2-DA781EFC518D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F370F-FCE6-4DF5-93BE-6EC1E7C639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45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12493-4A9F-4C83-92C4-7CA52F318D11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A046-049C-4E07-94E2-0FA922975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650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5A797-B660-4059-9A6B-B7A97412AE82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3D93B-B57D-4B3C-A1E8-BB06734F3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818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3F503-53FF-475F-A10B-A2A8750032D8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2F4CB-F804-4E1E-87FA-4FB0DF6E55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511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2B889-87E1-4703-AF05-9D83CFE657F1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70ECD-FF33-4D21-8E37-CD7093DD9C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14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2DE8-0BDE-431E-97C7-B733C94938F5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47FC2-79B4-45C7-8374-76D4A7A146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19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B216A-D15A-4BAB-8042-E6858D08917B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1E0E4-458B-41A9-8BBE-9F5D0A5E10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557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1761B-244C-45C2-9A2B-385024B07E44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D077-7BE5-4798-BA38-6496ECEB61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10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442B7-AAD1-46F6-B257-8C91AF613C7B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D245E-6DC3-4787-87A0-2BF5D61AB9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18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FD465-6AFC-4E7E-B426-514C950EA310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D4F5F-0A6A-492F-9F17-8D5AE8BFD9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790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318B4-175A-40ED-8F74-1F23EAE60F93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2FF09-C629-4CDF-9E99-75B26C8403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62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01CCBE-9936-476A-8399-7F7E405E6273}" type="datetimeFigureOut">
              <a:rPr lang="en-US"/>
              <a:pPr>
                <a:defRPr/>
              </a:pPr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4D9BC6-270A-487D-82F5-1E68159747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altLang="en-US" sz="3200" b="1" dirty="0" smtClean="0">
                <a:solidFill>
                  <a:srgbClr val="003366"/>
                </a:solidFill>
                <a:latin typeface="Arial" charset="0"/>
              </a:rPr>
              <a:t>Larson Davis Intrinsic Safety Training </a:t>
            </a:r>
            <a:br>
              <a:rPr lang="en-GB" altLang="en-US" sz="3200" b="1" dirty="0" smtClean="0">
                <a:solidFill>
                  <a:srgbClr val="003366"/>
                </a:solidFill>
                <a:latin typeface="Arial" charset="0"/>
              </a:rPr>
            </a:br>
            <a:r>
              <a:rPr lang="en-GB" altLang="en-US" sz="3200" b="1" dirty="0" smtClean="0">
                <a:solidFill>
                  <a:srgbClr val="003366"/>
                </a:solidFill>
                <a:latin typeface="Arial" charset="0"/>
              </a:rPr>
              <a:t>Agenda</a:t>
            </a:r>
            <a:endParaRPr lang="en-US" altLang="en-US" sz="3200" b="1" dirty="0" smtClean="0">
              <a:solidFill>
                <a:srgbClr val="003366"/>
              </a:solidFill>
              <a:latin typeface="Arial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507413" cy="47085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en-US" altLang="en-US" sz="3200" dirty="0" smtClean="0">
                <a:solidFill>
                  <a:srgbClr val="003366"/>
                </a:solidFill>
                <a:latin typeface="Arial" panose="020B0604020202020204" pitchFamily="34" charset="0"/>
              </a:rPr>
              <a:t>Larson Davis Intrinsic Safety </a:t>
            </a:r>
            <a:r>
              <a:rPr lang="en-US" altLang="en-US" sz="3200" dirty="0" smtClean="0">
                <a:solidFill>
                  <a:srgbClr val="003366"/>
                </a:solidFill>
                <a:latin typeface="Arial" panose="020B0604020202020204" pitchFamily="34" charset="0"/>
              </a:rPr>
              <a:t>Products</a:t>
            </a:r>
          </a:p>
          <a:p>
            <a:pPr>
              <a:lnSpc>
                <a:spcPct val="80000"/>
              </a:lnSpc>
            </a:pPr>
            <a:endParaRPr lang="en-US" altLang="en-US" sz="3200" dirty="0" smtClean="0">
              <a:solidFill>
                <a:srgbClr val="003366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3200" dirty="0" smtClean="0">
                <a:solidFill>
                  <a:srgbClr val="003366"/>
                </a:solidFill>
                <a:latin typeface="Arial" panose="020B0604020202020204" pitchFamily="34" charset="0"/>
              </a:rPr>
              <a:t>Schedule Drawings / I.S. Part Numbering</a:t>
            </a:r>
          </a:p>
          <a:p>
            <a:pPr>
              <a:lnSpc>
                <a:spcPct val="80000"/>
              </a:lnSpc>
            </a:pPr>
            <a:endParaRPr lang="en-US" altLang="en-US" sz="3200" dirty="0" smtClean="0">
              <a:solidFill>
                <a:srgbClr val="003366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3200" dirty="0" smtClean="0">
                <a:solidFill>
                  <a:srgbClr val="003366"/>
                </a:solidFill>
                <a:latin typeface="Arial" panose="020B0604020202020204" pitchFamily="34" charset="0"/>
              </a:rPr>
              <a:t>Other </a:t>
            </a:r>
            <a:r>
              <a:rPr lang="en-US" altLang="en-US" sz="3200" dirty="0" smtClean="0">
                <a:solidFill>
                  <a:srgbClr val="003366"/>
                </a:solidFill>
                <a:latin typeface="Arial" panose="020B0604020202020204" pitchFamily="34" charset="0"/>
              </a:rPr>
              <a:t>Resources</a:t>
            </a:r>
          </a:p>
          <a:p>
            <a:pPr>
              <a:lnSpc>
                <a:spcPct val="80000"/>
              </a:lnSpc>
            </a:pPr>
            <a:endParaRPr lang="en-US" altLang="en-US" sz="2400" dirty="0" smtClean="0">
              <a:solidFill>
                <a:srgbClr val="003366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en-US" sz="2400" dirty="0" smtClean="0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b="1" dirty="0" smtClean="0">
                <a:solidFill>
                  <a:srgbClr val="003366"/>
                </a:solidFill>
                <a:latin typeface="Arial" panose="020B0604020202020204" pitchFamily="34" charset="0"/>
              </a:rPr>
              <a:t>Larson Davis Intrinsic Safety Products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dirty="0"/>
              <a:t>Currently Larson Davis has two families of products that have </a:t>
            </a:r>
            <a:r>
              <a:rPr lang="en-US" dirty="0" smtClean="0"/>
              <a:t>hazardous location (explosive atmosphere) safety </a:t>
            </a:r>
            <a:r>
              <a:rPr lang="en-US" dirty="0"/>
              <a:t>ratings:</a:t>
            </a:r>
          </a:p>
          <a:p>
            <a:r>
              <a:rPr lang="en-US" dirty="0" smtClean="0"/>
              <a:t>Spartan 730IS Noise Dosimeter (ETL [UL,CSA], ATEX, </a:t>
            </a:r>
            <a:r>
              <a:rPr lang="en-US" dirty="0" err="1" smtClean="0"/>
              <a:t>IECEx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 smtClean="0"/>
              <a:t>Spark noise dosimeters: </a:t>
            </a:r>
          </a:p>
          <a:p>
            <a:pPr lvl="1"/>
            <a:r>
              <a:rPr lang="en-US" dirty="0" smtClean="0"/>
              <a:t> 703+, 705+, and 706RC; (UL, CSA, FM, and MSHA approvals)</a:t>
            </a:r>
          </a:p>
          <a:p>
            <a:pPr lvl="1"/>
            <a:r>
              <a:rPr lang="en-US" dirty="0" smtClean="0"/>
              <a:t> 703+ATEX, 705+ATEX, and 706RC+ATEX (ATEX approvals).</a:t>
            </a:r>
          </a:p>
          <a:p>
            <a:r>
              <a:rPr lang="en-US" altLang="en-US" dirty="0" smtClean="0"/>
              <a:t>Any questions regarding our I.S. products (Spark / Spartan), ask before making changes or when other issues arise </a:t>
            </a:r>
          </a:p>
          <a:p>
            <a:pPr lvl="1"/>
            <a:r>
              <a:rPr lang="en-US" altLang="en-US" dirty="0" smtClean="0"/>
              <a:t>Intrinsic Safety Product (ISP) Manager – Alex Blodgett</a:t>
            </a:r>
          </a:p>
          <a:p>
            <a:pPr lvl="1"/>
            <a:r>
              <a:rPr lang="en-US" altLang="en-US" dirty="0" smtClean="0"/>
              <a:t>Backup ISP Manager – James Higley</a:t>
            </a:r>
          </a:p>
          <a:p>
            <a:r>
              <a:rPr lang="en-US" altLang="en-US" dirty="0" smtClean="0"/>
              <a:t>D0001.0014 Quality Addendum for I.S. Product details quality requirements for I.S. products, please review the latest version</a:t>
            </a:r>
          </a:p>
          <a:p>
            <a:r>
              <a:rPr lang="en-US" altLang="en-US" dirty="0" smtClean="0"/>
              <a:t>D0001.0014-1 Intrinsic Safety Listings and Approvals details approvals and certificates for our I.S. products, please review the latest version</a:t>
            </a: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b="1" dirty="0" smtClean="0">
                <a:solidFill>
                  <a:srgbClr val="003366"/>
                </a:solidFill>
                <a:latin typeface="Arial" panose="020B0604020202020204" pitchFamily="34" charset="0"/>
              </a:rPr>
              <a:t>Larson Davis Product Area Classifications / Markings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lvl="1"/>
            <a:r>
              <a:rPr lang="en-US" altLang="en-US" sz="2800" dirty="0" smtClean="0"/>
              <a:t>Spartan 730IS Dosimeter:</a:t>
            </a:r>
          </a:p>
          <a:p>
            <a:pPr lvl="2"/>
            <a:r>
              <a:rPr lang="en-US" altLang="en-US" sz="2000" dirty="0" smtClean="0"/>
              <a:t>Class I, Zone 0, </a:t>
            </a:r>
            <a:r>
              <a:rPr lang="en-US" altLang="en-US" sz="2000" dirty="0" err="1" smtClean="0"/>
              <a:t>AEx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ia</a:t>
            </a:r>
            <a:r>
              <a:rPr lang="en-US" altLang="en-US" sz="2000" dirty="0" smtClean="0"/>
              <a:t> IIC T165°C Ga</a:t>
            </a:r>
          </a:p>
          <a:p>
            <a:pPr lvl="2"/>
            <a:r>
              <a:rPr lang="en-US" altLang="en-US" sz="2000" dirty="0" smtClean="0"/>
              <a:t>II 1 G Ex </a:t>
            </a:r>
            <a:r>
              <a:rPr lang="en-US" altLang="en-US" sz="2000" dirty="0" err="1" smtClean="0"/>
              <a:t>ia</a:t>
            </a:r>
            <a:r>
              <a:rPr lang="en-US" altLang="en-US" sz="2000" dirty="0" smtClean="0"/>
              <a:t> IIC T165°C Ga </a:t>
            </a:r>
          </a:p>
          <a:p>
            <a:pPr lvl="2"/>
            <a:r>
              <a:rPr lang="en-US" altLang="en-US" sz="2000" dirty="0" smtClean="0"/>
              <a:t>I 1 M Ex </a:t>
            </a:r>
            <a:r>
              <a:rPr lang="en-US" altLang="en-US" sz="2000" dirty="0" err="1" smtClean="0"/>
              <a:t>ia</a:t>
            </a:r>
            <a:r>
              <a:rPr lang="en-US" altLang="en-US" sz="2000" dirty="0" smtClean="0"/>
              <a:t> I Ma</a:t>
            </a:r>
          </a:p>
          <a:p>
            <a:pPr lvl="2"/>
            <a:r>
              <a:rPr lang="en-US" altLang="en-US" sz="2000" dirty="0" smtClean="0"/>
              <a:t>Class I, Division 1, Groups A, B, C &amp; D, T165°C</a:t>
            </a:r>
          </a:p>
          <a:p>
            <a:pPr lvl="2"/>
            <a:endParaRPr lang="en-US" altLang="en-US" sz="2000" dirty="0" smtClean="0"/>
          </a:p>
          <a:p>
            <a:pPr lvl="1"/>
            <a:r>
              <a:rPr lang="en-US" altLang="en-US" sz="2800" dirty="0" smtClean="0"/>
              <a:t>Spark Noise Dosimeters:</a:t>
            </a:r>
          </a:p>
          <a:p>
            <a:pPr lvl="2"/>
            <a:r>
              <a:rPr lang="en-US" altLang="en-US" sz="2000" dirty="0" smtClean="0"/>
              <a:t>Zone 1, </a:t>
            </a:r>
            <a:r>
              <a:rPr lang="fr-FR" altLang="en-US" sz="2000" dirty="0" smtClean="0"/>
              <a:t>II 2G Ex </a:t>
            </a:r>
            <a:r>
              <a:rPr lang="fr-FR" altLang="en-US" sz="2000" dirty="0" err="1" smtClean="0"/>
              <a:t>ib</a:t>
            </a:r>
            <a:r>
              <a:rPr lang="fr-FR" altLang="en-US" sz="2000" dirty="0" smtClean="0"/>
              <a:t> IIB T4…T3 Gb</a:t>
            </a:r>
            <a:endParaRPr lang="en-US" altLang="en-US" sz="2000" dirty="0" smtClean="0"/>
          </a:p>
          <a:p>
            <a:pPr lvl="2"/>
            <a:r>
              <a:rPr lang="en-US" altLang="en-US" sz="2000" dirty="0" smtClean="0"/>
              <a:t>Class I,II,III Division 1 Groups C,D,E,F,G T4</a:t>
            </a:r>
          </a:p>
          <a:p>
            <a:pPr lvl="2"/>
            <a:r>
              <a:rPr lang="en-US" altLang="en-US" sz="2000" dirty="0" smtClean="0"/>
              <a:t>MSHA (Has its own approval)</a:t>
            </a:r>
          </a:p>
        </p:txBody>
      </p:sp>
    </p:spTree>
    <p:extLst>
      <p:ext uri="{BB962C8B-B14F-4D97-AF65-F5344CB8AC3E}">
        <p14:creationId xmlns:p14="http://schemas.microsoft.com/office/powerpoint/2010/main" val="139071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b="1" dirty="0" smtClean="0">
                <a:solidFill>
                  <a:srgbClr val="003366"/>
                </a:solidFill>
                <a:latin typeface="Arial" panose="020B0604020202020204" pitchFamily="34" charset="0"/>
              </a:rPr>
              <a:t>Schedule Drawings / I.S. Part Numbering</a:t>
            </a:r>
            <a:endParaRPr lang="en-US" altLang="en-US" sz="3200" b="1" dirty="0" smtClean="0">
              <a:solidFill>
                <a:srgbClr val="003366"/>
              </a:solidFill>
              <a:latin typeface="Arial" panose="020B0604020202020204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1"/>
            <a:r>
              <a:rPr lang="en-US" altLang="en-US" sz="2800" dirty="0" smtClean="0"/>
              <a:t>Schedule Drawings </a:t>
            </a:r>
          </a:p>
          <a:p>
            <a:pPr lvl="2"/>
            <a:r>
              <a:rPr lang="en-US" altLang="en-US" sz="2000" dirty="0"/>
              <a:t>Controlled drawings in Intrinsic Safety Listing / </a:t>
            </a:r>
            <a:r>
              <a:rPr lang="en-US" altLang="en-US" sz="2000" dirty="0" smtClean="0"/>
              <a:t>Approvals</a:t>
            </a:r>
          </a:p>
          <a:p>
            <a:pPr lvl="2"/>
            <a:r>
              <a:rPr lang="en-US" altLang="en-US" sz="2000" dirty="0" smtClean="0"/>
              <a:t>Cannot modify without approval body review ($$$)</a:t>
            </a:r>
          </a:p>
          <a:p>
            <a:pPr lvl="2"/>
            <a:r>
              <a:rPr lang="en-US" altLang="en-US" sz="2000" dirty="0" smtClean="0"/>
              <a:t>Special wording on each page of drawing: “Do not change drawing without approval from the notified body”</a:t>
            </a:r>
          </a:p>
          <a:p>
            <a:pPr lvl="2"/>
            <a:r>
              <a:rPr lang="en-US" altLang="en-US" sz="2000" dirty="0" smtClean="0"/>
              <a:t>Drawing number will have “-IS-SD” suffix </a:t>
            </a:r>
          </a:p>
          <a:p>
            <a:pPr lvl="2"/>
            <a:r>
              <a:rPr lang="en-US" altLang="en-US" sz="2000" dirty="0" smtClean="0"/>
              <a:t>Must be followed completely</a:t>
            </a:r>
          </a:p>
          <a:p>
            <a:pPr lvl="1"/>
            <a:r>
              <a:rPr lang="en-US" altLang="en-US" sz="3100" dirty="0" smtClean="0"/>
              <a:t>Related Drawings</a:t>
            </a:r>
          </a:p>
          <a:p>
            <a:pPr lvl="2"/>
            <a:r>
              <a:rPr lang="en-US" altLang="en-US" sz="2100" dirty="0" smtClean="0"/>
              <a:t>Provide full details for manufacturing IS Product</a:t>
            </a:r>
          </a:p>
          <a:p>
            <a:pPr lvl="2"/>
            <a:r>
              <a:rPr lang="en-US" altLang="en-US" sz="2100" dirty="0" smtClean="0"/>
              <a:t>Changes not affecting Schedule drawing may be made without approval body (after ENG /ISP Manager review)</a:t>
            </a:r>
            <a:endParaRPr lang="en-US" altLang="en-US" sz="2100" dirty="0"/>
          </a:p>
          <a:p>
            <a:pPr lvl="2"/>
            <a:r>
              <a:rPr lang="en-US" altLang="en-US" sz="2100" dirty="0" smtClean="0"/>
              <a:t>Drawing number </a:t>
            </a:r>
            <a:r>
              <a:rPr lang="en-US" altLang="en-US" sz="2100" dirty="0"/>
              <a:t>have “-IS” suffix on drawing / part </a:t>
            </a:r>
            <a:r>
              <a:rPr lang="en-US" altLang="en-US" sz="2100" dirty="0" smtClean="0"/>
              <a:t>number</a:t>
            </a:r>
          </a:p>
          <a:p>
            <a:pPr lvl="2"/>
            <a:r>
              <a:rPr lang="en-US" altLang="en-US" sz="2100" dirty="0" smtClean="0"/>
              <a:t>Contain special wording linking to Schedule drawing and warning changes must be approved by ISP Manager/ENG</a:t>
            </a:r>
            <a:endParaRPr lang="en-US" altLang="en-US" sz="2100" dirty="0"/>
          </a:p>
          <a:p>
            <a:pPr lvl="2"/>
            <a:r>
              <a:rPr lang="en-US" altLang="en-US" sz="2000" dirty="0" smtClean="0"/>
              <a:t>Other manufacturer’s document numbers also have “-IS” suffix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0686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itle 1"/>
          <p:cNvSpPr>
            <a:spLocks noGrp="1"/>
          </p:cNvSpPr>
          <p:nvPr>
            <p:ph type="title"/>
          </p:nvPr>
        </p:nvSpPr>
        <p:spPr>
          <a:xfrm>
            <a:off x="654050" y="1196975"/>
            <a:ext cx="7886700" cy="1325563"/>
          </a:xfrm>
        </p:spPr>
        <p:txBody>
          <a:bodyPr/>
          <a:lstStyle/>
          <a:p>
            <a:pPr algn="ctr"/>
            <a:r>
              <a:rPr lang="en-GB" altLang="en-US" sz="4800" b="1" dirty="0" smtClean="0">
                <a:solidFill>
                  <a:srgbClr val="003366"/>
                </a:solidFill>
                <a:latin typeface="Arial" panose="020B0604020202020204" pitchFamily="34" charset="0"/>
              </a:rPr>
              <a:t>More Resources</a:t>
            </a:r>
            <a:endParaRPr lang="en-US" altLang="en-US" dirty="0" smtClean="0"/>
          </a:p>
        </p:txBody>
      </p:sp>
      <p:sp>
        <p:nvSpPr>
          <p:cNvPr id="175107" name="AutoShape 2" descr="Image result for question  image"/>
          <p:cNvSpPr>
            <a:spLocks noChangeAspect="1" noChangeArrowheads="1"/>
          </p:cNvSpPr>
          <p:nvPr/>
        </p:nvSpPr>
        <p:spPr bwMode="auto">
          <a:xfrm>
            <a:off x="176213" y="-1825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sz="half" idx="1"/>
          </p:nvPr>
        </p:nvSpPr>
        <p:spPr bwMode="auto">
          <a:xfrm>
            <a:off x="611188" y="2420938"/>
            <a:ext cx="7417196" cy="418941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000" dirty="0" smtClean="0">
                <a:latin typeface="Arial" panose="020B0604020202020204" pitchFamily="34" charset="0"/>
              </a:rPr>
              <a:t>D0001.0014 Quality Addendum for Intrinsic Safety Product</a:t>
            </a:r>
          </a:p>
          <a:p>
            <a:r>
              <a:rPr lang="en-GB" altLang="en-US" sz="2000" dirty="0" smtClean="0">
                <a:latin typeface="Arial" panose="020B0604020202020204" pitchFamily="34" charset="0"/>
              </a:rPr>
              <a:t>D0001.0014-1 Intrinsic Safety Listing and Approvals</a:t>
            </a:r>
          </a:p>
          <a:p>
            <a:r>
              <a:rPr lang="en-GB" altLang="en-US" sz="2000" dirty="0" smtClean="0">
                <a:latin typeface="Arial" panose="020B0604020202020204" pitchFamily="34" charset="0"/>
              </a:rPr>
              <a:t>More in depth Hazardous Location training available on the network</a:t>
            </a:r>
          </a:p>
          <a:p>
            <a:pPr lvl="1"/>
            <a:r>
              <a:rPr lang="en-GB" altLang="en-US" sz="1700" dirty="0" smtClean="0">
                <a:latin typeface="Arial" panose="020B0604020202020204" pitchFamily="34" charset="0"/>
              </a:rPr>
              <a:t>R:\Provo\Shared\ATEX - Explosive Atmospheres\ATEX Training\</a:t>
            </a:r>
          </a:p>
          <a:p>
            <a:pPr lvl="2"/>
            <a:r>
              <a:rPr lang="en-US" altLang="en-US" sz="1400" dirty="0" smtClean="0">
                <a:latin typeface="Arial" panose="020B0604020202020204" pitchFamily="34" charset="0"/>
              </a:rPr>
              <a:t>Larson </a:t>
            </a:r>
            <a:r>
              <a:rPr lang="en-US" altLang="en-US" sz="1400" dirty="0">
                <a:latin typeface="Arial" panose="020B0604020202020204" pitchFamily="34" charset="0"/>
              </a:rPr>
              <a:t>Davis Intrinsic Safety Training New Employee 2020</a:t>
            </a:r>
            <a:endParaRPr lang="en-US" altLang="en-US" sz="1400" dirty="0" smtClean="0">
              <a:latin typeface="Arial" panose="020B0604020202020204" pitchFamily="34" charset="0"/>
            </a:endParaRPr>
          </a:p>
          <a:p>
            <a:pPr lvl="2"/>
            <a:r>
              <a:rPr lang="en-US" altLang="en-US" sz="1400" dirty="0">
                <a:latin typeface="Arial" panose="020B0604020202020204" pitchFamily="34" charset="0"/>
              </a:rPr>
              <a:t>PC Basic </a:t>
            </a:r>
            <a:r>
              <a:rPr lang="en-US" altLang="en-US" sz="1400" dirty="0" err="1">
                <a:latin typeface="Arial" panose="020B0604020202020204" pitchFamily="34" charset="0"/>
              </a:rPr>
              <a:t>Hazloc</a:t>
            </a:r>
            <a:r>
              <a:rPr lang="en-US" altLang="en-US" sz="1400" dirty="0">
                <a:latin typeface="Arial" panose="020B0604020202020204" pitchFamily="34" charset="0"/>
              </a:rPr>
              <a:t> Testing and Evaluation - Self Study Training</a:t>
            </a:r>
          </a:p>
          <a:p>
            <a:pPr lvl="2"/>
            <a:r>
              <a:rPr lang="en-US" altLang="en-US" sz="1400" dirty="0" smtClean="0">
                <a:latin typeface="Arial" panose="020B0604020202020204" pitchFamily="34" charset="0"/>
              </a:rPr>
              <a:t>Intertek </a:t>
            </a:r>
            <a:r>
              <a:rPr lang="en-US" altLang="en-US" sz="1400" dirty="0" smtClean="0">
                <a:latin typeface="Arial" panose="020B0604020202020204" pitchFamily="34" charset="0"/>
              </a:rPr>
              <a:t>Guide to Hazardous Location Equipment </a:t>
            </a:r>
            <a:r>
              <a:rPr lang="en-US" altLang="en-US" sz="1400" dirty="0" smtClean="0">
                <a:latin typeface="Arial" panose="020B0604020202020204" pitchFamily="34" charset="0"/>
              </a:rPr>
              <a:t>Marking</a:t>
            </a:r>
            <a:endParaRPr lang="en-US" altLang="en-US" sz="1400" dirty="0" smtClean="0">
              <a:latin typeface="Arial" panose="020B0604020202020204" pitchFamily="34" charset="0"/>
            </a:endParaRPr>
          </a:p>
          <a:p>
            <a:r>
              <a:rPr lang="en-US" altLang="en-US" sz="2000" dirty="0" smtClean="0">
                <a:latin typeface="Arial" panose="020B0604020202020204" pitchFamily="34" charset="0"/>
              </a:rPr>
              <a:t>Hazardous Location Explosion Videos on network:</a:t>
            </a:r>
          </a:p>
          <a:p>
            <a:pPr lvl="1"/>
            <a:r>
              <a:rPr lang="en-US" altLang="en-US" sz="1700" dirty="0" smtClean="0">
                <a:latin typeface="Arial" panose="020B0604020202020204" pitchFamily="34" charset="0"/>
              </a:rPr>
              <a:t>R:\Provo\Shared\ATEX - Explosive Atmospheres\ATEX Training\Hazardous Location Explosion Videos</a:t>
            </a:r>
            <a:endParaRPr lang="en-GB" altLang="en-US" sz="1700" dirty="0" smtClean="0">
              <a:latin typeface="Arial" panose="020B0604020202020204" pitchFamily="34" charset="0"/>
            </a:endParaRPr>
          </a:p>
          <a:p>
            <a:r>
              <a:rPr lang="en-GB" altLang="en-US" sz="2000" dirty="0" smtClean="0">
                <a:latin typeface="Arial" panose="020B0604020202020204" pitchFamily="34" charset="0"/>
              </a:rPr>
              <a:t>Ask ISP Manager if you have any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3E10F3E41EE44CB6DE10C2298ECBE7" ma:contentTypeVersion="0" ma:contentTypeDescription="Create a new document." ma:contentTypeScope="" ma:versionID="e3bf9863212b281ae17d9ddb61987ed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E8498A-6CB5-4DBB-9EE4-6651B63C93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9FB5D122-5662-45B1-B6BD-DA459F98C2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DBAD7C-351C-4C09-8CC3-C1A10281723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9432</TotalTime>
  <Words>457</Words>
  <Application>Microsoft Office PowerPoint</Application>
  <PresentationFormat>On-screen Show (4:3)</PresentationFormat>
  <Paragraphs>53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Larson Davis Intrinsic Safety Training  Agenda</vt:lpstr>
      <vt:lpstr>Larson Davis Intrinsic Safety Products</vt:lpstr>
      <vt:lpstr>Larson Davis Product Area Classifications / Markings</vt:lpstr>
      <vt:lpstr>Schedule Drawings / I.S. Part Numbering</vt:lpstr>
      <vt:lpstr>More Resources</vt:lpstr>
    </vt:vector>
  </TitlesOfParts>
  <Company>Intertek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Calgary Hazloc Seminar - 90 Min.</dc:title>
  <dc:creator>Intertek</dc:creator>
  <cp:lastModifiedBy>Alex Blodgett</cp:lastModifiedBy>
  <cp:revision>236</cp:revision>
  <dcterms:created xsi:type="dcterms:W3CDTF">2002-06-20T09:15:30Z</dcterms:created>
  <dcterms:modified xsi:type="dcterms:W3CDTF">2020-08-06T19:55:44Z</dcterms:modified>
</cp:coreProperties>
</file>