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4"/>
  </p:sldMasterIdLst>
  <p:notesMasterIdLst>
    <p:notesMasterId r:id="rId35"/>
  </p:notesMasterIdLst>
  <p:handoutMasterIdLst>
    <p:handoutMasterId r:id="rId36"/>
  </p:handoutMasterIdLst>
  <p:sldIdLst>
    <p:sldId id="641" r:id="rId5"/>
    <p:sldId id="1106" r:id="rId6"/>
    <p:sldId id="1109" r:id="rId7"/>
    <p:sldId id="1113" r:id="rId8"/>
    <p:sldId id="1114" r:id="rId9"/>
    <p:sldId id="1115" r:id="rId10"/>
    <p:sldId id="1116" r:id="rId11"/>
    <p:sldId id="1023" r:id="rId12"/>
    <p:sldId id="1026" r:id="rId13"/>
    <p:sldId id="1103" r:id="rId14"/>
    <p:sldId id="1027" r:id="rId15"/>
    <p:sldId id="1028" r:id="rId16"/>
    <p:sldId id="1111" r:id="rId17"/>
    <p:sldId id="1029" r:id="rId18"/>
    <p:sldId id="1030" r:id="rId19"/>
    <p:sldId id="1032" r:id="rId20"/>
    <p:sldId id="1033" r:id="rId21"/>
    <p:sldId id="1034" r:id="rId22"/>
    <p:sldId id="1035" r:id="rId23"/>
    <p:sldId id="1036" r:id="rId24"/>
    <p:sldId id="1037" r:id="rId25"/>
    <p:sldId id="1038" r:id="rId26"/>
    <p:sldId id="1045" r:id="rId27"/>
    <p:sldId id="1046" r:id="rId28"/>
    <p:sldId id="1089" r:id="rId29"/>
    <p:sldId id="1090" r:id="rId30"/>
    <p:sldId id="1092" r:id="rId31"/>
    <p:sldId id="1094" r:id="rId32"/>
    <p:sldId id="1095" r:id="rId33"/>
    <p:sldId id="1104"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597"/>
    <a:srgbClr val="949498"/>
    <a:srgbClr val="969696"/>
    <a:srgbClr val="B2B2B2"/>
    <a:srgbClr val="003366"/>
    <a:srgbClr val="FFFF66"/>
    <a:srgbClr val="00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4" autoAdjust="0"/>
    <p:restoredTop sz="97703" autoAdjust="0"/>
  </p:normalViewPr>
  <p:slideViewPr>
    <p:cSldViewPr>
      <p:cViewPr varScale="1">
        <p:scale>
          <a:sx n="73" d="100"/>
          <a:sy n="73" d="100"/>
        </p:scale>
        <p:origin x="1512"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8358"/>
    </p:cViewPr>
  </p:sorterViewPr>
  <p:notesViewPr>
    <p:cSldViewPr>
      <p:cViewPr>
        <p:scale>
          <a:sx n="75" d="100"/>
          <a:sy n="75" d="100"/>
        </p:scale>
        <p:origin x="-1320" y="65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16.xml"/><Relationship Id="rId7" Type="http://schemas.openxmlformats.org/officeDocument/2006/relationships/slide" Target="slides/slide20.xml"/><Relationship Id="rId2" Type="http://schemas.openxmlformats.org/officeDocument/2006/relationships/slide" Target="slides/slide6.xml"/><Relationship Id="rId1" Type="http://schemas.openxmlformats.org/officeDocument/2006/relationships/slide" Target="slides/slide5.xml"/><Relationship Id="rId6" Type="http://schemas.openxmlformats.org/officeDocument/2006/relationships/slide" Target="slides/slide19.xml"/><Relationship Id="rId5" Type="http://schemas.openxmlformats.org/officeDocument/2006/relationships/slide" Target="slides/slide18.xml"/><Relationship Id="rId10" Type="http://schemas.openxmlformats.org/officeDocument/2006/relationships/slide" Target="slides/slide23.xml"/><Relationship Id="rId4" Type="http://schemas.openxmlformats.org/officeDocument/2006/relationships/slide" Target="slides/slide17.xml"/><Relationship Id="rId9"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eaLnBrk="1" fontAlgn="auto" hangingPunct="1">
              <a:spcBef>
                <a:spcPts val="0"/>
              </a:spcBef>
              <a:spcAft>
                <a:spcPts val="0"/>
              </a:spcAft>
              <a:defRPr sz="1200">
                <a:latin typeface="Times New Roman" pitchFamily="18" charset="0"/>
              </a:defRPr>
            </a:lvl1pPr>
          </a:lstStyle>
          <a:p>
            <a:pPr>
              <a:defRPr/>
            </a:pPr>
            <a:endParaRPr lang="en-GB"/>
          </a:p>
        </p:txBody>
      </p:sp>
      <p:sp>
        <p:nvSpPr>
          <p:cNvPr id="4915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Times New Roman" pitchFamily="18" charset="0"/>
              </a:defRPr>
            </a:lvl1pPr>
          </a:lstStyle>
          <a:p>
            <a:pPr>
              <a:defRPr/>
            </a:pPr>
            <a:endParaRPr lang="en-GB"/>
          </a:p>
        </p:txBody>
      </p:sp>
      <p:sp>
        <p:nvSpPr>
          <p:cNvPr id="4915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eaLnBrk="1" fontAlgn="auto" hangingPunct="1">
              <a:spcBef>
                <a:spcPts val="0"/>
              </a:spcBef>
              <a:spcAft>
                <a:spcPts val="0"/>
              </a:spcAft>
              <a:defRPr sz="1200">
                <a:latin typeface="Times New Roman" pitchFamily="18" charset="0"/>
              </a:defRPr>
            </a:lvl1pPr>
          </a:lstStyle>
          <a:p>
            <a:pPr>
              <a:defRPr/>
            </a:pPr>
            <a:endParaRPr lang="en-GB"/>
          </a:p>
        </p:txBody>
      </p:sp>
      <p:sp>
        <p:nvSpPr>
          <p:cNvPr id="4915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Times New Roman" panose="02020603050405020304" pitchFamily="18" charset="0"/>
              </a:defRPr>
            </a:lvl1pPr>
          </a:lstStyle>
          <a:p>
            <a:pPr>
              <a:defRPr/>
            </a:pPr>
            <a:fld id="{33AF5411-484D-49AB-9E5B-2DB6F0B5C87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eaLnBrk="1" fontAlgn="auto" hangingPunct="1">
              <a:spcBef>
                <a:spcPts val="0"/>
              </a:spcBef>
              <a:spcAft>
                <a:spcPts val="0"/>
              </a:spcAft>
              <a:defRPr sz="1200">
                <a:latin typeface="Times New Roman" pitchFamily="18" charset="0"/>
              </a:defRPr>
            </a:lvl1pPr>
          </a:lstStyle>
          <a:p>
            <a:pPr>
              <a:defRPr/>
            </a:pPr>
            <a:endParaRPr lang="en-US"/>
          </a:p>
        </p:txBody>
      </p:sp>
      <p:sp>
        <p:nvSpPr>
          <p:cNvPr id="3481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Times New Roman" pitchFamily="18"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eaLnBrk="1" fontAlgn="auto" hangingPunct="1">
              <a:spcBef>
                <a:spcPts val="0"/>
              </a:spcBef>
              <a:spcAft>
                <a:spcPts val="0"/>
              </a:spcAft>
              <a:defRPr sz="1200">
                <a:latin typeface="Times New Roman" pitchFamily="18" charset="0"/>
              </a:defRPr>
            </a:lvl1pPr>
          </a:lstStyle>
          <a:p>
            <a:pPr>
              <a:defRPr/>
            </a:pPr>
            <a:endParaRPr lang="en-US"/>
          </a:p>
        </p:txBody>
      </p:sp>
      <p:sp>
        <p:nvSpPr>
          <p:cNvPr id="3482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Times New Roman" panose="02020603050405020304" pitchFamily="18" charset="0"/>
              </a:defRPr>
            </a:lvl1pPr>
          </a:lstStyle>
          <a:p>
            <a:pPr>
              <a:defRPr/>
            </a:pPr>
            <a:fld id="{2C67D2E5-566E-4DC8-98C0-6A5B9E7C3F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3F8817F-45CD-481F-A3E3-3CBB9711A807}" type="slidenum">
              <a:rPr lang="en-US" altLang="en-US" smtClean="0"/>
              <a:pPr fontAlgn="base">
                <a:spcBef>
                  <a:spcPct val="0"/>
                </a:spcBef>
                <a:spcAft>
                  <a:spcPct val="0"/>
                </a:spcAft>
              </a:pPr>
              <a:t>1</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BCE920C-2D5D-42E8-B7E4-ED1642B89800}" type="slidenum">
              <a:rPr lang="en-US" altLang="en-US" smtClean="0"/>
              <a:pPr fontAlgn="base">
                <a:spcBef>
                  <a:spcPct val="0"/>
                </a:spcBef>
                <a:spcAft>
                  <a:spcPct val="0"/>
                </a:spcAft>
              </a:pPr>
              <a:t>12</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03C3C26-47C4-4183-AE55-CC4EAC205785}" type="slidenum">
              <a:rPr lang="en-US" altLang="en-US" smtClean="0"/>
              <a:pPr fontAlgn="base">
                <a:spcBef>
                  <a:spcPct val="0"/>
                </a:spcBef>
                <a:spcAft>
                  <a:spcPct val="0"/>
                </a:spcAft>
              </a:pPr>
              <a:t>14</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3E26A9B-EDAC-4BF9-A8D5-EC6CB8D8A893}" type="slidenum">
              <a:rPr lang="en-US" altLang="en-US" smtClean="0"/>
              <a:pPr fontAlgn="base">
                <a:spcBef>
                  <a:spcPct val="0"/>
                </a:spcBef>
                <a:spcAft>
                  <a:spcPct val="0"/>
                </a:spcAft>
              </a:pPr>
              <a:t>15</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8CAF7B3-19FD-4E10-8927-899CD83D974E}" type="slidenum">
              <a:rPr lang="en-US" altLang="en-US" smtClean="0"/>
              <a:pPr fontAlgn="base">
                <a:spcBef>
                  <a:spcPct val="0"/>
                </a:spcBef>
                <a:spcAft>
                  <a:spcPct val="0"/>
                </a:spcAft>
              </a:pPr>
              <a:t>16</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866F0383-E365-4806-8D7F-596BCCD09836}" type="slidenum">
              <a:rPr lang="en-US" altLang="en-US" smtClean="0"/>
              <a:pPr fontAlgn="base">
                <a:spcBef>
                  <a:spcPct val="0"/>
                </a:spcBef>
                <a:spcAft>
                  <a:spcPct val="0"/>
                </a:spcAft>
              </a:pPr>
              <a:t>17</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1B07FDD-CF56-4CF3-8472-1F553AA921F9}" type="slidenum">
              <a:rPr lang="en-US" altLang="en-US" smtClean="0"/>
              <a:pPr fontAlgn="base">
                <a:spcBef>
                  <a:spcPct val="0"/>
                </a:spcBef>
                <a:spcAft>
                  <a:spcPct val="0"/>
                </a:spcAft>
              </a:pPr>
              <a:t>18</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E79FA72-D81F-414D-A3E2-D8009DC6151E}" type="slidenum">
              <a:rPr lang="en-US" altLang="en-US" smtClean="0"/>
              <a:pPr fontAlgn="base">
                <a:spcBef>
                  <a:spcPct val="0"/>
                </a:spcBef>
                <a:spcAft>
                  <a:spcPct val="0"/>
                </a:spcAft>
              </a:pPr>
              <a:t>19</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CF9D592-F7BD-43BD-AC71-88968077DF7B}" type="slidenum">
              <a:rPr lang="en-US" altLang="en-US" smtClean="0"/>
              <a:pPr fontAlgn="base">
                <a:spcBef>
                  <a:spcPct val="0"/>
                </a:spcBef>
                <a:spcAft>
                  <a:spcPct val="0"/>
                </a:spcAft>
              </a:pPr>
              <a:t>20</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866E7A74-D4CA-4BD3-868F-6617F008FCBC}" type="slidenum">
              <a:rPr lang="en-US" altLang="en-US" smtClean="0"/>
              <a:pPr fontAlgn="base">
                <a:spcBef>
                  <a:spcPct val="0"/>
                </a:spcBef>
                <a:spcAft>
                  <a:spcPct val="0"/>
                </a:spcAft>
              </a:pPr>
              <a:t>21</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DED5C71-1818-4637-BE92-804CD3010776}" type="slidenum">
              <a:rPr lang="en-US" altLang="en-US" smtClean="0"/>
              <a:pPr fontAlgn="base">
                <a:spcBef>
                  <a:spcPct val="0"/>
                </a:spcBef>
                <a:spcAft>
                  <a:spcPct val="0"/>
                </a:spcAft>
              </a:pPr>
              <a:t>22</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B6D24C0D-A929-4C63-AE01-27B43882243A}" type="slidenum">
              <a:rPr lang="en-US" altLang="en-US" smtClean="0"/>
              <a:pPr fontAlgn="base">
                <a:spcBef>
                  <a:spcPct val="0"/>
                </a:spcBef>
                <a:spcAft>
                  <a:spcPct val="0"/>
                </a:spcAft>
              </a:pPr>
              <a:t>3</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85684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81C0A95B-589C-4501-9AAF-CB58DEACE8A6}" type="slidenum">
              <a:rPr lang="en-US" altLang="en-US" smtClean="0"/>
              <a:pPr fontAlgn="base">
                <a:spcBef>
                  <a:spcPct val="0"/>
                </a:spcBef>
                <a:spcAft>
                  <a:spcPct val="0"/>
                </a:spcAft>
              </a:pPr>
              <a:t>23</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smtClean="0"/>
          </a:p>
        </p:txBody>
      </p:sp>
      <p:sp>
        <p:nvSpPr>
          <p:cNvPr id="5939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E32F6A96-526B-4A86-8398-3FC980FA9213}" type="slidenum">
              <a:rPr lang="en-US" altLang="en-US" smtClean="0">
                <a:cs typeface="Times New Roman" panose="02020603050405020304" pitchFamily="18" charset="0"/>
              </a:rPr>
              <a:pPr fontAlgn="base">
                <a:spcBef>
                  <a:spcPct val="0"/>
                </a:spcBef>
                <a:spcAft>
                  <a:spcPct val="0"/>
                </a:spcAft>
              </a:pPr>
              <a:t>24</a:t>
            </a:fld>
            <a:endParaRPr lang="en-US" altLang="en-US" smtClean="0">
              <a:cs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smtClean="0"/>
          </a:p>
        </p:txBody>
      </p:sp>
      <p:sp>
        <p:nvSpPr>
          <p:cNvPr id="14746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92D5732-F5A4-43A2-8F84-D8912E27CA1D}" type="slidenum">
              <a:rPr lang="en-US" altLang="en-US" smtClean="0">
                <a:cs typeface="Times New Roman" panose="02020603050405020304" pitchFamily="18" charset="0"/>
              </a:rPr>
              <a:pPr fontAlgn="base">
                <a:spcBef>
                  <a:spcPct val="0"/>
                </a:spcBef>
                <a:spcAft>
                  <a:spcPct val="0"/>
                </a:spcAft>
              </a:pPr>
              <a:t>25</a:t>
            </a:fld>
            <a:endParaRPr lang="en-US" altLang="en-US" smtClean="0">
              <a:cs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endParaRPr lang="en-US" altLang="en-US" smtClean="0"/>
          </a:p>
        </p:txBody>
      </p:sp>
      <p:sp>
        <p:nvSpPr>
          <p:cNvPr id="14950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6E373BA4-2024-455E-8654-FFD16AD0FA6C}" type="slidenum">
              <a:rPr lang="en-US" altLang="en-US" smtClean="0">
                <a:cs typeface="Times New Roman" panose="02020603050405020304" pitchFamily="18" charset="0"/>
              </a:rPr>
              <a:pPr fontAlgn="base">
                <a:spcBef>
                  <a:spcPct val="0"/>
                </a:spcBef>
                <a:spcAft>
                  <a:spcPct val="0"/>
                </a:spcAft>
              </a:pPr>
              <a:t>26</a:t>
            </a:fld>
            <a:endParaRPr lang="en-US" altLang="en-US" smtClean="0">
              <a:cs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endParaRPr lang="en-US" altLang="en-US" smtClean="0"/>
          </a:p>
        </p:txBody>
      </p:sp>
      <p:sp>
        <p:nvSpPr>
          <p:cNvPr id="15360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5307E1D-76E5-4581-86E0-639FE463820D}" type="slidenum">
              <a:rPr lang="en-US" altLang="en-US" smtClean="0">
                <a:cs typeface="Times New Roman" panose="02020603050405020304" pitchFamily="18" charset="0"/>
              </a:rPr>
              <a:pPr fontAlgn="base">
                <a:spcBef>
                  <a:spcPct val="0"/>
                </a:spcBef>
                <a:spcAft>
                  <a:spcPct val="0"/>
                </a:spcAft>
              </a:pPr>
              <a:t>27</a:t>
            </a:fld>
            <a:endParaRPr lang="en-US" altLang="en-US" smtClean="0">
              <a:cs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p:spPr>
        <p:txBody>
          <a:bodyPr/>
          <a:lstStyle/>
          <a:p>
            <a:endParaRPr lang="en-US" altLang="en-US" smtClean="0"/>
          </a:p>
        </p:txBody>
      </p:sp>
      <p:sp>
        <p:nvSpPr>
          <p:cNvPr id="15770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0895085-5B8A-44D8-B193-8E9C7D54B57F}" type="slidenum">
              <a:rPr lang="en-US" altLang="en-US" smtClean="0">
                <a:cs typeface="Times New Roman" panose="02020603050405020304" pitchFamily="18" charset="0"/>
              </a:rPr>
              <a:pPr fontAlgn="base">
                <a:spcBef>
                  <a:spcPct val="0"/>
                </a:spcBef>
                <a:spcAft>
                  <a:spcPct val="0"/>
                </a:spcAft>
              </a:pPr>
              <a:t>28</a:t>
            </a:fld>
            <a:endParaRPr lang="en-US" altLang="en-US" smtClean="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endParaRPr lang="en-US" altLang="en-US" smtClean="0"/>
          </a:p>
        </p:txBody>
      </p:sp>
      <p:sp>
        <p:nvSpPr>
          <p:cNvPr id="15974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17C6EEF-C82F-4510-B381-779EEF2BA3B4}" type="slidenum">
              <a:rPr lang="en-US" altLang="en-US" smtClean="0">
                <a:cs typeface="Times New Roman" panose="02020603050405020304" pitchFamily="18" charset="0"/>
              </a:rPr>
              <a:pPr fontAlgn="base">
                <a:spcBef>
                  <a:spcPct val="0"/>
                </a:spcBef>
                <a:spcAft>
                  <a:spcPct val="0"/>
                </a:spcAft>
              </a:pPr>
              <a:t>29</a:t>
            </a:fld>
            <a:endParaRPr lang="en-US" altLang="en-US" smtClean="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2AB7F6D-FACF-4719-8027-35285F29D23C}" type="slidenum">
              <a:rPr lang="en-US" altLang="en-US"/>
              <a:pPr eaLnBrk="1" hangingPunct="1">
                <a:spcBef>
                  <a:spcPct val="0"/>
                </a:spcBef>
              </a:pPr>
              <a:t>4</a:t>
            </a:fld>
            <a:endParaRPr lang="en-US" alt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1336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0126687-D912-483E-A14B-A960DC4B6996}" type="slidenum">
              <a:rPr lang="en-US" altLang="en-US"/>
              <a:pPr eaLnBrk="1" hangingPunct="1">
                <a:spcBef>
                  <a:spcPct val="0"/>
                </a:spcBef>
              </a:pPr>
              <a:t>5</a:t>
            </a:fld>
            <a:endParaRPr lang="en-US" alt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extLst>
      <p:ext uri="{BB962C8B-B14F-4D97-AF65-F5344CB8AC3E}">
        <p14:creationId xmlns:p14="http://schemas.microsoft.com/office/powerpoint/2010/main" val="299082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BD844D0-09F6-4D94-95A8-CA390566DDBC}" type="slidenum">
              <a:rPr lang="en-US" altLang="en-US"/>
              <a:pPr eaLnBrk="1" hangingPunct="1">
                <a:spcBef>
                  <a:spcPct val="0"/>
                </a:spcBef>
              </a:pPr>
              <a:t>6</a:t>
            </a:fld>
            <a:endParaRPr lang="en-US" alt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extLst>
      <p:ext uri="{BB962C8B-B14F-4D97-AF65-F5344CB8AC3E}">
        <p14:creationId xmlns:p14="http://schemas.microsoft.com/office/powerpoint/2010/main" val="46707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9863368-B5E2-4B0C-9549-5D720146B9FE}" type="slidenum">
              <a:rPr lang="en-US" altLang="en-US"/>
              <a:pPr eaLnBrk="1" hangingPunct="1">
                <a:spcBef>
                  <a:spcPct val="0"/>
                </a:spcBef>
              </a:pPr>
              <a:t>7</a:t>
            </a:fld>
            <a:endParaRPr lang="en-US" alt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xfrm>
            <a:off x="701675" y="4416425"/>
            <a:ext cx="5607050" cy="4183063"/>
          </a:xfrm>
          <a:noFill/>
        </p:spPr>
        <p:txBody>
          <a:bodyPr/>
          <a:lstStyle/>
          <a:p>
            <a:pPr eaLnBrk="1" hangingPunct="1"/>
            <a:endParaRPr lang="en-GB" altLang="en-US" smtClean="0"/>
          </a:p>
        </p:txBody>
      </p:sp>
    </p:spTree>
    <p:extLst>
      <p:ext uri="{BB962C8B-B14F-4D97-AF65-F5344CB8AC3E}">
        <p14:creationId xmlns:p14="http://schemas.microsoft.com/office/powerpoint/2010/main" val="325996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B6D24C0D-A929-4C63-AE01-27B43882243A}" type="slidenum">
              <a:rPr lang="en-US" altLang="en-US" smtClean="0"/>
              <a:pPr fontAlgn="base">
                <a:spcBef>
                  <a:spcPct val="0"/>
                </a:spcBef>
                <a:spcAft>
                  <a:spcPct val="0"/>
                </a:spcAft>
              </a:pPr>
              <a:t>8</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smtClean="0"/>
          </a:p>
        </p:txBody>
      </p:sp>
      <p:sp>
        <p:nvSpPr>
          <p:cNvPr id="1741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47723FB-3502-467B-90EC-895A5C69B07E}" type="slidenum">
              <a:rPr lang="en-US" altLang="en-US" smtClean="0">
                <a:cs typeface="Times New Roman" panose="02020603050405020304" pitchFamily="18" charset="0"/>
              </a:rPr>
              <a:pPr fontAlgn="base">
                <a:spcBef>
                  <a:spcPct val="0"/>
                </a:spcBef>
                <a:spcAft>
                  <a:spcPct val="0"/>
                </a:spcAft>
              </a:pPr>
              <a:t>9</a:t>
            </a:fld>
            <a:endParaRPr lang="en-US" altLang="en-US" smtClean="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0C81780-4ABF-49C7-9CDA-2E8CFA84540C}" type="slidenum">
              <a:rPr lang="en-US" altLang="en-US" smtClean="0">
                <a:cs typeface="Times New Roman" panose="02020603050405020304" pitchFamily="18" charset="0"/>
              </a:rPr>
              <a:pPr fontAlgn="base">
                <a:spcBef>
                  <a:spcPct val="0"/>
                </a:spcBef>
                <a:spcAft>
                  <a:spcPct val="0"/>
                </a:spcAft>
              </a:pPr>
              <a:t>11</a:t>
            </a:fld>
            <a:endParaRPr lang="en-US" altLang="en-US" smtClean="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9454A5-27F8-4286-BBF2-DA781EFC518D}" type="datetimeFigureOut">
              <a:rPr lang="en-US"/>
              <a:pPr>
                <a:defRPr/>
              </a:pPr>
              <a:t>8/5/2020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CF370F-FCE6-4DF5-93BE-6EC1E7C63939}" type="slidenum">
              <a:rPr lang="en-US" altLang="en-US"/>
              <a:pPr>
                <a:defRPr/>
              </a:pPr>
              <a:t>‹#›</a:t>
            </a:fld>
            <a:endParaRPr lang="en-US" altLang="en-US"/>
          </a:p>
        </p:txBody>
      </p:sp>
    </p:spTree>
    <p:extLst>
      <p:ext uri="{BB962C8B-B14F-4D97-AF65-F5344CB8AC3E}">
        <p14:creationId xmlns:p14="http://schemas.microsoft.com/office/powerpoint/2010/main" val="388445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E12493-4A9F-4C83-92C4-7CA52F318D11}" type="datetimeFigureOut">
              <a:rPr lang="en-US"/>
              <a:pPr>
                <a:defRPr/>
              </a:pPr>
              <a:t>8/5/2020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AA046-049C-4E07-94E2-0FA9229755E2}" type="slidenum">
              <a:rPr lang="en-US" altLang="en-US"/>
              <a:pPr>
                <a:defRPr/>
              </a:pPr>
              <a:t>‹#›</a:t>
            </a:fld>
            <a:endParaRPr lang="en-US" altLang="en-US"/>
          </a:p>
        </p:txBody>
      </p:sp>
    </p:spTree>
    <p:extLst>
      <p:ext uri="{BB962C8B-B14F-4D97-AF65-F5344CB8AC3E}">
        <p14:creationId xmlns:p14="http://schemas.microsoft.com/office/powerpoint/2010/main" val="259065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F5A797-B660-4059-9A6B-B7A97412AE82}" type="datetimeFigureOut">
              <a:rPr lang="en-US"/>
              <a:pPr>
                <a:defRPr/>
              </a:pPr>
              <a:t>8/5/2020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3D93B-B57D-4B3C-A1E8-BB06734F34CF}" type="slidenum">
              <a:rPr lang="en-US" altLang="en-US"/>
              <a:pPr>
                <a:defRPr/>
              </a:pPr>
              <a:t>‹#›</a:t>
            </a:fld>
            <a:endParaRPr lang="en-US" altLang="en-US"/>
          </a:p>
        </p:txBody>
      </p:sp>
    </p:spTree>
    <p:extLst>
      <p:ext uri="{BB962C8B-B14F-4D97-AF65-F5344CB8AC3E}">
        <p14:creationId xmlns:p14="http://schemas.microsoft.com/office/powerpoint/2010/main" val="390818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908050"/>
            <a:ext cx="7586662" cy="630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6013" y="1700213"/>
            <a:ext cx="3703637" cy="4465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700213"/>
            <a:ext cx="3703638" cy="4465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140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908050"/>
            <a:ext cx="7586662" cy="630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6013" y="1700213"/>
            <a:ext cx="3703637" cy="4465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72050" y="1700213"/>
            <a:ext cx="3703638"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72050" y="4008438"/>
            <a:ext cx="3703638" cy="2157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7770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16013" y="908050"/>
            <a:ext cx="7586662"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14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A3F503-53FF-475F-A10B-A2A8750032D8}" type="datetimeFigureOut">
              <a:rPr lang="en-US"/>
              <a:pPr>
                <a:defRPr/>
              </a:pPr>
              <a:t>8/5/2020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82F4CB-F804-4E1E-87FA-4FB0DF6E5507}" type="slidenum">
              <a:rPr lang="en-US" altLang="en-US"/>
              <a:pPr>
                <a:defRPr/>
              </a:pPr>
              <a:t>‹#›</a:t>
            </a:fld>
            <a:endParaRPr lang="en-US" altLang="en-US"/>
          </a:p>
        </p:txBody>
      </p:sp>
    </p:spTree>
    <p:extLst>
      <p:ext uri="{BB962C8B-B14F-4D97-AF65-F5344CB8AC3E}">
        <p14:creationId xmlns:p14="http://schemas.microsoft.com/office/powerpoint/2010/main" val="61351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6B42B889-87E1-4703-AF05-9D83CFE657F1}" type="datetimeFigureOut">
              <a:rPr lang="en-US"/>
              <a:pPr>
                <a:defRPr/>
              </a:pPr>
              <a:t>8/5/2020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70ECD-FF33-4D21-8E37-CD7093DD9C0D}" type="slidenum">
              <a:rPr lang="en-US" altLang="en-US"/>
              <a:pPr>
                <a:defRPr/>
              </a:pPr>
              <a:t>‹#›</a:t>
            </a:fld>
            <a:endParaRPr lang="en-US" altLang="en-US"/>
          </a:p>
        </p:txBody>
      </p:sp>
    </p:spTree>
    <p:extLst>
      <p:ext uri="{BB962C8B-B14F-4D97-AF65-F5344CB8AC3E}">
        <p14:creationId xmlns:p14="http://schemas.microsoft.com/office/powerpoint/2010/main" val="261814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692DE8-0BDE-431E-97C7-B733C94938F5}" type="datetimeFigureOut">
              <a:rPr lang="en-US"/>
              <a:pPr>
                <a:defRPr/>
              </a:pPr>
              <a:t>8/5/2020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947FC2-79B4-45C7-8374-76D4A7A14636}" type="slidenum">
              <a:rPr lang="en-US" altLang="en-US"/>
              <a:pPr>
                <a:defRPr/>
              </a:pPr>
              <a:t>‹#›</a:t>
            </a:fld>
            <a:endParaRPr lang="en-US" altLang="en-US"/>
          </a:p>
        </p:txBody>
      </p:sp>
    </p:spTree>
    <p:extLst>
      <p:ext uri="{BB962C8B-B14F-4D97-AF65-F5344CB8AC3E}">
        <p14:creationId xmlns:p14="http://schemas.microsoft.com/office/powerpoint/2010/main" val="29581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0B216A-D15A-4BAB-8042-E6858D08917B}" type="datetimeFigureOut">
              <a:rPr lang="en-US"/>
              <a:pPr>
                <a:defRPr/>
              </a:pPr>
              <a:t>8/5/2020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A1E0E4-458B-41A9-8BBE-9F5D0A5E1036}" type="slidenum">
              <a:rPr lang="en-US" altLang="en-US"/>
              <a:pPr>
                <a:defRPr/>
              </a:pPr>
              <a:t>‹#›</a:t>
            </a:fld>
            <a:endParaRPr lang="en-US" altLang="en-US"/>
          </a:p>
        </p:txBody>
      </p:sp>
    </p:spTree>
    <p:extLst>
      <p:ext uri="{BB962C8B-B14F-4D97-AF65-F5344CB8AC3E}">
        <p14:creationId xmlns:p14="http://schemas.microsoft.com/office/powerpoint/2010/main" val="117557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61761B-244C-45C2-9A2B-385024B07E44}" type="datetimeFigureOut">
              <a:rPr lang="en-US"/>
              <a:pPr>
                <a:defRPr/>
              </a:pPr>
              <a:t>8/5/2020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DBD077-7BE5-4798-BA38-6496ECEB61AE}" type="slidenum">
              <a:rPr lang="en-US" altLang="en-US"/>
              <a:pPr>
                <a:defRPr/>
              </a:pPr>
              <a:t>‹#›</a:t>
            </a:fld>
            <a:endParaRPr lang="en-US" altLang="en-US"/>
          </a:p>
        </p:txBody>
      </p:sp>
    </p:spTree>
    <p:extLst>
      <p:ext uri="{BB962C8B-B14F-4D97-AF65-F5344CB8AC3E}">
        <p14:creationId xmlns:p14="http://schemas.microsoft.com/office/powerpoint/2010/main" val="404710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7442B7-AAD1-46F6-B257-8C91AF613C7B}" type="datetimeFigureOut">
              <a:rPr lang="en-US"/>
              <a:pPr>
                <a:defRPr/>
              </a:pPr>
              <a:t>8/5/2020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DBD245E-6DC3-4787-87A0-2BF5D61AB9C3}" type="slidenum">
              <a:rPr lang="en-US" altLang="en-US"/>
              <a:pPr>
                <a:defRPr/>
              </a:pPr>
              <a:t>‹#›</a:t>
            </a:fld>
            <a:endParaRPr lang="en-US" altLang="en-US"/>
          </a:p>
        </p:txBody>
      </p:sp>
    </p:spTree>
    <p:extLst>
      <p:ext uri="{BB962C8B-B14F-4D97-AF65-F5344CB8AC3E}">
        <p14:creationId xmlns:p14="http://schemas.microsoft.com/office/powerpoint/2010/main" val="289618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25FFD465-6AFC-4E7E-B426-514C950EA310}" type="datetimeFigureOut">
              <a:rPr lang="en-US"/>
              <a:pPr>
                <a:defRPr/>
              </a:pPr>
              <a:t>8/5/2020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7D4F5F-0A6A-492F-9F17-8D5AE8BFD9BE}" type="slidenum">
              <a:rPr lang="en-US" altLang="en-US"/>
              <a:pPr>
                <a:defRPr/>
              </a:pPr>
              <a:t>‹#›</a:t>
            </a:fld>
            <a:endParaRPr lang="en-US" altLang="en-US"/>
          </a:p>
        </p:txBody>
      </p:sp>
    </p:spTree>
    <p:extLst>
      <p:ext uri="{BB962C8B-B14F-4D97-AF65-F5344CB8AC3E}">
        <p14:creationId xmlns:p14="http://schemas.microsoft.com/office/powerpoint/2010/main" val="240879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C1A318B4-175A-40ED-8F74-1F23EAE60F93}" type="datetimeFigureOut">
              <a:rPr lang="en-US"/>
              <a:pPr>
                <a:defRPr/>
              </a:pPr>
              <a:t>8/5/2020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F2FF09-C629-4CDF-9E99-75B26C840339}" type="slidenum">
              <a:rPr lang="en-US" altLang="en-US"/>
              <a:pPr>
                <a:defRPr/>
              </a:pPr>
              <a:t>‹#›</a:t>
            </a:fld>
            <a:endParaRPr lang="en-US" altLang="en-US"/>
          </a:p>
        </p:txBody>
      </p:sp>
    </p:spTree>
    <p:extLst>
      <p:ext uri="{BB962C8B-B14F-4D97-AF65-F5344CB8AC3E}">
        <p14:creationId xmlns:p14="http://schemas.microsoft.com/office/powerpoint/2010/main" val="346562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2101CCBE-9936-476A-8399-7F7E405E6273}" type="datetimeFigureOut">
              <a:rPr lang="en-US"/>
              <a:pPr>
                <a:defRPr/>
              </a:pPr>
              <a:t>8/5/2020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464D9BC6-270A-487D-82F5-1E68159747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5" r:id="rId14"/>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uk/imgres?imgurl=http://img.ebigchina.com/cdimg/170755/368118/0/1068705347.jpg&amp;imgrefurl=http://hkweld.ebigchina.com/sdp/170755/4/pd-1009244/341996-505921.html&amp;h=621&amp;w=500&amp;sz=42&amp;tbnid=y7G95rK1G1MJ:&amp;tbnh=134&amp;tbnw=107&amp;hl=en&amp;start=3&amp;prev=/images?q%3Dwelding%2Bmachine%26svnum%3D10%26hl%3Den%26lr%3D%26rls%3DGGLD,GGLD:2004-03,GGLD:en%26sa%3DN"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title"/>
          </p:nvPr>
        </p:nvSpPr>
        <p:spPr>
          <a:xfrm>
            <a:off x="457200" y="549275"/>
            <a:ext cx="8229600" cy="868363"/>
          </a:xfrm>
        </p:spPr>
        <p:txBody>
          <a:bodyPr rtlCol="0">
            <a:normAutofit fontScale="90000"/>
          </a:bodyPr>
          <a:lstStyle/>
          <a:p>
            <a:pPr fontAlgn="auto">
              <a:spcAft>
                <a:spcPts val="0"/>
              </a:spcAft>
              <a:defRPr/>
            </a:pPr>
            <a:r>
              <a:rPr lang="en-GB" altLang="en-US" sz="3200" b="1" dirty="0" smtClean="0">
                <a:solidFill>
                  <a:srgbClr val="003366"/>
                </a:solidFill>
                <a:latin typeface="Arial" charset="0"/>
              </a:rPr>
              <a:t>Larson Davis Intrinsic Safety </a:t>
            </a:r>
            <a:r>
              <a:rPr lang="en-GB" altLang="en-US" sz="3200" b="1" dirty="0" smtClean="0">
                <a:solidFill>
                  <a:srgbClr val="003366"/>
                </a:solidFill>
                <a:latin typeface="Arial" charset="0"/>
              </a:rPr>
              <a:t>Training </a:t>
            </a:r>
            <a:r>
              <a:rPr lang="en-GB" altLang="en-US" sz="3200" b="1" dirty="0" smtClean="0">
                <a:solidFill>
                  <a:srgbClr val="003366"/>
                </a:solidFill>
                <a:latin typeface="Arial" charset="0"/>
              </a:rPr>
              <a:t/>
            </a:r>
            <a:br>
              <a:rPr lang="en-GB" altLang="en-US" sz="3200" b="1" dirty="0" smtClean="0">
                <a:solidFill>
                  <a:srgbClr val="003366"/>
                </a:solidFill>
                <a:latin typeface="Arial" charset="0"/>
              </a:rPr>
            </a:br>
            <a:r>
              <a:rPr lang="en-GB" altLang="en-US" sz="3200" b="1" dirty="0" smtClean="0">
                <a:solidFill>
                  <a:srgbClr val="003366"/>
                </a:solidFill>
                <a:latin typeface="Arial" charset="0"/>
              </a:rPr>
              <a:t>Agenda</a:t>
            </a:r>
            <a:endParaRPr lang="en-US" altLang="en-US" sz="3200" b="1" dirty="0" smtClean="0">
              <a:solidFill>
                <a:srgbClr val="003366"/>
              </a:solidFill>
              <a:latin typeface="Arial" charset="0"/>
            </a:endParaRPr>
          </a:p>
        </p:txBody>
      </p:sp>
      <p:sp>
        <p:nvSpPr>
          <p:cNvPr id="9220" name="Rectangle 3"/>
          <p:cNvSpPr>
            <a:spLocks noGrp="1" noChangeArrowheads="1"/>
          </p:cNvSpPr>
          <p:nvPr>
            <p:ph idx="1"/>
          </p:nvPr>
        </p:nvSpPr>
        <p:spPr bwMode="auto">
          <a:xfrm>
            <a:off x="457200" y="1600200"/>
            <a:ext cx="8507413" cy="4708525"/>
          </a:xfrm>
        </p:spPr>
        <p:txBody>
          <a:bodyPr wrap="square" numCol="1" anchor="t" anchorCtr="0" compatLnSpc="1">
            <a:prstTxWarp prst="textNoShape">
              <a:avLst/>
            </a:prstTxWarp>
          </a:bodyPr>
          <a:lstStyle/>
          <a:p>
            <a:pPr>
              <a:lnSpc>
                <a:spcPct val="80000"/>
              </a:lnSpc>
            </a:pPr>
            <a:r>
              <a:rPr lang="en-US" altLang="en-US" sz="2400" dirty="0" smtClean="0">
                <a:solidFill>
                  <a:srgbClr val="003366"/>
                </a:solidFill>
                <a:latin typeface="Arial" panose="020B0604020202020204" pitchFamily="34" charset="0"/>
              </a:rPr>
              <a:t>Larson Davis Intrinsic Safety Products</a:t>
            </a:r>
          </a:p>
          <a:p>
            <a:pPr>
              <a:lnSpc>
                <a:spcPct val="80000"/>
              </a:lnSpc>
            </a:pPr>
            <a:r>
              <a:rPr lang="en-US" altLang="en-US" sz="2400" dirty="0" smtClean="0">
                <a:solidFill>
                  <a:srgbClr val="003366"/>
                </a:solidFill>
                <a:latin typeface="Arial" panose="020B0604020202020204" pitchFamily="34" charset="0"/>
              </a:rPr>
              <a:t>Hazardous Location </a:t>
            </a:r>
            <a:r>
              <a:rPr lang="en-US" altLang="en-US" sz="2400" dirty="0">
                <a:solidFill>
                  <a:srgbClr val="003366"/>
                </a:solidFill>
                <a:latin typeface="Arial" panose="020B0604020202020204" pitchFamily="34" charset="0"/>
              </a:rPr>
              <a:t>O</a:t>
            </a:r>
            <a:r>
              <a:rPr lang="en-US" altLang="en-US" sz="2400" dirty="0" smtClean="0">
                <a:solidFill>
                  <a:srgbClr val="003366"/>
                </a:solidFill>
                <a:latin typeface="Arial" panose="020B0604020202020204" pitchFamily="34" charset="0"/>
              </a:rPr>
              <a:t>verview training</a:t>
            </a:r>
          </a:p>
          <a:p>
            <a:pPr lvl="1">
              <a:lnSpc>
                <a:spcPct val="80000"/>
              </a:lnSpc>
            </a:pPr>
            <a:r>
              <a:rPr lang="en-US" altLang="en-US" sz="2100" dirty="0" smtClean="0">
                <a:solidFill>
                  <a:srgbClr val="003366"/>
                </a:solidFill>
                <a:latin typeface="Arial" panose="020B0604020202020204" pitchFamily="34" charset="0"/>
              </a:rPr>
              <a:t>Part 1 – Hazardous Location Definition</a:t>
            </a:r>
          </a:p>
          <a:p>
            <a:pPr lvl="1">
              <a:lnSpc>
                <a:spcPct val="80000"/>
              </a:lnSpc>
            </a:pPr>
            <a:r>
              <a:rPr lang="en-US" altLang="en-US" sz="2100" dirty="0">
                <a:solidFill>
                  <a:srgbClr val="003366"/>
                </a:solidFill>
                <a:latin typeface="Arial" panose="020B0604020202020204" pitchFamily="34" charset="0"/>
              </a:rPr>
              <a:t>Part 2 – Basic Combustion Theory</a:t>
            </a:r>
          </a:p>
          <a:p>
            <a:pPr lvl="1">
              <a:lnSpc>
                <a:spcPct val="80000"/>
              </a:lnSpc>
            </a:pPr>
            <a:r>
              <a:rPr lang="en-US" altLang="en-US" sz="2100" dirty="0" smtClean="0">
                <a:solidFill>
                  <a:srgbClr val="003366"/>
                </a:solidFill>
                <a:latin typeface="Arial" panose="020B0604020202020204" pitchFamily="34" charset="0"/>
              </a:rPr>
              <a:t>Part 3 </a:t>
            </a:r>
            <a:r>
              <a:rPr lang="en-US" altLang="en-US" sz="2100" dirty="0" smtClean="0">
                <a:solidFill>
                  <a:srgbClr val="003366"/>
                </a:solidFill>
                <a:latin typeface="Arial" panose="020B0604020202020204" pitchFamily="34" charset="0"/>
              </a:rPr>
              <a:t>– Area Classification</a:t>
            </a:r>
          </a:p>
          <a:p>
            <a:pPr lvl="1">
              <a:lnSpc>
                <a:spcPct val="80000"/>
              </a:lnSpc>
            </a:pPr>
            <a:r>
              <a:rPr lang="en-US" altLang="en-US" sz="2100" dirty="0" smtClean="0">
                <a:solidFill>
                  <a:srgbClr val="003366"/>
                </a:solidFill>
                <a:latin typeface="Arial" panose="020B0604020202020204" pitchFamily="34" charset="0"/>
              </a:rPr>
              <a:t>Part </a:t>
            </a:r>
            <a:r>
              <a:rPr lang="en-US" altLang="en-US" sz="2100" dirty="0" smtClean="0">
                <a:solidFill>
                  <a:srgbClr val="003366"/>
                </a:solidFill>
                <a:latin typeface="Arial" panose="020B0604020202020204" pitchFamily="34" charset="0"/>
              </a:rPr>
              <a:t>4 </a:t>
            </a:r>
            <a:r>
              <a:rPr lang="en-US" altLang="en-US" sz="2100" dirty="0" smtClean="0">
                <a:solidFill>
                  <a:srgbClr val="003366"/>
                </a:solidFill>
                <a:latin typeface="Arial" panose="020B0604020202020204" pitchFamily="34" charset="0"/>
              </a:rPr>
              <a:t>– Ignition Hazards</a:t>
            </a:r>
          </a:p>
          <a:p>
            <a:pPr lvl="1">
              <a:lnSpc>
                <a:spcPct val="80000"/>
              </a:lnSpc>
            </a:pPr>
            <a:r>
              <a:rPr lang="en-US" altLang="en-US" sz="2100" dirty="0" smtClean="0">
                <a:solidFill>
                  <a:srgbClr val="003366"/>
                </a:solidFill>
                <a:latin typeface="Arial" panose="020B0604020202020204" pitchFamily="34" charset="0"/>
              </a:rPr>
              <a:t>Part </a:t>
            </a:r>
            <a:r>
              <a:rPr lang="en-US" altLang="en-US" sz="2100" dirty="0" smtClean="0">
                <a:solidFill>
                  <a:srgbClr val="003366"/>
                </a:solidFill>
                <a:latin typeface="Arial" panose="020B0604020202020204" pitchFamily="34" charset="0"/>
              </a:rPr>
              <a:t>5 </a:t>
            </a:r>
            <a:r>
              <a:rPr lang="en-US" altLang="en-US" sz="2100" dirty="0" smtClean="0">
                <a:solidFill>
                  <a:srgbClr val="003366"/>
                </a:solidFill>
                <a:latin typeface="Arial" panose="020B0604020202020204" pitchFamily="34" charset="0"/>
              </a:rPr>
              <a:t>– </a:t>
            </a:r>
            <a:r>
              <a:rPr lang="en-US" altLang="en-US" sz="2100" dirty="0" smtClean="0">
                <a:solidFill>
                  <a:srgbClr val="003366"/>
                </a:solidFill>
                <a:latin typeface="Arial" panose="020B0604020202020204" pitchFamily="34" charset="0"/>
              </a:rPr>
              <a:t>Intrinsic Safety Protection Technique</a:t>
            </a:r>
          </a:p>
          <a:p>
            <a:pPr>
              <a:lnSpc>
                <a:spcPct val="80000"/>
              </a:lnSpc>
            </a:pPr>
            <a:r>
              <a:rPr lang="en-US" altLang="en-US" sz="2400" dirty="0" smtClean="0">
                <a:solidFill>
                  <a:srgbClr val="003366"/>
                </a:solidFill>
                <a:latin typeface="Arial" panose="020B0604020202020204" pitchFamily="34" charset="0"/>
              </a:rPr>
              <a:t>Other Resources</a:t>
            </a:r>
          </a:p>
          <a:p>
            <a:pPr>
              <a:lnSpc>
                <a:spcPct val="80000"/>
              </a:lnSpc>
            </a:pPr>
            <a:endParaRPr lang="en-US" altLang="en-US" sz="2400" dirty="0" smtClean="0">
              <a:solidFill>
                <a:srgbClr val="003366"/>
              </a:solidFill>
              <a:latin typeface="Arial" panose="020B0604020202020204" pitchFamily="34" charset="0"/>
            </a:endParaRPr>
          </a:p>
          <a:p>
            <a:pPr>
              <a:lnSpc>
                <a:spcPct val="80000"/>
              </a:lnSpc>
            </a:pPr>
            <a:endParaRPr lang="en-US" altLang="en-US" sz="2400" dirty="0" smtClean="0">
              <a:solidFill>
                <a:srgbClr val="00336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bwMode="auto"/>
        <p:txBody>
          <a:bodyPr wrap="square" numCol="1" anchor="t" anchorCtr="0" compatLnSpc="1">
            <a:prstTxWarp prst="textNoShape">
              <a:avLst/>
            </a:prstTxWarp>
          </a:bodyPr>
          <a:lstStyle/>
          <a:p>
            <a:pPr marL="114300" indent="0">
              <a:buFont typeface="Arial" panose="020B0604020202020204" pitchFamily="34" charset="0"/>
              <a:buNone/>
            </a:pPr>
            <a:endParaRPr lang="en-US" altLang="en-US" smtClean="0"/>
          </a:p>
          <a:p>
            <a:pPr marL="114300" indent="0">
              <a:buFont typeface="Arial" panose="020B0604020202020204" pitchFamily="34" charset="0"/>
              <a:buNone/>
            </a:pPr>
            <a:endParaRPr lang="en-US" altLang="en-US" smtClean="0"/>
          </a:p>
        </p:txBody>
      </p:sp>
      <p:pic>
        <p:nvPicPr>
          <p:cNvPr id="18435" name="Picture 2" descr="Image result for Hazardous location class division diagra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3600"/>
            <a:ext cx="79946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ChangeArrowheads="1"/>
          </p:cNvSpPr>
          <p:nvPr/>
        </p:nvSpPr>
        <p:spPr bwMode="auto">
          <a:xfrm>
            <a:off x="1908175" y="836613"/>
            <a:ext cx="59039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50000"/>
              </a:spcBef>
              <a:buFontTx/>
              <a:buNone/>
            </a:pPr>
            <a:r>
              <a:rPr lang="en-GB" altLang="en-US" sz="3200">
                <a:solidFill>
                  <a:srgbClr val="003366"/>
                </a:solidFill>
                <a:latin typeface="Arial" panose="020B0604020202020204" pitchFamily="34" charset="0"/>
              </a:rPr>
              <a:t>Class / Division example</a:t>
            </a:r>
            <a:endParaRPr lang="en-GB" altLang="en-US" sz="3200" b="1">
              <a:solidFill>
                <a:srgbClr val="003366"/>
              </a:solidFill>
              <a:latin typeface="Arial" panose="020B0604020202020204" pitchFamily="34" charset="0"/>
            </a:endParaRPr>
          </a:p>
          <a:p>
            <a:pPr eaLnBrk="1" hangingPunct="1">
              <a:spcBef>
                <a:spcPct val="50000"/>
              </a:spcBef>
              <a:buFontTx/>
              <a:buChar char="•"/>
            </a:pPr>
            <a:endParaRPr lang="en-GB" altLang="en-US" sz="3200">
              <a:solidFill>
                <a:srgbClr val="00336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9459" name="Rectangle 2"/>
          <p:cNvSpPr>
            <a:spLocks noGrp="1" noChangeArrowheads="1"/>
          </p:cNvSpPr>
          <p:nvPr>
            <p:ph type="title"/>
          </p:nvPr>
        </p:nvSpPr>
        <p:spPr/>
        <p:txBody>
          <a:bodyPr/>
          <a:lstStyle/>
          <a:p>
            <a:r>
              <a:rPr lang="en-US" altLang="en-US" sz="3200" smtClean="0">
                <a:latin typeface="Arial" panose="020B0604020202020204" pitchFamily="34" charset="0"/>
              </a:rPr>
              <a:t>IEC Classification System</a:t>
            </a:r>
          </a:p>
        </p:txBody>
      </p:sp>
      <p:sp>
        <p:nvSpPr>
          <p:cNvPr id="19460" name="Rectangle 3"/>
          <p:cNvSpPr>
            <a:spLocks noGrp="1" noChangeArrowheads="1"/>
          </p:cNvSpPr>
          <p:nvPr>
            <p:ph idx="1"/>
          </p:nvPr>
        </p:nvSpPr>
        <p:spPr bwMode="auto"/>
        <p:txBody>
          <a:bodyPr wrap="square" numCol="1" anchor="t" anchorCtr="0" compatLnSpc="1">
            <a:prstTxWarp prst="textNoShape">
              <a:avLst/>
            </a:prstTxWarp>
          </a:bodyPr>
          <a:lstStyle/>
          <a:p>
            <a:pPr>
              <a:lnSpc>
                <a:spcPct val="80000"/>
              </a:lnSpc>
            </a:pPr>
            <a:r>
              <a:rPr lang="en-US" altLang="en-US" sz="2400" smtClean="0">
                <a:latin typeface="Arial" panose="020B0604020202020204" pitchFamily="34" charset="0"/>
              </a:rPr>
              <a:t>The IEC approach uses three Zones instead of two Divisions. </a:t>
            </a:r>
          </a:p>
          <a:p>
            <a:pPr>
              <a:lnSpc>
                <a:spcPct val="80000"/>
              </a:lnSpc>
            </a:pPr>
            <a:r>
              <a:rPr lang="en-US" altLang="en-US" sz="2400" smtClean="0">
                <a:latin typeface="Arial" panose="020B0604020202020204" pitchFamily="34" charset="0"/>
              </a:rPr>
              <a:t>The Zones are based on how often (frequency and duration) the hazard is present instead of whether the hazard is present "normally“.</a:t>
            </a:r>
          </a:p>
          <a:p>
            <a:pPr>
              <a:lnSpc>
                <a:spcPct val="80000"/>
              </a:lnSpc>
            </a:pPr>
            <a:r>
              <a:rPr lang="en-US" altLang="en-US" sz="2400" smtClean="0">
                <a:latin typeface="Arial" panose="020B0604020202020204" pitchFamily="34" charset="0"/>
              </a:rPr>
              <a:t>The definitions of zones are as follows:</a:t>
            </a:r>
          </a:p>
          <a:p>
            <a:pPr lvl="1">
              <a:lnSpc>
                <a:spcPct val="80000"/>
              </a:lnSpc>
            </a:pPr>
            <a:r>
              <a:rPr lang="en-US" altLang="en-US" i="1" smtClean="0">
                <a:latin typeface="Arial" panose="020B0604020202020204" pitchFamily="34" charset="0"/>
              </a:rPr>
              <a:t>Zone 0 (Zone 20) </a:t>
            </a:r>
            <a:r>
              <a:rPr lang="en-US" altLang="en-US" smtClean="0">
                <a:latin typeface="Arial" panose="020B0604020202020204" pitchFamily="34" charset="0"/>
              </a:rPr>
              <a:t>location is "...an area in which an explosive gas (dust) atmosphere is present continuously or for long periods."</a:t>
            </a:r>
          </a:p>
          <a:p>
            <a:pPr lvl="1">
              <a:lnSpc>
                <a:spcPct val="80000"/>
              </a:lnSpc>
            </a:pPr>
            <a:r>
              <a:rPr lang="en-US" altLang="en-US" i="1" smtClean="0">
                <a:latin typeface="Arial" panose="020B0604020202020204" pitchFamily="34" charset="0"/>
              </a:rPr>
              <a:t>Zone 1 </a:t>
            </a:r>
            <a:r>
              <a:rPr lang="en-US" altLang="en-US" smtClean="0">
                <a:latin typeface="Arial" panose="020B0604020202020204" pitchFamily="34" charset="0"/>
              </a:rPr>
              <a:t>location is "...an area in which an explosive gas atmosphere is likely to occur in normal operation."</a:t>
            </a:r>
          </a:p>
          <a:p>
            <a:pPr lvl="1">
              <a:lnSpc>
                <a:spcPct val="80000"/>
              </a:lnSpc>
            </a:pPr>
            <a:r>
              <a:rPr lang="en-US" altLang="en-US" i="1" smtClean="0">
                <a:latin typeface="Arial" panose="020B0604020202020204" pitchFamily="34" charset="0"/>
              </a:rPr>
              <a:t>Zone 2 </a:t>
            </a:r>
            <a:r>
              <a:rPr lang="en-US" altLang="en-US" smtClean="0">
                <a:latin typeface="Arial" panose="020B0604020202020204" pitchFamily="34" charset="0"/>
              </a:rPr>
              <a:t>location is "...an area in which an explosive gas atmosphere is not likely to occur in normal operation, and if it does occur, is likely to do so only infrequently and will exist for a short period only."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1507" name="Rectangle 2"/>
          <p:cNvSpPr>
            <a:spLocks noChangeArrowheads="1"/>
          </p:cNvSpPr>
          <p:nvPr/>
        </p:nvSpPr>
        <p:spPr bwMode="auto">
          <a:xfrm>
            <a:off x="1908175" y="836613"/>
            <a:ext cx="59039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50000"/>
              </a:spcBef>
              <a:buFontTx/>
              <a:buNone/>
            </a:pPr>
            <a:r>
              <a:rPr lang="en-GB" altLang="en-US" sz="3200">
                <a:solidFill>
                  <a:srgbClr val="003366"/>
                </a:solidFill>
                <a:latin typeface="Arial" panose="020B0604020202020204" pitchFamily="34" charset="0"/>
              </a:rPr>
              <a:t>Zones example</a:t>
            </a:r>
            <a:endParaRPr lang="en-GB" altLang="en-US" sz="3200" b="1">
              <a:solidFill>
                <a:srgbClr val="003366"/>
              </a:solidFill>
              <a:latin typeface="Arial" panose="020B0604020202020204" pitchFamily="34" charset="0"/>
            </a:endParaRPr>
          </a:p>
          <a:p>
            <a:pPr eaLnBrk="1" hangingPunct="1">
              <a:spcBef>
                <a:spcPct val="50000"/>
              </a:spcBef>
              <a:buFontTx/>
              <a:buChar char="•"/>
            </a:pPr>
            <a:endParaRPr lang="en-GB" altLang="en-US" sz="3200">
              <a:solidFill>
                <a:srgbClr val="003366"/>
              </a:solidFill>
              <a:latin typeface="Arial" panose="020B0604020202020204" pitchFamily="34" charset="0"/>
            </a:endParaRPr>
          </a:p>
        </p:txBody>
      </p:sp>
      <p:pic>
        <p:nvPicPr>
          <p:cNvPr id="21508" name="Picture 2" descr="Image result for atex zone diagra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781300"/>
            <a:ext cx="7620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sz="3200" b="1" dirty="0" smtClean="0">
                <a:solidFill>
                  <a:srgbClr val="003366"/>
                </a:solidFill>
                <a:latin typeface="Arial" panose="020B0604020202020204" pitchFamily="34" charset="0"/>
              </a:rPr>
              <a:t>Larson Davis Product Area Classifications / Markings</a:t>
            </a:r>
            <a:endParaRPr lang="en-US" altLang="en-US" sz="3200" b="1" dirty="0" smtClean="0">
              <a:solidFill>
                <a:srgbClr val="003366"/>
              </a:solidFill>
              <a:latin typeface="Arial" panose="020B0604020202020204" pitchFamily="34" charset="0"/>
            </a:endParaRPr>
          </a:p>
        </p:txBody>
      </p:sp>
      <p:sp>
        <p:nvSpPr>
          <p:cNvPr id="11267" name="Content Placeholder 2"/>
          <p:cNvSpPr>
            <a:spLocks noGrp="1"/>
          </p:cNvSpPr>
          <p:nvPr>
            <p:ph idx="1"/>
          </p:nvPr>
        </p:nvSpPr>
        <p:spPr bwMode="auto"/>
        <p:txBody>
          <a:bodyPr wrap="square" numCol="1" anchor="t" anchorCtr="0" compatLnSpc="1">
            <a:prstTxWarp prst="textNoShape">
              <a:avLst/>
            </a:prstTxWarp>
            <a:normAutofit/>
          </a:bodyPr>
          <a:lstStyle/>
          <a:p>
            <a:pPr lvl="1"/>
            <a:r>
              <a:rPr lang="en-US" altLang="en-US" sz="2800" dirty="0" smtClean="0"/>
              <a:t>Spartan 730IS Dosimeter:</a:t>
            </a:r>
          </a:p>
          <a:p>
            <a:pPr lvl="2"/>
            <a:r>
              <a:rPr lang="en-US" altLang="en-US" sz="2000" dirty="0" smtClean="0"/>
              <a:t>Class I, Zone 0, </a:t>
            </a:r>
            <a:r>
              <a:rPr lang="en-US" altLang="en-US" sz="2000" dirty="0" err="1" smtClean="0"/>
              <a:t>AEx</a:t>
            </a:r>
            <a:r>
              <a:rPr lang="en-US" altLang="en-US" sz="2000" dirty="0" smtClean="0"/>
              <a:t> </a:t>
            </a:r>
            <a:r>
              <a:rPr lang="en-US" altLang="en-US" sz="2000" dirty="0" err="1" smtClean="0"/>
              <a:t>ia</a:t>
            </a:r>
            <a:r>
              <a:rPr lang="en-US" altLang="en-US" sz="2000" dirty="0" smtClean="0"/>
              <a:t> IIC T165°C Ga</a:t>
            </a:r>
          </a:p>
          <a:p>
            <a:pPr lvl="2"/>
            <a:r>
              <a:rPr lang="en-US" altLang="en-US" sz="2000" dirty="0" smtClean="0"/>
              <a:t>II 1 G Ex </a:t>
            </a:r>
            <a:r>
              <a:rPr lang="en-US" altLang="en-US" sz="2000" dirty="0" err="1" smtClean="0"/>
              <a:t>ia</a:t>
            </a:r>
            <a:r>
              <a:rPr lang="en-US" altLang="en-US" sz="2000" dirty="0" smtClean="0"/>
              <a:t> IIC T165°C Ga </a:t>
            </a:r>
          </a:p>
          <a:p>
            <a:pPr lvl="2"/>
            <a:r>
              <a:rPr lang="en-US" altLang="en-US" sz="2000" dirty="0" smtClean="0"/>
              <a:t>I 1 M Ex </a:t>
            </a:r>
            <a:r>
              <a:rPr lang="en-US" altLang="en-US" sz="2000" dirty="0" err="1" smtClean="0"/>
              <a:t>ia</a:t>
            </a:r>
            <a:r>
              <a:rPr lang="en-US" altLang="en-US" sz="2000" dirty="0" smtClean="0"/>
              <a:t> I Ma</a:t>
            </a:r>
          </a:p>
          <a:p>
            <a:pPr lvl="2"/>
            <a:r>
              <a:rPr lang="en-US" altLang="en-US" sz="2000" dirty="0" smtClean="0"/>
              <a:t>Class I, Division 1, Groups A, B, C &amp; D, T165°C</a:t>
            </a:r>
          </a:p>
          <a:p>
            <a:pPr lvl="2"/>
            <a:endParaRPr lang="en-US" altLang="en-US" sz="2000" dirty="0" smtClean="0"/>
          </a:p>
          <a:p>
            <a:pPr lvl="1"/>
            <a:r>
              <a:rPr lang="en-US" altLang="en-US" sz="2800" dirty="0" smtClean="0"/>
              <a:t>Spark Noise Dosimeters:</a:t>
            </a:r>
          </a:p>
          <a:p>
            <a:pPr lvl="2"/>
            <a:r>
              <a:rPr lang="en-US" altLang="en-US" sz="2000" dirty="0" smtClean="0"/>
              <a:t>Zone 1, </a:t>
            </a:r>
            <a:r>
              <a:rPr lang="fr-FR" altLang="en-US" sz="2000" dirty="0" smtClean="0"/>
              <a:t>II 2G Ex </a:t>
            </a:r>
            <a:r>
              <a:rPr lang="fr-FR" altLang="en-US" sz="2000" dirty="0" err="1" smtClean="0"/>
              <a:t>ib</a:t>
            </a:r>
            <a:r>
              <a:rPr lang="fr-FR" altLang="en-US" sz="2000" dirty="0" smtClean="0"/>
              <a:t> IIB T4…T3 Gb</a:t>
            </a:r>
            <a:endParaRPr lang="en-US" altLang="en-US" sz="2000" dirty="0" smtClean="0"/>
          </a:p>
          <a:p>
            <a:pPr lvl="2"/>
            <a:r>
              <a:rPr lang="en-US" altLang="en-US" sz="2000" dirty="0" smtClean="0"/>
              <a:t>Class I,II,III Division 1 Groups C,D,E,F,G T4</a:t>
            </a:r>
          </a:p>
          <a:p>
            <a:pPr lvl="2"/>
            <a:r>
              <a:rPr lang="en-US" altLang="en-US" sz="2000" dirty="0" smtClean="0"/>
              <a:t>MSHA (Has its own approval)</a:t>
            </a:r>
            <a:endParaRPr lang="en-US" altLang="en-US" sz="2000" dirty="0" smtClean="0"/>
          </a:p>
        </p:txBody>
      </p:sp>
    </p:spTree>
    <p:extLst>
      <p:ext uri="{BB962C8B-B14F-4D97-AF65-F5344CB8AC3E}">
        <p14:creationId xmlns:p14="http://schemas.microsoft.com/office/powerpoint/2010/main" val="1390712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1986" name="Rectangle 2"/>
          <p:cNvSpPr>
            <a:spLocks noGrp="1" noChangeArrowheads="1"/>
          </p:cNvSpPr>
          <p:nvPr>
            <p:ph type="title"/>
          </p:nvPr>
        </p:nvSpPr>
        <p:spPr>
          <a:xfrm>
            <a:off x="385763" y="549275"/>
            <a:ext cx="8305800" cy="647700"/>
          </a:xfrm>
        </p:spPr>
        <p:txBody>
          <a:bodyPr rtlCol="0">
            <a:normAutofit fontScale="90000"/>
          </a:bodyPr>
          <a:lstStyle/>
          <a:p>
            <a:pPr fontAlgn="auto">
              <a:spcAft>
                <a:spcPts val="0"/>
              </a:spcAft>
              <a:defRPr/>
            </a:pPr>
            <a:r>
              <a:rPr lang="en-US" altLang="en-US" sz="4000" dirty="0" smtClean="0">
                <a:solidFill>
                  <a:srgbClr val="003366"/>
                </a:solidFill>
                <a:latin typeface="Arial" charset="0"/>
              </a:rPr>
              <a:t>PART </a:t>
            </a:r>
            <a:r>
              <a:rPr lang="en-US" altLang="en-US" sz="4000" dirty="0" smtClean="0">
                <a:solidFill>
                  <a:srgbClr val="003366"/>
                </a:solidFill>
                <a:latin typeface="Arial" charset="0"/>
              </a:rPr>
              <a:t>4</a:t>
            </a:r>
            <a:r>
              <a:rPr lang="en-US" altLang="en-US" sz="4000" dirty="0" smtClean="0">
                <a:solidFill>
                  <a:srgbClr val="003366"/>
                </a:solidFill>
                <a:latin typeface="Arial" charset="0"/>
              </a:rPr>
              <a:t/>
            </a:r>
            <a:br>
              <a:rPr lang="en-US" altLang="en-US" sz="4000" dirty="0" smtClean="0">
                <a:solidFill>
                  <a:srgbClr val="003366"/>
                </a:solidFill>
                <a:latin typeface="Arial" charset="0"/>
              </a:rPr>
            </a:br>
            <a:r>
              <a:rPr lang="en-US" altLang="en-US" sz="4000" dirty="0" smtClean="0">
                <a:solidFill>
                  <a:srgbClr val="003366"/>
                </a:solidFill>
                <a:latin typeface="Arial" charset="0"/>
              </a:rPr>
              <a:t> Ignition Hazards</a:t>
            </a:r>
          </a:p>
        </p:txBody>
      </p:sp>
      <p:pic>
        <p:nvPicPr>
          <p:cNvPr id="23556" name="Picture 3" descr="g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687513"/>
            <a:ext cx="51181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5603" name="Rectangle 2"/>
          <p:cNvSpPr>
            <a:spLocks noGrp="1" noChangeArrowheads="1"/>
          </p:cNvSpPr>
          <p:nvPr>
            <p:ph type="title"/>
          </p:nvPr>
        </p:nvSpPr>
        <p:spPr/>
        <p:txBody>
          <a:bodyPr/>
          <a:lstStyle/>
          <a:p>
            <a:r>
              <a:rPr lang="en-US" altLang="en-US" sz="4000" b="1" smtClean="0">
                <a:latin typeface="Arial" panose="020B0604020202020204" pitchFamily="34" charset="0"/>
              </a:rPr>
              <a:t>Ignition Hazards</a:t>
            </a:r>
          </a:p>
        </p:txBody>
      </p:sp>
      <p:sp>
        <p:nvSpPr>
          <p:cNvPr id="25604" name="Rectangle 3"/>
          <p:cNvSpPr>
            <a:spLocks noGrp="1" noChangeArrowheads="1"/>
          </p:cNvSpPr>
          <p:nvPr>
            <p:ph idx="1"/>
          </p:nvPr>
        </p:nvSpPr>
        <p:spPr bwMode="auto"/>
        <p:txBody>
          <a:bodyPr wrap="square" numCol="1" anchor="t" anchorCtr="0" compatLnSpc="1">
            <a:prstTxWarp prst="textNoShape">
              <a:avLst/>
            </a:prstTxWarp>
          </a:bodyPr>
          <a:lstStyle/>
          <a:p>
            <a:pPr marL="0" indent="0">
              <a:buFontTx/>
              <a:buNone/>
            </a:pPr>
            <a:r>
              <a:rPr lang="en-GB" altLang="en-US" dirty="0" smtClean="0">
                <a:latin typeface="Arial" panose="020B0604020202020204" pitchFamily="34" charset="0"/>
              </a:rPr>
              <a:t>If after conducting a risk analysis and area classification a potentially explosive atmosphere is found to exist, efforts shall be made to </a:t>
            </a:r>
            <a:r>
              <a:rPr lang="en-GB" altLang="en-US" b="1" dirty="0" smtClean="0">
                <a:latin typeface="Arial" panose="020B0604020202020204" pitchFamily="34" charset="0"/>
              </a:rPr>
              <a:t>remove all sources of ignition</a:t>
            </a:r>
            <a:r>
              <a:rPr lang="en-GB" altLang="en-US" dirty="0" smtClean="0">
                <a:latin typeface="Arial" panose="020B0604020202020204" pitchFamily="34" charset="0"/>
              </a:rPr>
              <a:t> from the hazardous area. </a:t>
            </a:r>
          </a:p>
          <a:p>
            <a:pPr marL="0" indent="0"/>
            <a:endParaRPr lang="en-GB" altLang="en-US" dirty="0" smtClean="0">
              <a:latin typeface="Arial" panose="020B0604020202020204" pitchFamily="34" charset="0"/>
            </a:endParaRPr>
          </a:p>
          <a:p>
            <a:pPr marL="0" indent="0">
              <a:buFontTx/>
              <a:buNone/>
            </a:pPr>
            <a:r>
              <a:rPr lang="en-GB" altLang="en-US" b="1" dirty="0" smtClean="0">
                <a:latin typeface="Arial" panose="020B0604020202020204" pitchFamily="34" charset="0"/>
              </a:rPr>
              <a:t>If this is not possible, protective measures shall be implemented.</a:t>
            </a:r>
          </a:p>
          <a:p>
            <a:pPr marL="0" indent="0"/>
            <a:endParaRPr lang="en-US" altLang="en-US"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9699" name="Rectangle 2"/>
          <p:cNvSpPr>
            <a:spLocks noGrp="1" noChangeArrowheads="1"/>
          </p:cNvSpPr>
          <p:nvPr>
            <p:ph type="body" sz="half" idx="1"/>
          </p:nvPr>
        </p:nvSpPr>
        <p:spPr bwMode="auto">
          <a:xfrm>
            <a:off x="457200" y="115888"/>
            <a:ext cx="5267325" cy="6265862"/>
          </a:xfrm>
        </p:spPr>
        <p:txBody>
          <a:bodyPr wrap="square" numCol="1" anchor="t" anchorCtr="0" compatLnSpc="1">
            <a:prstTxWarp prst="textNoShape">
              <a:avLst/>
            </a:prstTxWarp>
          </a:bodyPr>
          <a:lstStyle/>
          <a:p>
            <a:pPr>
              <a:buFontTx/>
              <a:buNone/>
            </a:pPr>
            <a:endParaRPr lang="en-GB" altLang="en-US" b="1" smtClean="0">
              <a:latin typeface="Arial" panose="020B0604020202020204" pitchFamily="34" charset="0"/>
            </a:endParaRPr>
          </a:p>
          <a:p>
            <a:pPr algn="ctr">
              <a:buFontTx/>
              <a:buNone/>
            </a:pPr>
            <a:r>
              <a:rPr lang="en-GB" altLang="en-US" sz="2000" b="1" smtClean="0">
                <a:latin typeface="Arial" panose="020B0604020202020204" pitchFamily="34" charset="0"/>
              </a:rPr>
              <a:t>Hot Surfaces</a:t>
            </a:r>
            <a:endParaRPr lang="en-GB" altLang="en-US" sz="2000" smtClean="0">
              <a:latin typeface="Arial" panose="020B0604020202020204" pitchFamily="34" charset="0"/>
            </a:endParaRPr>
          </a:p>
          <a:p>
            <a:pPr>
              <a:buFontTx/>
              <a:buNone/>
            </a:pPr>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	If an explosive atmosphere comes into contact with a heated surface, ignition can occur.</a:t>
            </a:r>
          </a:p>
          <a:p>
            <a:pPr>
              <a:buFontTx/>
              <a:buNone/>
            </a:pPr>
            <a:r>
              <a:rPr lang="en-GB" altLang="en-US" sz="2000" smtClean="0">
                <a:latin typeface="Arial" panose="020B0604020202020204" pitchFamily="34" charset="0"/>
              </a:rPr>
              <a:t> </a:t>
            </a:r>
          </a:p>
          <a:p>
            <a:pPr>
              <a:buFontTx/>
              <a:buNone/>
            </a:pPr>
            <a:r>
              <a:rPr lang="en-GB" altLang="en-US" sz="2000" smtClean="0">
                <a:latin typeface="Arial" panose="020B0604020202020204" pitchFamily="34" charset="0"/>
              </a:rPr>
              <a:t>	The capability of a heated surface to cause ignition depends on the type and concentration of the particular substance in the mixture with air.</a:t>
            </a:r>
          </a:p>
          <a:p>
            <a:pPr>
              <a:buFontTx/>
              <a:buNone/>
            </a:pPr>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	This capability becomes greater with increasing temperature and increasing surface area</a:t>
            </a:r>
          </a:p>
          <a:p>
            <a:pPr>
              <a:buFontTx/>
              <a:buNone/>
            </a:pPr>
            <a:r>
              <a:rPr lang="en-GB" altLang="en-US" sz="2000" smtClean="0">
                <a:latin typeface="Arial" panose="020B0604020202020204" pitchFamily="34" charset="0"/>
              </a:rPr>
              <a:t>	Ignition also depends on the size and shape of the heated body. </a:t>
            </a:r>
          </a:p>
          <a:p>
            <a:pPr lvl="1">
              <a:buFontTx/>
              <a:buNone/>
            </a:pPr>
            <a:endParaRPr lang="en-GB" altLang="en-US" smtClean="0">
              <a:latin typeface="Arial" panose="020B0604020202020204" pitchFamily="34" charset="0"/>
            </a:endParaRPr>
          </a:p>
        </p:txBody>
      </p:sp>
      <p:pic>
        <p:nvPicPr>
          <p:cNvPr id="29700" name="Picture 3" descr="motor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16675" y="2794000"/>
            <a:ext cx="2184400" cy="1966913"/>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1747" name="Rectangle 2"/>
          <p:cNvSpPr>
            <a:spLocks noGrp="1" noChangeArrowheads="1"/>
          </p:cNvSpPr>
          <p:nvPr>
            <p:ph type="body" sz="half" idx="1"/>
          </p:nvPr>
        </p:nvSpPr>
        <p:spPr bwMode="auto">
          <a:xfrm>
            <a:off x="684213" y="908050"/>
            <a:ext cx="5183187" cy="5616575"/>
          </a:xfrm>
        </p:spPr>
        <p:txBody>
          <a:bodyPr wrap="square" numCol="1" anchor="t" anchorCtr="0" compatLnSpc="1">
            <a:prstTxWarp prst="textNoShape">
              <a:avLst/>
            </a:prstTxWarp>
          </a:bodyPr>
          <a:lstStyle/>
          <a:p>
            <a:pPr algn="ctr">
              <a:buFontTx/>
              <a:buNone/>
            </a:pPr>
            <a:r>
              <a:rPr lang="en-GB" altLang="en-US" sz="2000" b="1" smtClean="0">
                <a:latin typeface="Arial" panose="020B0604020202020204" pitchFamily="34" charset="0"/>
              </a:rPr>
              <a:t>Flames</a:t>
            </a:r>
            <a:r>
              <a:rPr lang="en-GB" altLang="en-US" sz="2000" smtClean="0">
                <a:latin typeface="Arial" panose="020B0604020202020204" pitchFamily="34" charset="0"/>
              </a:rPr>
              <a:t>	</a:t>
            </a:r>
          </a:p>
          <a:p>
            <a:pPr algn="ctr">
              <a:buFontTx/>
              <a:buNone/>
            </a:pPr>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	Flames, even very small ones, are among the most effective sources of ignition. </a:t>
            </a:r>
          </a:p>
          <a:p>
            <a:pPr>
              <a:buFontTx/>
              <a:buNone/>
            </a:pPr>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	No open flames are permitted in Zone 0 and gases from flames and other heated gases are not permissible unless special preventive measures are taken</a:t>
            </a:r>
          </a:p>
          <a:p>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	In other Zones devices with flames are only permissible if the flames are safely enclosed and the temperatures generated  are not ignition capable for the area of use.</a:t>
            </a:r>
          </a:p>
        </p:txBody>
      </p:sp>
      <p:pic>
        <p:nvPicPr>
          <p:cNvPr id="31748" name="Picture 3" descr="Big flames of a fi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83350" y="2652713"/>
            <a:ext cx="1914525" cy="1957387"/>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3795" name="Rectangle 2"/>
          <p:cNvSpPr>
            <a:spLocks noGrp="1" noChangeArrowheads="1"/>
          </p:cNvSpPr>
          <p:nvPr>
            <p:ph type="body" sz="half" idx="1"/>
          </p:nvPr>
        </p:nvSpPr>
        <p:spPr bwMode="auto">
          <a:xfrm>
            <a:off x="611188" y="765175"/>
            <a:ext cx="5616575" cy="5543550"/>
          </a:xfrm>
        </p:spPr>
        <p:txBody>
          <a:bodyPr wrap="square" numCol="1" anchor="t" anchorCtr="0" compatLnSpc="1">
            <a:prstTxWarp prst="textNoShape">
              <a:avLst/>
            </a:prstTxWarp>
          </a:bodyPr>
          <a:lstStyle/>
          <a:p>
            <a:pPr algn="ctr">
              <a:buFontTx/>
              <a:buNone/>
            </a:pPr>
            <a:r>
              <a:rPr lang="en-GB" altLang="en-US" sz="1800" b="1" smtClean="0">
                <a:latin typeface="Arial" panose="020B0604020202020204" pitchFamily="34" charset="0"/>
              </a:rPr>
              <a:t>Mechanically generated </a:t>
            </a:r>
          </a:p>
          <a:p>
            <a:pPr algn="ctr">
              <a:buFontTx/>
              <a:buNone/>
            </a:pPr>
            <a:r>
              <a:rPr lang="en-GB" altLang="en-US" sz="1800" b="1" smtClean="0">
                <a:latin typeface="Arial" panose="020B0604020202020204" pitchFamily="34" charset="0"/>
              </a:rPr>
              <a:t>sparks</a:t>
            </a:r>
          </a:p>
          <a:p>
            <a:pPr algn="ctr">
              <a:buFontTx/>
              <a:buNone/>
            </a:pPr>
            <a:endParaRPr lang="en-GB" altLang="en-US" sz="1800" smtClean="0">
              <a:latin typeface="Arial" panose="020B0604020202020204" pitchFamily="34" charset="0"/>
            </a:endParaRPr>
          </a:p>
          <a:p>
            <a:pPr>
              <a:buFontTx/>
              <a:buNone/>
            </a:pPr>
            <a:r>
              <a:rPr lang="en-GB" altLang="en-US" sz="2000" smtClean="0">
                <a:latin typeface="Arial" panose="020B0604020202020204" pitchFamily="34" charset="0"/>
              </a:rPr>
              <a:t>	As a result of friction, impact or abrasion processes (such as grinding), particles can become separated from solid materials and become hot due to the energy used in the separation process. </a:t>
            </a:r>
          </a:p>
          <a:p>
            <a:pPr>
              <a:buFontTx/>
              <a:buNone/>
            </a:pPr>
            <a:r>
              <a:rPr lang="en-GB" altLang="en-US" sz="2000" smtClean="0">
                <a:latin typeface="Arial" panose="020B0604020202020204" pitchFamily="34" charset="0"/>
              </a:rPr>
              <a:t>	</a:t>
            </a:r>
          </a:p>
          <a:p>
            <a:pPr>
              <a:buFontTx/>
              <a:buNone/>
            </a:pPr>
            <a:r>
              <a:rPr lang="en-GB" altLang="en-US" sz="2000" smtClean="0">
                <a:latin typeface="Arial" panose="020B0604020202020204" pitchFamily="34" charset="0"/>
              </a:rPr>
              <a:t>	Friction, even between similar ferrous metals and between certain ceramics, can generate hot spots and sparks similar to grinding sparks.</a:t>
            </a:r>
          </a:p>
        </p:txBody>
      </p:sp>
      <p:pic>
        <p:nvPicPr>
          <p:cNvPr id="33796" name="Picture 3" descr="mechanical sparks p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86475" y="2722563"/>
            <a:ext cx="2216150" cy="2143125"/>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8130" name="Rectangle 2"/>
          <p:cNvSpPr>
            <a:spLocks noGrp="1" noChangeArrowheads="1"/>
          </p:cNvSpPr>
          <p:nvPr>
            <p:ph type="body" sz="half" idx="1"/>
          </p:nvPr>
        </p:nvSpPr>
        <p:spPr>
          <a:xfrm>
            <a:off x="611188" y="836613"/>
            <a:ext cx="5400675" cy="4525962"/>
          </a:xfrm>
        </p:spPr>
        <p:txBody>
          <a:bodyPr>
            <a:normAutofit fontScale="92500" lnSpcReduction="10000"/>
          </a:bodyPr>
          <a:lstStyle/>
          <a:p>
            <a:pPr algn="ctr" fontAlgn="auto">
              <a:spcAft>
                <a:spcPts val="0"/>
              </a:spcAft>
              <a:buFontTx/>
              <a:buNone/>
              <a:defRPr/>
            </a:pPr>
            <a:r>
              <a:rPr lang="en-GB" altLang="en-US" sz="2000" b="1" smtClean="0">
                <a:latin typeface="Arial" charset="0"/>
              </a:rPr>
              <a:t>Stray electric currents</a:t>
            </a:r>
          </a:p>
          <a:p>
            <a:pPr algn="ctr" fontAlgn="auto">
              <a:spcAft>
                <a:spcPts val="0"/>
              </a:spcAft>
              <a:buFontTx/>
              <a:buNone/>
              <a:defRPr/>
            </a:pPr>
            <a:endParaRPr lang="en-GB" altLang="en-US" sz="2000" b="1" smtClean="0">
              <a:latin typeface="Arial" charset="0"/>
            </a:endParaRPr>
          </a:p>
          <a:p>
            <a:pPr algn="ctr" fontAlgn="auto">
              <a:spcAft>
                <a:spcPts val="0"/>
              </a:spcAft>
              <a:buFontTx/>
              <a:buNone/>
              <a:defRPr/>
            </a:pPr>
            <a:endParaRPr lang="en-GB" altLang="en-US" sz="2000" b="1" smtClean="0">
              <a:latin typeface="Arial" charset="0"/>
            </a:endParaRPr>
          </a:p>
          <a:p>
            <a:pPr fontAlgn="auto">
              <a:spcAft>
                <a:spcPts val="0"/>
              </a:spcAft>
              <a:buFontTx/>
              <a:buNone/>
              <a:defRPr/>
            </a:pPr>
            <a:r>
              <a:rPr lang="en-GB" altLang="en-US" sz="2000" smtClean="0">
                <a:latin typeface="Arial" charset="0"/>
              </a:rPr>
              <a:t>	Stray currents can flow in electrically conductive systems or parts of systems:</a:t>
            </a:r>
          </a:p>
          <a:p>
            <a:pPr fontAlgn="auto">
              <a:spcAft>
                <a:spcPts val="0"/>
              </a:spcAft>
              <a:buFontTx/>
              <a:buNone/>
              <a:defRPr/>
            </a:pPr>
            <a:endParaRPr lang="en-GB" altLang="en-US" sz="2000" smtClean="0">
              <a:latin typeface="Arial" charset="0"/>
            </a:endParaRPr>
          </a:p>
          <a:p>
            <a:pPr fontAlgn="auto">
              <a:spcAft>
                <a:spcPts val="0"/>
              </a:spcAft>
              <a:buFontTx/>
              <a:buNone/>
              <a:defRPr/>
            </a:pPr>
            <a:r>
              <a:rPr lang="en-GB" altLang="en-US" sz="2000" smtClean="0">
                <a:latin typeface="Arial" charset="0"/>
              </a:rPr>
              <a:t>	- as return currents in power generating systems, especially in the vicinity of electric railways and large welding systems. </a:t>
            </a:r>
          </a:p>
          <a:p>
            <a:pPr fontAlgn="auto">
              <a:spcAft>
                <a:spcPts val="0"/>
              </a:spcAft>
              <a:buFontTx/>
              <a:buNone/>
              <a:defRPr/>
            </a:pPr>
            <a:r>
              <a:rPr lang="en-GB" altLang="en-US" sz="2000" smtClean="0">
                <a:latin typeface="Arial" charset="0"/>
              </a:rPr>
              <a:t>	- as a result of a short-circuit or of a short-circuit to earth due to faults in the electrical installations, or</a:t>
            </a:r>
          </a:p>
          <a:p>
            <a:pPr fontAlgn="auto">
              <a:spcAft>
                <a:spcPts val="0"/>
              </a:spcAft>
              <a:buFontTx/>
              <a:buNone/>
              <a:defRPr/>
            </a:pPr>
            <a:r>
              <a:rPr lang="en-GB" altLang="en-US" sz="2000" smtClean="0">
                <a:latin typeface="Arial" charset="0"/>
              </a:rPr>
              <a:t>	- as a result of magnetic induction (e.g. near electrical installations with high currents or radio frequencies)</a:t>
            </a:r>
          </a:p>
          <a:p>
            <a:pPr fontAlgn="auto">
              <a:spcAft>
                <a:spcPts val="0"/>
              </a:spcAft>
              <a:buFontTx/>
              <a:buNone/>
              <a:defRPr/>
            </a:pPr>
            <a:endParaRPr lang="en-GB" altLang="en-US" sz="2000" smtClean="0">
              <a:latin typeface="Arial" charset="0"/>
            </a:endParaRPr>
          </a:p>
          <a:p>
            <a:pPr fontAlgn="auto">
              <a:spcAft>
                <a:spcPts val="0"/>
              </a:spcAft>
              <a:buFontTx/>
              <a:buNone/>
              <a:defRPr/>
            </a:pPr>
            <a:endParaRPr lang="en-GB" altLang="en-US" sz="2400" smtClean="0">
              <a:latin typeface="Arial" charset="0"/>
            </a:endParaRPr>
          </a:p>
        </p:txBody>
      </p:sp>
      <p:pic>
        <p:nvPicPr>
          <p:cNvPr id="35844" name="Picture 3" descr="1068705347">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013575" y="2581275"/>
            <a:ext cx="1366838" cy="1838325"/>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sz="3200" b="1" dirty="0" smtClean="0">
                <a:solidFill>
                  <a:srgbClr val="003366"/>
                </a:solidFill>
                <a:latin typeface="Arial" panose="020B0604020202020204" pitchFamily="34" charset="0"/>
              </a:rPr>
              <a:t>Larson Davis Intrinsic Safety Products</a:t>
            </a:r>
            <a:endParaRPr lang="en-US" altLang="en-US" sz="3200" b="1" dirty="0" smtClean="0">
              <a:solidFill>
                <a:srgbClr val="003366"/>
              </a:solidFill>
              <a:latin typeface="Arial" panose="020B0604020202020204" pitchFamily="34" charset="0"/>
            </a:endParaRPr>
          </a:p>
        </p:txBody>
      </p:sp>
      <p:sp>
        <p:nvSpPr>
          <p:cNvPr id="11267" name="Content Placeholder 2"/>
          <p:cNvSpPr>
            <a:spLocks noGrp="1"/>
          </p:cNvSpPr>
          <p:nvPr>
            <p:ph idx="1"/>
          </p:nvPr>
        </p:nvSpPr>
        <p:spPr bwMode="auto"/>
        <p:txBody>
          <a:bodyPr wrap="square" numCol="1" anchor="t" anchorCtr="0" compatLnSpc="1">
            <a:prstTxWarp prst="textNoShape">
              <a:avLst/>
            </a:prstTxWarp>
            <a:normAutofit lnSpcReduction="10000"/>
          </a:bodyPr>
          <a:lstStyle/>
          <a:p>
            <a:r>
              <a:rPr lang="en-US" dirty="0"/>
              <a:t>Currently Larson Davis has two families of products that have </a:t>
            </a:r>
            <a:r>
              <a:rPr lang="en-US" dirty="0" smtClean="0"/>
              <a:t>hazardous location (explosive atmosphere) safety </a:t>
            </a:r>
            <a:r>
              <a:rPr lang="en-US" dirty="0"/>
              <a:t>ratings:</a:t>
            </a:r>
          </a:p>
          <a:p>
            <a:r>
              <a:rPr lang="en-US" dirty="0" smtClean="0"/>
              <a:t>Spartan 730IS Noise Dosimeter (ETL [UL,CSA], ATEX, </a:t>
            </a:r>
            <a:r>
              <a:rPr lang="en-US" dirty="0" err="1" smtClean="0"/>
              <a:t>IECEx</a:t>
            </a:r>
            <a:r>
              <a:rPr lang="en-US" dirty="0" smtClean="0"/>
              <a:t>)</a:t>
            </a:r>
            <a:endParaRPr lang="en-US" dirty="0"/>
          </a:p>
          <a:p>
            <a:pPr lvl="0"/>
            <a:r>
              <a:rPr lang="en-US" dirty="0" smtClean="0"/>
              <a:t>Spark noise dosimeters: </a:t>
            </a:r>
          </a:p>
          <a:p>
            <a:pPr lvl="1"/>
            <a:r>
              <a:rPr lang="en-US" dirty="0" smtClean="0"/>
              <a:t> 703+, 705+, and 706RC; (UL, CSA, FM, and MSHA approvals)</a:t>
            </a:r>
          </a:p>
          <a:p>
            <a:pPr lvl="1"/>
            <a:r>
              <a:rPr lang="en-US" dirty="0" smtClean="0"/>
              <a:t> 703+ATEX, 705+ATEX, and 706RC+ATEX (ATEX approvals).</a:t>
            </a:r>
          </a:p>
          <a:p>
            <a:r>
              <a:rPr lang="en-US" altLang="en-US" dirty="0" smtClean="0"/>
              <a:t>Any </a:t>
            </a:r>
            <a:r>
              <a:rPr lang="en-US" altLang="en-US" dirty="0" smtClean="0"/>
              <a:t>questions regarding our I.S. products (Spark / Spartan), ask before making </a:t>
            </a:r>
            <a:r>
              <a:rPr lang="en-US" altLang="en-US" dirty="0" smtClean="0"/>
              <a:t>changes or when other issues arise </a:t>
            </a:r>
            <a:endParaRPr lang="en-US" altLang="en-US" dirty="0" smtClean="0"/>
          </a:p>
          <a:p>
            <a:pPr lvl="1"/>
            <a:r>
              <a:rPr lang="en-US" altLang="en-US" dirty="0" smtClean="0"/>
              <a:t>Intrinsic Safety Product (ISP) Manager – Alex Blodgett</a:t>
            </a:r>
          </a:p>
          <a:p>
            <a:pPr lvl="1"/>
            <a:r>
              <a:rPr lang="en-US" altLang="en-US" dirty="0" smtClean="0"/>
              <a:t>Backup ISP Manager – James </a:t>
            </a:r>
            <a:r>
              <a:rPr lang="en-US" altLang="en-US" dirty="0" smtClean="0"/>
              <a:t>Higley</a:t>
            </a:r>
          </a:p>
          <a:p>
            <a:r>
              <a:rPr lang="en-US" altLang="en-US" dirty="0" smtClean="0"/>
              <a:t>D0001.0014 Quality Addendum for I.S. Product details quality requirements for I.S. products, please review the latest version</a:t>
            </a:r>
          </a:p>
          <a:p>
            <a:r>
              <a:rPr lang="en-US" altLang="en-US" dirty="0" smtClean="0"/>
              <a:t>D0001.0014-1 Intrinsic Safety Listings and Approvals details approvals and certificates for our I.S. products, please review the latest version</a:t>
            </a:r>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7891" name="Rectangle 2"/>
          <p:cNvSpPr>
            <a:spLocks noGrp="1" noChangeArrowheads="1"/>
          </p:cNvSpPr>
          <p:nvPr>
            <p:ph idx="1"/>
          </p:nvPr>
        </p:nvSpPr>
        <p:spPr bwMode="auto">
          <a:xfrm>
            <a:off x="395288" y="765175"/>
            <a:ext cx="8229600" cy="5832475"/>
          </a:xfrm>
        </p:spPr>
        <p:txBody>
          <a:bodyPr wrap="square" numCol="1" anchor="t" anchorCtr="0" compatLnSpc="1">
            <a:prstTxWarp prst="textNoShape">
              <a:avLst/>
            </a:prstTxWarp>
          </a:bodyPr>
          <a:lstStyle/>
          <a:p>
            <a:pPr marL="609600" indent="-609600" algn="ctr">
              <a:buFontTx/>
              <a:buNone/>
            </a:pPr>
            <a:r>
              <a:rPr lang="en-GB" altLang="en-US" sz="2000" b="1" smtClean="0">
                <a:latin typeface="Arial" panose="020B0604020202020204" pitchFamily="34" charset="0"/>
              </a:rPr>
              <a:t>Static electricity</a:t>
            </a:r>
            <a:endParaRPr lang="en-GB" altLang="en-US" sz="2000" smtClean="0">
              <a:latin typeface="Arial" panose="020B0604020202020204" pitchFamily="34" charset="0"/>
            </a:endParaRPr>
          </a:p>
          <a:p>
            <a:pPr marL="609600" indent="-609600">
              <a:buFontTx/>
              <a:buNone/>
            </a:pPr>
            <a:r>
              <a:rPr lang="en-GB" altLang="en-US" sz="2000" smtClean="0">
                <a:latin typeface="Arial" panose="020B0604020202020204" pitchFamily="34" charset="0"/>
              </a:rPr>
              <a:t>	The discharge of charged, insulated conductive parts can easily lead to incendive sparks. </a:t>
            </a:r>
          </a:p>
        </p:txBody>
      </p:sp>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l="7591" r="7591"/>
          <a:stretch>
            <a:fillRect/>
          </a:stretch>
        </p:blipFill>
        <p:spPr bwMode="auto">
          <a:xfrm>
            <a:off x="1979613" y="1806575"/>
            <a:ext cx="5400675"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9939" name="Rectangle 2"/>
          <p:cNvSpPr>
            <a:spLocks noGrp="1" noChangeArrowheads="1"/>
          </p:cNvSpPr>
          <p:nvPr>
            <p:ph type="body" sz="half" idx="1"/>
          </p:nvPr>
        </p:nvSpPr>
        <p:spPr bwMode="auto">
          <a:xfrm>
            <a:off x="611188" y="1196975"/>
            <a:ext cx="4895850" cy="4525963"/>
          </a:xfrm>
        </p:spPr>
        <p:txBody>
          <a:bodyPr wrap="square" numCol="1" anchor="t" anchorCtr="0" compatLnSpc="1">
            <a:prstTxWarp prst="textNoShape">
              <a:avLst/>
            </a:prstTxWarp>
          </a:bodyPr>
          <a:lstStyle/>
          <a:p>
            <a:pPr algn="ctr">
              <a:buFontTx/>
              <a:buNone/>
            </a:pPr>
            <a:r>
              <a:rPr lang="en-GB" altLang="en-US" sz="2000" b="1" smtClean="0">
                <a:latin typeface="Arial" panose="020B0604020202020204" pitchFamily="34" charset="0"/>
              </a:rPr>
              <a:t>Lightning</a:t>
            </a:r>
          </a:p>
          <a:p>
            <a:endParaRPr lang="en-GB" altLang="en-US" sz="2000" b="1" smtClean="0">
              <a:latin typeface="Arial" panose="020B0604020202020204" pitchFamily="34" charset="0"/>
            </a:endParaRPr>
          </a:p>
          <a:p>
            <a:pPr>
              <a:buFontTx/>
              <a:buNone/>
            </a:pPr>
            <a:r>
              <a:rPr lang="en-GB" altLang="en-US" sz="2000" smtClean="0">
                <a:latin typeface="Arial" panose="020B0604020202020204" pitchFamily="34" charset="0"/>
              </a:rPr>
              <a:t>	</a:t>
            </a:r>
          </a:p>
          <a:p>
            <a:pPr>
              <a:buFontTx/>
              <a:buNone/>
            </a:pPr>
            <a:r>
              <a:rPr lang="en-GB" altLang="en-US" sz="2000" smtClean="0">
                <a:latin typeface="Arial" panose="020B0604020202020204" pitchFamily="34" charset="0"/>
              </a:rPr>
              <a:t>	If lightning strikes in an explosive atmosphere, ignition will always occur. Even in the absence of lightning strikes, thunderstorms can cause high-induced voltages in equipment, protective systems and components. </a:t>
            </a:r>
          </a:p>
          <a:p>
            <a:pPr>
              <a:buFontTx/>
              <a:buNone/>
            </a:pPr>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	The affect of lighting strikes outside the hazardous area needs to be considered.</a:t>
            </a:r>
          </a:p>
        </p:txBody>
      </p:sp>
      <p:pic>
        <p:nvPicPr>
          <p:cNvPr id="39940" name="Picture 3" descr="2004-07-30-lightning-strik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18238" y="2297113"/>
            <a:ext cx="1963737" cy="2443162"/>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1987" name="Rectangle 2"/>
          <p:cNvSpPr>
            <a:spLocks noGrp="1" noChangeArrowheads="1"/>
          </p:cNvSpPr>
          <p:nvPr>
            <p:ph type="body" sz="half" idx="1"/>
          </p:nvPr>
        </p:nvSpPr>
        <p:spPr bwMode="auto">
          <a:xfrm>
            <a:off x="755650" y="692150"/>
            <a:ext cx="4752975" cy="5434013"/>
          </a:xfrm>
        </p:spPr>
        <p:txBody>
          <a:bodyPr wrap="square" numCol="1" anchor="t" anchorCtr="0" compatLnSpc="1">
            <a:prstTxWarp prst="textNoShape">
              <a:avLst/>
            </a:prstTxWarp>
          </a:bodyPr>
          <a:lstStyle/>
          <a:p>
            <a:pPr>
              <a:buFontTx/>
              <a:buNone/>
            </a:pPr>
            <a:endParaRPr lang="en-GB" altLang="en-US" sz="800" b="1" smtClean="0">
              <a:latin typeface="Arial" panose="020B0604020202020204" pitchFamily="34" charset="0"/>
            </a:endParaRPr>
          </a:p>
          <a:p>
            <a:pPr algn="ctr">
              <a:buFontTx/>
              <a:buNone/>
            </a:pPr>
            <a:r>
              <a:rPr lang="en-GB" altLang="en-US" sz="2000" b="1" smtClean="0">
                <a:latin typeface="Arial" panose="020B0604020202020204" pitchFamily="34" charset="0"/>
              </a:rPr>
              <a:t>Radio frequency (RF) energy</a:t>
            </a:r>
          </a:p>
          <a:p>
            <a:pPr algn="ctr">
              <a:buFontTx/>
              <a:buNone/>
            </a:pPr>
            <a:r>
              <a:rPr lang="en-GB" altLang="en-US" sz="2000" b="1" smtClean="0">
                <a:latin typeface="Arial" panose="020B0604020202020204" pitchFamily="34" charset="0"/>
              </a:rPr>
              <a:t>(10</a:t>
            </a:r>
            <a:r>
              <a:rPr lang="en-GB" altLang="en-US" sz="2000" b="1" baseline="30000" smtClean="0">
                <a:latin typeface="Arial" panose="020B0604020202020204" pitchFamily="34" charset="0"/>
              </a:rPr>
              <a:t>4</a:t>
            </a:r>
            <a:r>
              <a:rPr lang="en-GB" altLang="en-US" sz="2000" b="1" smtClean="0">
                <a:latin typeface="Arial" panose="020B0604020202020204" pitchFamily="34" charset="0"/>
              </a:rPr>
              <a:t> to 10</a:t>
            </a:r>
            <a:r>
              <a:rPr lang="en-GB" altLang="en-US" sz="2000" b="1" baseline="30000" smtClean="0">
                <a:latin typeface="Arial" panose="020B0604020202020204" pitchFamily="34" charset="0"/>
              </a:rPr>
              <a:t>12</a:t>
            </a:r>
            <a:r>
              <a:rPr lang="en-GB" altLang="en-US" sz="2000" b="1" smtClean="0">
                <a:latin typeface="Arial" panose="020B0604020202020204" pitchFamily="34" charset="0"/>
              </a:rPr>
              <a:t>Hz)</a:t>
            </a:r>
          </a:p>
          <a:p>
            <a:pPr algn="ctr">
              <a:buFontTx/>
              <a:buNone/>
            </a:pPr>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	Electromagnetic waves are emitted by all systems that generate and use radio-frequency electrical energy (radio-frequency systems), e.g. radio transmitters. </a:t>
            </a:r>
          </a:p>
          <a:p>
            <a:pPr>
              <a:buFontTx/>
              <a:buNone/>
            </a:pPr>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	All conductive parts located in the radiation field function as receiving aerials. If the field is powerful enough and if the receiving aerial is sufficiently large, these conductive parts can cause ignition in explosive atmospheres.</a:t>
            </a:r>
          </a:p>
        </p:txBody>
      </p:sp>
      <p:pic>
        <p:nvPicPr>
          <p:cNvPr id="41988" name="Picture 3" descr="1918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84913" y="2439988"/>
            <a:ext cx="2311400" cy="2201862"/>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6323" name="Rectangle 2"/>
          <p:cNvSpPr>
            <a:spLocks noGrp="1" noChangeArrowheads="1"/>
          </p:cNvSpPr>
          <p:nvPr>
            <p:ph type="body" sz="half" idx="1"/>
          </p:nvPr>
        </p:nvSpPr>
        <p:spPr bwMode="auto">
          <a:xfrm>
            <a:off x="1042988" y="836613"/>
            <a:ext cx="4392612" cy="4525962"/>
          </a:xfrm>
        </p:spPr>
        <p:txBody>
          <a:bodyPr wrap="square" numCol="1" anchor="t" anchorCtr="0" compatLnSpc="1">
            <a:prstTxWarp prst="textNoShape">
              <a:avLst/>
            </a:prstTxWarp>
          </a:bodyPr>
          <a:lstStyle/>
          <a:p>
            <a:pPr algn="ctr">
              <a:buFontTx/>
              <a:buNone/>
            </a:pPr>
            <a:r>
              <a:rPr lang="en-GB" altLang="en-US" sz="2000" b="1" smtClean="0">
                <a:latin typeface="Arial" panose="020B0604020202020204" pitchFamily="34" charset="0"/>
              </a:rPr>
              <a:t>Electrical equipment</a:t>
            </a:r>
          </a:p>
          <a:p>
            <a:pPr>
              <a:buFontTx/>
              <a:buNone/>
            </a:pPr>
            <a:r>
              <a:rPr lang="en-GB" altLang="en-US" sz="2000" smtClean="0">
                <a:latin typeface="Arial" panose="020B0604020202020204" pitchFamily="34" charset="0"/>
              </a:rPr>
              <a:t>	</a:t>
            </a:r>
          </a:p>
          <a:p>
            <a:pPr>
              <a:buFontTx/>
              <a:buNone/>
            </a:pPr>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	In the case of electrical equipment, electric sparks and hot surfaces can occur as sources of ignition. </a:t>
            </a:r>
          </a:p>
          <a:p>
            <a:pPr>
              <a:buFontTx/>
              <a:buNone/>
            </a:pPr>
            <a:endParaRPr lang="en-GB" altLang="en-US" sz="2000" smtClean="0">
              <a:latin typeface="Arial" panose="020B0604020202020204" pitchFamily="34" charset="0"/>
            </a:endParaRPr>
          </a:p>
          <a:p>
            <a:pPr>
              <a:buFontTx/>
              <a:buNone/>
            </a:pPr>
            <a:r>
              <a:rPr lang="en-GB" altLang="en-US" sz="2000" smtClean="0">
                <a:latin typeface="Arial" panose="020B0604020202020204" pitchFamily="34" charset="0"/>
              </a:rPr>
              <a:t>Electric sparks can be generated:</a:t>
            </a:r>
          </a:p>
          <a:p>
            <a:pPr>
              <a:buFontTx/>
              <a:buNone/>
            </a:pPr>
            <a:r>
              <a:rPr lang="en-GB" altLang="en-US" sz="2000" smtClean="0">
                <a:latin typeface="Arial" panose="020B0604020202020204" pitchFamily="34" charset="0"/>
              </a:rPr>
              <a:t>	- when electric circuits are opened and closed;</a:t>
            </a:r>
          </a:p>
          <a:p>
            <a:pPr>
              <a:buFontTx/>
              <a:buNone/>
            </a:pPr>
            <a:r>
              <a:rPr lang="en-GB" altLang="en-US" sz="2000" smtClean="0">
                <a:latin typeface="Arial" panose="020B0604020202020204" pitchFamily="34" charset="0"/>
              </a:rPr>
              <a:t>	- by loose connections;</a:t>
            </a:r>
          </a:p>
          <a:p>
            <a:pPr>
              <a:buFontTx/>
              <a:buNone/>
            </a:pPr>
            <a:r>
              <a:rPr lang="en-GB" altLang="en-US" sz="2000" smtClean="0">
                <a:latin typeface="Arial" panose="020B0604020202020204" pitchFamily="34" charset="0"/>
              </a:rPr>
              <a:t>	- by stray currents. </a:t>
            </a:r>
          </a:p>
          <a:p>
            <a:pPr>
              <a:buFontTx/>
              <a:buNone/>
            </a:pPr>
            <a:endParaRPr lang="en-GB" altLang="en-US" sz="2000" smtClean="0">
              <a:latin typeface="Arial" panose="020B0604020202020204" pitchFamily="34" charset="0"/>
            </a:endParaRPr>
          </a:p>
          <a:p>
            <a:endParaRPr lang="en-GB" altLang="en-US" sz="2800" smtClean="0">
              <a:latin typeface="Arial" panose="020B0604020202020204" pitchFamily="34" charset="0"/>
            </a:endParaRPr>
          </a:p>
        </p:txBody>
      </p:sp>
      <p:pic>
        <p:nvPicPr>
          <p:cNvPr id="56324" name="Picture 3" descr="hazard_are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775325" y="1700213"/>
            <a:ext cx="2097088" cy="2155825"/>
          </a:xfrm>
        </p:spPr>
      </p:pic>
      <p:pic>
        <p:nvPicPr>
          <p:cNvPr id="56325" name="Picture 4" descr="M3JP-two-motor-group"/>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5557838" y="4227513"/>
            <a:ext cx="1520825" cy="1616075"/>
          </a:xfrm>
        </p:spPr>
      </p:pic>
      <p:pic>
        <p:nvPicPr>
          <p:cNvPr id="56326" name="Picture 5" descr="overload un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4724400"/>
            <a:ext cx="9525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8371" name="Rectangle 2"/>
          <p:cNvSpPr>
            <a:spLocks noGrp="1" noChangeArrowheads="1"/>
          </p:cNvSpPr>
          <p:nvPr>
            <p:ph type="title"/>
          </p:nvPr>
        </p:nvSpPr>
        <p:spPr/>
        <p:txBody>
          <a:bodyPr/>
          <a:lstStyle/>
          <a:p>
            <a:r>
              <a:rPr lang="en-US" altLang="en-US" sz="4000" dirty="0" smtClean="0">
                <a:solidFill>
                  <a:srgbClr val="003366"/>
                </a:solidFill>
                <a:latin typeface="Arial" panose="020B0604020202020204" pitchFamily="34" charset="0"/>
              </a:rPr>
              <a:t>PART </a:t>
            </a:r>
            <a:r>
              <a:rPr lang="en-US" altLang="en-US" sz="4000" dirty="0" smtClean="0">
                <a:solidFill>
                  <a:srgbClr val="003366"/>
                </a:solidFill>
                <a:latin typeface="Arial" panose="020B0604020202020204" pitchFamily="34" charset="0"/>
              </a:rPr>
              <a:t>5</a:t>
            </a:r>
            <a:r>
              <a:rPr lang="en-US" altLang="en-US" sz="4000" dirty="0" smtClean="0">
                <a:solidFill>
                  <a:srgbClr val="003366"/>
                </a:solidFill>
                <a:latin typeface="Arial" panose="020B0604020202020204" pitchFamily="34" charset="0"/>
              </a:rPr>
              <a:t/>
            </a:r>
            <a:br>
              <a:rPr lang="en-US" altLang="en-US" sz="4000" dirty="0" smtClean="0">
                <a:solidFill>
                  <a:srgbClr val="003366"/>
                </a:solidFill>
                <a:latin typeface="Arial" panose="020B0604020202020204" pitchFamily="34" charset="0"/>
              </a:rPr>
            </a:br>
            <a:r>
              <a:rPr lang="en-US" altLang="en-US" sz="3600" dirty="0" smtClean="0">
                <a:solidFill>
                  <a:srgbClr val="003366"/>
                </a:solidFill>
                <a:latin typeface="Arial" panose="020B0604020202020204" pitchFamily="34" charset="0"/>
              </a:rPr>
              <a:t> </a:t>
            </a:r>
            <a:r>
              <a:rPr lang="en-US" altLang="en-US" sz="3600" dirty="0" smtClean="0">
                <a:solidFill>
                  <a:srgbClr val="003366"/>
                </a:solidFill>
                <a:latin typeface="Arial" panose="020B0604020202020204" pitchFamily="34" charset="0"/>
              </a:rPr>
              <a:t>Intrinsic Safety Protection Technique</a:t>
            </a:r>
            <a:endParaRPr lang="en-US" altLang="en-US" sz="3600" dirty="0" smtClean="0">
              <a:solidFill>
                <a:srgbClr val="003366"/>
              </a:solidFill>
              <a:latin typeface="Arial" panose="020B0604020202020204" pitchFamily="34" charset="0"/>
            </a:endParaRP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686050"/>
            <a:ext cx="69532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5263"/>
            <a:ext cx="171926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492375"/>
            <a:ext cx="2160588"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4652963"/>
            <a:ext cx="13811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4581525"/>
            <a:ext cx="2376488"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46435" name="Rectangle 2"/>
          <p:cNvSpPr>
            <a:spLocks noGrp="1" noChangeArrowheads="1"/>
          </p:cNvSpPr>
          <p:nvPr>
            <p:ph type="title"/>
          </p:nvPr>
        </p:nvSpPr>
        <p:spPr>
          <a:xfrm>
            <a:off x="1116013" y="1412875"/>
            <a:ext cx="7127875" cy="758825"/>
          </a:xfrm>
        </p:spPr>
        <p:txBody>
          <a:bodyPr/>
          <a:lstStyle/>
          <a:p>
            <a:r>
              <a:rPr lang="en-GB" altLang="en-US" sz="3200" b="1" smtClean="0">
                <a:latin typeface="Arial" panose="020B0604020202020204" pitchFamily="34" charset="0"/>
              </a:rPr>
              <a:t>INTRINSIC SAFETY</a:t>
            </a:r>
          </a:p>
        </p:txBody>
      </p:sp>
      <p:sp>
        <p:nvSpPr>
          <p:cNvPr id="146436" name="Rectangle 3"/>
          <p:cNvSpPr>
            <a:spLocks noGrp="1" noChangeArrowheads="1"/>
          </p:cNvSpPr>
          <p:nvPr>
            <p:ph idx="1"/>
          </p:nvPr>
        </p:nvSpPr>
        <p:spPr bwMode="auto">
          <a:xfrm>
            <a:off x="611188" y="2636838"/>
            <a:ext cx="8229600" cy="2952750"/>
          </a:xfrm>
        </p:spPr>
        <p:txBody>
          <a:bodyPr wrap="square" numCol="1" anchor="t" anchorCtr="0" compatLnSpc="1">
            <a:prstTxWarp prst="textNoShape">
              <a:avLst/>
            </a:prstTxWarp>
          </a:bodyPr>
          <a:lstStyle/>
          <a:p>
            <a:pPr>
              <a:spcBef>
                <a:spcPct val="50000"/>
              </a:spcBef>
            </a:pPr>
            <a:r>
              <a:rPr lang="en-GB" altLang="en-US" b="1" dirty="0" smtClean="0">
                <a:latin typeface="Arial" panose="020B0604020202020204" pitchFamily="34" charset="0"/>
              </a:rPr>
              <a:t>IEC Type of Protection ‘</a:t>
            </a:r>
            <a:r>
              <a:rPr lang="en-GB" altLang="en-US" b="1" dirty="0" err="1" smtClean="0">
                <a:latin typeface="Arial" panose="020B0604020202020204" pitchFamily="34" charset="0"/>
              </a:rPr>
              <a:t>i</a:t>
            </a:r>
            <a:r>
              <a:rPr lang="en-GB" altLang="en-US" b="1" dirty="0" smtClean="0">
                <a:latin typeface="Arial" panose="020B0604020202020204" pitchFamily="34" charset="0"/>
              </a:rPr>
              <a:t>’ </a:t>
            </a:r>
          </a:p>
          <a:p>
            <a:pPr>
              <a:spcBef>
                <a:spcPct val="50000"/>
              </a:spcBef>
              <a:buFontTx/>
              <a:buNone/>
            </a:pPr>
            <a:r>
              <a:rPr lang="en-GB" altLang="en-US" b="1" dirty="0" smtClean="0">
                <a:latin typeface="Arial" panose="020B0604020202020204" pitchFamily="34" charset="0"/>
              </a:rPr>
              <a:t>IEC 60079-11</a:t>
            </a:r>
          </a:p>
          <a:p>
            <a:pPr>
              <a:spcBef>
                <a:spcPct val="50000"/>
              </a:spcBef>
              <a:buFontTx/>
              <a:buNone/>
            </a:pPr>
            <a:r>
              <a:rPr lang="en-GB" altLang="en-US" b="1" dirty="0" smtClean="0">
                <a:latin typeface="Arial" panose="020B0604020202020204" pitchFamily="34" charset="0"/>
              </a:rPr>
              <a:t>UL 60079-11 or UL 913</a:t>
            </a:r>
          </a:p>
          <a:p>
            <a:pPr>
              <a:spcBef>
                <a:spcPct val="50000"/>
              </a:spcBef>
              <a:buFontTx/>
              <a:buNone/>
            </a:pPr>
            <a:r>
              <a:rPr lang="en-GB" altLang="en-US" b="1" dirty="0" smtClean="0">
                <a:latin typeface="Arial" panose="020B0604020202020204" pitchFamily="34" charset="0"/>
              </a:rPr>
              <a:t>CSA 60079-11 or CSA C22.2 No. </a:t>
            </a:r>
            <a:r>
              <a:rPr lang="en-GB" altLang="en-US" b="1" dirty="0" smtClean="0">
                <a:latin typeface="Arial" panose="020B0604020202020204" pitchFamily="34" charset="0"/>
              </a:rPr>
              <a:t>157</a:t>
            </a:r>
            <a:br>
              <a:rPr lang="en-GB" altLang="en-US" b="1" dirty="0" smtClean="0">
                <a:latin typeface="Arial" panose="020B0604020202020204" pitchFamily="34" charset="0"/>
              </a:rPr>
            </a:br>
            <a:endParaRPr lang="en-GB" altLang="en-US" b="1" dirty="0" smtClean="0">
              <a:latin typeface="Arial" panose="020B0604020202020204" pitchFamily="34" charset="0"/>
            </a:endParaRPr>
          </a:p>
          <a:p>
            <a:pPr>
              <a:spcBef>
                <a:spcPct val="50000"/>
              </a:spcBef>
              <a:buFontTx/>
              <a:buNone/>
            </a:pPr>
            <a:r>
              <a:rPr lang="en-GB" altLang="en-US" b="1" dirty="0" smtClean="0">
                <a:latin typeface="Arial" panose="020B0604020202020204" pitchFamily="34" charset="0"/>
              </a:rPr>
              <a:t>(Other Protection schemes can be used, but Larson Davis Products only use 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48483" name="Rectangle 2"/>
          <p:cNvSpPr>
            <a:spLocks noGrp="1" noChangeArrowheads="1"/>
          </p:cNvSpPr>
          <p:nvPr>
            <p:ph type="title"/>
          </p:nvPr>
        </p:nvSpPr>
        <p:spPr>
          <a:xfrm>
            <a:off x="1116013" y="1412875"/>
            <a:ext cx="7127875" cy="758825"/>
          </a:xfrm>
        </p:spPr>
        <p:txBody>
          <a:bodyPr/>
          <a:lstStyle/>
          <a:p>
            <a:r>
              <a:rPr lang="en-GB" altLang="en-US" sz="3200" b="1" smtClean="0">
                <a:solidFill>
                  <a:srgbClr val="003366"/>
                </a:solidFill>
                <a:latin typeface="Arial" panose="020B0604020202020204" pitchFamily="34" charset="0"/>
              </a:rPr>
              <a:t>INTRINSIC SAFETY</a:t>
            </a:r>
          </a:p>
        </p:txBody>
      </p:sp>
      <p:sp>
        <p:nvSpPr>
          <p:cNvPr id="148484" name="Rectangle 3"/>
          <p:cNvSpPr>
            <a:spLocks noGrp="1" noChangeArrowheads="1"/>
          </p:cNvSpPr>
          <p:nvPr>
            <p:ph idx="1"/>
          </p:nvPr>
        </p:nvSpPr>
        <p:spPr bwMode="auto">
          <a:xfrm>
            <a:off x="827088" y="2132013"/>
            <a:ext cx="7416800" cy="3817937"/>
          </a:xfrm>
        </p:spPr>
        <p:txBody>
          <a:bodyPr wrap="square" numCol="1" anchor="t" anchorCtr="0" compatLnSpc="1">
            <a:prstTxWarp prst="textNoShape">
              <a:avLst/>
            </a:prstTxWarp>
          </a:bodyPr>
          <a:lstStyle/>
          <a:p>
            <a:pPr lvl="1"/>
            <a:r>
              <a:rPr lang="en-US" altLang="en-US" smtClean="0">
                <a:solidFill>
                  <a:srgbClr val="003366"/>
                </a:solidFill>
                <a:latin typeface="Arial" panose="020B0604020202020204" pitchFamily="34" charset="0"/>
              </a:rPr>
              <a:t>The basic principles of Intrinsic Safety include limiting stored energy in such components as capacitors and inductors, and limiting surface temperatures on components through power limitation</a:t>
            </a:r>
            <a:r>
              <a:rPr lang="en-GB" altLang="en-US" smtClean="0">
                <a:solidFill>
                  <a:srgbClr val="003366"/>
                </a:solidFill>
                <a:latin typeface="Arial" panose="020B0604020202020204" pitchFamily="34" charset="0"/>
              </a:rPr>
              <a:t>. </a:t>
            </a:r>
          </a:p>
          <a:p>
            <a:pPr lvl="1"/>
            <a:endParaRPr lang="en-GB" altLang="en-US" smtClean="0">
              <a:solidFill>
                <a:srgbClr val="003366"/>
              </a:solidFill>
              <a:latin typeface="Arial" panose="020B0604020202020204" pitchFamily="34" charset="0"/>
            </a:endParaRPr>
          </a:p>
          <a:p>
            <a:pPr lvl="1"/>
            <a:r>
              <a:rPr lang="en-GB" altLang="en-US" smtClean="0">
                <a:solidFill>
                  <a:srgbClr val="003366"/>
                </a:solidFill>
                <a:latin typeface="Arial" panose="020B0604020202020204" pitchFamily="34" charset="0"/>
              </a:rPr>
              <a:t>Permitted in Zone 0, 1 and 2 locations depending on level of protection (i.e., ia, ib and ic respectively).  </a:t>
            </a:r>
          </a:p>
          <a:p>
            <a:pPr lvl="1"/>
            <a:endParaRPr lang="en-GB" altLang="en-US" smtClean="0">
              <a:solidFill>
                <a:srgbClr val="003366"/>
              </a:solidFill>
              <a:latin typeface="Arial" panose="020B0604020202020204" pitchFamily="34" charset="0"/>
            </a:endParaRPr>
          </a:p>
          <a:p>
            <a:pPr lvl="1"/>
            <a:r>
              <a:rPr lang="en-GB" altLang="en-US" smtClean="0">
                <a:solidFill>
                  <a:srgbClr val="003366"/>
                </a:solidFill>
                <a:latin typeface="Arial" panose="020B0604020202020204" pitchFamily="34" charset="0"/>
              </a:rPr>
              <a:t>Only level of protection ia is permitted in Division 1 locations in North America.</a:t>
            </a:r>
          </a:p>
          <a:p>
            <a:pPr lvl="1"/>
            <a:endParaRPr lang="en-GB" altLang="en-US" smtClean="0">
              <a:solidFill>
                <a:srgbClr val="00336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2579" name="Rectangle 2"/>
          <p:cNvSpPr>
            <a:spLocks noGrp="1" noChangeArrowheads="1"/>
          </p:cNvSpPr>
          <p:nvPr>
            <p:ph type="title"/>
          </p:nvPr>
        </p:nvSpPr>
        <p:spPr>
          <a:xfrm>
            <a:off x="1116013" y="1412875"/>
            <a:ext cx="7127875" cy="758825"/>
          </a:xfrm>
        </p:spPr>
        <p:txBody>
          <a:bodyPr/>
          <a:lstStyle/>
          <a:p>
            <a:r>
              <a:rPr lang="en-GB" altLang="en-US" sz="3200" b="1" smtClean="0">
                <a:latin typeface="Arial" panose="020B0604020202020204" pitchFamily="34" charset="0"/>
              </a:rPr>
              <a:t>INTRINSIC SAFETY</a:t>
            </a:r>
          </a:p>
        </p:txBody>
      </p:sp>
      <p:sp>
        <p:nvSpPr>
          <p:cNvPr id="152580" name="Rectangle 3"/>
          <p:cNvSpPr>
            <a:spLocks noGrp="1" noChangeArrowheads="1"/>
          </p:cNvSpPr>
          <p:nvPr>
            <p:ph idx="1"/>
          </p:nvPr>
        </p:nvSpPr>
        <p:spPr bwMode="auto">
          <a:xfrm>
            <a:off x="827088" y="2132013"/>
            <a:ext cx="7416800" cy="3817937"/>
          </a:xfrm>
        </p:spPr>
        <p:txBody>
          <a:bodyPr wrap="square" numCol="1" anchor="t" anchorCtr="0" compatLnSpc="1">
            <a:prstTxWarp prst="textNoShape">
              <a:avLst/>
            </a:prstTxWarp>
          </a:bodyPr>
          <a:lstStyle/>
          <a:p>
            <a:pPr lvl="1"/>
            <a:r>
              <a:rPr lang="en-GB" altLang="en-US" smtClean="0">
                <a:latin typeface="Arial" panose="020B0604020202020204" pitchFamily="34" charset="0"/>
              </a:rPr>
              <a:t>In electrical circuits the mechanism for the release of this ignition energy is one or more of the following:</a:t>
            </a:r>
          </a:p>
          <a:p>
            <a:pPr lvl="2"/>
            <a:r>
              <a:rPr lang="en-GB" altLang="en-US" sz="2000" smtClean="0">
                <a:latin typeface="Arial" panose="020B0604020202020204" pitchFamily="34" charset="0"/>
              </a:rPr>
              <a:t>Open circuit or short circuit components or interconnections in a resistive circuit</a:t>
            </a:r>
          </a:p>
          <a:p>
            <a:pPr lvl="2"/>
            <a:r>
              <a:rPr lang="en-GB" altLang="en-US" sz="2000" smtClean="0">
                <a:latin typeface="Arial" panose="020B0604020202020204" pitchFamily="34" charset="0"/>
              </a:rPr>
              <a:t>Short circuit of components or interconnections in a capacitive circuit</a:t>
            </a:r>
          </a:p>
          <a:p>
            <a:pPr lvl="2"/>
            <a:r>
              <a:rPr lang="en-GB" altLang="en-US" sz="2000" smtClean="0">
                <a:latin typeface="Arial" panose="020B0604020202020204" pitchFamily="34" charset="0"/>
              </a:rPr>
              <a:t>Open circuit components or interconnections in an inductive circuit</a:t>
            </a:r>
          </a:p>
          <a:p>
            <a:pPr lvl="2"/>
            <a:r>
              <a:rPr lang="en-GB" altLang="en-US" sz="2000" smtClean="0">
                <a:latin typeface="Arial" panose="020B0604020202020204" pitchFamily="34" charset="0"/>
              </a:rPr>
              <a:t>Ignition by hot surfaces.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6675" name="Rectangle 5"/>
          <p:cNvSpPr>
            <a:spLocks noGrp="1" noChangeArrowheads="1"/>
          </p:cNvSpPr>
          <p:nvPr>
            <p:ph type="title"/>
          </p:nvPr>
        </p:nvSpPr>
        <p:spPr>
          <a:xfrm>
            <a:off x="1116013" y="1412875"/>
            <a:ext cx="7127875" cy="758825"/>
          </a:xfrm>
        </p:spPr>
        <p:txBody>
          <a:bodyPr/>
          <a:lstStyle/>
          <a:p>
            <a:r>
              <a:rPr lang="en-GB" altLang="en-US" sz="3200" b="1" smtClean="0">
                <a:solidFill>
                  <a:srgbClr val="003366"/>
                </a:solidFill>
                <a:latin typeface="Arial" panose="020B0604020202020204" pitchFamily="34" charset="0"/>
              </a:rPr>
              <a:t>INTRINSIC SAFETY</a:t>
            </a:r>
          </a:p>
        </p:txBody>
      </p:sp>
      <p:sp>
        <p:nvSpPr>
          <p:cNvPr id="156676" name="Rectangle 3"/>
          <p:cNvSpPr>
            <a:spLocks noGrp="1" noChangeArrowheads="1"/>
          </p:cNvSpPr>
          <p:nvPr>
            <p:ph idx="1"/>
          </p:nvPr>
        </p:nvSpPr>
        <p:spPr bwMode="auto">
          <a:xfrm>
            <a:off x="1116013" y="2276475"/>
            <a:ext cx="7559675" cy="3889375"/>
          </a:xfrm>
        </p:spPr>
        <p:txBody>
          <a:bodyPr wrap="square" numCol="1" anchor="t" anchorCtr="0" compatLnSpc="1">
            <a:prstTxWarp prst="textNoShape">
              <a:avLst/>
            </a:prstTxWarp>
          </a:bodyPr>
          <a:lstStyle/>
          <a:p>
            <a:r>
              <a:rPr lang="en-US" altLang="en-US" sz="2400" smtClean="0">
                <a:solidFill>
                  <a:srgbClr val="5F5F5F"/>
                </a:solidFill>
                <a:latin typeface="Arial" panose="020B0604020202020204" pitchFamily="34" charset="0"/>
              </a:rPr>
              <a:t>Evaluation of Intrinsically Safe circuits requires circuit analysis taking into account a variety of fault conditions, including: </a:t>
            </a:r>
          </a:p>
          <a:p>
            <a:pPr lvl="1"/>
            <a:r>
              <a:rPr lang="en-US" altLang="en-US" smtClean="0">
                <a:solidFill>
                  <a:srgbClr val="5F5F5F"/>
                </a:solidFill>
                <a:latin typeface="Arial" panose="020B0604020202020204" pitchFamily="34" charset="0"/>
              </a:rPr>
              <a:t>Up to two ‘countable’ faults, and</a:t>
            </a:r>
          </a:p>
          <a:p>
            <a:pPr lvl="1"/>
            <a:r>
              <a:rPr lang="en-US" altLang="en-US" smtClean="0">
                <a:solidFill>
                  <a:srgbClr val="5F5F5F"/>
                </a:solidFill>
                <a:latin typeface="Arial" panose="020B0604020202020204" pitchFamily="34" charset="0"/>
              </a:rPr>
              <a:t>Any combination of ‘non-countable’ faults resulting in the worst-case condition.</a:t>
            </a:r>
          </a:p>
          <a:p>
            <a:r>
              <a:rPr lang="en-US" altLang="en-US" sz="2400" smtClean="0">
                <a:solidFill>
                  <a:srgbClr val="5F5F5F"/>
                </a:solidFill>
                <a:latin typeface="Arial" panose="020B0604020202020204" pitchFamily="34" charset="0"/>
              </a:rPr>
              <a:t>Faults considered during evaluation may not seem logical during circuit design.</a:t>
            </a:r>
          </a:p>
          <a:p>
            <a:r>
              <a:rPr lang="en-US" altLang="en-US" sz="2400" smtClean="0">
                <a:solidFill>
                  <a:srgbClr val="5F5F5F"/>
                </a:solidFill>
                <a:latin typeface="Arial" panose="020B0604020202020204" pitchFamily="34" charset="0"/>
              </a:rPr>
              <a:t>Additional Safety Factors may be applied as specified by the standards.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58723"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4456113" y="981075"/>
            <a:ext cx="3954462" cy="5038725"/>
          </a:xfrm>
        </p:spPr>
      </p:pic>
      <p:sp>
        <p:nvSpPr>
          <p:cNvPr id="158724" name="Text Box 3"/>
          <p:cNvSpPr txBox="1">
            <a:spLocks noChangeArrowheads="1"/>
          </p:cNvSpPr>
          <p:nvPr/>
        </p:nvSpPr>
        <p:spPr bwMode="auto">
          <a:xfrm>
            <a:off x="2286000" y="476250"/>
            <a:ext cx="45704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4088">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954088">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95408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954088">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954088">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95408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95408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95408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954088"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200" b="1">
                <a:latin typeface="Arial" panose="020B0604020202020204" pitchFamily="34" charset="0"/>
              </a:rPr>
              <a:t>Intrinsic Safety</a:t>
            </a:r>
          </a:p>
        </p:txBody>
      </p:sp>
      <p:sp>
        <p:nvSpPr>
          <p:cNvPr id="158725" name="Rectangle 4"/>
          <p:cNvSpPr>
            <a:spLocks noChangeArrowheads="1"/>
          </p:cNvSpPr>
          <p:nvPr/>
        </p:nvSpPr>
        <p:spPr bwMode="auto">
          <a:xfrm>
            <a:off x="323850" y="3200400"/>
            <a:ext cx="4103688"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a:latin typeface="Arial" panose="020B0604020202020204" pitchFamily="34" charset="0"/>
              </a:rPr>
              <a:t>Stored energy values are compared to ignition curves or tested for compliance.  Values below and to the left of the curves will not cause ignition.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5842" name="Rectangle 2"/>
          <p:cNvSpPr>
            <a:spLocks noGrp="1" noChangeArrowheads="1"/>
          </p:cNvSpPr>
          <p:nvPr>
            <p:ph type="title"/>
          </p:nvPr>
        </p:nvSpPr>
        <p:spPr>
          <a:xfrm>
            <a:off x="468313" y="476250"/>
            <a:ext cx="8307387" cy="647700"/>
          </a:xfrm>
        </p:spPr>
        <p:txBody>
          <a:bodyPr rtlCol="0">
            <a:normAutofit fontScale="90000"/>
          </a:bodyPr>
          <a:lstStyle/>
          <a:p>
            <a:pPr fontAlgn="auto">
              <a:spcAft>
                <a:spcPts val="0"/>
              </a:spcAft>
              <a:defRPr/>
            </a:pPr>
            <a:r>
              <a:rPr lang="en-US" altLang="en-US" sz="4000" dirty="0" smtClean="0">
                <a:solidFill>
                  <a:srgbClr val="003366"/>
                </a:solidFill>
                <a:latin typeface="Arial" charset="0"/>
              </a:rPr>
              <a:t>PART </a:t>
            </a:r>
            <a:r>
              <a:rPr lang="en-US" altLang="en-US" sz="4000" dirty="0" smtClean="0">
                <a:solidFill>
                  <a:srgbClr val="003366"/>
                </a:solidFill>
                <a:latin typeface="Arial" charset="0"/>
              </a:rPr>
              <a:t>1</a:t>
            </a:r>
            <a:r>
              <a:rPr lang="en-US" altLang="en-US" sz="4000" dirty="0">
                <a:solidFill>
                  <a:srgbClr val="003366"/>
                </a:solidFill>
                <a:latin typeface="Arial" charset="0"/>
              </a:rPr>
              <a:t> </a:t>
            </a:r>
            <a:r>
              <a:rPr lang="en-US" altLang="en-US" sz="4000" dirty="0" smtClean="0">
                <a:solidFill>
                  <a:srgbClr val="003366"/>
                </a:solidFill>
                <a:latin typeface="Arial" charset="0"/>
              </a:rPr>
              <a:t>Hazardous Location Definition</a:t>
            </a:r>
            <a:endParaRPr lang="en-US" altLang="en-US" sz="4000" dirty="0" smtClean="0">
              <a:solidFill>
                <a:srgbClr val="003366"/>
              </a:solidFill>
              <a:latin typeface="Arial" charset="0"/>
            </a:endParaRPr>
          </a:p>
        </p:txBody>
      </p:sp>
      <p:sp>
        <p:nvSpPr>
          <p:cNvPr id="4" name="Content Placeholder 3"/>
          <p:cNvSpPr>
            <a:spLocks noGrp="1"/>
          </p:cNvSpPr>
          <p:nvPr>
            <p:ph idx="1"/>
          </p:nvPr>
        </p:nvSpPr>
        <p:spPr/>
        <p:txBody>
          <a:bodyPr>
            <a:normAutofit/>
          </a:bodyPr>
          <a:lstStyle/>
          <a:p>
            <a:pPr eaLnBrk="1" hangingPunct="1">
              <a:lnSpc>
                <a:spcPct val="80000"/>
              </a:lnSpc>
            </a:pPr>
            <a:r>
              <a:rPr lang="en-US" altLang="en-US" sz="1800" dirty="0" smtClean="0">
                <a:solidFill>
                  <a:srgbClr val="003366"/>
                </a:solidFill>
                <a:latin typeface="Arial" panose="020B0604020202020204" pitchFamily="34" charset="0"/>
              </a:rPr>
              <a:t>Hazardous Location usually refers to an environment where an explosion may occur</a:t>
            </a:r>
          </a:p>
          <a:p>
            <a:pPr eaLnBrk="1" hangingPunct="1">
              <a:lnSpc>
                <a:spcPct val="80000"/>
              </a:lnSpc>
            </a:pPr>
            <a:r>
              <a:rPr lang="en-US" altLang="en-US" sz="1800" dirty="0" smtClean="0">
                <a:solidFill>
                  <a:srgbClr val="003366"/>
                </a:solidFill>
                <a:latin typeface="Arial" panose="020B0604020202020204" pitchFamily="34" charset="0"/>
              </a:rPr>
              <a:t>Any industry that processes, uses or manufactures materials that may give rise to a flammable atmosphere (gas, mist, liquid, dusts or even small fibers) may have a Hazardous Location. Such industries/processes include:</a:t>
            </a:r>
          </a:p>
          <a:p>
            <a:pPr lvl="1" eaLnBrk="1" hangingPunct="1">
              <a:lnSpc>
                <a:spcPct val="80000"/>
              </a:lnSpc>
            </a:pPr>
            <a:r>
              <a:rPr lang="en-US" altLang="en-US" sz="1600" dirty="0" smtClean="0">
                <a:solidFill>
                  <a:srgbClr val="003366"/>
                </a:solidFill>
                <a:latin typeface="Arial" panose="020B0604020202020204" pitchFamily="34" charset="0"/>
              </a:rPr>
              <a:t>Oil and Gas Drilling</a:t>
            </a:r>
          </a:p>
          <a:p>
            <a:pPr lvl="1" eaLnBrk="1" hangingPunct="1">
              <a:lnSpc>
                <a:spcPct val="80000"/>
              </a:lnSpc>
            </a:pPr>
            <a:r>
              <a:rPr lang="en-US" altLang="en-US" sz="1600" dirty="0" smtClean="0">
                <a:solidFill>
                  <a:srgbClr val="003366"/>
                </a:solidFill>
                <a:latin typeface="Arial" panose="020B0604020202020204" pitchFamily="34" charset="0"/>
              </a:rPr>
              <a:t>Petrochemical Refining and Processing</a:t>
            </a:r>
          </a:p>
          <a:p>
            <a:pPr lvl="1" eaLnBrk="1" hangingPunct="1">
              <a:lnSpc>
                <a:spcPct val="80000"/>
              </a:lnSpc>
            </a:pPr>
            <a:r>
              <a:rPr lang="en-US" altLang="en-US" sz="1600" dirty="0" smtClean="0">
                <a:solidFill>
                  <a:srgbClr val="003366"/>
                </a:solidFill>
                <a:latin typeface="Arial" panose="020B0604020202020204" pitchFamily="34" charset="0"/>
              </a:rPr>
              <a:t>Fuel Storage</a:t>
            </a:r>
          </a:p>
          <a:p>
            <a:pPr lvl="1" eaLnBrk="1" hangingPunct="1">
              <a:lnSpc>
                <a:spcPct val="80000"/>
              </a:lnSpc>
            </a:pPr>
            <a:r>
              <a:rPr lang="en-US" altLang="en-US" sz="1600" dirty="0" smtClean="0">
                <a:solidFill>
                  <a:srgbClr val="003366"/>
                </a:solidFill>
                <a:latin typeface="Arial" panose="020B0604020202020204" pitchFamily="34" charset="0"/>
              </a:rPr>
              <a:t>Chemical manufacturing</a:t>
            </a:r>
          </a:p>
          <a:p>
            <a:pPr lvl="1" eaLnBrk="1" hangingPunct="1">
              <a:lnSpc>
                <a:spcPct val="80000"/>
              </a:lnSpc>
            </a:pPr>
            <a:r>
              <a:rPr lang="en-US" altLang="en-US" sz="1600" dirty="0" smtClean="0">
                <a:solidFill>
                  <a:srgbClr val="003366"/>
                </a:solidFill>
                <a:latin typeface="Arial" panose="020B0604020202020204" pitchFamily="34" charset="0"/>
              </a:rPr>
              <a:t>Car Manufacturing</a:t>
            </a:r>
          </a:p>
          <a:p>
            <a:pPr lvl="1" eaLnBrk="1" hangingPunct="1">
              <a:lnSpc>
                <a:spcPct val="80000"/>
              </a:lnSpc>
            </a:pPr>
            <a:r>
              <a:rPr lang="en-US" altLang="en-US" sz="1600" dirty="0" smtClean="0">
                <a:solidFill>
                  <a:srgbClr val="003366"/>
                </a:solidFill>
                <a:latin typeface="Arial" panose="020B0604020202020204" pitchFamily="34" charset="0"/>
              </a:rPr>
              <a:t>Water Treatment</a:t>
            </a:r>
          </a:p>
          <a:p>
            <a:pPr lvl="1" eaLnBrk="1" hangingPunct="1">
              <a:lnSpc>
                <a:spcPct val="80000"/>
              </a:lnSpc>
            </a:pPr>
            <a:r>
              <a:rPr lang="en-US" altLang="en-US" sz="1600" dirty="0" smtClean="0">
                <a:solidFill>
                  <a:srgbClr val="003366"/>
                </a:solidFill>
                <a:latin typeface="Arial" panose="020B0604020202020204" pitchFamily="34" charset="0"/>
              </a:rPr>
              <a:t>Power Generation</a:t>
            </a:r>
          </a:p>
          <a:p>
            <a:r>
              <a:rPr lang="en-US" sz="1800" dirty="0">
                <a:solidFill>
                  <a:srgbClr val="003366"/>
                </a:solidFill>
                <a:latin typeface="Arial" panose="020B0604020202020204" pitchFamily="34" charset="0"/>
              </a:rPr>
              <a:t>Products </a:t>
            </a:r>
            <a:r>
              <a:rPr lang="en-US" sz="1800" dirty="0" smtClean="0">
                <a:solidFill>
                  <a:srgbClr val="003366"/>
                </a:solidFill>
                <a:latin typeface="Arial" panose="020B0604020202020204" pitchFamily="34" charset="0"/>
              </a:rPr>
              <a:t>used in these locations required extra approvals to ensure they do not cause an ignition of the flammable atmosphere</a:t>
            </a:r>
            <a:endParaRPr lang="en-US" sz="1800" dirty="0">
              <a:solidFill>
                <a:srgbClr val="003366"/>
              </a:solidFill>
              <a:latin typeface="Arial" panose="020B0604020202020204" pitchFamily="34" charset="0"/>
            </a:endParaRPr>
          </a:p>
        </p:txBody>
      </p:sp>
      <p:sp>
        <p:nvSpPr>
          <p:cNvPr id="10" name="Content Placeholder 3"/>
          <p:cNvSpPr txBox="1">
            <a:spLocks/>
          </p:cNvSpPr>
          <p:nvPr/>
        </p:nvSpPr>
        <p:spPr>
          <a:xfrm>
            <a:off x="4629499" y="3157773"/>
            <a:ext cx="3024336" cy="1687042"/>
          </a:xfrm>
          <a:prstGeom prst="rect">
            <a:avLst/>
          </a:prstGeom>
        </p:spPr>
        <p:txBody>
          <a:bodyPr vert="horz" lIns="91440" tIns="45720" rIns="91440" bIns="45720" rtlCol="0">
            <a:normAutofit lnSpcReduction="10000"/>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80000"/>
              </a:lnSpc>
            </a:pPr>
            <a:endParaRPr lang="en-US" altLang="en-US" sz="1800" dirty="0" smtClean="0">
              <a:solidFill>
                <a:srgbClr val="003366"/>
              </a:solidFill>
              <a:latin typeface="Arial" panose="020B0604020202020204" pitchFamily="34" charset="0"/>
            </a:endParaRPr>
          </a:p>
          <a:p>
            <a:pPr lvl="1" eaLnBrk="1" hangingPunct="1">
              <a:lnSpc>
                <a:spcPct val="80000"/>
              </a:lnSpc>
            </a:pPr>
            <a:r>
              <a:rPr lang="en-US" altLang="en-US" sz="1600" dirty="0" smtClean="0">
                <a:solidFill>
                  <a:srgbClr val="003366"/>
                </a:solidFill>
                <a:latin typeface="Arial" panose="020B0604020202020204" pitchFamily="34" charset="0"/>
              </a:rPr>
              <a:t>Pharmaceutical</a:t>
            </a:r>
          </a:p>
          <a:p>
            <a:pPr lvl="1" eaLnBrk="1" hangingPunct="1">
              <a:lnSpc>
                <a:spcPct val="80000"/>
              </a:lnSpc>
            </a:pPr>
            <a:r>
              <a:rPr lang="en-US" altLang="en-US" sz="1600" dirty="0" smtClean="0">
                <a:solidFill>
                  <a:srgbClr val="003366"/>
                </a:solidFill>
                <a:latin typeface="Arial" panose="020B0604020202020204" pitchFamily="34" charset="0"/>
              </a:rPr>
              <a:t>Distilleries</a:t>
            </a:r>
          </a:p>
          <a:p>
            <a:pPr lvl="1" eaLnBrk="1" hangingPunct="1">
              <a:lnSpc>
                <a:spcPct val="80000"/>
              </a:lnSpc>
            </a:pPr>
            <a:r>
              <a:rPr lang="en-US" altLang="en-US" sz="1600" dirty="0" smtClean="0">
                <a:solidFill>
                  <a:srgbClr val="003366"/>
                </a:solidFill>
                <a:latin typeface="Arial" panose="020B0604020202020204" pitchFamily="34" charset="0"/>
              </a:rPr>
              <a:t>Food manufacturers</a:t>
            </a:r>
          </a:p>
          <a:p>
            <a:pPr lvl="1" eaLnBrk="1" hangingPunct="1">
              <a:lnSpc>
                <a:spcPct val="80000"/>
              </a:lnSpc>
            </a:pPr>
            <a:r>
              <a:rPr lang="en-US" altLang="en-US" sz="1600" dirty="0" smtClean="0">
                <a:solidFill>
                  <a:srgbClr val="003366"/>
                </a:solidFill>
                <a:latin typeface="Arial" panose="020B0604020202020204" pitchFamily="34" charset="0"/>
              </a:rPr>
              <a:t>Aviation</a:t>
            </a:r>
          </a:p>
          <a:p>
            <a:pPr lvl="1" eaLnBrk="1" hangingPunct="1">
              <a:lnSpc>
                <a:spcPct val="80000"/>
              </a:lnSpc>
            </a:pPr>
            <a:r>
              <a:rPr lang="en-US" altLang="en-US" sz="1600" dirty="0" smtClean="0">
                <a:solidFill>
                  <a:srgbClr val="003366"/>
                </a:solidFill>
                <a:latin typeface="Arial" panose="020B0604020202020204" pitchFamily="34" charset="0"/>
              </a:rPr>
              <a:t>Military</a:t>
            </a:r>
          </a:p>
          <a:p>
            <a:pPr lvl="1" eaLnBrk="1" hangingPunct="1">
              <a:lnSpc>
                <a:spcPct val="80000"/>
              </a:lnSpc>
            </a:pPr>
            <a:r>
              <a:rPr lang="en-US" altLang="en-US" sz="1600" dirty="0" smtClean="0">
                <a:solidFill>
                  <a:srgbClr val="003366"/>
                </a:solidFill>
                <a:latin typeface="Arial" panose="020B0604020202020204" pitchFamily="34" charset="0"/>
              </a:rPr>
              <a:t>Painting</a:t>
            </a:r>
          </a:p>
          <a:p>
            <a:pPr eaLnBrk="1" hangingPunct="1"/>
            <a:endParaRPr lang="en-US" dirty="0"/>
          </a:p>
        </p:txBody>
      </p:sp>
    </p:spTree>
    <p:extLst>
      <p:ext uri="{BB962C8B-B14F-4D97-AF65-F5344CB8AC3E}">
        <p14:creationId xmlns:p14="http://schemas.microsoft.com/office/powerpoint/2010/main" val="1363846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654050" y="1196975"/>
            <a:ext cx="7886700" cy="1325563"/>
          </a:xfrm>
        </p:spPr>
        <p:txBody>
          <a:bodyPr/>
          <a:lstStyle/>
          <a:p>
            <a:pPr algn="ctr"/>
            <a:r>
              <a:rPr lang="en-GB" altLang="en-US" sz="4800" b="1" dirty="0" smtClean="0">
                <a:solidFill>
                  <a:srgbClr val="003366"/>
                </a:solidFill>
                <a:latin typeface="Arial" panose="020B0604020202020204" pitchFamily="34" charset="0"/>
              </a:rPr>
              <a:t>More Resources</a:t>
            </a:r>
            <a:endParaRPr lang="en-US" altLang="en-US" dirty="0" smtClean="0"/>
          </a:p>
        </p:txBody>
      </p:sp>
      <p:sp>
        <p:nvSpPr>
          <p:cNvPr id="175107" name="AutoShape 2" descr="Image result for question  imag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 name="Rectangle 2"/>
          <p:cNvSpPr>
            <a:spLocks noGrp="1" noChangeArrowheads="1"/>
          </p:cNvSpPr>
          <p:nvPr>
            <p:ph sz="half" idx="1"/>
          </p:nvPr>
        </p:nvSpPr>
        <p:spPr bwMode="auto">
          <a:xfrm>
            <a:off x="611188" y="2420938"/>
            <a:ext cx="7417196" cy="4189412"/>
          </a:xfrm>
        </p:spPr>
        <p:txBody>
          <a:bodyPr wrap="square" numCol="1" anchor="t" anchorCtr="0" compatLnSpc="1">
            <a:prstTxWarp prst="textNoShape">
              <a:avLst/>
            </a:prstTxWarp>
          </a:bodyPr>
          <a:lstStyle/>
          <a:p>
            <a:r>
              <a:rPr lang="en-GB" altLang="en-US" sz="2000" dirty="0" smtClean="0">
                <a:latin typeface="Arial" panose="020B0604020202020204" pitchFamily="34" charset="0"/>
              </a:rPr>
              <a:t>D0001.0014 Quality Addendum for Intrinsic Safety Product</a:t>
            </a:r>
          </a:p>
          <a:p>
            <a:r>
              <a:rPr lang="en-GB" altLang="en-US" sz="2000" dirty="0" smtClean="0">
                <a:latin typeface="Arial" panose="020B0604020202020204" pitchFamily="34" charset="0"/>
              </a:rPr>
              <a:t>D0001.0014-1 Intrinsic Safety Listing and Approvals</a:t>
            </a:r>
          </a:p>
          <a:p>
            <a:r>
              <a:rPr lang="en-GB" altLang="en-US" sz="2000" dirty="0" smtClean="0">
                <a:latin typeface="Arial" panose="020B0604020202020204" pitchFamily="34" charset="0"/>
              </a:rPr>
              <a:t>More in depth Hazardous Location training available on the network</a:t>
            </a:r>
          </a:p>
          <a:p>
            <a:pPr lvl="1"/>
            <a:r>
              <a:rPr lang="en-GB" altLang="en-US" sz="1700" dirty="0" smtClean="0">
                <a:latin typeface="Arial" panose="020B0604020202020204" pitchFamily="34" charset="0"/>
              </a:rPr>
              <a:t>R:\Provo\Shared\ATEX - Explosive Atmospheres\ATEX Training\</a:t>
            </a:r>
          </a:p>
          <a:p>
            <a:pPr lvl="2"/>
            <a:r>
              <a:rPr lang="en-US" altLang="en-US" sz="1400" dirty="0" smtClean="0">
                <a:latin typeface="Arial" panose="020B0604020202020204" pitchFamily="34" charset="0"/>
              </a:rPr>
              <a:t>PC Basic </a:t>
            </a:r>
            <a:r>
              <a:rPr lang="en-US" altLang="en-US" sz="1400" dirty="0" err="1" smtClean="0">
                <a:latin typeface="Arial" panose="020B0604020202020204" pitchFamily="34" charset="0"/>
              </a:rPr>
              <a:t>Hazloc</a:t>
            </a:r>
            <a:r>
              <a:rPr lang="en-US" altLang="en-US" sz="1400" dirty="0" smtClean="0">
                <a:latin typeface="Arial" panose="020B0604020202020204" pitchFamily="34" charset="0"/>
              </a:rPr>
              <a:t> Testing and Evaluation - Self Study Training</a:t>
            </a:r>
          </a:p>
          <a:p>
            <a:pPr lvl="2"/>
            <a:r>
              <a:rPr lang="en-US" altLang="en-US" sz="1400" dirty="0" smtClean="0">
                <a:latin typeface="Arial" panose="020B0604020202020204" pitchFamily="34" charset="0"/>
              </a:rPr>
              <a:t>Intertek Guide to Hazardous Location Equipment Marking</a:t>
            </a:r>
          </a:p>
          <a:p>
            <a:r>
              <a:rPr lang="en-US" altLang="en-US" sz="2000" dirty="0" smtClean="0">
                <a:latin typeface="Arial" panose="020B0604020202020204" pitchFamily="34" charset="0"/>
              </a:rPr>
              <a:t>Hazardous Location Explosion Videos on network:</a:t>
            </a:r>
          </a:p>
          <a:p>
            <a:pPr lvl="1"/>
            <a:r>
              <a:rPr lang="en-US" altLang="en-US" sz="1700" dirty="0" smtClean="0">
                <a:latin typeface="Arial" panose="020B0604020202020204" pitchFamily="34" charset="0"/>
              </a:rPr>
              <a:t>R:\Provo\Shared\ATEX - Explosive Atmospheres\ATEX Training\Hazardous Location Explosion Videos</a:t>
            </a:r>
            <a:endParaRPr lang="en-GB" altLang="en-US" sz="1700" dirty="0" smtClean="0">
              <a:latin typeface="Arial" panose="020B0604020202020204" pitchFamily="34" charset="0"/>
            </a:endParaRPr>
          </a:p>
          <a:p>
            <a:r>
              <a:rPr lang="en-GB" altLang="en-US" sz="2000" dirty="0" smtClean="0">
                <a:latin typeface="Arial" panose="020B0604020202020204" pitchFamily="34" charset="0"/>
              </a:rPr>
              <a:t>Ask ISP Manager if you have any 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218" name="Rectangle 2"/>
          <p:cNvSpPr>
            <a:spLocks noGrp="1" noChangeArrowheads="1"/>
          </p:cNvSpPr>
          <p:nvPr>
            <p:ph type="title"/>
          </p:nvPr>
        </p:nvSpPr>
        <p:spPr>
          <a:xfrm>
            <a:off x="454025" y="404813"/>
            <a:ext cx="8307388" cy="647700"/>
          </a:xfrm>
        </p:spPr>
        <p:txBody>
          <a:bodyPr>
            <a:normAutofit fontScale="90000"/>
          </a:bodyPr>
          <a:lstStyle/>
          <a:p>
            <a:pPr eaLnBrk="1" fontAlgn="auto" hangingPunct="1">
              <a:spcAft>
                <a:spcPts val="0"/>
              </a:spcAft>
              <a:defRPr/>
            </a:pPr>
            <a:r>
              <a:rPr lang="en-US" altLang="en-US" sz="4000" dirty="0" smtClean="0">
                <a:solidFill>
                  <a:srgbClr val="003366"/>
                </a:solidFill>
                <a:latin typeface="Arial" charset="0"/>
              </a:rPr>
              <a:t>PART 2</a:t>
            </a:r>
            <a:br>
              <a:rPr lang="en-US" altLang="en-US" sz="4000" dirty="0" smtClean="0">
                <a:solidFill>
                  <a:srgbClr val="003366"/>
                </a:solidFill>
                <a:latin typeface="Arial" charset="0"/>
              </a:rPr>
            </a:br>
            <a:r>
              <a:rPr lang="en-US" altLang="en-US" sz="4000" dirty="0" smtClean="0">
                <a:solidFill>
                  <a:srgbClr val="003366"/>
                </a:solidFill>
                <a:latin typeface="Arial" charset="0"/>
              </a:rPr>
              <a:t> Basic Combustion Theory</a:t>
            </a:r>
          </a:p>
        </p:txBody>
      </p:sp>
      <p:pic>
        <p:nvPicPr>
          <p:cNvPr id="26628" name="Picture 4" descr="Pictured is a large oil rig using sensor technology in the Gulf of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703388"/>
            <a:ext cx="5688012"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674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76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874713"/>
            <a:ext cx="7632700" cy="543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2724" name="Rectangle 4"/>
          <p:cNvSpPr>
            <a:spLocks noGrp="1" noChangeArrowheads="1"/>
          </p:cNvSpPr>
          <p:nvPr>
            <p:ph type="body" sz="half" idx="1"/>
          </p:nvPr>
        </p:nvSpPr>
        <p:spPr>
          <a:xfrm>
            <a:off x="971550" y="1484313"/>
            <a:ext cx="7570788" cy="4525962"/>
          </a:xfrm>
          <a:extLst>
            <a:ext uri="{909E8E84-426E-40DD-AFC4-6F175D3DCCD1}">
              <a14:hiddenFill xmlns:a14="http://schemas.microsoft.com/office/drawing/2010/main">
                <a:solidFill>
                  <a:schemeClr val="bg1"/>
                </a:solidFill>
              </a14:hiddenFill>
            </a:ext>
          </a:extLst>
        </p:spPr>
        <p:txBody>
          <a:bodyPr rtlCol="0">
            <a:normAutofit/>
          </a:bodyPr>
          <a:lstStyle/>
          <a:p>
            <a:pPr marL="0" indent="0" algn="ctr" eaLnBrk="1" fontAlgn="auto" hangingPunct="1">
              <a:spcAft>
                <a:spcPts val="0"/>
              </a:spcAft>
              <a:buFontTx/>
              <a:buNone/>
              <a:tabLst>
                <a:tab pos="450850" algn="l"/>
              </a:tabLst>
              <a:defRPr/>
            </a:pPr>
            <a:r>
              <a:rPr lang="en-GB" sz="4400" b="1" smtClean="0">
                <a:solidFill>
                  <a:schemeClr val="bg1"/>
                </a:solidFill>
                <a:effectLst>
                  <a:outerShdw blurRad="38100" dist="38100" dir="2700000" algn="tl">
                    <a:srgbClr val="C0C0C0"/>
                  </a:outerShdw>
                </a:effectLst>
                <a:latin typeface="Arial" charset="0"/>
              </a:rPr>
              <a:t>What is an explosion?</a:t>
            </a:r>
          </a:p>
          <a:p>
            <a:pPr marL="0" indent="0" eaLnBrk="1" fontAlgn="auto" hangingPunct="1">
              <a:spcAft>
                <a:spcPts val="0"/>
              </a:spcAft>
              <a:buFontTx/>
              <a:buNone/>
              <a:tabLst>
                <a:tab pos="450850" algn="l"/>
              </a:tabLst>
              <a:defRPr/>
            </a:pPr>
            <a:endParaRPr lang="en-GB" sz="4400" b="1" i="1" smtClean="0">
              <a:solidFill>
                <a:schemeClr val="bg1"/>
              </a:solidFill>
              <a:effectLst>
                <a:outerShdw blurRad="38100" dist="38100" dir="2700000" algn="tl">
                  <a:srgbClr val="C0C0C0"/>
                </a:outerShdw>
              </a:effectLst>
              <a:latin typeface="Arial" charset="0"/>
            </a:endParaRPr>
          </a:p>
          <a:p>
            <a:pPr marL="0" indent="0" eaLnBrk="1" fontAlgn="auto" hangingPunct="1">
              <a:spcAft>
                <a:spcPts val="0"/>
              </a:spcAft>
              <a:buFontTx/>
              <a:buNone/>
              <a:tabLst>
                <a:tab pos="450850" algn="l"/>
              </a:tabLst>
              <a:defRPr/>
            </a:pPr>
            <a:endParaRPr lang="en-GB" sz="4400" b="1" i="1" smtClean="0">
              <a:solidFill>
                <a:schemeClr val="bg1"/>
              </a:solidFill>
              <a:effectLst>
                <a:outerShdw blurRad="38100" dist="38100" dir="2700000" algn="tl">
                  <a:srgbClr val="C0C0C0"/>
                </a:outerShdw>
              </a:effectLst>
              <a:latin typeface="Arial" charset="0"/>
            </a:endParaRPr>
          </a:p>
          <a:p>
            <a:pPr marL="0" indent="0" algn="ctr" eaLnBrk="1" fontAlgn="auto" hangingPunct="1">
              <a:spcAft>
                <a:spcPts val="0"/>
              </a:spcAft>
              <a:buFontTx/>
              <a:buNone/>
              <a:tabLst>
                <a:tab pos="450850" algn="l"/>
              </a:tabLst>
              <a:defRPr/>
            </a:pPr>
            <a:r>
              <a:rPr lang="en-GB" sz="4400" b="1" smtClean="0">
                <a:solidFill>
                  <a:schemeClr val="bg1"/>
                </a:solidFill>
                <a:effectLst>
                  <a:outerShdw blurRad="38100" dist="38100" dir="2700000" algn="tl">
                    <a:srgbClr val="C0C0C0"/>
                  </a:outerShdw>
                </a:effectLst>
                <a:latin typeface="Arial" charset="0"/>
              </a:rPr>
              <a:t>An explosion is any uncontrolled combustion wave</a:t>
            </a:r>
            <a:r>
              <a:rPr lang="en-GB" sz="1600" b="1" smtClean="0">
                <a:solidFill>
                  <a:schemeClr val="bg1"/>
                </a:solidFill>
                <a:effectLst>
                  <a:outerShdw blurRad="38100" dist="38100" dir="2700000" algn="tl">
                    <a:srgbClr val="C0C0C0"/>
                  </a:outerShdw>
                </a:effectLst>
                <a:latin typeface="Arial" charset="0"/>
              </a:rPr>
              <a:t> </a:t>
            </a:r>
            <a:r>
              <a:rPr lang="en-GB" sz="4400" b="1" smtClean="0">
                <a:solidFill>
                  <a:schemeClr val="bg1"/>
                </a:solidFill>
                <a:effectLst>
                  <a:outerShdw blurRad="38100" dist="38100" dir="2700000" algn="tl">
                    <a:srgbClr val="C0C0C0"/>
                  </a:outerShdw>
                </a:effectLst>
                <a:latin typeface="Arial" charset="0"/>
              </a:rPr>
              <a:t>.</a:t>
            </a:r>
            <a:r>
              <a:rPr lang="en-GB" sz="1600" b="1" smtClean="0">
                <a:solidFill>
                  <a:schemeClr val="bg1"/>
                </a:solidFill>
                <a:effectLst>
                  <a:outerShdw blurRad="38100" dist="38100" dir="2700000" algn="tl">
                    <a:srgbClr val="C0C0C0"/>
                  </a:outerShdw>
                </a:effectLst>
                <a:latin typeface="Arial" charset="0"/>
              </a:rPr>
              <a:t>  (For our purposes)</a:t>
            </a:r>
            <a:r>
              <a:rPr lang="en-GB" sz="4400" smtClean="0">
                <a:solidFill>
                  <a:schemeClr val="hlink"/>
                </a:solidFill>
                <a:effectLst>
                  <a:outerShdw blurRad="38100" dist="38100" dir="2700000" algn="tl">
                    <a:srgbClr val="C0C0C0"/>
                  </a:outerShdw>
                </a:effectLst>
                <a:latin typeface="Arial" charset="0"/>
              </a:rPr>
              <a:t> </a:t>
            </a:r>
            <a:r>
              <a:rPr lang="en-GB" sz="4400" smtClean="0">
                <a:latin typeface="Arial" charset="0"/>
              </a:rPr>
              <a:t>	</a:t>
            </a:r>
          </a:p>
        </p:txBody>
      </p:sp>
      <p:sp>
        <p:nvSpPr>
          <p:cNvPr id="27653" name="AutoShape 5" descr="Fiery Explosion"/>
          <p:cNvSpPr>
            <a:spLocks noChangeAspect="1" noChangeArrowheads="1"/>
          </p:cNvSpPr>
          <p:nvPr/>
        </p:nvSpPr>
        <p:spPr bwMode="auto">
          <a:xfrm>
            <a:off x="2568575" y="2400300"/>
            <a:ext cx="2925763"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endParaRPr lang="en-US" altLang="en-US" sz="2400">
              <a:latin typeface="Arial" panose="020B0604020202020204" pitchFamily="34" charset="0"/>
            </a:endParaRPr>
          </a:p>
        </p:txBody>
      </p:sp>
    </p:spTree>
    <p:extLst>
      <p:ext uri="{BB962C8B-B14F-4D97-AF65-F5344CB8AC3E}">
        <p14:creationId xmlns:p14="http://schemas.microsoft.com/office/powerpoint/2010/main" val="23221699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266" name="Rectangle 2"/>
          <p:cNvSpPr>
            <a:spLocks noGrp="1" noChangeArrowheads="1"/>
          </p:cNvSpPr>
          <p:nvPr>
            <p:ph type="title"/>
          </p:nvPr>
        </p:nvSpPr>
        <p:spPr>
          <a:xfrm>
            <a:off x="468313" y="404813"/>
            <a:ext cx="8229600" cy="1143000"/>
          </a:xfrm>
        </p:spPr>
        <p:txBody>
          <a:bodyPr/>
          <a:lstStyle/>
          <a:p>
            <a:pPr eaLnBrk="1" fontAlgn="auto" hangingPunct="1">
              <a:spcAft>
                <a:spcPts val="0"/>
              </a:spcAft>
              <a:defRPr/>
            </a:pPr>
            <a:r>
              <a:rPr lang="en-GB" altLang="en-US" sz="4000" b="1" smtClean="0">
                <a:solidFill>
                  <a:schemeClr val="tx1"/>
                </a:solidFill>
                <a:latin typeface="Arial" charset="0"/>
              </a:rPr>
              <a:t>Explosion Properties</a:t>
            </a:r>
            <a:r>
              <a:rPr lang="en-GB" altLang="en-US" sz="4000" smtClean="0">
                <a:solidFill>
                  <a:schemeClr val="tx1"/>
                </a:solidFill>
                <a:latin typeface="Arial" charset="0"/>
              </a:rPr>
              <a:t> </a:t>
            </a:r>
          </a:p>
        </p:txBody>
      </p:sp>
      <p:sp>
        <p:nvSpPr>
          <p:cNvPr id="28676" name="Rectangle 3"/>
          <p:cNvSpPr>
            <a:spLocks noGrp="1" noChangeArrowheads="1"/>
          </p:cNvSpPr>
          <p:nvPr>
            <p:ph idx="1"/>
          </p:nvPr>
        </p:nvSpPr>
        <p:spPr>
          <a:xfrm>
            <a:off x="539750" y="2133600"/>
            <a:ext cx="8315325" cy="3311525"/>
          </a:xfrm>
          <a:extLst>
            <a:ext uri="{909E8E84-426E-40DD-AFC4-6F175D3DCCD1}">
              <a14:hiddenFill xmlns:a14="http://schemas.microsoft.com/office/drawing/2010/main">
                <a:solidFill>
                  <a:schemeClr val="accent1">
                    <a:alpha val="0"/>
                  </a:schemeClr>
                </a:solidFill>
              </a14:hiddenFill>
            </a:ext>
          </a:extLst>
        </p:spPr>
        <p:txBody>
          <a:bodyPr/>
          <a:lstStyle/>
          <a:p>
            <a:pPr marL="0" indent="0" eaLnBrk="1" hangingPunct="1">
              <a:buFontTx/>
              <a:buNone/>
            </a:pPr>
            <a:r>
              <a:rPr lang="en-GB" altLang="en-US" sz="2400" smtClean="0">
                <a:latin typeface="Arial" panose="020B0604020202020204" pitchFamily="34" charset="0"/>
              </a:rPr>
              <a:t>In order to create an explosion there has to be </a:t>
            </a:r>
            <a:r>
              <a:rPr lang="en-GB" altLang="en-US" sz="2400" b="1" smtClean="0">
                <a:latin typeface="Arial" panose="020B0604020202020204" pitchFamily="34" charset="0"/>
              </a:rPr>
              <a:t>fuel</a:t>
            </a:r>
            <a:r>
              <a:rPr lang="en-GB" altLang="en-US" sz="2400" smtClean="0">
                <a:latin typeface="Arial" panose="020B0604020202020204" pitchFamily="34" charset="0"/>
              </a:rPr>
              <a:t> </a:t>
            </a:r>
            <a:r>
              <a:rPr lang="en-GB" altLang="en-US" sz="2400" b="1" smtClean="0">
                <a:latin typeface="Arial" panose="020B0604020202020204" pitchFamily="34" charset="0"/>
              </a:rPr>
              <a:t>(for example an explosive gas such as hydrogen or methane),</a:t>
            </a:r>
            <a:r>
              <a:rPr lang="en-GB" altLang="en-US" sz="2400" smtClean="0">
                <a:latin typeface="Arial" panose="020B0604020202020204" pitchFamily="34" charset="0"/>
              </a:rPr>
              <a:t> an </a:t>
            </a:r>
            <a:r>
              <a:rPr lang="en-GB" altLang="en-US" sz="2400" b="1" smtClean="0">
                <a:latin typeface="Arial" panose="020B0604020202020204" pitchFamily="34" charset="0"/>
              </a:rPr>
              <a:t>oxidizer (such as the oxygen in air)</a:t>
            </a:r>
            <a:r>
              <a:rPr lang="en-GB" altLang="en-US" sz="2400" smtClean="0">
                <a:latin typeface="Arial" panose="020B0604020202020204" pitchFamily="34" charset="0"/>
              </a:rPr>
              <a:t> and a source of </a:t>
            </a:r>
            <a:r>
              <a:rPr lang="en-GB" altLang="en-US" sz="2400" b="1" smtClean="0">
                <a:latin typeface="Arial" panose="020B0604020202020204" pitchFamily="34" charset="0"/>
              </a:rPr>
              <a:t>ignition energy (for example, a hot surface or an electrical spark). </a:t>
            </a:r>
          </a:p>
          <a:p>
            <a:pPr marL="0" indent="0" eaLnBrk="1" hangingPunct="1">
              <a:buFontTx/>
              <a:buNone/>
            </a:pPr>
            <a:endParaRPr lang="en-GB" altLang="en-US" sz="2400" b="1" smtClean="0">
              <a:latin typeface="Arial" panose="020B0604020202020204" pitchFamily="34" charset="0"/>
            </a:endParaRPr>
          </a:p>
          <a:p>
            <a:pPr marL="0" indent="0" eaLnBrk="1" hangingPunct="1">
              <a:buFontTx/>
              <a:buNone/>
            </a:pPr>
            <a:r>
              <a:rPr lang="en-GB" altLang="en-US" sz="2400" smtClean="0">
                <a:latin typeface="Arial" panose="020B0604020202020204" pitchFamily="34" charset="0"/>
              </a:rPr>
              <a:t>These three items are commonly referred to as </a:t>
            </a:r>
            <a:r>
              <a:rPr lang="en-GB" altLang="en-US" sz="2400" b="1" smtClean="0">
                <a:latin typeface="Arial" panose="020B0604020202020204" pitchFamily="34" charset="0"/>
              </a:rPr>
              <a:t>‘the fire triangle’</a:t>
            </a:r>
          </a:p>
        </p:txBody>
      </p:sp>
    </p:spTree>
    <p:extLst>
      <p:ext uri="{BB962C8B-B14F-4D97-AF65-F5344CB8AC3E}">
        <p14:creationId xmlns:p14="http://schemas.microsoft.com/office/powerpoint/2010/main" val="1976436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2290" name="Rectangle 2"/>
          <p:cNvSpPr>
            <a:spLocks noGrp="1" noChangeArrowheads="1"/>
          </p:cNvSpPr>
          <p:nvPr>
            <p:ph type="title"/>
          </p:nvPr>
        </p:nvSpPr>
        <p:spPr>
          <a:xfrm>
            <a:off x="444500" y="466725"/>
            <a:ext cx="8229600" cy="1143000"/>
          </a:xfrm>
        </p:spPr>
        <p:txBody>
          <a:bodyPr/>
          <a:lstStyle/>
          <a:p>
            <a:pPr eaLnBrk="1" fontAlgn="auto" hangingPunct="1">
              <a:spcAft>
                <a:spcPts val="0"/>
              </a:spcAft>
              <a:defRPr/>
            </a:pPr>
            <a:r>
              <a:rPr lang="en-GB" altLang="en-US" sz="2400" b="1" smtClean="0">
                <a:solidFill>
                  <a:schemeClr val="tx1"/>
                </a:solidFill>
                <a:latin typeface="Arial" charset="0"/>
              </a:rPr>
              <a:t>Explosion Properties</a:t>
            </a:r>
            <a:r>
              <a:rPr lang="en-GB" altLang="en-US" b="1" smtClean="0">
                <a:solidFill>
                  <a:schemeClr val="tx1"/>
                </a:solidFill>
                <a:latin typeface="Arial" charset="0"/>
              </a:rPr>
              <a:t> </a:t>
            </a:r>
          </a:p>
        </p:txBody>
      </p:sp>
      <p:sp>
        <p:nvSpPr>
          <p:cNvPr id="29700" name="Rectangle 3"/>
          <p:cNvSpPr>
            <a:spLocks noGrp="1" noChangeArrowheads="1"/>
          </p:cNvSpPr>
          <p:nvPr>
            <p:ph idx="1"/>
          </p:nvPr>
        </p:nvSpPr>
        <p:spPr>
          <a:xfrm>
            <a:off x="323850" y="1844675"/>
            <a:ext cx="2592388" cy="3097213"/>
          </a:xfrm>
        </p:spPr>
        <p:txBody>
          <a:bodyPr/>
          <a:lstStyle/>
          <a:p>
            <a:pPr algn="ctr" eaLnBrk="1" hangingPunct="1">
              <a:lnSpc>
                <a:spcPct val="80000"/>
              </a:lnSpc>
              <a:buFontTx/>
              <a:buNone/>
            </a:pPr>
            <a:r>
              <a:rPr lang="en-GB" altLang="en-US" sz="2000" smtClean="0">
                <a:latin typeface="Arial" panose="020B0604020202020204" pitchFamily="34" charset="0"/>
              </a:rPr>
              <a:t>Where fuel and oxygen (normally the oxygen in air) are present in the</a:t>
            </a:r>
            <a:br>
              <a:rPr lang="en-GB" altLang="en-US" sz="2000" smtClean="0">
                <a:latin typeface="Arial" panose="020B0604020202020204" pitchFamily="34" charset="0"/>
              </a:rPr>
            </a:br>
            <a:r>
              <a:rPr lang="en-GB" altLang="en-US" sz="2000" smtClean="0">
                <a:latin typeface="Arial" panose="020B0604020202020204" pitchFamily="34" charset="0"/>
              </a:rPr>
              <a:t>workplace, potential ignition sources must be rendered safe to an acceptable</a:t>
            </a:r>
            <a:br>
              <a:rPr lang="en-GB" altLang="en-US" sz="2000" smtClean="0">
                <a:latin typeface="Arial" panose="020B0604020202020204" pitchFamily="34" charset="0"/>
              </a:rPr>
            </a:br>
            <a:r>
              <a:rPr lang="en-GB" altLang="en-US" sz="2000" smtClean="0">
                <a:latin typeface="Arial" panose="020B0604020202020204" pitchFamily="34" charset="0"/>
              </a:rPr>
              <a:t>level for the risk.</a:t>
            </a:r>
          </a:p>
        </p:txBody>
      </p:sp>
      <p:pic>
        <p:nvPicPr>
          <p:cNvPr id="29701" name="Picture 4" descr="warn-t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44675"/>
            <a:ext cx="5329238"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1790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5842" name="Rectangle 2"/>
          <p:cNvSpPr>
            <a:spLocks noGrp="1" noChangeArrowheads="1"/>
          </p:cNvSpPr>
          <p:nvPr>
            <p:ph type="title"/>
          </p:nvPr>
        </p:nvSpPr>
        <p:spPr>
          <a:xfrm>
            <a:off x="468313" y="476250"/>
            <a:ext cx="8307387" cy="647700"/>
          </a:xfrm>
        </p:spPr>
        <p:txBody>
          <a:bodyPr rtlCol="0">
            <a:normAutofit fontScale="90000"/>
          </a:bodyPr>
          <a:lstStyle/>
          <a:p>
            <a:pPr fontAlgn="auto">
              <a:spcAft>
                <a:spcPts val="0"/>
              </a:spcAft>
              <a:defRPr/>
            </a:pPr>
            <a:r>
              <a:rPr lang="en-US" altLang="en-US" sz="4000" dirty="0" smtClean="0">
                <a:solidFill>
                  <a:srgbClr val="003366"/>
                </a:solidFill>
                <a:latin typeface="Arial" charset="0"/>
              </a:rPr>
              <a:t>PART </a:t>
            </a:r>
            <a:r>
              <a:rPr lang="en-US" altLang="en-US" sz="4000" dirty="0">
                <a:solidFill>
                  <a:srgbClr val="003366"/>
                </a:solidFill>
                <a:latin typeface="Arial" charset="0"/>
              </a:rPr>
              <a:t>3</a:t>
            </a:r>
            <a:r>
              <a:rPr lang="en-US" altLang="en-US" sz="4000" dirty="0" smtClean="0">
                <a:solidFill>
                  <a:srgbClr val="003366"/>
                </a:solidFill>
                <a:latin typeface="Arial" charset="0"/>
              </a:rPr>
              <a:t/>
            </a:r>
            <a:br>
              <a:rPr lang="en-US" altLang="en-US" sz="4000" dirty="0" smtClean="0">
                <a:solidFill>
                  <a:srgbClr val="003366"/>
                </a:solidFill>
                <a:latin typeface="Arial" charset="0"/>
              </a:rPr>
            </a:br>
            <a:r>
              <a:rPr lang="en-US" altLang="en-US" sz="4000" dirty="0" smtClean="0">
                <a:solidFill>
                  <a:srgbClr val="003366"/>
                </a:solidFill>
                <a:latin typeface="Arial" charset="0"/>
              </a:rPr>
              <a:t> </a:t>
            </a:r>
            <a:r>
              <a:rPr lang="en-US" altLang="en-US" sz="4000" dirty="0" smtClean="0">
                <a:solidFill>
                  <a:srgbClr val="003366"/>
                </a:solidFill>
                <a:latin typeface="Arial" charset="0"/>
              </a:rPr>
              <a:t>Area Classification</a:t>
            </a:r>
          </a:p>
        </p:txBody>
      </p:sp>
      <p:sp>
        <p:nvSpPr>
          <p:cNvPr id="6" name="Rectangle 3"/>
          <p:cNvSpPr>
            <a:spLocks noGrp="1" noChangeArrowheads="1"/>
          </p:cNvSpPr>
          <p:nvPr>
            <p:ph idx="1"/>
          </p:nvPr>
        </p:nvSpPr>
        <p:spPr>
          <a:xfrm>
            <a:off x="611188" y="3090863"/>
            <a:ext cx="3690937" cy="2160587"/>
          </a:xfrm>
        </p:spPr>
        <p:txBody>
          <a:bodyPr/>
          <a:lstStyle/>
          <a:p>
            <a:pPr fontAlgn="auto">
              <a:lnSpc>
                <a:spcPct val="80000"/>
              </a:lnSpc>
              <a:spcAft>
                <a:spcPts val="0"/>
              </a:spcAft>
              <a:buFontTx/>
              <a:buNone/>
              <a:defRPr/>
            </a:pPr>
            <a:r>
              <a:rPr lang="en-US" altLang="en-US" sz="2000" b="1" smtClean="0">
                <a:solidFill>
                  <a:srgbClr val="003366"/>
                </a:solidFill>
                <a:latin typeface="Arial" charset="0"/>
              </a:rPr>
              <a:t>IEC</a:t>
            </a:r>
          </a:p>
          <a:p>
            <a:pPr fontAlgn="auto">
              <a:lnSpc>
                <a:spcPct val="80000"/>
              </a:lnSpc>
              <a:spcAft>
                <a:spcPts val="0"/>
              </a:spcAft>
              <a:defRPr/>
            </a:pPr>
            <a:r>
              <a:rPr lang="en-US" altLang="en-US" sz="1800" b="1" smtClean="0">
                <a:solidFill>
                  <a:srgbClr val="003366"/>
                </a:solidFill>
                <a:latin typeface="Arial" charset="0"/>
              </a:rPr>
              <a:t>Zone System</a:t>
            </a:r>
          </a:p>
          <a:p>
            <a:pPr marL="640080" lvl="1" fontAlgn="auto">
              <a:lnSpc>
                <a:spcPct val="80000"/>
              </a:lnSpc>
              <a:spcAft>
                <a:spcPts val="0"/>
              </a:spcAft>
              <a:defRPr/>
            </a:pPr>
            <a:r>
              <a:rPr lang="en-US" altLang="en-US" sz="1600" b="1" smtClean="0">
                <a:solidFill>
                  <a:srgbClr val="003366"/>
                </a:solidFill>
                <a:latin typeface="Arial" charset="0"/>
              </a:rPr>
              <a:t>Mining applications</a:t>
            </a:r>
          </a:p>
          <a:p>
            <a:pPr marL="1005840" lvl="2" fontAlgn="auto">
              <a:lnSpc>
                <a:spcPct val="80000"/>
              </a:lnSpc>
              <a:spcAft>
                <a:spcPts val="0"/>
              </a:spcAft>
              <a:buClr>
                <a:schemeClr val="accent3"/>
              </a:buClr>
              <a:defRPr/>
            </a:pPr>
            <a:r>
              <a:rPr lang="en-US" altLang="en-US" sz="1400" b="1" smtClean="0">
                <a:solidFill>
                  <a:srgbClr val="003366"/>
                </a:solidFill>
                <a:latin typeface="Arial" charset="0"/>
              </a:rPr>
              <a:t>Group I</a:t>
            </a:r>
          </a:p>
          <a:p>
            <a:pPr marL="640080" lvl="1" fontAlgn="auto">
              <a:lnSpc>
                <a:spcPct val="80000"/>
              </a:lnSpc>
              <a:spcAft>
                <a:spcPts val="0"/>
              </a:spcAft>
              <a:defRPr/>
            </a:pPr>
            <a:r>
              <a:rPr lang="en-US" altLang="en-US" sz="1600" b="1" smtClean="0">
                <a:solidFill>
                  <a:srgbClr val="003366"/>
                </a:solidFill>
                <a:latin typeface="Arial" charset="0"/>
              </a:rPr>
              <a:t>Gases Mists &amp; Vapors</a:t>
            </a:r>
          </a:p>
          <a:p>
            <a:pPr marL="1005840" lvl="2" fontAlgn="auto">
              <a:lnSpc>
                <a:spcPct val="80000"/>
              </a:lnSpc>
              <a:spcAft>
                <a:spcPts val="0"/>
              </a:spcAft>
              <a:buClr>
                <a:schemeClr val="accent3"/>
              </a:buClr>
              <a:defRPr/>
            </a:pPr>
            <a:r>
              <a:rPr lang="en-US" altLang="en-US" sz="1400" b="1" smtClean="0">
                <a:solidFill>
                  <a:srgbClr val="003366"/>
                </a:solidFill>
                <a:latin typeface="Arial" charset="0"/>
              </a:rPr>
              <a:t>Group II, Zone 0,1 or 2</a:t>
            </a:r>
          </a:p>
          <a:p>
            <a:pPr marL="640080" lvl="1" fontAlgn="auto">
              <a:lnSpc>
                <a:spcPct val="80000"/>
              </a:lnSpc>
              <a:spcAft>
                <a:spcPts val="0"/>
              </a:spcAft>
              <a:defRPr/>
            </a:pPr>
            <a:r>
              <a:rPr lang="en-US" altLang="en-US" sz="1600" b="1" smtClean="0">
                <a:solidFill>
                  <a:srgbClr val="003366"/>
                </a:solidFill>
                <a:latin typeface="Arial" charset="0"/>
              </a:rPr>
              <a:t>Combustible Dusts</a:t>
            </a:r>
          </a:p>
          <a:p>
            <a:pPr marL="1005840" lvl="2" fontAlgn="auto">
              <a:lnSpc>
                <a:spcPct val="80000"/>
              </a:lnSpc>
              <a:spcAft>
                <a:spcPts val="0"/>
              </a:spcAft>
              <a:buClr>
                <a:schemeClr val="accent3"/>
              </a:buClr>
              <a:defRPr/>
            </a:pPr>
            <a:r>
              <a:rPr lang="en-US" altLang="en-US" sz="1400" b="1" smtClean="0">
                <a:solidFill>
                  <a:srgbClr val="003366"/>
                </a:solidFill>
                <a:latin typeface="Arial" charset="0"/>
              </a:rPr>
              <a:t>Group III, Zone 20, 21 or 22</a:t>
            </a:r>
          </a:p>
        </p:txBody>
      </p:sp>
      <p:sp>
        <p:nvSpPr>
          <p:cNvPr id="5" name="Rectangle 2"/>
          <p:cNvSpPr txBox="1">
            <a:spLocks noChangeArrowheads="1"/>
          </p:cNvSpPr>
          <p:nvPr/>
        </p:nvSpPr>
        <p:spPr>
          <a:xfrm>
            <a:off x="1042988" y="1579563"/>
            <a:ext cx="7064375" cy="630237"/>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altLang="en-US" sz="3200" smtClean="0">
                <a:solidFill>
                  <a:srgbClr val="003366"/>
                </a:solidFill>
                <a:latin typeface="Arial" charset="0"/>
              </a:rPr>
              <a:t>Hazardous Area Classifications</a:t>
            </a:r>
          </a:p>
        </p:txBody>
      </p:sp>
      <p:sp>
        <p:nvSpPr>
          <p:cNvPr id="7" name="Rectangle 4"/>
          <p:cNvSpPr txBox="1">
            <a:spLocks noChangeArrowheads="1"/>
          </p:cNvSpPr>
          <p:nvPr/>
        </p:nvSpPr>
        <p:spPr>
          <a:xfrm>
            <a:off x="4787900" y="3019425"/>
            <a:ext cx="3665538" cy="3128963"/>
          </a:xfrm>
          <a:prstGeom prst="rect">
            <a:avLst/>
          </a:prstGeom>
        </p:spPr>
        <p:txBody>
          <a:bodyPr>
            <a:normAutofit fontScale="92500" lnSpcReduction="20000"/>
          </a:bodyPr>
          <a:lst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eaLnBrk="1" fontAlgn="auto" hangingPunct="1">
              <a:lnSpc>
                <a:spcPct val="80000"/>
              </a:lnSpc>
              <a:spcAft>
                <a:spcPts val="0"/>
              </a:spcAft>
              <a:buFontTx/>
              <a:buNone/>
              <a:defRPr/>
            </a:pPr>
            <a:r>
              <a:rPr lang="en-US" altLang="en-US" sz="2300" b="1" smtClean="0">
                <a:solidFill>
                  <a:srgbClr val="003366"/>
                </a:solidFill>
                <a:latin typeface="Arial" charset="0"/>
              </a:rPr>
              <a:t>North America</a:t>
            </a:r>
          </a:p>
          <a:p>
            <a:pPr eaLnBrk="1" fontAlgn="auto" hangingPunct="1">
              <a:lnSpc>
                <a:spcPct val="80000"/>
              </a:lnSpc>
              <a:spcAft>
                <a:spcPts val="0"/>
              </a:spcAft>
              <a:defRPr/>
            </a:pPr>
            <a:r>
              <a:rPr lang="en-US" altLang="en-US" sz="2000" b="1" smtClean="0">
                <a:solidFill>
                  <a:srgbClr val="003366"/>
                </a:solidFill>
                <a:latin typeface="Arial" charset="0"/>
              </a:rPr>
              <a:t>Class &amp; Division System</a:t>
            </a:r>
          </a:p>
          <a:p>
            <a:pPr marL="640080" lvl="1" eaLnBrk="1" fontAlgn="auto" hangingPunct="1">
              <a:lnSpc>
                <a:spcPct val="80000"/>
              </a:lnSpc>
              <a:spcAft>
                <a:spcPts val="0"/>
              </a:spcAft>
              <a:defRPr/>
            </a:pPr>
            <a:r>
              <a:rPr lang="en-US" altLang="en-US" sz="1800" b="1" smtClean="0">
                <a:solidFill>
                  <a:srgbClr val="003366"/>
                </a:solidFill>
                <a:latin typeface="Arial" charset="0"/>
              </a:rPr>
              <a:t>Gases Mists &amp; Vapors</a:t>
            </a:r>
          </a:p>
          <a:p>
            <a:pPr marL="1005840" lvl="2" eaLnBrk="1" fontAlgn="auto" hangingPunct="1">
              <a:lnSpc>
                <a:spcPct val="80000"/>
              </a:lnSpc>
              <a:spcAft>
                <a:spcPts val="0"/>
              </a:spcAft>
              <a:buClr>
                <a:schemeClr val="accent3"/>
              </a:buClr>
              <a:defRPr/>
            </a:pPr>
            <a:r>
              <a:rPr lang="en-US" altLang="en-US" sz="1600" b="1" smtClean="0">
                <a:solidFill>
                  <a:srgbClr val="003366"/>
                </a:solidFill>
                <a:latin typeface="Arial" charset="0"/>
              </a:rPr>
              <a:t>Class I Div 1 or 2</a:t>
            </a:r>
          </a:p>
          <a:p>
            <a:pPr marL="640080" lvl="1" eaLnBrk="1" fontAlgn="auto" hangingPunct="1">
              <a:lnSpc>
                <a:spcPct val="80000"/>
              </a:lnSpc>
              <a:spcAft>
                <a:spcPts val="0"/>
              </a:spcAft>
              <a:defRPr/>
            </a:pPr>
            <a:r>
              <a:rPr lang="en-US" altLang="en-US" sz="1800" b="1" smtClean="0">
                <a:solidFill>
                  <a:srgbClr val="003366"/>
                </a:solidFill>
                <a:latin typeface="Arial" charset="0"/>
              </a:rPr>
              <a:t>Combustible Dusts</a:t>
            </a:r>
          </a:p>
          <a:p>
            <a:pPr marL="1005840" lvl="2" eaLnBrk="1" fontAlgn="auto" hangingPunct="1">
              <a:lnSpc>
                <a:spcPct val="80000"/>
              </a:lnSpc>
              <a:spcAft>
                <a:spcPts val="0"/>
              </a:spcAft>
              <a:buClr>
                <a:schemeClr val="accent3"/>
              </a:buClr>
              <a:defRPr/>
            </a:pPr>
            <a:r>
              <a:rPr lang="en-US" altLang="en-US" sz="1600" b="1" smtClean="0">
                <a:solidFill>
                  <a:srgbClr val="003366"/>
                </a:solidFill>
                <a:latin typeface="Arial" charset="0"/>
              </a:rPr>
              <a:t>Class II Div 1 or 2</a:t>
            </a:r>
          </a:p>
          <a:p>
            <a:pPr marL="640080" lvl="1" eaLnBrk="1" fontAlgn="auto" hangingPunct="1">
              <a:lnSpc>
                <a:spcPct val="80000"/>
              </a:lnSpc>
              <a:spcAft>
                <a:spcPts val="0"/>
              </a:spcAft>
              <a:defRPr/>
            </a:pPr>
            <a:r>
              <a:rPr lang="en-US" altLang="en-US" sz="1800" b="1" smtClean="0">
                <a:solidFill>
                  <a:srgbClr val="003366"/>
                </a:solidFill>
                <a:latin typeface="Arial" charset="0"/>
              </a:rPr>
              <a:t>Fiber &amp; Flyings</a:t>
            </a:r>
          </a:p>
          <a:p>
            <a:pPr marL="1005840" lvl="2" eaLnBrk="1" fontAlgn="auto" hangingPunct="1">
              <a:lnSpc>
                <a:spcPct val="80000"/>
              </a:lnSpc>
              <a:spcAft>
                <a:spcPts val="0"/>
              </a:spcAft>
              <a:buClr>
                <a:schemeClr val="accent3"/>
              </a:buClr>
              <a:defRPr/>
            </a:pPr>
            <a:r>
              <a:rPr lang="en-US" altLang="en-US" sz="1600" b="1" smtClean="0">
                <a:solidFill>
                  <a:srgbClr val="003366"/>
                </a:solidFill>
                <a:latin typeface="Arial" charset="0"/>
              </a:rPr>
              <a:t>Class III Div 1 &amp; 2</a:t>
            </a:r>
          </a:p>
          <a:p>
            <a:pPr eaLnBrk="1" fontAlgn="auto" hangingPunct="1">
              <a:lnSpc>
                <a:spcPct val="80000"/>
              </a:lnSpc>
              <a:spcAft>
                <a:spcPts val="0"/>
              </a:spcAft>
              <a:defRPr/>
            </a:pPr>
            <a:r>
              <a:rPr lang="en-US" altLang="en-US" sz="2000" b="1" smtClean="0">
                <a:solidFill>
                  <a:srgbClr val="003366"/>
                </a:solidFill>
                <a:latin typeface="Arial" charset="0"/>
              </a:rPr>
              <a:t>Zone System</a:t>
            </a:r>
          </a:p>
          <a:p>
            <a:pPr marL="640080" lvl="1" eaLnBrk="1" fontAlgn="auto" hangingPunct="1">
              <a:lnSpc>
                <a:spcPct val="80000"/>
              </a:lnSpc>
              <a:spcAft>
                <a:spcPts val="0"/>
              </a:spcAft>
              <a:defRPr/>
            </a:pPr>
            <a:r>
              <a:rPr lang="en-US" altLang="en-US" sz="1800" b="1" smtClean="0">
                <a:solidFill>
                  <a:srgbClr val="003366"/>
                </a:solidFill>
                <a:latin typeface="Arial" charset="0"/>
              </a:rPr>
              <a:t>Gases, Mists &amp; Vapors Only</a:t>
            </a:r>
          </a:p>
          <a:p>
            <a:pPr marL="640080" lvl="1" eaLnBrk="1" fontAlgn="auto" hangingPunct="1">
              <a:lnSpc>
                <a:spcPct val="80000"/>
              </a:lnSpc>
              <a:spcAft>
                <a:spcPts val="0"/>
              </a:spcAft>
              <a:defRPr/>
            </a:pPr>
            <a:r>
              <a:rPr lang="en-US" altLang="en-US" sz="1800" b="1" smtClean="0">
                <a:solidFill>
                  <a:srgbClr val="003366"/>
                </a:solidFill>
                <a:latin typeface="Arial" charset="0"/>
              </a:rPr>
              <a:t>Zone 0, 1 or 2</a:t>
            </a:r>
          </a:p>
          <a:p>
            <a:pPr eaLnBrk="1" fontAlgn="auto" hangingPunct="1">
              <a:lnSpc>
                <a:spcPct val="80000"/>
              </a:lnSpc>
              <a:spcAft>
                <a:spcPts val="0"/>
              </a:spcAft>
              <a:buFontTx/>
              <a:buNone/>
              <a:defRPr/>
            </a:pPr>
            <a:r>
              <a:rPr lang="en-US" altLang="en-US" sz="2000" b="1" smtClean="0">
                <a:solidFill>
                  <a:srgbClr val="003366"/>
                </a:solidFill>
                <a:latin typeface="Arial" charset="0"/>
              </a:rPr>
              <a:t>Note: Majority of Areas Classified in NA are Class and Division</a:t>
            </a:r>
            <a:endParaRPr lang="en-US" altLang="en-US" sz="2000" b="1" dirty="0" smtClean="0">
              <a:solidFill>
                <a:srgbClr val="003366"/>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387" name="Rectangle 2"/>
          <p:cNvSpPr>
            <a:spLocks noGrp="1" noChangeArrowheads="1"/>
          </p:cNvSpPr>
          <p:nvPr>
            <p:ph type="title"/>
          </p:nvPr>
        </p:nvSpPr>
        <p:spPr/>
        <p:txBody>
          <a:bodyPr/>
          <a:lstStyle/>
          <a:p>
            <a:r>
              <a:rPr lang="en-US" altLang="en-US" sz="3200" smtClean="0">
                <a:latin typeface="Arial" panose="020B0604020202020204" pitchFamily="34" charset="0"/>
              </a:rPr>
              <a:t>Classification System for North America</a:t>
            </a:r>
          </a:p>
        </p:txBody>
      </p:sp>
      <p:sp>
        <p:nvSpPr>
          <p:cNvPr id="16388" name="Rectangle 3"/>
          <p:cNvSpPr>
            <a:spLocks noGrp="1" noChangeArrowheads="1"/>
          </p:cNvSpPr>
          <p:nvPr>
            <p:ph idx="1"/>
          </p:nvPr>
        </p:nvSpPr>
        <p:spPr bwMode="auto"/>
        <p:txBody>
          <a:bodyPr wrap="square" numCol="1" anchor="t" anchorCtr="0" compatLnSpc="1">
            <a:prstTxWarp prst="textNoShape">
              <a:avLst/>
            </a:prstTxWarp>
          </a:bodyPr>
          <a:lstStyle/>
          <a:p>
            <a:pPr>
              <a:lnSpc>
                <a:spcPct val="80000"/>
              </a:lnSpc>
            </a:pPr>
            <a:r>
              <a:rPr lang="en-US" altLang="en-US" sz="2400" smtClean="0">
                <a:latin typeface="Arial" panose="020B0604020202020204" pitchFamily="34" charset="0"/>
              </a:rPr>
              <a:t>The North American class designations are:</a:t>
            </a:r>
          </a:p>
          <a:p>
            <a:pPr lvl="1">
              <a:lnSpc>
                <a:spcPct val="80000"/>
              </a:lnSpc>
            </a:pPr>
            <a:r>
              <a:rPr lang="en-US" altLang="en-US" i="1" smtClean="0">
                <a:latin typeface="Arial" panose="020B0604020202020204" pitchFamily="34" charset="0"/>
              </a:rPr>
              <a:t>Class I </a:t>
            </a:r>
            <a:r>
              <a:rPr lang="en-US" altLang="en-US" smtClean="0">
                <a:latin typeface="Arial" panose="020B0604020202020204" pitchFamily="34" charset="0"/>
              </a:rPr>
              <a:t>- Flammable gases, vapors or mists</a:t>
            </a:r>
          </a:p>
          <a:p>
            <a:pPr lvl="1">
              <a:lnSpc>
                <a:spcPct val="80000"/>
              </a:lnSpc>
            </a:pPr>
            <a:r>
              <a:rPr lang="en-US" altLang="en-US" i="1" smtClean="0">
                <a:latin typeface="Arial" panose="020B0604020202020204" pitchFamily="34" charset="0"/>
              </a:rPr>
              <a:t>Class II </a:t>
            </a:r>
            <a:r>
              <a:rPr lang="en-US" altLang="en-US" smtClean="0">
                <a:latin typeface="Arial" panose="020B0604020202020204" pitchFamily="34" charset="0"/>
              </a:rPr>
              <a:t>– Combustible dusts</a:t>
            </a:r>
          </a:p>
          <a:p>
            <a:pPr lvl="1">
              <a:lnSpc>
                <a:spcPct val="80000"/>
              </a:lnSpc>
            </a:pPr>
            <a:r>
              <a:rPr lang="en-US" altLang="en-US" i="1" smtClean="0">
                <a:latin typeface="Arial" panose="020B0604020202020204" pitchFamily="34" charset="0"/>
              </a:rPr>
              <a:t>Class III </a:t>
            </a:r>
            <a:r>
              <a:rPr lang="en-US" altLang="en-US" smtClean="0">
                <a:latin typeface="Arial" panose="020B0604020202020204" pitchFamily="34" charset="0"/>
              </a:rPr>
              <a:t>- Easily ignitable fibers or flyings</a:t>
            </a:r>
          </a:p>
          <a:p>
            <a:pPr lvl="1">
              <a:lnSpc>
                <a:spcPct val="80000"/>
              </a:lnSpc>
              <a:buFontTx/>
              <a:buNone/>
            </a:pPr>
            <a:endParaRPr lang="en-US" altLang="en-US" smtClean="0">
              <a:latin typeface="Arial" panose="020B0604020202020204" pitchFamily="34" charset="0"/>
            </a:endParaRPr>
          </a:p>
          <a:p>
            <a:pPr>
              <a:lnSpc>
                <a:spcPct val="80000"/>
              </a:lnSpc>
            </a:pPr>
            <a:r>
              <a:rPr lang="en-US" altLang="en-US" sz="2400" smtClean="0">
                <a:latin typeface="Arial" panose="020B0604020202020204" pitchFamily="34" charset="0"/>
              </a:rPr>
              <a:t>In North America, the most widely used system is the “Division” system.</a:t>
            </a:r>
          </a:p>
          <a:p>
            <a:pPr lvl="1">
              <a:lnSpc>
                <a:spcPct val="80000"/>
              </a:lnSpc>
            </a:pPr>
            <a:r>
              <a:rPr lang="en-US" altLang="en-US" b="1" smtClean="0">
                <a:latin typeface="Arial" panose="020B0604020202020204" pitchFamily="34" charset="0"/>
              </a:rPr>
              <a:t>Division I </a:t>
            </a:r>
            <a:r>
              <a:rPr lang="en-US" altLang="en-US" smtClean="0">
                <a:latin typeface="Arial" panose="020B0604020202020204" pitchFamily="34" charset="0"/>
              </a:rPr>
              <a:t>- There is a high probability of an explosive atmosphere in normal operation. This can be for part of the time, up to all the time.</a:t>
            </a:r>
          </a:p>
          <a:p>
            <a:pPr lvl="1">
              <a:lnSpc>
                <a:spcPct val="80000"/>
              </a:lnSpc>
            </a:pPr>
            <a:r>
              <a:rPr lang="en-US" altLang="en-US" b="1" smtClean="0">
                <a:latin typeface="Arial" panose="020B0604020202020204" pitchFamily="34" charset="0"/>
              </a:rPr>
              <a:t>Division 2 </a:t>
            </a:r>
            <a:r>
              <a:rPr lang="en-US" altLang="en-US" smtClean="0">
                <a:latin typeface="Arial" panose="020B0604020202020204" pitchFamily="34" charset="0"/>
              </a:rPr>
              <a:t>- There is a low probability of an explosive atmosphere being present during normal operation.</a:t>
            </a:r>
          </a:p>
          <a:p>
            <a:pPr>
              <a:lnSpc>
                <a:spcPct val="80000"/>
              </a:lnSpc>
            </a:pPr>
            <a:endParaRPr lang="en-US" altLang="en-US" sz="2000" smtClean="0">
              <a:latin typeface="Arial" panose="020B0604020202020204" pitchFamily="34" charset="0"/>
            </a:endParaRPr>
          </a:p>
          <a:p>
            <a:pPr>
              <a:lnSpc>
                <a:spcPct val="80000"/>
              </a:lnSpc>
            </a:pPr>
            <a:r>
              <a:rPr lang="en-US" altLang="en-US" sz="2400" smtClean="0">
                <a:latin typeface="Arial" panose="020B0604020202020204" pitchFamily="34" charset="0"/>
              </a:rPr>
              <a:t>Group designations further define the types of gases (A, B, C, D), and dusts (E, F, 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3E10F3E41EE44CB6DE10C2298ECBE7" ma:contentTypeVersion="0" ma:contentTypeDescription="Create a new document." ma:contentTypeScope="" ma:versionID="e3bf9863212b281ae17d9ddb61987e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B5D122-5662-45B1-B6BD-DA459F98C21A}">
  <ds:schemaRefs>
    <ds:schemaRef ds:uri="http://schemas.microsoft.com/sharepoint/v3/contenttype/forms"/>
  </ds:schemaRefs>
</ds:datastoreItem>
</file>

<file path=customXml/itemProps2.xml><?xml version="1.0" encoding="utf-8"?>
<ds:datastoreItem xmlns:ds="http://schemas.openxmlformats.org/officeDocument/2006/customXml" ds:itemID="{F6E8498A-6CB5-4DBB-9EE4-6651B63C9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0DBAD7C-351C-4C09-8CC3-C1A102817233}">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9417</TotalTime>
  <Words>1791</Words>
  <Application>Microsoft Office PowerPoint</Application>
  <PresentationFormat>On-screen Show (4:3)</PresentationFormat>
  <Paragraphs>224</Paragraphs>
  <Slides>30</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Arial</vt:lpstr>
      <vt:lpstr>Calibri Light</vt:lpstr>
      <vt:lpstr>Times New Roman</vt:lpstr>
      <vt:lpstr>Tahoma</vt:lpstr>
      <vt:lpstr>ＭＳ Ｐゴシック</vt:lpstr>
      <vt:lpstr>Office Theme</vt:lpstr>
      <vt:lpstr>Larson Davis Intrinsic Safety Training  Agenda</vt:lpstr>
      <vt:lpstr>Larson Davis Intrinsic Safety Products</vt:lpstr>
      <vt:lpstr>PART 1 Hazardous Location Definition</vt:lpstr>
      <vt:lpstr>PART 2  Basic Combustion Theory</vt:lpstr>
      <vt:lpstr>PowerPoint Presentation</vt:lpstr>
      <vt:lpstr>Explosion Properties </vt:lpstr>
      <vt:lpstr>Explosion Properties </vt:lpstr>
      <vt:lpstr>PART 3  Area Classification</vt:lpstr>
      <vt:lpstr>Classification System for North America</vt:lpstr>
      <vt:lpstr>PowerPoint Presentation</vt:lpstr>
      <vt:lpstr>IEC Classification System</vt:lpstr>
      <vt:lpstr>PowerPoint Presentation</vt:lpstr>
      <vt:lpstr>Larson Davis Product Area Classifications / Markings</vt:lpstr>
      <vt:lpstr>PART 4  Ignition Hazards</vt:lpstr>
      <vt:lpstr>Ignition Hazards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5  Intrinsic Safety Protection Technique</vt:lpstr>
      <vt:lpstr>INTRINSIC SAFETY</vt:lpstr>
      <vt:lpstr>INTRINSIC SAFETY</vt:lpstr>
      <vt:lpstr>INTRINSIC SAFETY</vt:lpstr>
      <vt:lpstr>INTRINSIC SAFETY</vt:lpstr>
      <vt:lpstr>PowerPoint Presentation</vt:lpstr>
      <vt:lpstr>More Resources</vt:lpstr>
    </vt:vector>
  </TitlesOfParts>
  <Company>Intertek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Calgary Hazloc Seminar - 90 Min.</dc:title>
  <dc:creator>Intertek</dc:creator>
  <cp:lastModifiedBy>Alex Blodgett</cp:lastModifiedBy>
  <cp:revision>233</cp:revision>
  <dcterms:created xsi:type="dcterms:W3CDTF">2002-06-20T09:15:30Z</dcterms:created>
  <dcterms:modified xsi:type="dcterms:W3CDTF">2020-08-05T23:52:00Z</dcterms:modified>
</cp:coreProperties>
</file>