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1" r:id="rId2"/>
    <p:sldId id="342" r:id="rId3"/>
    <p:sldId id="341" r:id="rId4"/>
    <p:sldId id="333" r:id="rId5"/>
    <p:sldId id="332" r:id="rId6"/>
    <p:sldId id="346" r:id="rId7"/>
    <p:sldId id="334" r:id="rId8"/>
    <p:sldId id="353" r:id="rId9"/>
    <p:sldId id="335" r:id="rId10"/>
    <p:sldId id="339" r:id="rId11"/>
    <p:sldId id="340" r:id="rId12"/>
    <p:sldId id="350" r:id="rId13"/>
    <p:sldId id="331" r:id="rId14"/>
    <p:sldId id="343" r:id="rId15"/>
    <p:sldId id="352" r:id="rId16"/>
    <p:sldId id="347" r:id="rId17"/>
    <p:sldId id="349" r:id="rId18"/>
    <p:sldId id="345" r:id="rId19"/>
    <p:sldId id="351" r:id="rId20"/>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l, Thomas" initials="GT" lastIdx="1" clrIdx="0">
    <p:extLst>
      <p:ext uri="{19B8F6BF-5375-455C-9EA6-DF929625EA0E}">
        <p15:presenceInfo xmlns:p15="http://schemas.microsoft.com/office/powerpoint/2012/main" userId="S-1-5-21-1657076729-2817994485-636684796-23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C8000A"/>
    <a:srgbClr val="004992"/>
    <a:srgbClr val="A50021"/>
    <a:srgbClr val="005EBC"/>
    <a:srgbClr val="C00C31"/>
    <a:srgbClr val="8A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8" d="100"/>
          <a:sy n="128" d="100"/>
        </p:scale>
        <p:origin x="90" y="12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CF48D-8E77-4168-AFA9-E915400BA3E9}" type="datetimeFigureOut">
              <a:rPr lang="de-DE" smtClean="0"/>
              <a:t>12.02.2019</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56682-3229-413F-8A8E-0A66A9C33D7F}" type="slidenum">
              <a:rPr lang="de-DE" smtClean="0"/>
              <a:t>‹Nr.›</a:t>
            </a:fld>
            <a:endParaRPr lang="de-DE"/>
          </a:p>
        </p:txBody>
      </p:sp>
    </p:spTree>
    <p:extLst>
      <p:ext uri="{BB962C8B-B14F-4D97-AF65-F5344CB8AC3E}">
        <p14:creationId xmlns:p14="http://schemas.microsoft.com/office/powerpoint/2010/main" val="348477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773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4773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4773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4773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4773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477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477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477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4773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19FE312-B261-40DA-BC59-974BBEDCFB4D}" type="slidenum">
              <a:rPr lang="de-DE" altLang="de-DE"/>
              <a:pPr>
                <a:spcBef>
                  <a:spcPct val="0"/>
                </a:spcBef>
              </a:pPr>
              <a:t>1</a:t>
            </a:fld>
            <a:endParaRPr lang="de-DE" alt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de-DE">
              <a:cs typeface="Arial" panose="020B0604020202020204" pitchFamily="34" charset="0"/>
            </a:endParaRPr>
          </a:p>
        </p:txBody>
      </p:sp>
    </p:spTree>
    <p:extLst>
      <p:ext uri="{BB962C8B-B14F-4D97-AF65-F5344CB8AC3E}">
        <p14:creationId xmlns:p14="http://schemas.microsoft.com/office/powerpoint/2010/main" val="350098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02658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95300" y="1600201"/>
            <a:ext cx="89154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8656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9"/>
            <a:ext cx="222885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9"/>
            <a:ext cx="652145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71913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38800" y="620714"/>
            <a:ext cx="6863688" cy="720725"/>
          </a:xfrm>
          <a:prstGeom prst="rect">
            <a:avLst/>
          </a:prstGeom>
        </p:spPr>
        <p:txBody>
          <a:bodyPr/>
          <a:lstStyle/>
          <a:p>
            <a:r>
              <a:rPr lang="de-DE"/>
              <a:t>Titelmasterformat durch Klicken bearbeiten</a:t>
            </a:r>
          </a:p>
        </p:txBody>
      </p:sp>
      <p:sp>
        <p:nvSpPr>
          <p:cNvPr id="3" name="Tabellenplatzhalter 2"/>
          <p:cNvSpPr>
            <a:spLocks noGrp="1"/>
          </p:cNvSpPr>
          <p:nvPr>
            <p:ph type="tbl" idx="1"/>
          </p:nvPr>
        </p:nvSpPr>
        <p:spPr>
          <a:xfrm>
            <a:off x="495300" y="1600201"/>
            <a:ext cx="8915400" cy="4525963"/>
          </a:xfrm>
          <a:prstGeom prst="rect">
            <a:avLst/>
          </a:prstGeom>
        </p:spPr>
        <p:txBody>
          <a:bodyPr/>
          <a:lstStyle/>
          <a:p>
            <a:pPr lvl="0"/>
            <a:endParaRPr lang="de-DE" noProof="0"/>
          </a:p>
        </p:txBody>
      </p:sp>
      <p:sp>
        <p:nvSpPr>
          <p:cNvPr id="4" name="Rectangle 4"/>
          <p:cNvSpPr>
            <a:spLocks noGrp="1" noChangeArrowheads="1"/>
          </p:cNvSpPr>
          <p:nvPr>
            <p:ph type="dt" sz="half" idx="10"/>
          </p:nvPr>
        </p:nvSpPr>
        <p:spPr>
          <a:xfrm>
            <a:off x="350837" y="6410326"/>
            <a:ext cx="2311400" cy="258763"/>
          </a:xfrm>
          <a:prstGeom prst="rect">
            <a:avLst/>
          </a:prstGeom>
        </p:spPr>
        <p:txBody>
          <a:bodyPr/>
          <a:lstStyle>
            <a:lvl1pPr>
              <a:defRPr dirty="0" smtClean="0"/>
            </a:lvl1pPr>
          </a:lstStyle>
          <a:p>
            <a:pPr>
              <a:defRPr/>
            </a:pPr>
            <a:r>
              <a:rPr lang="de-DE"/>
              <a:t>2013</a:t>
            </a:r>
          </a:p>
        </p:txBody>
      </p:sp>
      <p:sp>
        <p:nvSpPr>
          <p:cNvPr id="5" name="Rectangle 6"/>
          <p:cNvSpPr>
            <a:spLocks noGrp="1" noChangeArrowheads="1"/>
          </p:cNvSpPr>
          <p:nvPr>
            <p:ph type="sldNum" sz="quarter" idx="11"/>
          </p:nvPr>
        </p:nvSpPr>
        <p:spPr>
          <a:xfrm>
            <a:off x="7099300" y="6410326"/>
            <a:ext cx="2311400" cy="258763"/>
          </a:xfrm>
          <a:prstGeom prst="rect">
            <a:avLst/>
          </a:prstGeom>
        </p:spPr>
        <p:txBody>
          <a:bodyPr/>
          <a:lstStyle>
            <a:lvl1pPr>
              <a:defRPr/>
            </a:lvl1pPr>
          </a:lstStyle>
          <a:p>
            <a:r>
              <a:rPr lang="de-DE" altLang="de-DE"/>
              <a:t>Seite </a:t>
            </a:r>
            <a:fld id="{5566B5E6-749E-43C9-8982-D76EE7782929}" type="slidenum">
              <a:rPr lang="de-DE" altLang="de-DE"/>
              <a:pPr/>
              <a:t>‹Nr.›</a:t>
            </a:fld>
            <a:endParaRPr lang="de-DE" altLang="de-DE"/>
          </a:p>
        </p:txBody>
      </p:sp>
    </p:spTree>
    <p:extLst>
      <p:ext uri="{BB962C8B-B14F-4D97-AF65-F5344CB8AC3E}">
        <p14:creationId xmlns:p14="http://schemas.microsoft.com/office/powerpoint/2010/main" val="2107624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734" y="1219200"/>
            <a:ext cx="8951516" cy="4953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577850" y="76201"/>
            <a:ext cx="7381346" cy="8683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9231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NSORS">
    <p:spTree>
      <p:nvGrpSpPr>
        <p:cNvPr id="1" name=""/>
        <p:cNvGrpSpPr/>
        <p:nvPr/>
      </p:nvGrpSpPr>
      <p:grpSpPr>
        <a:xfrm>
          <a:off x="0" y="0"/>
          <a:ext cx="0" cy="0"/>
          <a:chOff x="0" y="0"/>
          <a:chExt cx="0" cy="0"/>
        </a:xfrm>
      </p:grpSpPr>
      <p:sp>
        <p:nvSpPr>
          <p:cNvPr id="2" name="Title 1"/>
          <p:cNvSpPr>
            <a:spLocks noGrp="1"/>
          </p:cNvSpPr>
          <p:nvPr>
            <p:ph type="title"/>
          </p:nvPr>
        </p:nvSpPr>
        <p:spPr>
          <a:xfrm>
            <a:off x="577851" y="76200"/>
            <a:ext cx="7380605" cy="868362"/>
          </a:xfrm>
          <a:prstGeom prst="rect">
            <a:avLst/>
          </a:prstGeom>
        </p:spPr>
        <p:txBody>
          <a:bodyPr/>
          <a:lstStyle/>
          <a:p>
            <a:r>
              <a:rPr lang="en-US"/>
              <a:t>Click to edit Master title style</a:t>
            </a:r>
          </a:p>
        </p:txBody>
      </p:sp>
      <p:grpSp>
        <p:nvGrpSpPr>
          <p:cNvPr id="5" name="Group 4"/>
          <p:cNvGrpSpPr/>
          <p:nvPr userDrawn="1"/>
        </p:nvGrpSpPr>
        <p:grpSpPr>
          <a:xfrm>
            <a:off x="4346957" y="6431850"/>
            <a:ext cx="1295247" cy="256160"/>
            <a:chOff x="6624772" y="2102455"/>
            <a:chExt cx="1195612" cy="256160"/>
          </a:xfrm>
        </p:grpSpPr>
        <p:sp>
          <p:nvSpPr>
            <p:cNvPr id="6" name="TextBox 17"/>
            <p:cNvSpPr txBox="1"/>
            <p:nvPr/>
          </p:nvSpPr>
          <p:spPr>
            <a:xfrm>
              <a:off x="6625974" y="2115119"/>
              <a:ext cx="1194410" cy="230832"/>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900" spc="500" dirty="0">
                  <a:solidFill>
                    <a:srgbClr val="FFFFFF">
                      <a:lumMod val="50000"/>
                    </a:srgbClr>
                  </a:solidFill>
                  <a:latin typeface="Arial" pitchFamily="34" charset="0"/>
                  <a:cs typeface="Arial" pitchFamily="34" charset="0"/>
                </a:rPr>
                <a:t> SENSORS</a:t>
              </a:r>
            </a:p>
          </p:txBody>
        </p:sp>
        <p:cxnSp>
          <p:nvCxnSpPr>
            <p:cNvPr id="7" name="Straight Connector 6"/>
            <p:cNvCxnSpPr/>
            <p:nvPr/>
          </p:nvCxnSpPr>
          <p:spPr>
            <a:xfrm>
              <a:off x="6624772" y="2358615"/>
              <a:ext cx="109728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624772" y="2102455"/>
              <a:ext cx="109728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9" name="Content Placeholder 8"/>
          <p:cNvSpPr>
            <a:spLocks noGrp="1"/>
          </p:cNvSpPr>
          <p:nvPr>
            <p:ph sz="quarter" idx="10"/>
          </p:nvPr>
        </p:nvSpPr>
        <p:spPr>
          <a:xfrm>
            <a:off x="529696" y="1230313"/>
            <a:ext cx="8816340" cy="49560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20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95300" y="1600201"/>
            <a:ext cx="89154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1"/>
          <p:cNvSpPr>
            <a:spLocks noGrp="1"/>
          </p:cNvSpPr>
          <p:nvPr>
            <p:ph type="title"/>
          </p:nvPr>
        </p:nvSpPr>
        <p:spPr>
          <a:xfrm>
            <a:off x="7434" y="683513"/>
            <a:ext cx="8915400" cy="550552"/>
          </a:xfrm>
          <a:prstGeom prst="rect">
            <a:avLst/>
          </a:prstGeom>
        </p:spPr>
        <p:txBody>
          <a:bodyPr/>
          <a:lstStyle>
            <a:lvl1pPr algn="l">
              <a:defRPr sz="2000" b="1">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36967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04532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9545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5897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7434" y="683513"/>
            <a:ext cx="8915400" cy="550552"/>
          </a:xfrm>
          <a:prstGeom prst="rect">
            <a:avLst/>
          </a:prstGeom>
        </p:spPr>
        <p:txBody>
          <a:bodyPr/>
          <a:lstStyle>
            <a:lvl1pPr algn="l">
              <a:defRPr sz="2000" b="1">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8190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54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65679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71830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MTS_PPT_presentation_klei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175"/>
            <a:ext cx="99060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24"/>
          <p:cNvSpPr txBox="1">
            <a:spLocks noChangeArrowheads="1"/>
          </p:cNvSpPr>
          <p:nvPr/>
        </p:nvSpPr>
        <p:spPr bwMode="auto">
          <a:xfrm>
            <a:off x="7293638" y="180976"/>
            <a:ext cx="1638961"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altLang="de-DE" sz="1200" i="1">
                <a:solidFill>
                  <a:schemeClr val="bg1"/>
                </a:solidFill>
                <a:latin typeface="Calibri" pitchFamily="34" charset="0"/>
              </a:rPr>
              <a:t>Confidential </a:t>
            </a:r>
          </a:p>
        </p:txBody>
      </p:sp>
    </p:spTree>
    <p:extLst>
      <p:ext uri="{BB962C8B-B14F-4D97-AF65-F5344CB8AC3E}">
        <p14:creationId xmlns:p14="http://schemas.microsoft.com/office/powerpoint/2010/main" val="2176032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906000" cy="166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381000" y="1"/>
            <a:ext cx="9144000" cy="141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altLang="en-US">
              <a:solidFill>
                <a:srgbClr val="FFFFFF"/>
              </a:solidFill>
            </a:endParaRPr>
          </a:p>
        </p:txBody>
      </p:sp>
      <p:pic>
        <p:nvPicPr>
          <p:cNvPr id="8195"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7" y="0"/>
            <a:ext cx="4554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4"/>
          <p:cNvSpPr>
            <a:spLocks noChangeArrowheads="1"/>
          </p:cNvSpPr>
          <p:nvPr/>
        </p:nvSpPr>
        <p:spPr bwMode="auto">
          <a:xfrm>
            <a:off x="6681788" y="577850"/>
            <a:ext cx="7092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a:solidFill>
                  <a:srgbClr val="C00000"/>
                </a:solidFill>
                <a:latin typeface="Calibri" panose="020F0502020204030204" pitchFamily="34" charset="0"/>
              </a:rPr>
              <a:t>MTS Sensor </a:t>
            </a:r>
          </a:p>
          <a:p>
            <a:pPr eaLnBrk="1" hangingPunct="1"/>
            <a:r>
              <a:rPr lang="de-DE" altLang="de-DE" sz="1600" b="1">
                <a:solidFill>
                  <a:srgbClr val="C00000"/>
                </a:solidFill>
                <a:latin typeface="Calibri" panose="020F0502020204030204" pitchFamily="34" charset="0"/>
              </a:rPr>
              <a:t>Technologie GmbH &amp; Co. KG</a:t>
            </a:r>
          </a:p>
        </p:txBody>
      </p:sp>
      <p:pic>
        <p:nvPicPr>
          <p:cNvPr id="8197" name="Grafik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12225" y="133350"/>
            <a:ext cx="508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4"/>
          <p:cNvSpPr txBox="1">
            <a:spLocks noChangeArrowheads="1"/>
          </p:cNvSpPr>
          <p:nvPr/>
        </p:nvSpPr>
        <p:spPr bwMode="auto">
          <a:xfrm>
            <a:off x="6681789" y="1239839"/>
            <a:ext cx="2738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200">
                <a:latin typeface="Calibri" panose="020F0502020204030204" pitchFamily="34" charset="0"/>
              </a:rPr>
              <a:t>A company member of MTS SENSORS</a:t>
            </a:r>
          </a:p>
        </p:txBody>
      </p:sp>
      <p:sp>
        <p:nvSpPr>
          <p:cNvPr id="3" name="Textfeld 2"/>
          <p:cNvSpPr txBox="1"/>
          <p:nvPr/>
        </p:nvSpPr>
        <p:spPr>
          <a:xfrm>
            <a:off x="5669280" y="4657579"/>
            <a:ext cx="3855720" cy="1200329"/>
          </a:xfrm>
          <a:prstGeom prst="rect">
            <a:avLst/>
          </a:prstGeom>
          <a:noFill/>
        </p:spPr>
        <p:txBody>
          <a:bodyPr wrap="square" rtlCol="0">
            <a:spAutoFit/>
          </a:bodyPr>
          <a:lstStyle/>
          <a:p>
            <a:r>
              <a:rPr lang="de-DE" sz="2400" b="1" dirty="0"/>
              <a:t>Allgemeine Sicherheitsunterweisung</a:t>
            </a:r>
          </a:p>
          <a:p>
            <a:r>
              <a:rPr lang="de-DE" sz="2400" b="1" dirty="0"/>
              <a:t>Standort: Lüdenscheid</a:t>
            </a:r>
          </a:p>
        </p:txBody>
      </p:sp>
    </p:spTree>
    <p:extLst>
      <p:ext uri="{BB962C8B-B14F-4D97-AF65-F5344CB8AC3E}">
        <p14:creationId xmlns:p14="http://schemas.microsoft.com/office/powerpoint/2010/main" val="2031772047"/>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5300" y="1600201"/>
            <a:ext cx="5649778" cy="4525963"/>
          </a:xfrm>
        </p:spPr>
        <p:txBody>
          <a:bodyPr/>
          <a:lstStyle/>
          <a:p>
            <a:pPr marL="514350" indent="-514350">
              <a:buFont typeface="+mj-lt"/>
              <a:buAutoNum type="arabicPeriod"/>
            </a:pPr>
            <a:r>
              <a:rPr lang="de-DE" altLang="en-US" sz="2000" dirty="0"/>
              <a:t>Bringen Sie die Verletzten aus dem Gefahrenbereich.</a:t>
            </a:r>
            <a:br>
              <a:rPr lang="de-DE" altLang="en-US" sz="2000" dirty="0"/>
            </a:br>
            <a:endParaRPr lang="de-DE" altLang="en-US" sz="2000" dirty="0"/>
          </a:p>
          <a:p>
            <a:pPr marL="514350" indent="-514350">
              <a:buFont typeface="+mj-lt"/>
              <a:buAutoNum type="arabicPeriod"/>
            </a:pPr>
            <a:r>
              <a:rPr lang="de-DE" altLang="en-US" sz="2000" dirty="0"/>
              <a:t>Sichern Sie die Unfallstelle ab.</a:t>
            </a:r>
            <a:br>
              <a:rPr lang="de-DE" altLang="en-US" sz="2000" dirty="0"/>
            </a:br>
            <a:endParaRPr lang="de-DE" altLang="en-US" sz="2000" dirty="0"/>
          </a:p>
          <a:p>
            <a:pPr marL="514350" lvl="0" indent="-514350">
              <a:buFont typeface="+mj-lt"/>
              <a:buAutoNum type="arabicPeriod"/>
            </a:pPr>
            <a:r>
              <a:rPr lang="de-DE" altLang="en-US" sz="2000" dirty="0"/>
              <a:t>Setzen Sie einen Notruf ab:</a:t>
            </a:r>
          </a:p>
          <a:p>
            <a:pPr lvl="1"/>
            <a:r>
              <a:rPr lang="de-DE" altLang="en-US" sz="1800" dirty="0"/>
              <a:t>Wo ist es passiert?</a:t>
            </a:r>
          </a:p>
          <a:p>
            <a:pPr lvl="1"/>
            <a:r>
              <a:rPr lang="de-DE" altLang="en-US" sz="1800" dirty="0"/>
              <a:t>Was ist geschehen?</a:t>
            </a:r>
          </a:p>
          <a:p>
            <a:pPr lvl="1"/>
            <a:r>
              <a:rPr lang="de-DE" altLang="en-US" sz="1800" dirty="0"/>
              <a:t>Wie viele Betroffene?</a:t>
            </a:r>
          </a:p>
          <a:p>
            <a:pPr lvl="1"/>
            <a:r>
              <a:rPr lang="de-DE" altLang="en-US" sz="1800" dirty="0"/>
              <a:t>Welche Verletzungen liegen vor?</a:t>
            </a:r>
          </a:p>
          <a:p>
            <a:pPr lvl="1"/>
            <a:r>
              <a:rPr lang="de-DE" altLang="en-US" sz="1800" dirty="0"/>
              <a:t>Warten auf Rückfragen!</a:t>
            </a:r>
          </a:p>
          <a:p>
            <a:endParaRPr lang="de-DE" sz="2000" dirty="0"/>
          </a:p>
        </p:txBody>
      </p:sp>
      <p:sp>
        <p:nvSpPr>
          <p:cNvPr id="6" name="Titel 5"/>
          <p:cNvSpPr>
            <a:spLocks noGrp="1"/>
          </p:cNvSpPr>
          <p:nvPr>
            <p:ph type="title"/>
          </p:nvPr>
        </p:nvSpPr>
        <p:spPr/>
        <p:txBody>
          <a:bodyPr/>
          <a:lstStyle/>
          <a:p>
            <a:r>
              <a:rPr lang="de-DE" dirty="0"/>
              <a:t>Sofortmaßnahmen bei Unfällen</a:t>
            </a:r>
          </a:p>
        </p:txBody>
      </p:sp>
      <p:graphicFrame>
        <p:nvGraphicFramePr>
          <p:cNvPr id="8" name="Tabelle 7"/>
          <p:cNvGraphicFramePr>
            <a:graphicFrameLocks noGrp="1"/>
          </p:cNvGraphicFramePr>
          <p:nvPr>
            <p:extLst>
              <p:ext uri="{D42A27DB-BD31-4B8C-83A1-F6EECF244321}">
                <p14:modId xmlns:p14="http://schemas.microsoft.com/office/powerpoint/2010/main" val="3028138515"/>
              </p:ext>
            </p:extLst>
          </p:nvPr>
        </p:nvGraphicFramePr>
        <p:xfrm>
          <a:off x="6214821" y="1704814"/>
          <a:ext cx="3528016" cy="4352440"/>
        </p:xfrm>
        <a:graphic>
          <a:graphicData uri="http://schemas.openxmlformats.org/drawingml/2006/table">
            <a:tbl>
              <a:tblPr firstRow="1" bandRow="1">
                <a:tableStyleId>{073A0DAA-6AF3-43AB-8588-CEC1D06C72B9}</a:tableStyleId>
              </a:tblPr>
              <a:tblGrid>
                <a:gridCol w="1449091">
                  <a:extLst>
                    <a:ext uri="{9D8B030D-6E8A-4147-A177-3AD203B41FA5}">
                      <a16:colId xmlns:a16="http://schemas.microsoft.com/office/drawing/2014/main" val="20000"/>
                    </a:ext>
                  </a:extLst>
                </a:gridCol>
                <a:gridCol w="2078925">
                  <a:extLst>
                    <a:ext uri="{9D8B030D-6E8A-4147-A177-3AD203B41FA5}">
                      <a16:colId xmlns:a16="http://schemas.microsoft.com/office/drawing/2014/main" val="20001"/>
                    </a:ext>
                  </a:extLst>
                </a:gridCol>
              </a:tblGrid>
              <a:tr h="1526583">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a:solidFill>
                            <a:schemeClr val="tx1"/>
                          </a:solidFill>
                          <a:effectLst/>
                        </a:rPr>
                        <a:t>Ersthelfer</a:t>
                      </a:r>
                      <a:br>
                        <a:rPr lang="de-DE" sz="1800" b="0" dirty="0">
                          <a:solidFill>
                            <a:schemeClr val="tx1"/>
                          </a:solidFill>
                          <a:effectLst/>
                        </a:rPr>
                      </a:br>
                      <a:endParaRPr lang="de-DE" sz="1000" b="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solidFill>
                            <a:schemeClr val="tx1"/>
                          </a:solidFill>
                          <a:effectLst/>
                        </a:rPr>
                        <a:t>Liste mit Rufnummern </a:t>
                      </a:r>
                      <a:r>
                        <a:rPr lang="de-DE" sz="1800" b="1" dirty="0">
                          <a:solidFill>
                            <a:srgbClr val="FF0000"/>
                          </a:solidFill>
                          <a:effectLst/>
                        </a:rPr>
                        <a:t>am Verbandskasten</a:t>
                      </a:r>
                      <a:endParaRPr lang="en-US" sz="1400" b="1"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94847">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rPr>
                        <a:t>Rettungsdienst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Tel. </a:t>
                      </a:r>
                      <a:r>
                        <a:rPr lang="en-US" sz="1800" b="1" dirty="0">
                          <a:solidFill>
                            <a:srgbClr val="FF0000"/>
                          </a:solidFill>
                          <a:effectLst/>
                        </a:rPr>
                        <a:t>112</a:t>
                      </a:r>
                      <a:endParaRPr lang="en-US" sz="1400" b="1" dirty="0">
                        <a:solidFill>
                          <a:srgbClr val="FF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3101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solidFill>
                          <a:effectLst/>
                        </a:rPr>
                        <a:t>Feuerwehr</a:t>
                      </a:r>
                      <a:endParaRPr lang="en-US" sz="1800" b="1"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Tel. </a:t>
                      </a:r>
                      <a:r>
                        <a:rPr lang="en-US" sz="1800" b="1" dirty="0">
                          <a:solidFill>
                            <a:srgbClr val="FF0000"/>
                          </a:solidFill>
                          <a:effectLst/>
                        </a:rPr>
                        <a:t>112</a:t>
                      </a:r>
                      <a:endParaRPr lang="en-US" sz="1400" b="1" dirty="0">
                        <a:solidFill>
                          <a:srgbClr val="FF0000"/>
                        </a:solidFill>
                        <a:effectLst/>
                      </a:endParaRP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9" name="Picture 4" descr="Brandschutzschild - nachleuchtend Brandmeldetelef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810" y="4738476"/>
            <a:ext cx="1243871" cy="124387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16.jpeg"/>
          <p:cNvPicPr/>
          <p:nvPr/>
        </p:nvPicPr>
        <p:blipFill>
          <a:blip r:embed="rId3" cstate="print"/>
          <a:stretch>
            <a:fillRect/>
          </a:stretch>
        </p:blipFill>
        <p:spPr>
          <a:xfrm>
            <a:off x="6331811" y="3305593"/>
            <a:ext cx="1243871" cy="1243871"/>
          </a:xfrm>
          <a:prstGeom prst="rect">
            <a:avLst/>
          </a:prstGeom>
        </p:spPr>
      </p:pic>
      <p:pic>
        <p:nvPicPr>
          <p:cNvPr id="11" name="image15.png"/>
          <p:cNvPicPr/>
          <p:nvPr/>
        </p:nvPicPr>
        <p:blipFill>
          <a:blip r:embed="rId4" cstate="print"/>
          <a:stretch>
            <a:fillRect/>
          </a:stretch>
        </p:blipFill>
        <p:spPr>
          <a:xfrm>
            <a:off x="6331809" y="1797803"/>
            <a:ext cx="1243871" cy="1318778"/>
          </a:xfrm>
          <a:prstGeom prst="rect">
            <a:avLst/>
          </a:prstGeom>
        </p:spPr>
      </p:pic>
    </p:spTree>
    <p:extLst>
      <p:ext uri="{BB962C8B-B14F-4D97-AF65-F5344CB8AC3E}">
        <p14:creationId xmlns:p14="http://schemas.microsoft.com/office/powerpoint/2010/main" val="142323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20236" y="1592767"/>
            <a:ext cx="8915400" cy="4525963"/>
          </a:xfrm>
        </p:spPr>
        <p:txBody>
          <a:bodyPr/>
          <a:lstStyle/>
          <a:p>
            <a:pPr lvl="0"/>
            <a:r>
              <a:rPr lang="de-DE" sz="2000" dirty="0">
                <a:latin typeface="Calibri" panose="020F0502020204030204" pitchFamily="34" charset="0"/>
              </a:rPr>
              <a:t>Informieren Sie sich, wer die nächsten Ersthelfer sind</a:t>
            </a:r>
            <a:br>
              <a:rPr lang="de-DE" sz="2000" dirty="0">
                <a:latin typeface="Calibri" panose="020F0502020204030204" pitchFamily="34" charset="0"/>
              </a:rPr>
            </a:br>
            <a:endParaRPr lang="de-DE" sz="2000" dirty="0">
              <a:latin typeface="Calibri" panose="020F0502020204030204" pitchFamily="34" charset="0"/>
            </a:endParaRPr>
          </a:p>
          <a:p>
            <a:pPr lvl="0"/>
            <a:r>
              <a:rPr lang="de-DE" sz="2000" dirty="0">
                <a:latin typeface="Calibri" panose="020F0502020204030204" pitchFamily="34" charset="0"/>
              </a:rPr>
              <a:t>Ersthelfer sind für die Erstversorgung ausgebildet</a:t>
            </a:r>
            <a:br>
              <a:rPr lang="de-DE" sz="2000" dirty="0">
                <a:latin typeface="Calibri" panose="020F0502020204030204" pitchFamily="34" charset="0"/>
              </a:rPr>
            </a:br>
            <a:endParaRPr lang="de-DE" sz="2000" dirty="0">
              <a:latin typeface="Calibri" panose="020F0502020204030204" pitchFamily="34" charset="0"/>
            </a:endParaRPr>
          </a:p>
          <a:p>
            <a:pPr lvl="0"/>
            <a:r>
              <a:rPr lang="de-DE" sz="2000" dirty="0">
                <a:latin typeface="Calibri" panose="020F0502020204030204" pitchFamily="34" charset="0"/>
              </a:rPr>
              <a:t>Sie betreuen Verletzte bis zum Eintreffen des</a:t>
            </a:r>
            <a:br>
              <a:rPr lang="de-DE" sz="2000" dirty="0">
                <a:latin typeface="Calibri" panose="020F0502020204030204" pitchFamily="34" charset="0"/>
              </a:rPr>
            </a:br>
            <a:r>
              <a:rPr lang="de-DE" sz="2000" dirty="0">
                <a:latin typeface="Calibri" panose="020F0502020204030204" pitchFamily="34" charset="0"/>
              </a:rPr>
              <a:t>Rettungsdienstes</a:t>
            </a:r>
            <a:br>
              <a:rPr lang="de-DE" sz="2000" dirty="0">
                <a:latin typeface="Calibri" panose="020F0502020204030204" pitchFamily="34" charset="0"/>
              </a:rPr>
            </a:br>
            <a:endParaRPr lang="de-DE" sz="2000" dirty="0">
              <a:latin typeface="Calibri" panose="020F0502020204030204" pitchFamily="34" charset="0"/>
            </a:endParaRPr>
          </a:p>
          <a:p>
            <a:pPr lvl="0"/>
            <a:r>
              <a:rPr lang="de-DE" sz="2000" dirty="0">
                <a:latin typeface="Calibri" panose="020F0502020204030204" pitchFamily="34" charset="0"/>
              </a:rPr>
              <a:t>Lassen Sie jede Verletzung von den Ersthelfern ins Verbandbuch eintragen</a:t>
            </a:r>
            <a:br>
              <a:rPr lang="de-DE" sz="2000" dirty="0">
                <a:latin typeface="Calibri" panose="020F0502020204030204" pitchFamily="34" charset="0"/>
              </a:rPr>
            </a:br>
            <a:endParaRPr lang="de-DE" sz="2000" dirty="0">
              <a:latin typeface="Calibri" panose="020F0502020204030204" pitchFamily="34" charset="0"/>
            </a:endParaRPr>
          </a:p>
          <a:p>
            <a:pPr lvl="0"/>
            <a:r>
              <a:rPr lang="de-DE" sz="2000" dirty="0">
                <a:latin typeface="Calibri" panose="020F0502020204030204" pitchFamily="34" charset="0"/>
              </a:rPr>
              <a:t>Verbandsmaterial ist in den Verbandskästen z.B. am Empfang und im Erste Hilfe- Raum</a:t>
            </a:r>
          </a:p>
          <a:p>
            <a:endParaRPr lang="de-DE" sz="2000" dirty="0">
              <a:latin typeface="Calibri" panose="020F0502020204030204" pitchFamily="34" charset="0"/>
            </a:endParaRPr>
          </a:p>
        </p:txBody>
      </p:sp>
      <p:sp>
        <p:nvSpPr>
          <p:cNvPr id="3" name="Titel 2"/>
          <p:cNvSpPr>
            <a:spLocks noGrp="1"/>
          </p:cNvSpPr>
          <p:nvPr>
            <p:ph type="title"/>
          </p:nvPr>
        </p:nvSpPr>
        <p:spPr/>
        <p:txBody>
          <a:bodyPr/>
          <a:lstStyle/>
          <a:p>
            <a:r>
              <a:rPr lang="de-DE" dirty="0"/>
              <a:t>Erste Hilfe / Ersthelfer</a:t>
            </a:r>
          </a:p>
        </p:txBody>
      </p:sp>
      <p:graphicFrame>
        <p:nvGraphicFramePr>
          <p:cNvPr id="5" name="Tabelle 4"/>
          <p:cNvGraphicFramePr>
            <a:graphicFrameLocks noGrp="1"/>
          </p:cNvGraphicFramePr>
          <p:nvPr>
            <p:extLst>
              <p:ext uri="{D42A27DB-BD31-4B8C-83A1-F6EECF244321}">
                <p14:modId xmlns:p14="http://schemas.microsoft.com/office/powerpoint/2010/main" val="2985636233"/>
              </p:ext>
            </p:extLst>
          </p:nvPr>
        </p:nvGraphicFramePr>
        <p:xfrm>
          <a:off x="6021092" y="2084522"/>
          <a:ext cx="3528016" cy="1526583"/>
        </p:xfrm>
        <a:graphic>
          <a:graphicData uri="http://schemas.openxmlformats.org/drawingml/2006/table">
            <a:tbl>
              <a:tblPr firstRow="1" bandRow="1">
                <a:tableStyleId>{073A0DAA-6AF3-43AB-8588-CEC1D06C72B9}</a:tableStyleId>
              </a:tblPr>
              <a:tblGrid>
                <a:gridCol w="1449091">
                  <a:extLst>
                    <a:ext uri="{9D8B030D-6E8A-4147-A177-3AD203B41FA5}">
                      <a16:colId xmlns:a16="http://schemas.microsoft.com/office/drawing/2014/main" val="20000"/>
                    </a:ext>
                  </a:extLst>
                </a:gridCol>
                <a:gridCol w="2078925">
                  <a:extLst>
                    <a:ext uri="{9D8B030D-6E8A-4147-A177-3AD203B41FA5}">
                      <a16:colId xmlns:a16="http://schemas.microsoft.com/office/drawing/2014/main" val="20001"/>
                    </a:ext>
                  </a:extLst>
                </a:gridCol>
              </a:tblGrid>
              <a:tr h="1526583">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a:solidFill>
                            <a:schemeClr val="tx1"/>
                          </a:solidFill>
                          <a:effectLst/>
                        </a:rPr>
                        <a:t>Ersthelfer</a:t>
                      </a:r>
                      <a:br>
                        <a:rPr lang="de-DE" sz="1800" b="0" dirty="0">
                          <a:solidFill>
                            <a:schemeClr val="tx1"/>
                          </a:solidFill>
                          <a:effectLst/>
                        </a:rPr>
                      </a:br>
                      <a:endParaRPr lang="de-DE" sz="1000" b="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solidFill>
                            <a:schemeClr val="tx1"/>
                          </a:solidFill>
                          <a:effectLst/>
                        </a:rPr>
                        <a:t>Liste mit Rufnummern </a:t>
                      </a:r>
                      <a:r>
                        <a:rPr lang="de-DE" sz="1800" b="1" dirty="0">
                          <a:solidFill>
                            <a:srgbClr val="FF0000"/>
                          </a:solidFill>
                          <a:effectLst/>
                        </a:rPr>
                        <a:t>am Verbandskasten</a:t>
                      </a:r>
                      <a:endParaRPr lang="en-US" sz="1400" b="1"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8" name="image15.png"/>
          <p:cNvPicPr/>
          <p:nvPr/>
        </p:nvPicPr>
        <p:blipFill>
          <a:blip r:embed="rId2" cstate="print"/>
          <a:stretch>
            <a:fillRect/>
          </a:stretch>
        </p:blipFill>
        <p:spPr>
          <a:xfrm>
            <a:off x="6138080" y="2177511"/>
            <a:ext cx="1243871" cy="1318778"/>
          </a:xfrm>
          <a:prstGeom prst="rect">
            <a:avLst/>
          </a:prstGeom>
        </p:spPr>
      </p:pic>
    </p:spTree>
    <p:extLst>
      <p:ext uri="{BB962C8B-B14F-4D97-AF65-F5344CB8AC3E}">
        <p14:creationId xmlns:p14="http://schemas.microsoft.com/office/powerpoint/2010/main" val="244461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0"/>
            <a:r>
              <a:rPr lang="de-DE" sz="2400" dirty="0">
                <a:latin typeface="Calibri" panose="020F0502020204030204" pitchFamily="34" charset="0"/>
              </a:rPr>
              <a:t>Sind die von Ihnen verwenden Elektrogeräte geprüft (Aufkleber)?</a:t>
            </a:r>
            <a:br>
              <a:rPr lang="de-DE" sz="2400" dirty="0">
                <a:latin typeface="Calibri" panose="020F0502020204030204" pitchFamily="34" charset="0"/>
              </a:rPr>
            </a:br>
            <a:endParaRPr lang="de-DE" sz="2400" dirty="0">
              <a:latin typeface="Calibri" panose="020F0502020204030204" pitchFamily="34" charset="0"/>
            </a:endParaRPr>
          </a:p>
          <a:p>
            <a:pPr lvl="0"/>
            <a:r>
              <a:rPr lang="de-DE" sz="2400" dirty="0">
                <a:latin typeface="Calibri" panose="020F0502020204030204" pitchFamily="34" charset="0"/>
              </a:rPr>
              <a:t>Schalten Sie zum Feierabend alle Elektrogeräte aus. </a:t>
            </a:r>
            <a:br>
              <a:rPr lang="de-DE" sz="2400" dirty="0">
                <a:latin typeface="Calibri" panose="020F0502020204030204" pitchFamily="34" charset="0"/>
              </a:rPr>
            </a:br>
            <a:endParaRPr lang="de-DE" sz="2400" dirty="0">
              <a:latin typeface="Calibri" panose="020F0502020204030204" pitchFamily="34" charset="0"/>
            </a:endParaRPr>
          </a:p>
          <a:p>
            <a:pPr lvl="0"/>
            <a:r>
              <a:rPr lang="de-DE" sz="2400" dirty="0">
                <a:latin typeface="Calibri" panose="020F0502020204030204" pitchFamily="34" charset="0"/>
              </a:rPr>
              <a:t>Achten Sie auf Rauchverbote.</a:t>
            </a:r>
            <a:br>
              <a:rPr lang="de-DE" sz="2400" dirty="0">
                <a:latin typeface="Calibri" panose="020F0502020204030204" pitchFamily="34" charset="0"/>
              </a:rPr>
            </a:br>
            <a:endParaRPr lang="de-DE" sz="2400" dirty="0">
              <a:latin typeface="Calibri" panose="020F0502020204030204" pitchFamily="34" charset="0"/>
            </a:endParaRPr>
          </a:p>
          <a:p>
            <a:pPr lvl="0"/>
            <a:r>
              <a:rPr lang="de-DE" sz="2400" dirty="0">
                <a:latin typeface="Calibri" panose="020F0502020204030204" pitchFamily="34" charset="0"/>
              </a:rPr>
              <a:t>Keine offenen Flammen (Kerzen) am Arbeitsplatz.</a:t>
            </a:r>
            <a:br>
              <a:rPr lang="de-DE" sz="2400" dirty="0">
                <a:latin typeface="Calibri" panose="020F0502020204030204" pitchFamily="34" charset="0"/>
              </a:rPr>
            </a:br>
            <a:endParaRPr lang="de-DE" sz="2400" dirty="0">
              <a:latin typeface="Calibri" panose="020F0502020204030204" pitchFamily="34" charset="0"/>
            </a:endParaRPr>
          </a:p>
          <a:p>
            <a:pPr lvl="0"/>
            <a:r>
              <a:rPr lang="de-DE" sz="2400" dirty="0">
                <a:latin typeface="Calibri" panose="020F0502020204030204" pitchFamily="34" charset="0"/>
              </a:rPr>
              <a:t>Vermeiden Sie Telefonieren beim Gehen.</a:t>
            </a:r>
          </a:p>
          <a:p>
            <a:endParaRPr lang="de-DE" sz="2400" dirty="0">
              <a:latin typeface="Calibri" panose="020F0502020204030204" pitchFamily="34" charset="0"/>
            </a:endParaRPr>
          </a:p>
        </p:txBody>
      </p:sp>
      <p:sp>
        <p:nvSpPr>
          <p:cNvPr id="3" name="Titel 2"/>
          <p:cNvSpPr>
            <a:spLocks noGrp="1"/>
          </p:cNvSpPr>
          <p:nvPr>
            <p:ph type="title"/>
          </p:nvPr>
        </p:nvSpPr>
        <p:spPr/>
        <p:txBody>
          <a:bodyPr/>
          <a:lstStyle/>
          <a:p>
            <a:r>
              <a:rPr lang="de-DE" dirty="0">
                <a:latin typeface="Calibri" panose="020F0502020204030204" pitchFamily="34" charset="0"/>
              </a:rPr>
              <a:t>Generelle Vorsichtmaßnahmen</a:t>
            </a:r>
          </a:p>
        </p:txBody>
      </p:sp>
    </p:spTree>
    <p:extLst>
      <p:ext uri="{BB962C8B-B14F-4D97-AF65-F5344CB8AC3E}">
        <p14:creationId xmlns:p14="http://schemas.microsoft.com/office/powerpoint/2010/main" val="215418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Bildschirmarbeitsplatz</a:t>
            </a:r>
            <a:endParaRPr lang="en-US" dirty="0"/>
          </a:p>
        </p:txBody>
      </p:sp>
      <p:grpSp>
        <p:nvGrpSpPr>
          <p:cNvPr id="19" name="Gruppieren 18"/>
          <p:cNvGrpSpPr/>
          <p:nvPr/>
        </p:nvGrpSpPr>
        <p:grpSpPr>
          <a:xfrm>
            <a:off x="6571281" y="2262753"/>
            <a:ext cx="3033147" cy="3343648"/>
            <a:chOff x="11035636" y="-1435199"/>
            <a:chExt cx="4914352" cy="5054261"/>
          </a:xfrm>
        </p:grpSpPr>
        <p:pic>
          <p:nvPicPr>
            <p:cNvPr id="206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5636" y="-1435199"/>
              <a:ext cx="4914352" cy="4470967"/>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7541" y="3021451"/>
              <a:ext cx="4912447" cy="597611"/>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Inhaltsplatzhalter 17"/>
          <p:cNvSpPr>
            <a:spLocks noGrp="1"/>
          </p:cNvSpPr>
          <p:nvPr>
            <p:ph idx="1"/>
          </p:nvPr>
        </p:nvSpPr>
        <p:spPr>
          <a:xfrm>
            <a:off x="257406" y="1340006"/>
            <a:ext cx="6752994" cy="4525963"/>
          </a:xfrm>
        </p:spPr>
        <p:txBody>
          <a:bodyPr/>
          <a:lstStyle/>
          <a:p>
            <a:pPr fontAlgn="t"/>
            <a:r>
              <a:rPr lang="de-DE" sz="2000" dirty="0">
                <a:latin typeface="Calibri" panose="020F0502020204030204" pitchFamily="34" charset="0"/>
              </a:rPr>
              <a:t>Den Arbeitsplatz so einrichten, dass die Sehentfernung</a:t>
            </a:r>
            <a:br>
              <a:rPr lang="de-DE" sz="2000" dirty="0">
                <a:latin typeface="Calibri" panose="020F0502020204030204" pitchFamily="34" charset="0"/>
              </a:rPr>
            </a:br>
            <a:r>
              <a:rPr lang="de-DE" sz="2000" dirty="0">
                <a:latin typeface="Calibri" panose="020F0502020204030204" pitchFamily="34" charset="0"/>
              </a:rPr>
              <a:t>zum Bildschirm ca. 70 cm beträgt.</a:t>
            </a:r>
            <a:br>
              <a:rPr lang="de-DE" sz="2000" dirty="0">
                <a:latin typeface="Calibri" panose="020F0502020204030204" pitchFamily="34" charset="0"/>
              </a:rPr>
            </a:br>
            <a:endParaRPr lang="en-US" sz="2000" dirty="0">
              <a:latin typeface="Calibri" panose="020F0502020204030204" pitchFamily="34" charset="0"/>
            </a:endParaRPr>
          </a:p>
          <a:p>
            <a:pPr fontAlgn="t"/>
            <a:r>
              <a:rPr lang="de-DE" sz="2000" dirty="0">
                <a:latin typeface="Calibri" panose="020F0502020204030204" pitchFamily="34" charset="0"/>
              </a:rPr>
              <a:t>Bürostuhl so einstellen, dass man aufrecht sitzen kann, Arme und Beine einen Winkel von ca. 90 Grad einnehmen und die Füße auf dem Boden stehen (ggf. eine leicht geneigte Fußstütze verwenden).</a:t>
            </a:r>
            <a:br>
              <a:rPr lang="de-DE" sz="2000" dirty="0">
                <a:latin typeface="Calibri" panose="020F0502020204030204" pitchFamily="34" charset="0"/>
              </a:rPr>
            </a:br>
            <a:endParaRPr lang="en-US" sz="2000" dirty="0">
              <a:latin typeface="Calibri" panose="020F0502020204030204" pitchFamily="34" charset="0"/>
            </a:endParaRPr>
          </a:p>
          <a:p>
            <a:pPr fontAlgn="t"/>
            <a:r>
              <a:rPr lang="de-DE" sz="2000" dirty="0">
                <a:latin typeface="Calibri" panose="020F0502020204030204" pitchFamily="34" charset="0"/>
              </a:rPr>
              <a:t>Bildschirm so aufstellen, dass der Lichteinfall haupt- sächlich von der Seite her kommt, hierdurch werden Überblendungen oder Spiegelungen vermieden.</a:t>
            </a:r>
            <a:br>
              <a:rPr lang="de-DE" sz="2000" dirty="0">
                <a:latin typeface="Calibri" panose="020F0502020204030204" pitchFamily="34" charset="0"/>
              </a:rPr>
            </a:br>
            <a:endParaRPr lang="en-US" sz="2000" dirty="0">
              <a:latin typeface="Calibri" panose="020F0502020204030204" pitchFamily="34" charset="0"/>
            </a:endParaRPr>
          </a:p>
          <a:p>
            <a:pPr fontAlgn="t"/>
            <a:r>
              <a:rPr lang="de-DE" sz="2000" dirty="0">
                <a:latin typeface="Calibri" panose="020F0502020204030204" pitchFamily="34" charset="0"/>
              </a:rPr>
              <a:t>Bei zu starkem Lichteinfall (z.B. Sonne) vorhandene Jalousien so einstellen, dass Blendung vermieden wird.</a:t>
            </a:r>
            <a:endParaRPr lang="en-US" sz="2000" dirty="0">
              <a:latin typeface="Calibri" panose="020F0502020204030204" pitchFamily="34" charset="0"/>
            </a:endParaRPr>
          </a:p>
          <a:p>
            <a:endParaRPr lang="en-US" sz="1600" dirty="0">
              <a:latin typeface="Calibri" panose="020F0502020204030204" pitchFamily="34" charset="0"/>
            </a:endParaRPr>
          </a:p>
        </p:txBody>
      </p:sp>
    </p:spTree>
    <p:extLst>
      <p:ext uri="{BB962C8B-B14F-4D97-AF65-F5344CB8AC3E}">
        <p14:creationId xmlns:p14="http://schemas.microsoft.com/office/powerpoint/2010/main" val="40805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38461" y="1354873"/>
            <a:ext cx="9399549" cy="4525963"/>
          </a:xfrm>
        </p:spPr>
        <p:txBody>
          <a:bodyPr/>
          <a:lstStyle/>
          <a:p>
            <a:pPr lvl="0"/>
            <a:r>
              <a:rPr lang="de-DE" altLang="en-US" sz="2000" dirty="0">
                <a:latin typeface="Calibri" panose="020F0502020204030204" pitchFamily="34" charset="0"/>
              </a:rPr>
              <a:t>Lötgeräte vor Arbeitsaufnahme auf Beschädigungen prüfen.</a:t>
            </a:r>
            <a:br>
              <a:rPr lang="de-DE" altLang="en-US" sz="2000" dirty="0">
                <a:latin typeface="Calibri" panose="020F0502020204030204" pitchFamily="34" charset="0"/>
              </a:rPr>
            </a:br>
            <a:endParaRPr lang="de-DE" altLang="en-US" sz="2000" dirty="0">
              <a:latin typeface="Calibri" panose="020F0502020204030204" pitchFamily="34" charset="0"/>
            </a:endParaRPr>
          </a:p>
          <a:p>
            <a:pPr lvl="0"/>
            <a:r>
              <a:rPr lang="de-DE" altLang="en-US" sz="2000" dirty="0">
                <a:latin typeface="Calibri" panose="020F0502020204030204" pitchFamily="34" charset="0"/>
              </a:rPr>
              <a:t>Arbeitsplatz von leicht brennbaren Stoffen freihalten.</a:t>
            </a:r>
            <a:br>
              <a:rPr lang="de-DE" altLang="en-US" sz="2000" dirty="0">
                <a:latin typeface="Calibri" panose="020F0502020204030204" pitchFamily="34" charset="0"/>
              </a:rPr>
            </a:br>
            <a:endParaRPr lang="de-DE" altLang="en-US" sz="2000" dirty="0">
              <a:latin typeface="Calibri" panose="020F0502020204030204" pitchFamily="34" charset="0"/>
            </a:endParaRPr>
          </a:p>
          <a:p>
            <a:pPr lvl="0"/>
            <a:r>
              <a:rPr lang="de-DE" altLang="en-US" sz="2000" dirty="0">
                <a:latin typeface="Calibri" panose="020F0502020204030204" pitchFamily="34" charset="0"/>
              </a:rPr>
              <a:t>Weichlote nur mit Lötkolben erhitzen.</a:t>
            </a:r>
            <a:br>
              <a:rPr lang="de-DE" altLang="en-US" sz="2000" dirty="0">
                <a:latin typeface="Calibri" panose="020F0502020204030204" pitchFamily="34" charset="0"/>
              </a:rPr>
            </a:br>
            <a:endParaRPr lang="de-DE" altLang="en-US" sz="2000" dirty="0">
              <a:latin typeface="Calibri" panose="020F0502020204030204" pitchFamily="34" charset="0"/>
            </a:endParaRPr>
          </a:p>
          <a:p>
            <a:pPr lvl="0"/>
            <a:r>
              <a:rPr lang="de-DE" altLang="en-US" sz="2000" dirty="0">
                <a:latin typeface="Calibri" panose="020F0502020204030204" pitchFamily="34" charset="0"/>
              </a:rPr>
              <a:t>Für ausreichende Lüftung sorgen. </a:t>
            </a:r>
            <a:br>
              <a:rPr lang="de-DE" altLang="en-US" sz="2000" dirty="0">
                <a:latin typeface="Calibri" panose="020F0502020204030204" pitchFamily="34" charset="0"/>
              </a:rPr>
            </a:br>
            <a:endParaRPr lang="de-DE" altLang="en-US" sz="2000" dirty="0">
              <a:latin typeface="Calibri" panose="020F0502020204030204" pitchFamily="34" charset="0"/>
            </a:endParaRPr>
          </a:p>
          <a:p>
            <a:pPr lvl="0"/>
            <a:r>
              <a:rPr lang="de-DE" altLang="en-US" sz="2000" dirty="0">
                <a:latin typeface="Calibri" panose="020F0502020204030204" pitchFamily="34" charset="0"/>
              </a:rPr>
              <a:t>Absaugung anschalten.</a:t>
            </a:r>
            <a:br>
              <a:rPr lang="de-DE" altLang="en-US" sz="2000" dirty="0">
                <a:latin typeface="Calibri" panose="020F0502020204030204" pitchFamily="34" charset="0"/>
              </a:rPr>
            </a:br>
            <a:endParaRPr lang="de-DE" altLang="en-US" sz="2000" dirty="0">
              <a:latin typeface="Calibri" panose="020F0502020204030204" pitchFamily="34" charset="0"/>
            </a:endParaRPr>
          </a:p>
          <a:p>
            <a:pPr lvl="0"/>
            <a:r>
              <a:rPr lang="de-DE" altLang="en-US" sz="2000" dirty="0">
                <a:latin typeface="Calibri" panose="020F0502020204030204" pitchFamily="34" charset="0"/>
              </a:rPr>
              <a:t>Hygiene am Arbeitsplatz einhalten </a:t>
            </a:r>
            <a:br>
              <a:rPr lang="de-DE" altLang="en-US" sz="2000" dirty="0">
                <a:latin typeface="Calibri" panose="020F0502020204030204" pitchFamily="34" charset="0"/>
              </a:rPr>
            </a:br>
            <a:r>
              <a:rPr lang="de-DE" altLang="en-US" sz="2000" dirty="0">
                <a:latin typeface="Calibri" panose="020F0502020204030204" pitchFamily="34" charset="0"/>
              </a:rPr>
              <a:t>(Hände waschen; nicht essen, trinken, rauchen).</a:t>
            </a:r>
            <a:br>
              <a:rPr lang="de-DE" altLang="en-US" sz="2000" dirty="0">
                <a:latin typeface="Calibri" panose="020F0502020204030204" pitchFamily="34" charset="0"/>
              </a:rPr>
            </a:br>
            <a:endParaRPr lang="de-DE" altLang="en-US" sz="2000" dirty="0">
              <a:latin typeface="Calibri" panose="020F0502020204030204" pitchFamily="34" charset="0"/>
            </a:endParaRPr>
          </a:p>
          <a:p>
            <a:pPr lvl="0"/>
            <a:r>
              <a:rPr lang="de-DE" altLang="en-US" sz="2000" dirty="0">
                <a:latin typeface="Calibri" panose="020F0502020204030204" pitchFamily="34" charset="0"/>
              </a:rPr>
              <a:t>Auch für kurzzeitige  Arbeitsunterbrechungen sichere Geräteablagen benutzen.</a:t>
            </a:r>
          </a:p>
          <a:p>
            <a:pPr lvl="0"/>
            <a:endParaRPr lang="de-DE" altLang="en-US" sz="2000" dirty="0">
              <a:latin typeface="Calibri" panose="020F0502020204030204" pitchFamily="34" charset="0"/>
            </a:endParaRPr>
          </a:p>
          <a:p>
            <a:endParaRPr lang="de-DE" sz="2000" dirty="0">
              <a:latin typeface="Calibri" panose="020F0502020204030204" pitchFamily="34" charset="0"/>
            </a:endParaRPr>
          </a:p>
        </p:txBody>
      </p:sp>
      <p:sp>
        <p:nvSpPr>
          <p:cNvPr id="3" name="Titel 2"/>
          <p:cNvSpPr>
            <a:spLocks noGrp="1"/>
          </p:cNvSpPr>
          <p:nvPr>
            <p:ph type="title"/>
          </p:nvPr>
        </p:nvSpPr>
        <p:spPr/>
        <p:txBody>
          <a:bodyPr/>
          <a:lstStyle/>
          <a:p>
            <a:r>
              <a:rPr lang="en-US"/>
              <a:t>Weichlöten</a:t>
            </a:r>
            <a:endParaRPr lang="en-US" dirty="0"/>
          </a:p>
        </p:txBody>
      </p:sp>
      <p:pic>
        <p:nvPicPr>
          <p:cNvPr id="3073" name="image2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026" y="2819041"/>
            <a:ext cx="1989662" cy="174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94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5300" y="1600201"/>
            <a:ext cx="6832296" cy="4525963"/>
          </a:xfrm>
        </p:spPr>
        <p:txBody>
          <a:bodyPr/>
          <a:lstStyle/>
          <a:p>
            <a:r>
              <a:rPr lang="de-DE" sz="2000" dirty="0">
                <a:latin typeface="Calibri" panose="020F0502020204030204" pitchFamily="34" charset="0"/>
              </a:rPr>
              <a:t>Elektronik ist empfindlich gegenüber elektrostatischen Entladungen und darf </a:t>
            </a:r>
            <a:r>
              <a:rPr lang="de-DE" sz="2000" b="1" dirty="0">
                <a:solidFill>
                  <a:srgbClr val="FF0000"/>
                </a:solidFill>
                <a:latin typeface="Calibri" panose="020F0502020204030204" pitchFamily="34" charset="0"/>
              </a:rPr>
              <a:t>ohne Schutz nicht berührt werden</a:t>
            </a:r>
            <a:r>
              <a:rPr lang="de-DE" sz="2000" dirty="0">
                <a:latin typeface="Calibri" panose="020F0502020204030204" pitchFamily="34" charset="0"/>
              </a:rPr>
              <a:t>.</a:t>
            </a:r>
            <a:br>
              <a:rPr lang="de-DE" sz="2000" dirty="0">
                <a:latin typeface="Calibri" panose="020F0502020204030204" pitchFamily="34" charset="0"/>
              </a:rPr>
            </a:br>
            <a:endParaRPr lang="de-DE" altLang="en-US" sz="2000" dirty="0">
              <a:latin typeface="Calibri" panose="020F0502020204030204" pitchFamily="34" charset="0"/>
            </a:endParaRPr>
          </a:p>
          <a:p>
            <a:pPr lvl="0"/>
            <a:r>
              <a:rPr lang="de-DE" altLang="en-US" sz="2000" dirty="0">
                <a:latin typeface="Calibri" panose="020F0502020204030204" pitchFamily="34" charset="0"/>
              </a:rPr>
              <a:t>ESD Schäden sieht man äußerlich nicht. Die Elektronik kann auch zunächst funktionieren, später im Betrieb beim Kunden aber ausfallen.</a:t>
            </a:r>
            <a:br>
              <a:rPr lang="de-DE" altLang="en-US" sz="2000" dirty="0">
                <a:latin typeface="Calibri" panose="020F0502020204030204" pitchFamily="34" charset="0"/>
              </a:rPr>
            </a:br>
            <a:endParaRPr lang="de-DE" altLang="en-US" sz="2000" dirty="0">
              <a:latin typeface="Calibri" panose="020F0502020204030204" pitchFamily="34" charset="0"/>
            </a:endParaRPr>
          </a:p>
          <a:p>
            <a:pPr lvl="0"/>
            <a:r>
              <a:rPr lang="de-DE" altLang="en-US" sz="2000" dirty="0">
                <a:latin typeface="Calibri" panose="020F0502020204030204" pitchFamily="34" charset="0"/>
              </a:rPr>
              <a:t>Unser Konzept sieht zum Schutz ein </a:t>
            </a:r>
            <a:r>
              <a:rPr lang="de-DE" altLang="en-US" sz="2000" b="1" dirty="0">
                <a:solidFill>
                  <a:srgbClr val="FF0000"/>
                </a:solidFill>
                <a:latin typeface="Calibri" panose="020F0502020204030204" pitchFamily="34" charset="0"/>
              </a:rPr>
              <a:t>Handgelenkarmband</a:t>
            </a:r>
            <a:r>
              <a:rPr lang="de-DE" altLang="en-US" sz="2000" dirty="0">
                <a:latin typeface="Calibri" panose="020F0502020204030204" pitchFamily="34" charset="0"/>
              </a:rPr>
              <a:t> vor, um eine eventuelle Aufladung zu vermeiden.</a:t>
            </a:r>
          </a:p>
        </p:txBody>
      </p:sp>
      <p:sp>
        <p:nvSpPr>
          <p:cNvPr id="3" name="Titel 2"/>
          <p:cNvSpPr>
            <a:spLocks noGrp="1"/>
          </p:cNvSpPr>
          <p:nvPr>
            <p:ph type="title"/>
          </p:nvPr>
        </p:nvSpPr>
        <p:spPr/>
        <p:txBody>
          <a:bodyPr/>
          <a:lstStyle/>
          <a:p>
            <a:r>
              <a:rPr lang="de-DE" dirty="0"/>
              <a:t>ESD - Sicherheit</a:t>
            </a:r>
          </a:p>
        </p:txBody>
      </p:sp>
      <p:pic>
        <p:nvPicPr>
          <p:cNvPr id="1028" name="Picture 23" descr="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596" y="1686081"/>
            <a:ext cx="2373421" cy="11185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Grafik 10" descr="Armb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099" y="3138265"/>
            <a:ext cx="2305918" cy="32842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2284556" y="7229856"/>
            <a:ext cx="11079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54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72276" y="1488689"/>
            <a:ext cx="9198826" cy="4525963"/>
          </a:xfrm>
        </p:spPr>
        <p:txBody>
          <a:bodyPr/>
          <a:lstStyle/>
          <a:p>
            <a:pPr lvl="0"/>
            <a:r>
              <a:rPr lang="de-DE" sz="1800" dirty="0">
                <a:latin typeface="Calibri" panose="020F0502020204030204" pitchFamily="34" charset="0"/>
              </a:rPr>
              <a:t>Beim Einsatz von Schraubendrehern müssen die Größen bedarfsgerecht ausgewählt werden.</a:t>
            </a:r>
            <a:br>
              <a:rPr lang="de-DE" sz="1800" dirty="0">
                <a:latin typeface="Calibri" panose="020F0502020204030204" pitchFamily="34" charset="0"/>
              </a:rPr>
            </a:br>
            <a:endParaRPr lang="de-DE" sz="1800" dirty="0">
              <a:latin typeface="Calibri" panose="020F0502020204030204" pitchFamily="34" charset="0"/>
            </a:endParaRPr>
          </a:p>
          <a:p>
            <a:pPr lvl="0"/>
            <a:r>
              <a:rPr lang="de-DE" sz="1800" dirty="0">
                <a:latin typeface="Calibri" panose="020F0502020204030204" pitchFamily="34" charset="0"/>
              </a:rPr>
              <a:t>Für Arbeiten an elektrischen Anlagen sind nur isolierte Schraubendreher (VDE) zu verwenden.</a:t>
            </a:r>
            <a:br>
              <a:rPr lang="de-DE" sz="1800" dirty="0">
                <a:latin typeface="Calibri" panose="020F0502020204030204" pitchFamily="34" charset="0"/>
              </a:rPr>
            </a:br>
            <a:endParaRPr lang="de-DE" sz="1800" dirty="0">
              <a:latin typeface="Calibri" panose="020F0502020204030204" pitchFamily="34" charset="0"/>
            </a:endParaRPr>
          </a:p>
          <a:p>
            <a:pPr lvl="0"/>
            <a:r>
              <a:rPr lang="de-DE" sz="1800" dirty="0">
                <a:latin typeface="Calibri" panose="020F0502020204030204" pitchFamily="34" charset="0"/>
              </a:rPr>
              <a:t>Schraubenschlüssel dürfen nicht durch weitere Werkzeuge oder Rohre verlängert werden.</a:t>
            </a:r>
            <a:br>
              <a:rPr lang="de-DE" sz="1800" dirty="0">
                <a:latin typeface="Calibri" panose="020F0502020204030204" pitchFamily="34" charset="0"/>
              </a:rPr>
            </a:br>
            <a:endParaRPr lang="de-DE" sz="1800" dirty="0">
              <a:latin typeface="Calibri" panose="020F0502020204030204" pitchFamily="34" charset="0"/>
            </a:endParaRPr>
          </a:p>
          <a:p>
            <a:pPr lvl="0"/>
            <a:r>
              <a:rPr lang="de-DE" sz="1800" dirty="0">
                <a:latin typeface="Calibri" panose="020F0502020204030204" pitchFamily="34" charset="0"/>
              </a:rPr>
              <a:t>Schneid- und Stichbewegungen stets vom Körper und der das Werkstück haltenden Hand weg ausführen</a:t>
            </a:r>
            <a:br>
              <a:rPr lang="de-DE" sz="1800" dirty="0">
                <a:latin typeface="Calibri" panose="020F0502020204030204" pitchFamily="34" charset="0"/>
              </a:rPr>
            </a:br>
            <a:endParaRPr lang="de-DE" sz="1800" dirty="0">
              <a:latin typeface="Calibri" panose="020F0502020204030204" pitchFamily="34" charset="0"/>
            </a:endParaRPr>
          </a:p>
          <a:p>
            <a:pPr lvl="0"/>
            <a:r>
              <a:rPr lang="de-DE" sz="1800" dirty="0">
                <a:latin typeface="Calibri" panose="020F0502020204030204" pitchFamily="34" charset="0"/>
              </a:rPr>
              <a:t>Spitze oder scharfe Handwerkzeuge nicht in Hosen- oder Jackentaschen tragen.</a:t>
            </a:r>
            <a:br>
              <a:rPr lang="de-DE" sz="1800" dirty="0">
                <a:latin typeface="Calibri" panose="020F0502020204030204" pitchFamily="34" charset="0"/>
              </a:rPr>
            </a:br>
            <a:endParaRPr lang="de-DE" sz="1800" dirty="0">
              <a:latin typeface="Calibri" panose="020F0502020204030204" pitchFamily="34" charset="0"/>
            </a:endParaRPr>
          </a:p>
          <a:p>
            <a:pPr lvl="0"/>
            <a:r>
              <a:rPr lang="de-DE" sz="1800" dirty="0">
                <a:latin typeface="Calibri" panose="020F0502020204030204" pitchFamily="34" charset="0"/>
              </a:rPr>
              <a:t>Messer dürfen niemals mit offener Klinge abgelegt werden.</a:t>
            </a:r>
          </a:p>
          <a:p>
            <a:endParaRPr lang="de-DE" sz="1800" dirty="0">
              <a:latin typeface="Calibri" panose="020F0502020204030204" pitchFamily="34" charset="0"/>
            </a:endParaRPr>
          </a:p>
        </p:txBody>
      </p:sp>
      <p:sp>
        <p:nvSpPr>
          <p:cNvPr id="3" name="Titel 2"/>
          <p:cNvSpPr>
            <a:spLocks noGrp="1"/>
          </p:cNvSpPr>
          <p:nvPr>
            <p:ph type="title"/>
          </p:nvPr>
        </p:nvSpPr>
        <p:spPr/>
        <p:txBody>
          <a:bodyPr/>
          <a:lstStyle/>
          <a:p>
            <a:r>
              <a:rPr lang="de-DE" dirty="0"/>
              <a:t>Umgang mit Werkzeug</a:t>
            </a:r>
          </a:p>
        </p:txBody>
      </p:sp>
    </p:spTree>
    <p:extLst>
      <p:ext uri="{BB962C8B-B14F-4D97-AF65-F5344CB8AC3E}">
        <p14:creationId xmlns:p14="http://schemas.microsoft.com/office/powerpoint/2010/main" val="378494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5299" y="1600201"/>
            <a:ext cx="8089407" cy="4525963"/>
          </a:xfrm>
        </p:spPr>
        <p:txBody>
          <a:bodyPr/>
          <a:lstStyle/>
          <a:p>
            <a:pPr lvl="0"/>
            <a:r>
              <a:rPr lang="de-DE" sz="1800" dirty="0">
                <a:latin typeface="Calibri" panose="020F0502020204030204" pitchFamily="34" charset="0"/>
              </a:rPr>
              <a:t>Es dürfen nur die vom Unternehmen bereitgestellten Messer verwendet werden.</a:t>
            </a:r>
            <a:br>
              <a:rPr lang="de-DE" sz="1800" dirty="0">
                <a:latin typeface="Calibri" panose="020F0502020204030204" pitchFamily="34" charset="0"/>
              </a:rPr>
            </a:br>
            <a:endParaRPr lang="de-DE" sz="1800" dirty="0">
              <a:latin typeface="Calibri" panose="020F0502020204030204" pitchFamily="34" charset="0"/>
            </a:endParaRPr>
          </a:p>
          <a:p>
            <a:pPr lvl="0"/>
            <a:r>
              <a:rPr lang="de-DE" sz="1800" dirty="0">
                <a:latin typeface="Calibri" panose="020F0502020204030204" pitchFamily="34" charset="0"/>
              </a:rPr>
              <a:t>Benutzen Sie nur einwandfreie Messer mit funktionierendem Mechanismus und scharfer Klinge.</a:t>
            </a:r>
            <a:br>
              <a:rPr lang="de-DE" sz="1800" dirty="0">
                <a:latin typeface="Calibri" panose="020F0502020204030204" pitchFamily="34" charset="0"/>
              </a:rPr>
            </a:br>
            <a:endParaRPr lang="de-DE" sz="1800" dirty="0">
              <a:latin typeface="Calibri" panose="020F0502020204030204" pitchFamily="34" charset="0"/>
            </a:endParaRPr>
          </a:p>
          <a:p>
            <a:r>
              <a:rPr lang="de-DE" sz="1800" dirty="0">
                <a:latin typeface="Calibri" panose="020F0502020204030204" pitchFamily="34" charset="0"/>
              </a:rPr>
              <a:t>Umfassen Sie beim Klingenwechsel den Messerkörper mit</a:t>
            </a:r>
            <a:br>
              <a:rPr lang="de-DE" sz="1800" dirty="0">
                <a:latin typeface="Calibri" panose="020F0502020204030204" pitchFamily="34" charset="0"/>
              </a:rPr>
            </a:br>
            <a:r>
              <a:rPr lang="de-DE" sz="1800" dirty="0">
                <a:latin typeface="Calibri" panose="020F0502020204030204" pitchFamily="34" charset="0"/>
              </a:rPr>
              <a:t>der Hand so, dass Sie die heraustretende Klinge nicht verletzen kann.</a:t>
            </a:r>
            <a:br>
              <a:rPr lang="de-DE" sz="1800" dirty="0">
                <a:latin typeface="Calibri" panose="020F0502020204030204" pitchFamily="34" charset="0"/>
              </a:rPr>
            </a:br>
            <a:endParaRPr lang="de-DE" sz="1800" dirty="0">
              <a:latin typeface="Calibri" panose="020F0502020204030204" pitchFamily="34" charset="0"/>
            </a:endParaRPr>
          </a:p>
          <a:p>
            <a:pPr lvl="0"/>
            <a:r>
              <a:rPr lang="de-DE" sz="1800" dirty="0">
                <a:latin typeface="Calibri" panose="020F0502020204030204" pitchFamily="34" charset="0"/>
              </a:rPr>
              <a:t>Fixieren Sie einen zu schneidenden Karton so, dass beim </a:t>
            </a:r>
            <a:br>
              <a:rPr lang="de-DE" sz="1800" dirty="0">
                <a:latin typeface="Calibri" panose="020F0502020204030204" pitchFamily="34" charset="0"/>
              </a:rPr>
            </a:br>
            <a:r>
              <a:rPr lang="de-DE" sz="1800" dirty="0">
                <a:latin typeface="Calibri" panose="020F0502020204030204" pitchFamily="34" charset="0"/>
              </a:rPr>
              <a:t>Abrutschen  des Messers die den Karton haltende Hand </a:t>
            </a:r>
            <a:br>
              <a:rPr lang="de-DE" sz="1800" dirty="0">
                <a:latin typeface="Calibri" panose="020F0502020204030204" pitchFamily="34" charset="0"/>
              </a:rPr>
            </a:br>
            <a:r>
              <a:rPr lang="de-DE" sz="1800" dirty="0">
                <a:latin typeface="Calibri" panose="020F0502020204030204" pitchFamily="34" charset="0"/>
              </a:rPr>
              <a:t>nicht gefährdet ist.</a:t>
            </a:r>
            <a:br>
              <a:rPr lang="de-DE" sz="1800" dirty="0">
                <a:latin typeface="Calibri" panose="020F0502020204030204" pitchFamily="34" charset="0"/>
              </a:rPr>
            </a:br>
            <a:endParaRPr lang="de-DE" sz="1800" dirty="0">
              <a:latin typeface="Calibri" panose="020F0502020204030204" pitchFamily="34" charset="0"/>
            </a:endParaRPr>
          </a:p>
          <a:p>
            <a:pPr lvl="0"/>
            <a:r>
              <a:rPr lang="de-DE" sz="1800" dirty="0">
                <a:latin typeface="Calibri" panose="020F0502020204030204" pitchFamily="34" charset="0"/>
              </a:rPr>
              <a:t>Beim Durchtrennen von Verschnürungen aus Kunststoffbändern heben Sie das Band in der Nähe der Schnittstelle mit einer Hand an und halten Sie es fest, damit es nicht wegschnellen und Sie dabei verletzen kann.</a:t>
            </a:r>
          </a:p>
        </p:txBody>
      </p:sp>
      <p:sp>
        <p:nvSpPr>
          <p:cNvPr id="5" name="Titel 4"/>
          <p:cNvSpPr>
            <a:spLocks noGrp="1"/>
          </p:cNvSpPr>
          <p:nvPr>
            <p:ph type="title"/>
          </p:nvPr>
        </p:nvSpPr>
        <p:spPr/>
        <p:txBody>
          <a:bodyPr/>
          <a:lstStyle/>
          <a:p>
            <a:r>
              <a:rPr lang="de-DE" dirty="0"/>
              <a:t>Arbeiten mit Messern</a:t>
            </a:r>
          </a:p>
        </p:txBody>
      </p:sp>
      <p:pic>
        <p:nvPicPr>
          <p:cNvPr id="7170" name="Picture 2" descr="Cutter-Messer und Scheren-symbol — Stockvektor #34625643"/>
          <p:cNvPicPr>
            <a:picLocks noChangeAspect="1" noChangeArrowheads="1"/>
          </p:cNvPicPr>
          <p:nvPr/>
        </p:nvPicPr>
        <p:blipFill rotWithShape="1">
          <a:blip r:embed="rId2">
            <a:extLst>
              <a:ext uri="{28A0092B-C50C-407E-A947-70E740481C1C}">
                <a14:useLocalDpi xmlns:a14="http://schemas.microsoft.com/office/drawing/2010/main" val="0"/>
              </a:ext>
            </a:extLst>
          </a:blip>
          <a:srcRect l="-1422" t="9600" r="1422" b="64231"/>
          <a:stretch/>
        </p:blipFill>
        <p:spPr bwMode="auto">
          <a:xfrm rot="19448860">
            <a:off x="6878237" y="2980677"/>
            <a:ext cx="3015574" cy="83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0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5300" y="1600201"/>
            <a:ext cx="6633920" cy="4525963"/>
          </a:xfrm>
        </p:spPr>
        <p:txBody>
          <a:bodyPr/>
          <a:lstStyle/>
          <a:p>
            <a:r>
              <a:rPr lang="de-DE" sz="1800" dirty="0">
                <a:latin typeface="Calibri" panose="020F0502020204030204" pitchFamily="34" charset="0"/>
              </a:rPr>
              <a:t>Nur geeignete Leitern benutzen.</a:t>
            </a:r>
          </a:p>
          <a:p>
            <a:r>
              <a:rPr lang="de-DE" sz="1800" dirty="0">
                <a:latin typeface="Calibri" panose="020F0502020204030204" pitchFamily="34" charset="0"/>
              </a:rPr>
              <a:t>Schadhafte Leitern nicht benutzen und Mängel melden.</a:t>
            </a:r>
          </a:p>
          <a:p>
            <a:r>
              <a:rPr lang="de-DE" sz="1800" dirty="0">
                <a:latin typeface="Calibri" panose="020F0502020204030204" pitchFamily="34" charset="0"/>
              </a:rPr>
              <a:t>Leitern auf tragfähigem und ebenen Untergrund aufstellen.</a:t>
            </a:r>
          </a:p>
          <a:p>
            <a:r>
              <a:rPr lang="de-DE" sz="1800" dirty="0">
                <a:latin typeface="Calibri" panose="020F0502020204030204" pitchFamily="34" charset="0"/>
              </a:rPr>
              <a:t>Sicherung der Leiter gegen Wegrutschen bzw. Umfallen durch z.B. Leiterfüße.</a:t>
            </a:r>
          </a:p>
          <a:p>
            <a:r>
              <a:rPr lang="de-DE" sz="1800" dirty="0">
                <a:latin typeface="Calibri" panose="020F0502020204030204" pitchFamily="34" charset="0"/>
              </a:rPr>
              <a:t>Leitern im Verkehrsbereich von Fahrzeugen, Hebezeugen, im Öffnungsbereich von Fenstern und Türen.</a:t>
            </a:r>
          </a:p>
          <a:p>
            <a:r>
              <a:rPr lang="de-DE" sz="1800" dirty="0">
                <a:latin typeface="Calibri" panose="020F0502020204030204" pitchFamily="34" charset="0"/>
              </a:rPr>
              <a:t>Vorkehrungen gegen Anstoßen (z.B. Absperrungen oder Warnposten).</a:t>
            </a:r>
          </a:p>
          <a:p>
            <a:r>
              <a:rPr lang="de-DE" sz="1800" dirty="0">
                <a:latin typeface="Calibri" panose="020F0502020204030204" pitchFamily="34" charset="0"/>
              </a:rPr>
              <a:t>Bei schlechter Sicht oder Dunkelheit: Deutlich sichtbare Warnbeleuchtung.</a:t>
            </a:r>
          </a:p>
          <a:p>
            <a:r>
              <a:rPr lang="de-DE" sz="1800" dirty="0">
                <a:latin typeface="Calibri" panose="020F0502020204030204" pitchFamily="34" charset="0"/>
              </a:rPr>
              <a:t>Bei Arbeiten auf der Leiter, mit beiden Beinen auf der Sprosse stehen.</a:t>
            </a:r>
          </a:p>
          <a:p>
            <a:r>
              <a:rPr lang="de-DE" sz="1800" dirty="0">
                <a:latin typeface="Calibri" panose="020F0502020204030204" pitchFamily="34" charset="0"/>
              </a:rPr>
              <a:t>Beim Benutzen der Leiter geeignetes Schuhwerk tragen.</a:t>
            </a:r>
          </a:p>
        </p:txBody>
      </p:sp>
      <p:sp>
        <p:nvSpPr>
          <p:cNvPr id="3" name="Titel 2"/>
          <p:cNvSpPr>
            <a:spLocks noGrp="1"/>
          </p:cNvSpPr>
          <p:nvPr>
            <p:ph type="title"/>
          </p:nvPr>
        </p:nvSpPr>
        <p:spPr/>
        <p:txBody>
          <a:bodyPr/>
          <a:lstStyle/>
          <a:p>
            <a:r>
              <a:rPr lang="de-DE" dirty="0"/>
              <a:t>Benutzung von Leitern</a:t>
            </a:r>
          </a:p>
        </p:txBody>
      </p:sp>
      <p:pic>
        <p:nvPicPr>
          <p:cNvPr id="4" name="image23.jpeg"/>
          <p:cNvPicPr>
            <a:picLocks/>
          </p:cNvPicPr>
          <p:nvPr/>
        </p:nvPicPr>
        <p:blipFill rotWithShape="1">
          <a:blip r:embed="rId2" cstate="print"/>
          <a:srcRect l="70561" b="6386"/>
          <a:stretch/>
        </p:blipFill>
        <p:spPr>
          <a:xfrm>
            <a:off x="6835584" y="1600200"/>
            <a:ext cx="2810927" cy="4525963"/>
          </a:xfrm>
          <a:prstGeom prst="rect">
            <a:avLst/>
          </a:prstGeom>
        </p:spPr>
      </p:pic>
    </p:spTree>
    <p:extLst>
      <p:ext uri="{BB962C8B-B14F-4D97-AF65-F5344CB8AC3E}">
        <p14:creationId xmlns:p14="http://schemas.microsoft.com/office/powerpoint/2010/main" val="4075432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0"/>
            <a:r>
              <a:rPr lang="de-DE" sz="1800" dirty="0"/>
              <a:t>Gibt es an Ihrem Arbeitsplatz oder in Ihrem Arbeitsbereich Gefährdungen?</a:t>
            </a:r>
            <a:br>
              <a:rPr lang="de-DE" sz="1800" dirty="0"/>
            </a:br>
            <a:endParaRPr lang="de-DE" sz="1800" dirty="0"/>
          </a:p>
          <a:p>
            <a:pPr lvl="0"/>
            <a:r>
              <a:rPr lang="de-DE" sz="1800" dirty="0"/>
              <a:t>Wie können diese Gefährdungen vermieden werden?</a:t>
            </a:r>
            <a:br>
              <a:rPr lang="de-DE" sz="1800" dirty="0"/>
            </a:br>
            <a:endParaRPr lang="de-DE" sz="1800" dirty="0"/>
          </a:p>
          <a:p>
            <a:pPr lvl="0"/>
            <a:r>
              <a:rPr lang="de-DE" sz="1800" dirty="0"/>
              <a:t>Welche Maßnahmen sollten noch getroffen werden?</a:t>
            </a:r>
            <a:br>
              <a:rPr lang="de-DE" sz="1800" dirty="0"/>
            </a:br>
            <a:endParaRPr lang="de-DE" sz="1800" dirty="0"/>
          </a:p>
          <a:p>
            <a:pPr lvl="0"/>
            <a:r>
              <a:rPr lang="de-DE" sz="1800" dirty="0"/>
              <a:t>Unterstützen Sie uns, Ihren Arbeitsplatz zu verbessern.</a:t>
            </a:r>
            <a:br>
              <a:rPr lang="de-DE" sz="1800" dirty="0"/>
            </a:br>
            <a:endParaRPr lang="de-DE" sz="1800" dirty="0"/>
          </a:p>
          <a:p>
            <a:r>
              <a:rPr lang="de-DE" sz="1800" dirty="0"/>
              <a:t>Bitte melden Sie es uns, wenn Ihnen etwas auffällt.</a:t>
            </a:r>
          </a:p>
          <a:p>
            <a:endParaRPr lang="de-DE" sz="1800" dirty="0"/>
          </a:p>
          <a:p>
            <a:endParaRPr lang="de-DE" sz="1800" dirty="0"/>
          </a:p>
          <a:p>
            <a:endParaRPr lang="de-DE" sz="1800" dirty="0"/>
          </a:p>
          <a:p>
            <a:endParaRPr lang="de-DE" sz="1800" dirty="0"/>
          </a:p>
          <a:p>
            <a:pPr marL="0" indent="0">
              <a:buNone/>
            </a:pPr>
            <a:r>
              <a:rPr lang="de-DE" sz="1800" dirty="0"/>
              <a:t>								Vielen Dank!</a:t>
            </a:r>
          </a:p>
        </p:txBody>
      </p:sp>
      <p:sp>
        <p:nvSpPr>
          <p:cNvPr id="3" name="Titel 2"/>
          <p:cNvSpPr>
            <a:spLocks noGrp="1"/>
          </p:cNvSpPr>
          <p:nvPr>
            <p:ph type="title"/>
          </p:nvPr>
        </p:nvSpPr>
        <p:spPr/>
        <p:txBody>
          <a:bodyPr/>
          <a:lstStyle/>
          <a:p>
            <a:r>
              <a:rPr lang="de-DE" dirty="0"/>
              <a:t>Ihre Mithilfe ist wichtig!</a:t>
            </a:r>
          </a:p>
        </p:txBody>
      </p:sp>
    </p:spTree>
    <p:extLst>
      <p:ext uri="{BB962C8B-B14F-4D97-AF65-F5344CB8AC3E}">
        <p14:creationId xmlns:p14="http://schemas.microsoft.com/office/powerpoint/2010/main" val="171542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2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324" y="4794826"/>
            <a:ext cx="3366361" cy="1230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63610" y="4224517"/>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b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Inhaltsplatzhalter 6"/>
          <p:cNvSpPr>
            <a:spLocks noGrp="1"/>
          </p:cNvSpPr>
          <p:nvPr>
            <p:ph idx="1"/>
          </p:nvPr>
        </p:nvSpPr>
        <p:spPr>
          <a:xfrm>
            <a:off x="495299" y="1600201"/>
            <a:ext cx="8427535" cy="4525963"/>
          </a:xfrm>
        </p:spPr>
        <p:txBody>
          <a:bodyPr/>
          <a:lstStyle/>
          <a:p>
            <a:r>
              <a:rPr lang="de-DE" sz="1600" dirty="0">
                <a:latin typeface="Calibri" panose="020F0502020204030204" pitchFamily="34" charset="0"/>
              </a:rPr>
              <a:t>Die gewerblichen Berufsgenossenschaften sind die Träger der gesetzlichen Unfall-versicherung für die Unternehmen der deutschen Privatwirtschaft und deren Beschäftigte.</a:t>
            </a:r>
            <a:br>
              <a:rPr lang="de-DE" sz="1600" dirty="0">
                <a:latin typeface="Calibri" panose="020F0502020204030204" pitchFamily="34" charset="0"/>
              </a:rPr>
            </a:br>
            <a:endParaRPr lang="de-DE" sz="1600" dirty="0">
              <a:latin typeface="Calibri" panose="020F0502020204030204" pitchFamily="34" charset="0"/>
            </a:endParaRPr>
          </a:p>
          <a:p>
            <a:r>
              <a:rPr lang="de-DE" sz="1600" dirty="0">
                <a:latin typeface="Calibri" panose="020F0502020204030204" pitchFamily="34" charset="0"/>
              </a:rPr>
              <a:t>Berufsgenossenschaften haben die Aufgabe, Arbeitsunfälle und Berufskrankheiten sowie arbeitsbedingte Gesundheitsgefahren zu verhüten. </a:t>
            </a:r>
            <a:br>
              <a:rPr lang="de-DE" sz="1600" dirty="0">
                <a:latin typeface="Calibri" panose="020F0502020204030204" pitchFamily="34" charset="0"/>
              </a:rPr>
            </a:br>
            <a:endParaRPr lang="de-DE" sz="1600" dirty="0">
              <a:latin typeface="Calibri" panose="020F0502020204030204" pitchFamily="34" charset="0"/>
            </a:endParaRPr>
          </a:p>
          <a:p>
            <a:r>
              <a:rPr lang="de-DE" altLang="en-US" sz="1600" dirty="0">
                <a:latin typeface="Calibri" panose="020F0502020204030204" pitchFamily="34" charset="0"/>
              </a:rPr>
              <a:t>Beschäftige sind während der Arbeitszeit sowie auf dem direkten Weg zur Arbeit</a:t>
            </a:r>
            <a:br>
              <a:rPr lang="de-DE" altLang="en-US" sz="1600" dirty="0">
                <a:latin typeface="Calibri" panose="020F0502020204030204" pitchFamily="34" charset="0"/>
              </a:rPr>
            </a:br>
            <a:r>
              <a:rPr lang="de-DE" altLang="en-US" sz="1600" dirty="0">
                <a:latin typeface="Calibri" panose="020F0502020204030204" pitchFamily="34" charset="0"/>
              </a:rPr>
              <a:t>bzw. Heimweg bei der Berufsgenossenschaft versichert.</a:t>
            </a:r>
            <a:endParaRPr lang="en-US" sz="1600" dirty="0">
              <a:latin typeface="Calibri" panose="020F0502020204030204" pitchFamily="34" charset="0"/>
            </a:endParaRPr>
          </a:p>
        </p:txBody>
      </p:sp>
      <p:sp>
        <p:nvSpPr>
          <p:cNvPr id="5" name="Titel 4"/>
          <p:cNvSpPr>
            <a:spLocks noGrp="1"/>
          </p:cNvSpPr>
          <p:nvPr>
            <p:ph type="title"/>
          </p:nvPr>
        </p:nvSpPr>
        <p:spPr/>
        <p:txBody>
          <a:bodyPr/>
          <a:lstStyle/>
          <a:p>
            <a:r>
              <a:rPr lang="en-US"/>
              <a:t>Berufsgenossenschaft</a:t>
            </a:r>
            <a:endParaRPr lang="en-US" dirty="0"/>
          </a:p>
        </p:txBody>
      </p:sp>
    </p:spTree>
    <p:extLst>
      <p:ext uri="{BB962C8B-B14F-4D97-AF65-F5344CB8AC3E}">
        <p14:creationId xmlns:p14="http://schemas.microsoft.com/office/powerpoint/2010/main" val="346088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600" dirty="0">
                <a:latin typeface="Calibri" panose="020F0502020204030204" pitchFamily="34" charset="0"/>
              </a:rPr>
              <a:t>Die meisten Gefährdungen gehen vom Fahrenden selbst aus, weil er oder sie sich nicht der Situation angemessen verhält.</a:t>
            </a:r>
            <a:br>
              <a:rPr lang="de-DE" sz="1600" dirty="0">
                <a:latin typeface="Calibri" panose="020F0502020204030204" pitchFamily="34" charset="0"/>
              </a:rPr>
            </a:br>
            <a:endParaRPr lang="de-DE" sz="1600" dirty="0">
              <a:latin typeface="Calibri" panose="020F0502020204030204" pitchFamily="34" charset="0"/>
            </a:endParaRPr>
          </a:p>
          <a:p>
            <a:pPr lvl="0"/>
            <a:r>
              <a:rPr lang="de-DE" sz="1600" dirty="0">
                <a:latin typeface="Calibri" panose="020F0502020204030204" pitchFamily="34" charset="0"/>
              </a:rPr>
              <a:t>Planen von Fahrstrecke und -zeit.</a:t>
            </a:r>
            <a:br>
              <a:rPr lang="de-DE" sz="1600" dirty="0">
                <a:latin typeface="Calibri" panose="020F0502020204030204" pitchFamily="34" charset="0"/>
              </a:rPr>
            </a:br>
            <a:endParaRPr lang="de-DE" sz="1600" dirty="0">
              <a:latin typeface="Calibri" panose="020F0502020204030204" pitchFamily="34" charset="0"/>
            </a:endParaRPr>
          </a:p>
          <a:p>
            <a:pPr lvl="0"/>
            <a:r>
              <a:rPr lang="de-DE" sz="1600" dirty="0">
                <a:latin typeface="Calibri" panose="020F0502020204030204" pitchFamily="34" charset="0"/>
              </a:rPr>
              <a:t>Zeitreserven für Unerwartetes vorsehen.</a:t>
            </a:r>
            <a:br>
              <a:rPr lang="de-DE" sz="1600" dirty="0">
                <a:latin typeface="Calibri" panose="020F0502020204030204" pitchFamily="34" charset="0"/>
              </a:rPr>
            </a:br>
            <a:endParaRPr lang="de-DE" sz="1600" dirty="0">
              <a:latin typeface="Calibri" panose="020F0502020204030204" pitchFamily="34" charset="0"/>
            </a:endParaRPr>
          </a:p>
          <a:p>
            <a:pPr lvl="0"/>
            <a:r>
              <a:rPr lang="de-DE" sz="1600" dirty="0">
                <a:latin typeface="Calibri" panose="020F0502020204030204" pitchFamily="34" charset="0"/>
              </a:rPr>
              <a:t>Nur fahren, wenn man körperlich fit ist.</a:t>
            </a:r>
            <a:br>
              <a:rPr lang="de-DE" sz="1600" dirty="0">
                <a:latin typeface="Calibri" panose="020F0502020204030204" pitchFamily="34" charset="0"/>
              </a:rPr>
            </a:br>
            <a:endParaRPr lang="de-DE" sz="1600" dirty="0">
              <a:latin typeface="Calibri" panose="020F0502020204030204" pitchFamily="34" charset="0"/>
            </a:endParaRPr>
          </a:p>
          <a:p>
            <a:pPr lvl="0"/>
            <a:r>
              <a:rPr lang="de-DE" sz="1600" dirty="0">
                <a:latin typeface="Calibri" panose="020F0502020204030204" pitchFamily="34" charset="0"/>
              </a:rPr>
              <a:t>Sicherheitsgurt anlegen.</a:t>
            </a:r>
            <a:br>
              <a:rPr lang="de-DE" sz="1600" dirty="0">
                <a:latin typeface="Calibri" panose="020F0502020204030204" pitchFamily="34" charset="0"/>
              </a:rPr>
            </a:br>
            <a:endParaRPr lang="de-DE" sz="1600" dirty="0">
              <a:latin typeface="Calibri" panose="020F0502020204030204" pitchFamily="34" charset="0"/>
            </a:endParaRPr>
          </a:p>
          <a:p>
            <a:pPr lvl="0"/>
            <a:r>
              <a:rPr lang="de-DE" sz="1600" dirty="0">
                <a:latin typeface="Calibri" panose="020F0502020204030204" pitchFamily="34" charset="0"/>
              </a:rPr>
              <a:t>Verkehrsregeln einhalten.</a:t>
            </a:r>
            <a:br>
              <a:rPr lang="de-DE" sz="1600" dirty="0">
                <a:latin typeface="Calibri" panose="020F0502020204030204" pitchFamily="34" charset="0"/>
              </a:rPr>
            </a:br>
            <a:endParaRPr lang="de-DE" sz="1600" dirty="0">
              <a:latin typeface="Calibri" panose="020F0502020204030204" pitchFamily="34" charset="0"/>
            </a:endParaRPr>
          </a:p>
          <a:p>
            <a:pPr lvl="0"/>
            <a:r>
              <a:rPr lang="de-DE" sz="1600" dirty="0">
                <a:latin typeface="Calibri" panose="020F0502020204030204" pitchFamily="34" charset="0"/>
              </a:rPr>
              <a:t>Risikosituation durch vorausschauendes Fahren verhindern.</a:t>
            </a:r>
            <a:br>
              <a:rPr lang="de-DE" sz="1600" dirty="0">
                <a:latin typeface="Calibri" panose="020F0502020204030204" pitchFamily="34" charset="0"/>
              </a:rPr>
            </a:br>
            <a:endParaRPr lang="de-DE" sz="1600" dirty="0">
              <a:latin typeface="Calibri" panose="020F0502020204030204" pitchFamily="34" charset="0"/>
            </a:endParaRPr>
          </a:p>
          <a:p>
            <a:pPr lvl="0"/>
            <a:r>
              <a:rPr lang="de-DE" sz="1600" dirty="0">
                <a:latin typeface="Calibri" panose="020F0502020204030204" pitchFamily="34" charset="0"/>
              </a:rPr>
              <a:t>Fahrgeschwindigkeit der Witterung und Verkehrssituation anpassen.</a:t>
            </a:r>
          </a:p>
          <a:p>
            <a:endParaRPr lang="de-DE" sz="1600" dirty="0">
              <a:latin typeface="Calibri" panose="020F0502020204030204" pitchFamily="34" charset="0"/>
            </a:endParaRPr>
          </a:p>
        </p:txBody>
      </p:sp>
      <p:sp>
        <p:nvSpPr>
          <p:cNvPr id="2" name="Titel 1"/>
          <p:cNvSpPr>
            <a:spLocks noGrp="1"/>
          </p:cNvSpPr>
          <p:nvPr>
            <p:ph type="title"/>
          </p:nvPr>
        </p:nvSpPr>
        <p:spPr/>
        <p:txBody>
          <a:bodyPr/>
          <a:lstStyle/>
          <a:p>
            <a:r>
              <a:rPr lang="de-DE" dirty="0"/>
              <a:t>Der Weg zur Arbeit</a:t>
            </a:r>
          </a:p>
        </p:txBody>
      </p:sp>
    </p:spTree>
    <p:extLst>
      <p:ext uri="{BB962C8B-B14F-4D97-AF65-F5344CB8AC3E}">
        <p14:creationId xmlns:p14="http://schemas.microsoft.com/office/powerpoint/2010/main" val="361708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000" b="1" dirty="0">
                <a:solidFill>
                  <a:srgbClr val="FF0000"/>
                </a:solidFill>
                <a:latin typeface="Calibri" panose="020F0502020204030204" pitchFamily="34" charset="0"/>
              </a:rPr>
              <a:t>Vor Beginn feuergefährlicher Arbeiten</a:t>
            </a:r>
            <a:endParaRPr lang="en-US" sz="2000" dirty="0">
              <a:solidFill>
                <a:srgbClr val="FF0000"/>
              </a:solidFill>
              <a:latin typeface="Calibri" panose="020F0502020204030204" pitchFamily="34" charset="0"/>
            </a:endParaRPr>
          </a:p>
          <a:p>
            <a:pPr lvl="1"/>
            <a:r>
              <a:rPr lang="de-DE" sz="2000" dirty="0">
                <a:latin typeface="Calibri" panose="020F0502020204030204" pitchFamily="34" charset="0"/>
              </a:rPr>
              <a:t>brennbare Stoffe entfernen</a:t>
            </a:r>
            <a:endParaRPr lang="en-US" sz="2000" dirty="0">
              <a:latin typeface="Calibri" panose="020F0502020204030204" pitchFamily="34" charset="0"/>
            </a:endParaRPr>
          </a:p>
          <a:p>
            <a:pPr lvl="1"/>
            <a:r>
              <a:rPr lang="de-DE" sz="2000" dirty="0">
                <a:latin typeface="Calibri" panose="020F0502020204030204" pitchFamily="34" charset="0"/>
              </a:rPr>
              <a:t>Kollegen informieren</a:t>
            </a:r>
            <a:endParaRPr lang="en-US" sz="2000" dirty="0">
              <a:latin typeface="Calibri" panose="020F0502020204030204" pitchFamily="34" charset="0"/>
            </a:endParaRPr>
          </a:p>
          <a:p>
            <a:pPr lvl="1"/>
            <a:r>
              <a:rPr lang="de-DE" sz="2000" dirty="0">
                <a:latin typeface="Calibri" panose="020F0502020204030204" pitchFamily="34" charset="0"/>
              </a:rPr>
              <a:t>brennbare Stoffe sicher aufbewahren</a:t>
            </a:r>
            <a:br>
              <a:rPr lang="de-DE" sz="2000" dirty="0">
                <a:latin typeface="Calibri" panose="020F0502020204030204" pitchFamily="34" charset="0"/>
              </a:rPr>
            </a:br>
            <a:endParaRPr lang="en-US" sz="2000" dirty="0">
              <a:latin typeface="Calibri" panose="020F0502020204030204" pitchFamily="34" charset="0"/>
            </a:endParaRPr>
          </a:p>
          <a:p>
            <a:r>
              <a:rPr lang="de-DE" sz="2000" b="1" dirty="0">
                <a:solidFill>
                  <a:srgbClr val="FF0000"/>
                </a:solidFill>
                <a:latin typeface="Calibri" panose="020F0502020204030204" pitchFamily="34" charset="0"/>
              </a:rPr>
              <a:t>In brandgefährdeten Bereichen</a:t>
            </a:r>
            <a:endParaRPr lang="en-US" sz="2000" b="1" dirty="0">
              <a:solidFill>
                <a:srgbClr val="FF0000"/>
              </a:solidFill>
              <a:latin typeface="Calibri" panose="020F0502020204030204" pitchFamily="34" charset="0"/>
            </a:endParaRPr>
          </a:p>
          <a:p>
            <a:pPr lvl="1"/>
            <a:r>
              <a:rPr lang="de-DE" sz="2000" dirty="0">
                <a:latin typeface="Calibri" panose="020F0502020204030204" pitchFamily="34" charset="0"/>
              </a:rPr>
              <a:t>Rauchverbot beachten</a:t>
            </a:r>
            <a:endParaRPr lang="en-US" sz="2000" dirty="0">
              <a:latin typeface="Calibri" panose="020F0502020204030204" pitchFamily="34" charset="0"/>
            </a:endParaRPr>
          </a:p>
          <a:p>
            <a:pPr lvl="1"/>
            <a:r>
              <a:rPr lang="de-DE" sz="2000" dirty="0">
                <a:latin typeface="Calibri" panose="020F0502020204030204" pitchFamily="34" charset="0"/>
              </a:rPr>
              <a:t>Zündquellen vermeiden</a:t>
            </a:r>
            <a:endParaRPr lang="en-US" sz="2000" dirty="0">
              <a:latin typeface="Calibri" panose="020F0502020204030204" pitchFamily="34" charset="0"/>
            </a:endParaRPr>
          </a:p>
          <a:p>
            <a:pPr lvl="1"/>
            <a:r>
              <a:rPr lang="de-DE" sz="2000" dirty="0">
                <a:latin typeface="Calibri" panose="020F0502020204030204" pitchFamily="34" charset="0"/>
              </a:rPr>
              <a:t>Feuerschutztüren nicht blockieren</a:t>
            </a:r>
            <a:endParaRPr lang="en-US" sz="2000" dirty="0">
              <a:latin typeface="Calibri" panose="020F0502020204030204" pitchFamily="34" charset="0"/>
            </a:endParaRPr>
          </a:p>
          <a:p>
            <a:endParaRPr lang="en-US" sz="2000" dirty="0">
              <a:latin typeface="Calibri" panose="020F0502020204030204" pitchFamily="34" charset="0"/>
            </a:endParaRPr>
          </a:p>
        </p:txBody>
      </p:sp>
      <p:sp>
        <p:nvSpPr>
          <p:cNvPr id="10" name="Titel 9"/>
          <p:cNvSpPr>
            <a:spLocks noGrp="1"/>
          </p:cNvSpPr>
          <p:nvPr>
            <p:ph type="title"/>
          </p:nvPr>
        </p:nvSpPr>
        <p:spPr/>
        <p:txBody>
          <a:bodyPr/>
          <a:lstStyle/>
          <a:p>
            <a:r>
              <a:rPr lang="en-US"/>
              <a:t>Brandschutz / Brandbekämpfung (1)</a:t>
            </a:r>
            <a:endParaRPr lang="en-US" dirty="0"/>
          </a:p>
        </p:txBody>
      </p:sp>
    </p:spTree>
    <p:extLst>
      <p:ext uri="{BB962C8B-B14F-4D97-AF65-F5344CB8AC3E}">
        <p14:creationId xmlns:p14="http://schemas.microsoft.com/office/powerpoint/2010/main" val="349918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347347" y="1576954"/>
            <a:ext cx="6695914" cy="4525963"/>
          </a:xfrm>
        </p:spPr>
        <p:txBody>
          <a:bodyPr/>
          <a:lstStyle/>
          <a:p>
            <a:r>
              <a:rPr lang="de-DE" sz="2000" b="1" dirty="0">
                <a:solidFill>
                  <a:srgbClr val="FF0000"/>
                </a:solidFill>
                <a:latin typeface="Calibri" panose="020F0502020204030204" pitchFamily="34" charset="0"/>
              </a:rPr>
              <a:t>Bei Entstehungsbrand</a:t>
            </a:r>
            <a:r>
              <a:rPr lang="de-DE" sz="2000" dirty="0">
                <a:latin typeface="Calibri" panose="020F0502020204030204" pitchFamily="34" charset="0"/>
              </a:rPr>
              <a:t> </a:t>
            </a:r>
          </a:p>
          <a:p>
            <a:pPr lvl="1"/>
            <a:r>
              <a:rPr lang="de-DE" sz="1800" dirty="0">
                <a:latin typeface="Calibri" panose="020F0502020204030204" pitchFamily="34" charset="0"/>
              </a:rPr>
              <a:t>Handfeuerlöscher einsetzen:</a:t>
            </a:r>
          </a:p>
          <a:p>
            <a:pPr lvl="2"/>
            <a:r>
              <a:rPr lang="de-DE" sz="1600" dirty="0">
                <a:latin typeface="Calibri" panose="020F0502020204030204" pitchFamily="34" charset="0"/>
              </a:rPr>
              <a:t>Sicherheitssplint ziehen</a:t>
            </a:r>
          </a:p>
          <a:p>
            <a:pPr lvl="2"/>
            <a:r>
              <a:rPr lang="de-DE" sz="1600" dirty="0">
                <a:latin typeface="Calibri" panose="020F0502020204030204" pitchFamily="34" charset="0"/>
              </a:rPr>
              <a:t>in Windrichtung löschen</a:t>
            </a:r>
          </a:p>
          <a:p>
            <a:pPr lvl="2"/>
            <a:r>
              <a:rPr lang="de-DE" sz="1600" dirty="0">
                <a:latin typeface="Calibri" panose="020F0502020204030204" pitchFamily="34" charset="0"/>
              </a:rPr>
              <a:t>von vorne nach hinten löschen</a:t>
            </a:r>
          </a:p>
          <a:p>
            <a:pPr lvl="2"/>
            <a:r>
              <a:rPr lang="de-DE" sz="1600" dirty="0">
                <a:latin typeface="Calibri" panose="020F0502020204030204" pitchFamily="34" charset="0"/>
              </a:rPr>
              <a:t>wenn möglich, mehrere Feuerlöscher gleichzeitig einsetzen</a:t>
            </a:r>
          </a:p>
          <a:p>
            <a:pPr lvl="2"/>
            <a:r>
              <a:rPr lang="de-DE" sz="1600" dirty="0">
                <a:latin typeface="Calibri" panose="020F0502020204030204" pitchFamily="34" charset="0"/>
              </a:rPr>
              <a:t>Elektrobrand mit CO2 löschen</a:t>
            </a:r>
          </a:p>
          <a:p>
            <a:pPr lvl="2"/>
            <a:r>
              <a:rPr lang="de-DE" sz="1600" dirty="0">
                <a:latin typeface="Calibri" panose="020F0502020204030204" pitchFamily="34" charset="0"/>
              </a:rPr>
              <a:t>Feuerlöscher freihalten</a:t>
            </a:r>
          </a:p>
          <a:p>
            <a:r>
              <a:rPr lang="de-DE" sz="2000" b="1" dirty="0">
                <a:solidFill>
                  <a:srgbClr val="FF0000"/>
                </a:solidFill>
                <a:latin typeface="Calibri" panose="020F0502020204030204" pitchFamily="34" charset="0"/>
              </a:rPr>
              <a:t>Bei größeren Bränden</a:t>
            </a:r>
          </a:p>
          <a:p>
            <a:pPr lvl="1"/>
            <a:r>
              <a:rPr lang="de-DE" sz="1800" dirty="0">
                <a:latin typeface="Calibri" panose="020F0502020204030204" pitchFamily="34" charset="0"/>
              </a:rPr>
              <a:t>Feuerwehr alarmieren</a:t>
            </a:r>
          </a:p>
          <a:p>
            <a:pPr lvl="1"/>
            <a:r>
              <a:rPr lang="de-DE" sz="1800" dirty="0">
                <a:latin typeface="Calibri" panose="020F0502020204030204" pitchFamily="34" charset="0"/>
              </a:rPr>
              <a:t>Fluchtwege freihalten</a:t>
            </a:r>
          </a:p>
          <a:p>
            <a:pPr lvl="1"/>
            <a:r>
              <a:rPr lang="de-DE" sz="1800" dirty="0">
                <a:latin typeface="Calibri" panose="020F0502020204030204" pitchFamily="34" charset="0"/>
              </a:rPr>
              <a:t>gefährdete Mitarbeiter informieren</a:t>
            </a:r>
          </a:p>
          <a:p>
            <a:pPr lvl="1"/>
            <a:r>
              <a:rPr lang="de-DE" sz="1800" dirty="0">
                <a:latin typeface="Calibri" panose="020F0502020204030204" pitchFamily="34" charset="0"/>
              </a:rPr>
              <a:t>Aufzüge in keinem Fall benutzen</a:t>
            </a:r>
          </a:p>
          <a:p>
            <a:pPr lvl="1"/>
            <a:r>
              <a:rPr lang="de-DE" sz="1800" dirty="0">
                <a:latin typeface="Calibri" panose="020F0502020204030204" pitchFamily="34" charset="0"/>
              </a:rPr>
              <a:t>nach Verlassen der Gebäude: Sammelpunkt aufsuchen</a:t>
            </a:r>
          </a:p>
          <a:p>
            <a:pPr lvl="1"/>
            <a:r>
              <a:rPr lang="de-DE" sz="1800" dirty="0">
                <a:latin typeface="Calibri" panose="020F0502020204030204" pitchFamily="34" charset="0"/>
              </a:rPr>
              <a:t>Feuerwehr einweisen</a:t>
            </a:r>
          </a:p>
          <a:p>
            <a:endParaRPr lang="de-DE" sz="2000" dirty="0">
              <a:latin typeface="Calibri" panose="020F0502020204030204" pitchFamily="34" charset="0"/>
            </a:endParaRPr>
          </a:p>
        </p:txBody>
      </p:sp>
      <p:sp>
        <p:nvSpPr>
          <p:cNvPr id="10" name="Titel 9"/>
          <p:cNvSpPr>
            <a:spLocks noGrp="1"/>
          </p:cNvSpPr>
          <p:nvPr>
            <p:ph type="title"/>
          </p:nvPr>
        </p:nvSpPr>
        <p:spPr/>
        <p:txBody>
          <a:bodyPr/>
          <a:lstStyle/>
          <a:p>
            <a:r>
              <a:rPr lang="de-DE" dirty="0"/>
              <a:t>Brandschutz / Brandbekämpfung (2)</a:t>
            </a:r>
          </a:p>
        </p:txBody>
      </p:sp>
      <p:pic>
        <p:nvPicPr>
          <p:cNvPr id="3074" name="Picture 2" descr="http://www.wolkdirekt.com/images/600/38A5005_Y_01/brandschutzschild-nachleucht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154" y="2033791"/>
            <a:ext cx="1243871" cy="12438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randschutzschild - nachleuchtend Brandmeldetelef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54" y="4467255"/>
            <a:ext cx="1243871" cy="124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15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5300" y="1600201"/>
            <a:ext cx="5433966" cy="4525963"/>
          </a:xfrm>
        </p:spPr>
        <p:txBody>
          <a:bodyPr/>
          <a:lstStyle/>
          <a:p>
            <a:r>
              <a:rPr lang="de-DE" altLang="en-US" sz="2000" dirty="0"/>
              <a:t>Standort der Feuerlöscher kennen.</a:t>
            </a:r>
            <a:br>
              <a:rPr lang="de-DE" altLang="en-US" sz="2000" dirty="0"/>
            </a:br>
            <a:endParaRPr lang="de-DE" altLang="en-US" sz="2000" dirty="0"/>
          </a:p>
          <a:p>
            <a:r>
              <a:rPr lang="de-DE" altLang="en-US" sz="2000" dirty="0"/>
              <a:t>Feuerlöscher immer freihalten.</a:t>
            </a:r>
            <a:br>
              <a:rPr lang="de-DE" altLang="en-US" sz="2000" dirty="0"/>
            </a:br>
            <a:endParaRPr lang="de-DE" altLang="en-US" sz="2000" dirty="0"/>
          </a:p>
          <a:p>
            <a:r>
              <a:rPr lang="de-DE" altLang="en-US" sz="2000" dirty="0"/>
              <a:t>Sich mit der Handhabung des Feuerlöschers vertraut machen.</a:t>
            </a:r>
            <a:br>
              <a:rPr lang="de-DE" altLang="en-US" sz="2000" dirty="0"/>
            </a:br>
            <a:endParaRPr lang="de-DE" altLang="en-US" sz="2000" dirty="0"/>
          </a:p>
          <a:p>
            <a:r>
              <a:rPr lang="de-DE" altLang="en-US" sz="2000" dirty="0"/>
              <a:t>Funktionsdauer eines typischen Feuerlöschers mit ABC Pulver ca. 9 Sekunden.</a:t>
            </a:r>
          </a:p>
          <a:p>
            <a:endParaRPr lang="de-DE" sz="2000" dirty="0"/>
          </a:p>
        </p:txBody>
      </p:sp>
      <p:sp>
        <p:nvSpPr>
          <p:cNvPr id="8" name="Titel 7"/>
          <p:cNvSpPr>
            <a:spLocks noGrp="1"/>
          </p:cNvSpPr>
          <p:nvPr>
            <p:ph type="title"/>
          </p:nvPr>
        </p:nvSpPr>
        <p:spPr/>
        <p:txBody>
          <a:bodyPr/>
          <a:lstStyle/>
          <a:p>
            <a:r>
              <a:rPr lang="de-DE" dirty="0"/>
              <a:t>Feuerlöscher</a:t>
            </a:r>
          </a:p>
        </p:txBody>
      </p:sp>
      <p:pic>
        <p:nvPicPr>
          <p:cNvPr id="3073" name="image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050" y="1600201"/>
            <a:ext cx="381952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36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2734" y="1444084"/>
            <a:ext cx="8915400" cy="4525963"/>
          </a:xfrm>
        </p:spPr>
        <p:txBody>
          <a:bodyPr/>
          <a:lstStyle/>
          <a:p>
            <a:pPr lvl="0"/>
            <a:r>
              <a:rPr lang="de-DE" altLang="en-US" sz="2000" b="1" dirty="0">
                <a:solidFill>
                  <a:srgbClr val="FF0000"/>
                </a:solidFill>
                <a:latin typeface="Calibri" panose="020F0502020204030204" pitchFamily="34" charset="0"/>
              </a:rPr>
              <a:t>Nach Ertönen des Signals / Sirene</a:t>
            </a:r>
          </a:p>
          <a:p>
            <a:pPr lvl="1"/>
            <a:r>
              <a:rPr lang="de-DE" altLang="en-US" sz="1600" b="1" dirty="0">
                <a:latin typeface="Calibri" panose="020F0502020204030204" pitchFamily="34" charset="0"/>
              </a:rPr>
              <a:t>Sammelplatz aufsuchen</a:t>
            </a:r>
          </a:p>
          <a:p>
            <a:pPr lvl="1"/>
            <a:r>
              <a:rPr lang="de-DE" altLang="en-US" sz="1600" dirty="0">
                <a:latin typeface="Calibri" panose="020F0502020204030204" pitchFamily="34" charset="0"/>
              </a:rPr>
              <a:t>Unterbrechen Sie unverzüglich ihre Arbeit und</a:t>
            </a:r>
            <a:br>
              <a:rPr lang="de-DE" altLang="en-US" sz="1600" dirty="0">
                <a:latin typeface="Calibri" panose="020F0502020204030204" pitchFamily="34" charset="0"/>
              </a:rPr>
            </a:br>
            <a:r>
              <a:rPr lang="de-DE" altLang="en-US" sz="1600" dirty="0">
                <a:latin typeface="Calibri" panose="020F0502020204030204" pitchFamily="34" charset="0"/>
              </a:rPr>
              <a:t>begeben Sie sich auf </a:t>
            </a:r>
            <a:r>
              <a:rPr lang="de-DE" altLang="en-US" sz="1600" b="1" dirty="0">
                <a:latin typeface="Calibri" panose="020F0502020204030204" pitchFamily="34" charset="0"/>
              </a:rPr>
              <a:t>direktem Weg zum Sammelplatz</a:t>
            </a:r>
          </a:p>
          <a:p>
            <a:pPr lvl="0"/>
            <a:r>
              <a:rPr lang="de-DE" altLang="en-US" sz="2000" b="1" dirty="0">
                <a:solidFill>
                  <a:srgbClr val="FF0000"/>
                </a:solidFill>
                <a:latin typeface="Calibri" panose="020F0502020204030204" pitchFamily="34" charset="0"/>
              </a:rPr>
              <a:t>Folgen Sie den Anweisungen der Brandschutzhelfer:</a:t>
            </a:r>
          </a:p>
          <a:p>
            <a:pPr lvl="0"/>
            <a:endParaRPr lang="de-DE" altLang="en-US" sz="2000" dirty="0">
              <a:latin typeface="Calibri" panose="020F0502020204030204" pitchFamily="34" charset="0"/>
            </a:endParaRPr>
          </a:p>
          <a:p>
            <a:endParaRPr lang="de-DE" sz="2000" dirty="0">
              <a:latin typeface="Calibri" panose="020F0502020204030204" pitchFamily="34" charset="0"/>
            </a:endParaRPr>
          </a:p>
        </p:txBody>
      </p:sp>
      <p:sp>
        <p:nvSpPr>
          <p:cNvPr id="7" name="Titel 6"/>
          <p:cNvSpPr>
            <a:spLocks noGrp="1"/>
          </p:cNvSpPr>
          <p:nvPr>
            <p:ph type="title"/>
          </p:nvPr>
        </p:nvSpPr>
        <p:spPr/>
        <p:txBody>
          <a:bodyPr/>
          <a:lstStyle/>
          <a:p>
            <a:r>
              <a:rPr lang="de-DE" dirty="0"/>
              <a:t>Feueralarm</a:t>
            </a:r>
          </a:p>
        </p:txBody>
      </p:sp>
      <p:pic>
        <p:nvPicPr>
          <p:cNvPr id="5125" name="Picture 5" descr="http://www.suretech.de/media/image/51/0f/bd/3729-587-3d5906cf2813b3cb593cb7db249a59a7.gif"/>
          <p:cNvPicPr>
            <a:picLocks noChangeAspect="1" noChangeArrowheads="1"/>
          </p:cNvPicPr>
          <p:nvPr/>
        </p:nvPicPr>
        <p:blipFill rotWithShape="1">
          <a:blip r:embed="rId2">
            <a:extLst>
              <a:ext uri="{28A0092B-C50C-407E-A947-70E740481C1C}">
                <a14:useLocalDpi xmlns:a14="http://schemas.microsoft.com/office/drawing/2010/main" val="0"/>
              </a:ext>
            </a:extLst>
          </a:blip>
          <a:srcRect l="1731" t="3427" r="1727" b="4023"/>
          <a:stretch/>
        </p:blipFill>
        <p:spPr bwMode="auto">
          <a:xfrm>
            <a:off x="7144718" y="1928859"/>
            <a:ext cx="2371241" cy="113205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5FD46D70-E57A-4BB2-8AF4-ED4243F3F84C}"/>
              </a:ext>
            </a:extLst>
          </p:cNvPr>
          <p:cNvPicPr>
            <a:picLocks noChangeAspect="1"/>
          </p:cNvPicPr>
          <p:nvPr/>
        </p:nvPicPr>
        <p:blipFill>
          <a:blip r:embed="rId3"/>
          <a:stretch>
            <a:fillRect/>
          </a:stretch>
        </p:blipFill>
        <p:spPr>
          <a:xfrm>
            <a:off x="1342103" y="2995439"/>
            <a:ext cx="3178278" cy="3766848"/>
          </a:xfrm>
          <a:prstGeom prst="rect">
            <a:avLst/>
          </a:prstGeom>
        </p:spPr>
      </p:pic>
    </p:spTree>
    <p:extLst>
      <p:ext uri="{BB962C8B-B14F-4D97-AF65-F5344CB8AC3E}">
        <p14:creationId xmlns:p14="http://schemas.microsoft.com/office/powerpoint/2010/main" val="98462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0"/>
            <a:r>
              <a:rPr lang="de-DE" altLang="en-US" sz="2000" dirty="0">
                <a:latin typeface="Calibri" panose="020F0502020204030204" pitchFamily="34" charset="0"/>
              </a:rPr>
              <a:t>Der Sammelplatz befindet sich bei den Müllcontainern</a:t>
            </a:r>
            <a:br>
              <a:rPr lang="de-DE" altLang="en-US" sz="2000" dirty="0">
                <a:latin typeface="Calibri" panose="020F0502020204030204" pitchFamily="34" charset="0"/>
              </a:rPr>
            </a:br>
            <a:r>
              <a:rPr lang="de-DE" altLang="en-US" sz="2000" dirty="0">
                <a:latin typeface="Calibri" panose="020F0502020204030204" pitchFamily="34" charset="0"/>
              </a:rPr>
              <a:t>auf dem </a:t>
            </a:r>
            <a:r>
              <a:rPr lang="de-DE" altLang="en-US" sz="2000" b="1" dirty="0">
                <a:solidFill>
                  <a:srgbClr val="FF0000"/>
                </a:solidFill>
                <a:latin typeface="Calibri" panose="020F0502020204030204" pitchFamily="34" charset="0"/>
              </a:rPr>
              <a:t>Parkplatz hinter dem Gebäude am Schüffel 9</a:t>
            </a:r>
            <a:br>
              <a:rPr lang="de-DE" altLang="en-US" sz="2000" b="1" dirty="0">
                <a:solidFill>
                  <a:srgbClr val="FF0000"/>
                </a:solidFill>
                <a:latin typeface="Calibri" panose="020F0502020204030204" pitchFamily="34" charset="0"/>
              </a:rPr>
            </a:br>
            <a:endParaRPr lang="de-DE" altLang="en-US" sz="2000" b="1" dirty="0">
              <a:solidFill>
                <a:srgbClr val="FF0000"/>
              </a:solidFill>
              <a:latin typeface="Calibri" panose="020F0502020204030204" pitchFamily="34" charset="0"/>
            </a:endParaRPr>
          </a:p>
          <a:p>
            <a:pPr lvl="0"/>
            <a:r>
              <a:rPr lang="de-DE" altLang="en-US" sz="2000" dirty="0">
                <a:latin typeface="Calibri" panose="020F0502020204030204" pitchFamily="34" charset="0"/>
              </a:rPr>
              <a:t>Achten Sie auf freie Wege für die Feuerwehr</a:t>
            </a:r>
          </a:p>
          <a:p>
            <a:endParaRPr lang="en-US" sz="2000" dirty="0"/>
          </a:p>
        </p:txBody>
      </p:sp>
      <p:sp>
        <p:nvSpPr>
          <p:cNvPr id="3" name="Titel 2"/>
          <p:cNvSpPr>
            <a:spLocks noGrp="1"/>
          </p:cNvSpPr>
          <p:nvPr>
            <p:ph type="title"/>
          </p:nvPr>
        </p:nvSpPr>
        <p:spPr/>
        <p:txBody>
          <a:bodyPr/>
          <a:lstStyle/>
          <a:p>
            <a:r>
              <a:rPr lang="en-US" dirty="0" err="1"/>
              <a:t>Feueralarm</a:t>
            </a:r>
            <a:endParaRPr lang="en-US" dirty="0"/>
          </a:p>
        </p:txBody>
      </p:sp>
      <p:pic>
        <p:nvPicPr>
          <p:cNvPr id="4" name="Picture 11" descr="http://www.rettungsschilder.eu/wp-content/uploads/2013/12/sammelstelle_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405" y="2599242"/>
            <a:ext cx="1496116" cy="149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8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5301" y="1600201"/>
            <a:ext cx="5868924" cy="4525963"/>
          </a:xfrm>
        </p:spPr>
        <p:txBody>
          <a:bodyPr/>
          <a:lstStyle/>
          <a:p>
            <a:pPr lvl="0"/>
            <a:r>
              <a:rPr lang="de-DE" altLang="en-US" sz="2000" dirty="0"/>
              <a:t>Informieren Sie sich über ihre Flucht und Rettungswege, im Brandfall zählt jede Sekunde.</a:t>
            </a:r>
            <a:br>
              <a:rPr lang="de-DE" altLang="en-US" sz="2000" dirty="0"/>
            </a:br>
            <a:endParaRPr lang="en-US" altLang="en-US" sz="2000" dirty="0"/>
          </a:p>
          <a:p>
            <a:pPr lvl="0"/>
            <a:r>
              <a:rPr lang="de-DE" altLang="en-US" sz="2000" dirty="0"/>
              <a:t>Schauen Sie, wo eventuell ein alternativer Fluchtweg ist (z.B. Büro gegenüber der Teeküche OG)</a:t>
            </a:r>
            <a:endParaRPr lang="en-US" altLang="en-US" sz="2000" dirty="0"/>
          </a:p>
          <a:p>
            <a:pPr marL="0" indent="0">
              <a:buNone/>
            </a:pPr>
            <a:endParaRPr lang="en-US" sz="2000" dirty="0"/>
          </a:p>
        </p:txBody>
      </p:sp>
      <p:sp>
        <p:nvSpPr>
          <p:cNvPr id="3" name="Titel 2"/>
          <p:cNvSpPr>
            <a:spLocks noGrp="1"/>
          </p:cNvSpPr>
          <p:nvPr>
            <p:ph type="title"/>
          </p:nvPr>
        </p:nvSpPr>
        <p:spPr/>
        <p:txBody>
          <a:bodyPr/>
          <a:lstStyle/>
          <a:p>
            <a:r>
              <a:rPr lang="en-US"/>
              <a:t>Flucht- und Rettungswege</a:t>
            </a:r>
            <a:endParaRPr lang="en-US" dirty="0"/>
          </a:p>
        </p:txBody>
      </p:sp>
      <p:pic>
        <p:nvPicPr>
          <p:cNvPr id="6149" name="image1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225" y="1752789"/>
            <a:ext cx="3220552" cy="45489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4364038" y="1117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5" descr="http://www.suretech.de/media/image/51/0f/bd/3729-587-3d5906cf2813b3cb593cb7db249a59a7.gif"/>
          <p:cNvPicPr>
            <a:picLocks noChangeAspect="1" noChangeArrowheads="1"/>
          </p:cNvPicPr>
          <p:nvPr/>
        </p:nvPicPr>
        <p:blipFill rotWithShape="1">
          <a:blip r:embed="rId3">
            <a:extLst>
              <a:ext uri="{28A0092B-C50C-407E-A947-70E740481C1C}">
                <a14:useLocalDpi xmlns:a14="http://schemas.microsoft.com/office/drawing/2010/main" val="0"/>
              </a:ext>
            </a:extLst>
          </a:blip>
          <a:srcRect l="1731" t="3427" r="1727" b="4023"/>
          <a:stretch/>
        </p:blipFill>
        <p:spPr bwMode="auto">
          <a:xfrm>
            <a:off x="1049648" y="4590508"/>
            <a:ext cx="3584345" cy="171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28099"/>
      </p:ext>
    </p:extLst>
  </p:cSld>
  <p:clrMapOvr>
    <a:masterClrMapping/>
  </p:clrMapOvr>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Layout_PPT_EN_Confidential</Template>
  <TotalTime>0</TotalTime>
  <Words>342</Words>
  <Application>Microsoft Office PowerPoint</Application>
  <PresentationFormat>A4-Papier (210 x 297 mm)</PresentationFormat>
  <Paragraphs>144</Paragraphs>
  <Slides>19</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ＭＳ Ｐゴシック</vt:lpstr>
      <vt:lpstr>Arial</vt:lpstr>
      <vt:lpstr>Calibri</vt:lpstr>
      <vt:lpstr>Times New Roman</vt:lpstr>
      <vt:lpstr>Verdana</vt:lpstr>
      <vt:lpstr>Benutzerdefiniertes Design</vt:lpstr>
      <vt:lpstr>PowerPoint-Präsentation</vt:lpstr>
      <vt:lpstr>Berufsgenossenschaft</vt:lpstr>
      <vt:lpstr>Der Weg zur Arbeit</vt:lpstr>
      <vt:lpstr>Brandschutz / Brandbekämpfung (1)</vt:lpstr>
      <vt:lpstr>Brandschutz / Brandbekämpfung (2)</vt:lpstr>
      <vt:lpstr>Feuerlöscher</vt:lpstr>
      <vt:lpstr>Feueralarm</vt:lpstr>
      <vt:lpstr>Feueralarm</vt:lpstr>
      <vt:lpstr>Flucht- und Rettungswege</vt:lpstr>
      <vt:lpstr>Sofortmaßnahmen bei Unfällen</vt:lpstr>
      <vt:lpstr>Erste Hilfe / Ersthelfer</vt:lpstr>
      <vt:lpstr>Generelle Vorsichtmaßnahmen</vt:lpstr>
      <vt:lpstr>Bildschirmarbeitsplatz</vt:lpstr>
      <vt:lpstr>Weichlöten</vt:lpstr>
      <vt:lpstr>ESD - Sicherheit</vt:lpstr>
      <vt:lpstr>Umgang mit Werkzeug</vt:lpstr>
      <vt:lpstr>Arbeiten mit Messern</vt:lpstr>
      <vt:lpstr>Benutzung von Leitern</vt:lpstr>
      <vt:lpstr>Ihre Mithilfe ist wichtig!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Grahl, Thomas</dc:creator>
  <cp:lastModifiedBy>Bruns, Marianne</cp:lastModifiedBy>
  <cp:revision>128</cp:revision>
  <dcterms:created xsi:type="dcterms:W3CDTF">2015-11-02T17:36:49Z</dcterms:created>
  <dcterms:modified xsi:type="dcterms:W3CDTF">2019-02-12T11:38:43Z</dcterms:modified>
</cp:coreProperties>
</file>