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8" r:id="rId3"/>
    <p:sldId id="257" r:id="rId4"/>
    <p:sldId id="259" r:id="rId5"/>
    <p:sldId id="260" r:id="rId6"/>
    <p:sldId id="269" r:id="rId7"/>
    <p:sldId id="261" r:id="rId8"/>
    <p:sldId id="262" r:id="rId9"/>
    <p:sldId id="263" r:id="rId10"/>
    <p:sldId id="265" r:id="rId11"/>
    <p:sldId id="266" r:id="rId12"/>
    <p:sldId id="267" r:id="rId13"/>
    <p:sldId id="268" r:id="rId14"/>
    <p:sldId id="264" r:id="rId1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5" autoAdjust="0"/>
    <p:restoredTop sz="94660"/>
  </p:normalViewPr>
  <p:slideViewPr>
    <p:cSldViewPr snapToGrid="0">
      <p:cViewPr varScale="1">
        <p:scale>
          <a:sx n="120" d="100"/>
          <a:sy n="120" d="100"/>
        </p:scale>
        <p:origin x="102"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34E619-C915-4EDE-B7DD-122BD00D4C0D}" type="datetimeFigureOut">
              <a:rPr lang="de-DE" smtClean="0"/>
              <a:t>31.08.2015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5526C1-0064-4590-A3B0-708E56FDED3D}" type="slidenum">
              <a:rPr lang="de-DE" smtClean="0"/>
              <a:t>‹Nr.›</a:t>
            </a:fld>
            <a:endParaRPr lang="de-DE"/>
          </a:p>
        </p:txBody>
      </p:sp>
    </p:spTree>
    <p:extLst>
      <p:ext uri="{BB962C8B-B14F-4D97-AF65-F5344CB8AC3E}">
        <p14:creationId xmlns:p14="http://schemas.microsoft.com/office/powerpoint/2010/main" val="1972702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E55526C1-0064-4590-A3B0-708E56FDED3D}" type="slidenum">
              <a:rPr lang="de-DE" smtClean="0"/>
              <a:t>1</a:t>
            </a:fld>
            <a:endParaRPr lang="de-DE"/>
          </a:p>
        </p:txBody>
      </p:sp>
    </p:spTree>
    <p:extLst>
      <p:ext uri="{BB962C8B-B14F-4D97-AF65-F5344CB8AC3E}">
        <p14:creationId xmlns:p14="http://schemas.microsoft.com/office/powerpoint/2010/main" val="1851288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9B7B3738-D2AA-4DA0-9A23-928BA9A91BFA}" type="datetime1">
              <a:rPr lang="de-DE" smtClean="0"/>
              <a:t>31.08.2015</a:t>
            </a:fld>
            <a:endParaRPr lang="de-DE"/>
          </a:p>
        </p:txBody>
      </p:sp>
      <p:sp>
        <p:nvSpPr>
          <p:cNvPr id="5" name="Fußzeilenplatzhalter 4"/>
          <p:cNvSpPr>
            <a:spLocks noGrp="1"/>
          </p:cNvSpPr>
          <p:nvPr>
            <p:ph type="ftr" sz="quarter" idx="11"/>
          </p:nvPr>
        </p:nvSpPr>
        <p:spPr/>
        <p:txBody>
          <a:bodyPr/>
          <a:lstStyle/>
          <a:p>
            <a:r>
              <a:rPr lang="de-DE" smtClean="0"/>
              <a:t>Engelbert Betriebs-Sicherheit</a:t>
            </a:r>
            <a:endParaRPr lang="de-DE"/>
          </a:p>
        </p:txBody>
      </p:sp>
      <p:sp>
        <p:nvSpPr>
          <p:cNvPr id="6" name="Foliennummernplatzhalter 5"/>
          <p:cNvSpPr>
            <a:spLocks noGrp="1"/>
          </p:cNvSpPr>
          <p:nvPr>
            <p:ph type="sldNum" sz="quarter" idx="12"/>
          </p:nvPr>
        </p:nvSpPr>
        <p:spPr/>
        <p:txBody>
          <a:bodyPr/>
          <a:lstStyle/>
          <a:p>
            <a:fld id="{B0B4F89C-6651-44EE-94D6-BD8051D6B9CD}" type="slidenum">
              <a:rPr lang="de-DE" smtClean="0"/>
              <a:t>‹Nr.›</a:t>
            </a:fld>
            <a:endParaRPr lang="de-DE"/>
          </a:p>
        </p:txBody>
      </p:sp>
      <p:sp>
        <p:nvSpPr>
          <p:cNvPr id="7" name="Fußzeilenplatzhalter 3"/>
          <p:cNvSpPr txBox="1">
            <a:spLocks/>
          </p:cNvSpPr>
          <p:nvPr userDrawn="1"/>
        </p:nvSpPr>
        <p:spPr>
          <a:xfrm>
            <a:off x="10190205" y="6565556"/>
            <a:ext cx="2001795" cy="292443"/>
          </a:xfrm>
          <a:prstGeom prst="rect">
            <a:avLst/>
          </a:prstGeom>
        </p:spPr>
        <p:txBody>
          <a:bodyPr vert="horz" lIns="91440" tIns="45720" rIns="91440" bIns="45720" rtlCol="0" anchor="ctr"/>
          <a:lstStyle>
            <a:defPPr>
              <a:defRPr lang="de-DE"/>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b="1" smtClean="0">
                <a:solidFill>
                  <a:srgbClr val="FF0000"/>
                </a:solidFill>
              </a:rPr>
              <a:t>E</a:t>
            </a:r>
            <a:r>
              <a:rPr lang="de-DE" smtClean="0"/>
              <a:t>ngelbert </a:t>
            </a:r>
            <a:r>
              <a:rPr lang="de-DE" b="1" smtClean="0">
                <a:solidFill>
                  <a:srgbClr val="FF0000"/>
                </a:solidFill>
              </a:rPr>
              <a:t>B</a:t>
            </a:r>
            <a:r>
              <a:rPr lang="de-DE" smtClean="0"/>
              <a:t>etriebs-</a:t>
            </a:r>
            <a:r>
              <a:rPr lang="de-DE" b="1" smtClean="0">
                <a:solidFill>
                  <a:srgbClr val="FF0000"/>
                </a:solidFill>
              </a:rPr>
              <a:t>S</a:t>
            </a:r>
            <a:r>
              <a:rPr lang="de-DE" smtClean="0"/>
              <a:t>icherheit</a:t>
            </a:r>
            <a:endParaRPr lang="de-DE" dirty="0"/>
          </a:p>
        </p:txBody>
      </p:sp>
    </p:spTree>
    <p:extLst>
      <p:ext uri="{BB962C8B-B14F-4D97-AF65-F5344CB8AC3E}">
        <p14:creationId xmlns:p14="http://schemas.microsoft.com/office/powerpoint/2010/main" val="3456359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50CA62F-C773-4088-B18B-ADBD60CF1EF1}" type="datetime1">
              <a:rPr lang="de-DE" smtClean="0"/>
              <a:t>31.08.2015</a:t>
            </a:fld>
            <a:endParaRPr lang="de-DE"/>
          </a:p>
        </p:txBody>
      </p:sp>
      <p:sp>
        <p:nvSpPr>
          <p:cNvPr id="5" name="Fußzeilenplatzhalter 4"/>
          <p:cNvSpPr>
            <a:spLocks noGrp="1"/>
          </p:cNvSpPr>
          <p:nvPr>
            <p:ph type="ftr" sz="quarter" idx="11"/>
          </p:nvPr>
        </p:nvSpPr>
        <p:spPr/>
        <p:txBody>
          <a:bodyPr/>
          <a:lstStyle/>
          <a:p>
            <a:r>
              <a:rPr lang="de-DE" smtClean="0"/>
              <a:t>Engelbert Betriebs-Sicherheit</a:t>
            </a:r>
            <a:endParaRPr lang="de-DE"/>
          </a:p>
        </p:txBody>
      </p:sp>
      <p:sp>
        <p:nvSpPr>
          <p:cNvPr id="6" name="Foliennummernplatzhalter 5"/>
          <p:cNvSpPr>
            <a:spLocks noGrp="1"/>
          </p:cNvSpPr>
          <p:nvPr>
            <p:ph type="sldNum" sz="quarter" idx="12"/>
          </p:nvPr>
        </p:nvSpPr>
        <p:spPr/>
        <p:txBody>
          <a:bodyPr/>
          <a:lstStyle/>
          <a:p>
            <a:fld id="{B0B4F89C-6651-44EE-94D6-BD8051D6B9CD}" type="slidenum">
              <a:rPr lang="de-DE" smtClean="0"/>
              <a:t>‹Nr.›</a:t>
            </a:fld>
            <a:endParaRPr lang="de-DE"/>
          </a:p>
        </p:txBody>
      </p:sp>
    </p:spTree>
    <p:extLst>
      <p:ext uri="{BB962C8B-B14F-4D97-AF65-F5344CB8AC3E}">
        <p14:creationId xmlns:p14="http://schemas.microsoft.com/office/powerpoint/2010/main" val="3479222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85EE7B5-25B5-4B29-99AD-A341320273F2}" type="datetime1">
              <a:rPr lang="de-DE" smtClean="0"/>
              <a:t>31.08.2015</a:t>
            </a:fld>
            <a:endParaRPr lang="de-DE"/>
          </a:p>
        </p:txBody>
      </p:sp>
      <p:sp>
        <p:nvSpPr>
          <p:cNvPr id="5" name="Fußzeilenplatzhalter 4"/>
          <p:cNvSpPr>
            <a:spLocks noGrp="1"/>
          </p:cNvSpPr>
          <p:nvPr>
            <p:ph type="ftr" sz="quarter" idx="11"/>
          </p:nvPr>
        </p:nvSpPr>
        <p:spPr/>
        <p:txBody>
          <a:bodyPr/>
          <a:lstStyle/>
          <a:p>
            <a:r>
              <a:rPr lang="de-DE" smtClean="0"/>
              <a:t>Engelbert Betriebs-Sicherheit</a:t>
            </a:r>
            <a:endParaRPr lang="de-DE"/>
          </a:p>
        </p:txBody>
      </p:sp>
      <p:sp>
        <p:nvSpPr>
          <p:cNvPr id="6" name="Foliennummernplatzhalter 5"/>
          <p:cNvSpPr>
            <a:spLocks noGrp="1"/>
          </p:cNvSpPr>
          <p:nvPr>
            <p:ph type="sldNum" sz="quarter" idx="12"/>
          </p:nvPr>
        </p:nvSpPr>
        <p:spPr/>
        <p:txBody>
          <a:bodyPr/>
          <a:lstStyle/>
          <a:p>
            <a:fld id="{B0B4F89C-6651-44EE-94D6-BD8051D6B9CD}" type="slidenum">
              <a:rPr lang="de-DE" smtClean="0"/>
              <a:t>‹Nr.›</a:t>
            </a:fld>
            <a:endParaRPr lang="de-DE"/>
          </a:p>
        </p:txBody>
      </p:sp>
    </p:spTree>
    <p:extLst>
      <p:ext uri="{BB962C8B-B14F-4D97-AF65-F5344CB8AC3E}">
        <p14:creationId xmlns:p14="http://schemas.microsoft.com/office/powerpoint/2010/main" val="617549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E954D52-8613-4D7F-A42B-984C652EA90A}" type="datetime1">
              <a:rPr lang="de-DE" smtClean="0"/>
              <a:t>31.08.2015</a:t>
            </a:fld>
            <a:endParaRPr lang="de-DE"/>
          </a:p>
        </p:txBody>
      </p:sp>
      <p:sp>
        <p:nvSpPr>
          <p:cNvPr id="5" name="Fußzeilenplatzhalter 4"/>
          <p:cNvSpPr>
            <a:spLocks noGrp="1"/>
          </p:cNvSpPr>
          <p:nvPr>
            <p:ph type="ftr" sz="quarter" idx="11"/>
          </p:nvPr>
        </p:nvSpPr>
        <p:spPr/>
        <p:txBody>
          <a:bodyPr/>
          <a:lstStyle/>
          <a:p>
            <a:r>
              <a:rPr lang="de-DE" smtClean="0"/>
              <a:t>Engelbert Betriebs-Sicherheit</a:t>
            </a:r>
            <a:endParaRPr lang="de-DE"/>
          </a:p>
        </p:txBody>
      </p:sp>
      <p:sp>
        <p:nvSpPr>
          <p:cNvPr id="6" name="Foliennummernplatzhalter 5"/>
          <p:cNvSpPr>
            <a:spLocks noGrp="1"/>
          </p:cNvSpPr>
          <p:nvPr>
            <p:ph type="sldNum" sz="quarter" idx="12"/>
          </p:nvPr>
        </p:nvSpPr>
        <p:spPr/>
        <p:txBody>
          <a:bodyPr/>
          <a:lstStyle/>
          <a:p>
            <a:fld id="{B0B4F89C-6651-44EE-94D6-BD8051D6B9CD}" type="slidenum">
              <a:rPr lang="de-DE" smtClean="0"/>
              <a:t>‹Nr.›</a:t>
            </a:fld>
            <a:endParaRPr lang="de-DE"/>
          </a:p>
        </p:txBody>
      </p:sp>
      <p:sp>
        <p:nvSpPr>
          <p:cNvPr id="7" name="Fußzeilenplatzhalter 3"/>
          <p:cNvSpPr txBox="1">
            <a:spLocks/>
          </p:cNvSpPr>
          <p:nvPr userDrawn="1"/>
        </p:nvSpPr>
        <p:spPr>
          <a:xfrm>
            <a:off x="10190205" y="6565556"/>
            <a:ext cx="2001795" cy="292443"/>
          </a:xfrm>
          <a:prstGeom prst="rect">
            <a:avLst/>
          </a:prstGeom>
        </p:spPr>
        <p:txBody>
          <a:bodyPr vert="horz" lIns="91440" tIns="45720" rIns="91440" bIns="45720" rtlCol="0" anchor="ctr"/>
          <a:lstStyle>
            <a:defPPr>
              <a:defRPr lang="de-DE"/>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b="1" smtClean="0">
                <a:solidFill>
                  <a:srgbClr val="FF0000"/>
                </a:solidFill>
              </a:rPr>
              <a:t>E</a:t>
            </a:r>
            <a:r>
              <a:rPr lang="de-DE" smtClean="0"/>
              <a:t>ngelbert </a:t>
            </a:r>
            <a:r>
              <a:rPr lang="de-DE" b="1" smtClean="0">
                <a:solidFill>
                  <a:srgbClr val="FF0000"/>
                </a:solidFill>
              </a:rPr>
              <a:t>B</a:t>
            </a:r>
            <a:r>
              <a:rPr lang="de-DE" smtClean="0"/>
              <a:t>etriebs-</a:t>
            </a:r>
            <a:r>
              <a:rPr lang="de-DE" b="1" smtClean="0">
                <a:solidFill>
                  <a:srgbClr val="FF0000"/>
                </a:solidFill>
              </a:rPr>
              <a:t>S</a:t>
            </a:r>
            <a:r>
              <a:rPr lang="de-DE" smtClean="0"/>
              <a:t>icherheit</a:t>
            </a:r>
            <a:endParaRPr lang="de-DE" dirty="0"/>
          </a:p>
        </p:txBody>
      </p:sp>
    </p:spTree>
    <p:extLst>
      <p:ext uri="{BB962C8B-B14F-4D97-AF65-F5344CB8AC3E}">
        <p14:creationId xmlns:p14="http://schemas.microsoft.com/office/powerpoint/2010/main" val="1512100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35778B7A-818A-455A-80AE-AE196C3A1E37}" type="datetime1">
              <a:rPr lang="de-DE" smtClean="0"/>
              <a:t>31.08.2015</a:t>
            </a:fld>
            <a:endParaRPr lang="de-DE"/>
          </a:p>
        </p:txBody>
      </p:sp>
      <p:sp>
        <p:nvSpPr>
          <p:cNvPr id="5" name="Fußzeilenplatzhalter 4"/>
          <p:cNvSpPr>
            <a:spLocks noGrp="1"/>
          </p:cNvSpPr>
          <p:nvPr>
            <p:ph type="ftr" sz="quarter" idx="11"/>
          </p:nvPr>
        </p:nvSpPr>
        <p:spPr/>
        <p:txBody>
          <a:bodyPr/>
          <a:lstStyle/>
          <a:p>
            <a:r>
              <a:rPr lang="de-DE" smtClean="0"/>
              <a:t>Engelbert Betriebs-Sicherheit</a:t>
            </a:r>
            <a:endParaRPr lang="de-DE"/>
          </a:p>
        </p:txBody>
      </p:sp>
      <p:sp>
        <p:nvSpPr>
          <p:cNvPr id="6" name="Foliennummernplatzhalter 5"/>
          <p:cNvSpPr>
            <a:spLocks noGrp="1"/>
          </p:cNvSpPr>
          <p:nvPr>
            <p:ph type="sldNum" sz="quarter" idx="12"/>
          </p:nvPr>
        </p:nvSpPr>
        <p:spPr/>
        <p:txBody>
          <a:bodyPr/>
          <a:lstStyle/>
          <a:p>
            <a:fld id="{B0B4F89C-6651-44EE-94D6-BD8051D6B9CD}" type="slidenum">
              <a:rPr lang="de-DE" smtClean="0"/>
              <a:t>‹Nr.›</a:t>
            </a:fld>
            <a:endParaRPr lang="de-DE"/>
          </a:p>
        </p:txBody>
      </p:sp>
    </p:spTree>
    <p:extLst>
      <p:ext uri="{BB962C8B-B14F-4D97-AF65-F5344CB8AC3E}">
        <p14:creationId xmlns:p14="http://schemas.microsoft.com/office/powerpoint/2010/main" val="238223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1A2740EF-87B5-40D9-870B-B903D48205B5}" type="datetime1">
              <a:rPr lang="de-DE" smtClean="0"/>
              <a:t>31.08.2015</a:t>
            </a:fld>
            <a:endParaRPr lang="de-DE"/>
          </a:p>
        </p:txBody>
      </p:sp>
      <p:sp>
        <p:nvSpPr>
          <p:cNvPr id="6" name="Fußzeilenplatzhalter 5"/>
          <p:cNvSpPr>
            <a:spLocks noGrp="1"/>
          </p:cNvSpPr>
          <p:nvPr>
            <p:ph type="ftr" sz="quarter" idx="11"/>
          </p:nvPr>
        </p:nvSpPr>
        <p:spPr/>
        <p:txBody>
          <a:bodyPr/>
          <a:lstStyle/>
          <a:p>
            <a:r>
              <a:rPr lang="de-DE" smtClean="0"/>
              <a:t>Engelbert Betriebs-Sicherheit</a:t>
            </a:r>
            <a:endParaRPr lang="de-DE"/>
          </a:p>
        </p:txBody>
      </p:sp>
      <p:sp>
        <p:nvSpPr>
          <p:cNvPr id="7" name="Foliennummernplatzhalter 6"/>
          <p:cNvSpPr>
            <a:spLocks noGrp="1"/>
          </p:cNvSpPr>
          <p:nvPr>
            <p:ph type="sldNum" sz="quarter" idx="12"/>
          </p:nvPr>
        </p:nvSpPr>
        <p:spPr/>
        <p:txBody>
          <a:bodyPr/>
          <a:lstStyle/>
          <a:p>
            <a:fld id="{B0B4F89C-6651-44EE-94D6-BD8051D6B9CD}" type="slidenum">
              <a:rPr lang="de-DE" smtClean="0"/>
              <a:t>‹Nr.›</a:t>
            </a:fld>
            <a:endParaRPr lang="de-DE"/>
          </a:p>
        </p:txBody>
      </p:sp>
    </p:spTree>
    <p:extLst>
      <p:ext uri="{BB962C8B-B14F-4D97-AF65-F5344CB8AC3E}">
        <p14:creationId xmlns:p14="http://schemas.microsoft.com/office/powerpoint/2010/main" val="1678867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17CDE0B1-A8BA-47B7-A677-81C6BBEE7CA8}" type="datetime1">
              <a:rPr lang="de-DE" smtClean="0"/>
              <a:t>31.08.2015</a:t>
            </a:fld>
            <a:endParaRPr lang="de-DE"/>
          </a:p>
        </p:txBody>
      </p:sp>
      <p:sp>
        <p:nvSpPr>
          <p:cNvPr id="8" name="Fußzeilenplatzhalter 7"/>
          <p:cNvSpPr>
            <a:spLocks noGrp="1"/>
          </p:cNvSpPr>
          <p:nvPr>
            <p:ph type="ftr" sz="quarter" idx="11"/>
          </p:nvPr>
        </p:nvSpPr>
        <p:spPr/>
        <p:txBody>
          <a:bodyPr/>
          <a:lstStyle/>
          <a:p>
            <a:r>
              <a:rPr lang="de-DE" smtClean="0"/>
              <a:t>Engelbert Betriebs-Sicherheit</a:t>
            </a:r>
            <a:endParaRPr lang="de-DE"/>
          </a:p>
        </p:txBody>
      </p:sp>
      <p:sp>
        <p:nvSpPr>
          <p:cNvPr id="9" name="Foliennummernplatzhalter 8"/>
          <p:cNvSpPr>
            <a:spLocks noGrp="1"/>
          </p:cNvSpPr>
          <p:nvPr>
            <p:ph type="sldNum" sz="quarter" idx="12"/>
          </p:nvPr>
        </p:nvSpPr>
        <p:spPr/>
        <p:txBody>
          <a:bodyPr/>
          <a:lstStyle/>
          <a:p>
            <a:fld id="{B0B4F89C-6651-44EE-94D6-BD8051D6B9CD}" type="slidenum">
              <a:rPr lang="de-DE" smtClean="0"/>
              <a:t>‹Nr.›</a:t>
            </a:fld>
            <a:endParaRPr lang="de-DE"/>
          </a:p>
        </p:txBody>
      </p:sp>
    </p:spTree>
    <p:extLst>
      <p:ext uri="{BB962C8B-B14F-4D97-AF65-F5344CB8AC3E}">
        <p14:creationId xmlns:p14="http://schemas.microsoft.com/office/powerpoint/2010/main" val="956898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32BD730B-AD31-4623-8D67-FE5E337EAF86}" type="datetime1">
              <a:rPr lang="de-DE" smtClean="0"/>
              <a:t>31.08.2015</a:t>
            </a:fld>
            <a:endParaRPr lang="de-DE"/>
          </a:p>
        </p:txBody>
      </p:sp>
      <p:sp>
        <p:nvSpPr>
          <p:cNvPr id="4" name="Fußzeilenplatzhalter 3"/>
          <p:cNvSpPr>
            <a:spLocks noGrp="1"/>
          </p:cNvSpPr>
          <p:nvPr>
            <p:ph type="ftr" sz="quarter" idx="11"/>
          </p:nvPr>
        </p:nvSpPr>
        <p:spPr/>
        <p:txBody>
          <a:bodyPr/>
          <a:lstStyle/>
          <a:p>
            <a:r>
              <a:rPr lang="de-DE" smtClean="0"/>
              <a:t>Engelbert Betriebs-Sicherheit</a:t>
            </a:r>
            <a:endParaRPr lang="de-DE"/>
          </a:p>
        </p:txBody>
      </p:sp>
      <p:sp>
        <p:nvSpPr>
          <p:cNvPr id="5" name="Foliennummernplatzhalter 4"/>
          <p:cNvSpPr>
            <a:spLocks noGrp="1"/>
          </p:cNvSpPr>
          <p:nvPr>
            <p:ph type="sldNum" sz="quarter" idx="12"/>
          </p:nvPr>
        </p:nvSpPr>
        <p:spPr/>
        <p:txBody>
          <a:bodyPr/>
          <a:lstStyle/>
          <a:p>
            <a:fld id="{B0B4F89C-6651-44EE-94D6-BD8051D6B9CD}" type="slidenum">
              <a:rPr lang="de-DE" smtClean="0"/>
              <a:t>‹Nr.›</a:t>
            </a:fld>
            <a:endParaRPr lang="de-DE"/>
          </a:p>
        </p:txBody>
      </p:sp>
    </p:spTree>
    <p:extLst>
      <p:ext uri="{BB962C8B-B14F-4D97-AF65-F5344CB8AC3E}">
        <p14:creationId xmlns:p14="http://schemas.microsoft.com/office/powerpoint/2010/main" val="676040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C171B3F-2B88-4EF5-8684-8E8222AF4219}" type="datetime1">
              <a:rPr lang="de-DE" smtClean="0"/>
              <a:t>31.08.2015</a:t>
            </a:fld>
            <a:endParaRPr lang="de-DE"/>
          </a:p>
        </p:txBody>
      </p:sp>
      <p:sp>
        <p:nvSpPr>
          <p:cNvPr id="3" name="Fußzeilenplatzhalter 2"/>
          <p:cNvSpPr>
            <a:spLocks noGrp="1"/>
          </p:cNvSpPr>
          <p:nvPr>
            <p:ph type="ftr" sz="quarter" idx="11"/>
          </p:nvPr>
        </p:nvSpPr>
        <p:spPr/>
        <p:txBody>
          <a:bodyPr/>
          <a:lstStyle/>
          <a:p>
            <a:r>
              <a:rPr lang="de-DE" smtClean="0"/>
              <a:t>Engelbert Betriebs-Sicherheit</a:t>
            </a:r>
            <a:endParaRPr lang="de-DE"/>
          </a:p>
        </p:txBody>
      </p:sp>
      <p:sp>
        <p:nvSpPr>
          <p:cNvPr id="4" name="Foliennummernplatzhalter 3"/>
          <p:cNvSpPr>
            <a:spLocks noGrp="1"/>
          </p:cNvSpPr>
          <p:nvPr>
            <p:ph type="sldNum" sz="quarter" idx="12"/>
          </p:nvPr>
        </p:nvSpPr>
        <p:spPr/>
        <p:txBody>
          <a:bodyPr/>
          <a:lstStyle/>
          <a:p>
            <a:fld id="{B0B4F89C-6651-44EE-94D6-BD8051D6B9CD}" type="slidenum">
              <a:rPr lang="de-DE" smtClean="0"/>
              <a:t>‹Nr.›</a:t>
            </a:fld>
            <a:endParaRPr lang="de-DE"/>
          </a:p>
        </p:txBody>
      </p:sp>
      <p:sp>
        <p:nvSpPr>
          <p:cNvPr id="5" name="Fußzeilenplatzhalter 3"/>
          <p:cNvSpPr txBox="1">
            <a:spLocks/>
          </p:cNvSpPr>
          <p:nvPr userDrawn="1"/>
        </p:nvSpPr>
        <p:spPr>
          <a:xfrm>
            <a:off x="10190205" y="6565556"/>
            <a:ext cx="2001795" cy="292443"/>
          </a:xfrm>
          <a:prstGeom prst="rect">
            <a:avLst/>
          </a:prstGeom>
        </p:spPr>
        <p:txBody>
          <a:bodyPr vert="horz" lIns="91440" tIns="45720" rIns="91440" bIns="45720" rtlCol="0" anchor="ctr"/>
          <a:lstStyle>
            <a:defPPr>
              <a:defRPr lang="de-DE"/>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b="1" smtClean="0">
                <a:solidFill>
                  <a:srgbClr val="FF0000"/>
                </a:solidFill>
              </a:rPr>
              <a:t>E</a:t>
            </a:r>
            <a:r>
              <a:rPr lang="de-DE" smtClean="0"/>
              <a:t>ngelbert </a:t>
            </a:r>
            <a:r>
              <a:rPr lang="de-DE" b="1" smtClean="0">
                <a:solidFill>
                  <a:srgbClr val="FF0000"/>
                </a:solidFill>
              </a:rPr>
              <a:t>B</a:t>
            </a:r>
            <a:r>
              <a:rPr lang="de-DE" smtClean="0"/>
              <a:t>etriebs-</a:t>
            </a:r>
            <a:r>
              <a:rPr lang="de-DE" b="1" smtClean="0">
                <a:solidFill>
                  <a:srgbClr val="FF0000"/>
                </a:solidFill>
              </a:rPr>
              <a:t>S</a:t>
            </a:r>
            <a:r>
              <a:rPr lang="de-DE" smtClean="0"/>
              <a:t>icherheit</a:t>
            </a:r>
            <a:endParaRPr lang="de-DE" dirty="0"/>
          </a:p>
        </p:txBody>
      </p:sp>
    </p:spTree>
    <p:extLst>
      <p:ext uri="{BB962C8B-B14F-4D97-AF65-F5344CB8AC3E}">
        <p14:creationId xmlns:p14="http://schemas.microsoft.com/office/powerpoint/2010/main" val="1897110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p:txBody>
          <a:bodyPr/>
          <a:lstStyle/>
          <a:p>
            <a:fld id="{3459B49E-6FAF-4CD4-B7F4-469F2AE4BBBD}" type="datetime1">
              <a:rPr lang="de-DE" smtClean="0"/>
              <a:t>31.08.2015</a:t>
            </a:fld>
            <a:endParaRPr lang="de-DE"/>
          </a:p>
        </p:txBody>
      </p:sp>
      <p:sp>
        <p:nvSpPr>
          <p:cNvPr id="6" name="Fußzeilenplatzhalter 5"/>
          <p:cNvSpPr>
            <a:spLocks noGrp="1"/>
          </p:cNvSpPr>
          <p:nvPr>
            <p:ph type="ftr" sz="quarter" idx="11"/>
          </p:nvPr>
        </p:nvSpPr>
        <p:spPr/>
        <p:txBody>
          <a:bodyPr/>
          <a:lstStyle/>
          <a:p>
            <a:r>
              <a:rPr lang="de-DE" smtClean="0"/>
              <a:t>Engelbert Betriebs-Sicherheit</a:t>
            </a:r>
            <a:endParaRPr lang="de-DE"/>
          </a:p>
        </p:txBody>
      </p:sp>
      <p:sp>
        <p:nvSpPr>
          <p:cNvPr id="7" name="Foliennummernplatzhalter 6"/>
          <p:cNvSpPr>
            <a:spLocks noGrp="1"/>
          </p:cNvSpPr>
          <p:nvPr>
            <p:ph type="sldNum" sz="quarter" idx="12"/>
          </p:nvPr>
        </p:nvSpPr>
        <p:spPr/>
        <p:txBody>
          <a:bodyPr/>
          <a:lstStyle/>
          <a:p>
            <a:fld id="{B0B4F89C-6651-44EE-94D6-BD8051D6B9CD}" type="slidenum">
              <a:rPr lang="de-DE" smtClean="0"/>
              <a:t>‹Nr.›</a:t>
            </a:fld>
            <a:endParaRPr lang="de-DE"/>
          </a:p>
        </p:txBody>
      </p:sp>
    </p:spTree>
    <p:extLst>
      <p:ext uri="{BB962C8B-B14F-4D97-AF65-F5344CB8AC3E}">
        <p14:creationId xmlns:p14="http://schemas.microsoft.com/office/powerpoint/2010/main" val="4092183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p:txBody>
          <a:bodyPr/>
          <a:lstStyle/>
          <a:p>
            <a:fld id="{50F3AB25-0687-4799-8613-4A0E4552C6F9}" type="datetime1">
              <a:rPr lang="de-DE" smtClean="0"/>
              <a:t>31.08.2015</a:t>
            </a:fld>
            <a:endParaRPr lang="de-DE"/>
          </a:p>
        </p:txBody>
      </p:sp>
      <p:sp>
        <p:nvSpPr>
          <p:cNvPr id="6" name="Fußzeilenplatzhalter 5"/>
          <p:cNvSpPr>
            <a:spLocks noGrp="1"/>
          </p:cNvSpPr>
          <p:nvPr>
            <p:ph type="ftr" sz="quarter" idx="11"/>
          </p:nvPr>
        </p:nvSpPr>
        <p:spPr/>
        <p:txBody>
          <a:bodyPr/>
          <a:lstStyle/>
          <a:p>
            <a:r>
              <a:rPr lang="de-DE" smtClean="0"/>
              <a:t>Engelbert Betriebs-Sicherheit</a:t>
            </a:r>
            <a:endParaRPr lang="de-DE"/>
          </a:p>
        </p:txBody>
      </p:sp>
      <p:sp>
        <p:nvSpPr>
          <p:cNvPr id="7" name="Foliennummernplatzhalter 6"/>
          <p:cNvSpPr>
            <a:spLocks noGrp="1"/>
          </p:cNvSpPr>
          <p:nvPr>
            <p:ph type="sldNum" sz="quarter" idx="12"/>
          </p:nvPr>
        </p:nvSpPr>
        <p:spPr/>
        <p:txBody>
          <a:bodyPr/>
          <a:lstStyle/>
          <a:p>
            <a:fld id="{B0B4F89C-6651-44EE-94D6-BD8051D6B9CD}" type="slidenum">
              <a:rPr lang="de-DE" smtClean="0"/>
              <a:t>‹Nr.›</a:t>
            </a:fld>
            <a:endParaRPr lang="de-DE"/>
          </a:p>
        </p:txBody>
      </p:sp>
    </p:spTree>
    <p:extLst>
      <p:ext uri="{BB962C8B-B14F-4D97-AF65-F5344CB8AC3E}">
        <p14:creationId xmlns:p14="http://schemas.microsoft.com/office/powerpoint/2010/main" val="234129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6EC50E-96FC-4DDE-9620-A4238E9D0E13}" type="datetime1">
              <a:rPr lang="de-DE" smtClean="0"/>
              <a:t>31.08.2015</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Engelbert Betriebs-Sicherheit</a:t>
            </a:r>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B4F89C-6651-44EE-94D6-BD8051D6B9CD}" type="slidenum">
              <a:rPr lang="de-DE" smtClean="0"/>
              <a:t>‹Nr.›</a:t>
            </a:fld>
            <a:endParaRPr lang="de-DE"/>
          </a:p>
        </p:txBody>
      </p:sp>
      <p:pic>
        <p:nvPicPr>
          <p:cNvPr id="8" name="Picture 3" descr="banner_PPT"/>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12200467" cy="134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9"/>
          <p:cNvSpPr txBox="1"/>
          <p:nvPr userDrawn="1"/>
        </p:nvSpPr>
        <p:spPr>
          <a:xfrm>
            <a:off x="8919633" y="-14288"/>
            <a:ext cx="1951175" cy="253916"/>
          </a:xfrm>
          <a:prstGeom prst="rect">
            <a:avLst/>
          </a:prstGeom>
          <a:noFill/>
        </p:spPr>
        <p:txBody>
          <a:bodyPr wrap="none">
            <a:spAutoFit/>
          </a:bodyPr>
          <a:lstStyle/>
          <a:p>
            <a:pPr>
              <a:defRPr/>
            </a:pPr>
            <a:r>
              <a:rPr lang="de-DE" sz="1050" dirty="0">
                <a:solidFill>
                  <a:schemeClr val="bg1"/>
                </a:solidFill>
                <a:latin typeface="Calibri" panose="020F0502020204030204" pitchFamily="34" charset="0"/>
              </a:rPr>
              <a:t> Nur für den internen Gebrauch!</a:t>
            </a:r>
          </a:p>
        </p:txBody>
      </p:sp>
    </p:spTree>
    <p:extLst>
      <p:ext uri="{BB962C8B-B14F-4D97-AF65-F5344CB8AC3E}">
        <p14:creationId xmlns:p14="http://schemas.microsoft.com/office/powerpoint/2010/main" val="3706897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slides/_rels/slide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42108" y="2285991"/>
            <a:ext cx="9761551" cy="2387600"/>
          </a:xfrm>
        </p:spPr>
        <p:txBody>
          <a:bodyPr>
            <a:normAutofit fontScale="90000"/>
          </a:bodyPr>
          <a:lstStyle/>
          <a:p>
            <a:r>
              <a:rPr lang="de-DE" dirty="0"/>
              <a:t>J</a:t>
            </a:r>
            <a:r>
              <a:rPr lang="de-DE" dirty="0" smtClean="0"/>
              <a:t>ährliche Sicherheitsunterweisung der Verwaltungskräfte</a:t>
            </a:r>
            <a:endParaRPr lang="de-DE" dirty="0"/>
          </a:p>
        </p:txBody>
      </p:sp>
      <p:sp>
        <p:nvSpPr>
          <p:cNvPr id="3" name="Untertitel 2"/>
          <p:cNvSpPr>
            <a:spLocks noGrp="1"/>
          </p:cNvSpPr>
          <p:nvPr>
            <p:ph type="subTitle" idx="1"/>
          </p:nvPr>
        </p:nvSpPr>
        <p:spPr>
          <a:xfrm>
            <a:off x="2761845" y="4940257"/>
            <a:ext cx="6722076" cy="683536"/>
          </a:xfrm>
        </p:spPr>
        <p:txBody>
          <a:bodyPr>
            <a:normAutofit fontScale="85000" lnSpcReduction="20000"/>
          </a:bodyPr>
          <a:lstStyle/>
          <a:p>
            <a:r>
              <a:rPr lang="de-DE" b="1" dirty="0"/>
              <a:t>MTS Sensor Technologie GmbH &amp; Co. </a:t>
            </a:r>
            <a:r>
              <a:rPr lang="de-DE" b="1" dirty="0" smtClean="0"/>
              <a:t>KG</a:t>
            </a:r>
          </a:p>
          <a:p>
            <a:r>
              <a:rPr lang="de-DE" dirty="0" smtClean="0"/>
              <a:t>Auf dem Schüffel 9, 58513 Lüdenscheid</a:t>
            </a:r>
            <a:endParaRPr lang="de-DE" dirty="0"/>
          </a:p>
        </p:txBody>
      </p:sp>
      <p:pic>
        <p:nvPicPr>
          <p:cNvPr id="1026" name="Picture 2" descr="mtslogo_72dpi - Kopi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57679" y="1531457"/>
            <a:ext cx="1530408" cy="134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26341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2542880" y="1383787"/>
            <a:ext cx="6930231" cy="369332"/>
          </a:xfrm>
          <a:prstGeom prst="rect">
            <a:avLst/>
          </a:prstGeom>
        </p:spPr>
        <p:txBody>
          <a:bodyPr wrap="none">
            <a:spAutoFit/>
          </a:bodyPr>
          <a:lstStyle/>
          <a:p>
            <a:r>
              <a:rPr lang="de-DE" dirty="0" smtClean="0"/>
              <a:t>Dezernat 56 Bezirksregierung Arnsberg Staatliches Amt für Arbeitsschutz</a:t>
            </a:r>
            <a:endParaRPr lang="de-DE" dirty="0"/>
          </a:p>
        </p:txBody>
      </p:sp>
      <p:graphicFrame>
        <p:nvGraphicFramePr>
          <p:cNvPr id="4" name="Tabelle 3"/>
          <p:cNvGraphicFramePr>
            <a:graphicFrameLocks noGrp="1"/>
          </p:cNvGraphicFramePr>
          <p:nvPr>
            <p:extLst>
              <p:ext uri="{D42A27DB-BD31-4B8C-83A1-F6EECF244321}">
                <p14:modId xmlns:p14="http://schemas.microsoft.com/office/powerpoint/2010/main" val="1323882756"/>
              </p:ext>
            </p:extLst>
          </p:nvPr>
        </p:nvGraphicFramePr>
        <p:xfrm>
          <a:off x="2675236" y="2544978"/>
          <a:ext cx="7224712" cy="4164013"/>
        </p:xfrm>
        <a:graphic>
          <a:graphicData uri="http://schemas.openxmlformats.org/drawingml/2006/table">
            <a:tbl>
              <a:tblPr/>
              <a:tblGrid>
                <a:gridCol w="2773362"/>
                <a:gridCol w="4451350"/>
              </a:tblGrid>
              <a:tr h="1404938">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0" marR="0" lvl="0" indent="0" algn="l" defTabSz="914400" rtl="0" eaLnBrk="1" fontAlgn="base" latinLnBrk="0" hangingPunct="1">
                        <a:lnSpc>
                          <a:spcPct val="100000"/>
                        </a:lnSpc>
                        <a:spcBef>
                          <a:spcPct val="50000"/>
                        </a:spcBef>
                        <a:spcAft>
                          <a:spcPct val="0"/>
                        </a:spcAft>
                        <a:buClrTx/>
                        <a:buSzTx/>
                        <a:buFont typeface="Symbol" pitchFamily="18" charset="2"/>
                        <a:buNone/>
                        <a:tabLst/>
                      </a:pPr>
                      <a:r>
                        <a:rPr kumimoji="0" lang="de-DE" sz="1500" b="1" i="0" u="none" strike="noStrike" cap="none" normalizeH="0" baseline="0" dirty="0" smtClean="0">
                          <a:ln>
                            <a:noFill/>
                          </a:ln>
                          <a:solidFill>
                            <a:schemeClr val="tx1"/>
                          </a:solidFill>
                          <a:effectLst/>
                          <a:latin typeface="Verdana" pitchFamily="34" charset="0"/>
                        </a:rPr>
                        <a:t>Aufgaben</a:t>
                      </a:r>
                      <a:endParaRPr kumimoji="0" lang="de-DE" sz="1500" b="0" i="0" u="none" strike="noStrike" cap="none" normalizeH="0" baseline="0" dirty="0" smtClean="0">
                        <a:ln>
                          <a:noFill/>
                        </a:ln>
                        <a:solidFill>
                          <a:schemeClr val="tx1"/>
                        </a:solidFill>
                        <a:effectLst/>
                        <a:latin typeface="Verdana" pitchFamily="34" charset="0"/>
                      </a:endParaRPr>
                    </a:p>
                  </a:txBody>
                  <a:tcPr marL="72000" marR="0" marT="0" marB="0" horzOverflow="overflow">
                    <a:lnL cap="flat">
                      <a:noFill/>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274638" marR="0" lvl="0" indent="-274638" algn="l" defTabSz="914400" rtl="0" eaLnBrk="1" fontAlgn="base" latinLnBrk="0" hangingPunct="1">
                        <a:lnSpc>
                          <a:spcPct val="100000"/>
                        </a:lnSpc>
                        <a:spcBef>
                          <a:spcPct val="50000"/>
                        </a:spcBef>
                        <a:spcAft>
                          <a:spcPct val="0"/>
                        </a:spcAft>
                        <a:buClrTx/>
                        <a:buSzTx/>
                        <a:buFontTx/>
                        <a:buChar char="•"/>
                        <a:tabLst/>
                      </a:pPr>
                      <a:r>
                        <a:rPr kumimoji="0" lang="de-DE" sz="1500" b="0" i="0" u="none" strike="noStrike" cap="none" normalizeH="0" baseline="0" dirty="0" smtClean="0">
                          <a:ln>
                            <a:noFill/>
                          </a:ln>
                          <a:solidFill>
                            <a:schemeClr val="tx1"/>
                          </a:solidFill>
                          <a:effectLst/>
                          <a:latin typeface="Verdana" pitchFamily="34" charset="0"/>
                        </a:rPr>
                        <a:t>überwacht</a:t>
                      </a:r>
                    </a:p>
                    <a:p>
                      <a:pPr marL="274638" marR="0" lvl="0" indent="-274638" algn="l" defTabSz="914400" rtl="0" eaLnBrk="1" fontAlgn="base" latinLnBrk="0" hangingPunct="1">
                        <a:lnSpc>
                          <a:spcPct val="100000"/>
                        </a:lnSpc>
                        <a:spcBef>
                          <a:spcPct val="50000"/>
                        </a:spcBef>
                        <a:spcAft>
                          <a:spcPct val="0"/>
                        </a:spcAft>
                        <a:buClrTx/>
                        <a:buSzTx/>
                        <a:buFontTx/>
                        <a:buChar char="•"/>
                        <a:tabLst/>
                      </a:pPr>
                      <a:r>
                        <a:rPr kumimoji="0" lang="de-DE" sz="1500" b="0" i="0" u="none" strike="noStrike" cap="none" normalizeH="0" baseline="0" dirty="0" smtClean="0">
                          <a:ln>
                            <a:noFill/>
                          </a:ln>
                          <a:solidFill>
                            <a:schemeClr val="tx1"/>
                          </a:solidFill>
                          <a:effectLst/>
                          <a:latin typeface="Verdana" pitchFamily="34" charset="0"/>
                        </a:rPr>
                        <a:t>besichtigt und prüft</a:t>
                      </a:r>
                    </a:p>
                    <a:p>
                      <a:pPr marL="274638" marR="0" lvl="0" indent="-274638" algn="l" defTabSz="914400" rtl="0" eaLnBrk="1" fontAlgn="base" latinLnBrk="0" hangingPunct="1">
                        <a:lnSpc>
                          <a:spcPct val="100000"/>
                        </a:lnSpc>
                        <a:spcBef>
                          <a:spcPct val="50000"/>
                        </a:spcBef>
                        <a:spcAft>
                          <a:spcPct val="0"/>
                        </a:spcAft>
                        <a:buClrTx/>
                        <a:buSzTx/>
                        <a:buFontTx/>
                        <a:buChar char="•"/>
                        <a:tabLst/>
                      </a:pPr>
                      <a:r>
                        <a:rPr kumimoji="0" lang="de-DE" sz="1500" b="0" i="0" u="none" strike="noStrike" cap="none" normalizeH="0" baseline="0" dirty="0" smtClean="0">
                          <a:ln>
                            <a:noFill/>
                          </a:ln>
                          <a:solidFill>
                            <a:schemeClr val="tx1"/>
                          </a:solidFill>
                          <a:effectLst/>
                          <a:latin typeface="Verdana" pitchFamily="34" charset="0"/>
                        </a:rPr>
                        <a:t>arbeitet mit anderen Einrichtungen   </a:t>
                      </a:r>
                      <a:br>
                        <a:rPr kumimoji="0" lang="de-DE" sz="1500" b="0" i="0" u="none" strike="noStrike" cap="none" normalizeH="0" baseline="0" dirty="0" smtClean="0">
                          <a:ln>
                            <a:noFill/>
                          </a:ln>
                          <a:solidFill>
                            <a:schemeClr val="tx1"/>
                          </a:solidFill>
                          <a:effectLst/>
                          <a:latin typeface="Verdana" pitchFamily="34" charset="0"/>
                        </a:rPr>
                      </a:br>
                      <a:r>
                        <a:rPr kumimoji="0" lang="de-DE" sz="1500" b="0" i="0" u="none" strike="noStrike" cap="none" normalizeH="0" baseline="0" dirty="0" smtClean="0">
                          <a:ln>
                            <a:noFill/>
                          </a:ln>
                          <a:solidFill>
                            <a:schemeClr val="tx1"/>
                          </a:solidFill>
                          <a:effectLst/>
                          <a:latin typeface="Verdana" pitchFamily="34" charset="0"/>
                        </a:rPr>
                        <a:t>zusammen</a:t>
                      </a:r>
                    </a:p>
                  </a:txBody>
                  <a:tcPr marL="72000" marR="0" marT="0" marB="0" horzOverflow="overflow">
                    <a:lnL>
                      <a:noFill/>
                    </a:lnL>
                    <a:lnR cap="flat">
                      <a:noFill/>
                    </a:lnR>
                    <a:lnT cap="flat">
                      <a:noFill/>
                    </a:lnT>
                    <a:lnB>
                      <a:noFill/>
                    </a:lnB>
                    <a:lnTlToBr>
                      <a:noFill/>
                    </a:lnTlToBr>
                    <a:lnBlToTr>
                      <a:noFill/>
                    </a:lnBlToTr>
                    <a:noFill/>
                  </a:tcPr>
                </a:tc>
              </a:tr>
              <a:tr h="1044575">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0" marR="0" lvl="0" indent="0" algn="l" defTabSz="914400" rtl="0" eaLnBrk="1" fontAlgn="base" latinLnBrk="0" hangingPunct="1">
                        <a:lnSpc>
                          <a:spcPct val="100000"/>
                        </a:lnSpc>
                        <a:spcBef>
                          <a:spcPct val="50000"/>
                        </a:spcBef>
                        <a:spcAft>
                          <a:spcPct val="0"/>
                        </a:spcAft>
                        <a:buClrTx/>
                        <a:buSzTx/>
                        <a:buFont typeface="Symbol" pitchFamily="18" charset="2"/>
                        <a:buNone/>
                        <a:tabLst/>
                      </a:pPr>
                      <a:r>
                        <a:rPr kumimoji="0" lang="de-DE" sz="1500" b="1" i="0" u="none" strike="noStrike" cap="none" normalizeH="0" baseline="0" dirty="0" smtClean="0">
                          <a:ln>
                            <a:noFill/>
                          </a:ln>
                          <a:solidFill>
                            <a:schemeClr val="tx1"/>
                          </a:solidFill>
                          <a:effectLst/>
                          <a:latin typeface="Verdana" pitchFamily="34" charset="0"/>
                        </a:rPr>
                        <a:t>Befugnisse</a:t>
                      </a:r>
                      <a:endParaRPr kumimoji="0" lang="de-DE" sz="1500" b="0" i="0" u="none" strike="noStrike" cap="none" normalizeH="0" baseline="0" dirty="0" smtClean="0">
                        <a:ln>
                          <a:noFill/>
                        </a:ln>
                        <a:solidFill>
                          <a:schemeClr val="tx1"/>
                        </a:solidFill>
                        <a:effectLst/>
                        <a:latin typeface="Verdana" pitchFamily="34" charset="0"/>
                      </a:endParaRPr>
                    </a:p>
                  </a:txBody>
                  <a:tcPr marL="72000" marR="0" marT="0" marB="0"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274638" marR="0" lvl="0" indent="-274638" algn="l" defTabSz="914400" rtl="0" eaLnBrk="1" fontAlgn="base" latinLnBrk="0" hangingPunct="1">
                        <a:lnSpc>
                          <a:spcPct val="100000"/>
                        </a:lnSpc>
                        <a:spcBef>
                          <a:spcPct val="50000"/>
                        </a:spcBef>
                        <a:spcAft>
                          <a:spcPct val="0"/>
                        </a:spcAft>
                        <a:buClrTx/>
                        <a:buSzTx/>
                        <a:buFontTx/>
                        <a:buChar char="•"/>
                        <a:tabLst/>
                      </a:pPr>
                      <a:r>
                        <a:rPr kumimoji="0" lang="de-DE" sz="1500" b="0" i="0" u="none" strike="noStrike" cap="none" normalizeH="0" baseline="0" dirty="0" smtClean="0">
                          <a:ln>
                            <a:noFill/>
                          </a:ln>
                          <a:solidFill>
                            <a:schemeClr val="tx1"/>
                          </a:solidFill>
                          <a:effectLst/>
                          <a:latin typeface="Verdana" pitchFamily="34" charset="0"/>
                        </a:rPr>
                        <a:t>Recht zur Besichtigung und Prüfung </a:t>
                      </a:r>
                    </a:p>
                    <a:p>
                      <a:pPr marL="274638" marR="0" lvl="0" indent="-274638" algn="l" defTabSz="914400" rtl="0" eaLnBrk="1" fontAlgn="base" latinLnBrk="0" hangingPunct="1">
                        <a:lnSpc>
                          <a:spcPct val="100000"/>
                        </a:lnSpc>
                        <a:spcBef>
                          <a:spcPct val="50000"/>
                        </a:spcBef>
                        <a:spcAft>
                          <a:spcPct val="0"/>
                        </a:spcAft>
                        <a:buClrTx/>
                        <a:buSzTx/>
                        <a:buFontTx/>
                        <a:buChar char="•"/>
                        <a:tabLst/>
                      </a:pPr>
                      <a:r>
                        <a:rPr kumimoji="0" lang="de-DE" sz="1500" b="0" i="0" u="none" strike="noStrike" cap="none" normalizeH="0" baseline="0" dirty="0" smtClean="0">
                          <a:ln>
                            <a:noFill/>
                          </a:ln>
                          <a:solidFill>
                            <a:schemeClr val="tx1"/>
                          </a:solidFill>
                          <a:effectLst/>
                          <a:latin typeface="Verdana" pitchFamily="34" charset="0"/>
                        </a:rPr>
                        <a:t>Verfügung von Maßnahmen zur  </a:t>
                      </a:r>
                      <a:br>
                        <a:rPr kumimoji="0" lang="de-DE" sz="1500" b="0" i="0" u="none" strike="noStrike" cap="none" normalizeH="0" baseline="0" dirty="0" smtClean="0">
                          <a:ln>
                            <a:noFill/>
                          </a:ln>
                          <a:solidFill>
                            <a:schemeClr val="tx1"/>
                          </a:solidFill>
                          <a:effectLst/>
                          <a:latin typeface="Verdana" pitchFamily="34" charset="0"/>
                        </a:rPr>
                      </a:br>
                      <a:r>
                        <a:rPr kumimoji="0" lang="de-DE" sz="1500" b="0" i="0" u="none" strike="noStrike" cap="none" normalizeH="0" baseline="0" dirty="0" smtClean="0">
                          <a:ln>
                            <a:noFill/>
                          </a:ln>
                          <a:solidFill>
                            <a:schemeClr val="tx1"/>
                          </a:solidFill>
                          <a:effectLst/>
                          <a:latin typeface="Verdana" pitchFamily="34" charset="0"/>
                        </a:rPr>
                        <a:t>Durchführung der Rechtsvorschriften</a:t>
                      </a:r>
                    </a:p>
                  </a:txBody>
                  <a:tcPr marL="72000" marR="0" marT="0" marB="0" horzOverflow="overflow">
                    <a:lnL>
                      <a:noFill/>
                    </a:lnL>
                    <a:lnR cap="flat">
                      <a:noFill/>
                    </a:lnR>
                    <a:lnT>
                      <a:noFill/>
                    </a:lnT>
                    <a:lnB>
                      <a:noFill/>
                    </a:lnB>
                    <a:lnTlToBr>
                      <a:noFill/>
                    </a:lnTlToBr>
                    <a:lnBlToTr>
                      <a:noFill/>
                    </a:lnBlToTr>
                    <a:noFill/>
                  </a:tcPr>
                </a:tc>
              </a:tr>
              <a:tr h="1466850">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0" marR="0" lvl="0" indent="0" algn="l" defTabSz="914400" rtl="0" eaLnBrk="1" fontAlgn="base" latinLnBrk="0" hangingPunct="1">
                        <a:lnSpc>
                          <a:spcPct val="100000"/>
                        </a:lnSpc>
                        <a:spcBef>
                          <a:spcPct val="50000"/>
                        </a:spcBef>
                        <a:spcAft>
                          <a:spcPct val="0"/>
                        </a:spcAft>
                        <a:buClrTx/>
                        <a:buSzTx/>
                        <a:buFont typeface="Symbol" pitchFamily="18" charset="2"/>
                        <a:buNone/>
                        <a:tabLst/>
                      </a:pPr>
                      <a:r>
                        <a:rPr kumimoji="0" lang="de-DE" sz="1500" b="1" i="0" u="none" strike="noStrike" cap="none" normalizeH="0" baseline="0" smtClean="0">
                          <a:ln>
                            <a:noFill/>
                          </a:ln>
                          <a:solidFill>
                            <a:schemeClr val="tx1"/>
                          </a:solidFill>
                          <a:effectLst/>
                          <a:latin typeface="Verdana" pitchFamily="34" charset="0"/>
                        </a:rPr>
                        <a:t>Sanktionen bei Verstößen</a:t>
                      </a:r>
                      <a:endParaRPr kumimoji="0" lang="de-DE" sz="1500" b="0" i="0" u="none" strike="noStrike" cap="none" normalizeH="0" baseline="0" smtClean="0">
                        <a:ln>
                          <a:noFill/>
                        </a:ln>
                        <a:solidFill>
                          <a:schemeClr val="tx1"/>
                        </a:solidFill>
                        <a:effectLst/>
                        <a:latin typeface="Verdana" pitchFamily="34" charset="0"/>
                      </a:endParaRPr>
                    </a:p>
                  </a:txBody>
                  <a:tcPr marL="72000" marR="0" marT="0" marB="0" horzOverflow="overflow">
                    <a:lnL cap="flat">
                      <a:noFill/>
                    </a:lnL>
                    <a:lnR>
                      <a:noFill/>
                    </a:lnR>
                    <a:lnT>
                      <a:noFill/>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274638" marR="0" lvl="0" indent="-274638" algn="l" defTabSz="914400" rtl="0" eaLnBrk="1" fontAlgn="base" latinLnBrk="0" hangingPunct="1">
                        <a:lnSpc>
                          <a:spcPct val="100000"/>
                        </a:lnSpc>
                        <a:spcBef>
                          <a:spcPct val="50000"/>
                        </a:spcBef>
                        <a:spcAft>
                          <a:spcPct val="0"/>
                        </a:spcAft>
                        <a:buClrTx/>
                        <a:buSzTx/>
                        <a:buFontTx/>
                        <a:buChar char="•"/>
                        <a:tabLst/>
                      </a:pPr>
                      <a:r>
                        <a:rPr kumimoji="0" lang="de-DE" sz="1500" b="0" i="0" u="none" strike="noStrike" cap="none" normalizeH="0" baseline="0" dirty="0" smtClean="0">
                          <a:ln>
                            <a:noFill/>
                          </a:ln>
                          <a:solidFill>
                            <a:schemeClr val="tx1"/>
                          </a:solidFill>
                          <a:effectLst/>
                          <a:latin typeface="Verdana" pitchFamily="34" charset="0"/>
                        </a:rPr>
                        <a:t>verfolgt und ahndet Ordnungswidrigkeiten</a:t>
                      </a:r>
                    </a:p>
                    <a:p>
                      <a:pPr marL="274638" marR="0" lvl="0" indent="-274638" algn="l" defTabSz="914400" rtl="0" eaLnBrk="1" fontAlgn="base" latinLnBrk="0" hangingPunct="1">
                        <a:lnSpc>
                          <a:spcPct val="100000"/>
                        </a:lnSpc>
                        <a:spcBef>
                          <a:spcPct val="50000"/>
                        </a:spcBef>
                        <a:spcAft>
                          <a:spcPct val="0"/>
                        </a:spcAft>
                        <a:buClrTx/>
                        <a:buSzTx/>
                        <a:buFontTx/>
                        <a:buChar char="•"/>
                        <a:tabLst/>
                      </a:pPr>
                      <a:r>
                        <a:rPr kumimoji="0" lang="de-DE" sz="1500" b="0" i="0" u="none" strike="noStrike" cap="none" normalizeH="0" baseline="0" dirty="0" smtClean="0">
                          <a:ln>
                            <a:noFill/>
                          </a:ln>
                          <a:solidFill>
                            <a:schemeClr val="tx1"/>
                          </a:solidFill>
                          <a:effectLst/>
                          <a:latin typeface="Verdana" pitchFamily="34" charset="0"/>
                        </a:rPr>
                        <a:t>Verhängt bei Verstoßen</a:t>
                      </a:r>
                      <a:br>
                        <a:rPr kumimoji="0" lang="de-DE" sz="1500" b="0" i="0" u="none" strike="noStrike" cap="none" normalizeH="0" baseline="0" dirty="0" smtClean="0">
                          <a:ln>
                            <a:noFill/>
                          </a:ln>
                          <a:solidFill>
                            <a:schemeClr val="tx1"/>
                          </a:solidFill>
                          <a:effectLst/>
                          <a:latin typeface="Verdana" pitchFamily="34" charset="0"/>
                        </a:rPr>
                      </a:br>
                      <a:r>
                        <a:rPr kumimoji="0" lang="de-DE" sz="1500" b="0" i="0" u="none" strike="noStrike" cap="none" normalizeH="0" baseline="0" dirty="0" smtClean="0">
                          <a:ln>
                            <a:noFill/>
                          </a:ln>
                          <a:solidFill>
                            <a:schemeClr val="tx1"/>
                          </a:solidFill>
                          <a:effectLst/>
                          <a:latin typeface="Verdana" pitchFamily="34" charset="0"/>
                        </a:rPr>
                        <a:t>Verwarnungsgelder oder Geldbußen</a:t>
                      </a:r>
                    </a:p>
                    <a:p>
                      <a:pPr marL="274638" marR="0" lvl="0" indent="-274638" algn="l" defTabSz="914400" rtl="0" eaLnBrk="1" fontAlgn="base" latinLnBrk="0" hangingPunct="1">
                        <a:lnSpc>
                          <a:spcPct val="100000"/>
                        </a:lnSpc>
                        <a:spcBef>
                          <a:spcPct val="50000"/>
                        </a:spcBef>
                        <a:spcAft>
                          <a:spcPct val="0"/>
                        </a:spcAft>
                        <a:buClrTx/>
                        <a:buSzTx/>
                        <a:buFontTx/>
                        <a:buChar char="•"/>
                        <a:tabLst/>
                      </a:pPr>
                      <a:r>
                        <a:rPr kumimoji="0" lang="de-DE" sz="1500" b="0" i="0" u="none" strike="noStrike" cap="none" normalizeH="0" baseline="0" dirty="0" smtClean="0">
                          <a:ln>
                            <a:noFill/>
                          </a:ln>
                          <a:solidFill>
                            <a:schemeClr val="tx1"/>
                          </a:solidFill>
                          <a:effectLst/>
                          <a:latin typeface="Verdana" pitchFamily="34" charset="0"/>
                        </a:rPr>
                        <a:t>Stilllegung von Anlagen und Untersagen des Betreibens </a:t>
                      </a:r>
                    </a:p>
                    <a:p>
                      <a:pPr marL="274638" marR="0" lvl="0" indent="-274638" algn="l" defTabSz="914400" rtl="0" eaLnBrk="1" fontAlgn="base" latinLnBrk="0" hangingPunct="1">
                        <a:lnSpc>
                          <a:spcPct val="100000"/>
                        </a:lnSpc>
                        <a:spcBef>
                          <a:spcPct val="50000"/>
                        </a:spcBef>
                        <a:spcAft>
                          <a:spcPct val="0"/>
                        </a:spcAft>
                        <a:buClrTx/>
                        <a:buSzTx/>
                        <a:buFontTx/>
                        <a:buNone/>
                        <a:tabLst/>
                      </a:pPr>
                      <a:endParaRPr kumimoji="0" lang="de-DE" sz="1500" b="0" i="0" u="none" strike="noStrike" cap="none" normalizeH="0" baseline="0" dirty="0" smtClean="0">
                        <a:ln>
                          <a:noFill/>
                        </a:ln>
                        <a:solidFill>
                          <a:schemeClr val="tx1"/>
                        </a:solidFill>
                        <a:effectLst/>
                        <a:latin typeface="Verdana" pitchFamily="34" charset="0"/>
                      </a:endParaRPr>
                    </a:p>
                  </a:txBody>
                  <a:tcPr marL="72000" marR="0" marT="0" marB="0" horzOverflow="overflow">
                    <a:lnL>
                      <a:noFill/>
                    </a:lnL>
                    <a:lnR cap="flat">
                      <a:noFill/>
                    </a:lnR>
                    <a:lnT>
                      <a:noFill/>
                    </a:lnT>
                    <a:lnB cap="flat">
                      <a:noFill/>
                    </a:lnB>
                    <a:lnTlToBr>
                      <a:noFill/>
                    </a:lnTlToBr>
                    <a:lnBlToTr>
                      <a:noFill/>
                    </a:lnBlToTr>
                    <a:noFill/>
                  </a:tcPr>
                </a:tc>
              </a:tr>
            </a:tbl>
          </a:graphicData>
        </a:graphic>
      </p:graphicFrame>
      <p:pic>
        <p:nvPicPr>
          <p:cNvPr id="5" name="Grafik 4"/>
          <p:cNvPicPr>
            <a:picLocks noChangeAspect="1"/>
          </p:cNvPicPr>
          <p:nvPr/>
        </p:nvPicPr>
        <p:blipFill>
          <a:blip r:embed="rId2"/>
          <a:stretch>
            <a:fillRect/>
          </a:stretch>
        </p:blipFill>
        <p:spPr>
          <a:xfrm>
            <a:off x="471896" y="2146472"/>
            <a:ext cx="1115665" cy="1060796"/>
          </a:xfrm>
          <a:prstGeom prst="rect">
            <a:avLst/>
          </a:prstGeom>
        </p:spPr>
      </p:pic>
      <p:pic>
        <p:nvPicPr>
          <p:cNvPr id="7" name="Grafik 6"/>
          <p:cNvPicPr>
            <a:picLocks noChangeAspect="1"/>
          </p:cNvPicPr>
          <p:nvPr/>
        </p:nvPicPr>
        <p:blipFill>
          <a:blip r:embed="rId3"/>
          <a:stretch>
            <a:fillRect/>
          </a:stretch>
        </p:blipFill>
        <p:spPr>
          <a:xfrm>
            <a:off x="8839175" y="2119699"/>
            <a:ext cx="2238375" cy="685800"/>
          </a:xfrm>
          <a:prstGeom prst="rect">
            <a:avLst/>
          </a:prstGeom>
        </p:spPr>
      </p:pic>
      <p:sp>
        <p:nvSpPr>
          <p:cNvPr id="9" name="Titel 1"/>
          <p:cNvSpPr txBox="1">
            <a:spLocks/>
          </p:cNvSpPr>
          <p:nvPr/>
        </p:nvSpPr>
        <p:spPr>
          <a:xfrm>
            <a:off x="95250" y="503238"/>
            <a:ext cx="10972800" cy="75991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b="1" dirty="0">
                <a:solidFill>
                  <a:schemeClr val="bg1"/>
                </a:solidFill>
              </a:rPr>
              <a:t>Duales System im Arbeitsschutz</a:t>
            </a:r>
          </a:p>
        </p:txBody>
      </p:sp>
    </p:spTree>
    <p:extLst>
      <p:ext uri="{BB962C8B-B14F-4D97-AF65-F5344CB8AC3E}">
        <p14:creationId xmlns:p14="http://schemas.microsoft.com/office/powerpoint/2010/main" val="26630070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4110769" y="1546130"/>
            <a:ext cx="2465162" cy="400110"/>
          </a:xfrm>
          <a:prstGeom prst="rect">
            <a:avLst/>
          </a:prstGeom>
        </p:spPr>
        <p:txBody>
          <a:bodyPr wrap="none">
            <a:spAutoFit/>
          </a:bodyPr>
          <a:lstStyle/>
          <a:p>
            <a:r>
              <a:rPr lang="de-DE" sz="2000" dirty="0" smtClean="0"/>
              <a:t>Berufsgenossenschaft</a:t>
            </a:r>
            <a:endParaRPr lang="de-DE" sz="2000" dirty="0"/>
          </a:p>
        </p:txBody>
      </p:sp>
      <p:graphicFrame>
        <p:nvGraphicFramePr>
          <p:cNvPr id="4" name="Tabelle 3"/>
          <p:cNvGraphicFramePr>
            <a:graphicFrameLocks noGrp="1"/>
          </p:cNvGraphicFramePr>
          <p:nvPr>
            <p:extLst>
              <p:ext uri="{D42A27DB-BD31-4B8C-83A1-F6EECF244321}">
                <p14:modId xmlns:p14="http://schemas.microsoft.com/office/powerpoint/2010/main" val="2242621791"/>
              </p:ext>
            </p:extLst>
          </p:nvPr>
        </p:nvGraphicFramePr>
        <p:xfrm>
          <a:off x="1423514" y="2198476"/>
          <a:ext cx="7566025" cy="4326415"/>
        </p:xfrm>
        <a:graphic>
          <a:graphicData uri="http://schemas.openxmlformats.org/drawingml/2006/table">
            <a:tbl>
              <a:tblPr/>
              <a:tblGrid>
                <a:gridCol w="2728913"/>
                <a:gridCol w="4837112"/>
              </a:tblGrid>
              <a:tr h="2199165">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0" marR="0" lvl="0" indent="0" algn="l" defTabSz="914400" rtl="0" eaLnBrk="1" fontAlgn="base" latinLnBrk="0" hangingPunct="1">
                        <a:lnSpc>
                          <a:spcPct val="100000"/>
                        </a:lnSpc>
                        <a:spcBef>
                          <a:spcPct val="50000"/>
                        </a:spcBef>
                        <a:spcAft>
                          <a:spcPct val="0"/>
                        </a:spcAft>
                        <a:buClrTx/>
                        <a:buSzTx/>
                        <a:buFont typeface="Symbol" pitchFamily="18" charset="2"/>
                        <a:buNone/>
                        <a:tabLst/>
                      </a:pPr>
                      <a:r>
                        <a:rPr kumimoji="0" lang="de-DE" sz="1500" b="1" i="0" u="none" strike="noStrike" cap="none" normalizeH="0" baseline="0" dirty="0" smtClean="0">
                          <a:ln>
                            <a:noFill/>
                          </a:ln>
                          <a:solidFill>
                            <a:schemeClr val="tx1"/>
                          </a:solidFill>
                          <a:effectLst/>
                          <a:latin typeface="Verdana" pitchFamily="34" charset="0"/>
                          <a:ea typeface="ＭＳ Ｐゴシック" pitchFamily="112" charset="-128"/>
                        </a:rPr>
                        <a:t>Aufgaben</a:t>
                      </a:r>
                      <a:endParaRPr kumimoji="0" lang="de-DE" sz="1500" b="0" i="0" u="none" strike="noStrike" cap="none" normalizeH="0" baseline="0" dirty="0" smtClean="0">
                        <a:ln>
                          <a:noFill/>
                        </a:ln>
                        <a:solidFill>
                          <a:schemeClr val="tx1"/>
                        </a:solidFill>
                        <a:effectLst/>
                        <a:latin typeface="Verdana" pitchFamily="34" charset="0"/>
                        <a:ea typeface="ＭＳ Ｐゴシック" pitchFamily="112" charset="-128"/>
                      </a:endParaRPr>
                    </a:p>
                  </a:txBody>
                  <a:tcPr marL="72000" marR="0" marT="0" marB="0" horzOverflow="overflow">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274638" marR="0" lvl="0" indent="-274638" algn="l" defTabSz="914400" rtl="0" eaLnBrk="1" fontAlgn="base" latinLnBrk="0" hangingPunct="1">
                        <a:lnSpc>
                          <a:spcPct val="100000"/>
                        </a:lnSpc>
                        <a:spcBef>
                          <a:spcPct val="50000"/>
                        </a:spcBef>
                        <a:spcAft>
                          <a:spcPct val="0"/>
                        </a:spcAft>
                        <a:buClrTx/>
                        <a:buSzTx/>
                        <a:buFontTx/>
                        <a:buChar char="•"/>
                        <a:tabLst/>
                      </a:pPr>
                      <a:r>
                        <a:rPr kumimoji="0" lang="de-DE" sz="1500" b="0" i="0" u="none" strike="noStrike" cap="none" normalizeH="0" baseline="0" dirty="0" smtClean="0">
                          <a:ln>
                            <a:noFill/>
                          </a:ln>
                          <a:solidFill>
                            <a:schemeClr val="tx1"/>
                          </a:solidFill>
                          <a:effectLst/>
                          <a:latin typeface="Verdana" pitchFamily="34" charset="0"/>
                          <a:ea typeface="ＭＳ Ｐゴシック" pitchFamily="112" charset="-128"/>
                        </a:rPr>
                        <a:t>Unfallverhütungsvorschriften erlassen und </a:t>
                      </a:r>
                      <a:br>
                        <a:rPr kumimoji="0" lang="de-DE" sz="1500" b="0" i="0" u="none" strike="noStrike" cap="none" normalizeH="0" baseline="0" dirty="0" smtClean="0">
                          <a:ln>
                            <a:noFill/>
                          </a:ln>
                          <a:solidFill>
                            <a:schemeClr val="tx1"/>
                          </a:solidFill>
                          <a:effectLst/>
                          <a:latin typeface="Verdana" pitchFamily="34" charset="0"/>
                          <a:ea typeface="ＭＳ Ｐゴシック" pitchFamily="112" charset="-128"/>
                        </a:rPr>
                      </a:br>
                      <a:r>
                        <a:rPr kumimoji="0" lang="de-DE" sz="1500" b="0" i="0" u="none" strike="noStrike" cap="none" normalizeH="0" baseline="0" dirty="0" smtClean="0">
                          <a:ln>
                            <a:noFill/>
                          </a:ln>
                          <a:solidFill>
                            <a:schemeClr val="tx1"/>
                          </a:solidFill>
                          <a:effectLst/>
                          <a:latin typeface="Verdana" pitchFamily="34" charset="0"/>
                          <a:ea typeface="ＭＳ Ｐゴシック" pitchFamily="112" charset="-128"/>
                        </a:rPr>
                        <a:t>überwachen</a:t>
                      </a:r>
                    </a:p>
                    <a:p>
                      <a:pPr marL="274638" marR="0" lvl="0" indent="-274638" algn="l" defTabSz="914400" rtl="0" eaLnBrk="1" fontAlgn="base" latinLnBrk="0" hangingPunct="1">
                        <a:lnSpc>
                          <a:spcPct val="100000"/>
                        </a:lnSpc>
                        <a:spcBef>
                          <a:spcPct val="50000"/>
                        </a:spcBef>
                        <a:spcAft>
                          <a:spcPct val="0"/>
                        </a:spcAft>
                        <a:buClrTx/>
                        <a:buSzTx/>
                        <a:buFontTx/>
                        <a:buChar char="•"/>
                        <a:tabLst/>
                      </a:pPr>
                      <a:r>
                        <a:rPr kumimoji="0" lang="de-DE" sz="1500" b="0" i="0" u="none" strike="noStrike" cap="none" normalizeH="0" baseline="0" dirty="0" smtClean="0">
                          <a:ln>
                            <a:noFill/>
                          </a:ln>
                          <a:solidFill>
                            <a:schemeClr val="tx1"/>
                          </a:solidFill>
                          <a:effectLst/>
                          <a:latin typeface="Verdana" pitchFamily="34" charset="0"/>
                          <a:ea typeface="ＭＳ Ｐゴシック" pitchFamily="112" charset="-128"/>
                        </a:rPr>
                        <a:t>Arbeitsunfälle und Berufskrankheiten </a:t>
                      </a:r>
                      <a:br>
                        <a:rPr kumimoji="0" lang="de-DE" sz="1500" b="0" i="0" u="none" strike="noStrike" cap="none" normalizeH="0" baseline="0" dirty="0" smtClean="0">
                          <a:ln>
                            <a:noFill/>
                          </a:ln>
                          <a:solidFill>
                            <a:schemeClr val="tx1"/>
                          </a:solidFill>
                          <a:effectLst/>
                          <a:latin typeface="Verdana" pitchFamily="34" charset="0"/>
                          <a:ea typeface="ＭＳ Ｐゴシック" pitchFamily="112" charset="-128"/>
                        </a:rPr>
                      </a:br>
                      <a:r>
                        <a:rPr kumimoji="0" lang="de-DE" sz="1500" b="0" i="0" u="none" strike="noStrike" cap="none" normalizeH="0" baseline="0" dirty="0" smtClean="0">
                          <a:ln>
                            <a:noFill/>
                          </a:ln>
                          <a:solidFill>
                            <a:schemeClr val="tx1"/>
                          </a:solidFill>
                          <a:effectLst/>
                          <a:latin typeface="Verdana" pitchFamily="34" charset="0"/>
                          <a:ea typeface="ＭＳ Ｐゴシック" pitchFamily="112" charset="-128"/>
                        </a:rPr>
                        <a:t>verhüten</a:t>
                      </a:r>
                    </a:p>
                    <a:p>
                      <a:pPr marL="274638" marR="0" lvl="0" indent="-274638" algn="l" defTabSz="914400" rtl="0" eaLnBrk="1" fontAlgn="base" latinLnBrk="0" hangingPunct="1">
                        <a:lnSpc>
                          <a:spcPct val="100000"/>
                        </a:lnSpc>
                        <a:spcBef>
                          <a:spcPct val="50000"/>
                        </a:spcBef>
                        <a:spcAft>
                          <a:spcPct val="0"/>
                        </a:spcAft>
                        <a:buClrTx/>
                        <a:buSzTx/>
                        <a:buFontTx/>
                        <a:buChar char="•"/>
                        <a:tabLst/>
                      </a:pPr>
                      <a:r>
                        <a:rPr kumimoji="0" lang="de-DE" sz="1500" b="0" i="0" u="none" strike="noStrike" cap="none" normalizeH="0" baseline="0" dirty="0" smtClean="0">
                          <a:ln>
                            <a:noFill/>
                          </a:ln>
                          <a:solidFill>
                            <a:schemeClr val="tx1"/>
                          </a:solidFill>
                          <a:effectLst/>
                          <a:latin typeface="Verdana" pitchFamily="34" charset="0"/>
                          <a:ea typeface="ＭＳ Ｐゴシック" pitchFamily="112" charset="-128"/>
                        </a:rPr>
                        <a:t>Leistungen zur Rehabilitation und bei </a:t>
                      </a:r>
                      <a:br>
                        <a:rPr kumimoji="0" lang="de-DE" sz="1500" b="0" i="0" u="none" strike="noStrike" cap="none" normalizeH="0" baseline="0" dirty="0" smtClean="0">
                          <a:ln>
                            <a:noFill/>
                          </a:ln>
                          <a:solidFill>
                            <a:schemeClr val="tx1"/>
                          </a:solidFill>
                          <a:effectLst/>
                          <a:latin typeface="Verdana" pitchFamily="34" charset="0"/>
                          <a:ea typeface="ＭＳ Ｐゴシック" pitchFamily="112" charset="-128"/>
                        </a:rPr>
                      </a:br>
                      <a:r>
                        <a:rPr kumimoji="0" lang="de-DE" sz="1500" b="0" i="0" u="none" strike="noStrike" cap="none" normalizeH="0" baseline="0" dirty="0" smtClean="0">
                          <a:ln>
                            <a:noFill/>
                          </a:ln>
                          <a:solidFill>
                            <a:schemeClr val="tx1"/>
                          </a:solidFill>
                          <a:effectLst/>
                          <a:latin typeface="Verdana" pitchFamily="34" charset="0"/>
                          <a:ea typeface="ＭＳ Ｐゴシック" pitchFamily="112" charset="-128"/>
                        </a:rPr>
                        <a:t>Unfallfolgen erbringen</a:t>
                      </a:r>
                    </a:p>
                    <a:p>
                      <a:pPr marL="274638" marR="0" lvl="0" indent="-274638" algn="l" defTabSz="914400" rtl="0" eaLnBrk="1" fontAlgn="base" latinLnBrk="0" hangingPunct="1">
                        <a:lnSpc>
                          <a:spcPct val="100000"/>
                        </a:lnSpc>
                        <a:spcBef>
                          <a:spcPct val="50000"/>
                        </a:spcBef>
                        <a:spcAft>
                          <a:spcPct val="0"/>
                        </a:spcAft>
                        <a:buClrTx/>
                        <a:buSzTx/>
                        <a:buFontTx/>
                        <a:buChar char="•"/>
                        <a:tabLst/>
                      </a:pPr>
                      <a:r>
                        <a:rPr kumimoji="0" lang="de-DE" sz="1500" b="0" i="0" u="none" strike="noStrike" cap="none" normalizeH="0" baseline="0" dirty="0" smtClean="0">
                          <a:ln>
                            <a:noFill/>
                          </a:ln>
                          <a:solidFill>
                            <a:schemeClr val="tx1"/>
                          </a:solidFill>
                          <a:effectLst/>
                          <a:latin typeface="Verdana" pitchFamily="34" charset="0"/>
                          <a:ea typeface="ＭＳ Ｐゴシック" pitchFamily="112" charset="-128"/>
                        </a:rPr>
                        <a:t>Beraten von Unternehmen in Arbeitsschutzfragen</a:t>
                      </a:r>
                    </a:p>
                  </a:txBody>
                  <a:tcPr marL="72000" marR="0" marT="0" marB="0" horzOverflow="overflow">
                    <a:lnL>
                      <a:noFill/>
                    </a:lnL>
                    <a:lnR>
                      <a:noFill/>
                    </a:lnR>
                    <a:lnT>
                      <a:noFill/>
                    </a:lnT>
                    <a:lnB>
                      <a:noFill/>
                    </a:lnB>
                    <a:lnTlToBr>
                      <a:noFill/>
                    </a:lnTlToBr>
                    <a:lnBlToTr>
                      <a:noFill/>
                    </a:lnBlToTr>
                    <a:noFill/>
                  </a:tcPr>
                </a:tc>
              </a:tr>
              <a:tr h="1331913">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0" marR="0" lvl="0" indent="0" algn="l" defTabSz="914400" rtl="0" eaLnBrk="1" fontAlgn="base" latinLnBrk="0" hangingPunct="1">
                        <a:lnSpc>
                          <a:spcPct val="100000"/>
                        </a:lnSpc>
                        <a:spcBef>
                          <a:spcPct val="50000"/>
                        </a:spcBef>
                        <a:spcAft>
                          <a:spcPct val="0"/>
                        </a:spcAft>
                        <a:buClrTx/>
                        <a:buSzTx/>
                        <a:buFont typeface="Symbol" pitchFamily="18" charset="2"/>
                        <a:buNone/>
                        <a:tabLst/>
                      </a:pPr>
                      <a:r>
                        <a:rPr kumimoji="0" lang="de-DE" sz="1500" b="1" i="0" u="none" strike="noStrike" cap="none" normalizeH="0" baseline="0" dirty="0" smtClean="0">
                          <a:ln>
                            <a:noFill/>
                          </a:ln>
                          <a:solidFill>
                            <a:schemeClr val="tx1"/>
                          </a:solidFill>
                          <a:effectLst/>
                          <a:latin typeface="Verdana" pitchFamily="34" charset="0"/>
                          <a:ea typeface="ＭＳ Ｐゴシック" pitchFamily="112" charset="-128"/>
                        </a:rPr>
                        <a:t>Befugnisse</a:t>
                      </a:r>
                      <a:endParaRPr kumimoji="0" lang="de-DE" sz="1500" b="0" i="0" u="none" strike="noStrike" cap="none" normalizeH="0" baseline="0" dirty="0" smtClean="0">
                        <a:ln>
                          <a:noFill/>
                        </a:ln>
                        <a:solidFill>
                          <a:schemeClr val="tx1"/>
                        </a:solidFill>
                        <a:effectLst/>
                        <a:latin typeface="Verdana" pitchFamily="34" charset="0"/>
                        <a:ea typeface="ＭＳ Ｐゴシック" pitchFamily="112" charset="-128"/>
                      </a:endParaRPr>
                    </a:p>
                  </a:txBody>
                  <a:tcPr marL="72000" marR="0" marT="0" marB="0" horzOverflow="overflow">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274638" marR="0" lvl="0" indent="-274638" algn="l" defTabSz="914400" rtl="0" eaLnBrk="1" fontAlgn="base" latinLnBrk="0" hangingPunct="1">
                        <a:lnSpc>
                          <a:spcPct val="100000"/>
                        </a:lnSpc>
                        <a:spcBef>
                          <a:spcPct val="50000"/>
                        </a:spcBef>
                        <a:spcAft>
                          <a:spcPct val="0"/>
                        </a:spcAft>
                        <a:buClrTx/>
                        <a:buSzTx/>
                        <a:buFontTx/>
                        <a:buChar char="•"/>
                        <a:tabLst/>
                      </a:pPr>
                      <a:r>
                        <a:rPr kumimoji="0" lang="de-DE" sz="1500" b="0" i="0" u="none" strike="noStrike" cap="none" normalizeH="0" baseline="0" dirty="0" smtClean="0">
                          <a:ln>
                            <a:noFill/>
                          </a:ln>
                          <a:solidFill>
                            <a:schemeClr val="tx1"/>
                          </a:solidFill>
                          <a:effectLst/>
                          <a:latin typeface="Verdana" pitchFamily="34" charset="0"/>
                          <a:ea typeface="ＭＳ Ｐゴシック" pitchFamily="112" charset="-128"/>
                        </a:rPr>
                        <a:t>besichtigen</a:t>
                      </a:r>
                    </a:p>
                    <a:p>
                      <a:pPr marL="274638" marR="0" lvl="0" indent="-274638" algn="l" defTabSz="914400" rtl="0" eaLnBrk="1" fontAlgn="base" latinLnBrk="0" hangingPunct="1">
                        <a:lnSpc>
                          <a:spcPct val="100000"/>
                        </a:lnSpc>
                        <a:spcBef>
                          <a:spcPct val="50000"/>
                        </a:spcBef>
                        <a:spcAft>
                          <a:spcPct val="0"/>
                        </a:spcAft>
                        <a:buClrTx/>
                        <a:buSzTx/>
                        <a:buFontTx/>
                        <a:buChar char="•"/>
                        <a:tabLst/>
                      </a:pPr>
                      <a:r>
                        <a:rPr kumimoji="0" lang="de-DE" sz="1500" b="0" i="0" u="none" strike="noStrike" cap="none" normalizeH="0" baseline="0" dirty="0" smtClean="0">
                          <a:ln>
                            <a:noFill/>
                          </a:ln>
                          <a:solidFill>
                            <a:schemeClr val="tx1"/>
                          </a:solidFill>
                          <a:effectLst/>
                          <a:latin typeface="Verdana" pitchFamily="34" charset="0"/>
                          <a:ea typeface="ＭＳ Ｐゴシック" pitchFamily="112" charset="-128"/>
                        </a:rPr>
                        <a:t>Auskünfte einholen</a:t>
                      </a:r>
                    </a:p>
                    <a:p>
                      <a:pPr marL="274638" marR="0" lvl="0" indent="-274638" algn="l" defTabSz="914400" rtl="0" eaLnBrk="1" fontAlgn="base" latinLnBrk="0" hangingPunct="1">
                        <a:lnSpc>
                          <a:spcPct val="100000"/>
                        </a:lnSpc>
                        <a:spcBef>
                          <a:spcPct val="50000"/>
                        </a:spcBef>
                        <a:spcAft>
                          <a:spcPct val="0"/>
                        </a:spcAft>
                        <a:buClrTx/>
                        <a:buSzTx/>
                        <a:buFontTx/>
                        <a:buChar char="•"/>
                        <a:tabLst/>
                      </a:pPr>
                      <a:r>
                        <a:rPr kumimoji="0" lang="de-DE" sz="1500" b="0" i="0" u="none" strike="noStrike" cap="none" normalizeH="0" baseline="0" dirty="0" smtClean="0">
                          <a:ln>
                            <a:noFill/>
                          </a:ln>
                          <a:solidFill>
                            <a:schemeClr val="tx1"/>
                          </a:solidFill>
                          <a:effectLst/>
                          <a:latin typeface="Verdana" pitchFamily="34" charset="0"/>
                          <a:ea typeface="ＭＳ Ｐゴシック" pitchFamily="112" charset="-128"/>
                        </a:rPr>
                        <a:t>Proben entnehmen</a:t>
                      </a:r>
                    </a:p>
                    <a:p>
                      <a:pPr marL="274638" marR="0" lvl="0" indent="-274638" algn="l" defTabSz="914400" rtl="0" eaLnBrk="1" fontAlgn="base" latinLnBrk="0" hangingPunct="1">
                        <a:lnSpc>
                          <a:spcPct val="100000"/>
                        </a:lnSpc>
                        <a:spcBef>
                          <a:spcPct val="50000"/>
                        </a:spcBef>
                        <a:spcAft>
                          <a:spcPct val="0"/>
                        </a:spcAft>
                        <a:buClrTx/>
                        <a:buSzTx/>
                        <a:buFontTx/>
                        <a:buChar char="•"/>
                        <a:tabLst/>
                      </a:pPr>
                      <a:r>
                        <a:rPr kumimoji="0" lang="de-DE" sz="1500" b="0" i="0" u="none" strike="noStrike" cap="none" normalizeH="0" baseline="0" dirty="0" smtClean="0">
                          <a:ln>
                            <a:noFill/>
                          </a:ln>
                          <a:solidFill>
                            <a:schemeClr val="tx1"/>
                          </a:solidFill>
                          <a:effectLst/>
                          <a:latin typeface="Verdana" pitchFamily="34" charset="0"/>
                          <a:ea typeface="ＭＳ Ｐゴシック" pitchFamily="112" charset="-128"/>
                        </a:rPr>
                        <a:t>Treffen von Anordnungen bei "Gefahr im Verzug"</a:t>
                      </a:r>
                    </a:p>
                  </a:txBody>
                  <a:tcPr marL="72000" marR="0" marT="0" marB="0" horzOverflow="overflow">
                    <a:lnL>
                      <a:noFill/>
                    </a:lnL>
                    <a:lnR>
                      <a:noFill/>
                    </a:lnR>
                    <a:lnT>
                      <a:noFill/>
                    </a:lnT>
                    <a:lnB>
                      <a:noFill/>
                    </a:lnB>
                    <a:lnTlToBr>
                      <a:noFill/>
                    </a:lnTlToBr>
                    <a:lnBlToTr>
                      <a:noFill/>
                    </a:lnBlToTr>
                    <a:noFill/>
                  </a:tcPr>
                </a:tc>
              </a:tr>
              <a:tr h="641350">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0" marR="0" lvl="0" indent="0" algn="l" defTabSz="914400" rtl="0" eaLnBrk="1" fontAlgn="base" latinLnBrk="0" hangingPunct="1">
                        <a:lnSpc>
                          <a:spcPct val="100000"/>
                        </a:lnSpc>
                        <a:spcBef>
                          <a:spcPct val="50000"/>
                        </a:spcBef>
                        <a:spcAft>
                          <a:spcPct val="0"/>
                        </a:spcAft>
                        <a:buClrTx/>
                        <a:buSzTx/>
                        <a:buFont typeface="Symbol" pitchFamily="18" charset="2"/>
                        <a:buNone/>
                        <a:tabLst/>
                      </a:pPr>
                      <a:r>
                        <a:rPr kumimoji="0" lang="de-DE" sz="1500" b="1" i="0" u="none" strike="noStrike" cap="none" normalizeH="0" baseline="0" smtClean="0">
                          <a:ln>
                            <a:noFill/>
                          </a:ln>
                          <a:solidFill>
                            <a:schemeClr val="tx1"/>
                          </a:solidFill>
                          <a:effectLst/>
                          <a:latin typeface="Verdana" pitchFamily="34" charset="0"/>
                          <a:ea typeface="ＭＳ Ｐゴシック" pitchFamily="112" charset="-128"/>
                        </a:rPr>
                        <a:t>Sanktionen bei Verstößen</a:t>
                      </a:r>
                      <a:endParaRPr kumimoji="0" lang="de-DE" sz="1500" b="0" i="0" u="none" strike="noStrike" cap="none" normalizeH="0" baseline="0" smtClean="0">
                        <a:ln>
                          <a:noFill/>
                        </a:ln>
                        <a:solidFill>
                          <a:schemeClr val="tx1"/>
                        </a:solidFill>
                        <a:effectLst/>
                        <a:latin typeface="Verdana" pitchFamily="34" charset="0"/>
                        <a:ea typeface="ＭＳ Ｐゴシック" pitchFamily="112" charset="-128"/>
                      </a:endParaRPr>
                    </a:p>
                  </a:txBody>
                  <a:tcPr marL="72000" marR="0" marT="0" marB="0" horzOverflow="overflow">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274638" marR="0" lvl="0" indent="-274638" algn="l" defTabSz="914400" rtl="0" eaLnBrk="0" fontAlgn="base" latinLnBrk="0" hangingPunct="0">
                        <a:lnSpc>
                          <a:spcPct val="100000"/>
                        </a:lnSpc>
                        <a:spcBef>
                          <a:spcPct val="50000"/>
                        </a:spcBef>
                        <a:spcAft>
                          <a:spcPct val="0"/>
                        </a:spcAft>
                        <a:buClrTx/>
                        <a:buSzTx/>
                        <a:buFontTx/>
                        <a:buChar char="•"/>
                        <a:tabLst/>
                      </a:pPr>
                      <a:r>
                        <a:rPr kumimoji="0" lang="de-DE" sz="1500" b="0" i="0" u="none" strike="noStrike" cap="none" normalizeH="0" baseline="0" dirty="0" smtClean="0">
                          <a:ln>
                            <a:noFill/>
                          </a:ln>
                          <a:solidFill>
                            <a:schemeClr val="tx1"/>
                          </a:solidFill>
                          <a:effectLst/>
                          <a:latin typeface="Verdana" pitchFamily="34" charset="0"/>
                          <a:ea typeface="ＭＳ Ｐゴシック" pitchFamily="112" charset="-128"/>
                        </a:rPr>
                        <a:t>Verwarnungsgelder, Geldbußen verhängen </a:t>
                      </a:r>
                    </a:p>
                  </a:txBody>
                  <a:tcPr marL="72000" marR="0" marT="0" marB="0" horzOverflow="overflow">
                    <a:lnL>
                      <a:noFill/>
                    </a:lnL>
                    <a:lnR>
                      <a:noFill/>
                    </a:lnR>
                    <a:lnT>
                      <a:noFill/>
                    </a:lnT>
                    <a:lnB>
                      <a:noFill/>
                    </a:lnB>
                    <a:lnTlToBr>
                      <a:noFill/>
                    </a:lnTlToBr>
                    <a:lnBlToTr>
                      <a:noFill/>
                    </a:lnBlToTr>
                    <a:noFill/>
                  </a:tcPr>
                </a:tc>
              </a:tr>
            </a:tbl>
          </a:graphicData>
        </a:graphic>
      </p:graphicFrame>
      <p:pic>
        <p:nvPicPr>
          <p:cNvPr id="7" name="Grafik 6"/>
          <p:cNvPicPr>
            <a:picLocks noChangeAspect="1"/>
          </p:cNvPicPr>
          <p:nvPr/>
        </p:nvPicPr>
        <p:blipFill>
          <a:blip r:embed="rId2"/>
          <a:stretch>
            <a:fillRect/>
          </a:stretch>
        </p:blipFill>
        <p:spPr>
          <a:xfrm>
            <a:off x="9228081" y="2602908"/>
            <a:ext cx="2047921" cy="1396310"/>
          </a:xfrm>
          <a:prstGeom prst="rect">
            <a:avLst/>
          </a:prstGeom>
        </p:spPr>
      </p:pic>
      <p:sp>
        <p:nvSpPr>
          <p:cNvPr id="10" name="Titel 1"/>
          <p:cNvSpPr txBox="1">
            <a:spLocks/>
          </p:cNvSpPr>
          <p:nvPr/>
        </p:nvSpPr>
        <p:spPr>
          <a:xfrm>
            <a:off x="95250" y="503238"/>
            <a:ext cx="10972800" cy="75991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b="1" dirty="0">
                <a:solidFill>
                  <a:schemeClr val="bg1"/>
                </a:solidFill>
              </a:rPr>
              <a:t>Duales System im Arbeitsschutz</a:t>
            </a:r>
          </a:p>
        </p:txBody>
      </p:sp>
    </p:spTree>
    <p:extLst>
      <p:ext uri="{BB962C8B-B14F-4D97-AF65-F5344CB8AC3E}">
        <p14:creationId xmlns:p14="http://schemas.microsoft.com/office/powerpoint/2010/main" val="6011297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4324349" y="2550640"/>
            <a:ext cx="3543300" cy="1295400"/>
          </a:xfrm>
          <a:prstGeom prst="rect">
            <a:avLst/>
          </a:prstGeom>
        </p:spPr>
      </p:pic>
      <p:sp>
        <p:nvSpPr>
          <p:cNvPr id="4" name="Rechteck 3"/>
          <p:cNvSpPr/>
          <p:nvPr/>
        </p:nvSpPr>
        <p:spPr>
          <a:xfrm>
            <a:off x="3022882" y="1619850"/>
            <a:ext cx="6146234" cy="323165"/>
          </a:xfrm>
          <a:prstGeom prst="rect">
            <a:avLst/>
          </a:prstGeom>
        </p:spPr>
        <p:txBody>
          <a:bodyPr wrap="none">
            <a:spAutoFit/>
          </a:bodyPr>
          <a:lstStyle/>
          <a:p>
            <a:pPr lvl="0" fontAlgn="base">
              <a:spcBef>
                <a:spcPct val="50000"/>
              </a:spcBef>
              <a:spcAft>
                <a:spcPct val="0"/>
              </a:spcAft>
            </a:pPr>
            <a:r>
              <a:rPr lang="de-DE" altLang="de-DE" sz="1500" b="1" dirty="0">
                <a:solidFill>
                  <a:srgbClr val="000000"/>
                </a:solidFill>
                <a:latin typeface="Verdana" panose="020B0604030504040204" pitchFamily="34" charset="0"/>
                <a:ea typeface="MS PGothic" panose="020B0600070205080204" pitchFamily="34" charset="-128"/>
              </a:rPr>
              <a:t>Wissen Sie, zu welcher BG unser Unternehmen gehört?</a:t>
            </a:r>
          </a:p>
        </p:txBody>
      </p:sp>
      <p:sp>
        <p:nvSpPr>
          <p:cNvPr id="5" name="Rechteck 4"/>
          <p:cNvSpPr/>
          <p:nvPr/>
        </p:nvSpPr>
        <p:spPr>
          <a:xfrm>
            <a:off x="2125362" y="5277277"/>
            <a:ext cx="7043754" cy="553998"/>
          </a:xfrm>
          <a:prstGeom prst="rect">
            <a:avLst/>
          </a:prstGeom>
        </p:spPr>
        <p:txBody>
          <a:bodyPr wrap="square">
            <a:spAutoFit/>
          </a:bodyPr>
          <a:lstStyle/>
          <a:p>
            <a:pPr lvl="0" eaLnBrk="0" fontAlgn="base" hangingPunct="0">
              <a:spcBef>
                <a:spcPct val="60000"/>
              </a:spcBef>
              <a:spcAft>
                <a:spcPct val="0"/>
              </a:spcAft>
              <a:buClr>
                <a:srgbClr val="333333"/>
              </a:buClr>
            </a:pPr>
            <a:r>
              <a:rPr lang="de-DE" altLang="de-DE" sz="1500" b="1" dirty="0">
                <a:solidFill>
                  <a:srgbClr val="7E1419"/>
                </a:solidFill>
                <a:latin typeface="Verdana" panose="020B0604030504040204" pitchFamily="34" charset="0"/>
                <a:ea typeface="MS PGothic" panose="020B0600070205080204" pitchFamily="34" charset="-128"/>
              </a:rPr>
              <a:t>Sie sind während der Arbeitszeit sowie auf dem direkten Weg zur Arbeit bzw. Heimweg bei der BG versichert.</a:t>
            </a:r>
          </a:p>
        </p:txBody>
      </p:sp>
      <p:pic>
        <p:nvPicPr>
          <p:cNvPr id="6" name="Grafik 5"/>
          <p:cNvPicPr>
            <a:picLocks noChangeAspect="1"/>
          </p:cNvPicPr>
          <p:nvPr/>
        </p:nvPicPr>
        <p:blipFill>
          <a:blip r:embed="rId3"/>
          <a:stretch>
            <a:fillRect/>
          </a:stretch>
        </p:blipFill>
        <p:spPr>
          <a:xfrm>
            <a:off x="1497420" y="5277277"/>
            <a:ext cx="627942" cy="634039"/>
          </a:xfrm>
          <a:prstGeom prst="rect">
            <a:avLst/>
          </a:prstGeom>
        </p:spPr>
      </p:pic>
      <p:sp>
        <p:nvSpPr>
          <p:cNvPr id="9" name="Titel 1"/>
          <p:cNvSpPr txBox="1">
            <a:spLocks/>
          </p:cNvSpPr>
          <p:nvPr/>
        </p:nvSpPr>
        <p:spPr>
          <a:xfrm>
            <a:off x="95250" y="503238"/>
            <a:ext cx="10972800" cy="75991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b="1" dirty="0">
                <a:solidFill>
                  <a:schemeClr val="bg1"/>
                </a:solidFill>
              </a:rPr>
              <a:t>Die Berufsgenossenschaft</a:t>
            </a:r>
          </a:p>
        </p:txBody>
      </p:sp>
    </p:spTree>
    <p:extLst>
      <p:ext uri="{BB962C8B-B14F-4D97-AF65-F5344CB8AC3E}">
        <p14:creationId xmlns:p14="http://schemas.microsoft.com/office/powerpoint/2010/main" val="38553990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p:cNvSpPr txBox="1"/>
          <p:nvPr/>
        </p:nvSpPr>
        <p:spPr>
          <a:xfrm>
            <a:off x="1329533" y="1857632"/>
            <a:ext cx="9482917" cy="2677656"/>
          </a:xfrm>
          <a:prstGeom prst="rect">
            <a:avLst/>
          </a:prstGeom>
          <a:noFill/>
        </p:spPr>
        <p:txBody>
          <a:bodyPr wrap="none" rtlCol="0">
            <a:spAutoFit/>
          </a:bodyPr>
          <a:lstStyle/>
          <a:p>
            <a:pPr marL="457200" indent="-457200">
              <a:buFont typeface="Arial" panose="020B0604020202020204" pitchFamily="34" charset="0"/>
              <a:buChar char="•"/>
            </a:pPr>
            <a:r>
              <a:rPr lang="de-DE" sz="2800" dirty="0" smtClean="0"/>
              <a:t>Sind alle ihre Elektrogeräte nach DGUV V3 (BGV A3) geprüft?</a:t>
            </a:r>
          </a:p>
          <a:p>
            <a:pPr marL="457200" indent="-457200">
              <a:buFont typeface="Arial" panose="020B0604020202020204" pitchFamily="34" charset="0"/>
              <a:buChar char="•"/>
            </a:pPr>
            <a:r>
              <a:rPr lang="de-DE" sz="2800" dirty="0" smtClean="0"/>
              <a:t>Schalten Sie zum Feierabend alle  Elektrogeräte aus.</a:t>
            </a:r>
          </a:p>
          <a:p>
            <a:pPr marL="457200" indent="-457200">
              <a:buFont typeface="Arial" panose="020B0604020202020204" pitchFamily="34" charset="0"/>
              <a:buChar char="•"/>
            </a:pPr>
            <a:endParaRPr lang="de-DE" sz="2800" dirty="0"/>
          </a:p>
          <a:p>
            <a:pPr marL="457200" indent="-457200">
              <a:buFont typeface="Arial" panose="020B0604020202020204" pitchFamily="34" charset="0"/>
              <a:buChar char="•"/>
            </a:pPr>
            <a:r>
              <a:rPr lang="de-DE" sz="2800" dirty="0" smtClean="0"/>
              <a:t>Achten Sie auf Rauchverbote.</a:t>
            </a:r>
          </a:p>
          <a:p>
            <a:pPr marL="457200" indent="-457200">
              <a:buFont typeface="Arial" panose="020B0604020202020204" pitchFamily="34" charset="0"/>
              <a:buChar char="•"/>
            </a:pPr>
            <a:r>
              <a:rPr lang="de-DE" sz="2800" dirty="0" smtClean="0"/>
              <a:t>Keine offenen Flammen (Kerzen) am Arbeitsplatz.</a:t>
            </a:r>
          </a:p>
          <a:p>
            <a:pPr marL="457200" indent="-457200">
              <a:buFont typeface="Arial" panose="020B0604020202020204" pitchFamily="34" charset="0"/>
              <a:buChar char="•"/>
            </a:pPr>
            <a:r>
              <a:rPr lang="de-DE" sz="2800" dirty="0" smtClean="0"/>
              <a:t>Vermeiden Sie Telefonieren beim gehen.</a:t>
            </a:r>
            <a:endParaRPr lang="de-DE" sz="2800" dirty="0"/>
          </a:p>
        </p:txBody>
      </p:sp>
      <p:sp>
        <p:nvSpPr>
          <p:cNvPr id="6" name="Titel 1"/>
          <p:cNvSpPr txBox="1">
            <a:spLocks/>
          </p:cNvSpPr>
          <p:nvPr/>
        </p:nvSpPr>
        <p:spPr>
          <a:xfrm>
            <a:off x="95250" y="503238"/>
            <a:ext cx="10972800" cy="75991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b="1" dirty="0">
                <a:solidFill>
                  <a:schemeClr val="bg1"/>
                </a:solidFill>
              </a:rPr>
              <a:t>Vermeidung von Unfällen</a:t>
            </a:r>
          </a:p>
        </p:txBody>
      </p:sp>
    </p:spTree>
    <p:extLst>
      <p:ext uri="{BB962C8B-B14F-4D97-AF65-F5344CB8AC3E}">
        <p14:creationId xmlns:p14="http://schemas.microsoft.com/office/powerpoint/2010/main" val="41160075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601980" y="1659272"/>
            <a:ext cx="11311852" cy="4093428"/>
          </a:xfrm>
          <a:prstGeom prst="rect">
            <a:avLst/>
          </a:prstGeom>
        </p:spPr>
        <p:txBody>
          <a:bodyPr wrap="square">
            <a:spAutoFit/>
          </a:bodyPr>
          <a:lstStyle/>
          <a:p>
            <a:pPr marL="342900" indent="-342900">
              <a:buFont typeface="Arial" panose="020B0604020202020204" pitchFamily="34" charset="0"/>
              <a:buChar char="•"/>
            </a:pPr>
            <a:r>
              <a:rPr lang="de-DE" sz="2600" dirty="0" smtClean="0"/>
              <a:t>Gibt es an Ihrem Arbeitsplatz oder in Ihrem Arbeitsbereich Gefährdungen?</a:t>
            </a:r>
          </a:p>
          <a:p>
            <a:pPr marL="342900" indent="-342900">
              <a:buFont typeface="Arial" panose="020B0604020202020204" pitchFamily="34" charset="0"/>
              <a:buChar char="•"/>
            </a:pPr>
            <a:r>
              <a:rPr lang="de-DE" sz="2600" dirty="0" smtClean="0"/>
              <a:t>Wie können diese Gefährdungen vermieden werden?</a:t>
            </a:r>
          </a:p>
          <a:p>
            <a:pPr marL="342900" indent="-342900">
              <a:buFont typeface="Arial" panose="020B0604020202020204" pitchFamily="34" charset="0"/>
              <a:buChar char="•"/>
            </a:pPr>
            <a:r>
              <a:rPr lang="de-DE" sz="2600" dirty="0" smtClean="0"/>
              <a:t>Welche Maßnahmen sollten noch getroffen werden?</a:t>
            </a:r>
          </a:p>
          <a:p>
            <a:pPr marL="342900" indent="-342900">
              <a:buFont typeface="Arial" panose="020B0604020202020204" pitchFamily="34" charset="0"/>
              <a:buChar char="•"/>
            </a:pPr>
            <a:r>
              <a:rPr lang="de-DE" sz="2600" dirty="0" smtClean="0"/>
              <a:t>Unterstützen Sie uns, ihren Arbeitsplatz zu verbessern.</a:t>
            </a:r>
          </a:p>
          <a:p>
            <a:endParaRPr lang="de-DE" sz="2600" dirty="0"/>
          </a:p>
          <a:p>
            <a:r>
              <a:rPr lang="de-DE" sz="2600" dirty="0" smtClean="0"/>
              <a:t>Bitte melden Sie uns wenn ihnen etwas auffällt: </a:t>
            </a:r>
          </a:p>
          <a:p>
            <a:pPr marL="914400" lvl="1" indent="-457200">
              <a:buFont typeface="Arial" panose="020B0604020202020204" pitchFamily="34" charset="0"/>
              <a:buChar char="•"/>
            </a:pPr>
            <a:r>
              <a:rPr lang="de-DE" sz="2600" dirty="0" smtClean="0"/>
              <a:t>Daniel Engelbert (Sicherheitsfachkraft)</a:t>
            </a:r>
          </a:p>
          <a:p>
            <a:pPr marL="914400" lvl="1" indent="-457200">
              <a:buFont typeface="Arial" panose="020B0604020202020204" pitchFamily="34" charset="0"/>
              <a:buChar char="•"/>
            </a:pPr>
            <a:r>
              <a:rPr lang="de-DE" sz="2600" dirty="0" smtClean="0"/>
              <a:t>Alessandra </a:t>
            </a:r>
            <a:r>
              <a:rPr lang="de-DE" sz="2600" dirty="0" err="1" smtClean="0"/>
              <a:t>Minacapilli</a:t>
            </a:r>
            <a:r>
              <a:rPr lang="de-DE" sz="2600" dirty="0" smtClean="0"/>
              <a:t> (</a:t>
            </a:r>
            <a:r>
              <a:rPr lang="de-DE" sz="2600" dirty="0" err="1" smtClean="0"/>
              <a:t>AdS</a:t>
            </a:r>
            <a:r>
              <a:rPr lang="de-DE" sz="2600" dirty="0" smtClean="0"/>
              <a:t> 9) (Sicherheitsbeauftragte)</a:t>
            </a:r>
          </a:p>
          <a:p>
            <a:pPr marL="914400" lvl="1" indent="-457200">
              <a:buFont typeface="Arial" panose="020B0604020202020204" pitchFamily="34" charset="0"/>
              <a:buChar char="•"/>
            </a:pPr>
            <a:r>
              <a:rPr lang="de-DE" sz="2600" dirty="0" smtClean="0"/>
              <a:t>Christian </a:t>
            </a:r>
            <a:r>
              <a:rPr lang="de-DE" sz="2600" dirty="0" err="1" smtClean="0"/>
              <a:t>Klüppel</a:t>
            </a:r>
            <a:r>
              <a:rPr lang="de-DE" sz="2600" dirty="0" smtClean="0"/>
              <a:t> (AdS1)(Sicherheitsbeauftragter)</a:t>
            </a:r>
          </a:p>
          <a:p>
            <a:pPr marL="914400" lvl="1" indent="-457200">
              <a:buFont typeface="Arial" panose="020B0604020202020204" pitchFamily="34" charset="0"/>
              <a:buChar char="•"/>
            </a:pPr>
            <a:r>
              <a:rPr lang="de-DE" sz="2600" dirty="0" smtClean="0"/>
              <a:t>Bodo Schulte (Brandschutzbeauftragter)</a:t>
            </a:r>
          </a:p>
        </p:txBody>
      </p:sp>
      <p:sp>
        <p:nvSpPr>
          <p:cNvPr id="6" name="Titel 1"/>
          <p:cNvSpPr txBox="1">
            <a:spLocks/>
          </p:cNvSpPr>
          <p:nvPr/>
        </p:nvSpPr>
        <p:spPr>
          <a:xfrm>
            <a:off x="95250" y="503238"/>
            <a:ext cx="10972800" cy="75991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b="1" dirty="0">
                <a:solidFill>
                  <a:schemeClr val="bg1"/>
                </a:solidFill>
              </a:rPr>
              <a:t>Ansprechpartner im Arbeitsschutz</a:t>
            </a:r>
          </a:p>
        </p:txBody>
      </p:sp>
    </p:spTree>
    <p:extLst>
      <p:ext uri="{BB962C8B-B14F-4D97-AF65-F5344CB8AC3E}">
        <p14:creationId xmlns:p14="http://schemas.microsoft.com/office/powerpoint/2010/main" val="2935614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nhaltsplatzhalter 3"/>
          <p:cNvPicPr>
            <a:picLocks noGrp="1" noChangeAspect="1"/>
          </p:cNvPicPr>
          <p:nvPr>
            <p:ph idx="1"/>
          </p:nvPr>
        </p:nvPicPr>
        <p:blipFill>
          <a:blip r:embed="rId2"/>
          <a:stretch>
            <a:fillRect/>
          </a:stretch>
        </p:blipFill>
        <p:spPr>
          <a:xfrm>
            <a:off x="3633412" y="2883694"/>
            <a:ext cx="4925176" cy="1117600"/>
          </a:xfrm>
          <a:prstGeom prst="rect">
            <a:avLst/>
          </a:prstGeom>
        </p:spPr>
      </p:pic>
      <p:pic>
        <p:nvPicPr>
          <p:cNvPr id="5" name="Grafik 4"/>
          <p:cNvPicPr>
            <a:picLocks noChangeAspect="1"/>
          </p:cNvPicPr>
          <p:nvPr/>
        </p:nvPicPr>
        <p:blipFill>
          <a:blip r:embed="rId3"/>
          <a:stretch>
            <a:fillRect/>
          </a:stretch>
        </p:blipFill>
        <p:spPr>
          <a:xfrm>
            <a:off x="3633412" y="1766094"/>
            <a:ext cx="4925176" cy="1117600"/>
          </a:xfrm>
          <a:prstGeom prst="rect">
            <a:avLst/>
          </a:prstGeom>
        </p:spPr>
      </p:pic>
      <p:pic>
        <p:nvPicPr>
          <p:cNvPr id="6" name="Grafik 5"/>
          <p:cNvPicPr>
            <a:picLocks noChangeAspect="1"/>
          </p:cNvPicPr>
          <p:nvPr/>
        </p:nvPicPr>
        <p:blipFill>
          <a:blip r:embed="rId4"/>
          <a:stretch>
            <a:fillRect/>
          </a:stretch>
        </p:blipFill>
        <p:spPr>
          <a:xfrm>
            <a:off x="3633412" y="4001294"/>
            <a:ext cx="4925176" cy="1117600"/>
          </a:xfrm>
          <a:prstGeom prst="rect">
            <a:avLst/>
          </a:prstGeom>
        </p:spPr>
      </p:pic>
      <p:pic>
        <p:nvPicPr>
          <p:cNvPr id="7" name="Grafik 6"/>
          <p:cNvPicPr>
            <a:picLocks noChangeAspect="1"/>
          </p:cNvPicPr>
          <p:nvPr/>
        </p:nvPicPr>
        <p:blipFill>
          <a:blip r:embed="rId5"/>
          <a:stretch>
            <a:fillRect/>
          </a:stretch>
        </p:blipFill>
        <p:spPr>
          <a:xfrm>
            <a:off x="3633412" y="5118894"/>
            <a:ext cx="4925176" cy="1117600"/>
          </a:xfrm>
          <a:prstGeom prst="rect">
            <a:avLst/>
          </a:prstGeom>
        </p:spPr>
      </p:pic>
      <p:pic>
        <p:nvPicPr>
          <p:cNvPr id="8" name="Grafik 7"/>
          <p:cNvPicPr>
            <a:picLocks noChangeAspect="1"/>
          </p:cNvPicPr>
          <p:nvPr/>
        </p:nvPicPr>
        <p:blipFill>
          <a:blip r:embed="rId6"/>
          <a:stretch>
            <a:fillRect/>
          </a:stretch>
        </p:blipFill>
        <p:spPr>
          <a:xfrm>
            <a:off x="3633412" y="6178550"/>
            <a:ext cx="4925176" cy="596900"/>
          </a:xfrm>
          <a:prstGeom prst="rect">
            <a:avLst/>
          </a:prstGeom>
        </p:spPr>
      </p:pic>
      <p:cxnSp>
        <p:nvCxnSpPr>
          <p:cNvPr id="10" name="Gerade Verbindung mit Pfeil 9"/>
          <p:cNvCxnSpPr/>
          <p:nvPr/>
        </p:nvCxnSpPr>
        <p:spPr>
          <a:xfrm>
            <a:off x="3712308" y="4071815"/>
            <a:ext cx="3376246" cy="7816"/>
          </a:xfrm>
          <a:prstGeom prst="straightConnector1">
            <a:avLst/>
          </a:prstGeom>
          <a:ln w="38100">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p:cNvCxnSpPr/>
          <p:nvPr/>
        </p:nvCxnSpPr>
        <p:spPr>
          <a:xfrm>
            <a:off x="3563815" y="4001294"/>
            <a:ext cx="69597" cy="269649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Gerade Verbindung mit Pfeil 18"/>
          <p:cNvCxnSpPr/>
          <p:nvPr/>
        </p:nvCxnSpPr>
        <p:spPr>
          <a:xfrm>
            <a:off x="8925169" y="4775200"/>
            <a:ext cx="62523" cy="146129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Gerade Verbindung mit Pfeil 21"/>
          <p:cNvCxnSpPr/>
          <p:nvPr/>
        </p:nvCxnSpPr>
        <p:spPr>
          <a:xfrm flipH="1">
            <a:off x="5275385" y="2324894"/>
            <a:ext cx="1813169" cy="3627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Gerade Verbindung mit Pfeil 24"/>
          <p:cNvCxnSpPr/>
          <p:nvPr/>
        </p:nvCxnSpPr>
        <p:spPr>
          <a:xfrm>
            <a:off x="6471139" y="3165231"/>
            <a:ext cx="617415" cy="377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Gerader Verbinder 32"/>
          <p:cNvCxnSpPr/>
          <p:nvPr/>
        </p:nvCxnSpPr>
        <p:spPr>
          <a:xfrm flipH="1">
            <a:off x="7455877" y="3516455"/>
            <a:ext cx="148496" cy="32822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Gerader Verbinder 37"/>
          <p:cNvCxnSpPr/>
          <p:nvPr/>
        </p:nvCxnSpPr>
        <p:spPr>
          <a:xfrm flipH="1">
            <a:off x="6994769" y="3846657"/>
            <a:ext cx="461108" cy="14143"/>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Gerader Verbinder 42"/>
          <p:cNvCxnSpPr/>
          <p:nvPr/>
        </p:nvCxnSpPr>
        <p:spPr>
          <a:xfrm flipV="1">
            <a:off x="7088554" y="3079750"/>
            <a:ext cx="0" cy="878468"/>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Gerader Verbinder 46"/>
          <p:cNvCxnSpPr/>
          <p:nvPr/>
        </p:nvCxnSpPr>
        <p:spPr>
          <a:xfrm flipV="1">
            <a:off x="6463324" y="3049610"/>
            <a:ext cx="7815" cy="811190"/>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Gerader Verbinder 63"/>
          <p:cNvCxnSpPr/>
          <p:nvPr/>
        </p:nvCxnSpPr>
        <p:spPr>
          <a:xfrm>
            <a:off x="8362462" y="6236494"/>
            <a:ext cx="70338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Gerader Verbinder 65"/>
          <p:cNvCxnSpPr/>
          <p:nvPr/>
        </p:nvCxnSpPr>
        <p:spPr>
          <a:xfrm flipV="1">
            <a:off x="7885723" y="4767385"/>
            <a:ext cx="1101969" cy="7815"/>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Gerader Verbinder 68"/>
          <p:cNvCxnSpPr/>
          <p:nvPr/>
        </p:nvCxnSpPr>
        <p:spPr>
          <a:xfrm flipH="1">
            <a:off x="3454400" y="4001294"/>
            <a:ext cx="33606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Gerader Verbinder 70"/>
          <p:cNvCxnSpPr/>
          <p:nvPr/>
        </p:nvCxnSpPr>
        <p:spPr>
          <a:xfrm flipH="1">
            <a:off x="3376246" y="6697785"/>
            <a:ext cx="453292" cy="7815"/>
          </a:xfrm>
          <a:prstGeom prst="line">
            <a:avLst/>
          </a:prstGeom>
        </p:spPr>
        <p:style>
          <a:lnRef idx="1">
            <a:schemeClr val="accent1"/>
          </a:lnRef>
          <a:fillRef idx="0">
            <a:schemeClr val="accent1"/>
          </a:fillRef>
          <a:effectRef idx="0">
            <a:schemeClr val="accent1"/>
          </a:effectRef>
          <a:fontRef idx="minor">
            <a:schemeClr val="tx1"/>
          </a:fontRef>
        </p:style>
      </p:cxnSp>
      <p:sp>
        <p:nvSpPr>
          <p:cNvPr id="73" name="Textfeld 72"/>
          <p:cNvSpPr txBox="1"/>
          <p:nvPr/>
        </p:nvSpPr>
        <p:spPr>
          <a:xfrm>
            <a:off x="3204307" y="4947047"/>
            <a:ext cx="867507" cy="646331"/>
          </a:xfrm>
          <a:prstGeom prst="rect">
            <a:avLst/>
          </a:prstGeom>
          <a:noFill/>
        </p:spPr>
        <p:txBody>
          <a:bodyPr wrap="square" rtlCol="0">
            <a:spAutoFit/>
          </a:bodyPr>
          <a:lstStyle/>
          <a:p>
            <a:pPr algn="ctr"/>
            <a:r>
              <a:rPr lang="de-DE" sz="1200" dirty="0" smtClean="0"/>
              <a:t>74(±2) cm</a:t>
            </a:r>
          </a:p>
          <a:p>
            <a:pPr algn="ctr"/>
            <a:r>
              <a:rPr lang="de-DE" sz="1200" dirty="0" smtClean="0"/>
              <a:t>Oder</a:t>
            </a:r>
          </a:p>
          <a:p>
            <a:pPr algn="ctr"/>
            <a:r>
              <a:rPr lang="de-DE" sz="1200" dirty="0" smtClean="0"/>
              <a:t>65-85 cm</a:t>
            </a:r>
            <a:endParaRPr lang="de-DE" sz="1200" dirty="0"/>
          </a:p>
        </p:txBody>
      </p:sp>
      <p:sp>
        <p:nvSpPr>
          <p:cNvPr id="74" name="Textfeld 73"/>
          <p:cNvSpPr txBox="1"/>
          <p:nvPr/>
        </p:nvSpPr>
        <p:spPr>
          <a:xfrm rot="20931851">
            <a:off x="5713274" y="2150332"/>
            <a:ext cx="1038910" cy="307777"/>
          </a:xfrm>
          <a:prstGeom prst="rect">
            <a:avLst/>
          </a:prstGeom>
          <a:noFill/>
        </p:spPr>
        <p:txBody>
          <a:bodyPr wrap="square" rtlCol="0">
            <a:spAutoFit/>
          </a:bodyPr>
          <a:lstStyle/>
          <a:p>
            <a:r>
              <a:rPr lang="de-DE" sz="1400" dirty="0" smtClean="0"/>
              <a:t>50 - 80 cm</a:t>
            </a:r>
            <a:endParaRPr lang="de-DE" sz="1400" dirty="0"/>
          </a:p>
        </p:txBody>
      </p:sp>
      <p:sp>
        <p:nvSpPr>
          <p:cNvPr id="75" name="Textfeld 74"/>
          <p:cNvSpPr txBox="1"/>
          <p:nvPr/>
        </p:nvSpPr>
        <p:spPr>
          <a:xfrm>
            <a:off x="6400800" y="2813173"/>
            <a:ext cx="804985" cy="261610"/>
          </a:xfrm>
          <a:prstGeom prst="rect">
            <a:avLst/>
          </a:prstGeom>
          <a:noFill/>
        </p:spPr>
        <p:txBody>
          <a:bodyPr wrap="square" rtlCol="0">
            <a:spAutoFit/>
          </a:bodyPr>
          <a:lstStyle/>
          <a:p>
            <a:r>
              <a:rPr lang="de-DE" sz="1100" dirty="0" smtClean="0"/>
              <a:t>10 - 15 cm</a:t>
            </a:r>
            <a:endParaRPr lang="de-DE" sz="1100" dirty="0"/>
          </a:p>
        </p:txBody>
      </p:sp>
      <p:sp>
        <p:nvSpPr>
          <p:cNvPr id="76" name="Textfeld 75"/>
          <p:cNvSpPr txBox="1"/>
          <p:nvPr/>
        </p:nvSpPr>
        <p:spPr>
          <a:xfrm>
            <a:off x="4681414" y="4035068"/>
            <a:ext cx="1414586" cy="369332"/>
          </a:xfrm>
          <a:prstGeom prst="rect">
            <a:avLst/>
          </a:prstGeom>
          <a:noFill/>
        </p:spPr>
        <p:txBody>
          <a:bodyPr wrap="square" rtlCol="0">
            <a:spAutoFit/>
          </a:bodyPr>
          <a:lstStyle/>
          <a:p>
            <a:r>
              <a:rPr lang="de-DE"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Mind. 80 cm</a:t>
            </a:r>
            <a:endParaRPr lang="de-DE"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77" name="Textfeld 76"/>
          <p:cNvSpPr txBox="1"/>
          <p:nvPr/>
        </p:nvSpPr>
        <p:spPr>
          <a:xfrm>
            <a:off x="9065846" y="5349539"/>
            <a:ext cx="1164492" cy="369332"/>
          </a:xfrm>
          <a:prstGeom prst="rect">
            <a:avLst/>
          </a:prstGeom>
          <a:noFill/>
        </p:spPr>
        <p:txBody>
          <a:bodyPr wrap="square" rtlCol="0">
            <a:spAutoFit/>
          </a:bodyPr>
          <a:lstStyle/>
          <a:p>
            <a:r>
              <a:rPr lang="de-DE" dirty="0" smtClean="0"/>
              <a:t>40 - 53 cm</a:t>
            </a:r>
            <a:endParaRPr lang="de-DE" dirty="0"/>
          </a:p>
        </p:txBody>
      </p:sp>
      <p:sp>
        <p:nvSpPr>
          <p:cNvPr id="78" name="Textfeld 77"/>
          <p:cNvSpPr txBox="1"/>
          <p:nvPr/>
        </p:nvSpPr>
        <p:spPr>
          <a:xfrm>
            <a:off x="7103443" y="3617462"/>
            <a:ext cx="658981" cy="307777"/>
          </a:xfrm>
          <a:prstGeom prst="rect">
            <a:avLst/>
          </a:prstGeom>
          <a:noFill/>
        </p:spPr>
        <p:txBody>
          <a:bodyPr wrap="square" rtlCol="0">
            <a:spAutoFit/>
          </a:bodyPr>
          <a:lstStyle/>
          <a:p>
            <a:r>
              <a:rPr lang="de-DE" sz="1400" dirty="0" smtClean="0">
                <a:solidFill>
                  <a:schemeClr val="accent1">
                    <a:lumMod val="75000"/>
                  </a:schemeClr>
                </a:solidFill>
              </a:rPr>
              <a:t>≥90°</a:t>
            </a:r>
            <a:endParaRPr lang="de-DE" sz="1400" dirty="0">
              <a:solidFill>
                <a:schemeClr val="accent1">
                  <a:lumMod val="75000"/>
                </a:schemeClr>
              </a:solidFill>
            </a:endParaRPr>
          </a:p>
        </p:txBody>
      </p:sp>
      <p:cxnSp>
        <p:nvCxnSpPr>
          <p:cNvPr id="80" name="Gerader Verbinder 79"/>
          <p:cNvCxnSpPr/>
          <p:nvPr/>
        </p:nvCxnSpPr>
        <p:spPr>
          <a:xfrm flipH="1">
            <a:off x="6096000" y="4560094"/>
            <a:ext cx="601785" cy="23403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3" name="Gerader Verbinder 82"/>
          <p:cNvCxnSpPr/>
          <p:nvPr/>
        </p:nvCxnSpPr>
        <p:spPr>
          <a:xfrm>
            <a:off x="6096000" y="4794125"/>
            <a:ext cx="136729" cy="585172"/>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6" name="Gerader Verbinder 85"/>
          <p:cNvCxnSpPr/>
          <p:nvPr/>
        </p:nvCxnSpPr>
        <p:spPr>
          <a:xfrm flipV="1">
            <a:off x="6027635" y="6174554"/>
            <a:ext cx="435689" cy="14027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8" name="Gerader Verbinder 87"/>
          <p:cNvCxnSpPr/>
          <p:nvPr/>
        </p:nvCxnSpPr>
        <p:spPr>
          <a:xfrm flipH="1" flipV="1">
            <a:off x="6396892" y="5677694"/>
            <a:ext cx="74248" cy="488662"/>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90" name="Textfeld 89"/>
          <p:cNvSpPr txBox="1"/>
          <p:nvPr/>
        </p:nvSpPr>
        <p:spPr>
          <a:xfrm>
            <a:off x="6068741" y="4715788"/>
            <a:ext cx="915283" cy="307777"/>
          </a:xfrm>
          <a:prstGeom prst="rect">
            <a:avLst/>
          </a:prstGeom>
          <a:noFill/>
        </p:spPr>
        <p:txBody>
          <a:bodyPr wrap="square" rtlCol="0">
            <a:spAutoFit/>
          </a:bodyPr>
          <a:lstStyle/>
          <a:p>
            <a:r>
              <a:rPr lang="de-DE" sz="1400" dirty="0" smtClean="0">
                <a:solidFill>
                  <a:schemeClr val="bg1"/>
                </a:solidFill>
              </a:rPr>
              <a:t>≥ 90°</a:t>
            </a:r>
            <a:endParaRPr lang="de-DE" sz="1400" dirty="0">
              <a:solidFill>
                <a:schemeClr val="bg1"/>
              </a:solidFill>
            </a:endParaRPr>
          </a:p>
        </p:txBody>
      </p:sp>
      <p:sp>
        <p:nvSpPr>
          <p:cNvPr id="92" name="Textfeld 91"/>
          <p:cNvSpPr txBox="1"/>
          <p:nvPr/>
        </p:nvSpPr>
        <p:spPr>
          <a:xfrm>
            <a:off x="6027635" y="5858551"/>
            <a:ext cx="506870" cy="276999"/>
          </a:xfrm>
          <a:prstGeom prst="rect">
            <a:avLst/>
          </a:prstGeom>
          <a:noFill/>
        </p:spPr>
        <p:txBody>
          <a:bodyPr wrap="none" rtlCol="0">
            <a:spAutoFit/>
          </a:bodyPr>
          <a:lstStyle/>
          <a:p>
            <a:r>
              <a:rPr lang="de-DE" sz="1200" dirty="0" smtClean="0">
                <a:solidFill>
                  <a:schemeClr val="bg1"/>
                </a:solidFill>
              </a:rPr>
              <a:t>≥ 90°</a:t>
            </a:r>
            <a:endParaRPr lang="de-DE" sz="1200" dirty="0">
              <a:solidFill>
                <a:schemeClr val="bg1"/>
              </a:solidFill>
            </a:endParaRPr>
          </a:p>
        </p:txBody>
      </p:sp>
      <p:graphicFrame>
        <p:nvGraphicFramePr>
          <p:cNvPr id="95" name="Tabelle 94"/>
          <p:cNvGraphicFramePr>
            <a:graphicFrameLocks noGrp="1"/>
          </p:cNvGraphicFramePr>
          <p:nvPr>
            <p:extLst>
              <p:ext uri="{D42A27DB-BD31-4B8C-83A1-F6EECF244321}">
                <p14:modId xmlns:p14="http://schemas.microsoft.com/office/powerpoint/2010/main" val="3717348626"/>
              </p:ext>
            </p:extLst>
          </p:nvPr>
        </p:nvGraphicFramePr>
        <p:xfrm>
          <a:off x="452398" y="1743611"/>
          <a:ext cx="3767364" cy="2560320"/>
        </p:xfrm>
        <a:graphic>
          <a:graphicData uri="http://schemas.openxmlformats.org/drawingml/2006/table">
            <a:tbl>
              <a:tblPr/>
              <a:tblGrid>
                <a:gridCol w="3767364"/>
              </a:tblGrid>
              <a:tr h="473500">
                <a:tc>
                  <a:txBody>
                    <a:bodyPr/>
                    <a:lstStyle/>
                    <a:p>
                      <a:pPr marL="342900" lvl="0" indent="-342900">
                        <a:spcAft>
                          <a:spcPts val="0"/>
                        </a:spcAft>
                        <a:buFont typeface="Symbol" panose="05050102010706020507" pitchFamily="18" charset="2"/>
                        <a:buChar char=""/>
                        <a:tabLst>
                          <a:tab pos="228600" algn="l"/>
                        </a:tabLst>
                      </a:pPr>
                      <a:r>
                        <a:rPr lang="de-DE" sz="1400" dirty="0">
                          <a:effectLst/>
                          <a:latin typeface="Arial" panose="020B0604020202020204" pitchFamily="34" charset="0"/>
                          <a:ea typeface="Times New Roman" panose="02020603050405020304" pitchFamily="18" charset="0"/>
                          <a:cs typeface="Times New Roman" panose="02020603050405020304" pitchFamily="18" charset="0"/>
                        </a:rPr>
                        <a:t>den Arbeitsplatz so einrichten, dass die Sehentfernung zum Bildschirm ca. 70 cm beträgt </a:t>
                      </a:r>
                      <a:endParaRPr lang="de-DE" sz="1400" dirty="0">
                        <a:effectLst/>
                        <a:latin typeface="Times New Roman" panose="02020603050405020304" pitchFamily="18" charset="0"/>
                        <a:ea typeface="Times New Roman" panose="02020603050405020304" pitchFamily="18" charset="0"/>
                      </a:endParaRPr>
                    </a:p>
                  </a:txBody>
                  <a:tcPr marL="44450" marR="44450" marT="0" marB="0">
                    <a:lnL>
                      <a:noFill/>
                    </a:lnL>
                    <a:lnR>
                      <a:noFill/>
                    </a:lnR>
                    <a:lnT>
                      <a:noFill/>
                    </a:lnT>
                    <a:lnB>
                      <a:noFill/>
                    </a:lnB>
                  </a:tcPr>
                </a:tc>
              </a:tr>
              <a:tr h="268605">
                <a:tc>
                  <a:txBody>
                    <a:bodyPr/>
                    <a:lstStyle/>
                    <a:p>
                      <a:pPr marL="342900" lvl="0" indent="-342900">
                        <a:spcAft>
                          <a:spcPts val="0"/>
                        </a:spcAft>
                        <a:buFont typeface="Symbol" panose="05050102010706020507" pitchFamily="18" charset="2"/>
                        <a:buChar char=""/>
                        <a:tabLst>
                          <a:tab pos="228600" algn="l"/>
                        </a:tabLst>
                      </a:pPr>
                      <a:r>
                        <a:rPr lang="de-DE" sz="1400" dirty="0">
                          <a:effectLst/>
                          <a:latin typeface="Arial" panose="020B0604020202020204" pitchFamily="34" charset="0"/>
                          <a:ea typeface="Times New Roman" panose="02020603050405020304" pitchFamily="18" charset="0"/>
                          <a:cs typeface="Times New Roman" panose="02020603050405020304" pitchFamily="18" charset="0"/>
                        </a:rPr>
                        <a:t>zur Vermeidung ständiger Kopfbewegungen Konzepthalter installieren </a:t>
                      </a:r>
                      <a:endParaRPr lang="de-DE" sz="1400" dirty="0">
                        <a:effectLst/>
                        <a:latin typeface="Times New Roman" panose="02020603050405020304" pitchFamily="18" charset="0"/>
                        <a:ea typeface="Times New Roman" panose="02020603050405020304" pitchFamily="18" charset="0"/>
                      </a:endParaRPr>
                    </a:p>
                  </a:txBody>
                  <a:tcPr marL="44450" marR="44450" marT="0" marB="0">
                    <a:lnL>
                      <a:noFill/>
                    </a:lnL>
                    <a:lnR>
                      <a:noFill/>
                    </a:lnR>
                    <a:lnT>
                      <a:noFill/>
                    </a:lnT>
                    <a:lnB>
                      <a:noFill/>
                    </a:lnB>
                  </a:tcPr>
                </a:tc>
              </a:tr>
              <a:tr h="545465">
                <a:tc>
                  <a:txBody>
                    <a:bodyPr/>
                    <a:lstStyle/>
                    <a:p>
                      <a:pPr marL="342900" lvl="0" indent="-342900">
                        <a:spcAft>
                          <a:spcPts val="0"/>
                        </a:spcAft>
                        <a:buFont typeface="Symbol" panose="05050102010706020507" pitchFamily="18" charset="2"/>
                        <a:buChar char=""/>
                        <a:tabLst>
                          <a:tab pos="228600" algn="l"/>
                        </a:tabLst>
                      </a:pPr>
                      <a:r>
                        <a:rPr lang="de-DE" sz="1400" dirty="0">
                          <a:effectLst/>
                          <a:latin typeface="Arial" panose="020B0604020202020204" pitchFamily="34" charset="0"/>
                          <a:ea typeface="Times New Roman" panose="02020603050405020304" pitchFamily="18" charset="0"/>
                          <a:cs typeface="Times New Roman" panose="02020603050405020304" pitchFamily="18" charset="0"/>
                        </a:rPr>
                        <a:t>Bürostuhl so einstellen, dass man aufrecht sitzen kann, Arme und Beine einen Winkel von ca. 90 Grad einnehmen und die Füße auf dem Boden stehen (ggf. eine leicht geneigte Fußstütze verwenden)</a:t>
                      </a:r>
                      <a:endParaRPr lang="de-DE" sz="1400" dirty="0">
                        <a:effectLst/>
                        <a:latin typeface="Times New Roman" panose="02020603050405020304" pitchFamily="18" charset="0"/>
                        <a:ea typeface="Times New Roman" panose="02020603050405020304" pitchFamily="18" charset="0"/>
                      </a:endParaRPr>
                    </a:p>
                  </a:txBody>
                  <a:tcPr marL="44450" marR="44450" marT="0" marB="0">
                    <a:lnL>
                      <a:noFill/>
                    </a:lnL>
                    <a:lnR>
                      <a:noFill/>
                    </a:lnR>
                    <a:lnT>
                      <a:noFill/>
                    </a:lnT>
                    <a:lnB>
                      <a:noFill/>
                    </a:lnB>
                  </a:tcPr>
                </a:tc>
              </a:tr>
            </a:tbl>
          </a:graphicData>
        </a:graphic>
      </p:graphicFrame>
      <p:graphicFrame>
        <p:nvGraphicFramePr>
          <p:cNvPr id="96" name="Tabelle 95"/>
          <p:cNvGraphicFramePr>
            <a:graphicFrameLocks noGrp="1"/>
          </p:cNvGraphicFramePr>
          <p:nvPr>
            <p:extLst>
              <p:ext uri="{D42A27DB-BD31-4B8C-83A1-F6EECF244321}">
                <p14:modId xmlns:p14="http://schemas.microsoft.com/office/powerpoint/2010/main" val="3694582277"/>
              </p:ext>
            </p:extLst>
          </p:nvPr>
        </p:nvGraphicFramePr>
        <p:xfrm>
          <a:off x="8621112" y="1833677"/>
          <a:ext cx="3439867" cy="2560320"/>
        </p:xfrm>
        <a:graphic>
          <a:graphicData uri="http://schemas.openxmlformats.org/drawingml/2006/table">
            <a:tbl>
              <a:tblPr/>
              <a:tblGrid>
                <a:gridCol w="3439867"/>
              </a:tblGrid>
              <a:tr h="356235">
                <a:tc>
                  <a:txBody>
                    <a:bodyPr/>
                    <a:lstStyle/>
                    <a:p>
                      <a:pPr marL="342900" lvl="0" indent="-342900">
                        <a:spcAft>
                          <a:spcPts val="0"/>
                        </a:spcAft>
                        <a:buFont typeface="Symbol" panose="05050102010706020507" pitchFamily="18" charset="2"/>
                        <a:buChar char=""/>
                        <a:tabLst>
                          <a:tab pos="228600" algn="l"/>
                        </a:tabLst>
                      </a:pPr>
                      <a:r>
                        <a:rPr lang="de-DE" sz="1400" dirty="0">
                          <a:effectLst/>
                          <a:latin typeface="Arial" panose="020B0604020202020204" pitchFamily="34" charset="0"/>
                          <a:ea typeface="Times New Roman" panose="02020603050405020304" pitchFamily="18" charset="0"/>
                          <a:cs typeface="Times New Roman" panose="02020603050405020304" pitchFamily="18" charset="0"/>
                        </a:rPr>
                        <a:t>Schreibtischfläche möglichst frei halten, um sich ungehindert bewegen zu können</a:t>
                      </a:r>
                      <a:endParaRPr lang="de-DE" sz="1400" dirty="0">
                        <a:effectLst/>
                        <a:latin typeface="Times New Roman" panose="02020603050405020304" pitchFamily="18" charset="0"/>
                        <a:ea typeface="Times New Roman" panose="02020603050405020304" pitchFamily="18" charset="0"/>
                      </a:endParaRPr>
                    </a:p>
                  </a:txBody>
                  <a:tcPr marL="44450" marR="44450" marT="0" marB="0">
                    <a:lnL>
                      <a:noFill/>
                    </a:lnL>
                    <a:lnR>
                      <a:noFill/>
                    </a:lnR>
                    <a:lnT>
                      <a:noFill/>
                    </a:lnT>
                    <a:lnB>
                      <a:noFill/>
                    </a:lnB>
                  </a:tcPr>
                </a:tc>
              </a:tr>
              <a:tr h="540385">
                <a:tc>
                  <a:txBody>
                    <a:bodyPr/>
                    <a:lstStyle/>
                    <a:p>
                      <a:pPr marL="342900" lvl="0" indent="-342900">
                        <a:spcAft>
                          <a:spcPts val="0"/>
                        </a:spcAft>
                        <a:buFont typeface="Symbol" panose="05050102010706020507" pitchFamily="18" charset="2"/>
                        <a:buChar char=""/>
                        <a:tabLst>
                          <a:tab pos="228600" algn="l"/>
                        </a:tabLst>
                      </a:pPr>
                      <a:r>
                        <a:rPr lang="de-DE" sz="1400" dirty="0">
                          <a:effectLst/>
                          <a:latin typeface="Arial" panose="020B0604020202020204" pitchFamily="34" charset="0"/>
                          <a:ea typeface="Times New Roman" panose="02020603050405020304" pitchFamily="18" charset="0"/>
                          <a:cs typeface="Times New Roman" panose="02020603050405020304" pitchFamily="18" charset="0"/>
                        </a:rPr>
                        <a:t>Bildschirm so aufstellen, dass der Lichteinfall hauptsächlich von der Seite her kommt, hierdurch werden Überblendungen oder Spiegelungen vermieden</a:t>
                      </a:r>
                      <a:endParaRPr lang="de-DE" sz="1400" dirty="0">
                        <a:effectLst/>
                        <a:latin typeface="Times New Roman" panose="02020603050405020304" pitchFamily="18" charset="0"/>
                        <a:ea typeface="Times New Roman" panose="02020603050405020304" pitchFamily="18" charset="0"/>
                      </a:endParaRPr>
                    </a:p>
                  </a:txBody>
                  <a:tcPr marL="44450" marR="44450" marT="0" marB="0">
                    <a:lnL>
                      <a:noFill/>
                    </a:lnL>
                    <a:lnR>
                      <a:noFill/>
                    </a:lnR>
                    <a:lnT>
                      <a:noFill/>
                    </a:lnT>
                    <a:lnB>
                      <a:noFill/>
                    </a:lnB>
                  </a:tcPr>
                </a:tc>
              </a:tr>
              <a:tr h="359410">
                <a:tc>
                  <a:txBody>
                    <a:bodyPr/>
                    <a:lstStyle/>
                    <a:p>
                      <a:pPr marL="342900" lvl="0" indent="-342900">
                        <a:spcAft>
                          <a:spcPts val="0"/>
                        </a:spcAft>
                        <a:buFont typeface="Symbol" panose="05050102010706020507" pitchFamily="18" charset="2"/>
                        <a:buChar char=""/>
                        <a:tabLst>
                          <a:tab pos="228600" algn="l"/>
                        </a:tabLst>
                      </a:pPr>
                      <a:r>
                        <a:rPr lang="de-DE" sz="1400" dirty="0">
                          <a:effectLst/>
                          <a:latin typeface="Arial" panose="020B0604020202020204" pitchFamily="34" charset="0"/>
                          <a:ea typeface="Times New Roman" panose="02020603050405020304" pitchFamily="18" charset="0"/>
                          <a:cs typeface="Times New Roman" panose="02020603050405020304" pitchFamily="18" charset="0"/>
                        </a:rPr>
                        <a:t>bei zu starkem Lichteinfall (z.B. Sonne) vorhandene Jalousien so einstellen, dass Blendung vermieden wird</a:t>
                      </a:r>
                      <a:endParaRPr lang="de-DE" sz="1400" dirty="0">
                        <a:effectLst/>
                        <a:latin typeface="Times New Roman" panose="02020603050405020304" pitchFamily="18" charset="0"/>
                        <a:ea typeface="Times New Roman" panose="02020603050405020304" pitchFamily="18" charset="0"/>
                      </a:endParaRPr>
                    </a:p>
                  </a:txBody>
                  <a:tcPr marL="44450" marR="44450" marT="0" marB="0">
                    <a:lnL>
                      <a:noFill/>
                    </a:lnL>
                    <a:lnR>
                      <a:noFill/>
                    </a:lnR>
                    <a:lnT>
                      <a:noFill/>
                    </a:lnT>
                    <a:lnB>
                      <a:noFill/>
                    </a:lnB>
                  </a:tcPr>
                </a:tc>
              </a:tr>
            </a:tbl>
          </a:graphicData>
        </a:graphic>
      </p:graphicFrame>
      <p:sp>
        <p:nvSpPr>
          <p:cNvPr id="36" name="Titel 1"/>
          <p:cNvSpPr txBox="1">
            <a:spLocks/>
          </p:cNvSpPr>
          <p:nvPr/>
        </p:nvSpPr>
        <p:spPr>
          <a:xfrm>
            <a:off x="95250" y="503238"/>
            <a:ext cx="10972800" cy="75991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b="1" dirty="0">
                <a:solidFill>
                  <a:schemeClr val="bg1"/>
                </a:solidFill>
              </a:rPr>
              <a:t>Bildschirmarbeit ist Einstellungssache</a:t>
            </a:r>
            <a:endParaRPr lang="de-DE" dirty="0">
              <a:solidFill>
                <a:schemeClr val="bg1"/>
              </a:solidFill>
            </a:endParaRPr>
          </a:p>
        </p:txBody>
      </p:sp>
    </p:spTree>
    <p:extLst>
      <p:ext uri="{BB962C8B-B14F-4D97-AF65-F5344CB8AC3E}">
        <p14:creationId xmlns:p14="http://schemas.microsoft.com/office/powerpoint/2010/main" val="24113912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nhaltsplatzhalter 4"/>
          <p:cNvPicPr>
            <a:picLocks noGrp="1" noChangeAspect="1"/>
          </p:cNvPicPr>
          <p:nvPr>
            <p:ph idx="1"/>
          </p:nvPr>
        </p:nvPicPr>
        <p:blipFill>
          <a:blip r:embed="rId2"/>
          <a:stretch>
            <a:fillRect/>
          </a:stretch>
        </p:blipFill>
        <p:spPr>
          <a:xfrm>
            <a:off x="1552274" y="1805354"/>
            <a:ext cx="3835512" cy="4801455"/>
          </a:xfrm>
          <a:prstGeom prst="rect">
            <a:avLst/>
          </a:prstGeom>
        </p:spPr>
      </p:pic>
      <p:sp>
        <p:nvSpPr>
          <p:cNvPr id="6" name="Rechteck 5"/>
          <p:cNvSpPr/>
          <p:nvPr/>
        </p:nvSpPr>
        <p:spPr>
          <a:xfrm>
            <a:off x="6096000" y="1805354"/>
            <a:ext cx="6096000" cy="3139321"/>
          </a:xfrm>
          <a:prstGeom prst="rect">
            <a:avLst/>
          </a:prstGeom>
        </p:spPr>
        <p:txBody>
          <a:bodyPr>
            <a:spAutoFit/>
          </a:bodyPr>
          <a:lstStyle/>
          <a:p>
            <a:pPr marL="285750" indent="-285750">
              <a:buFont typeface="Arial" panose="020B0604020202020204" pitchFamily="34" charset="0"/>
              <a:buChar char="•"/>
            </a:pPr>
            <a:r>
              <a:rPr lang="de-DE" dirty="0" smtClean="0"/>
              <a:t>Standort der Feuerlöscher kennen.</a:t>
            </a:r>
          </a:p>
          <a:p>
            <a:endParaRPr lang="de-DE" dirty="0" smtClean="0"/>
          </a:p>
          <a:p>
            <a:pPr marL="285750" indent="-285750">
              <a:buFont typeface="Arial" panose="020B0604020202020204" pitchFamily="34" charset="0"/>
              <a:buChar char="•"/>
            </a:pPr>
            <a:r>
              <a:rPr lang="de-DE" dirty="0" smtClean="0"/>
              <a:t>Feuerlöscher immer freihalten.</a:t>
            </a:r>
          </a:p>
          <a:p>
            <a:endParaRPr lang="de-DE" dirty="0" smtClean="0"/>
          </a:p>
          <a:p>
            <a:pPr marL="285750" indent="-285750">
              <a:buFont typeface="Arial" panose="020B0604020202020204" pitchFamily="34" charset="0"/>
              <a:buChar char="•"/>
            </a:pPr>
            <a:r>
              <a:rPr lang="de-DE" dirty="0" smtClean="0"/>
              <a:t>Sich mit der Handhabung des Feuerlöschers vertraut machen.</a:t>
            </a:r>
            <a:br>
              <a:rPr lang="de-DE" dirty="0" smtClean="0"/>
            </a:br>
            <a:endParaRPr lang="de-DE" dirty="0" smtClean="0"/>
          </a:p>
          <a:p>
            <a:pPr marL="285750" indent="-285750">
              <a:buFont typeface="Arial" panose="020B0604020202020204" pitchFamily="34" charset="0"/>
              <a:buChar char="•"/>
            </a:pPr>
            <a:r>
              <a:rPr lang="de-DE" dirty="0" err="1" smtClean="0"/>
              <a:t>Funtionsdauer</a:t>
            </a:r>
            <a:r>
              <a:rPr lang="de-DE" dirty="0" smtClean="0"/>
              <a:t> eines Feuerlöschers ABC Pulver:</a:t>
            </a:r>
            <a:br>
              <a:rPr lang="de-DE" dirty="0" smtClean="0"/>
            </a:br>
            <a:r>
              <a:rPr lang="de-DE" dirty="0" smtClean="0"/>
              <a:t>6 Kg ca. 9 Sekunden</a:t>
            </a:r>
          </a:p>
          <a:p>
            <a:endParaRPr lang="de-DE" dirty="0"/>
          </a:p>
          <a:p>
            <a:endParaRPr lang="de-DE" dirty="0"/>
          </a:p>
        </p:txBody>
      </p:sp>
      <p:sp>
        <p:nvSpPr>
          <p:cNvPr id="7" name="Titel 1"/>
          <p:cNvSpPr txBox="1">
            <a:spLocks/>
          </p:cNvSpPr>
          <p:nvPr/>
        </p:nvSpPr>
        <p:spPr>
          <a:xfrm>
            <a:off x="95250" y="503238"/>
            <a:ext cx="10972800" cy="75991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b="1" dirty="0">
                <a:solidFill>
                  <a:schemeClr val="bg1"/>
                </a:solidFill>
              </a:rPr>
              <a:t>Feuerlöscher</a:t>
            </a:r>
            <a:endParaRPr lang="de-DE" dirty="0">
              <a:solidFill>
                <a:schemeClr val="bg1"/>
              </a:solidFill>
            </a:endParaRPr>
          </a:p>
        </p:txBody>
      </p:sp>
    </p:spTree>
    <p:extLst>
      <p:ext uri="{BB962C8B-B14F-4D97-AF65-F5344CB8AC3E}">
        <p14:creationId xmlns:p14="http://schemas.microsoft.com/office/powerpoint/2010/main" val="3518755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nhaltsplatzhalter 3"/>
          <p:cNvPicPr>
            <a:picLocks noGrp="1" noChangeAspect="1"/>
          </p:cNvPicPr>
          <p:nvPr>
            <p:ph idx="1"/>
          </p:nvPr>
        </p:nvPicPr>
        <p:blipFill>
          <a:blip r:embed="rId2"/>
          <a:stretch>
            <a:fillRect/>
          </a:stretch>
        </p:blipFill>
        <p:spPr>
          <a:xfrm>
            <a:off x="838200" y="1408670"/>
            <a:ext cx="3717324" cy="5251566"/>
          </a:xfrm>
          <a:prstGeom prst="rect">
            <a:avLst/>
          </a:prstGeom>
        </p:spPr>
      </p:pic>
      <p:sp>
        <p:nvSpPr>
          <p:cNvPr id="5" name="Textfeld 4"/>
          <p:cNvSpPr txBox="1"/>
          <p:nvPr/>
        </p:nvSpPr>
        <p:spPr>
          <a:xfrm>
            <a:off x="5132159" y="1408670"/>
            <a:ext cx="4704862" cy="2585323"/>
          </a:xfrm>
          <a:prstGeom prst="rect">
            <a:avLst/>
          </a:prstGeom>
          <a:noFill/>
        </p:spPr>
        <p:txBody>
          <a:bodyPr wrap="square" rtlCol="0">
            <a:spAutoFit/>
          </a:bodyPr>
          <a:lstStyle/>
          <a:p>
            <a:pPr marL="285750" indent="-285750">
              <a:buFont typeface="Arial" panose="020B0604020202020204" pitchFamily="34" charset="0"/>
              <a:buChar char="•"/>
            </a:pPr>
            <a:r>
              <a:rPr lang="de-DE" dirty="0" smtClean="0"/>
              <a:t>Informieren Sie sich über ihre Flucht und Rettungswege, im Brandfall zählt jede Sekunde.</a:t>
            </a:r>
          </a:p>
          <a:p>
            <a:pPr marL="285750" indent="-285750">
              <a:buFont typeface="Arial" panose="020B0604020202020204" pitchFamily="34" charset="0"/>
              <a:buChar char="•"/>
            </a:pPr>
            <a:r>
              <a:rPr lang="de-DE" dirty="0" smtClean="0"/>
              <a:t>Im Falle eines Alarmes ist das Gebäude Unverzüglich auf dem schnellsten und nächsten Weg zu verlassen.</a:t>
            </a:r>
          </a:p>
          <a:p>
            <a:pPr marL="285750" indent="-285750">
              <a:buFont typeface="Arial" panose="020B0604020202020204" pitchFamily="34" charset="0"/>
              <a:buChar char="•"/>
            </a:pPr>
            <a:r>
              <a:rPr lang="de-DE" dirty="0" smtClean="0"/>
              <a:t>Schauen Sie wo ggf. der 2. Fluchtweg ist (z.B. </a:t>
            </a:r>
            <a:r>
              <a:rPr lang="de-DE" dirty="0" smtClean="0"/>
              <a:t>Rettungsfaltleiter </a:t>
            </a:r>
            <a:r>
              <a:rPr lang="de-DE" dirty="0" smtClean="0"/>
              <a:t>im Büro Frau </a:t>
            </a:r>
            <a:r>
              <a:rPr lang="de-DE" dirty="0" smtClean="0"/>
              <a:t>Kohlen oder in der Repair-Abteilung/ Hr. </a:t>
            </a:r>
            <a:r>
              <a:rPr lang="de-DE" dirty="0" err="1" smtClean="0"/>
              <a:t>Hürfikir</a:t>
            </a:r>
            <a:r>
              <a:rPr lang="de-DE" dirty="0" smtClean="0"/>
              <a:t>)</a:t>
            </a:r>
            <a:endParaRPr lang="de-DE" dirty="0" smtClean="0"/>
          </a:p>
        </p:txBody>
      </p:sp>
      <p:pic>
        <p:nvPicPr>
          <p:cNvPr id="6" name="Grafik 5"/>
          <p:cNvPicPr>
            <a:picLocks noChangeAspect="1"/>
          </p:cNvPicPr>
          <p:nvPr/>
        </p:nvPicPr>
        <p:blipFill>
          <a:blip r:embed="rId3"/>
          <a:stretch>
            <a:fillRect/>
          </a:stretch>
        </p:blipFill>
        <p:spPr>
          <a:xfrm>
            <a:off x="5142523" y="4556588"/>
            <a:ext cx="542591" cy="536494"/>
          </a:xfrm>
          <a:prstGeom prst="rect">
            <a:avLst/>
          </a:prstGeom>
        </p:spPr>
      </p:pic>
      <p:pic>
        <p:nvPicPr>
          <p:cNvPr id="7" name="Grafik 6"/>
          <p:cNvPicPr>
            <a:picLocks noChangeAspect="1"/>
          </p:cNvPicPr>
          <p:nvPr/>
        </p:nvPicPr>
        <p:blipFill>
          <a:blip r:embed="rId4"/>
          <a:stretch>
            <a:fillRect/>
          </a:stretch>
        </p:blipFill>
        <p:spPr>
          <a:xfrm>
            <a:off x="5142522" y="5897852"/>
            <a:ext cx="542591" cy="542591"/>
          </a:xfrm>
          <a:prstGeom prst="rect">
            <a:avLst/>
          </a:prstGeom>
        </p:spPr>
      </p:pic>
      <p:pic>
        <p:nvPicPr>
          <p:cNvPr id="8" name="Grafik 7"/>
          <p:cNvPicPr>
            <a:picLocks noChangeAspect="1"/>
          </p:cNvPicPr>
          <p:nvPr/>
        </p:nvPicPr>
        <p:blipFill>
          <a:blip r:embed="rId5"/>
          <a:stretch>
            <a:fillRect/>
          </a:stretch>
        </p:blipFill>
        <p:spPr>
          <a:xfrm>
            <a:off x="5132159" y="5218990"/>
            <a:ext cx="552954" cy="552954"/>
          </a:xfrm>
          <a:prstGeom prst="rect">
            <a:avLst/>
          </a:prstGeom>
        </p:spPr>
      </p:pic>
      <p:sp>
        <p:nvSpPr>
          <p:cNvPr id="9" name="Textfeld 8"/>
          <p:cNvSpPr txBox="1"/>
          <p:nvPr/>
        </p:nvSpPr>
        <p:spPr>
          <a:xfrm>
            <a:off x="6013622" y="4622757"/>
            <a:ext cx="1399550" cy="369332"/>
          </a:xfrm>
          <a:prstGeom prst="rect">
            <a:avLst/>
          </a:prstGeom>
          <a:noFill/>
        </p:spPr>
        <p:txBody>
          <a:bodyPr wrap="none" rtlCol="0">
            <a:spAutoFit/>
          </a:bodyPr>
          <a:lstStyle/>
          <a:p>
            <a:r>
              <a:rPr lang="de-DE" dirty="0"/>
              <a:t>F</a:t>
            </a:r>
            <a:r>
              <a:rPr lang="de-DE" dirty="0" smtClean="0"/>
              <a:t>euerlöscher</a:t>
            </a:r>
            <a:endParaRPr lang="de-DE" dirty="0"/>
          </a:p>
        </p:txBody>
      </p:sp>
      <p:sp>
        <p:nvSpPr>
          <p:cNvPr id="10" name="Textfeld 9"/>
          <p:cNvSpPr txBox="1"/>
          <p:nvPr/>
        </p:nvSpPr>
        <p:spPr>
          <a:xfrm>
            <a:off x="6013622" y="5329881"/>
            <a:ext cx="1409425" cy="369332"/>
          </a:xfrm>
          <a:prstGeom prst="rect">
            <a:avLst/>
          </a:prstGeom>
          <a:noFill/>
        </p:spPr>
        <p:txBody>
          <a:bodyPr wrap="none" rtlCol="0">
            <a:spAutoFit/>
          </a:bodyPr>
          <a:lstStyle/>
          <a:p>
            <a:r>
              <a:rPr lang="de-DE" dirty="0" smtClean="0"/>
              <a:t>Brandmelder</a:t>
            </a:r>
            <a:endParaRPr lang="de-DE" dirty="0"/>
          </a:p>
        </p:txBody>
      </p:sp>
      <p:sp>
        <p:nvSpPr>
          <p:cNvPr id="11" name="Textfeld 10"/>
          <p:cNvSpPr txBox="1"/>
          <p:nvPr/>
        </p:nvSpPr>
        <p:spPr>
          <a:xfrm>
            <a:off x="6087380" y="5984481"/>
            <a:ext cx="2445478" cy="369332"/>
          </a:xfrm>
          <a:prstGeom prst="rect">
            <a:avLst/>
          </a:prstGeom>
          <a:noFill/>
        </p:spPr>
        <p:txBody>
          <a:bodyPr wrap="none" rtlCol="0">
            <a:spAutoFit/>
          </a:bodyPr>
          <a:lstStyle/>
          <a:p>
            <a:r>
              <a:rPr lang="de-DE" dirty="0" smtClean="0"/>
              <a:t>Flucht und Rettungsweg</a:t>
            </a:r>
            <a:endParaRPr lang="de-DE" dirty="0"/>
          </a:p>
        </p:txBody>
      </p:sp>
      <p:sp>
        <p:nvSpPr>
          <p:cNvPr id="13" name="Titel 1"/>
          <p:cNvSpPr txBox="1">
            <a:spLocks/>
          </p:cNvSpPr>
          <p:nvPr/>
        </p:nvSpPr>
        <p:spPr>
          <a:xfrm>
            <a:off x="95250" y="503238"/>
            <a:ext cx="10972800" cy="75991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b="1" dirty="0">
                <a:solidFill>
                  <a:schemeClr val="bg1"/>
                </a:solidFill>
              </a:rPr>
              <a:t>Flucht und Rettungswege</a:t>
            </a:r>
          </a:p>
        </p:txBody>
      </p:sp>
    </p:spTree>
    <p:extLst>
      <p:ext uri="{BB962C8B-B14F-4D97-AF65-F5344CB8AC3E}">
        <p14:creationId xmlns:p14="http://schemas.microsoft.com/office/powerpoint/2010/main" val="2881239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945292" y="1229468"/>
            <a:ext cx="7840899" cy="4809482"/>
          </a:xfrm>
        </p:spPr>
        <p:txBody>
          <a:bodyPr>
            <a:normAutofit/>
          </a:bodyPr>
          <a:lstStyle/>
          <a:p>
            <a:pPr>
              <a:buFontTx/>
              <a:buChar char="•"/>
            </a:pPr>
            <a:r>
              <a:rPr lang="de-DE" altLang="de-DE" dirty="0" smtClean="0"/>
              <a:t>Sirene:</a:t>
            </a:r>
          </a:p>
          <a:p>
            <a:pPr marL="457200" lvl="1" indent="0">
              <a:buNone/>
            </a:pPr>
            <a:r>
              <a:rPr lang="de-DE" dirty="0" smtClean="0"/>
              <a:t>– Bei Signal = Sammelplatz aufsuchen</a:t>
            </a:r>
          </a:p>
          <a:p>
            <a:pPr marL="457200" lvl="1" indent="0">
              <a:buNone/>
              <a:tabLst>
                <a:tab pos="715963" algn="l"/>
              </a:tabLst>
            </a:pPr>
            <a:r>
              <a:rPr lang="de-DE" dirty="0" smtClean="0"/>
              <a:t>– </a:t>
            </a:r>
            <a:r>
              <a:rPr lang="de-DE" dirty="0"/>
              <a:t>Unterbrechen Sie unverzüglich ihre Arbeit und begeben </a:t>
            </a:r>
            <a:r>
              <a:rPr lang="de-DE" dirty="0" smtClean="0"/>
              <a:t>	sich </a:t>
            </a:r>
            <a:r>
              <a:rPr lang="de-DE" dirty="0"/>
              <a:t>auf </a:t>
            </a:r>
            <a:r>
              <a:rPr lang="de-DE" dirty="0" smtClean="0"/>
              <a:t>direktem Weg </a:t>
            </a:r>
            <a:r>
              <a:rPr lang="de-DE" dirty="0"/>
              <a:t>zum </a:t>
            </a:r>
            <a:r>
              <a:rPr lang="de-DE" dirty="0" smtClean="0"/>
              <a:t>Sammelplatz</a:t>
            </a:r>
            <a:r>
              <a:rPr lang="de-DE" altLang="de-DE" dirty="0" smtClean="0">
                <a:solidFill>
                  <a:schemeClr val="tx2"/>
                </a:solidFill>
              </a:rPr>
              <a:t/>
            </a:r>
            <a:br>
              <a:rPr lang="de-DE" altLang="de-DE" dirty="0" smtClean="0">
                <a:solidFill>
                  <a:schemeClr val="tx2"/>
                </a:solidFill>
              </a:rPr>
            </a:br>
            <a:r>
              <a:rPr lang="de-DE" dirty="0" smtClean="0"/>
              <a:t> </a:t>
            </a:r>
          </a:p>
          <a:p>
            <a:r>
              <a:rPr lang="de-DE" dirty="0" smtClean="0"/>
              <a:t>Folgen Sie den Anweisungen der Brandschutzhelfer</a:t>
            </a:r>
          </a:p>
          <a:p>
            <a:pPr marL="444500" lvl="1" indent="0">
              <a:buNone/>
            </a:pPr>
            <a:endParaRPr lang="de-DE" sz="1050" dirty="0" smtClean="0"/>
          </a:p>
          <a:p>
            <a:pPr marL="444500" lvl="1" indent="0">
              <a:buNone/>
            </a:pPr>
            <a:r>
              <a:rPr lang="de-DE" dirty="0" smtClean="0"/>
              <a:t> </a:t>
            </a:r>
            <a:r>
              <a:rPr lang="de-DE" dirty="0"/>
              <a:t>–  </a:t>
            </a:r>
            <a:r>
              <a:rPr lang="de-DE" u="sng" dirty="0" smtClean="0"/>
              <a:t>Schüffel 9</a:t>
            </a:r>
            <a:r>
              <a:rPr lang="de-DE" dirty="0" smtClean="0"/>
              <a:t>: Die Frauen: Zurek, Buschinski, El Mourabit </a:t>
            </a:r>
            <a:br>
              <a:rPr lang="de-DE" dirty="0" smtClean="0"/>
            </a:br>
            <a:r>
              <a:rPr lang="de-DE" dirty="0" smtClean="0"/>
              <a:t>     sowie die Herren: Dantl, Schermuly, Krone</a:t>
            </a:r>
          </a:p>
          <a:p>
            <a:pPr marL="444500" lvl="1" indent="0">
              <a:buNone/>
            </a:pPr>
            <a:endParaRPr lang="de-DE" sz="1050" dirty="0" smtClean="0"/>
          </a:p>
          <a:p>
            <a:pPr marL="444500" lvl="1" indent="0">
              <a:buNone/>
            </a:pPr>
            <a:r>
              <a:rPr lang="de-DE" dirty="0"/>
              <a:t>–  </a:t>
            </a:r>
            <a:r>
              <a:rPr lang="de-DE" dirty="0" smtClean="0"/>
              <a:t> </a:t>
            </a:r>
            <a:r>
              <a:rPr lang="de-DE" u="sng" dirty="0" smtClean="0"/>
              <a:t>Schüffel 1</a:t>
            </a:r>
            <a:r>
              <a:rPr lang="de-DE" dirty="0" smtClean="0"/>
              <a:t>: </a:t>
            </a:r>
            <a:r>
              <a:rPr lang="de-DE" dirty="0"/>
              <a:t>die Herren: </a:t>
            </a:r>
            <a:r>
              <a:rPr lang="de-DE" dirty="0" smtClean="0"/>
              <a:t>Hill &amp; </a:t>
            </a:r>
            <a:r>
              <a:rPr lang="de-DE" dirty="0" err="1" smtClean="0"/>
              <a:t>Klüppel</a:t>
            </a:r>
            <a:endParaRPr lang="de-DE" dirty="0" smtClean="0"/>
          </a:p>
          <a:p>
            <a:pPr marL="0" indent="0">
              <a:buNone/>
            </a:pPr>
            <a:endParaRPr lang="de-DE" dirty="0" smtClean="0"/>
          </a:p>
          <a:p>
            <a:endParaRPr lang="de-DE" dirty="0"/>
          </a:p>
        </p:txBody>
      </p:sp>
      <p:pic>
        <p:nvPicPr>
          <p:cNvPr id="7" name="Grafik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67451" y="1690688"/>
            <a:ext cx="1600200" cy="1562100"/>
          </a:xfrm>
          <a:prstGeom prst="rect">
            <a:avLst/>
          </a:prstGeom>
        </p:spPr>
      </p:pic>
      <p:sp>
        <p:nvSpPr>
          <p:cNvPr id="8" name="Titel 1"/>
          <p:cNvSpPr txBox="1">
            <a:spLocks/>
          </p:cNvSpPr>
          <p:nvPr/>
        </p:nvSpPr>
        <p:spPr>
          <a:xfrm>
            <a:off x="95250" y="503238"/>
            <a:ext cx="10972800" cy="75991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b="1" dirty="0" smtClean="0">
                <a:solidFill>
                  <a:schemeClr val="bg1"/>
                </a:solidFill>
              </a:rPr>
              <a:t>Alarm</a:t>
            </a:r>
            <a:endParaRPr lang="de-DE" b="1" dirty="0">
              <a:solidFill>
                <a:schemeClr val="bg1"/>
              </a:solidFill>
            </a:endParaRPr>
          </a:p>
        </p:txBody>
      </p:sp>
    </p:spTree>
    <p:extLst>
      <p:ext uri="{BB962C8B-B14F-4D97-AF65-F5344CB8AC3E}">
        <p14:creationId xmlns:p14="http://schemas.microsoft.com/office/powerpoint/2010/main" val="1326239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945292" y="1229468"/>
            <a:ext cx="10515600" cy="4809482"/>
          </a:xfrm>
        </p:spPr>
        <p:txBody>
          <a:bodyPr>
            <a:normAutofit/>
          </a:bodyPr>
          <a:lstStyle/>
          <a:p>
            <a:pPr marL="0" indent="0">
              <a:buNone/>
            </a:pPr>
            <a:endParaRPr lang="de-DE" dirty="0" smtClean="0"/>
          </a:p>
          <a:p>
            <a:r>
              <a:rPr lang="de-DE" dirty="0" smtClean="0"/>
              <a:t>Die Sammelplatz befindet sich:</a:t>
            </a:r>
          </a:p>
          <a:p>
            <a:endParaRPr lang="de-DE" sz="1050" dirty="0" smtClean="0"/>
          </a:p>
          <a:p>
            <a:pPr lvl="1">
              <a:buFont typeface="Symbol" panose="05050102010706020507" pitchFamily="18" charset="2"/>
              <a:buChar char="-"/>
            </a:pPr>
            <a:r>
              <a:rPr lang="de-DE" u="sng" dirty="0" smtClean="0"/>
              <a:t>Auf dem Schüffel 9</a:t>
            </a:r>
            <a:r>
              <a:rPr lang="de-DE" dirty="0" smtClean="0"/>
              <a:t>: bei den Müllcontainern</a:t>
            </a:r>
          </a:p>
          <a:p>
            <a:pPr lvl="1">
              <a:buFont typeface="Symbol" panose="05050102010706020507" pitchFamily="18" charset="2"/>
              <a:buChar char="-"/>
            </a:pPr>
            <a:endParaRPr lang="de-DE" sz="1050" dirty="0" smtClean="0"/>
          </a:p>
          <a:p>
            <a:pPr lvl="1">
              <a:buFont typeface="Symbol" panose="05050102010706020507" pitchFamily="18" charset="2"/>
              <a:buChar char="-"/>
            </a:pPr>
            <a:r>
              <a:rPr lang="de-DE" u="sng" dirty="0" smtClean="0"/>
              <a:t>Auf dem Schüffel 1</a:t>
            </a:r>
            <a:r>
              <a:rPr lang="de-DE" dirty="0" smtClean="0"/>
              <a:t>: gegenüber dem Pipe-Shop</a:t>
            </a:r>
          </a:p>
          <a:p>
            <a:endParaRPr lang="de-DE" dirty="0"/>
          </a:p>
          <a:p>
            <a:r>
              <a:rPr lang="de-DE" dirty="0" smtClean="0"/>
              <a:t>Achten Sie auf freie Wege für die Feuerwehr</a:t>
            </a:r>
          </a:p>
          <a:p>
            <a:endParaRPr lang="de-DE" dirty="0" smtClean="0"/>
          </a:p>
          <a:p>
            <a:endParaRPr lang="de-DE" dirty="0"/>
          </a:p>
        </p:txBody>
      </p:sp>
      <p:pic>
        <p:nvPicPr>
          <p:cNvPr id="4" name="Grafik 3"/>
          <p:cNvPicPr>
            <a:picLocks noChangeAspect="1"/>
          </p:cNvPicPr>
          <p:nvPr/>
        </p:nvPicPr>
        <p:blipFill>
          <a:blip r:embed="rId2"/>
          <a:stretch>
            <a:fillRect/>
          </a:stretch>
        </p:blipFill>
        <p:spPr>
          <a:xfrm>
            <a:off x="8740827" y="1842406"/>
            <a:ext cx="1280271" cy="1280271"/>
          </a:xfrm>
          <a:prstGeom prst="rect">
            <a:avLst/>
          </a:prstGeom>
        </p:spPr>
      </p:pic>
      <p:sp>
        <p:nvSpPr>
          <p:cNvPr id="6" name="Titel 1"/>
          <p:cNvSpPr txBox="1">
            <a:spLocks/>
          </p:cNvSpPr>
          <p:nvPr/>
        </p:nvSpPr>
        <p:spPr>
          <a:xfrm>
            <a:off x="95250" y="503238"/>
            <a:ext cx="10972800" cy="75991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b="1" dirty="0">
                <a:solidFill>
                  <a:schemeClr val="bg1"/>
                </a:solidFill>
              </a:rPr>
              <a:t>Sammelplätze</a:t>
            </a:r>
          </a:p>
        </p:txBody>
      </p:sp>
    </p:spTree>
    <p:extLst>
      <p:ext uri="{BB962C8B-B14F-4D97-AF65-F5344CB8AC3E}">
        <p14:creationId xmlns:p14="http://schemas.microsoft.com/office/powerpoint/2010/main" val="20481039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524000" y="1295441"/>
            <a:ext cx="9144000" cy="3457791"/>
          </a:xfrm>
        </p:spPr>
        <p:txBody>
          <a:bodyPr>
            <a:normAutofit lnSpcReduction="10000"/>
          </a:bodyPr>
          <a:lstStyle/>
          <a:p>
            <a:r>
              <a:rPr lang="de-DE" sz="3300" dirty="0" smtClean="0"/>
              <a:t>Ersthelfer</a:t>
            </a:r>
          </a:p>
          <a:p>
            <a:pPr marL="342900" indent="-342900" algn="l">
              <a:buFont typeface="Arial" panose="020B0604020202020204" pitchFamily="34" charset="0"/>
              <a:buChar char="•"/>
            </a:pPr>
            <a:r>
              <a:rPr lang="de-DE" dirty="0" smtClean="0"/>
              <a:t>Informieren Sie sich wer die nächsten Ersthelfer sind</a:t>
            </a:r>
          </a:p>
          <a:p>
            <a:pPr marL="342900" indent="-342900" algn="l">
              <a:buFont typeface="Arial" panose="020B0604020202020204" pitchFamily="34" charset="0"/>
              <a:buChar char="•"/>
            </a:pPr>
            <a:r>
              <a:rPr lang="de-DE" dirty="0" smtClean="0"/>
              <a:t>Ersthelfer sind für die Erstversorgung ausgebildet</a:t>
            </a:r>
          </a:p>
          <a:p>
            <a:pPr marL="342900" indent="-342900" algn="l">
              <a:buFont typeface="Arial" panose="020B0604020202020204" pitchFamily="34" charset="0"/>
              <a:buChar char="•"/>
            </a:pPr>
            <a:r>
              <a:rPr lang="de-DE" dirty="0" smtClean="0"/>
              <a:t> Sie betreuen Verletzte bis zum Eintreffen des Rettungsdienstes </a:t>
            </a:r>
          </a:p>
          <a:p>
            <a:pPr marL="342900" indent="-342900" algn="l">
              <a:buFont typeface="Arial" panose="020B0604020202020204" pitchFamily="34" charset="0"/>
              <a:buChar char="•"/>
            </a:pPr>
            <a:r>
              <a:rPr lang="de-DE" dirty="0" smtClean="0"/>
              <a:t>Lassen Sie jede Verletzung von den Ersthelfern ins Verbandbuch eintragen</a:t>
            </a:r>
          </a:p>
          <a:p>
            <a:pPr marL="342900" indent="-342900" algn="l">
              <a:buFont typeface="Arial" panose="020B0604020202020204" pitchFamily="34" charset="0"/>
              <a:buChar char="•"/>
            </a:pPr>
            <a:r>
              <a:rPr lang="de-DE" dirty="0" smtClean="0"/>
              <a:t>Verbandmaterial ist in den Verbandkästen z.B. am Empfang und im Erste Hilfe Raum</a:t>
            </a:r>
          </a:p>
          <a:p>
            <a:endParaRPr lang="de-DE" dirty="0" smtClean="0"/>
          </a:p>
          <a:p>
            <a:endParaRPr lang="de-DE" dirty="0"/>
          </a:p>
        </p:txBody>
      </p:sp>
      <p:sp>
        <p:nvSpPr>
          <p:cNvPr id="6" name="Titel 1"/>
          <p:cNvSpPr txBox="1">
            <a:spLocks/>
          </p:cNvSpPr>
          <p:nvPr/>
        </p:nvSpPr>
        <p:spPr>
          <a:xfrm>
            <a:off x="95250" y="503238"/>
            <a:ext cx="10972800" cy="75991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b="1" dirty="0">
                <a:solidFill>
                  <a:schemeClr val="bg1"/>
                </a:solidFill>
              </a:rPr>
              <a:t>Erste Hilfe</a:t>
            </a:r>
          </a:p>
        </p:txBody>
      </p:sp>
    </p:spTree>
    <p:extLst>
      <p:ext uri="{BB962C8B-B14F-4D97-AF65-F5344CB8AC3E}">
        <p14:creationId xmlns:p14="http://schemas.microsoft.com/office/powerpoint/2010/main" val="7058577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982455" y="1732035"/>
            <a:ext cx="6096000" cy="3339376"/>
          </a:xfrm>
          <a:prstGeom prst="rect">
            <a:avLst/>
          </a:prstGeom>
        </p:spPr>
        <p:txBody>
          <a:bodyPr>
            <a:spAutoFit/>
          </a:bodyPr>
          <a:lstStyle/>
          <a:p>
            <a:pPr lvl="0" eaLnBrk="0" fontAlgn="base" hangingPunct="0">
              <a:spcBef>
                <a:spcPct val="50000"/>
              </a:spcBef>
              <a:spcAft>
                <a:spcPct val="0"/>
              </a:spcAft>
              <a:buFontTx/>
              <a:buAutoNum type="arabicPeriod"/>
            </a:pPr>
            <a:r>
              <a:rPr lang="de-DE" altLang="de-DE" sz="1600" dirty="0" smtClean="0">
                <a:solidFill>
                  <a:srgbClr val="000000"/>
                </a:solidFill>
                <a:latin typeface="Verdana" panose="020B0604030504040204" pitchFamily="34" charset="0"/>
                <a:ea typeface="MS PGothic" panose="020B0600070205080204" pitchFamily="34" charset="-128"/>
              </a:rPr>
              <a:t> Bringen </a:t>
            </a:r>
            <a:r>
              <a:rPr lang="de-DE" altLang="de-DE" sz="1600" dirty="0">
                <a:solidFill>
                  <a:srgbClr val="000000"/>
                </a:solidFill>
                <a:latin typeface="Verdana" panose="020B0604030504040204" pitchFamily="34" charset="0"/>
                <a:ea typeface="MS PGothic" panose="020B0600070205080204" pitchFamily="34" charset="-128"/>
              </a:rPr>
              <a:t>Sie die Verletzten aus dem Gefahrenbereich.</a:t>
            </a:r>
          </a:p>
          <a:p>
            <a:pPr lvl="0" eaLnBrk="0" fontAlgn="base" hangingPunct="0">
              <a:spcBef>
                <a:spcPct val="50000"/>
              </a:spcBef>
              <a:spcAft>
                <a:spcPct val="0"/>
              </a:spcAft>
              <a:buFontTx/>
              <a:buAutoNum type="arabicPeriod"/>
            </a:pPr>
            <a:r>
              <a:rPr lang="de-DE" altLang="de-DE" sz="1600" dirty="0" smtClean="0">
                <a:solidFill>
                  <a:srgbClr val="000000"/>
                </a:solidFill>
                <a:latin typeface="Verdana" panose="020B0604030504040204" pitchFamily="34" charset="0"/>
                <a:ea typeface="MS PGothic" panose="020B0600070205080204" pitchFamily="34" charset="-128"/>
              </a:rPr>
              <a:t> Sichern </a:t>
            </a:r>
            <a:r>
              <a:rPr lang="de-DE" altLang="de-DE" sz="1600" dirty="0">
                <a:solidFill>
                  <a:srgbClr val="000000"/>
                </a:solidFill>
                <a:latin typeface="Verdana" panose="020B0604030504040204" pitchFamily="34" charset="0"/>
                <a:ea typeface="MS PGothic" panose="020B0600070205080204" pitchFamily="34" charset="-128"/>
              </a:rPr>
              <a:t>Sie die Unfallstelle ab</a:t>
            </a:r>
            <a:r>
              <a:rPr lang="de-DE" altLang="de-DE" sz="1600" dirty="0" smtClean="0">
                <a:solidFill>
                  <a:srgbClr val="000000"/>
                </a:solidFill>
                <a:latin typeface="Verdana" panose="020B0604030504040204" pitchFamily="34" charset="0"/>
                <a:ea typeface="MS PGothic" panose="020B0600070205080204" pitchFamily="34" charset="-128"/>
              </a:rPr>
              <a:t>.</a:t>
            </a:r>
            <a:endParaRPr lang="de-DE" altLang="de-DE" sz="1600" dirty="0">
              <a:solidFill>
                <a:srgbClr val="000000"/>
              </a:solidFill>
              <a:latin typeface="Verdana" panose="020B0604030504040204" pitchFamily="34" charset="0"/>
              <a:ea typeface="MS PGothic" panose="020B0600070205080204" pitchFamily="34" charset="-128"/>
            </a:endParaRPr>
          </a:p>
          <a:p>
            <a:pPr lvl="0" eaLnBrk="0" fontAlgn="base" hangingPunct="0">
              <a:spcBef>
                <a:spcPct val="50000"/>
              </a:spcBef>
              <a:spcAft>
                <a:spcPct val="0"/>
              </a:spcAft>
              <a:buFontTx/>
              <a:buAutoNum type="arabicPeriod"/>
            </a:pPr>
            <a:r>
              <a:rPr lang="de-DE" altLang="de-DE" sz="1600" dirty="0" smtClean="0">
                <a:solidFill>
                  <a:srgbClr val="000000"/>
                </a:solidFill>
                <a:latin typeface="Verdana" panose="020B0604030504040204" pitchFamily="34" charset="0"/>
                <a:ea typeface="MS PGothic" panose="020B0600070205080204" pitchFamily="34" charset="-128"/>
              </a:rPr>
              <a:t> Setzen </a:t>
            </a:r>
            <a:r>
              <a:rPr lang="de-DE" altLang="de-DE" sz="1600" dirty="0">
                <a:solidFill>
                  <a:srgbClr val="000000"/>
                </a:solidFill>
                <a:latin typeface="Verdana" panose="020B0604030504040204" pitchFamily="34" charset="0"/>
                <a:ea typeface="MS PGothic" panose="020B0600070205080204" pitchFamily="34" charset="-128"/>
              </a:rPr>
              <a:t>Sie einen Notruf ab</a:t>
            </a:r>
            <a:r>
              <a:rPr lang="de-DE" altLang="de-DE" sz="1600" dirty="0" smtClean="0">
                <a:solidFill>
                  <a:srgbClr val="000000"/>
                </a:solidFill>
                <a:latin typeface="Verdana" panose="020B0604030504040204" pitchFamily="34" charset="0"/>
                <a:ea typeface="MS PGothic" panose="020B0600070205080204" pitchFamily="34" charset="-128"/>
              </a:rPr>
              <a:t>:</a:t>
            </a:r>
          </a:p>
          <a:p>
            <a:pPr lvl="0" eaLnBrk="0" fontAlgn="base" hangingPunct="0">
              <a:spcBef>
                <a:spcPct val="50000"/>
              </a:spcBef>
              <a:spcAft>
                <a:spcPct val="0"/>
              </a:spcAft>
              <a:buFontTx/>
              <a:buAutoNum type="arabicPeriod"/>
            </a:pPr>
            <a:endParaRPr lang="de-DE" altLang="de-DE" sz="1600" dirty="0">
              <a:solidFill>
                <a:srgbClr val="000000"/>
              </a:solidFill>
              <a:latin typeface="Verdana" panose="020B0604030504040204" pitchFamily="34" charset="0"/>
              <a:ea typeface="MS PGothic" panose="020B0600070205080204" pitchFamily="34" charset="-128"/>
            </a:endParaRPr>
          </a:p>
          <a:p>
            <a:pPr lvl="1" eaLnBrk="0" fontAlgn="base" hangingPunct="0">
              <a:spcBef>
                <a:spcPct val="50000"/>
              </a:spcBef>
              <a:spcAft>
                <a:spcPct val="0"/>
              </a:spcAft>
              <a:buFont typeface="Verdana" panose="020B0604030504040204" pitchFamily="34" charset="0"/>
              <a:buChar char="•"/>
            </a:pPr>
            <a:r>
              <a:rPr lang="de-DE" altLang="de-DE" sz="1600" b="1" dirty="0" smtClean="0">
                <a:solidFill>
                  <a:srgbClr val="000000"/>
                </a:solidFill>
                <a:latin typeface="Verdana" panose="020B0604030504040204" pitchFamily="34" charset="0"/>
                <a:ea typeface="MS PGothic" panose="020B0600070205080204" pitchFamily="34" charset="-128"/>
              </a:rPr>
              <a:t> Wo</a:t>
            </a:r>
            <a:r>
              <a:rPr lang="de-DE" altLang="de-DE" sz="1600" dirty="0" smtClean="0">
                <a:solidFill>
                  <a:srgbClr val="000000"/>
                </a:solidFill>
                <a:latin typeface="Verdana" panose="020B0604030504040204" pitchFamily="34" charset="0"/>
                <a:ea typeface="MS PGothic" panose="020B0600070205080204" pitchFamily="34" charset="-128"/>
              </a:rPr>
              <a:t> </a:t>
            </a:r>
            <a:r>
              <a:rPr lang="de-DE" altLang="de-DE" sz="1600" dirty="0">
                <a:solidFill>
                  <a:srgbClr val="000000"/>
                </a:solidFill>
                <a:latin typeface="Verdana" panose="020B0604030504040204" pitchFamily="34" charset="0"/>
                <a:ea typeface="MS PGothic" panose="020B0600070205080204" pitchFamily="34" charset="-128"/>
              </a:rPr>
              <a:t>ist es passiert?</a:t>
            </a:r>
          </a:p>
          <a:p>
            <a:pPr lvl="1" eaLnBrk="0" fontAlgn="base" hangingPunct="0">
              <a:spcBef>
                <a:spcPct val="50000"/>
              </a:spcBef>
              <a:spcAft>
                <a:spcPct val="0"/>
              </a:spcAft>
              <a:buFont typeface="Verdana" panose="020B0604030504040204" pitchFamily="34" charset="0"/>
              <a:buChar char="•"/>
            </a:pPr>
            <a:r>
              <a:rPr lang="de-DE" altLang="de-DE" sz="1600" b="1" dirty="0" smtClean="0">
                <a:solidFill>
                  <a:srgbClr val="000000"/>
                </a:solidFill>
                <a:latin typeface="Verdana" panose="020B0604030504040204" pitchFamily="34" charset="0"/>
                <a:ea typeface="MS PGothic" panose="020B0600070205080204" pitchFamily="34" charset="-128"/>
              </a:rPr>
              <a:t> Was</a:t>
            </a:r>
            <a:r>
              <a:rPr lang="de-DE" altLang="de-DE" sz="1600" dirty="0" smtClean="0">
                <a:solidFill>
                  <a:srgbClr val="000000"/>
                </a:solidFill>
                <a:latin typeface="Verdana" panose="020B0604030504040204" pitchFamily="34" charset="0"/>
                <a:ea typeface="MS PGothic" panose="020B0600070205080204" pitchFamily="34" charset="-128"/>
              </a:rPr>
              <a:t> </a:t>
            </a:r>
            <a:r>
              <a:rPr lang="de-DE" altLang="de-DE" sz="1600" dirty="0">
                <a:solidFill>
                  <a:srgbClr val="000000"/>
                </a:solidFill>
                <a:latin typeface="Verdana" panose="020B0604030504040204" pitchFamily="34" charset="0"/>
                <a:ea typeface="MS PGothic" panose="020B0600070205080204" pitchFamily="34" charset="-128"/>
              </a:rPr>
              <a:t>ist geschehen?</a:t>
            </a:r>
          </a:p>
          <a:p>
            <a:pPr lvl="1" eaLnBrk="0" fontAlgn="base" hangingPunct="0">
              <a:spcBef>
                <a:spcPct val="50000"/>
              </a:spcBef>
              <a:spcAft>
                <a:spcPct val="0"/>
              </a:spcAft>
              <a:buFont typeface="Verdana" panose="020B0604030504040204" pitchFamily="34" charset="0"/>
              <a:buChar char="•"/>
            </a:pPr>
            <a:r>
              <a:rPr lang="de-DE" altLang="de-DE" sz="1600" b="1" dirty="0" smtClean="0">
                <a:solidFill>
                  <a:srgbClr val="000000"/>
                </a:solidFill>
                <a:latin typeface="Verdana" panose="020B0604030504040204" pitchFamily="34" charset="0"/>
                <a:ea typeface="MS PGothic" panose="020B0600070205080204" pitchFamily="34" charset="-128"/>
              </a:rPr>
              <a:t> Wie</a:t>
            </a:r>
            <a:r>
              <a:rPr lang="de-DE" altLang="de-DE" sz="1600" dirty="0" smtClean="0">
                <a:solidFill>
                  <a:srgbClr val="000000"/>
                </a:solidFill>
                <a:latin typeface="Verdana" panose="020B0604030504040204" pitchFamily="34" charset="0"/>
                <a:ea typeface="MS PGothic" panose="020B0600070205080204" pitchFamily="34" charset="-128"/>
              </a:rPr>
              <a:t> </a:t>
            </a:r>
            <a:r>
              <a:rPr lang="de-DE" altLang="de-DE" sz="1600" dirty="0">
                <a:solidFill>
                  <a:srgbClr val="000000"/>
                </a:solidFill>
                <a:latin typeface="Verdana" panose="020B0604030504040204" pitchFamily="34" charset="0"/>
                <a:ea typeface="MS PGothic" panose="020B0600070205080204" pitchFamily="34" charset="-128"/>
              </a:rPr>
              <a:t>viele Betroffene?</a:t>
            </a:r>
          </a:p>
          <a:p>
            <a:pPr lvl="1" eaLnBrk="0" fontAlgn="base" hangingPunct="0">
              <a:spcBef>
                <a:spcPct val="50000"/>
              </a:spcBef>
              <a:spcAft>
                <a:spcPct val="0"/>
              </a:spcAft>
              <a:buFont typeface="Verdana" panose="020B0604030504040204" pitchFamily="34" charset="0"/>
              <a:buChar char="•"/>
            </a:pPr>
            <a:r>
              <a:rPr lang="de-DE" altLang="de-DE" sz="1600" b="1" dirty="0" smtClean="0">
                <a:solidFill>
                  <a:srgbClr val="000000"/>
                </a:solidFill>
                <a:latin typeface="Verdana" panose="020B0604030504040204" pitchFamily="34" charset="0"/>
                <a:ea typeface="MS PGothic" panose="020B0600070205080204" pitchFamily="34" charset="-128"/>
              </a:rPr>
              <a:t> Welche</a:t>
            </a:r>
            <a:r>
              <a:rPr lang="de-DE" altLang="de-DE" sz="1600" dirty="0" smtClean="0">
                <a:solidFill>
                  <a:srgbClr val="000000"/>
                </a:solidFill>
                <a:latin typeface="Verdana" panose="020B0604030504040204" pitchFamily="34" charset="0"/>
                <a:ea typeface="MS PGothic" panose="020B0600070205080204" pitchFamily="34" charset="-128"/>
              </a:rPr>
              <a:t> </a:t>
            </a:r>
            <a:r>
              <a:rPr lang="de-DE" altLang="de-DE" sz="1600" dirty="0">
                <a:solidFill>
                  <a:srgbClr val="000000"/>
                </a:solidFill>
                <a:latin typeface="Verdana" panose="020B0604030504040204" pitchFamily="34" charset="0"/>
                <a:ea typeface="MS PGothic" panose="020B0600070205080204" pitchFamily="34" charset="-128"/>
              </a:rPr>
              <a:t>Verletzungen liegen vor?</a:t>
            </a:r>
          </a:p>
          <a:p>
            <a:pPr lvl="1" eaLnBrk="0" fontAlgn="base" hangingPunct="0">
              <a:spcBef>
                <a:spcPct val="50000"/>
              </a:spcBef>
              <a:spcAft>
                <a:spcPct val="0"/>
              </a:spcAft>
              <a:buFont typeface="Verdana" panose="020B0604030504040204" pitchFamily="34" charset="0"/>
              <a:buChar char="•"/>
            </a:pPr>
            <a:r>
              <a:rPr lang="de-DE" altLang="de-DE" sz="1600" b="1" dirty="0" smtClean="0">
                <a:solidFill>
                  <a:srgbClr val="000000"/>
                </a:solidFill>
                <a:latin typeface="Verdana" panose="020B0604030504040204" pitchFamily="34" charset="0"/>
                <a:ea typeface="MS PGothic" panose="020B0600070205080204" pitchFamily="34" charset="-128"/>
              </a:rPr>
              <a:t> Warten</a:t>
            </a:r>
            <a:r>
              <a:rPr lang="de-DE" altLang="de-DE" sz="1600" dirty="0" smtClean="0">
                <a:solidFill>
                  <a:srgbClr val="000000"/>
                </a:solidFill>
                <a:latin typeface="Verdana" panose="020B0604030504040204" pitchFamily="34" charset="0"/>
                <a:ea typeface="MS PGothic" panose="020B0600070205080204" pitchFamily="34" charset="-128"/>
              </a:rPr>
              <a:t> </a:t>
            </a:r>
            <a:r>
              <a:rPr lang="de-DE" altLang="de-DE" sz="1600" dirty="0">
                <a:solidFill>
                  <a:srgbClr val="000000"/>
                </a:solidFill>
                <a:latin typeface="Verdana" panose="020B0604030504040204" pitchFamily="34" charset="0"/>
                <a:ea typeface="MS PGothic" panose="020B0600070205080204" pitchFamily="34" charset="-128"/>
              </a:rPr>
              <a:t>auf Rückfragen!</a:t>
            </a:r>
          </a:p>
        </p:txBody>
      </p:sp>
      <p:graphicFrame>
        <p:nvGraphicFramePr>
          <p:cNvPr id="4" name="Tabelle 3"/>
          <p:cNvGraphicFramePr>
            <a:graphicFrameLocks noGrp="1"/>
          </p:cNvGraphicFramePr>
          <p:nvPr>
            <p:extLst>
              <p:ext uri="{D42A27DB-BD31-4B8C-83A1-F6EECF244321}">
                <p14:modId xmlns:p14="http://schemas.microsoft.com/office/powerpoint/2010/main" val="1407769083"/>
              </p:ext>
            </p:extLst>
          </p:nvPr>
        </p:nvGraphicFramePr>
        <p:xfrm>
          <a:off x="1892643" y="5394986"/>
          <a:ext cx="7596188" cy="1189038"/>
        </p:xfrm>
        <a:graphic>
          <a:graphicData uri="http://schemas.openxmlformats.org/drawingml/2006/table">
            <a:tbl>
              <a:tblPr/>
              <a:tblGrid>
                <a:gridCol w="719138"/>
                <a:gridCol w="2089150"/>
                <a:gridCol w="863600"/>
                <a:gridCol w="1728787"/>
                <a:gridCol w="755650"/>
                <a:gridCol w="1439863"/>
              </a:tblGrid>
              <a:tr h="1189038">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0" marR="0" lvl="0" indent="0" algn="l" defTabSz="914400" rtl="0" eaLnBrk="1" fontAlgn="base" latinLnBrk="0" hangingPunct="1">
                        <a:lnSpc>
                          <a:spcPct val="100000"/>
                        </a:lnSpc>
                        <a:spcBef>
                          <a:spcPct val="50000"/>
                        </a:spcBef>
                        <a:spcAft>
                          <a:spcPct val="0"/>
                        </a:spcAft>
                        <a:buClrTx/>
                        <a:buSzTx/>
                        <a:buFontTx/>
                        <a:buNone/>
                        <a:tabLst/>
                      </a:pPr>
                      <a:endParaRPr kumimoji="0" lang="de-DE" sz="1300" b="0" i="0" u="none" strike="noStrike" cap="none" normalizeH="0" baseline="0" noProof="1" smtClean="0">
                        <a:ln>
                          <a:noFill/>
                        </a:ln>
                        <a:solidFill>
                          <a:schemeClr val="tx1"/>
                        </a:solidFill>
                        <a:effectLst/>
                        <a:latin typeface="Verdana" pitchFamily="34" charset="0"/>
                        <a:ea typeface="ＭＳ Ｐゴシック" pitchFamily="112"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300" b="0" i="0" u="none" strike="noStrike" cap="none" normalizeH="0" baseline="0" dirty="0" smtClean="0">
                          <a:ln>
                            <a:noFill/>
                          </a:ln>
                          <a:solidFill>
                            <a:schemeClr val="tx2"/>
                          </a:solidFill>
                          <a:effectLst/>
                          <a:latin typeface="Verdana" pitchFamily="34" charset="0"/>
                          <a:ea typeface="ＭＳ Ｐゴシック" pitchFamily="112" charset="-128"/>
                          <a:cs typeface="Times New Roman" pitchFamily="18" charset="0"/>
                        </a:rPr>
                        <a:t>Ersthelfer: Liste mit Rufnummern am Verbandskasten </a:t>
                      </a:r>
                    </a:p>
                  </a:txBody>
                  <a:tcPr marL="90000" marR="90000" marT="46800" marB="46800"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0" marR="0" lvl="0" indent="0" algn="l" defTabSz="914400" rtl="0" eaLnBrk="1" fontAlgn="base" latinLnBrk="0" hangingPunct="1">
                        <a:lnSpc>
                          <a:spcPct val="100000"/>
                        </a:lnSpc>
                        <a:spcBef>
                          <a:spcPct val="50000"/>
                        </a:spcBef>
                        <a:spcAft>
                          <a:spcPct val="0"/>
                        </a:spcAft>
                        <a:buClrTx/>
                        <a:buSzTx/>
                        <a:buFontTx/>
                        <a:buNone/>
                        <a:tabLst/>
                      </a:pPr>
                      <a:endParaRPr kumimoji="0" lang="de-DE" sz="1300" b="0" i="0" u="none" strike="noStrike" cap="none" normalizeH="0" baseline="0" noProof="1" smtClean="0">
                        <a:ln>
                          <a:noFill/>
                        </a:ln>
                        <a:solidFill>
                          <a:schemeClr val="tx1"/>
                        </a:solidFill>
                        <a:effectLst/>
                        <a:latin typeface="Verdana" pitchFamily="34" charset="0"/>
                        <a:ea typeface="ＭＳ Ｐゴシック" pitchFamily="112" charset="-128"/>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300" b="0" i="0" u="none" strike="noStrike" cap="none" normalizeH="0" baseline="0" dirty="0" smtClean="0">
                          <a:ln>
                            <a:noFill/>
                          </a:ln>
                          <a:solidFill>
                            <a:schemeClr val="tx2"/>
                          </a:solidFill>
                          <a:effectLst/>
                          <a:latin typeface="Verdana" pitchFamily="34" charset="0"/>
                          <a:ea typeface="ＭＳ Ｐゴシック" pitchFamily="112" charset="-128"/>
                          <a:cs typeface="Times New Roman" pitchFamily="18" charset="0"/>
                        </a:rPr>
                        <a:t/>
                      </a:r>
                      <a:br>
                        <a:rPr kumimoji="0" lang="de-DE" sz="1300" b="0" i="0" u="none" strike="noStrike" cap="none" normalizeH="0" baseline="0" dirty="0" smtClean="0">
                          <a:ln>
                            <a:noFill/>
                          </a:ln>
                          <a:solidFill>
                            <a:schemeClr val="tx2"/>
                          </a:solidFill>
                          <a:effectLst/>
                          <a:latin typeface="Verdana" pitchFamily="34" charset="0"/>
                          <a:ea typeface="ＭＳ Ｐゴシック" pitchFamily="112" charset="-128"/>
                          <a:cs typeface="Times New Roman" pitchFamily="18" charset="0"/>
                        </a:rPr>
                      </a:br>
                      <a:r>
                        <a:rPr kumimoji="0" lang="de-DE" sz="1300" b="0" i="0" u="none" strike="noStrike" cap="none" normalizeH="0" baseline="0" dirty="0" smtClean="0">
                          <a:ln>
                            <a:noFill/>
                          </a:ln>
                          <a:solidFill>
                            <a:schemeClr val="tx2"/>
                          </a:solidFill>
                          <a:effectLst/>
                          <a:latin typeface="Verdana" pitchFamily="34" charset="0"/>
                          <a:ea typeface="ＭＳ Ｐゴシック" pitchFamily="112" charset="-128"/>
                          <a:cs typeface="Times New Roman" pitchFamily="18" charset="0"/>
                        </a:rPr>
                        <a:t>Rettungsdienst Tel. 0-19222</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0" marR="0" lvl="0" indent="0" algn="l" defTabSz="914400" rtl="0" eaLnBrk="1" fontAlgn="base" latinLnBrk="0" hangingPunct="1">
                        <a:lnSpc>
                          <a:spcPct val="100000"/>
                        </a:lnSpc>
                        <a:spcBef>
                          <a:spcPct val="50000"/>
                        </a:spcBef>
                        <a:spcAft>
                          <a:spcPct val="0"/>
                        </a:spcAft>
                        <a:buClrTx/>
                        <a:buSzTx/>
                        <a:buFontTx/>
                        <a:buNone/>
                        <a:tabLst/>
                      </a:pPr>
                      <a:endParaRPr kumimoji="0" lang="de-DE" sz="1300" b="0" i="0" u="none" strike="noStrike" cap="none" normalizeH="0" baseline="0" noProof="1" smtClean="0">
                        <a:ln>
                          <a:noFill/>
                        </a:ln>
                        <a:solidFill>
                          <a:schemeClr val="tx1"/>
                        </a:solidFill>
                        <a:effectLst/>
                        <a:latin typeface="Verdana" pitchFamily="34" charset="0"/>
                        <a:ea typeface="ＭＳ Ｐゴシック" pitchFamily="112" charset="-128"/>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0" marR="0" lvl="0" indent="0" algn="l" defTabSz="914400" rtl="0" eaLnBrk="1" fontAlgn="base" latinLnBrk="0" hangingPunct="1">
                        <a:lnSpc>
                          <a:spcPct val="100000"/>
                        </a:lnSpc>
                        <a:spcBef>
                          <a:spcPct val="0"/>
                        </a:spcBef>
                        <a:spcAft>
                          <a:spcPct val="0"/>
                        </a:spcAft>
                        <a:buClrTx/>
                        <a:buSzTx/>
                        <a:buFontTx/>
                        <a:buNone/>
                        <a:tabLst>
                          <a:tab pos="449263" algn="r"/>
                        </a:tabLst>
                      </a:pPr>
                      <a:r>
                        <a:rPr kumimoji="0" lang="de-DE" sz="1300" b="0" i="0" u="none" strike="noStrike" cap="none" normalizeH="0" baseline="0" dirty="0" smtClean="0">
                          <a:ln>
                            <a:noFill/>
                          </a:ln>
                          <a:solidFill>
                            <a:schemeClr val="tx2"/>
                          </a:solidFill>
                          <a:effectLst/>
                          <a:latin typeface="Verdana" pitchFamily="34" charset="0"/>
                          <a:ea typeface="ＭＳ Ｐゴシック" pitchFamily="112" charset="-128"/>
                          <a:cs typeface="Times New Roman" pitchFamily="18" charset="0"/>
                        </a:rPr>
                        <a:t>Feuerwehr </a:t>
                      </a:r>
                      <a:br>
                        <a:rPr kumimoji="0" lang="de-DE" sz="1300" b="0" i="0" u="none" strike="noStrike" cap="none" normalizeH="0" baseline="0" dirty="0" smtClean="0">
                          <a:ln>
                            <a:noFill/>
                          </a:ln>
                          <a:solidFill>
                            <a:schemeClr val="tx2"/>
                          </a:solidFill>
                          <a:effectLst/>
                          <a:latin typeface="Verdana" pitchFamily="34" charset="0"/>
                          <a:ea typeface="ＭＳ Ｐゴシック" pitchFamily="112" charset="-128"/>
                          <a:cs typeface="Times New Roman" pitchFamily="18" charset="0"/>
                        </a:rPr>
                      </a:br>
                      <a:r>
                        <a:rPr kumimoji="0" lang="de-DE" sz="1300" b="0" i="0" u="none" strike="noStrike" cap="none" normalizeH="0" baseline="0" dirty="0" smtClean="0">
                          <a:ln>
                            <a:noFill/>
                          </a:ln>
                          <a:solidFill>
                            <a:schemeClr val="tx2"/>
                          </a:solidFill>
                          <a:effectLst/>
                          <a:latin typeface="Verdana" pitchFamily="34" charset="0"/>
                          <a:ea typeface="ＭＳ Ｐゴシック" pitchFamily="112" charset="-128"/>
                          <a:cs typeface="Times New Roman" pitchFamily="18" charset="0"/>
                        </a:rPr>
                        <a:t>Tel. 0-112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5" name="Grafik 4"/>
          <p:cNvPicPr>
            <a:picLocks noChangeAspect="1"/>
          </p:cNvPicPr>
          <p:nvPr/>
        </p:nvPicPr>
        <p:blipFill>
          <a:blip r:embed="rId2"/>
          <a:stretch>
            <a:fillRect/>
          </a:stretch>
        </p:blipFill>
        <p:spPr>
          <a:xfrm>
            <a:off x="2020638" y="5754437"/>
            <a:ext cx="506012" cy="506012"/>
          </a:xfrm>
          <a:prstGeom prst="rect">
            <a:avLst/>
          </a:prstGeom>
        </p:spPr>
      </p:pic>
      <p:pic>
        <p:nvPicPr>
          <p:cNvPr id="6" name="Grafik 5"/>
          <p:cNvPicPr>
            <a:picLocks noChangeAspect="1"/>
          </p:cNvPicPr>
          <p:nvPr/>
        </p:nvPicPr>
        <p:blipFill>
          <a:blip r:embed="rId3"/>
          <a:stretch>
            <a:fillRect/>
          </a:stretch>
        </p:blipFill>
        <p:spPr>
          <a:xfrm>
            <a:off x="4912119" y="5754437"/>
            <a:ext cx="506012" cy="506012"/>
          </a:xfrm>
          <a:prstGeom prst="rect">
            <a:avLst/>
          </a:prstGeom>
        </p:spPr>
      </p:pic>
      <p:pic>
        <p:nvPicPr>
          <p:cNvPr id="7" name="Grafik 6"/>
          <p:cNvPicPr>
            <a:picLocks noChangeAspect="1"/>
          </p:cNvPicPr>
          <p:nvPr/>
        </p:nvPicPr>
        <p:blipFill>
          <a:blip r:embed="rId4"/>
          <a:stretch>
            <a:fillRect/>
          </a:stretch>
        </p:blipFill>
        <p:spPr>
          <a:xfrm>
            <a:off x="7441135" y="5754437"/>
            <a:ext cx="506012" cy="512108"/>
          </a:xfrm>
          <a:prstGeom prst="rect">
            <a:avLst/>
          </a:prstGeom>
        </p:spPr>
      </p:pic>
      <p:sp>
        <p:nvSpPr>
          <p:cNvPr id="11" name="Titel 1"/>
          <p:cNvSpPr txBox="1">
            <a:spLocks/>
          </p:cNvSpPr>
          <p:nvPr/>
        </p:nvSpPr>
        <p:spPr>
          <a:xfrm>
            <a:off x="95250" y="503238"/>
            <a:ext cx="10972800" cy="75991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b="1" dirty="0">
                <a:solidFill>
                  <a:schemeClr val="bg1"/>
                </a:solidFill>
              </a:rPr>
              <a:t>Sofortmaßnahmen bei Unfällen</a:t>
            </a:r>
          </a:p>
        </p:txBody>
      </p:sp>
    </p:spTree>
    <p:extLst>
      <p:ext uri="{BB962C8B-B14F-4D97-AF65-F5344CB8AC3E}">
        <p14:creationId xmlns:p14="http://schemas.microsoft.com/office/powerpoint/2010/main" val="22141181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1729946" y="1548712"/>
            <a:ext cx="8641491" cy="3970318"/>
          </a:xfrm>
          <a:prstGeom prst="rect">
            <a:avLst/>
          </a:prstGeom>
        </p:spPr>
        <p:txBody>
          <a:bodyPr wrap="square">
            <a:spAutoFit/>
          </a:bodyPr>
          <a:lstStyle/>
          <a:p>
            <a:r>
              <a:rPr lang="de-DE" dirty="0" smtClean="0"/>
              <a:t>Es gibt arbeitsmedizinische Vorsorgeuntersuchungen nach der ehemaligem G 37 Bildschirmtätigkeiten, die vom Betriebsarzt</a:t>
            </a:r>
          </a:p>
          <a:p>
            <a:endParaRPr lang="de-DE" dirty="0" smtClean="0"/>
          </a:p>
          <a:p>
            <a:pPr algn="ctr"/>
            <a:r>
              <a:rPr lang="de-DE" b="1" dirty="0" smtClean="0"/>
              <a:t>Herrn Dr. Braun </a:t>
            </a:r>
            <a:r>
              <a:rPr lang="de-DE" dirty="0" smtClean="0"/>
              <a:t>der Firma </a:t>
            </a:r>
            <a:r>
              <a:rPr lang="de-DE" dirty="0" err="1" smtClean="0"/>
              <a:t>accedo</a:t>
            </a:r>
            <a:r>
              <a:rPr lang="de-DE" dirty="0" smtClean="0"/>
              <a:t> </a:t>
            </a:r>
          </a:p>
          <a:p>
            <a:pPr algn="ctr"/>
            <a:endParaRPr lang="de-DE" dirty="0" smtClean="0"/>
          </a:p>
          <a:p>
            <a:r>
              <a:rPr lang="de-DE" dirty="0" smtClean="0"/>
              <a:t>durchgeführt werden.</a:t>
            </a:r>
          </a:p>
          <a:p>
            <a:r>
              <a:rPr lang="de-DE" dirty="0" smtClean="0"/>
              <a:t>Diese ist eine Pflichtvorsorge und wird jedem Mittarbeiter unter 40 Jahren alle 5 Jahre sowie über 40 Jahren alle 3 Jahre angeboten.</a:t>
            </a:r>
          </a:p>
          <a:p>
            <a:r>
              <a:rPr lang="de-DE" dirty="0" smtClean="0"/>
              <a:t>Es steht jedem Mitarbeiter Frei daran teilzunehmen.</a:t>
            </a:r>
          </a:p>
          <a:p>
            <a:r>
              <a:rPr lang="de-DE" dirty="0" smtClean="0"/>
              <a:t>Es entstehen ihnen </a:t>
            </a:r>
            <a:r>
              <a:rPr lang="de-DE" b="1" u="sng" dirty="0" smtClean="0"/>
              <a:t>keine</a:t>
            </a:r>
            <a:r>
              <a:rPr lang="de-DE" dirty="0" smtClean="0"/>
              <a:t> Nachteile wenn Sie an dieser Vorsorge </a:t>
            </a:r>
            <a:r>
              <a:rPr lang="de-DE" dirty="0" err="1" smtClean="0"/>
              <a:t>teinehmen</a:t>
            </a:r>
            <a:r>
              <a:rPr lang="de-DE" dirty="0" smtClean="0"/>
              <a:t>, </a:t>
            </a:r>
            <a:r>
              <a:rPr lang="de-DE" dirty="0" err="1" smtClean="0"/>
              <a:t>geanauso</a:t>
            </a:r>
            <a:r>
              <a:rPr lang="de-DE" dirty="0" smtClean="0"/>
              <a:t> wenig wenn sie dies nicht tun.</a:t>
            </a:r>
          </a:p>
          <a:p>
            <a:endParaRPr lang="de-DE" dirty="0" smtClean="0"/>
          </a:p>
          <a:p>
            <a:r>
              <a:rPr lang="de-DE" dirty="0" smtClean="0"/>
              <a:t>Sie werden vorab schriftlich über die anstehende Vorsorge informiert. </a:t>
            </a:r>
          </a:p>
          <a:p>
            <a:r>
              <a:rPr lang="de-DE" dirty="0" smtClean="0"/>
              <a:t>Er steht Ihnen auch in allen Fragen des Gesundheitsschutzes zur Verfügung.</a:t>
            </a:r>
          </a:p>
        </p:txBody>
      </p:sp>
      <p:sp>
        <p:nvSpPr>
          <p:cNvPr id="6" name="Titel 1"/>
          <p:cNvSpPr txBox="1">
            <a:spLocks/>
          </p:cNvSpPr>
          <p:nvPr/>
        </p:nvSpPr>
        <p:spPr>
          <a:xfrm>
            <a:off x="95250" y="503238"/>
            <a:ext cx="10972800" cy="75991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b="1" dirty="0" smtClean="0">
                <a:solidFill>
                  <a:schemeClr val="bg1"/>
                </a:solidFill>
              </a:rPr>
              <a:t>Arbeitsmedizinische </a:t>
            </a:r>
            <a:r>
              <a:rPr lang="de-DE" b="1" dirty="0">
                <a:solidFill>
                  <a:schemeClr val="bg1"/>
                </a:solidFill>
              </a:rPr>
              <a:t>Vorsorge</a:t>
            </a:r>
          </a:p>
          <a:p>
            <a:endParaRPr lang="de-DE" b="1" dirty="0">
              <a:solidFill>
                <a:schemeClr val="bg1"/>
              </a:solidFill>
            </a:endParaRPr>
          </a:p>
        </p:txBody>
      </p:sp>
    </p:spTree>
    <p:extLst>
      <p:ext uri="{BB962C8B-B14F-4D97-AF65-F5344CB8AC3E}">
        <p14:creationId xmlns:p14="http://schemas.microsoft.com/office/powerpoint/2010/main" val="19541617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726</Words>
  <Application>Microsoft Office PowerPoint</Application>
  <PresentationFormat>Breitbild</PresentationFormat>
  <Paragraphs>133</Paragraphs>
  <Slides>14</Slides>
  <Notes>1</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14</vt:i4>
      </vt:variant>
    </vt:vector>
  </HeadingPairs>
  <TitlesOfParts>
    <vt:vector size="23" baseType="lpstr">
      <vt:lpstr>ＭＳ Ｐゴシック</vt:lpstr>
      <vt:lpstr>ＭＳ Ｐゴシック</vt:lpstr>
      <vt:lpstr>Arial</vt:lpstr>
      <vt:lpstr>Calibri</vt:lpstr>
      <vt:lpstr>Calibri Light</vt:lpstr>
      <vt:lpstr>Symbol</vt:lpstr>
      <vt:lpstr>Times New Roman</vt:lpstr>
      <vt:lpstr>Verdana</vt:lpstr>
      <vt:lpstr>Office Theme</vt:lpstr>
      <vt:lpstr>Jährliche Sicherheitsunterweisung der Verwaltungskräfte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Hochschule Bochum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Unterweisung der Verwaltungskräfte</dc:title>
  <dc:creator>Daniel Engelbert</dc:creator>
  <cp:lastModifiedBy>Schmidt, Barbara</cp:lastModifiedBy>
  <cp:revision>43</cp:revision>
  <dcterms:created xsi:type="dcterms:W3CDTF">2015-08-06T10:15:04Z</dcterms:created>
  <dcterms:modified xsi:type="dcterms:W3CDTF">2015-08-31T12:44:30Z</dcterms:modified>
</cp:coreProperties>
</file>