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73" r:id="rId3"/>
    <p:sldMasterId id="2147483707" r:id="rId4"/>
  </p:sldMasterIdLst>
  <p:notesMasterIdLst>
    <p:notesMasterId r:id="rId19"/>
  </p:notesMasterIdLst>
  <p:handoutMasterIdLst>
    <p:handoutMasterId r:id="rId20"/>
  </p:handoutMasterIdLst>
  <p:sldIdLst>
    <p:sldId id="265" r:id="rId5"/>
    <p:sldId id="385" r:id="rId6"/>
    <p:sldId id="384" r:id="rId7"/>
    <p:sldId id="387" r:id="rId8"/>
    <p:sldId id="388" r:id="rId9"/>
    <p:sldId id="386" r:id="rId10"/>
    <p:sldId id="389" r:id="rId11"/>
    <p:sldId id="390" r:id="rId12"/>
    <p:sldId id="397" r:id="rId13"/>
    <p:sldId id="392" r:id="rId14"/>
    <p:sldId id="393" r:id="rId15"/>
    <p:sldId id="395" r:id="rId16"/>
    <p:sldId id="394" r:id="rId17"/>
    <p:sldId id="396" r:id="rId18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1062">
          <p15:clr>
            <a:srgbClr val="A4A3A4"/>
          </p15:clr>
        </p15:guide>
        <p15:guide id="3" pos="204">
          <p15:clr>
            <a:srgbClr val="A4A3A4"/>
          </p15:clr>
        </p15:guide>
        <p15:guide id="4" pos="2336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C31"/>
    <a:srgbClr val="FF6600"/>
    <a:srgbClr val="A50021"/>
    <a:srgbClr val="BE0B31"/>
    <a:srgbClr val="FFCC66"/>
    <a:srgbClr val="009900"/>
    <a:srgbClr val="33CCFF"/>
    <a:srgbClr val="00CC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9868" autoAdjust="0"/>
  </p:normalViewPr>
  <p:slideViewPr>
    <p:cSldViewPr>
      <p:cViewPr varScale="1">
        <p:scale>
          <a:sx n="138" d="100"/>
          <a:sy n="138" d="100"/>
        </p:scale>
        <p:origin x="2016" y="99"/>
      </p:cViewPr>
      <p:guideLst>
        <p:guide orient="horz" pos="799"/>
        <p:guide orient="horz" pos="1062"/>
        <p:guide pos="204"/>
        <p:guide pos="2336"/>
        <p:guide orient="horz" pos="4065"/>
        <p:guide orient="horz" pos="1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4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anose="02020603050405020304" pitchFamily="18" charset="0"/>
              </a:defRPr>
            </a:lvl1pPr>
          </a:lstStyle>
          <a:p>
            <a:fld id="{F7D01F0D-0E0E-4ED2-AAE8-35457BB5BE7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19075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anose="02020603050405020304" pitchFamily="18" charset="0"/>
              </a:defRPr>
            </a:lvl1pPr>
          </a:lstStyle>
          <a:p>
            <a:fld id="{25494C5D-1A37-4177-9F9D-28CA0A82408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15287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98998-829F-4A98-A19E-E93B8C159EBD}" type="slidenum">
              <a:rPr lang="de-DE" altLang="de-DE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9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94C5D-1A37-4177-9F9D-28CA0A824085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017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6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4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5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8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67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94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81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05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24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04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76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06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0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6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31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2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601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74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417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336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191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268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950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35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7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580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007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54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86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94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7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0069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3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3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58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974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4545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512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5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34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8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8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07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Der messbare Unterschied_30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597650"/>
            <a:ext cx="12906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Der messbare Unterschied_30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597650"/>
            <a:ext cx="12906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he Measurable Difference_30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665913"/>
            <a:ext cx="12239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url?sa=i&amp;rct=j&amp;q=&amp;esrc=s&amp;source=images&amp;cd=&amp;cad=rja&amp;uact=8&amp;ved=0ahUKEwjrg4P34OzUAhVSmbQKHQYzCmIQjRwIBw&amp;url=http://www.rapidtrans.es/es/transporte-aereo-baleares.html&amp;psig=AFQjCNFX1wHCtX-05yK-52yCqzG2dsMAtA&amp;ust=149915905600066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ludfs01\AppleMac\Arbeitsordner MTS Daten\Bilddatenbank\Photos\Sonstiges\MTS_Hintergrund_Präsentation\Logo_MTS_Sens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13585" r="6666" b="17230"/>
          <a:stretch/>
        </p:blipFill>
        <p:spPr bwMode="auto">
          <a:xfrm>
            <a:off x="0" y="1125539"/>
            <a:ext cx="9163495" cy="5732462"/>
          </a:xfrm>
          <a:prstGeom prst="corner">
            <a:avLst>
              <a:gd name="adj1" fmla="val 96303"/>
              <a:gd name="adj2" fmla="val 1175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324000" y="1628775"/>
            <a:ext cx="5962653" cy="2160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Sicherheits-</a:t>
            </a:r>
            <a:br>
              <a:rPr lang="de-DE" sz="4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4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unterweisung</a:t>
            </a:r>
            <a:endParaRPr lang="de-DE" sz="4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549275"/>
            <a:ext cx="9144000" cy="50346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de-DE" sz="2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933056"/>
            <a:ext cx="3312046" cy="222104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23850" y="616340"/>
            <a:ext cx="4947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2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MTS Sensor Technologie GmbH &amp; Co. KG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23850" y="62068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4000" y="1548000"/>
            <a:ext cx="882116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lvl="1" indent="-35718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Zugang in die Gebäude „Auf dem </a:t>
            </a:r>
            <a:r>
              <a:rPr lang="de-DE" altLang="de-DE" dirty="0" err="1">
                <a:latin typeface="Calibri" panose="020F0502020204030204" pitchFamily="34" charset="0"/>
              </a:rPr>
              <a:t>Schüffel</a:t>
            </a:r>
            <a:r>
              <a:rPr lang="de-DE" altLang="de-DE" dirty="0">
                <a:latin typeface="Calibri" panose="020F0502020204030204" pitchFamily="34" charset="0"/>
              </a:rPr>
              <a:t> 9“ und „Auf dem </a:t>
            </a:r>
            <a:r>
              <a:rPr lang="de-DE" altLang="de-DE" dirty="0" err="1">
                <a:latin typeface="Calibri" panose="020F0502020204030204" pitchFamily="34" charset="0"/>
              </a:rPr>
              <a:t>Schüffel</a:t>
            </a:r>
            <a:r>
              <a:rPr lang="de-DE" altLang="de-DE" dirty="0">
                <a:latin typeface="Calibri" panose="020F0502020204030204" pitchFamily="34" charset="0"/>
              </a:rPr>
              <a:t> 1“ erfolgt ausschließlich mit dem Mitarbeiterdienstausweises inkl. elektronischer Zugangskontrolle.</a:t>
            </a:r>
          </a:p>
          <a:p>
            <a:pPr marL="357188" lvl="1" indent="-35718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Calibri" panose="020F0502020204030204" pitchFamily="34" charset="0"/>
              </a:rPr>
              <a:t>Haupteingang / Zentrale (Auf dem </a:t>
            </a:r>
            <a:r>
              <a:rPr lang="de-DE" altLang="de-DE" b="1" dirty="0" err="1">
                <a:latin typeface="Calibri" panose="020F0502020204030204" pitchFamily="34" charset="0"/>
              </a:rPr>
              <a:t>Schüffel</a:t>
            </a:r>
            <a:r>
              <a:rPr lang="de-DE" altLang="de-DE" b="1" dirty="0">
                <a:latin typeface="Calibri" panose="020F0502020204030204" pitchFamily="34" charset="0"/>
              </a:rPr>
              <a:t> 9):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Haupteingang ist zu den Geschäftszeiten </a:t>
            </a:r>
            <a:br>
              <a:rPr lang="de-DE" altLang="de-DE" dirty="0">
                <a:latin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</a:rPr>
              <a:t>(Mo. bis Do. von 08:00 bis 17:00 Uhr / Fr. von 08:00 bis 15:00 Uhr) besetzt.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Mitarbeiter ohne elektronische Zugangsberechtigung gelangen </a:t>
            </a:r>
            <a:br>
              <a:rPr lang="de-DE" altLang="de-DE" dirty="0">
                <a:latin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</a:rPr>
              <a:t>nur über den Haupteingang in das Gebäude.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Externe Personen müssen sich </a:t>
            </a:r>
            <a:r>
              <a:rPr lang="de-DE" altLang="de-DE" u="sng" dirty="0">
                <a:latin typeface="Calibri" panose="020F0502020204030204" pitchFamily="34" charset="0"/>
              </a:rPr>
              <a:t>immer</a:t>
            </a:r>
            <a:r>
              <a:rPr lang="de-DE" altLang="de-DE" dirty="0">
                <a:latin typeface="Calibri" panose="020F0502020204030204" pitchFamily="34" charset="0"/>
              </a:rPr>
              <a:t> an der Zentrale melden.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b="1" dirty="0">
                <a:latin typeface="Calibri" panose="020F0502020204030204" pitchFamily="34" charset="0"/>
              </a:rPr>
              <a:t>Versand und Wareneingang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Eingang im Versand und Wareneingang ist ab 06:00 Uhr möglich.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8064500" cy="646331"/>
          </a:xfrm>
          <a:prstGeom prst="rect">
            <a:avLst/>
          </a:prstGeom>
          <a:solidFill>
            <a:srgbClr val="BE0C31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Es dürfen keine fremdem Personen unbeaufsichtigt </a:t>
            </a:r>
            <a:b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in das Gebäude gelassen werden!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3394659"/>
            <a:ext cx="1152128" cy="1094739"/>
          </a:xfrm>
          <a:prstGeom prst="rect">
            <a:avLst/>
          </a:prstGeom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110474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FC1EF2D-F7A2-4DBA-8817-B220B90F7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88646"/>
            <a:ext cx="5939312" cy="4691605"/>
          </a:xfrm>
          <a:prstGeom prst="rect">
            <a:avLst/>
          </a:prstGeom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19931" y="4845311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" name="Ellipse 13"/>
          <p:cNvSpPr/>
          <p:nvPr/>
        </p:nvSpPr>
        <p:spPr>
          <a:xfrm>
            <a:off x="2051720" y="6041556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9" name="Ellipse 18"/>
          <p:cNvSpPr/>
          <p:nvPr/>
        </p:nvSpPr>
        <p:spPr>
          <a:xfrm>
            <a:off x="5436096" y="3889935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</a:p>
        </p:txBody>
      </p:sp>
      <p:sp>
        <p:nvSpPr>
          <p:cNvPr id="4" name="Rechteck 3"/>
          <p:cNvSpPr/>
          <p:nvPr/>
        </p:nvSpPr>
        <p:spPr>
          <a:xfrm>
            <a:off x="324000" y="1260000"/>
            <a:ext cx="2927020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250000"/>
              </a:lnSpc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Gebäude „Auf dem </a:t>
            </a:r>
            <a:r>
              <a:rPr lang="de-DE" altLang="en-US" b="1" dirty="0" err="1">
                <a:latin typeface="Calibri" panose="020F0502020204030204" pitchFamily="34" charset="0"/>
              </a:rPr>
              <a:t>Schüffel</a:t>
            </a:r>
            <a:r>
              <a:rPr lang="de-DE" altLang="en-US" b="1" dirty="0">
                <a:latin typeface="Calibri" panose="020F0502020204030204" pitchFamily="34" charset="0"/>
              </a:rPr>
              <a:t> 9“</a:t>
            </a: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90361C-3AB7-4D5D-AFF6-7C61AC34B09F}"/>
              </a:ext>
            </a:extLst>
          </p:cNvPr>
          <p:cNvSpPr txBox="1"/>
          <p:nvPr/>
        </p:nvSpPr>
        <p:spPr>
          <a:xfrm>
            <a:off x="5436096" y="6093296"/>
            <a:ext cx="1224458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Ellipse 2"/>
          <p:cNvSpPr/>
          <p:nvPr/>
        </p:nvSpPr>
        <p:spPr>
          <a:xfrm>
            <a:off x="2564207" y="6480277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12160" y="4492980"/>
            <a:ext cx="29513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1. </a:t>
            </a:r>
            <a:r>
              <a:rPr lang="de-DE" dirty="0">
                <a:latin typeface="Calibri" panose="020F0502020204030204" pitchFamily="34" charset="0"/>
              </a:rPr>
              <a:t>Eingang Versand</a:t>
            </a:r>
          </a:p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2. </a:t>
            </a:r>
            <a:r>
              <a:rPr lang="de-DE" dirty="0">
                <a:latin typeface="Calibri" panose="020F0502020204030204" pitchFamily="34" charset="0"/>
              </a:rPr>
              <a:t>Eingang Wareneingang</a:t>
            </a:r>
          </a:p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3. </a:t>
            </a:r>
            <a:r>
              <a:rPr lang="de-DE" dirty="0">
                <a:latin typeface="Calibri" panose="020F0502020204030204" pitchFamily="34" charset="0"/>
              </a:rPr>
              <a:t>Versandbüro</a:t>
            </a:r>
          </a:p>
          <a:p>
            <a:pPr algn="l">
              <a:defRPr/>
            </a:pPr>
            <a:endParaRPr lang="de-DE" dirty="0"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de-DE" b="1" dirty="0">
                <a:latin typeface="Calibri" panose="020F0502020204030204" pitchFamily="34" charset="0"/>
              </a:rPr>
              <a:t>Weitere Sicherheitsbereiche: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Calibri" panose="020F0502020204030204" pitchFamily="34" charset="0"/>
              </a:rPr>
              <a:t>MTS Automotive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Calibri" panose="020F0502020204030204" pitchFamily="34" charset="0"/>
              </a:rPr>
              <a:t>Tiefgarage</a:t>
            </a:r>
          </a:p>
        </p:txBody>
      </p:sp>
    </p:spTree>
    <p:extLst>
      <p:ext uri="{BB962C8B-B14F-4D97-AF65-F5344CB8AC3E}">
        <p14:creationId xmlns:p14="http://schemas.microsoft.com/office/powerpoint/2010/main" val="1592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916832"/>
            <a:ext cx="8017813" cy="3888432"/>
          </a:xfrm>
          <a:prstGeom prst="rect">
            <a:avLst/>
          </a:prstGeom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324000" y="5222922"/>
            <a:ext cx="7371174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1. </a:t>
            </a:r>
            <a:r>
              <a:rPr lang="de-DE" dirty="0">
                <a:latin typeface="Calibri" panose="020F0502020204030204" pitchFamily="34" charset="0"/>
              </a:rPr>
              <a:t>Produktionsstätte „Pipe Shop“</a:t>
            </a:r>
          </a:p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2. </a:t>
            </a:r>
            <a:r>
              <a:rPr lang="de-DE" dirty="0">
                <a:latin typeface="Calibri" panose="020F0502020204030204" pitchFamily="34" charset="0"/>
              </a:rPr>
              <a:t>Abteilung „Kabelbaugruppe – Vormontage“ + Lager</a:t>
            </a:r>
          </a:p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3. </a:t>
            </a:r>
            <a:r>
              <a:rPr lang="de-DE" dirty="0">
                <a:latin typeface="Calibri" panose="020F0502020204030204" pitchFamily="34" charset="0"/>
              </a:rPr>
              <a:t>Eingang zum Treppenhaus für MTS-Verwaltung 2.OG</a:t>
            </a:r>
          </a:p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4. </a:t>
            </a:r>
            <a:r>
              <a:rPr lang="de-DE" dirty="0">
                <a:latin typeface="Calibri" panose="020F0502020204030204" pitchFamily="34" charset="0"/>
              </a:rPr>
              <a:t>Lagerhalle Firma Assmann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</a:p>
        </p:txBody>
      </p:sp>
      <p:sp>
        <p:nvSpPr>
          <p:cNvPr id="14" name="Ellipse 13"/>
          <p:cNvSpPr/>
          <p:nvPr/>
        </p:nvSpPr>
        <p:spPr>
          <a:xfrm>
            <a:off x="1998092" y="3140968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053166" y="3175168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8" name="Ellipse 17"/>
          <p:cNvSpPr/>
          <p:nvPr/>
        </p:nvSpPr>
        <p:spPr>
          <a:xfrm>
            <a:off x="4555545" y="4700022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0" name="Ellipse 19"/>
          <p:cNvSpPr/>
          <p:nvPr/>
        </p:nvSpPr>
        <p:spPr>
          <a:xfrm>
            <a:off x="6975246" y="3023305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Rechteck 20"/>
          <p:cNvSpPr/>
          <p:nvPr/>
        </p:nvSpPr>
        <p:spPr>
          <a:xfrm>
            <a:off x="324000" y="1260000"/>
            <a:ext cx="2927020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250000"/>
              </a:lnSpc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Gebäude „Auf dem </a:t>
            </a:r>
            <a:r>
              <a:rPr lang="de-DE" altLang="en-US" b="1" dirty="0" err="1">
                <a:latin typeface="Calibri" panose="020F0502020204030204" pitchFamily="34" charset="0"/>
              </a:rPr>
              <a:t>Schüffel</a:t>
            </a:r>
            <a:r>
              <a:rPr lang="de-DE" altLang="en-US" b="1" dirty="0">
                <a:latin typeface="Calibri" panose="020F0502020204030204" pitchFamily="34" charset="0"/>
              </a:rPr>
              <a:t> 1“</a:t>
            </a: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131811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schroeter\Desktop\Zeichenfläch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102">
            <a:off x="5661011" y="4687887"/>
            <a:ext cx="936105" cy="14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schroeter\Desktop\Zeichenfläche 1 Ko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576">
            <a:off x="7055743" y="4685518"/>
            <a:ext cx="942107" cy="14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4000" y="1548000"/>
            <a:ext cx="80645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de-DE" b="1" u="sng" dirty="0">
                <a:latin typeface="Calibri" panose="020F0502020204030204" pitchFamily="34" charset="0"/>
              </a:rPr>
              <a:t>Allgemeine Handhabungsvorschriften zu dem Mitarbeiterdienstausweis: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Ausweis ist im Gebäude immer und offen zu tragen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Ausweis ist nicht übertragbar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Verlust ist sofort zu melden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Personen ohne Ausweis sind anzusprechen und an die Zentrale zu führen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Fremde Personen dürfen nicht in das Gebäude gelassen werden und müssen an die Zentrale verwiesen werden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Zollverantwortliche sowie seine Stellvertretung, der direkte Vorgesetzte und der Geschäftsführer sind weisungsbefugt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8064500" cy="646331"/>
          </a:xfrm>
          <a:prstGeom prst="rect">
            <a:avLst/>
          </a:prstGeom>
          <a:solidFill>
            <a:srgbClr val="BE0C31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Der Verlust muss </a:t>
            </a:r>
            <a:r>
              <a:rPr lang="de-DE" altLang="de-DE" b="1" u="sng" dirty="0">
                <a:solidFill>
                  <a:schemeClr val="bg1"/>
                </a:solidFill>
                <a:latin typeface="Calibri" panose="020F0502020204030204" pitchFamily="34" charset="0"/>
              </a:rPr>
              <a:t>sofort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der Zentrale und IT-Abteilung gemeldet werden. </a:t>
            </a:r>
            <a:b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Der Ausweis ist nicht übertragbar!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32401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</a:p>
        </p:txBody>
      </p:sp>
      <p:sp>
        <p:nvSpPr>
          <p:cNvPr id="5" name="Rechteck 4"/>
          <p:cNvSpPr/>
          <p:nvPr/>
        </p:nvSpPr>
        <p:spPr>
          <a:xfrm>
            <a:off x="326230" y="1443799"/>
            <a:ext cx="80594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b="1" dirty="0">
                <a:latin typeface="Calibri" panose="020F0502020204030204" pitchFamily="34" charset="0"/>
              </a:rPr>
              <a:t>Ansprechpartner</a:t>
            </a:r>
          </a:p>
        </p:txBody>
      </p:sp>
      <p:sp>
        <p:nvSpPr>
          <p:cNvPr id="12" name="Rechteck 11"/>
          <p:cNvSpPr/>
          <p:nvPr/>
        </p:nvSpPr>
        <p:spPr>
          <a:xfrm>
            <a:off x="1835696" y="2448721"/>
            <a:ext cx="24821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Zollverantwortlicher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Jonas Dickschat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8545</a:t>
            </a:r>
          </a:p>
        </p:txBody>
      </p:sp>
      <p:sp>
        <p:nvSpPr>
          <p:cNvPr id="13" name="Rechteck 12"/>
          <p:cNvSpPr/>
          <p:nvPr/>
        </p:nvSpPr>
        <p:spPr>
          <a:xfrm>
            <a:off x="1835696" y="3988849"/>
            <a:ext cx="194421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Zoll &amp; Exportkontrolle </a:t>
            </a:r>
            <a:endParaRPr lang="de-DE" sz="1200" dirty="0">
              <a:latin typeface="Calibri" panose="020F0502020204030204" pitchFamily="34" charset="0"/>
            </a:endParaRPr>
          </a:p>
          <a:p>
            <a:pPr algn="l"/>
            <a:r>
              <a:rPr lang="de-DE" sz="1200" dirty="0">
                <a:latin typeface="Calibri" panose="020F0502020204030204" pitchFamily="34" charset="0"/>
              </a:rPr>
              <a:t>Maximilian </a:t>
            </a:r>
            <a:r>
              <a:rPr lang="de-DE" sz="1200" dirty="0" err="1">
                <a:latin typeface="Calibri" panose="020F0502020204030204" pitchFamily="34" charset="0"/>
              </a:rPr>
              <a:t>Sülzer</a:t>
            </a:r>
            <a:r>
              <a:rPr lang="de-DE" sz="1200" dirty="0">
                <a:latin typeface="Calibri" panose="020F0502020204030204" pitchFamily="34" charset="0"/>
              </a:rPr>
              <a:t>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8462</a:t>
            </a:r>
          </a:p>
        </p:txBody>
      </p:sp>
      <p:sp>
        <p:nvSpPr>
          <p:cNvPr id="14" name="Rechteck 13"/>
          <p:cNvSpPr/>
          <p:nvPr/>
        </p:nvSpPr>
        <p:spPr>
          <a:xfrm>
            <a:off x="5866493" y="4436486"/>
            <a:ext cx="18424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IT-Abteilung</a:t>
            </a:r>
          </a:p>
          <a:p>
            <a:pPr algn="l"/>
            <a:r>
              <a:rPr lang="de-DE" sz="1200" dirty="0">
                <a:latin typeface="Calibri" panose="020F0502020204030204" pitchFamily="34" charset="0"/>
              </a:rPr>
              <a:t>Arno Assmann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8444</a:t>
            </a:r>
          </a:p>
        </p:txBody>
      </p:sp>
      <p:sp>
        <p:nvSpPr>
          <p:cNvPr id="15" name="Rechteck 14"/>
          <p:cNvSpPr/>
          <p:nvPr/>
        </p:nvSpPr>
        <p:spPr>
          <a:xfrm>
            <a:off x="5866493" y="5860980"/>
            <a:ext cx="20779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Geschäftsführer MTS Sensors</a:t>
            </a:r>
            <a:endParaRPr lang="de-DE" sz="1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/>
            <a:r>
              <a:rPr lang="de-DE" sz="1200" dirty="0">
                <a:latin typeface="Calibri" panose="020F0502020204030204" pitchFamily="34" charset="0"/>
              </a:rPr>
              <a:t>Dr. Thomas Grahl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8448</a:t>
            </a:r>
          </a:p>
        </p:txBody>
      </p:sp>
      <p:sp>
        <p:nvSpPr>
          <p:cNvPr id="16" name="Rechteck 15"/>
          <p:cNvSpPr/>
          <p:nvPr/>
        </p:nvSpPr>
        <p:spPr>
          <a:xfrm>
            <a:off x="5796136" y="1639832"/>
            <a:ext cx="27303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Zentrale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Mahjouba El Mourabit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8500</a:t>
            </a:r>
          </a:p>
        </p:txBody>
      </p:sp>
      <p:sp>
        <p:nvSpPr>
          <p:cNvPr id="17" name="Rechteck 16"/>
          <p:cNvSpPr/>
          <p:nvPr/>
        </p:nvSpPr>
        <p:spPr>
          <a:xfrm>
            <a:off x="5866493" y="3011992"/>
            <a:ext cx="27303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Versandleitung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Jennifer Winkel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8523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2" y="1916831"/>
            <a:ext cx="1296166" cy="1296166"/>
          </a:xfrm>
          <a:prstGeom prst="rect">
            <a:avLst/>
          </a:prstGeom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7" y="2670950"/>
            <a:ext cx="1171159" cy="117115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7" y="4067172"/>
            <a:ext cx="1171159" cy="1171159"/>
          </a:xfrm>
          <a:prstGeom prst="rect">
            <a:avLst/>
          </a:prstGeom>
        </p:spPr>
      </p:pic>
      <p:pic>
        <p:nvPicPr>
          <p:cNvPr id="1026" name="Picture 2" descr="\\dtm01-acc01\Fotos\neu\Outlook\Ohne Hintergrund\Grahl-1_ohne-hintergrundoutl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73" y="5444349"/>
            <a:ext cx="1183303" cy="11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tm01-acc01\Fotos\neu\Outlook\Ohne Hintergrund\El_Mourabit-1_ohne_hintergrundoutlo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22175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DC322D1F-DDC1-4C4B-93B7-5A6917C88E53}"/>
              </a:ext>
            </a:extLst>
          </p:cNvPr>
          <p:cNvSpPr/>
          <p:nvPr/>
        </p:nvSpPr>
        <p:spPr>
          <a:xfrm>
            <a:off x="1835696" y="5509687"/>
            <a:ext cx="18752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Zoll &amp; Exportkontrolle </a:t>
            </a:r>
            <a:endParaRPr lang="de-DE" sz="1200" dirty="0">
              <a:latin typeface="Calibri" panose="020F0502020204030204" pitchFamily="34" charset="0"/>
            </a:endParaRPr>
          </a:p>
          <a:p>
            <a:pPr algn="l"/>
            <a:r>
              <a:rPr lang="de-DE" sz="1200" dirty="0">
                <a:latin typeface="Calibri" panose="020F0502020204030204" pitchFamily="34" charset="0"/>
              </a:rPr>
              <a:t>Natalia Schmer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8447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7D7325-85D8-42E7-A674-5AA048630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" y="5020430"/>
            <a:ext cx="1558656" cy="128888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C0C96B4-7536-4A92-8B36-402593CDCF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32" y="3504645"/>
            <a:ext cx="1549705" cy="12241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43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feld 1"/>
          <p:cNvSpPr txBox="1">
            <a:spLocks noChangeArrowheads="1"/>
          </p:cNvSpPr>
          <p:nvPr/>
        </p:nvSpPr>
        <p:spPr bwMode="auto">
          <a:xfrm>
            <a:off x="324000" y="1260000"/>
            <a:ext cx="423635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Einführung 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AEO-Grundlagen inkl. Rechtsgrundlagen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Die „sichere Lieferkette“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Risiken in der internationalen Lieferkette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Sicherheitsstandards im Unternehmen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>
                <a:latin typeface="Calibri" panose="020F0502020204030204" pitchFamily="34" charset="0"/>
              </a:rPr>
              <a:t>Unternehmensspezifische Anpassungen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549275"/>
            <a:ext cx="6408712" cy="57606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Inhaltsverzeichnis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209785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4001" y="1628681"/>
            <a:ext cx="8280447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Alle Mitarbeiter eines Unternehmens unterliegen mit der Zulassung </a:t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zum AEO (</a:t>
            </a:r>
            <a:r>
              <a:rPr lang="de-DE" i="1" dirty="0" err="1">
                <a:latin typeface="Calibri" panose="020F0502020204030204" pitchFamily="34" charset="0"/>
              </a:rPr>
              <a:t>Authorized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Economic</a:t>
            </a:r>
            <a:r>
              <a:rPr lang="de-DE" i="1" dirty="0">
                <a:latin typeface="Calibri" panose="020F0502020204030204" pitchFamily="34" charset="0"/>
              </a:rPr>
              <a:t> Operator; dt. </a:t>
            </a:r>
            <a:r>
              <a:rPr lang="de-DE" dirty="0">
                <a:latin typeface="Calibri" panose="020F0502020204030204" pitchFamily="34" charset="0"/>
              </a:rPr>
              <a:t>zugelassener Wirtschaftsbeteiligter) bestimmten Standards, die die Sicherheit der Lieferkette gewährleisten sollen.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algn="l"/>
            <a:r>
              <a:rPr lang="de-DE" dirty="0">
                <a:latin typeface="Calibri" panose="020F0502020204030204" pitchFamily="34" charset="0"/>
              </a:rPr>
              <a:t>Für die Sicherheit im Unternehmen ist daher </a:t>
            </a:r>
            <a:r>
              <a:rPr lang="de-DE" b="1" dirty="0">
                <a:latin typeface="Calibri" panose="020F0502020204030204" pitchFamily="34" charset="0"/>
              </a:rPr>
              <a:t>jeder einzelne Mitarbeiter verantwortlich </a:t>
            </a:r>
            <a:br>
              <a:rPr lang="de-DE" b="1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und trägt wesentlich für die Umsetzung der beschlossenen Sicherheitsmaßnahmen bei (Art. 14k Abs. 1 Buchst. G ZK-DVO). 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algn="l"/>
            <a:r>
              <a:rPr lang="de-DE" dirty="0">
                <a:latin typeface="Calibri" panose="020F0502020204030204" pitchFamily="34" charset="0"/>
              </a:rPr>
              <a:t>Deshalb sollte jeder Mitarbeiter mit </a:t>
            </a: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offenen Augen </a:t>
            </a:r>
            <a:r>
              <a:rPr lang="de-DE" dirty="0">
                <a:latin typeface="Calibri" panose="020F0502020204030204" pitchFamily="34" charset="0"/>
              </a:rPr>
              <a:t>durch die Firma gehen. 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algn="l"/>
            <a:r>
              <a:rPr lang="de-DE" dirty="0">
                <a:latin typeface="Calibri" panose="020F0502020204030204" pitchFamily="34" charset="0"/>
              </a:rPr>
              <a:t>Ziel der Schulung ist das Sicherheitsbewusstsein bei den Mitarbeitern zu schaffen und die Unterweisungen für den Zoll und ggf. anderen Behörden nachweisen zu können.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850" y="549275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1. Einführung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2. AEO-Grundlagen inkl. Rechtsgrundlagen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850" y="1548000"/>
            <a:ext cx="8496621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Der AEO basiert in seinen Grundlagen auf der VO (EG) Nr. 648/2005 sowie </a:t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der Durchführungsverordnung (ZK DVO) VO (EG) Nr. 1875/2006.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Wer den Status „AEO – Sicherheit“ oder, als andere mögliche Ausprägung, die Kombination „AEO – Zollrechtliche Vereinfachungen/Sicherheit“ anstrebt, muss darlegen, dass ein Risikomanagement existiert.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Hersteller müssen Vorkehrungen treffen, um Waren in der Produktion, im Lager und Warenausgang vor Manipulation und Austausch zu schützen.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Im Grunde geht es darum, Güter von ihrer Fertigung über den Transport bis zu ihrer Ankunft beim Empfänger vor jeder Art von Missbrauch und Manipulation zu schützen.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Ziel ist es, die Sicherheit in der internationalen Lieferkette, </a:t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insbesondere in Bezug auf zollrelevante Aspekte, zu gewährleisten.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90" y="5229200"/>
            <a:ext cx="2047798" cy="1373245"/>
          </a:xfrm>
          <a:prstGeom prst="rect">
            <a:avLst/>
          </a:prstGeom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78169776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9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2. AEO-Grundlagen inkl. Rechtsgrundlagen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4000" y="1548000"/>
            <a:ext cx="8352928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„Die zunehmende Globalisierung und die veränderte internationale </a:t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Sicherheitslage haben die Weltzollorganisation (WZO) veranlasst, mit einem </a:t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`Framework of Standards </a:t>
            </a:r>
            <a:r>
              <a:rPr lang="de-DE" dirty="0" err="1">
                <a:latin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</a:rPr>
              <a:t> Secure and </a:t>
            </a:r>
            <a:r>
              <a:rPr lang="de-DE" dirty="0" err="1">
                <a:latin typeface="Calibri" panose="020F0502020204030204" pitchFamily="34" charset="0"/>
              </a:rPr>
              <a:t>Facilitate</a:t>
            </a:r>
            <a:r>
              <a:rPr lang="de-DE" dirty="0">
                <a:latin typeface="Calibri" panose="020F0502020204030204" pitchFamily="34" charset="0"/>
              </a:rPr>
              <a:t> Global Trade´ (SAFE) weltweite Rahmenbedingungen für ein modernes effektives Risikomanagement in den Zollverwaltungen zu schaffen.“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Der AEO zielt darauf ab, möglichst die gesamte Lieferkette inkl. aller am Prozess beteiligten Partner als sicher einstufen zu können. Das geschieht dadurch, </a:t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</a:rPr>
              <a:t>dass alle Prozessbeteiligten über eine eigene Zertifizierung verfügen.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Der AEO selbst wird in die drei Varianten unterteilt: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C</a:t>
            </a:r>
            <a:r>
              <a:rPr lang="de-DE" dirty="0">
                <a:latin typeface="Calibri" panose="020F0502020204030204" pitchFamily="34" charset="0"/>
              </a:rPr>
              <a:t> = zollrechtliche Vereinfachungen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S</a:t>
            </a:r>
            <a:r>
              <a:rPr lang="de-DE" dirty="0">
                <a:latin typeface="Calibri" panose="020F0502020204030204" pitchFamily="34" charset="0"/>
              </a:rPr>
              <a:t> = Sicherheit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F</a:t>
            </a:r>
            <a:r>
              <a:rPr lang="de-DE" dirty="0">
                <a:latin typeface="Calibri" panose="020F0502020204030204" pitchFamily="34" charset="0"/>
              </a:rPr>
              <a:t> = zollrechtliche Vereinfachungen/Sicherheit (</a:t>
            </a:r>
            <a:r>
              <a:rPr lang="de-DE" dirty="0" err="1">
                <a:latin typeface="Calibri" panose="020F0502020204030204" pitchFamily="34" charset="0"/>
              </a:rPr>
              <a:t>Full</a:t>
            </a:r>
            <a:r>
              <a:rPr lang="de-DE" dirty="0">
                <a:latin typeface="Calibri" panose="020F0502020204030204" pitchFamily="34" charset="0"/>
              </a:rPr>
              <a:t>)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MTS Sensor besitzt den Status </a:t>
            </a:r>
            <a:r>
              <a:rPr lang="de-DE" b="1" dirty="0">
                <a:latin typeface="Calibri" panose="020F0502020204030204" pitchFamily="34" charset="0"/>
              </a:rPr>
              <a:t>AEO – F </a:t>
            </a:r>
          </a:p>
          <a:p>
            <a:pPr lvl="1" algn="l"/>
            <a:r>
              <a:rPr lang="de-DE" dirty="0">
                <a:latin typeface="Calibri" panose="020F0502020204030204" pitchFamily="34" charset="0"/>
              </a:rPr>
              <a:t>	 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2699792" cy="1512318"/>
          </a:xfrm>
          <a:prstGeom prst="rect">
            <a:avLst/>
          </a:prstGeom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200262817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3. Die „sichere Lieferkette“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476000"/>
            <a:ext cx="4104456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Akteure der sicheren Lieferkette: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Hersteller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Ausführer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Lagerhalter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Spediteure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Frachtführer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Zollagenten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Einführer</a:t>
            </a:r>
          </a:p>
        </p:txBody>
      </p:sp>
      <p:pic>
        <p:nvPicPr>
          <p:cNvPr id="5" name="Picture 4" descr="Bildergebnis für internationaler verkeh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63242"/>
            <a:ext cx="4339228" cy="40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353044737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4. Risiken in der internationalen Lieferkette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476000"/>
            <a:ext cx="8208912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Gefahr vor Terroranschlägen </a:t>
            </a:r>
          </a:p>
          <a:p>
            <a:pPr algn="l">
              <a:lnSpc>
                <a:spcPct val="150000"/>
              </a:lnSpc>
            </a:pPr>
            <a:endParaRPr lang="de-DE" b="1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Einschleusung von Personen, die ein Sicherheitsrisiko darstellen</a:t>
            </a:r>
          </a:p>
          <a:p>
            <a:pPr algn="l">
              <a:lnSpc>
                <a:spcPct val="150000"/>
              </a:lnSpc>
            </a:pPr>
            <a:endParaRPr lang="de-DE" b="1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Manipulation von Sendungen</a:t>
            </a:r>
          </a:p>
          <a:p>
            <a:pPr algn="l">
              <a:lnSpc>
                <a:spcPct val="150000"/>
              </a:lnSpc>
            </a:pPr>
            <a:endParaRPr lang="de-DE" b="1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Angriffe auf Datensicherheitsprogramme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10068" r="7946" b="17468"/>
          <a:stretch/>
        </p:blipFill>
        <p:spPr>
          <a:xfrm>
            <a:off x="6896541" y="1988840"/>
            <a:ext cx="2059692" cy="1795145"/>
          </a:xfrm>
          <a:prstGeom prst="rect">
            <a:avLst/>
          </a:prstGeom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237403152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15070" y="62068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5. Sicherheitsstandards im Unternehmen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476000"/>
            <a:ext cx="8820472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Sicheres Betriebsgebäude und Zugangskontrollen zu Warenumschlagsplätzen: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Jegliches „unrechtmäßiges Betreten oder Eindringen“ muss verhindert werden</a:t>
            </a:r>
          </a:p>
          <a:p>
            <a:pPr lvl="1" algn="l">
              <a:lnSpc>
                <a:spcPct val="150000"/>
              </a:lnSpc>
            </a:pPr>
            <a:endParaRPr lang="de-DE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Schutzmaßnahmen gegen Manipulation von Waren: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Unbefugtes Eindringen und der Austausch und Verlust von Waren ist zu vermeiden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Manipulationen an Ladeeinheiten (Kartons, Kisten, etc.) sind zu verhindern</a:t>
            </a:r>
          </a:p>
          <a:p>
            <a:pPr lvl="1" algn="l"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Feststellung der Handelspartner und Mitarbeiter: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Überprüfung aller Handelspartner, Dienstleister und Mitarbeiter gegen Terrorlisten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Zollrechtliche und strafrechtliche Unbescholtenheit der Mitarbeiter</a:t>
            </a: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414366003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15070" y="62068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5. Sicherheitsstandards im Unternehmen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476000"/>
            <a:ext cx="8568952" cy="4943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latin typeface="Calibri" panose="020F0502020204030204" pitchFamily="34" charset="0"/>
              </a:rPr>
              <a:t>Einhaltung der Zollvorschriften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Lückenlose Dokumentation von Zollrelevanten Vorgängen</a:t>
            </a:r>
          </a:p>
          <a:p>
            <a:pPr lvl="1" algn="l">
              <a:lnSpc>
                <a:spcPct val="150000"/>
              </a:lnSpc>
            </a:pPr>
            <a:endParaRPr lang="de-DE" dirty="0">
              <a:latin typeface="Calibri" panose="020F0502020204030204" pitchFamily="34" charset="0"/>
            </a:endParaRPr>
          </a:p>
          <a:p>
            <a:pPr marL="1200150" lvl="2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Calibri" panose="020F0502020204030204" pitchFamily="34" charset="0"/>
              </a:rPr>
              <a:t>Bei Mitführung von Sensoren oder Zubehörteilen zu einem Kundenbesuch in ein Drittland (China, USA etc.), muss diese mitgeführte Ware </a:t>
            </a:r>
            <a:r>
              <a:rPr lang="de-DE" b="1" dirty="0">
                <a:latin typeface="Calibri" panose="020F0502020204030204" pitchFamily="34" charset="0"/>
              </a:rPr>
              <a:t>verzollt</a:t>
            </a:r>
            <a:r>
              <a:rPr lang="de-DE" dirty="0">
                <a:latin typeface="Calibri" panose="020F0502020204030204" pitchFamily="34" charset="0"/>
              </a:rPr>
              <a:t> werden.</a:t>
            </a:r>
          </a:p>
          <a:p>
            <a:pPr lvl="2" algn="l">
              <a:lnSpc>
                <a:spcPct val="150000"/>
              </a:lnSpc>
            </a:pPr>
            <a:endParaRPr lang="de-DE" dirty="0">
              <a:latin typeface="Calibri" panose="020F0502020204030204" pitchFamily="34" charset="0"/>
            </a:endParaRPr>
          </a:p>
          <a:p>
            <a:pPr marL="1200150" lvl="2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Calibri" panose="020F0502020204030204" pitchFamily="34" charset="0"/>
              </a:rPr>
              <a:t>Waren dürfen unter keinen Umständen unverzollt (ohne </a:t>
            </a:r>
            <a:r>
              <a:rPr lang="de-DE" dirty="0" err="1">
                <a:latin typeface="Calibri" panose="020F0502020204030204" pitchFamily="34" charset="0"/>
              </a:rPr>
              <a:t>Proforma</a:t>
            </a:r>
            <a:r>
              <a:rPr lang="de-DE" dirty="0">
                <a:latin typeface="Calibri" panose="020F0502020204030204" pitchFamily="34" charset="0"/>
              </a:rPr>
              <a:t>- oder Handelsrechnung) in ein Drittland versendet werden.</a:t>
            </a:r>
          </a:p>
          <a:p>
            <a:pPr lvl="2" algn="l">
              <a:lnSpc>
                <a:spcPct val="150000"/>
              </a:lnSpc>
            </a:pPr>
            <a:endParaRPr lang="de-DE" dirty="0">
              <a:latin typeface="Calibri" panose="020F0502020204030204" pitchFamily="34" charset="0"/>
            </a:endParaRPr>
          </a:p>
          <a:p>
            <a:pPr marL="1200150" lvl="2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Calibri" panose="020F0502020204030204" pitchFamily="34" charset="0"/>
              </a:rPr>
              <a:t>Einzelne Werkzeuge und Werkzeugkoffer müssen bei Mitnahme in ein Drittland über die Zoll- und Exportabteilung bei der Zollbehörde </a:t>
            </a:r>
            <a:r>
              <a:rPr lang="de-DE" b="1" dirty="0">
                <a:latin typeface="Calibri" panose="020F0502020204030204" pitchFamily="34" charset="0"/>
              </a:rPr>
              <a:t>angemeldet</a:t>
            </a:r>
            <a:r>
              <a:rPr lang="de-DE" dirty="0">
                <a:latin typeface="Calibri" panose="020F0502020204030204" pitchFamily="34" charset="0"/>
              </a:rPr>
              <a:t> werden.</a:t>
            </a:r>
          </a:p>
          <a:p>
            <a:pPr algn="l">
              <a:lnSpc>
                <a:spcPct val="150000"/>
              </a:lnSpc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</a:p>
        </p:txBody>
      </p:sp>
    </p:spTree>
    <p:extLst>
      <p:ext uri="{BB962C8B-B14F-4D97-AF65-F5344CB8AC3E}">
        <p14:creationId xmlns:p14="http://schemas.microsoft.com/office/powerpoint/2010/main" val="223576763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Layout_PPT</Template>
  <TotalTime>0</TotalTime>
  <Words>535</Words>
  <Application>Microsoft Office PowerPoint</Application>
  <PresentationFormat>Bildschirmpräsentation (4:3)</PresentationFormat>
  <Paragraphs>148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Benutzerdefiniertes Design</vt:lpstr>
      <vt:lpstr>1_Benutzerdefiniertes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MTS Sensor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Martin</dc:creator>
  <cp:lastModifiedBy>Dickschat, Jonas</cp:lastModifiedBy>
  <cp:revision>1266</cp:revision>
  <cp:lastPrinted>2017-04-19T10:28:52Z</cp:lastPrinted>
  <dcterms:created xsi:type="dcterms:W3CDTF">2003-07-10T07:42:36Z</dcterms:created>
  <dcterms:modified xsi:type="dcterms:W3CDTF">2020-01-15T13:08:18Z</dcterms:modified>
</cp:coreProperties>
</file>