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  <p:sldMasterId id="2147483673" r:id="rId3"/>
    <p:sldMasterId id="2147483707" r:id="rId4"/>
  </p:sldMasterIdLst>
  <p:notesMasterIdLst>
    <p:notesMasterId r:id="rId18"/>
  </p:notesMasterIdLst>
  <p:handoutMasterIdLst>
    <p:handoutMasterId r:id="rId19"/>
  </p:handoutMasterIdLst>
  <p:sldIdLst>
    <p:sldId id="265" r:id="rId5"/>
    <p:sldId id="385" r:id="rId6"/>
    <p:sldId id="384" r:id="rId7"/>
    <p:sldId id="387" r:id="rId8"/>
    <p:sldId id="388" r:id="rId9"/>
    <p:sldId id="386" r:id="rId10"/>
    <p:sldId id="389" r:id="rId11"/>
    <p:sldId id="390" r:id="rId12"/>
    <p:sldId id="392" r:id="rId13"/>
    <p:sldId id="393" r:id="rId14"/>
    <p:sldId id="395" r:id="rId15"/>
    <p:sldId id="394" r:id="rId16"/>
    <p:sldId id="396" r:id="rId17"/>
  </p:sldIdLst>
  <p:sldSz cx="9144000" cy="6858000" type="screen4x3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1062">
          <p15:clr>
            <a:srgbClr val="A4A3A4"/>
          </p15:clr>
        </p15:guide>
        <p15:guide id="3" pos="204">
          <p15:clr>
            <a:srgbClr val="A4A3A4"/>
          </p15:clr>
        </p15:guide>
        <p15:guide id="4" pos="2336">
          <p15:clr>
            <a:srgbClr val="A4A3A4"/>
          </p15:clr>
        </p15:guide>
        <p15:guide id="5" orient="horz" pos="40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C31"/>
    <a:srgbClr val="FF6600"/>
    <a:srgbClr val="A50021"/>
    <a:srgbClr val="BE0B31"/>
    <a:srgbClr val="FFCC66"/>
    <a:srgbClr val="009900"/>
    <a:srgbClr val="33CCFF"/>
    <a:srgbClr val="00CC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9868" autoAdjust="0"/>
  </p:normalViewPr>
  <p:slideViewPr>
    <p:cSldViewPr>
      <p:cViewPr varScale="1">
        <p:scale>
          <a:sx n="129" d="100"/>
          <a:sy n="129" d="100"/>
        </p:scale>
        <p:origin x="1344" y="120"/>
      </p:cViewPr>
      <p:guideLst>
        <p:guide orient="horz" pos="799"/>
        <p:guide orient="horz" pos="1062"/>
        <p:guide pos="204"/>
        <p:guide pos="2336"/>
        <p:guide orient="horz"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44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1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anose="02020603050405020304" pitchFamily="18" charset="0"/>
              </a:defRPr>
            </a:lvl1pPr>
          </a:lstStyle>
          <a:p>
            <a:fld id="{F7D01F0D-0E0E-4ED2-AAE8-35457BB5BE7E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19075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anose="02020603050405020304" pitchFamily="18" charset="0"/>
              </a:defRPr>
            </a:lvl1pPr>
          </a:lstStyle>
          <a:p>
            <a:fld id="{25494C5D-1A37-4177-9F9D-28CA0A824085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15287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5963" indent="-274638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0172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43050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8437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415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987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559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131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698998-829F-4A98-A19E-E93B8C159EBD}" type="slidenum">
              <a:rPr lang="de-DE" altLang="de-DE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9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94C5D-1A37-4177-9F9D-28CA0A824085}" type="slidenum">
              <a:rPr lang="de-DE" altLang="en-US" smtClean="0"/>
              <a:pPr/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9017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5963" indent="-274638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0172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43050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8437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415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987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559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131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87C49E-C905-4FE7-9007-AF0B4754BE8B}" type="slidenum">
              <a:rPr lang="de-DE" altLang="de-DE"/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6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5963" indent="-274638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0172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43050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8437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415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987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559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131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87C49E-C905-4FE7-9007-AF0B4754BE8B}" type="slidenum">
              <a:rPr lang="de-DE" altLang="de-DE"/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46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5963" indent="-274638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0172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43050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8437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415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987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559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131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87C49E-C905-4FE7-9007-AF0B4754BE8B}" type="slidenum">
              <a:rPr lang="de-DE" altLang="de-DE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51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5963" indent="-274638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0172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43050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8437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415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987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559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131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87C49E-C905-4FE7-9007-AF0B4754BE8B}" type="slidenum">
              <a:rPr lang="de-DE" altLang="de-DE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8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5963" indent="-274638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0172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43050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8437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415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987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559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131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87C49E-C905-4FE7-9007-AF0B4754BE8B}" type="slidenum">
              <a:rPr lang="de-DE" altLang="de-DE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8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15963" indent="-274638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0172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43050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984375" indent="-219075" algn="l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415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8987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559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13175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87C49E-C905-4FE7-9007-AF0B4754BE8B}" type="slidenum">
              <a:rPr lang="de-DE" altLang="de-DE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3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67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94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819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05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244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24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049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760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066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401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68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310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528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601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742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417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336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191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1268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950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735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37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9580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007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545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686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94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3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87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400691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53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23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9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584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974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4545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512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55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34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88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85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43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07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Der messbare Unterschied_300dp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6597650"/>
            <a:ext cx="129063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6734547" y="0"/>
            <a:ext cx="2415803" cy="1341438"/>
          </a:xfrm>
          <a:prstGeom prst="rect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58" y="116632"/>
            <a:ext cx="396241" cy="3444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1" b="20594"/>
          <a:stretch/>
        </p:blipFill>
        <p:spPr>
          <a:xfrm>
            <a:off x="-29666" y="549274"/>
            <a:ext cx="9180015" cy="576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Der messbare Unterschied_300dp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6597650"/>
            <a:ext cx="129063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6734547" y="0"/>
            <a:ext cx="2415803" cy="1341438"/>
          </a:xfrm>
          <a:prstGeom prst="rect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58" y="116632"/>
            <a:ext cx="396241" cy="3444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1" b="20594"/>
          <a:stretch/>
        </p:blipFill>
        <p:spPr>
          <a:xfrm>
            <a:off x="-29666" y="549274"/>
            <a:ext cx="9180015" cy="576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The Measurable Difference_300dp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665913"/>
            <a:ext cx="1223962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6734547" y="0"/>
            <a:ext cx="2415803" cy="1341438"/>
          </a:xfrm>
          <a:prstGeom prst="rect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58" y="116632"/>
            <a:ext cx="396241" cy="3444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1" b="20594"/>
          <a:stretch/>
        </p:blipFill>
        <p:spPr>
          <a:xfrm>
            <a:off x="-29666" y="549274"/>
            <a:ext cx="9180015" cy="576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734547" y="0"/>
            <a:ext cx="2415803" cy="1341438"/>
          </a:xfrm>
          <a:prstGeom prst="rect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58" y="116632"/>
            <a:ext cx="396241" cy="3444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1" b="20594"/>
          <a:stretch/>
        </p:blipFill>
        <p:spPr>
          <a:xfrm>
            <a:off x="-29666" y="549274"/>
            <a:ext cx="9180015" cy="576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e/url?sa=i&amp;rct=j&amp;q=&amp;esrc=s&amp;source=images&amp;cd=&amp;cad=rja&amp;uact=8&amp;ved=0ahUKEwjrg4P34OzUAhVSmbQKHQYzCmIQjRwIBw&amp;url=http://www.rapidtrans.es/es/transporte-aereo-baleares.html&amp;psig=AFQjCNFX1wHCtX-05yK-52yCqzG2dsMAtA&amp;ust=149915905600066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ludfs01\AppleMac\Arbeitsordner MTS Daten\Bilddatenbank\Photos\Sonstiges\MTS_Hintergrund_Präsentation\Logo_MTS_Sens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" t="13585" r="6666" b="17230"/>
          <a:stretch/>
        </p:blipFill>
        <p:spPr bwMode="auto">
          <a:xfrm>
            <a:off x="0" y="1125539"/>
            <a:ext cx="9163495" cy="5732462"/>
          </a:xfrm>
          <a:prstGeom prst="corner">
            <a:avLst>
              <a:gd name="adj1" fmla="val 96303"/>
              <a:gd name="adj2" fmla="val 11750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324000" y="1628775"/>
            <a:ext cx="5962653" cy="2160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Sicherheits-</a:t>
            </a:r>
            <a:br>
              <a:rPr lang="de-DE" sz="44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de-DE" sz="4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unterweisung</a:t>
            </a:r>
            <a:endParaRPr lang="de-DE" sz="4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549275"/>
            <a:ext cx="9144000" cy="503462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de-DE" sz="22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933056"/>
            <a:ext cx="3312046" cy="222104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23850" y="616340"/>
            <a:ext cx="4947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sz="22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MTS Sensor Technologie GmbH &amp; Co. KG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68313" y="4868863"/>
            <a:ext cx="7704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pic>
        <p:nvPicPr>
          <p:cNvPr id="12293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"/>
          <a:stretch/>
        </p:blipFill>
        <p:spPr bwMode="auto">
          <a:xfrm>
            <a:off x="277577" y="1853186"/>
            <a:ext cx="5791522" cy="476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724376" y="4066630"/>
            <a:ext cx="347853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de-DE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1. </a:t>
            </a:r>
            <a:r>
              <a:rPr lang="de-DE" dirty="0" smtClean="0">
                <a:latin typeface="Calibri" panose="020F0502020204030204" pitchFamily="34" charset="0"/>
              </a:rPr>
              <a:t>Eingang </a:t>
            </a:r>
            <a:r>
              <a:rPr lang="de-DE" dirty="0">
                <a:latin typeface="Calibri" panose="020F0502020204030204" pitchFamily="34" charset="0"/>
              </a:rPr>
              <a:t>Versand</a:t>
            </a:r>
          </a:p>
          <a:p>
            <a:pPr algn="l">
              <a:defRPr/>
            </a:pPr>
            <a:r>
              <a:rPr lang="de-DE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2. </a:t>
            </a:r>
            <a:r>
              <a:rPr lang="de-DE" dirty="0">
                <a:latin typeface="Calibri" panose="020F0502020204030204" pitchFamily="34" charset="0"/>
              </a:rPr>
              <a:t>Eingang Wareneingang</a:t>
            </a:r>
          </a:p>
          <a:p>
            <a:pPr algn="l">
              <a:defRPr/>
            </a:pPr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</a:rPr>
              <a:t>3</a:t>
            </a:r>
            <a:r>
              <a:rPr lang="de-DE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. </a:t>
            </a:r>
            <a:r>
              <a:rPr lang="de-DE" dirty="0">
                <a:latin typeface="Calibri" panose="020F0502020204030204" pitchFamily="34" charset="0"/>
              </a:rPr>
              <a:t>Versandbüro</a:t>
            </a:r>
          </a:p>
          <a:p>
            <a:pPr algn="l">
              <a:defRPr/>
            </a:pPr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</a:rPr>
              <a:t>4</a:t>
            </a:r>
            <a:r>
              <a:rPr lang="de-DE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. </a:t>
            </a:r>
            <a:r>
              <a:rPr lang="de-DE" dirty="0">
                <a:latin typeface="Calibri" panose="020F0502020204030204" pitchFamily="34" charset="0"/>
              </a:rPr>
              <a:t>Luftfrachtsicherheitskäfig</a:t>
            </a:r>
          </a:p>
          <a:p>
            <a:pPr algn="l">
              <a:defRPr/>
            </a:pPr>
            <a:endParaRPr lang="de-DE" dirty="0"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de-DE" b="1" dirty="0">
                <a:latin typeface="Calibri" panose="020F0502020204030204" pitchFamily="34" charset="0"/>
              </a:rPr>
              <a:t>Weitere Sicherheitsbereiche: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Calibri" panose="020F0502020204030204" pitchFamily="34" charset="0"/>
              </a:rPr>
              <a:t>MTS Automotive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Calibri" panose="020F0502020204030204" pitchFamily="34" charset="0"/>
              </a:rPr>
              <a:t>Tiefgarage</a:t>
            </a:r>
          </a:p>
        </p:txBody>
      </p:sp>
      <p:sp>
        <p:nvSpPr>
          <p:cNvPr id="3" name="Ellipse 2"/>
          <p:cNvSpPr/>
          <p:nvPr/>
        </p:nvSpPr>
        <p:spPr>
          <a:xfrm>
            <a:off x="2561421" y="6374954"/>
            <a:ext cx="343160" cy="343160"/>
          </a:xfrm>
          <a:prstGeom prst="ellipse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4" name="Ellipse 13"/>
          <p:cNvSpPr/>
          <p:nvPr/>
        </p:nvSpPr>
        <p:spPr>
          <a:xfrm>
            <a:off x="2051968" y="6031794"/>
            <a:ext cx="343160" cy="343160"/>
          </a:xfrm>
          <a:prstGeom prst="ellipse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anose="020F0502020204030204" pitchFamily="34" charset="0"/>
              </a:rPr>
              <a:t>3</a:t>
            </a:r>
            <a:endParaRPr lang="de-DE" b="1" dirty="0">
              <a:latin typeface="Calibri" panose="020F050202020403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904581" y="5949280"/>
            <a:ext cx="343160" cy="343160"/>
          </a:xfrm>
          <a:prstGeom prst="ellipse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anose="020F0502020204030204" pitchFamily="34" charset="0"/>
              </a:rPr>
              <a:t>4</a:t>
            </a:r>
            <a:endParaRPr lang="de-DE" b="1" dirty="0">
              <a:latin typeface="Calibri" panose="020F050202020403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380968" y="3723470"/>
            <a:ext cx="343160" cy="343160"/>
          </a:xfrm>
          <a:prstGeom prst="ellipse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anose="020F0502020204030204" pitchFamily="34" charset="0"/>
              </a:rPr>
              <a:t>2</a:t>
            </a:r>
            <a:endParaRPr lang="de-DE" b="1" dirty="0">
              <a:latin typeface="Calibri" panose="020F050202020403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3850" y="620687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6. Unternehmensspezifische Maßnahmen</a:t>
            </a:r>
            <a:endParaRPr lang="de-DE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24000" y="1260000"/>
            <a:ext cx="2927020" cy="6924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eaLnBrk="1" hangingPunct="1">
              <a:lnSpc>
                <a:spcPct val="250000"/>
              </a:lnSpc>
              <a:defRPr/>
            </a:pPr>
            <a:r>
              <a:rPr lang="de-DE" altLang="en-US" b="1" dirty="0" smtClean="0">
                <a:latin typeface="Calibri" panose="020F0502020204030204" pitchFamily="34" charset="0"/>
              </a:rPr>
              <a:t>Gebäude „Auf dem </a:t>
            </a:r>
            <a:r>
              <a:rPr lang="de-DE" altLang="en-US" b="1" dirty="0" err="1" smtClean="0">
                <a:latin typeface="Calibri" panose="020F0502020204030204" pitchFamily="34" charset="0"/>
              </a:rPr>
              <a:t>Schüffel</a:t>
            </a:r>
            <a:r>
              <a:rPr lang="de-DE" altLang="en-US" b="1" dirty="0" smtClean="0">
                <a:latin typeface="Calibri" panose="020F0502020204030204" pitchFamily="34" charset="0"/>
              </a:rPr>
              <a:t> 9“</a:t>
            </a:r>
            <a:endParaRPr lang="de-DE" altLang="en-US" b="1" dirty="0">
              <a:latin typeface="Calibri" panose="020F0502020204030204" pitchFamily="34" charset="0"/>
            </a:endParaRPr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  <a:endParaRPr lang="en-US" altLang="de-DE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916832"/>
            <a:ext cx="8017813" cy="3888432"/>
          </a:xfrm>
          <a:prstGeom prst="rect">
            <a:avLst/>
          </a:prstGeom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68313" y="4868863"/>
            <a:ext cx="7704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7" name="Textfeld 6"/>
          <p:cNvSpPr txBox="1"/>
          <p:nvPr/>
        </p:nvSpPr>
        <p:spPr>
          <a:xfrm>
            <a:off x="324000" y="5222922"/>
            <a:ext cx="7371174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de-DE" b="1" dirty="0">
                <a:solidFill>
                  <a:srgbClr val="C00000"/>
                </a:solidFill>
                <a:latin typeface="Calibri" panose="020F0502020204030204" pitchFamily="34" charset="0"/>
              </a:rPr>
              <a:t>1. </a:t>
            </a:r>
            <a:r>
              <a:rPr lang="de-DE" dirty="0" smtClean="0">
                <a:latin typeface="Calibri" panose="020F0502020204030204" pitchFamily="34" charset="0"/>
              </a:rPr>
              <a:t>Produktionsstätte „Pipe Shop“</a:t>
            </a:r>
            <a:endParaRPr lang="de-DE" dirty="0"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de-DE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2. </a:t>
            </a:r>
            <a:r>
              <a:rPr lang="de-DE" dirty="0" smtClean="0">
                <a:latin typeface="Calibri" panose="020F0502020204030204" pitchFamily="34" charset="0"/>
              </a:rPr>
              <a:t>Abteilung „Kabelbaugruppe – Vormontage“ + Lager</a:t>
            </a:r>
            <a:endParaRPr lang="de-DE" dirty="0"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de-DE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3. </a:t>
            </a:r>
            <a:r>
              <a:rPr lang="de-DE" dirty="0" smtClean="0">
                <a:latin typeface="Calibri" panose="020F0502020204030204" pitchFamily="34" charset="0"/>
              </a:rPr>
              <a:t>Eingang zum Treppenhaus für MTS-Verwaltung 2.OG</a:t>
            </a:r>
            <a:endParaRPr lang="de-DE" dirty="0">
              <a:latin typeface="Calibri" panose="020F0502020204030204" pitchFamily="34" charset="0"/>
            </a:endParaRPr>
          </a:p>
          <a:p>
            <a:pPr algn="l">
              <a:defRPr/>
            </a:pPr>
            <a:r>
              <a:rPr lang="de-DE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4. </a:t>
            </a:r>
            <a:r>
              <a:rPr lang="de-DE" dirty="0" smtClean="0">
                <a:latin typeface="Calibri" panose="020F0502020204030204" pitchFamily="34" charset="0"/>
              </a:rPr>
              <a:t>Lagerhalle Firma Assmann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850" y="620687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6. Unternehmensspezifische Maßnahmen</a:t>
            </a:r>
            <a:endParaRPr lang="de-DE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998092" y="3140968"/>
            <a:ext cx="343160" cy="343160"/>
          </a:xfrm>
          <a:prstGeom prst="ellipse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4053166" y="3175168"/>
            <a:ext cx="343160" cy="343160"/>
          </a:xfrm>
          <a:prstGeom prst="ellipse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anose="020F0502020204030204" pitchFamily="34" charset="0"/>
              </a:rPr>
              <a:t>4</a:t>
            </a:r>
            <a:endParaRPr lang="de-DE" b="1" dirty="0">
              <a:latin typeface="Calibri" panose="020F0502020204030204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555545" y="4700022"/>
            <a:ext cx="343160" cy="343160"/>
          </a:xfrm>
          <a:prstGeom prst="ellipse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anose="020F0502020204030204" pitchFamily="34" charset="0"/>
              </a:rPr>
              <a:t>3</a:t>
            </a:r>
            <a:endParaRPr lang="de-DE" b="1" dirty="0">
              <a:latin typeface="Calibri" panose="020F0502020204030204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6975246" y="3023305"/>
            <a:ext cx="343160" cy="343160"/>
          </a:xfrm>
          <a:prstGeom prst="ellipse">
            <a:avLst/>
          </a:prstGeom>
          <a:solidFill>
            <a:srgbClr val="BE0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anose="020F0502020204030204" pitchFamily="34" charset="0"/>
              </a:rPr>
              <a:t>2</a:t>
            </a:r>
            <a:endParaRPr lang="de-DE" b="1" dirty="0">
              <a:latin typeface="Calibri" panose="020F050202020403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24000" y="1260000"/>
            <a:ext cx="2927020" cy="6924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 eaLnBrk="1" hangingPunct="1">
              <a:lnSpc>
                <a:spcPct val="250000"/>
              </a:lnSpc>
              <a:defRPr/>
            </a:pPr>
            <a:r>
              <a:rPr lang="de-DE" altLang="en-US" b="1" dirty="0" smtClean="0">
                <a:latin typeface="Calibri" panose="020F0502020204030204" pitchFamily="34" charset="0"/>
              </a:rPr>
              <a:t>Gebäude „Auf dem </a:t>
            </a:r>
            <a:r>
              <a:rPr lang="de-DE" altLang="en-US" b="1" dirty="0" err="1" smtClean="0">
                <a:latin typeface="Calibri" panose="020F0502020204030204" pitchFamily="34" charset="0"/>
              </a:rPr>
              <a:t>Schüffel</a:t>
            </a:r>
            <a:r>
              <a:rPr lang="de-DE" altLang="en-US" b="1" dirty="0" smtClean="0">
                <a:latin typeface="Calibri" panose="020F0502020204030204" pitchFamily="34" charset="0"/>
              </a:rPr>
              <a:t> 1“</a:t>
            </a:r>
            <a:endParaRPr lang="de-DE" altLang="en-US" b="1" dirty="0">
              <a:latin typeface="Calibri" panose="020F0502020204030204" pitchFamily="34" charset="0"/>
            </a:endParaRPr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  <a:endParaRPr lang="en-US" altLang="de-DE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6593">
            <a:off x="4473472" y="4926397"/>
            <a:ext cx="1446633" cy="9390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096">
            <a:off x="6219149" y="4958478"/>
            <a:ext cx="1836365" cy="11902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4000" y="1548000"/>
            <a:ext cx="80645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de-DE" altLang="de-DE" b="1" u="sng" dirty="0">
                <a:latin typeface="Calibri" panose="020F0502020204030204" pitchFamily="34" charset="0"/>
              </a:rPr>
              <a:t>Allgemeine </a:t>
            </a:r>
            <a:r>
              <a:rPr lang="de-DE" altLang="de-DE" b="1" u="sng" dirty="0" smtClean="0">
                <a:latin typeface="Calibri" panose="020F0502020204030204" pitchFamily="34" charset="0"/>
              </a:rPr>
              <a:t>Handhabungsvorschriften zu dem Mitarbeiterdienstausweis:</a:t>
            </a:r>
            <a:endParaRPr lang="de-DE" altLang="de-DE" b="1" u="sng" dirty="0">
              <a:latin typeface="Calibri" panose="020F0502020204030204" pitchFamily="34" charset="0"/>
            </a:endParaRPr>
          </a:p>
          <a:p>
            <a:pPr marL="720725" lvl="2" indent="-363538" algn="l">
              <a:spcBef>
                <a:spcPct val="50000"/>
              </a:spcBef>
              <a:buFontTx/>
              <a:buChar char="•"/>
            </a:pPr>
            <a:r>
              <a:rPr lang="de-DE" altLang="de-DE" dirty="0" smtClean="0">
                <a:latin typeface="Calibri" panose="020F0502020204030204" pitchFamily="34" charset="0"/>
              </a:rPr>
              <a:t>Der </a:t>
            </a:r>
            <a:r>
              <a:rPr lang="de-DE" altLang="de-DE" dirty="0">
                <a:latin typeface="Calibri" panose="020F0502020204030204" pitchFamily="34" charset="0"/>
              </a:rPr>
              <a:t>Ausweis ist im Gebäude immer und offen zu tragen</a:t>
            </a:r>
          </a:p>
          <a:p>
            <a:pPr marL="720725" lvl="2" indent="-363538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Der Ausweis ist nicht übertragbar</a:t>
            </a:r>
          </a:p>
          <a:p>
            <a:pPr marL="720725" lvl="2" indent="-363538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Der Verlust ist sofort zu melden</a:t>
            </a:r>
          </a:p>
          <a:p>
            <a:pPr marL="720725" lvl="2" indent="-363538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Personen ohne Ausweis sind anzusprechen und an die Zentrale zu führen</a:t>
            </a:r>
          </a:p>
          <a:p>
            <a:pPr marL="720725" lvl="2" indent="-363538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Fremde Personen dürfen nicht in das Gebäude gelassen werden und müssen an die Zentrale verwiesen werden</a:t>
            </a:r>
          </a:p>
          <a:p>
            <a:pPr marL="720725" lvl="2" indent="-363538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Alle Luftfrachtsicherheitsbeauftragte, der direkte Vorgesetzte und der Geschäftsführer sind weisungsbefugt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8313" y="5949950"/>
            <a:ext cx="8064500" cy="646331"/>
          </a:xfrm>
          <a:prstGeom prst="rect">
            <a:avLst/>
          </a:prstGeom>
          <a:solidFill>
            <a:srgbClr val="BE0C3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>
              <a:spcBef>
                <a:spcPct val="50000"/>
              </a:spcBef>
            </a:pPr>
            <a:r>
              <a:rPr lang="de-DE" altLang="de-DE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Der </a:t>
            </a: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Verlust muss </a:t>
            </a:r>
            <a:r>
              <a:rPr lang="de-DE" altLang="de-DE" b="1" u="sng" dirty="0">
                <a:solidFill>
                  <a:schemeClr val="bg1"/>
                </a:solidFill>
                <a:latin typeface="Calibri" panose="020F0502020204030204" pitchFamily="34" charset="0"/>
              </a:rPr>
              <a:t>sofort</a:t>
            </a: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 der Zentrale und IT-Abteilung gemeldet werden</a:t>
            </a:r>
            <a:r>
              <a:rPr lang="de-DE" altLang="de-DE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br>
              <a:rPr lang="de-DE" altLang="de-DE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de-DE" altLang="de-DE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Der </a:t>
            </a: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Ausweis ist nicht übertragbar</a:t>
            </a:r>
            <a:r>
              <a:rPr lang="de-DE" altLang="de-DE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!</a:t>
            </a:r>
            <a:endParaRPr lang="de-DE" altLang="de-DE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3850" y="620687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6. Unternehmensspezifische Maßnahmen</a:t>
            </a:r>
            <a:endParaRPr lang="de-DE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  <a:endParaRPr lang="en-US" altLang="de-DE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850" y="620687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6. Unternehmensspezifische Maßnahmen</a:t>
            </a:r>
            <a:endParaRPr lang="de-DE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4000" y="1548000"/>
            <a:ext cx="805949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de-DE" b="1" dirty="0" smtClean="0">
                <a:latin typeface="Calibri" panose="020F0502020204030204" pitchFamily="34" charset="0"/>
              </a:rPr>
              <a:t>Ansprechpartner</a:t>
            </a:r>
            <a:endParaRPr lang="de-DE" altLang="de-DE" b="1" dirty="0">
              <a:latin typeface="Calibri" panose="020F0502020204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5522" r="12313" b="19080"/>
          <a:stretch/>
        </p:blipFill>
        <p:spPr>
          <a:xfrm>
            <a:off x="324000" y="2132856"/>
            <a:ext cx="864096" cy="115248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" t="1953" r="1901" b="2787"/>
          <a:stretch/>
        </p:blipFill>
        <p:spPr>
          <a:xfrm>
            <a:off x="4499992" y="2132856"/>
            <a:ext cx="863303" cy="11524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715915"/>
            <a:ext cx="864568" cy="115203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3"/>
          <a:stretch/>
        </p:blipFill>
        <p:spPr>
          <a:xfrm>
            <a:off x="4499992" y="3775837"/>
            <a:ext cx="864366" cy="108295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0"/>
          <a:stretch/>
        </p:blipFill>
        <p:spPr>
          <a:xfrm>
            <a:off x="4499992" y="5377544"/>
            <a:ext cx="864366" cy="10795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369742" y="2432101"/>
            <a:ext cx="248217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de-DE" sz="1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Luftfrachtsicherheitsbeauftragter</a:t>
            </a:r>
            <a:r>
              <a:rPr lang="de-DE" sz="1200" dirty="0">
                <a:latin typeface="Calibri" panose="020F0502020204030204" pitchFamily="34" charset="0"/>
              </a:rPr>
              <a:t/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</a:rPr>
              <a:t>Dirk Senftner	</a:t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 smtClean="0">
                <a:latin typeface="Calibri" panose="020F0502020204030204" pitchFamily="34" charset="0"/>
              </a:rPr>
              <a:t>Tel</a:t>
            </a:r>
            <a:r>
              <a:rPr lang="de-DE" sz="1200" dirty="0">
                <a:latin typeface="Calibri" panose="020F0502020204030204" pitchFamily="34" charset="0"/>
              </a:rPr>
              <a:t>. 02351 / 9587 – </a:t>
            </a:r>
            <a:r>
              <a:rPr lang="de-DE" sz="1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8423</a:t>
            </a:r>
          </a:p>
        </p:txBody>
      </p:sp>
      <p:sp>
        <p:nvSpPr>
          <p:cNvPr id="13" name="Rechteck 12"/>
          <p:cNvSpPr/>
          <p:nvPr/>
        </p:nvSpPr>
        <p:spPr>
          <a:xfrm>
            <a:off x="1369742" y="4014934"/>
            <a:ext cx="4572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l"/>
            <a:r>
              <a:rPr lang="de-DE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Geschäftsführung </a:t>
            </a:r>
            <a:r>
              <a:rPr lang="de-DE" sz="1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MTS Automotive</a:t>
            </a:r>
            <a:r>
              <a:rPr lang="de-DE" sz="1200" dirty="0">
                <a:latin typeface="Calibri" panose="020F0502020204030204" pitchFamily="34" charset="0"/>
              </a:rPr>
              <a:t/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</a:rPr>
              <a:t>Thomas Gudenau	</a:t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 smtClean="0">
                <a:latin typeface="Calibri" panose="020F0502020204030204" pitchFamily="34" charset="0"/>
              </a:rPr>
              <a:t>Tel</a:t>
            </a:r>
            <a:r>
              <a:rPr lang="de-DE" sz="1200" dirty="0">
                <a:latin typeface="Calibri" panose="020F0502020204030204" pitchFamily="34" charset="0"/>
              </a:rPr>
              <a:t>. 02351 / 9587 – </a:t>
            </a:r>
            <a:r>
              <a:rPr lang="de-DE" sz="1200" b="1" i="1" dirty="0">
                <a:solidFill>
                  <a:srgbClr val="C00000"/>
                </a:solidFill>
                <a:latin typeface="Calibri" panose="020F0502020204030204" pitchFamily="34" charset="0"/>
              </a:rPr>
              <a:t>8453</a:t>
            </a:r>
          </a:p>
        </p:txBody>
      </p:sp>
      <p:sp>
        <p:nvSpPr>
          <p:cNvPr id="14" name="Rechteck 13"/>
          <p:cNvSpPr/>
          <p:nvPr/>
        </p:nvSpPr>
        <p:spPr>
          <a:xfrm>
            <a:off x="1396890" y="5591906"/>
            <a:ext cx="4572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l"/>
            <a:r>
              <a:rPr lang="de-DE" sz="1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IT-Abteilung</a:t>
            </a:r>
          </a:p>
          <a:p>
            <a:pPr algn="l"/>
            <a:r>
              <a:rPr lang="de-DE" sz="1200" dirty="0" smtClean="0">
                <a:latin typeface="Calibri" panose="020F0502020204030204" pitchFamily="34" charset="0"/>
              </a:rPr>
              <a:t>Arno Assmann</a:t>
            </a:r>
            <a:r>
              <a:rPr lang="de-DE" sz="1200" dirty="0">
                <a:latin typeface="Calibri" panose="020F0502020204030204" pitchFamily="34" charset="0"/>
              </a:rPr>
              <a:t>	</a:t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 smtClean="0">
                <a:latin typeface="Calibri" panose="020F0502020204030204" pitchFamily="34" charset="0"/>
              </a:rPr>
              <a:t>Tel</a:t>
            </a:r>
            <a:r>
              <a:rPr lang="de-DE" sz="1200" dirty="0">
                <a:latin typeface="Calibri" panose="020F0502020204030204" pitchFamily="34" charset="0"/>
              </a:rPr>
              <a:t>. 02351 / 9587 – </a:t>
            </a:r>
            <a:r>
              <a:rPr lang="de-DE" sz="1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8444</a:t>
            </a:r>
            <a:endParaRPr lang="de-DE" sz="1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508104" y="5640295"/>
            <a:ext cx="45720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l"/>
            <a:r>
              <a:rPr lang="de-DE" sz="1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Geschäftsführer MTS Sensors</a:t>
            </a:r>
            <a:endParaRPr lang="de-DE" sz="12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l"/>
            <a:r>
              <a:rPr lang="de-DE" sz="1200" dirty="0" smtClean="0">
                <a:latin typeface="Calibri" panose="020F0502020204030204" pitchFamily="34" charset="0"/>
              </a:rPr>
              <a:t>Dr. Thomas Grahl</a:t>
            </a:r>
            <a:r>
              <a:rPr lang="de-DE" sz="1200" dirty="0">
                <a:latin typeface="Calibri" panose="020F0502020204030204" pitchFamily="34" charset="0"/>
              </a:rPr>
              <a:t>	</a:t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 smtClean="0">
                <a:latin typeface="Calibri" panose="020F0502020204030204" pitchFamily="34" charset="0"/>
              </a:rPr>
              <a:t>Tel</a:t>
            </a:r>
            <a:r>
              <a:rPr lang="de-DE" sz="1200" dirty="0">
                <a:latin typeface="Calibri" panose="020F0502020204030204" pitchFamily="34" charset="0"/>
              </a:rPr>
              <a:t>. 02351 / 9587 – </a:t>
            </a:r>
            <a:r>
              <a:rPr lang="de-DE" sz="1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8448</a:t>
            </a:r>
            <a:endParaRPr lang="de-DE" sz="1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514012" y="2432101"/>
            <a:ext cx="27303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de-DE" sz="1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Zentrale</a:t>
            </a:r>
            <a:r>
              <a:rPr lang="de-DE" sz="1200" dirty="0">
                <a:latin typeface="Calibri" panose="020F0502020204030204" pitchFamily="34" charset="0"/>
              </a:rPr>
              <a:t/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 smtClean="0">
                <a:latin typeface="Calibri" panose="020F0502020204030204" pitchFamily="34" charset="0"/>
              </a:rPr>
              <a:t>Mahjouba El Mourabit</a:t>
            </a:r>
            <a:r>
              <a:rPr lang="de-DE" sz="1200" dirty="0">
                <a:latin typeface="Calibri" panose="020F0502020204030204" pitchFamily="34" charset="0"/>
              </a:rPr>
              <a:t/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</a:rPr>
              <a:t>Tel. 02351 / 9587 – </a:t>
            </a:r>
            <a:r>
              <a:rPr lang="de-DE" sz="1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10</a:t>
            </a:r>
            <a:endParaRPr lang="de-DE" sz="1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496148" y="4040314"/>
            <a:ext cx="27303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de-DE" sz="1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Versand</a:t>
            </a:r>
            <a:r>
              <a:rPr lang="de-DE" sz="1200" dirty="0">
                <a:latin typeface="Calibri" panose="020F0502020204030204" pitchFamily="34" charset="0"/>
              </a:rPr>
              <a:t/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 smtClean="0">
                <a:latin typeface="Calibri" panose="020F0502020204030204" pitchFamily="34" charset="0"/>
              </a:rPr>
              <a:t>Jennifer Winkel</a:t>
            </a:r>
            <a:r>
              <a:rPr lang="de-DE" sz="1200" dirty="0">
                <a:latin typeface="Calibri" panose="020F0502020204030204" pitchFamily="34" charset="0"/>
              </a:rPr>
              <a:t/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>
                <a:latin typeface="Calibri" panose="020F0502020204030204" pitchFamily="34" charset="0"/>
              </a:rPr>
              <a:t>Tel. 02351 / 9587 – </a:t>
            </a:r>
            <a:r>
              <a:rPr lang="de-DE" sz="12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8523</a:t>
            </a:r>
            <a:endParaRPr lang="de-DE" sz="12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"/>
          <a:stretch/>
        </p:blipFill>
        <p:spPr>
          <a:xfrm>
            <a:off x="324238" y="5373688"/>
            <a:ext cx="863859" cy="10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3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feld 1"/>
          <p:cNvSpPr txBox="1">
            <a:spLocks noChangeArrowheads="1"/>
          </p:cNvSpPr>
          <p:nvPr/>
        </p:nvSpPr>
        <p:spPr bwMode="auto">
          <a:xfrm>
            <a:off x="324000" y="1260000"/>
            <a:ext cx="423635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 eaLnBrk="1" hangingPunct="1">
              <a:lnSpc>
                <a:spcPct val="250000"/>
              </a:lnSpc>
              <a:buFont typeface="+mj-lt"/>
              <a:buAutoNum type="arabicPeriod"/>
              <a:defRPr/>
            </a:pPr>
            <a:r>
              <a:rPr lang="de-DE" altLang="en-US" b="1" dirty="0" smtClean="0">
                <a:latin typeface="Calibri" panose="020F0502020204030204" pitchFamily="34" charset="0"/>
              </a:rPr>
              <a:t>Einführung in die Thematik</a:t>
            </a:r>
          </a:p>
          <a:p>
            <a:pPr marL="342900" indent="-342900" algn="l" eaLnBrk="1" hangingPunct="1">
              <a:lnSpc>
                <a:spcPct val="250000"/>
              </a:lnSpc>
              <a:buFont typeface="+mj-lt"/>
              <a:buAutoNum type="arabicPeriod"/>
              <a:defRPr/>
            </a:pPr>
            <a:r>
              <a:rPr lang="de-DE" altLang="en-US" b="1" dirty="0" smtClean="0">
                <a:latin typeface="Calibri" panose="020F0502020204030204" pitchFamily="34" charset="0"/>
              </a:rPr>
              <a:t>AEO-Grundlagen inkl. Rechtsgrundlagen</a:t>
            </a:r>
          </a:p>
          <a:p>
            <a:pPr marL="342900" indent="-342900" algn="l" eaLnBrk="1" hangingPunct="1">
              <a:lnSpc>
                <a:spcPct val="250000"/>
              </a:lnSpc>
              <a:buFont typeface="+mj-lt"/>
              <a:buAutoNum type="arabicPeriod"/>
              <a:defRPr/>
            </a:pPr>
            <a:r>
              <a:rPr lang="de-DE" altLang="en-US" b="1" dirty="0" smtClean="0">
                <a:latin typeface="Calibri" panose="020F0502020204030204" pitchFamily="34" charset="0"/>
              </a:rPr>
              <a:t>Die „sichere Lieferkette“</a:t>
            </a:r>
          </a:p>
          <a:p>
            <a:pPr marL="342900" indent="-342900" algn="l" eaLnBrk="1" hangingPunct="1">
              <a:lnSpc>
                <a:spcPct val="250000"/>
              </a:lnSpc>
              <a:buFont typeface="+mj-lt"/>
              <a:buAutoNum type="arabicPeriod"/>
              <a:defRPr/>
            </a:pPr>
            <a:r>
              <a:rPr lang="de-DE" altLang="en-US" b="1" dirty="0" smtClean="0">
                <a:latin typeface="Calibri" panose="020F0502020204030204" pitchFamily="34" charset="0"/>
              </a:rPr>
              <a:t>Risiken in der internationalen Lieferkette</a:t>
            </a:r>
          </a:p>
          <a:p>
            <a:pPr marL="342900" indent="-342900" algn="l" eaLnBrk="1" hangingPunct="1">
              <a:lnSpc>
                <a:spcPct val="250000"/>
              </a:lnSpc>
              <a:buFont typeface="+mj-lt"/>
              <a:buAutoNum type="arabicPeriod"/>
              <a:defRPr/>
            </a:pPr>
            <a:r>
              <a:rPr lang="de-DE" altLang="en-US" b="1" dirty="0" smtClean="0">
                <a:latin typeface="Calibri" panose="020F0502020204030204" pitchFamily="34" charset="0"/>
              </a:rPr>
              <a:t>Sicherheitsstandards im Unternehmen</a:t>
            </a:r>
          </a:p>
          <a:p>
            <a:pPr marL="342900" indent="-342900" algn="l" eaLnBrk="1" hangingPunct="1">
              <a:lnSpc>
                <a:spcPct val="250000"/>
              </a:lnSpc>
              <a:buFont typeface="+mj-lt"/>
              <a:buAutoNum type="arabicPeriod"/>
              <a:defRPr/>
            </a:pPr>
            <a:r>
              <a:rPr lang="de-DE" altLang="en-US" b="1" dirty="0" smtClean="0">
                <a:latin typeface="Calibri" panose="020F0502020204030204" pitchFamily="34" charset="0"/>
              </a:rPr>
              <a:t>Unternehmensspezifische Anpassungen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3528" y="549275"/>
            <a:ext cx="6408712" cy="576064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de-DE" sz="2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Inhaltsverzeichnis</a:t>
            </a:r>
            <a:endParaRPr lang="de-DE" sz="22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  <a:endParaRPr lang="en-US" altLang="de-DE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24001" y="1628681"/>
            <a:ext cx="8280447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dirty="0">
                <a:latin typeface="Calibri" panose="020F0502020204030204" pitchFamily="34" charset="0"/>
              </a:rPr>
              <a:t>Alle Mitarbeiter eines Unternehmens unterliegen mit </a:t>
            </a:r>
            <a:r>
              <a:rPr lang="de-DE" dirty="0" smtClean="0">
                <a:latin typeface="Calibri" panose="020F0502020204030204" pitchFamily="34" charset="0"/>
              </a:rPr>
              <a:t>der Zulassung </a:t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dirty="0" smtClean="0">
                <a:latin typeface="Calibri" panose="020F0502020204030204" pitchFamily="34" charset="0"/>
              </a:rPr>
              <a:t>zum AEO (</a:t>
            </a:r>
            <a:r>
              <a:rPr lang="de-DE" i="1" dirty="0" err="1">
                <a:latin typeface="Calibri" panose="020F0502020204030204" pitchFamily="34" charset="0"/>
              </a:rPr>
              <a:t>Authorized</a:t>
            </a:r>
            <a:r>
              <a:rPr lang="de-DE" i="1" dirty="0">
                <a:latin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</a:rPr>
              <a:t>Economic</a:t>
            </a:r>
            <a:r>
              <a:rPr lang="de-DE" i="1" dirty="0">
                <a:latin typeface="Calibri" panose="020F0502020204030204" pitchFamily="34" charset="0"/>
              </a:rPr>
              <a:t> </a:t>
            </a:r>
            <a:r>
              <a:rPr lang="de-DE" i="1" dirty="0" smtClean="0">
                <a:latin typeface="Calibri" panose="020F0502020204030204" pitchFamily="34" charset="0"/>
              </a:rPr>
              <a:t>Operator; dt. </a:t>
            </a:r>
            <a:r>
              <a:rPr lang="de-DE" dirty="0" smtClean="0">
                <a:latin typeface="Calibri" panose="020F0502020204030204" pitchFamily="34" charset="0"/>
              </a:rPr>
              <a:t>zugelassener Wirtschaftsbeteiligter) bestimmten Standards</a:t>
            </a:r>
            <a:r>
              <a:rPr lang="de-DE" dirty="0">
                <a:latin typeface="Calibri" panose="020F0502020204030204" pitchFamily="34" charset="0"/>
              </a:rPr>
              <a:t>, </a:t>
            </a:r>
            <a:r>
              <a:rPr lang="de-DE" dirty="0" smtClean="0">
                <a:latin typeface="Calibri" panose="020F0502020204030204" pitchFamily="34" charset="0"/>
              </a:rPr>
              <a:t>die </a:t>
            </a:r>
            <a:r>
              <a:rPr lang="de-DE" dirty="0">
                <a:latin typeface="Calibri" panose="020F0502020204030204" pitchFamily="34" charset="0"/>
              </a:rPr>
              <a:t>die Sicherheit der Lieferkette gewährleisten sollen</a:t>
            </a:r>
            <a:r>
              <a:rPr lang="de-DE" dirty="0" smtClean="0">
                <a:latin typeface="Calibri" panose="020F0502020204030204" pitchFamily="34" charset="0"/>
              </a:rPr>
              <a:t>.</a:t>
            </a:r>
          </a:p>
          <a:p>
            <a:pPr algn="l"/>
            <a:endParaRPr lang="de-DE" dirty="0">
              <a:latin typeface="Calibri" panose="020F0502020204030204" pitchFamily="34" charset="0"/>
            </a:endParaRPr>
          </a:p>
          <a:p>
            <a:pPr algn="l"/>
            <a:r>
              <a:rPr lang="de-DE" dirty="0">
                <a:latin typeface="Calibri" panose="020F0502020204030204" pitchFamily="34" charset="0"/>
              </a:rPr>
              <a:t>Für die Sicherheit im Unternehmen ist daher </a:t>
            </a:r>
            <a:r>
              <a:rPr lang="de-DE" b="1" dirty="0" smtClean="0">
                <a:latin typeface="Calibri" panose="020F0502020204030204" pitchFamily="34" charset="0"/>
              </a:rPr>
              <a:t>jeder </a:t>
            </a:r>
            <a:r>
              <a:rPr lang="de-DE" b="1" dirty="0">
                <a:latin typeface="Calibri" panose="020F0502020204030204" pitchFamily="34" charset="0"/>
              </a:rPr>
              <a:t>einzelne Mitarbeiter verantwortlich </a:t>
            </a:r>
            <a:r>
              <a:rPr lang="de-DE" b="1" dirty="0" smtClean="0">
                <a:latin typeface="Calibri" panose="020F0502020204030204" pitchFamily="34" charset="0"/>
              </a:rPr>
              <a:t/>
            </a:r>
            <a:br>
              <a:rPr lang="de-DE" b="1" dirty="0" smtClean="0">
                <a:latin typeface="Calibri" panose="020F0502020204030204" pitchFamily="34" charset="0"/>
              </a:rPr>
            </a:br>
            <a:r>
              <a:rPr lang="de-DE" dirty="0" smtClean="0">
                <a:latin typeface="Calibri" panose="020F0502020204030204" pitchFamily="34" charset="0"/>
              </a:rPr>
              <a:t>und </a:t>
            </a:r>
            <a:r>
              <a:rPr lang="de-DE" dirty="0">
                <a:latin typeface="Calibri" panose="020F0502020204030204" pitchFamily="34" charset="0"/>
              </a:rPr>
              <a:t>trägt wesentlich für die Umsetzung der beschlossenen </a:t>
            </a:r>
            <a:r>
              <a:rPr lang="de-DE" dirty="0" smtClean="0">
                <a:latin typeface="Calibri" panose="020F0502020204030204" pitchFamily="34" charset="0"/>
              </a:rPr>
              <a:t>Sicherheitsmaßnahmen bei (Art. 14k Abs. 1 Buchst. G ZK-DVO). </a:t>
            </a:r>
          </a:p>
          <a:p>
            <a:pPr algn="l"/>
            <a:endParaRPr lang="de-DE" dirty="0">
              <a:latin typeface="Calibri" panose="020F0502020204030204" pitchFamily="34" charset="0"/>
            </a:endParaRPr>
          </a:p>
          <a:p>
            <a:pPr algn="l"/>
            <a:r>
              <a:rPr lang="de-DE" dirty="0" smtClean="0">
                <a:latin typeface="Calibri" panose="020F0502020204030204" pitchFamily="34" charset="0"/>
              </a:rPr>
              <a:t>Deshalb sollte jeder Mitarbeiter mit </a:t>
            </a:r>
            <a:r>
              <a:rPr lang="de-DE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offenen Augen </a:t>
            </a:r>
            <a:r>
              <a:rPr lang="de-DE" dirty="0" smtClean="0">
                <a:latin typeface="Calibri" panose="020F0502020204030204" pitchFamily="34" charset="0"/>
              </a:rPr>
              <a:t>durch die Firma gehen. </a:t>
            </a:r>
          </a:p>
          <a:p>
            <a:pPr algn="l"/>
            <a:endParaRPr lang="de-DE" dirty="0" smtClean="0">
              <a:latin typeface="Calibri" panose="020F0502020204030204" pitchFamily="34" charset="0"/>
            </a:endParaRPr>
          </a:p>
          <a:p>
            <a:pPr algn="l"/>
            <a:r>
              <a:rPr lang="de-DE" dirty="0" smtClean="0">
                <a:latin typeface="Calibri" panose="020F0502020204030204" pitchFamily="34" charset="0"/>
              </a:rPr>
              <a:t>Ziel </a:t>
            </a:r>
            <a:r>
              <a:rPr lang="de-DE" dirty="0">
                <a:latin typeface="Calibri" panose="020F0502020204030204" pitchFamily="34" charset="0"/>
              </a:rPr>
              <a:t>der Schulung ist das Sicherheitsbewusstsein bei den Mitarbeitern zu schaffen und die Unterweisungen für den Zoll und ggf. anderen Behörden nachweisen zu können</a:t>
            </a:r>
            <a:r>
              <a:rPr lang="de-DE" dirty="0" smtClean="0">
                <a:latin typeface="Calibri" panose="020F0502020204030204" pitchFamily="34" charset="0"/>
              </a:rPr>
              <a:t>.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23850" y="549275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de-DE" sz="2200" b="1" kern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1. Einführung in die Thematik</a:t>
            </a:r>
            <a:endParaRPr lang="de-DE" sz="2200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  <a:endParaRPr lang="en-US" altLang="de-DE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323850" y="620688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de-DE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AEO-Grundlagen inkl. Rechtsgrundlagen</a:t>
            </a:r>
            <a:endParaRPr lang="de-DE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3850" y="1548000"/>
            <a:ext cx="8496621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Der AEO basiert in seinen Grundlagen auf der VO (EG) Nr. 648/2005 sowie </a:t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dirty="0" smtClean="0">
                <a:latin typeface="Calibri" panose="020F0502020204030204" pitchFamily="34" charset="0"/>
              </a:rPr>
              <a:t>der Durchführungsverordnung (ZK DVO) VO (EG) Nr. 1875/2006.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 smtClean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Wer </a:t>
            </a:r>
            <a:r>
              <a:rPr lang="de-DE" dirty="0">
                <a:latin typeface="Calibri" panose="020F0502020204030204" pitchFamily="34" charset="0"/>
              </a:rPr>
              <a:t>den Status „AEO – Sicherheit“ oder, als andere mögliche Ausprägung, </a:t>
            </a:r>
            <a:r>
              <a:rPr lang="de-DE" dirty="0" smtClean="0">
                <a:latin typeface="Calibri" panose="020F0502020204030204" pitchFamily="34" charset="0"/>
              </a:rPr>
              <a:t>die </a:t>
            </a:r>
            <a:r>
              <a:rPr lang="de-DE" dirty="0">
                <a:latin typeface="Calibri" panose="020F0502020204030204" pitchFamily="34" charset="0"/>
              </a:rPr>
              <a:t>Kombination „AEO – Zollrechtliche Vereinfachungen/Sicherheit“ anstrebt, </a:t>
            </a:r>
            <a:r>
              <a:rPr lang="de-DE" dirty="0" smtClean="0">
                <a:latin typeface="Calibri" panose="020F0502020204030204" pitchFamily="34" charset="0"/>
              </a:rPr>
              <a:t>muss </a:t>
            </a:r>
            <a:r>
              <a:rPr lang="de-DE" dirty="0">
                <a:latin typeface="Calibri" panose="020F0502020204030204" pitchFamily="34" charset="0"/>
              </a:rPr>
              <a:t>darlegen, dass ein Risikomanagement existiert. </a:t>
            </a:r>
            <a:endParaRPr lang="de-DE" dirty="0" smtClean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Hersteller </a:t>
            </a:r>
            <a:r>
              <a:rPr lang="de-DE" dirty="0">
                <a:latin typeface="Calibri" panose="020F0502020204030204" pitchFamily="34" charset="0"/>
              </a:rPr>
              <a:t>müssen Vorkehrungen treffen, um Waren in der Produktion, </a:t>
            </a:r>
            <a:r>
              <a:rPr lang="de-DE" dirty="0" smtClean="0">
                <a:latin typeface="Calibri" panose="020F0502020204030204" pitchFamily="34" charset="0"/>
              </a:rPr>
              <a:t>im </a:t>
            </a:r>
            <a:r>
              <a:rPr lang="de-DE" dirty="0">
                <a:latin typeface="Calibri" panose="020F0502020204030204" pitchFamily="34" charset="0"/>
              </a:rPr>
              <a:t>Lager und Warenausgang vor Manipulation und Austausch zu schützen</a:t>
            </a:r>
            <a:r>
              <a:rPr lang="de-DE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Im Grunde geht es darum, </a:t>
            </a:r>
            <a:r>
              <a:rPr lang="de-DE" dirty="0" smtClean="0">
                <a:latin typeface="Calibri" panose="020F0502020204030204" pitchFamily="34" charset="0"/>
              </a:rPr>
              <a:t>Güter </a:t>
            </a:r>
            <a:r>
              <a:rPr lang="de-DE" dirty="0">
                <a:latin typeface="Calibri" panose="020F0502020204030204" pitchFamily="34" charset="0"/>
              </a:rPr>
              <a:t>von ihrer Fertigung über den Transport bis zu ihrer Ankunft beim Empfänger vor jeder Art von Missbrauch und Manipulation zu schützen. </a:t>
            </a:r>
            <a:endParaRPr lang="de-DE" dirty="0" smtClean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Ziel ist es, die Sicherheit in der internationalen Lieferkette, </a:t>
            </a:r>
            <a:r>
              <a:rPr lang="de-DE" dirty="0" smtClean="0">
                <a:latin typeface="Calibri" panose="020F0502020204030204" pitchFamily="34" charset="0"/>
              </a:rPr>
              <a:t/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dirty="0" smtClean="0">
                <a:latin typeface="Calibri" panose="020F0502020204030204" pitchFamily="34" charset="0"/>
              </a:rPr>
              <a:t>insbesondere </a:t>
            </a:r>
            <a:r>
              <a:rPr lang="de-DE" dirty="0">
                <a:latin typeface="Calibri" panose="020F0502020204030204" pitchFamily="34" charset="0"/>
              </a:rPr>
              <a:t>in Bezug auf zollrelevante Aspekte, zu gewährleisten</a:t>
            </a:r>
            <a:r>
              <a:rPr lang="de-DE" dirty="0" smtClean="0">
                <a:latin typeface="Calibri" panose="020F0502020204030204" pitchFamily="34" charset="0"/>
              </a:rPr>
              <a:t>.</a:t>
            </a:r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90" y="5229200"/>
            <a:ext cx="2047798" cy="1373245"/>
          </a:xfrm>
          <a:prstGeom prst="rect">
            <a:avLst/>
          </a:prstGeom>
        </p:spPr>
      </p:pic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  <a:endParaRPr lang="en-US" altLang="de-DE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977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323850" y="620688"/>
            <a:ext cx="92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2. AEO-Grundlagen inkl. Rechtsgrundlagen</a:t>
            </a:r>
            <a:endParaRPr lang="de-DE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4000" y="1548000"/>
            <a:ext cx="8352928" cy="3970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„Die zunehmende Globalisierung und die veränderte internationale </a:t>
            </a:r>
            <a:r>
              <a:rPr lang="de-DE" dirty="0" smtClean="0">
                <a:latin typeface="Calibri" panose="020F0502020204030204" pitchFamily="34" charset="0"/>
              </a:rPr>
              <a:t/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dirty="0" smtClean="0">
                <a:latin typeface="Calibri" panose="020F0502020204030204" pitchFamily="34" charset="0"/>
              </a:rPr>
              <a:t>Sicherheitslage </a:t>
            </a:r>
            <a:r>
              <a:rPr lang="de-DE" dirty="0">
                <a:latin typeface="Calibri" panose="020F0502020204030204" pitchFamily="34" charset="0"/>
              </a:rPr>
              <a:t>haben die Weltzollorganisation (WZO) veranlasst, mit einem </a:t>
            </a:r>
            <a:r>
              <a:rPr lang="de-DE" dirty="0" smtClean="0">
                <a:latin typeface="Calibri" panose="020F0502020204030204" pitchFamily="34" charset="0"/>
              </a:rPr>
              <a:t/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dirty="0" smtClean="0">
                <a:latin typeface="Calibri" panose="020F0502020204030204" pitchFamily="34" charset="0"/>
              </a:rPr>
              <a:t>`</a:t>
            </a:r>
            <a:r>
              <a:rPr lang="de-DE" dirty="0" smtClean="0">
                <a:latin typeface="Calibri" panose="020F0502020204030204" pitchFamily="34" charset="0"/>
              </a:rPr>
              <a:t>Framework </a:t>
            </a:r>
            <a:r>
              <a:rPr lang="de-DE" dirty="0">
                <a:latin typeface="Calibri" panose="020F0502020204030204" pitchFamily="34" charset="0"/>
              </a:rPr>
              <a:t>of Standards </a:t>
            </a:r>
            <a:r>
              <a:rPr lang="de-DE" dirty="0" err="1">
                <a:latin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</a:rPr>
              <a:t> Secure and </a:t>
            </a:r>
            <a:r>
              <a:rPr lang="de-DE" dirty="0" err="1">
                <a:latin typeface="Calibri" panose="020F0502020204030204" pitchFamily="34" charset="0"/>
              </a:rPr>
              <a:t>Facilitate</a:t>
            </a:r>
            <a:r>
              <a:rPr lang="de-DE" dirty="0">
                <a:latin typeface="Calibri" panose="020F0502020204030204" pitchFamily="34" charset="0"/>
              </a:rPr>
              <a:t> Global </a:t>
            </a:r>
            <a:r>
              <a:rPr lang="de-DE" dirty="0" smtClean="0">
                <a:latin typeface="Calibri" panose="020F0502020204030204" pitchFamily="34" charset="0"/>
              </a:rPr>
              <a:t>Trade´ </a:t>
            </a:r>
            <a:r>
              <a:rPr lang="de-DE" dirty="0">
                <a:latin typeface="Calibri" panose="020F0502020204030204" pitchFamily="34" charset="0"/>
              </a:rPr>
              <a:t>(SAFE) weltweite Rahmenbedingungen für ein modernes effektives Risikomanagement in den Zollverwaltungen zu schaffen</a:t>
            </a:r>
            <a:r>
              <a:rPr lang="de-DE" dirty="0" smtClean="0">
                <a:latin typeface="Calibri" panose="020F0502020204030204" pitchFamily="34" charset="0"/>
              </a:rPr>
              <a:t>.“</a:t>
            </a:r>
          </a:p>
          <a:p>
            <a:pPr algn="l"/>
            <a:endParaRPr lang="de-DE" dirty="0" smtClean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Der </a:t>
            </a:r>
            <a:r>
              <a:rPr lang="de-DE" dirty="0">
                <a:latin typeface="Calibri" panose="020F0502020204030204" pitchFamily="34" charset="0"/>
              </a:rPr>
              <a:t>AEO zielt darauf ab, möglichst die gesamte </a:t>
            </a:r>
            <a:r>
              <a:rPr lang="de-DE" dirty="0" smtClean="0">
                <a:latin typeface="Calibri" panose="020F0502020204030204" pitchFamily="34" charset="0"/>
              </a:rPr>
              <a:t>Lieferkette </a:t>
            </a:r>
            <a:r>
              <a:rPr lang="de-DE" dirty="0">
                <a:latin typeface="Calibri" panose="020F0502020204030204" pitchFamily="34" charset="0"/>
              </a:rPr>
              <a:t>inkl. aller am Prozess beteiligten Partner als sicher einstufen zu können. Das </a:t>
            </a:r>
            <a:r>
              <a:rPr lang="de-DE" dirty="0" smtClean="0">
                <a:latin typeface="Calibri" panose="020F0502020204030204" pitchFamily="34" charset="0"/>
              </a:rPr>
              <a:t>geschieht dadurch, </a:t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dirty="0" smtClean="0">
                <a:latin typeface="Calibri" panose="020F0502020204030204" pitchFamily="34" charset="0"/>
              </a:rPr>
              <a:t>dass </a:t>
            </a:r>
            <a:r>
              <a:rPr lang="de-DE" dirty="0">
                <a:latin typeface="Calibri" panose="020F0502020204030204" pitchFamily="34" charset="0"/>
              </a:rPr>
              <a:t>alle Prozessbeteiligten über eine eigene Zertifizierung </a:t>
            </a:r>
            <a:r>
              <a:rPr lang="de-DE" dirty="0" smtClean="0">
                <a:latin typeface="Calibri" panose="020F0502020204030204" pitchFamily="34" charset="0"/>
              </a:rPr>
              <a:t>verfügen.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 smtClean="0"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Der </a:t>
            </a:r>
            <a:r>
              <a:rPr lang="de-DE" dirty="0">
                <a:latin typeface="Calibri" panose="020F0502020204030204" pitchFamily="34" charset="0"/>
              </a:rPr>
              <a:t>AEO selbst wird in die drei Varianten unterteilt: </a:t>
            </a:r>
            <a:endParaRPr lang="de-DE" dirty="0" smtClean="0">
              <a:latin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</a:rPr>
              <a:t>C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</a:rPr>
              <a:t>= zollrechtliche Vereinfachungen </a:t>
            </a:r>
            <a:endParaRPr lang="de-DE" dirty="0" smtClean="0">
              <a:latin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</a:rPr>
              <a:t>S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</a:rPr>
              <a:t>= Sicherheit </a:t>
            </a:r>
            <a:endParaRPr lang="de-DE" dirty="0" smtClean="0">
              <a:latin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</a:rPr>
              <a:t>F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</a:rPr>
              <a:t>= zollrechtliche Vereinfachungen/Sicherheit (</a:t>
            </a:r>
            <a:r>
              <a:rPr lang="de-DE" dirty="0" err="1">
                <a:latin typeface="Calibri" panose="020F0502020204030204" pitchFamily="34" charset="0"/>
              </a:rPr>
              <a:t>Full</a:t>
            </a:r>
            <a:r>
              <a:rPr lang="de-DE" dirty="0" smtClean="0">
                <a:latin typeface="Calibri" panose="020F0502020204030204" pitchFamily="34" charset="0"/>
              </a:rPr>
              <a:t>)</a:t>
            </a:r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57192"/>
            <a:ext cx="2699792" cy="1512318"/>
          </a:xfrm>
          <a:prstGeom prst="rect">
            <a:avLst/>
          </a:prstGeom>
        </p:spPr>
      </p:pic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  <a:endParaRPr lang="en-US" altLang="de-DE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281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323850" y="620688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de-DE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Die „sichere Lieferkette“</a:t>
            </a:r>
            <a:endParaRPr lang="de-DE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76000"/>
            <a:ext cx="4104456" cy="341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</a:rPr>
              <a:t>Akteure der sicheren Lieferkette: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Hersteller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Ausführer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Lagerhalter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Spediteure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Frachtführer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Zollagenten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Einführer</a:t>
            </a:r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5" name="Picture 4" descr="Bildergebnis für internationaler verkeh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63242"/>
            <a:ext cx="4339228" cy="40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  <a:endParaRPr lang="en-US" altLang="de-DE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473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323850" y="620688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4. Risiken in der internationalen Lieferkette</a:t>
            </a:r>
            <a:endParaRPr lang="de-DE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76000"/>
            <a:ext cx="8208912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</a:rPr>
              <a:t>Gefahr vor Terroranschlägen </a:t>
            </a:r>
          </a:p>
          <a:p>
            <a:pPr algn="l">
              <a:lnSpc>
                <a:spcPct val="150000"/>
              </a:lnSpc>
            </a:pPr>
            <a:endParaRPr lang="de-DE" b="1" dirty="0" smtClean="0"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</a:rPr>
              <a:t>Einschleusung von Personen, die ein Sicherheitsrisiko darstellen</a:t>
            </a:r>
          </a:p>
          <a:p>
            <a:pPr algn="l">
              <a:lnSpc>
                <a:spcPct val="150000"/>
              </a:lnSpc>
            </a:pPr>
            <a:endParaRPr lang="de-DE" b="1" dirty="0" smtClean="0"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</a:rPr>
              <a:t>Manipulation von Sendungen</a:t>
            </a:r>
          </a:p>
          <a:p>
            <a:pPr algn="l">
              <a:lnSpc>
                <a:spcPct val="150000"/>
              </a:lnSpc>
            </a:pPr>
            <a:endParaRPr lang="de-DE" b="1" dirty="0" smtClean="0"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</a:rPr>
              <a:t>Angriffe auf Datensicherheitsprogramme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10068" r="7946" b="17468"/>
          <a:stretch/>
        </p:blipFill>
        <p:spPr>
          <a:xfrm>
            <a:off x="6896541" y="1988840"/>
            <a:ext cx="2059692" cy="1795145"/>
          </a:xfrm>
          <a:prstGeom prst="rect">
            <a:avLst/>
          </a:prstGeom>
        </p:spPr>
      </p:pic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  <a:endParaRPr lang="en-US" altLang="de-DE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315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315070" y="620688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r>
              <a:rPr lang="de-DE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Sicherheitsstandards im Unternehmen</a:t>
            </a:r>
            <a:endParaRPr lang="de-DE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76000"/>
            <a:ext cx="8820472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</a:rPr>
              <a:t>Sicheres Betriebsgebäude und Zugangskontrollen zu Warenumschlagsplätzen: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Jegliches „unrechtmäßiges Betreten oder Eindringen“ muss verhindert </a:t>
            </a:r>
            <a:r>
              <a:rPr lang="de-DE" dirty="0" smtClean="0">
                <a:latin typeface="Calibri" panose="020F0502020204030204" pitchFamily="34" charset="0"/>
              </a:rPr>
              <a:t>werden</a:t>
            </a:r>
          </a:p>
          <a:p>
            <a:pPr lvl="1" algn="l">
              <a:lnSpc>
                <a:spcPct val="150000"/>
              </a:lnSpc>
            </a:pPr>
            <a:endParaRPr lang="de-DE" dirty="0" smtClean="0"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</a:rPr>
              <a:t>Schutzmaßnahmen gegen Manipulation von Waren:</a:t>
            </a:r>
            <a:endParaRPr lang="de-DE" b="1" dirty="0">
              <a:latin typeface="Calibri" panose="020F0502020204030204" pitchFamily="34" charset="0"/>
            </a:endParaRP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Unbefugtes Eindringen und den Austausch und Verlust von Waren ist zu vermeiden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Manipulationen an Ladeeinheiten (Kartons, Kisten, etc.) sind zu </a:t>
            </a:r>
            <a:r>
              <a:rPr lang="de-DE" dirty="0" smtClean="0">
                <a:latin typeface="Calibri" panose="020F0502020204030204" pitchFamily="34" charset="0"/>
              </a:rPr>
              <a:t>verhindern</a:t>
            </a:r>
          </a:p>
          <a:p>
            <a:pPr lvl="1" algn="l"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 </a:t>
            </a:r>
            <a:endParaRPr lang="de-DE" dirty="0" smtClean="0">
              <a:latin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</a:rPr>
              <a:t>Feststellung der Handelspartner und Mitarbeiter: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Überprüfung aller </a:t>
            </a:r>
            <a:r>
              <a:rPr lang="de-DE" dirty="0" smtClean="0">
                <a:latin typeface="Calibri" panose="020F0502020204030204" pitchFamily="34" charset="0"/>
              </a:rPr>
              <a:t>Handelspartner, Dienstleister und Mitarbeiter gegen </a:t>
            </a:r>
            <a:r>
              <a:rPr lang="de-DE" dirty="0" smtClean="0">
                <a:latin typeface="Calibri" panose="020F0502020204030204" pitchFamily="34" charset="0"/>
              </a:rPr>
              <a:t>Terrorlisten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Zollrechtliche und strafrechtliche Unbescholtenheit der Mitarbeiter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  <a:endParaRPr lang="en-US" altLang="de-DE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60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323850" y="620688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6. Unternehmensspezifische Maßnahmen</a:t>
            </a:r>
            <a:endParaRPr lang="de-DE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4000" y="1548000"/>
            <a:ext cx="882116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7188" lvl="1" indent="-357188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Der Zugang in </a:t>
            </a:r>
            <a:r>
              <a:rPr lang="de-DE" altLang="de-DE" dirty="0" smtClean="0">
                <a:latin typeface="Calibri" panose="020F0502020204030204" pitchFamily="34" charset="0"/>
              </a:rPr>
              <a:t>die </a:t>
            </a:r>
            <a:r>
              <a:rPr lang="de-DE" altLang="de-DE" dirty="0">
                <a:latin typeface="Calibri" panose="020F0502020204030204" pitchFamily="34" charset="0"/>
              </a:rPr>
              <a:t>Gebäude „</a:t>
            </a:r>
            <a:r>
              <a:rPr lang="de-DE" altLang="de-DE" dirty="0" smtClean="0">
                <a:latin typeface="Calibri" panose="020F0502020204030204" pitchFamily="34" charset="0"/>
              </a:rPr>
              <a:t>Auf dem </a:t>
            </a:r>
            <a:r>
              <a:rPr lang="de-DE" altLang="de-DE" dirty="0" err="1" smtClean="0">
                <a:latin typeface="Calibri" panose="020F0502020204030204" pitchFamily="34" charset="0"/>
              </a:rPr>
              <a:t>Schüffel</a:t>
            </a:r>
            <a:r>
              <a:rPr lang="de-DE" altLang="de-DE" dirty="0" smtClean="0">
                <a:latin typeface="Calibri" panose="020F0502020204030204" pitchFamily="34" charset="0"/>
              </a:rPr>
              <a:t> 9“ und „Auf dem </a:t>
            </a:r>
            <a:r>
              <a:rPr lang="de-DE" altLang="de-DE" dirty="0" err="1" smtClean="0">
                <a:latin typeface="Calibri" panose="020F0502020204030204" pitchFamily="34" charset="0"/>
              </a:rPr>
              <a:t>Schüffel</a:t>
            </a:r>
            <a:r>
              <a:rPr lang="de-DE" altLang="de-DE" dirty="0" smtClean="0">
                <a:latin typeface="Calibri" panose="020F0502020204030204" pitchFamily="34" charset="0"/>
              </a:rPr>
              <a:t> 1“ </a:t>
            </a:r>
            <a:r>
              <a:rPr lang="de-DE" altLang="de-DE" dirty="0">
                <a:latin typeface="Calibri" panose="020F0502020204030204" pitchFamily="34" charset="0"/>
              </a:rPr>
              <a:t>erfolgt ausschließlich mit dem Mitarbeiterdienstausweises inkl. elektronischer </a:t>
            </a:r>
            <a:r>
              <a:rPr lang="de-DE" altLang="de-DE" dirty="0" smtClean="0">
                <a:latin typeface="Calibri" panose="020F0502020204030204" pitchFamily="34" charset="0"/>
              </a:rPr>
              <a:t>Zugangskontrolle.</a:t>
            </a:r>
          </a:p>
          <a:p>
            <a:pPr marL="357188" lvl="1" indent="-357188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b="1" dirty="0" smtClean="0">
                <a:latin typeface="Calibri" panose="020F0502020204030204" pitchFamily="34" charset="0"/>
              </a:rPr>
              <a:t>Haupteingang </a:t>
            </a:r>
            <a:r>
              <a:rPr lang="de-DE" altLang="de-DE" b="1" dirty="0">
                <a:latin typeface="Calibri" panose="020F0502020204030204" pitchFamily="34" charset="0"/>
              </a:rPr>
              <a:t>/ </a:t>
            </a:r>
            <a:r>
              <a:rPr lang="de-DE" altLang="de-DE" b="1" dirty="0" smtClean="0">
                <a:latin typeface="Calibri" panose="020F0502020204030204" pitchFamily="34" charset="0"/>
              </a:rPr>
              <a:t>Zentrale (Auf dem </a:t>
            </a:r>
            <a:r>
              <a:rPr lang="de-DE" altLang="de-DE" b="1" dirty="0" err="1" smtClean="0">
                <a:latin typeface="Calibri" panose="020F0502020204030204" pitchFamily="34" charset="0"/>
              </a:rPr>
              <a:t>Schüffel</a:t>
            </a:r>
            <a:r>
              <a:rPr lang="de-DE" altLang="de-DE" b="1" dirty="0" smtClean="0">
                <a:latin typeface="Calibri" panose="020F0502020204030204" pitchFamily="34" charset="0"/>
              </a:rPr>
              <a:t> 9):</a:t>
            </a:r>
            <a:endParaRPr lang="de-DE" altLang="de-DE" b="1" dirty="0">
              <a:latin typeface="Calibri" panose="020F0502020204030204" pitchFamily="34" charset="0"/>
            </a:endParaRPr>
          </a:p>
          <a:p>
            <a:pPr lvl="2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Der Haupteingang ist zu den Geschäftszeiten </a:t>
            </a:r>
            <a:r>
              <a:rPr lang="de-DE" altLang="de-DE" dirty="0" smtClean="0">
                <a:latin typeface="Calibri" panose="020F0502020204030204" pitchFamily="34" charset="0"/>
              </a:rPr>
              <a:t/>
            </a:r>
            <a:br>
              <a:rPr lang="de-DE" altLang="de-DE" dirty="0" smtClean="0">
                <a:latin typeface="Calibri" panose="020F0502020204030204" pitchFamily="34" charset="0"/>
              </a:rPr>
            </a:br>
            <a:r>
              <a:rPr lang="de-DE" altLang="de-DE" dirty="0" smtClean="0">
                <a:latin typeface="Calibri" panose="020F0502020204030204" pitchFamily="34" charset="0"/>
              </a:rPr>
              <a:t>(</a:t>
            </a:r>
            <a:r>
              <a:rPr lang="de-DE" altLang="de-DE" dirty="0">
                <a:latin typeface="Calibri" panose="020F0502020204030204" pitchFamily="34" charset="0"/>
              </a:rPr>
              <a:t>Mo</a:t>
            </a:r>
            <a:r>
              <a:rPr lang="de-DE" altLang="de-DE" dirty="0" smtClean="0">
                <a:latin typeface="Calibri" panose="020F0502020204030204" pitchFamily="34" charset="0"/>
              </a:rPr>
              <a:t>. bis Do</a:t>
            </a:r>
            <a:r>
              <a:rPr lang="de-DE" altLang="de-DE" dirty="0">
                <a:latin typeface="Calibri" panose="020F0502020204030204" pitchFamily="34" charset="0"/>
              </a:rPr>
              <a:t>. </a:t>
            </a:r>
            <a:r>
              <a:rPr lang="de-DE" altLang="de-DE" dirty="0" smtClean="0">
                <a:latin typeface="Calibri" panose="020F0502020204030204" pitchFamily="34" charset="0"/>
              </a:rPr>
              <a:t>von 08:00 </a:t>
            </a:r>
            <a:r>
              <a:rPr lang="de-DE" altLang="de-DE" dirty="0">
                <a:latin typeface="Calibri" panose="020F0502020204030204" pitchFamily="34" charset="0"/>
              </a:rPr>
              <a:t>bis </a:t>
            </a:r>
            <a:r>
              <a:rPr lang="de-DE" altLang="de-DE" dirty="0" smtClean="0">
                <a:latin typeface="Calibri" panose="020F0502020204030204" pitchFamily="34" charset="0"/>
              </a:rPr>
              <a:t>17:00 </a:t>
            </a:r>
            <a:r>
              <a:rPr lang="de-DE" altLang="de-DE" dirty="0">
                <a:latin typeface="Calibri" panose="020F0502020204030204" pitchFamily="34" charset="0"/>
              </a:rPr>
              <a:t>Uhr / Fr. </a:t>
            </a:r>
            <a:r>
              <a:rPr lang="de-DE" altLang="de-DE" dirty="0" smtClean="0">
                <a:latin typeface="Calibri" panose="020F0502020204030204" pitchFamily="34" charset="0"/>
              </a:rPr>
              <a:t>von 08:00 bis 15:00 </a:t>
            </a:r>
            <a:r>
              <a:rPr lang="de-DE" altLang="de-DE" dirty="0">
                <a:latin typeface="Calibri" panose="020F0502020204030204" pitchFamily="34" charset="0"/>
              </a:rPr>
              <a:t>Uhr) besetzt.</a:t>
            </a:r>
          </a:p>
          <a:p>
            <a:pPr lvl="2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Mitarbeiter ohne elektronische Zugangsberechtigung gelangen </a:t>
            </a:r>
            <a:r>
              <a:rPr lang="de-DE" altLang="de-DE" dirty="0" smtClean="0">
                <a:latin typeface="Calibri" panose="020F0502020204030204" pitchFamily="34" charset="0"/>
              </a:rPr>
              <a:t/>
            </a:r>
            <a:br>
              <a:rPr lang="de-DE" altLang="de-DE" dirty="0" smtClean="0">
                <a:latin typeface="Calibri" panose="020F0502020204030204" pitchFamily="34" charset="0"/>
              </a:rPr>
            </a:br>
            <a:r>
              <a:rPr lang="de-DE" altLang="de-DE" dirty="0" smtClean="0">
                <a:latin typeface="Calibri" panose="020F0502020204030204" pitchFamily="34" charset="0"/>
              </a:rPr>
              <a:t>nur </a:t>
            </a:r>
            <a:r>
              <a:rPr lang="de-DE" altLang="de-DE" dirty="0">
                <a:latin typeface="Calibri" panose="020F0502020204030204" pitchFamily="34" charset="0"/>
              </a:rPr>
              <a:t>über den Haupteingang in das Gebäude.</a:t>
            </a:r>
          </a:p>
          <a:p>
            <a:pPr lvl="2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Externe Personen müssen sich </a:t>
            </a:r>
            <a:r>
              <a:rPr lang="de-DE" altLang="de-DE" u="sng" dirty="0">
                <a:latin typeface="Calibri" panose="020F0502020204030204" pitchFamily="34" charset="0"/>
              </a:rPr>
              <a:t>immer</a:t>
            </a:r>
            <a:r>
              <a:rPr lang="de-DE" altLang="de-DE" dirty="0">
                <a:latin typeface="Calibri" panose="020F0502020204030204" pitchFamily="34" charset="0"/>
              </a:rPr>
              <a:t> an der Zentrale melden</a:t>
            </a:r>
            <a:r>
              <a:rPr lang="de-DE" altLang="de-DE" dirty="0" smtClean="0">
                <a:latin typeface="Calibri" panose="020F0502020204030204" pitchFamily="34" charset="0"/>
              </a:rPr>
              <a:t>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b="1" dirty="0">
                <a:latin typeface="Calibri" panose="020F0502020204030204" pitchFamily="34" charset="0"/>
              </a:rPr>
              <a:t>Versandeingang und Wareneingang</a:t>
            </a:r>
          </a:p>
          <a:p>
            <a:pPr lvl="2" algn="l">
              <a:spcBef>
                <a:spcPct val="50000"/>
              </a:spcBef>
              <a:buFontTx/>
              <a:buChar char="•"/>
            </a:pPr>
            <a:r>
              <a:rPr lang="de-DE" altLang="de-DE" dirty="0">
                <a:latin typeface="Calibri" panose="020F0502020204030204" pitchFamily="34" charset="0"/>
              </a:rPr>
              <a:t>Der Eingang im Versand ist ab </a:t>
            </a:r>
            <a:r>
              <a:rPr lang="de-DE" altLang="de-DE" dirty="0" smtClean="0">
                <a:latin typeface="Calibri" panose="020F0502020204030204" pitchFamily="34" charset="0"/>
              </a:rPr>
              <a:t>06:00 </a:t>
            </a:r>
            <a:r>
              <a:rPr lang="de-DE" altLang="de-DE" dirty="0">
                <a:latin typeface="Calibri" panose="020F0502020204030204" pitchFamily="34" charset="0"/>
              </a:rPr>
              <a:t>Uhr möglich.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8313" y="5949950"/>
            <a:ext cx="8064500" cy="646331"/>
          </a:xfrm>
          <a:prstGeom prst="rect">
            <a:avLst/>
          </a:prstGeom>
          <a:solidFill>
            <a:srgbClr val="BE0C3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50000"/>
              </a:spcBef>
            </a:pPr>
            <a:r>
              <a:rPr lang="de-DE" altLang="de-DE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Es </a:t>
            </a: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dürfen keine fremdem Personen </a:t>
            </a:r>
            <a:r>
              <a:rPr lang="de-DE" altLang="de-DE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unbeaufsichtigt </a:t>
            </a:r>
            <a:br>
              <a:rPr lang="de-DE" altLang="de-DE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de-DE" altLang="de-DE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de-DE" altLang="de-DE" b="1" dirty="0">
                <a:solidFill>
                  <a:schemeClr val="bg1"/>
                </a:solidFill>
                <a:latin typeface="Calibri" panose="020F0502020204030204" pitchFamily="34" charset="0"/>
              </a:rPr>
              <a:t>das Gebäude gelassen werden</a:t>
            </a:r>
            <a:r>
              <a:rPr lang="de-DE" altLang="de-DE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!</a:t>
            </a:r>
            <a:endParaRPr lang="de-DE" altLang="de-DE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7" y="3394659"/>
            <a:ext cx="1152128" cy="1094739"/>
          </a:xfrm>
          <a:prstGeom prst="rect">
            <a:avLst/>
          </a:prstGeom>
        </p:spPr>
      </p:pic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6708775" y="908720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de-DE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AEO</a:t>
            </a:r>
            <a:endParaRPr lang="en-US" altLang="de-DE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Layout_PPT</Template>
  <TotalTime>0</TotalTime>
  <Words>454</Words>
  <Application>Microsoft Office PowerPoint</Application>
  <PresentationFormat>Bildschirmpräsentation (4:3)</PresentationFormat>
  <Paragraphs>133</Paragraphs>
  <Slides>13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Benutzerdefiniertes Design</vt:lpstr>
      <vt:lpstr>1_Benutzerdefiniertes Design</vt:lpstr>
      <vt:lpstr>2_Benutzerdefiniertes Design</vt:lpstr>
      <vt:lpstr>3_Benutzerdefiniertes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MTS Sensor Technologie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Martin</dc:creator>
  <cp:lastModifiedBy>Senftner, Dirk</cp:lastModifiedBy>
  <cp:revision>1244</cp:revision>
  <cp:lastPrinted>2017-04-19T10:28:52Z</cp:lastPrinted>
  <dcterms:created xsi:type="dcterms:W3CDTF">2003-07-10T07:42:36Z</dcterms:created>
  <dcterms:modified xsi:type="dcterms:W3CDTF">2017-07-25T14:24:34Z</dcterms:modified>
</cp:coreProperties>
</file>