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61F951A-EA61-4607-BC53-13BDE35F715F}">
          <p14:sldIdLst>
            <p14:sldId id="256"/>
            <p14:sldId id="257"/>
            <p14:sldId id="258"/>
            <p14:sldId id="259"/>
            <p14:sldId id="260"/>
            <p14:sldId id="261"/>
            <p14:sldId id="263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AAE25D5-9FC4-4F86-BFFE-C5752901301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946400" y="4800600"/>
            <a:ext cx="8737600" cy="533400"/>
          </a:xfrm>
        </p:spPr>
        <p:txBody>
          <a:bodyPr/>
          <a:lstStyle>
            <a:lvl1pPr algn="r">
              <a:defRPr sz="2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5583BCF-FFAD-4569-8DAA-4AD2F800BB1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604000" y="5410200"/>
            <a:ext cx="5080000" cy="304800"/>
          </a:xfrm>
        </p:spPr>
        <p:txBody>
          <a:bodyPr/>
          <a:lstStyle>
            <a:lvl1pPr marL="0" indent="0" algn="r">
              <a:buFont typeface="Arial Narrow" panose="020B0606020202030204" pitchFamily="34" charset="0"/>
              <a:buNone/>
              <a:defRPr sz="15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pic>
        <p:nvPicPr>
          <p:cNvPr id="7179" name="Picture 11" descr="becertain_ppt">
            <a:extLst>
              <a:ext uri="{FF2B5EF4-FFF2-40B4-BE49-F238E27FC236}">
                <a16:creationId xmlns:a16="http://schemas.microsoft.com/office/drawing/2014/main" id="{1F4CA217-3382-42A8-970C-F26978253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0" y="6400800"/>
            <a:ext cx="1117600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1" name="Picture 23" descr="Corporate_titlepg">
            <a:extLst>
              <a:ext uri="{FF2B5EF4-FFF2-40B4-BE49-F238E27FC236}">
                <a16:creationId xmlns:a16="http://schemas.microsoft.com/office/drawing/2014/main" id="{1EF88B55-0F7C-4BAB-BADE-CEB8DC5FC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54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415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81FD1-EC2E-48A9-8EF3-1533D6890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CCD958-B7FF-4024-9046-6AB510923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B9794-F1A8-4BC0-89F5-61436E0C3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7E30E0-AD38-45E1-AFED-BC816AD8639A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22B810-8A1D-4123-BF4F-6756164F7F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CC88D3-B6BA-43DF-B7F7-867509003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1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2BAC0C-3C9B-4801-8DE5-2448CB5D68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5618" y="1504951"/>
            <a:ext cx="2671233" cy="46212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C806F6-6027-4DF2-9BC3-8DA04D10B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41918" y="1504951"/>
            <a:ext cx="7810500" cy="46212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AD8B4-DCF6-4438-9F83-882FF38A9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7E30E0-AD38-45E1-AFED-BC816AD8639A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8E1FB9-5D37-4D4D-A7F6-14D14B7FC8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CC88D3-B6BA-43DF-B7F7-867509003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94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DA226-60AB-40AD-A3F7-5721C0D6C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917" y="1504950"/>
            <a:ext cx="106680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76FB5D82-B069-40D3-9792-35F42357CCE2}"/>
              </a:ext>
            </a:extLst>
          </p:cNvPr>
          <p:cNvSpPr>
            <a:spLocks noGrp="1"/>
          </p:cNvSpPr>
          <p:nvPr>
            <p:ph type="chart" idx="1"/>
          </p:nvPr>
        </p:nvSpPr>
        <p:spPr>
          <a:xfrm>
            <a:off x="958851" y="2438401"/>
            <a:ext cx="10668000" cy="3687763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A22C6-A549-401C-B6DC-567F3D8656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6151" y="6324601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3A7E30E0-AD38-45E1-AFED-BC816AD8639A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BD8368-EBAD-4958-B57D-F4E50B679E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6151" y="6477001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B0CC88D3-B6BA-43DF-B7F7-867509003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00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F3062-9062-4C1A-909A-F225ADA1B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800" y="46037"/>
            <a:ext cx="6807200" cy="6858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7B5BA-0FF9-44D7-9764-5308333F2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851" y="1524001"/>
            <a:ext cx="10668000" cy="4602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FC5D6-E721-4364-8FAE-63911FF95B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40800" y="6609417"/>
            <a:ext cx="2844800" cy="244475"/>
          </a:xfrm>
        </p:spPr>
        <p:txBody>
          <a:bodyPr/>
          <a:lstStyle>
            <a:lvl1pPr algn="r">
              <a:defRPr/>
            </a:lvl1pPr>
          </a:lstStyle>
          <a:p>
            <a:fld id="{3A7E30E0-AD38-45E1-AFED-BC816AD8639A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676BBC-00D5-4711-942E-89BB3BF990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1917" y="6594756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B0CC88D3-B6BA-43DF-B7F7-867509003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7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49B72-A0BF-4E77-9E35-18B0CDF7E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AE26C-DE99-44BE-9FA9-D302319BD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12789-61C7-4D7D-B7B9-03171A9D9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7E30E0-AD38-45E1-AFED-BC816AD8639A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F3AE33-CFA4-4F08-999C-59C7350BEB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CC88D3-B6BA-43DF-B7F7-867509003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6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48354-04D1-4913-B63E-308121503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AFE43-60E2-4833-8D94-8C176FECF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8851" y="2438401"/>
            <a:ext cx="5232400" cy="3687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6C9379-81DB-405A-A5BB-8CD87A0FA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4451" y="2438401"/>
            <a:ext cx="5232400" cy="3687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7EA23-4AD6-4272-80CF-DE372A047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7E30E0-AD38-45E1-AFED-BC816AD8639A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89245-30B3-45FB-8C2E-E07802AF96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CC88D3-B6BA-43DF-B7F7-867509003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55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18944-AECA-4007-898B-C1339A6C7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A09297-39B9-44AA-8B6A-676B27EFF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F12E0D-59D3-4CFD-BE5C-F0145E976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19071D-5947-4597-890B-F54D99DCE6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91D11F-D2C6-4B3B-A8E1-476486F65B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EEB3DE-5210-4860-8C8C-0692617D1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7E30E0-AD38-45E1-AFED-BC816AD8639A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283DD8B-2AB0-492C-A565-CA520470CF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CC88D3-B6BA-43DF-B7F7-867509003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2B976-1B07-4A9B-BC3B-92A7E4B11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390D27-563F-4F35-B532-9ED87B91C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7E30E0-AD38-45E1-AFED-BC816AD8639A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906C3-4B3A-47AF-A3CE-AA17DECAB7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CC88D3-B6BA-43DF-B7F7-867509003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6CD29E-C766-4574-B4F7-0C479C0D7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7E30E0-AD38-45E1-AFED-BC816AD8639A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9D080F-1886-48DC-959E-180E791F9C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CC88D3-B6BA-43DF-B7F7-867509003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5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3DEB6-E435-4493-821D-403EBB06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5BA76-A4A6-4C8B-9EF9-3EE2978D0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A37E02-6361-4EB4-9982-5F30656FB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3378A5-1551-42B0-99D0-7386CB1C8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7E30E0-AD38-45E1-AFED-BC816AD8639A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1F54E-32A3-4CEE-8F0F-D070ABB82F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CC88D3-B6BA-43DF-B7F7-867509003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84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97EDF-1EF2-4B85-8163-CCEDE5AF3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5E4549-5606-4CDA-B277-A2F75FD5A2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17A609-F0FA-4235-A9F2-272EC7A8AF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CE0E0F-54A6-4834-8022-BB4B0F1FD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7E30E0-AD38-45E1-AFED-BC816AD8639A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042A1-3685-48E3-AFE3-A1F65C476E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CC88D3-B6BA-43DF-B7F7-867509003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9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611984B-A6D4-4000-958E-3E83E55642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41917" y="1504950"/>
            <a:ext cx="10668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13AACDC-AEAB-4DAD-9E36-5DF1CF95E6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58851" y="2438401"/>
            <a:ext cx="10668000" cy="36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10EAB60-94C0-4842-BDAE-CC98DFF7466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1" y="6324601"/>
            <a:ext cx="2844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  <a:latin typeface="+mn-lt"/>
              </a:defRPr>
            </a:lvl1pPr>
          </a:lstStyle>
          <a:p>
            <a:fld id="{3A7E30E0-AD38-45E1-AFED-BC816AD8639A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35539E0-407E-4856-B33F-3149DE8A56A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6151" y="6477001"/>
            <a:ext cx="2844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  <a:latin typeface="+mn-lt"/>
              </a:defRPr>
            </a:lvl1pPr>
          </a:lstStyle>
          <a:p>
            <a:fld id="{B0CC88D3-B6BA-43DF-B7F7-86750900313E}" type="slidenum">
              <a:rPr lang="en-US" smtClean="0"/>
              <a:t>‹#›</a:t>
            </a:fld>
            <a:endParaRPr lang="en-US"/>
          </a:p>
        </p:txBody>
      </p:sp>
      <p:pic>
        <p:nvPicPr>
          <p:cNvPr id="1039" name="Picture 15" descr="becertain_ppt">
            <a:extLst>
              <a:ext uri="{FF2B5EF4-FFF2-40B4-BE49-F238E27FC236}">
                <a16:creationId xmlns:a16="http://schemas.microsoft.com/office/drawing/2014/main" id="{2C0D0A5D-40ED-4AE0-99E9-97367EE9A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0" y="6400800"/>
            <a:ext cx="1117600" cy="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rpg2">
            <a:extLst>
              <a:ext uri="{FF2B5EF4-FFF2-40B4-BE49-F238E27FC236}">
                <a16:creationId xmlns:a16="http://schemas.microsoft.com/office/drawing/2014/main" id="{3E8AC880-4629-43F1-9213-1E330F824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19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anose="020B0606020202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anose="020B0606020202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anose="020B0606020202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anose="020B060602020203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anose="020B060602020203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anose="020B060602020203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anose="020B060602020203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anose="020B0606020202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anose="020B060602020203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anose="020B060602020203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anose="020B060602020203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491D13-C1AF-4055-AE79-21ED6D772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Tire Testing Operator Training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0EB5B2-71E3-439D-BA6D-AEF2019B0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Operating a Tire Testing System safely during checkout requires a few preventative measures.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Safeguarding around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Access control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Tests performed within capacity of tire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Manual operation within capacity of tire</a:t>
            </a:r>
          </a:p>
        </p:txBody>
      </p:sp>
    </p:spTree>
    <p:extLst>
      <p:ext uri="{BB962C8B-B14F-4D97-AF65-F5344CB8AC3E}">
        <p14:creationId xmlns:p14="http://schemas.microsoft.com/office/powerpoint/2010/main" val="2278472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46E8F-B537-407F-840F-3B051F0A1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Safeguarding around system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C9387-4276-4498-BA1D-00AEBD647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852" y="1524001"/>
            <a:ext cx="5217360" cy="4602163"/>
          </a:xfrm>
        </p:spPr>
        <p:txBody>
          <a:bodyPr/>
          <a:lstStyle/>
          <a:p>
            <a:r>
              <a:rPr lang="en-US" dirty="0"/>
              <a:t>Communicate with engineering and facilities safety representative to review plan for safeguarding around system.</a:t>
            </a:r>
          </a:p>
          <a:p>
            <a:r>
              <a:rPr lang="en-US" dirty="0"/>
              <a:t>Operator requires protection from potentially ejected tire/belt/parts</a:t>
            </a:r>
          </a:p>
          <a:p>
            <a:r>
              <a:rPr lang="en-US" dirty="0"/>
              <a:t>Surrounding workers require protection from potentially ejected tire/belts/materials.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5E98A4-D05F-48D6-A14D-8FB0BDDB1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267" y="1671429"/>
            <a:ext cx="5435177" cy="430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22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0EC0C-FA66-49CF-B51F-68C9BEE13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Access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CCB7F-429B-4810-B16F-79C1020C7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852" y="1524001"/>
            <a:ext cx="5254453" cy="4602163"/>
          </a:xfrm>
        </p:spPr>
        <p:txBody>
          <a:bodyPr/>
          <a:lstStyle/>
          <a:p>
            <a:r>
              <a:rPr lang="en-US" dirty="0"/>
              <a:t>Communicate with engineering and facilities safety representative to review plan for access control around system.</a:t>
            </a:r>
          </a:p>
          <a:p>
            <a:r>
              <a:rPr lang="en-US" dirty="0"/>
              <a:t>If there are openings for people to walk near operating system, a barrier is required to prevent inerrant movement.</a:t>
            </a:r>
          </a:p>
          <a:p>
            <a:r>
              <a:rPr lang="en-US" dirty="0"/>
              <a:t>Severe testing may require aisle to be blocked for a short time.  Remove barriers immediately after testing is finished.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DC4864-32A1-4BEA-A20A-DD210B1D1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935" y="2213810"/>
            <a:ext cx="5254453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5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45340-2518-404E-908D-CA6432F68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Tests designed within capacity of tire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522A1-A718-4689-883B-13FA8C26A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851" y="1524001"/>
            <a:ext cx="6596981" cy="4820652"/>
          </a:xfrm>
        </p:spPr>
        <p:txBody>
          <a:bodyPr/>
          <a:lstStyle/>
          <a:p>
            <a:r>
              <a:rPr lang="en-US" sz="1800" dirty="0"/>
              <a:t>Enter proper information into Tire Description database in Test Definition</a:t>
            </a:r>
          </a:p>
          <a:p>
            <a:r>
              <a:rPr lang="en-US" sz="1800" dirty="0"/>
              <a:t>Check that specimen limits are enabled and persistence matches  checkout plan.</a:t>
            </a:r>
          </a:p>
          <a:p>
            <a:r>
              <a:rPr lang="en-US" sz="1800" dirty="0"/>
              <a:t>Load Tire before operating </a:t>
            </a:r>
            <a:r>
              <a:rPr lang="en-US" sz="1800" dirty="0" err="1"/>
              <a:t>AutoTest</a:t>
            </a:r>
            <a:r>
              <a:rPr lang="en-US" sz="1800" dirty="0"/>
              <a:t>.</a:t>
            </a:r>
          </a:p>
          <a:p>
            <a:r>
              <a:rPr lang="en-US" sz="1800" dirty="0"/>
              <a:t>Ensure Tire Description in software matches Tire Description mounted on system.</a:t>
            </a:r>
          </a:p>
          <a:p>
            <a:r>
              <a:rPr lang="en-US" sz="1800" dirty="0"/>
              <a:t>Run </a:t>
            </a:r>
            <a:r>
              <a:rPr lang="en-US" sz="1800" dirty="0" err="1"/>
              <a:t>AutoTest</a:t>
            </a:r>
            <a:r>
              <a:rPr lang="en-US" sz="1800" dirty="0"/>
              <a:t>, maintain awareness that system initially responds appropriately </a:t>
            </a:r>
          </a:p>
          <a:p>
            <a:pPr lvl="1"/>
            <a:r>
              <a:rPr lang="en-US" sz="1800" dirty="0"/>
              <a:t>Inflates tire before landing</a:t>
            </a:r>
          </a:p>
          <a:p>
            <a:pPr lvl="1"/>
            <a:r>
              <a:rPr lang="en-US" sz="1800" dirty="0"/>
              <a:t>Tire operates at proper speed</a:t>
            </a:r>
          </a:p>
          <a:p>
            <a:pPr lvl="1"/>
            <a:r>
              <a:rPr lang="en-US" sz="1800" dirty="0"/>
              <a:t>Tire isn’t overloaded or underinflated (severely squashed)</a:t>
            </a:r>
          </a:p>
          <a:p>
            <a:pPr lvl="1"/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5" name="Picture 2" descr="Tire Ratings and Information">
            <a:extLst>
              <a:ext uri="{FF2B5EF4-FFF2-40B4-BE49-F238E27FC236}">
                <a16:creationId xmlns:a16="http://schemas.microsoft.com/office/drawing/2014/main" id="{A3A2365B-CE05-4E18-8228-CB44C26FD5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77"/>
          <a:stretch/>
        </p:blipFill>
        <p:spPr bwMode="auto">
          <a:xfrm>
            <a:off x="7995120" y="1851356"/>
            <a:ext cx="3414492" cy="187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169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A150D-5327-4E5C-A0D0-4218E1C4F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Manual operation within capacity of tire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6DC8E-CCE8-4CB7-A2AF-18503BCBE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851" y="1564105"/>
            <a:ext cx="6807200" cy="4562059"/>
          </a:xfrm>
        </p:spPr>
        <p:txBody>
          <a:bodyPr/>
          <a:lstStyle/>
          <a:p>
            <a:r>
              <a:rPr lang="en-US" dirty="0"/>
              <a:t>Enter proper information into Tire Description database in Test Definition</a:t>
            </a:r>
          </a:p>
          <a:p>
            <a:r>
              <a:rPr lang="en-US" dirty="0"/>
              <a:t>Load Tire before operating in manual mode.</a:t>
            </a:r>
          </a:p>
          <a:p>
            <a:r>
              <a:rPr lang="en-US" dirty="0"/>
              <a:t>Check that specimen limits are enabled and persistence matches checkout plan.</a:t>
            </a:r>
          </a:p>
          <a:p>
            <a:r>
              <a:rPr lang="en-US" sz="2000" dirty="0"/>
              <a:t>Inflate tire before landing</a:t>
            </a:r>
          </a:p>
          <a:p>
            <a:r>
              <a:rPr lang="en-US" dirty="0"/>
              <a:t>After landing confirm:</a:t>
            </a:r>
            <a:endParaRPr lang="en-US" sz="2000" dirty="0"/>
          </a:p>
          <a:p>
            <a:pPr lvl="1"/>
            <a:r>
              <a:rPr lang="en-US" sz="2000" dirty="0"/>
              <a:t>Tire operates at proper speed</a:t>
            </a:r>
          </a:p>
          <a:p>
            <a:pPr lvl="1"/>
            <a:r>
              <a:rPr lang="en-US" sz="2000" dirty="0"/>
              <a:t>Tire isn’t overloaded or underinflated (severely squashed)</a:t>
            </a:r>
          </a:p>
          <a:p>
            <a:endParaRPr lang="en-US" dirty="0"/>
          </a:p>
        </p:txBody>
      </p:sp>
      <p:pic>
        <p:nvPicPr>
          <p:cNvPr id="5" name="Picture 2" descr="Tire Ratings and Information">
            <a:extLst>
              <a:ext uri="{FF2B5EF4-FFF2-40B4-BE49-F238E27FC236}">
                <a16:creationId xmlns:a16="http://schemas.microsoft.com/office/drawing/2014/main" id="{636D746D-F4B9-429C-997C-0CFEDD102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77"/>
          <a:stretch/>
        </p:blipFill>
        <p:spPr bwMode="auto">
          <a:xfrm>
            <a:off x="7995120" y="1851356"/>
            <a:ext cx="3414492" cy="187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71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4CC3B-276E-411A-A875-AA5536BE0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&amp; 4 Information: Understanding Tire Ratings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2D648-DD53-49C9-A099-0CA5F3F2F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851" y="1524001"/>
            <a:ext cx="6091654" cy="4602163"/>
          </a:xfrm>
        </p:spPr>
        <p:txBody>
          <a:bodyPr/>
          <a:lstStyle/>
          <a:p>
            <a:r>
              <a:rPr lang="en-US" sz="1800" dirty="0"/>
              <a:t>Extremely Important:  </a:t>
            </a:r>
          </a:p>
          <a:p>
            <a:pPr lvl="1"/>
            <a:r>
              <a:rPr lang="en-US" sz="1800" dirty="0"/>
              <a:t>speed rating letter code (wrong rating can lead to immediate and sudden tire failure)</a:t>
            </a:r>
          </a:p>
          <a:p>
            <a:pPr lvl="1"/>
            <a:r>
              <a:rPr lang="en-US" sz="1800" dirty="0"/>
              <a:t>rim diameter  (wrong size can lead to belt and rim damage)</a:t>
            </a:r>
          </a:p>
          <a:p>
            <a:r>
              <a:rPr lang="en-US" sz="1800" dirty="0"/>
              <a:t>Important: </a:t>
            </a:r>
          </a:p>
          <a:p>
            <a:pPr lvl="1"/>
            <a:r>
              <a:rPr lang="en-US" sz="1800" dirty="0"/>
              <a:t>Maximum load (may be set by tire supplier higher than sidewall information)</a:t>
            </a:r>
          </a:p>
          <a:p>
            <a:pPr lvl="2"/>
            <a:r>
              <a:rPr lang="en-US" sz="1800" dirty="0"/>
              <a:t>Overload failures typically take a long time and sidewall will fail with burst but not generally many ejected parts.</a:t>
            </a:r>
          </a:p>
          <a:p>
            <a:pPr lvl="1"/>
            <a:r>
              <a:rPr lang="en-US" sz="1800" dirty="0"/>
              <a:t>Pressure limits (may be set by tire supplier higher/lower than sidewall information)</a:t>
            </a:r>
          </a:p>
          <a:p>
            <a:pPr lvl="2"/>
            <a:r>
              <a:rPr lang="en-US" sz="1800" dirty="0"/>
              <a:t>Overpressure failures can lead to tire burst and ejected parts but generally MTS house pressure isn’t high enough to fail a tire</a:t>
            </a:r>
          </a:p>
          <a:p>
            <a:pPr lvl="2"/>
            <a:r>
              <a:rPr lang="en-US" sz="1800" dirty="0" err="1"/>
              <a:t>Underpressure</a:t>
            </a:r>
            <a:r>
              <a:rPr lang="en-US" sz="1800" dirty="0"/>
              <a:t> failure will be similar to a tire overloaded failure.</a:t>
            </a:r>
          </a:p>
          <a:p>
            <a:endParaRPr lang="en-US" dirty="0"/>
          </a:p>
        </p:txBody>
      </p:sp>
      <p:pic>
        <p:nvPicPr>
          <p:cNvPr id="1026" name="Picture 2" descr="Tire Ratings and Information">
            <a:extLst>
              <a:ext uri="{FF2B5EF4-FFF2-40B4-BE49-F238E27FC236}">
                <a16:creationId xmlns:a16="http://schemas.microsoft.com/office/drawing/2014/main" id="{EF5FA1E7-1F03-487B-8446-6F8FCEEB2E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77"/>
          <a:stretch/>
        </p:blipFill>
        <p:spPr bwMode="auto">
          <a:xfrm>
            <a:off x="7928475" y="1690936"/>
            <a:ext cx="3304674" cy="181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bout Tires - Trubey Auto Repair">
            <a:extLst>
              <a:ext uri="{FF2B5EF4-FFF2-40B4-BE49-F238E27FC236}">
                <a16:creationId xmlns:a16="http://schemas.microsoft.com/office/drawing/2014/main" id="{34C7082F-EE12-4DA9-87AE-DC548BD2C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505" y="3825082"/>
            <a:ext cx="4937128" cy="248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C356273-A229-4B3F-8ADE-B2A96C334056}"/>
              </a:ext>
            </a:extLst>
          </p:cNvPr>
          <p:cNvSpPr/>
          <p:nvPr/>
        </p:nvSpPr>
        <p:spPr>
          <a:xfrm>
            <a:off x="8983579" y="2751221"/>
            <a:ext cx="168442" cy="176463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00D41A-B933-4A78-ACA1-0C97B125C11E}"/>
              </a:ext>
            </a:extLst>
          </p:cNvPr>
          <p:cNvSpPr/>
          <p:nvPr/>
        </p:nvSpPr>
        <p:spPr>
          <a:xfrm>
            <a:off x="1058779" y="1925053"/>
            <a:ext cx="5991726" cy="60157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B40BD9-B19F-4355-88BF-143FB7F90687}"/>
              </a:ext>
            </a:extLst>
          </p:cNvPr>
          <p:cNvSpPr/>
          <p:nvPr/>
        </p:nvSpPr>
        <p:spPr>
          <a:xfrm flipH="1" flipV="1">
            <a:off x="7116512" y="3908548"/>
            <a:ext cx="745956" cy="233985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F2AFDB-F972-44F4-8BEE-40A153115698}"/>
              </a:ext>
            </a:extLst>
          </p:cNvPr>
          <p:cNvSpPr/>
          <p:nvPr/>
        </p:nvSpPr>
        <p:spPr>
          <a:xfrm flipH="1" flipV="1">
            <a:off x="8694822" y="3908548"/>
            <a:ext cx="745956" cy="233985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7579F5-FAB7-4BEF-AA4A-6D49E867FA5D}"/>
              </a:ext>
            </a:extLst>
          </p:cNvPr>
          <p:cNvSpPr/>
          <p:nvPr/>
        </p:nvSpPr>
        <p:spPr>
          <a:xfrm flipH="1" flipV="1">
            <a:off x="10273132" y="3908548"/>
            <a:ext cx="745956" cy="233985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A8DF09-FABD-4DCC-92E4-B48CA239DA00}"/>
              </a:ext>
            </a:extLst>
          </p:cNvPr>
          <p:cNvSpPr/>
          <p:nvPr/>
        </p:nvSpPr>
        <p:spPr>
          <a:xfrm>
            <a:off x="1058779" y="2543172"/>
            <a:ext cx="5991726" cy="30735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5644DDB-69DD-45A5-BC4E-26A7E0A3E7C6}"/>
              </a:ext>
            </a:extLst>
          </p:cNvPr>
          <p:cNvSpPr/>
          <p:nvPr/>
        </p:nvSpPr>
        <p:spPr>
          <a:xfrm>
            <a:off x="9282448" y="2850525"/>
            <a:ext cx="246563" cy="23710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9C8A30-6399-4D84-A711-4D72094F6F29}"/>
              </a:ext>
            </a:extLst>
          </p:cNvPr>
          <p:cNvSpPr/>
          <p:nvPr/>
        </p:nvSpPr>
        <p:spPr>
          <a:xfrm>
            <a:off x="1091783" y="3169444"/>
            <a:ext cx="5991726" cy="60157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06C02E-450C-4468-8848-369A9D67578C}"/>
              </a:ext>
            </a:extLst>
          </p:cNvPr>
          <p:cNvSpPr/>
          <p:nvPr/>
        </p:nvSpPr>
        <p:spPr>
          <a:xfrm>
            <a:off x="10646110" y="1624263"/>
            <a:ext cx="666667" cy="42110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F1CBC5-3261-4178-8203-0FA5B5EA938D}"/>
              </a:ext>
            </a:extLst>
          </p:cNvPr>
          <p:cNvSpPr/>
          <p:nvPr/>
        </p:nvSpPr>
        <p:spPr>
          <a:xfrm>
            <a:off x="1058779" y="4362660"/>
            <a:ext cx="5991726" cy="60157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41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A5987-333C-40D1-A0D9-5C45BCC95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&amp; 4 Entering Tire Information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6A3B65-1D4F-41CD-A1A4-18D6FEE7E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5064" y="1564105"/>
            <a:ext cx="5592265" cy="4764506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044E1B3-3ACD-4CF7-93F1-605EF882BB18}"/>
              </a:ext>
            </a:extLst>
          </p:cNvPr>
          <p:cNvSpPr txBox="1">
            <a:spLocks/>
          </p:cNvSpPr>
          <p:nvPr/>
        </p:nvSpPr>
        <p:spPr bwMode="auto">
          <a:xfrm>
            <a:off x="557799" y="1564105"/>
            <a:ext cx="5401717" cy="456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anose="020B0606020202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anose="020B0606020202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anose="020B0606020202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For Test Definition -&gt; Tire Description Library:</a:t>
            </a:r>
          </a:p>
          <a:p>
            <a:r>
              <a:rPr lang="en-US" dirty="0"/>
              <a:t>Enter the maximum load from the tire supplier or tire sidewall converted into N.  Tire sidewall in lbf or kg.</a:t>
            </a:r>
          </a:p>
          <a:p>
            <a:pPr lvl="1"/>
            <a:r>
              <a:rPr lang="en-US" dirty="0"/>
              <a:t>Kg *9.81 = N       lbf * 4.45 = N</a:t>
            </a:r>
          </a:p>
          <a:p>
            <a:r>
              <a:rPr lang="en-US" dirty="0"/>
              <a:t>Enter Maximum speed or verify proper rating after entering tire size.  Letter code on the right will match tire sidewall.</a:t>
            </a:r>
          </a:p>
          <a:p>
            <a:r>
              <a:rPr lang="en-US" dirty="0"/>
              <a:t>Enter rim diameter, typically right after the R on tire size.</a:t>
            </a:r>
          </a:p>
          <a:p>
            <a:r>
              <a:rPr lang="en-US" dirty="0"/>
              <a:t>Enter minimum and maximum inflation from the tire supplier (7 kPa = 1 psi) or use general settings:</a:t>
            </a:r>
          </a:p>
          <a:p>
            <a:pPr lvl="1"/>
            <a:r>
              <a:rPr lang="en-US" dirty="0"/>
              <a:t>Maximum can be 25% above sidewall </a:t>
            </a:r>
          </a:p>
          <a:p>
            <a:pPr lvl="1"/>
            <a:r>
              <a:rPr lang="en-US" dirty="0"/>
              <a:t>Minimum can be 50% below sidewall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750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4DDC2-F3F7-41AE-9356-2D74DC086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&amp; 4 Checking Tire Information Before Operation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820389-B3A7-403F-9C53-D75760A927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9557" y="2864061"/>
            <a:ext cx="7505937" cy="3170997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0B3FB92-FE39-4E80-829E-30EE9C3B7C36}"/>
              </a:ext>
            </a:extLst>
          </p:cNvPr>
          <p:cNvSpPr txBox="1">
            <a:spLocks/>
          </p:cNvSpPr>
          <p:nvPr/>
        </p:nvSpPr>
        <p:spPr bwMode="auto">
          <a:xfrm>
            <a:off x="345770" y="1556084"/>
            <a:ext cx="3817156" cy="4604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anose="020B0606020202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anose="020B0606020202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anose="020B0606020202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From </a:t>
            </a:r>
            <a:r>
              <a:rPr lang="en-US" b="1" dirty="0" err="1"/>
              <a:t>TestSuite</a:t>
            </a:r>
            <a:r>
              <a:rPr lang="en-US" b="1" dirty="0"/>
              <a:t> Tire: </a:t>
            </a:r>
          </a:p>
          <a:p>
            <a:r>
              <a:rPr lang="en-US" dirty="0"/>
              <a:t>First check (or load) the Tire, Then Apply to load these values into the system</a:t>
            </a:r>
          </a:p>
          <a:p>
            <a:r>
              <a:rPr lang="en-US" dirty="0"/>
              <a:t>Then double check </a:t>
            </a:r>
          </a:p>
          <a:p>
            <a:pPr lvl="1"/>
            <a:r>
              <a:rPr lang="en-US" dirty="0"/>
              <a:t>Rim Diameter</a:t>
            </a:r>
          </a:p>
          <a:p>
            <a:pPr lvl="1"/>
            <a:r>
              <a:rPr lang="en-US" dirty="0"/>
              <a:t>Max Speed</a:t>
            </a:r>
          </a:p>
          <a:p>
            <a:pPr lvl="1"/>
            <a:r>
              <a:rPr lang="en-US" dirty="0"/>
              <a:t>Max Load</a:t>
            </a:r>
          </a:p>
          <a:p>
            <a:pPr lvl="1"/>
            <a:r>
              <a:rPr lang="en-US" dirty="0"/>
              <a:t>Max Inflation </a:t>
            </a:r>
          </a:p>
          <a:p>
            <a:r>
              <a:rPr lang="en-US" dirty="0"/>
              <a:t>All match the tire sidewall (or tire supplier) information.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027624"/>
      </p:ext>
    </p:extLst>
  </p:cSld>
  <p:clrMapOvr>
    <a:masterClrMapping/>
  </p:clrMapOvr>
</p:sld>
</file>

<file path=ppt/theme/theme1.xml><?xml version="1.0" encoding="utf-8"?>
<a:theme xmlns:a="http://schemas.openxmlformats.org/drawingml/2006/main" name="MTS Theme 2020">
  <a:themeElements>
    <a:clrScheme name="seismic_template 15">
      <a:dk1>
        <a:srgbClr val="000000"/>
      </a:dk1>
      <a:lt1>
        <a:srgbClr val="FFFFFF"/>
      </a:lt1>
      <a:dk2>
        <a:srgbClr val="CC0000"/>
      </a:dk2>
      <a:lt2>
        <a:srgbClr val="2D2015"/>
      </a:lt2>
      <a:accent1>
        <a:srgbClr val="A9A9A9"/>
      </a:accent1>
      <a:accent2>
        <a:srgbClr val="5F9CD3"/>
      </a:accent2>
      <a:accent3>
        <a:srgbClr val="FFFFFF"/>
      </a:accent3>
      <a:accent4>
        <a:srgbClr val="000000"/>
      </a:accent4>
      <a:accent5>
        <a:srgbClr val="D1D1D1"/>
      </a:accent5>
      <a:accent6>
        <a:srgbClr val="558DBF"/>
      </a:accent6>
      <a:hlink>
        <a:srgbClr val="537779"/>
      </a:hlink>
      <a:folHlink>
        <a:srgbClr val="85A5A7"/>
      </a:folHlink>
    </a:clrScheme>
    <a:fontScheme name="seismic_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eismi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3">
        <a:dk1>
          <a:srgbClr val="000000"/>
        </a:dk1>
        <a:lt1>
          <a:srgbClr val="FFFFFF"/>
        </a:lt1>
        <a:dk2>
          <a:srgbClr val="CC0000"/>
        </a:dk2>
        <a:lt2>
          <a:srgbClr val="808080"/>
        </a:lt2>
        <a:accent1>
          <a:srgbClr val="8BCACF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C4E1E4"/>
        </a:accent5>
        <a:accent6>
          <a:srgbClr val="008A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4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5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A9A9A9"/>
        </a:accent1>
        <a:accent2>
          <a:srgbClr val="5F9CD3"/>
        </a:accent2>
        <a:accent3>
          <a:srgbClr val="FFFFFF"/>
        </a:accent3>
        <a:accent4>
          <a:srgbClr val="000000"/>
        </a:accent4>
        <a:accent5>
          <a:srgbClr val="D1D1D1"/>
        </a:accent5>
        <a:accent6>
          <a:srgbClr val="558DBF"/>
        </a:accent6>
        <a:hlink>
          <a:srgbClr val="537779"/>
        </a:hlink>
        <a:folHlink>
          <a:srgbClr val="85A5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TS Theme 2020" id="{B9DF972F-4A10-4B7F-9A6A-BB8D33E579E3}" vid="{4B8D604A-EE6B-4219-AAD5-474AE19DE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MTS Theme 2020</Template>
  <TotalTime>5955</TotalTime>
  <Words>573</Words>
  <Application>Microsoft Office PowerPoint</Application>
  <PresentationFormat>Widescreen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Arial Narrow</vt:lpstr>
      <vt:lpstr>MTS Theme 2020</vt:lpstr>
      <vt:lpstr>Safe Tire Testing Operator Training</vt:lpstr>
      <vt:lpstr>1. Safeguarding around system </vt:lpstr>
      <vt:lpstr>2. Access control</vt:lpstr>
      <vt:lpstr>3. Tests designed within capacity of tire</vt:lpstr>
      <vt:lpstr>4. Manual operation within capacity of tire</vt:lpstr>
      <vt:lpstr>3 &amp; 4 Information: Understanding Tire Ratings</vt:lpstr>
      <vt:lpstr>3 &amp; 4 Entering Tire Information</vt:lpstr>
      <vt:lpstr>3 &amp; 4 Checking Tire Information Before Operation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 Tire Testing Operator Training</dc:title>
  <dc:creator>Maki, Anders</dc:creator>
  <cp:lastModifiedBy>Maki, Anders</cp:lastModifiedBy>
  <cp:revision>18</cp:revision>
  <cp:lastPrinted>2020-10-08T19:27:21Z</cp:lastPrinted>
  <dcterms:created xsi:type="dcterms:W3CDTF">2020-10-02T15:15:32Z</dcterms:created>
  <dcterms:modified xsi:type="dcterms:W3CDTF">2020-10-08T21:41:48Z</dcterms:modified>
</cp:coreProperties>
</file>