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5"/>
  </p:notesMasterIdLst>
  <p:handoutMasterIdLst>
    <p:handoutMasterId r:id="rId6"/>
  </p:handoutMasterIdLst>
  <p:sldIdLst>
    <p:sldId id="716" r:id="rId2"/>
    <p:sldId id="268" r:id="rId3"/>
    <p:sldId id="717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3" autoAdjust="0"/>
    <p:restoredTop sz="76294" autoAdjust="0"/>
  </p:normalViewPr>
  <p:slideViewPr>
    <p:cSldViewPr snapToGrid="0">
      <p:cViewPr varScale="1">
        <p:scale>
          <a:sx n="85" d="100"/>
          <a:sy n="85" d="100"/>
        </p:scale>
        <p:origin x="151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345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-3864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3F342-27CD-4003-88B3-5DA36C4974F0}" type="datetimeFigureOut">
              <a:rPr lang="en-US" smtClean="0"/>
              <a:t>10/8/2021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6B259-10BD-41A1-8DA4-5BDB0A9B9E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992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73DAE-CADD-4C82-A739-261B145B447B}" type="datetimeFigureOut">
              <a:rPr lang="en-US" smtClean="0"/>
              <a:t>10/8/2021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DF6C6-AC2B-42DD-BA27-BA3C4D04A5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79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becertain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2" y="6400800"/>
            <a:ext cx="8985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Corp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471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4724400"/>
            <a:ext cx="6553200" cy="533400"/>
          </a:xfrm>
          <a:prstGeom prst="rect">
            <a:avLst/>
          </a:prstGeom>
        </p:spPr>
        <p:txBody>
          <a:bodyPr/>
          <a:lstStyle>
            <a:lvl1pPr algn="r">
              <a:defRPr sz="2400">
                <a:solidFill>
                  <a:srgbClr val="CC154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0" y="5257800"/>
            <a:ext cx="3810000" cy="381000"/>
          </a:xfrm>
        </p:spPr>
        <p:txBody>
          <a:bodyPr/>
          <a:lstStyle>
            <a:lvl1pPr marL="0" indent="0" algn="r">
              <a:spcBef>
                <a:spcPts val="0"/>
              </a:spcBef>
              <a:buFont typeface="Arial Narrow" pitchFamily="-107" charset="0"/>
              <a:buNone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505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27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4648200"/>
            <a:ext cx="8305800" cy="15240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500064" y="4648204"/>
            <a:ext cx="50625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3352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500062" y="5029200"/>
            <a:ext cx="8153400" cy="1143000"/>
          </a:xfrm>
        </p:spPr>
        <p:txBody>
          <a:bodyPr/>
          <a:lstStyle>
            <a:lvl1pPr marL="182880" indent="-182880">
              <a:spcBef>
                <a:spcPts val="0"/>
              </a:spcBef>
              <a:buClr>
                <a:srgbClr val="CC1543"/>
              </a:buClr>
              <a:defRPr sz="1600">
                <a:ln>
                  <a:noFill/>
                </a:ln>
                <a:latin typeface="Arial" pitchFamily="34" charset="0"/>
                <a:cs typeface="Arial" pitchFamily="34" charset="0"/>
              </a:defRPr>
            </a:lvl1pPr>
            <a:lvl2pPr>
              <a:defRPr sz="1600">
                <a:ln>
                  <a:noFill/>
                </a:ln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762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867400" y="1219200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11" name="TextBox 8"/>
          <p:cNvSpPr txBox="1">
            <a:spLocks noChangeArrowheads="1"/>
          </p:cNvSpPr>
          <p:nvPr/>
        </p:nvSpPr>
        <p:spPr bwMode="auto">
          <a:xfrm>
            <a:off x="5814393" y="1219204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5943601" y="1600200"/>
            <a:ext cx="2802835" cy="3810000"/>
          </a:xfrm>
        </p:spPr>
        <p:txBody>
          <a:bodyPr/>
          <a:lstStyle>
            <a:lvl1pPr marL="182880" indent="-182880">
              <a:spcBef>
                <a:spcPts val="0"/>
              </a:spcBef>
              <a:defRPr sz="1600">
                <a:ln>
                  <a:noFill/>
                </a:ln>
                <a:latin typeface="Arial" pitchFamily="34" charset="0"/>
                <a:cs typeface="Arial" pitchFamily="34" charset="0"/>
              </a:defRPr>
            </a:lvl1pPr>
            <a:lvl2pPr>
              <a:defRPr sz="1600">
                <a:ln>
                  <a:noFill/>
                </a:ln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5214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668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14352" y="3619504"/>
            <a:ext cx="8277225" cy="24669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0063" y="1219201"/>
            <a:ext cx="2557463" cy="2133599"/>
          </a:xfrm>
          <a:ln w="3175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1"/>
          </p:nvPr>
        </p:nvSpPr>
        <p:spPr>
          <a:xfrm>
            <a:off x="3381375" y="1219201"/>
            <a:ext cx="2557463" cy="2133599"/>
          </a:xfrm>
          <a:ln w="3175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2"/>
          </p:nvPr>
        </p:nvSpPr>
        <p:spPr>
          <a:xfrm>
            <a:off x="6262688" y="1219201"/>
            <a:ext cx="2557463" cy="2133599"/>
          </a:xfrm>
          <a:ln w="3175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84618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2472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7430C-1645-40FD-91FF-7EC109A1F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F24E9-E33D-4D62-80D7-58CB2870A9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3095D7-8B4A-4405-91CB-5FF677EB5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E37F4-476D-43CE-8181-B3C278E43C84}" type="datetime1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2D1831-950D-4DCE-81A4-DB62F0E88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May - Jul FY19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99022-6F72-4CB4-B001-D6F9863A0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5E841-92F6-4E48-822E-7D06EA321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68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888" y="303632"/>
            <a:ext cx="680843" cy="409707"/>
          </a:xfrm>
          <a:prstGeom prst="rect">
            <a:avLst/>
          </a:prstGeom>
        </p:spPr>
      </p:pic>
      <p:pic>
        <p:nvPicPr>
          <p:cNvPr id="4" name="Picture 3" descr="Corp2.jpg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626"/>
          <a:stretch/>
        </p:blipFill>
        <p:spPr>
          <a:xfrm>
            <a:off x="0" y="974753"/>
            <a:ext cx="9144000" cy="168251"/>
          </a:xfrm>
          <a:prstGeom prst="rect">
            <a:avLst/>
          </a:prstGeom>
        </p:spPr>
      </p:pic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0065" y="1219200"/>
            <a:ext cx="8262937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Placeholder 5"/>
          <p:cNvSpPr>
            <a:spLocks noGrp="1"/>
          </p:cNvSpPr>
          <p:nvPr>
            <p:ph type="title"/>
          </p:nvPr>
        </p:nvSpPr>
        <p:spPr>
          <a:xfrm>
            <a:off x="533403" y="76200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/>
        </p:nvSpPr>
        <p:spPr>
          <a:xfrm>
            <a:off x="451135" y="6450017"/>
            <a:ext cx="1516814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MTS CONFIDENTIAL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2531533" y="6418366"/>
            <a:ext cx="3826934" cy="523220"/>
            <a:chOff x="3648076" y="6418362"/>
            <a:chExt cx="1895866" cy="523220"/>
          </a:xfrm>
        </p:grpSpPr>
        <p:sp>
          <p:nvSpPr>
            <p:cNvPr id="10" name="TextBox 17"/>
            <p:cNvSpPr txBox="1"/>
            <p:nvPr userDrawn="1"/>
          </p:nvSpPr>
          <p:spPr>
            <a:xfrm>
              <a:off x="3648076" y="6418362"/>
              <a:ext cx="18958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/>
              <a:r>
                <a:rPr lang="en-US" sz="1400" spc="500" dirty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TEST</a:t>
              </a:r>
              <a:r>
                <a:rPr lang="en-US" sz="1400" spc="500" baseline="0" dirty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&amp; SIMULATION</a:t>
              </a:r>
              <a:endParaRPr lang="en-US" sz="1400" spc="5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" name="Group 4"/>
            <p:cNvGrpSpPr/>
            <p:nvPr userDrawn="1"/>
          </p:nvGrpSpPr>
          <p:grpSpPr>
            <a:xfrm>
              <a:off x="3755293" y="6418362"/>
              <a:ext cx="1681433" cy="304800"/>
              <a:chOff x="3956909" y="6418362"/>
              <a:chExt cx="1448799" cy="304800"/>
            </a:xfrm>
          </p:grpSpPr>
          <p:cxnSp>
            <p:nvCxnSpPr>
              <p:cNvPr id="11" name="Straight Connector 10"/>
              <p:cNvCxnSpPr/>
              <p:nvPr userDrawn="1"/>
            </p:nvCxnSpPr>
            <p:spPr>
              <a:xfrm>
                <a:off x="3956909" y="6723162"/>
                <a:ext cx="1448799" cy="0"/>
              </a:xfrm>
              <a:prstGeom prst="line">
                <a:avLst/>
              </a:prstGeom>
              <a:ln w="6350" cmpd="sng">
                <a:solidFill>
                  <a:srgbClr val="7F7F7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 userDrawn="1"/>
            </p:nvCxnSpPr>
            <p:spPr>
              <a:xfrm>
                <a:off x="3956909" y="6418362"/>
                <a:ext cx="1448799" cy="0"/>
              </a:xfrm>
              <a:prstGeom prst="line">
                <a:avLst/>
              </a:prstGeom>
              <a:ln w="6350" cmpd="sng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C1543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 Narrow" charset="0"/>
        <a:buChar char="»"/>
        <a:defRPr sz="20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Char char="–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"/>
        <a:buChar char="•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Lucida Grande"/>
        <a:buChar char="›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Wingdings" charset="2"/>
        <a:buChar char="§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19D9B-8DF6-4E1A-A50E-3B288B2E8D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Walk-ins AKA Model Shop Requests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AD2ED5-F15D-40C0-850F-19E7C03ACC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400" dirty="0"/>
              <a:t>Form Highlights of 2021 Version </a:t>
            </a:r>
          </a:p>
        </p:txBody>
      </p:sp>
    </p:spTree>
    <p:extLst>
      <p:ext uri="{BB962C8B-B14F-4D97-AF65-F5344CB8AC3E}">
        <p14:creationId xmlns:p14="http://schemas.microsoft.com/office/powerpoint/2010/main" val="2618494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6DD8E-99CD-46A7-9C38-91220C61F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Tips: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58769-ADBF-45C8-8F5E-F995DAD17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from top down when filling out!</a:t>
            </a:r>
          </a:p>
          <a:p>
            <a:r>
              <a:rPr lang="en-US" dirty="0"/>
              <a:t>Type of work and Why work needed/What area caused fields control cost settlement options</a:t>
            </a:r>
          </a:p>
          <a:p>
            <a:r>
              <a:rPr lang="en-US" dirty="0"/>
              <a:t>Charging to another production order is no longer permitted</a:t>
            </a:r>
          </a:p>
          <a:p>
            <a:r>
              <a:rPr lang="en-US" dirty="0"/>
              <a:t>Fixing mistakes should go to the internal order for corrections, not projects</a:t>
            </a:r>
          </a:p>
          <a:p>
            <a:endParaRPr lang="en-US" dirty="0"/>
          </a:p>
          <a:p>
            <a:endParaRPr lang="en-US" dirty="0"/>
          </a:p>
          <a:p>
            <a:pPr>
              <a:spcBef>
                <a:spcPts val="600"/>
              </a:spcBef>
              <a:spcAft>
                <a:spcPts val="300"/>
              </a:spcAft>
              <a:tabLst>
                <a:tab pos="0" algn="l"/>
              </a:tabLst>
            </a:pPr>
            <a:r>
              <a:rPr lang="en-US" dirty="0">
                <a:effectLst/>
                <a:latin typeface="Arial" panose="020B0604020202020204" pitchFamily="34" charset="0"/>
              </a:rPr>
              <a:t>New Part: A part made from scratch that will go to a customer</a:t>
            </a:r>
          </a:p>
          <a:p>
            <a:pPr>
              <a:spcBef>
                <a:spcPts val="600"/>
              </a:spcBef>
              <a:spcAft>
                <a:spcPts val="300"/>
              </a:spcAft>
              <a:tabLst>
                <a:tab pos="0" algn="l"/>
              </a:tabLst>
            </a:pPr>
            <a:r>
              <a:rPr lang="en-US" dirty="0">
                <a:effectLst/>
                <a:latin typeface="Arial" panose="020B0604020202020204" pitchFamily="34" charset="0"/>
              </a:rPr>
              <a:t>Unplanned: Work not included in the original production order that’s not the result of a defect.</a:t>
            </a:r>
          </a:p>
          <a:p>
            <a:pPr lvl="1">
              <a:spcBef>
                <a:spcPts val="600"/>
              </a:spcBef>
              <a:spcAft>
                <a:spcPts val="300"/>
              </a:spcAft>
              <a:tabLst>
                <a:tab pos="0" algn="l"/>
              </a:tabLst>
            </a:pPr>
            <a:r>
              <a:rPr lang="en-US" dirty="0">
                <a:effectLst/>
                <a:latin typeface="Arial" panose="020B0604020202020204" pitchFamily="34" charset="0"/>
              </a:rPr>
              <a:t>Load frames that require touch up after assembly and check out.</a:t>
            </a:r>
          </a:p>
          <a:p>
            <a:pPr>
              <a:spcBef>
                <a:spcPts val="600"/>
              </a:spcBef>
              <a:spcAft>
                <a:spcPts val="300"/>
              </a:spcAft>
              <a:tabLst>
                <a:tab pos="0" algn="l"/>
              </a:tabLst>
            </a:pPr>
            <a:r>
              <a:rPr lang="en-US" dirty="0">
                <a:effectLst/>
                <a:latin typeface="Arial" panose="020B0604020202020204" pitchFamily="34" charset="0"/>
              </a:rPr>
              <a:t>Nameplate: For a new hire, not covered by other options.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6100864-55CF-4064-B3EC-38D94C36EA9B}"/>
              </a:ext>
            </a:extLst>
          </p:cNvPr>
          <p:cNvSpPr txBox="1">
            <a:spLocks/>
          </p:cNvSpPr>
          <p:nvPr/>
        </p:nvSpPr>
        <p:spPr>
          <a:xfrm>
            <a:off x="500065" y="3316111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CC1543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9pPr>
          </a:lstStyle>
          <a:p>
            <a:r>
              <a:rPr lang="en-US" kern="0" dirty="0"/>
              <a:t>Definitions Part 1:</a:t>
            </a:r>
          </a:p>
        </p:txBody>
      </p:sp>
    </p:spTree>
    <p:extLst>
      <p:ext uri="{BB962C8B-B14F-4D97-AF65-F5344CB8AC3E}">
        <p14:creationId xmlns:p14="http://schemas.microsoft.com/office/powerpoint/2010/main" val="221755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F78F1-4FD5-4416-958B-5ED899344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 Part 2: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94B2E-2812-4444-835D-99E6F6A1B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300"/>
              </a:spcAft>
              <a:tabLst>
                <a:tab pos="0" algn="l"/>
              </a:tabLst>
            </a:pPr>
            <a:r>
              <a:rPr lang="en-US" sz="1800" dirty="0">
                <a:effectLst/>
                <a:latin typeface="Arial" panose="020B0604020202020204" pitchFamily="34" charset="0"/>
              </a:rPr>
              <a:t>Modify/Modification: The part met the requirements and specifications of the original drawing but doesn’t suit the form, fit or function in some way.</a:t>
            </a:r>
          </a:p>
          <a:p>
            <a:pPr lvl="1">
              <a:spcBef>
                <a:spcPts val="600"/>
              </a:spcBef>
              <a:spcAft>
                <a:spcPts val="300"/>
              </a:spcAft>
              <a:tabLst>
                <a:tab pos="0" algn="l"/>
              </a:tabLst>
            </a:pPr>
            <a:r>
              <a:rPr lang="en-US" sz="1800" dirty="0">
                <a:effectLst/>
                <a:latin typeface="Arial" panose="020B0604020202020204" pitchFamily="34" charset="0"/>
              </a:rPr>
              <a:t>Four sets of parts were purchased as Revision A.  During the first build, we learned there needed to be a large radius to fit around another part of the assembly.  The first set needed modification per a red line drawing. The remaining three sets needed modification to Revision B.</a:t>
            </a:r>
          </a:p>
          <a:p>
            <a:pPr lvl="1">
              <a:spcBef>
                <a:spcPts val="600"/>
              </a:spcBef>
              <a:spcAft>
                <a:spcPts val="300"/>
              </a:spcAft>
              <a:tabLst>
                <a:tab pos="0" algn="l"/>
              </a:tabLst>
            </a:pPr>
            <a:r>
              <a:rPr lang="en-US" sz="1800" dirty="0">
                <a:effectLst/>
                <a:latin typeface="Arial" panose="020B0604020202020204" pitchFamily="34" charset="0"/>
              </a:rPr>
              <a:t>Purchased frame 100-185-181 didn’t have its feet drilled for extensions because the information was missing from the print.</a:t>
            </a:r>
          </a:p>
          <a:p>
            <a:pPr>
              <a:spcBef>
                <a:spcPts val="600"/>
              </a:spcBef>
              <a:spcAft>
                <a:spcPts val="300"/>
              </a:spcAft>
              <a:tabLst>
                <a:tab pos="0" algn="l"/>
              </a:tabLst>
            </a:pPr>
            <a:r>
              <a:rPr lang="en-US" sz="1800" dirty="0">
                <a:effectLst/>
                <a:latin typeface="Arial" panose="020B0604020202020204" pitchFamily="34" charset="0"/>
              </a:rPr>
              <a:t>Repair: The part didn’t meet the requirements and specifications of the original drawing.</a:t>
            </a:r>
          </a:p>
          <a:p>
            <a:pPr lvl="1">
              <a:spcBef>
                <a:spcPts val="600"/>
              </a:spcBef>
              <a:spcAft>
                <a:spcPts val="300"/>
              </a:spcAft>
              <a:tabLst>
                <a:tab pos="0" algn="l"/>
              </a:tabLst>
            </a:pPr>
            <a:r>
              <a:rPr lang="en-US" sz="1800" dirty="0">
                <a:effectLst/>
                <a:latin typeface="Arial" panose="020B0604020202020204" pitchFamily="34" charset="0"/>
              </a:rPr>
              <a:t>The nylon on an endcap delaminates when getting washed in actuators.</a:t>
            </a:r>
          </a:p>
          <a:p>
            <a:pPr lvl="1">
              <a:spcBef>
                <a:spcPts val="600"/>
              </a:spcBef>
              <a:spcAft>
                <a:spcPts val="300"/>
              </a:spcAft>
              <a:tabLst>
                <a:tab pos="0" algn="l"/>
              </a:tabLst>
            </a:pPr>
            <a:r>
              <a:rPr lang="en-US" sz="1800" dirty="0">
                <a:effectLst/>
                <a:latin typeface="Arial" panose="020B0604020202020204" pitchFamily="34" charset="0"/>
              </a:rPr>
              <a:t>Holes are not tapped deep enough for the required bolts.</a:t>
            </a:r>
          </a:p>
          <a:p>
            <a:pPr>
              <a:spcBef>
                <a:spcPts val="600"/>
              </a:spcBef>
              <a:spcAft>
                <a:spcPts val="300"/>
              </a:spcAft>
              <a:tabLst>
                <a:tab pos="0" algn="l"/>
              </a:tabLst>
            </a:pPr>
            <a:r>
              <a:rPr lang="en-US" sz="1800" dirty="0">
                <a:effectLst/>
                <a:latin typeface="Arial" panose="020B0604020202020204" pitchFamily="34" charset="0"/>
              </a:rPr>
              <a:t>Fixture: A device to assist in assembly or manufacture that isn’t part for the purchased product.</a:t>
            </a:r>
          </a:p>
          <a:p>
            <a:pPr lvl="1">
              <a:spcBef>
                <a:spcPts val="600"/>
              </a:spcBef>
              <a:spcAft>
                <a:spcPts val="300"/>
              </a:spcAft>
              <a:tabLst>
                <a:tab pos="0" algn="l"/>
              </a:tabLst>
            </a:pPr>
            <a:r>
              <a:rPr lang="en-US" sz="1800" dirty="0">
                <a:effectLst/>
                <a:latin typeface="Arial" panose="020B0604020202020204" pitchFamily="34" charset="0"/>
              </a:rPr>
              <a:t>Ambition endcaps require a ring to mask the bottom surface from nylon overspray.</a:t>
            </a:r>
          </a:p>
        </p:txBody>
      </p:sp>
    </p:spTree>
    <p:extLst>
      <p:ext uri="{BB962C8B-B14F-4D97-AF65-F5344CB8AC3E}">
        <p14:creationId xmlns:p14="http://schemas.microsoft.com/office/powerpoint/2010/main" val="266318854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seismic_template 15">
      <a:dk1>
        <a:srgbClr val="000000"/>
      </a:dk1>
      <a:lt1>
        <a:srgbClr val="FFFFFF"/>
      </a:lt1>
      <a:dk2>
        <a:srgbClr val="CC0000"/>
      </a:dk2>
      <a:lt2>
        <a:srgbClr val="2D2015"/>
      </a:lt2>
      <a:accent1>
        <a:srgbClr val="A9A9A9"/>
      </a:accent1>
      <a:accent2>
        <a:srgbClr val="5F9CD3"/>
      </a:accent2>
      <a:accent3>
        <a:srgbClr val="FFFFFF"/>
      </a:accent3>
      <a:accent4>
        <a:srgbClr val="000000"/>
      </a:accent4>
      <a:accent5>
        <a:srgbClr val="D1D1D1"/>
      </a:accent5>
      <a:accent6>
        <a:srgbClr val="558DBF"/>
      </a:accent6>
      <a:hlink>
        <a:srgbClr val="537779"/>
      </a:hlink>
      <a:folHlink>
        <a:srgbClr val="85A5A7"/>
      </a:folHlink>
    </a:clrScheme>
    <a:fontScheme name="seismic_templat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err="1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>
    <a:extraClrScheme>
      <a:clrScheme name="seismic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3">
        <a:dk1>
          <a:srgbClr val="000000"/>
        </a:dk1>
        <a:lt1>
          <a:srgbClr val="FFFFFF"/>
        </a:lt1>
        <a:dk2>
          <a:srgbClr val="CC0000"/>
        </a:dk2>
        <a:lt2>
          <a:srgbClr val="808080"/>
        </a:lt2>
        <a:accent1>
          <a:srgbClr val="8BCACF"/>
        </a:accent1>
        <a:accent2>
          <a:srgbClr val="0099FF"/>
        </a:accent2>
        <a:accent3>
          <a:srgbClr val="FFFFFF"/>
        </a:accent3>
        <a:accent4>
          <a:srgbClr val="000000"/>
        </a:accent4>
        <a:accent5>
          <a:srgbClr val="C4E1E4"/>
        </a:accent5>
        <a:accent6>
          <a:srgbClr val="008AE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4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00000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5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A9A9A9"/>
        </a:accent1>
        <a:accent2>
          <a:srgbClr val="5F9CD3"/>
        </a:accent2>
        <a:accent3>
          <a:srgbClr val="FFFFFF"/>
        </a:accent3>
        <a:accent4>
          <a:srgbClr val="000000"/>
        </a:accent4>
        <a:accent5>
          <a:srgbClr val="D1D1D1"/>
        </a:accent5>
        <a:accent6>
          <a:srgbClr val="558DBF"/>
        </a:accent6>
        <a:hlink>
          <a:srgbClr val="537779"/>
        </a:hlink>
        <a:folHlink>
          <a:srgbClr val="85A5A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26662</TotalTime>
  <Words>295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Arial Narrow</vt:lpstr>
      <vt:lpstr>Calibri</vt:lpstr>
      <vt:lpstr>Lucida Grande</vt:lpstr>
      <vt:lpstr>Wingdings</vt:lpstr>
      <vt:lpstr>Default Theme</vt:lpstr>
      <vt:lpstr>Walk-ins AKA Model Shop Requests</vt:lpstr>
      <vt:lpstr>Form Tips:</vt:lpstr>
      <vt:lpstr>Definitions Part 2: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Bjerke, Dale</dc:creator>
  <cp:lastModifiedBy>Kaiser, Kristy</cp:lastModifiedBy>
  <cp:revision>437</cp:revision>
  <cp:lastPrinted>2020-02-02T20:17:07Z</cp:lastPrinted>
  <dcterms:created xsi:type="dcterms:W3CDTF">2018-08-21T15:49:10Z</dcterms:created>
  <dcterms:modified xsi:type="dcterms:W3CDTF">2021-10-08T20:39:46Z</dcterms:modified>
</cp:coreProperties>
</file>