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7.3-->
<p:presentation xmlns:r="http://schemas.openxmlformats.org/officeDocument/2006/relationships" xmlns:a="http://schemas.openxmlformats.org/drawingml/2006/main" xmlns:p="http://schemas.openxmlformats.org/presentationml/2006/main" removePersonalInfoOnSave="1" saveSubsetFonts="1">
  <p:sldMasterIdLst>
    <p:sldMasterId id="2147483946" r:id="rId1"/>
  </p:sldMasterIdLst>
  <p:notesMasterIdLst>
    <p:notesMasterId r:id="rId2"/>
  </p:notesMasterIdLst>
  <p:handoutMasterIdLst>
    <p:handoutMasterId r:id="rId3"/>
  </p:handoutMasterIdLst>
  <p:sldIdLst>
    <p:sldId id="735" r:id="rId4"/>
    <p:sldId id="762" r:id="rId5"/>
    <p:sldId id="763" r:id="rId6"/>
    <p:sldId id="764" r:id="rId7"/>
    <p:sldId id="765" r:id="rId8"/>
    <p:sldId id="766" r:id="rId9"/>
    <p:sldId id="767" r:id="rId10"/>
    <p:sldId id="768" r:id="rId11"/>
    <p:sldId id="769" r:id="rId12"/>
    <p:sldId id="770" r:id="rId13"/>
    <p:sldId id="771" r:id="rId14"/>
    <p:sldId id="772" r:id="rId15"/>
    <p:sldId id="773" r:id="rId16"/>
    <p:sldId id="774" r:id="rId17"/>
    <p:sldId id="775" r:id="rId18"/>
    <p:sldId id="776" r:id="rId19"/>
    <p:sldId id="777" r:id="rId20"/>
    <p:sldId id="778" r:id="rId21"/>
    <p:sldId id="779" r:id="rId22"/>
    <p:sldId id="780" r:id="rId23"/>
    <p:sldId id="781" r:id="rId24"/>
    <p:sldId id="782" r:id="rId25"/>
    <p:sldId id="783" r:id="rId26"/>
    <p:sldId id="784" r:id="rId27"/>
    <p:sldId id="785" r:id="rId28"/>
    <p:sldId id="786" r:id="rId29"/>
    <p:sldId id="787" r:id="rId30"/>
    <p:sldId id="788" r:id="rId31"/>
    <p:sldId id="789" r:id="rId32"/>
    <p:sldId id="790" r:id="rId33"/>
    <p:sldId id="791" r:id="rId34"/>
    <p:sldId id="792" r:id="rId35"/>
    <p:sldId id="793" r:id="rId36"/>
    <p:sldId id="794" r:id="rId37"/>
    <p:sldId id="797" r:id="rId38"/>
    <p:sldId id="798" r:id="rId39"/>
    <p:sldId id="799" r:id="rId40"/>
    <p:sldId id="800" r:id="rId41"/>
    <p:sldId id="801" r:id="rId42"/>
    <p:sldId id="802" r:id="rId43"/>
    <p:sldId id="803" r:id="rId44"/>
    <p:sldId id="804" r:id="rId45"/>
    <p:sldId id="805" r:id="rId46"/>
    <p:sldId id="807" r:id="rId47"/>
    <p:sldId id="809" r:id="rId48"/>
  </p:sldIdLst>
  <p:sldSz cx="9144000" cy="6858000" type="screen4x3"/>
  <p:notesSz cx="7010400" cy="9296400"/>
  <p:custDataLst>
    <p:tags r:id="rId49"/>
  </p:custDataLst>
  <p:defaultTextStyle>
    <a:defPPr>
      <a:defRPr lang="ru-RU"/>
    </a:defPPr>
    <a:lvl1pPr algn="l" defTabSz="457200" rtl="0" fontAlgn="base">
      <a:spcBef>
        <a:spcPct val="0"/>
      </a:spcBef>
      <a:spcAft>
        <a:spcPct val="0"/>
      </a:spcAft>
      <a:buSzTx/>
      <a:defRPr kern="1200">
        <a:solidFill>
          <a:schemeClr val="tx1"/>
        </a:solidFill>
        <a:latin typeface="Arial"/>
        <a:ea typeface="+mn-ea"/>
        <a:cs typeface="Arial"/>
      </a:defRPr>
    </a:lvl1pPr>
    <a:lvl2pPr marL="457200" indent="-457200" algn="l" defTabSz="457200" rtl="0" fontAlgn="base">
      <a:spcBef>
        <a:spcPct val="0"/>
      </a:spcBef>
      <a:spcAft>
        <a:spcPct val="0"/>
      </a:spcAft>
      <a:buSzTx/>
      <a:defRPr kern="1200">
        <a:solidFill>
          <a:schemeClr val="tx1"/>
        </a:solidFill>
        <a:latin typeface="Arial"/>
        <a:ea typeface="+mn-ea"/>
        <a:cs typeface="Arial"/>
      </a:defRPr>
    </a:lvl2pPr>
    <a:lvl3pPr marL="914400" indent="-914400" algn="l" defTabSz="457200" rtl="0" fontAlgn="base">
      <a:spcBef>
        <a:spcPct val="0"/>
      </a:spcBef>
      <a:spcAft>
        <a:spcPct val="0"/>
      </a:spcAft>
      <a:buSzTx/>
      <a:defRPr kern="1200">
        <a:solidFill>
          <a:schemeClr val="tx1"/>
        </a:solidFill>
        <a:latin typeface="Arial"/>
        <a:ea typeface="+mn-ea"/>
        <a:cs typeface="Arial"/>
      </a:defRPr>
    </a:lvl3pPr>
    <a:lvl4pPr marL="1371600" indent="-1371600" algn="l" defTabSz="457200" rtl="0" fontAlgn="base">
      <a:spcBef>
        <a:spcPct val="0"/>
      </a:spcBef>
      <a:spcAft>
        <a:spcPct val="0"/>
      </a:spcAft>
      <a:buSzTx/>
      <a:defRPr kern="1200">
        <a:solidFill>
          <a:schemeClr val="tx1"/>
        </a:solidFill>
        <a:latin typeface="Arial"/>
        <a:ea typeface="+mn-ea"/>
        <a:cs typeface="Arial"/>
      </a:defRPr>
    </a:lvl4pPr>
    <a:lvl5pPr marL="1828800" indent="-1828800" algn="l" defTabSz="457200" rtl="0" fontAlgn="base">
      <a:spcBef>
        <a:spcPct val="0"/>
      </a:spcBef>
      <a:spcAft>
        <a:spcPct val="0"/>
      </a:spcAft>
      <a:buSzTx/>
      <a:defRPr kern="1200">
        <a:solidFill>
          <a:schemeClr val="tx1"/>
        </a:solidFill>
        <a:latin typeface="Arial"/>
        <a:ea typeface="+mn-ea"/>
        <a:cs typeface="Arial"/>
      </a:defRPr>
    </a:lvl5pPr>
    <a:lvl6pPr marL="2286000" algn="l" defTabSz="914400" rtl="0" eaLnBrk="1" latinLnBrk="0" hangingPunct="1">
      <a:defRPr kern="1200">
        <a:solidFill>
          <a:schemeClr val="tx1"/>
        </a:solidFill>
        <a:latin typeface="Arial"/>
        <a:ea typeface="+mn-ea"/>
        <a:cs typeface="Arial"/>
      </a:defRPr>
    </a:lvl6pPr>
    <a:lvl7pPr marL="2743200" algn="l" defTabSz="914400" rtl="0" eaLnBrk="1" latinLnBrk="0" hangingPunct="1">
      <a:defRPr kern="1200">
        <a:solidFill>
          <a:schemeClr val="tx1"/>
        </a:solidFill>
        <a:latin typeface="Arial"/>
        <a:ea typeface="+mn-ea"/>
        <a:cs typeface="Arial"/>
      </a:defRPr>
    </a:lvl7pPr>
    <a:lvl8pPr marL="3200400" algn="l" defTabSz="914400" rtl="0" eaLnBrk="1" latinLnBrk="0" hangingPunct="1">
      <a:defRPr kern="1200">
        <a:solidFill>
          <a:schemeClr val="tx1"/>
        </a:solidFill>
        <a:latin typeface="Arial"/>
        <a:ea typeface="+mn-ea"/>
        <a:cs typeface="Arial"/>
      </a:defRPr>
    </a:lvl8pPr>
    <a:lvl9pPr marL="3657600" algn="l" defTabSz="914400" rtl="0" eaLnBrk="1" latinLnBrk="0" hangingPunct="1">
      <a:defRPr kern="1200">
        <a:solidFill>
          <a:schemeClr val="tx1"/>
        </a:solidFill>
        <a:latin typeface="Arial"/>
        <a:ea typeface="+mn-ea"/>
        <a:cs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360" autoAdjust="0"/>
  </p:normalViewPr>
  <p:slideViewPr>
    <p:cSldViewPr>
      <p:cViewPr>
        <p:scale>
          <a:sx n="100" d="100"/>
          <a:sy n="100" d="100"/>
        </p:scale>
        <p:origin x="-1860" y="-306"/>
      </p:cViewPr>
      <p:guideLst>
        <p:guide orient="horz" pos="2160"/>
        <p:guide pos="2880"/>
      </p:guideLst>
    </p:cSldViewPr>
  </p:slideViewPr>
  <p:notesTextViewPr>
    <p:cViewPr>
      <p:scale>
        <a:sx n="100" d="100"/>
        <a:sy n="100" d="100"/>
      </p:scale>
      <p:origin x="0" y="0"/>
    </p:cViewPr>
  </p:notesTextViewPr>
  <p:notesViewPr>
    <p:cSldViewPr>
      <p:cViewPr>
        <p:scale>
          <a:sx n="0" d="100"/>
          <a:sy n="0"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handoutMaster" Target="handoutMasters/handout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slide" Target="slides/slide30.xml" /><Relationship Id="rId34" Type="http://schemas.openxmlformats.org/officeDocument/2006/relationships/slide" Target="slides/slide31.xml" /><Relationship Id="rId35" Type="http://schemas.openxmlformats.org/officeDocument/2006/relationships/slide" Target="slides/slide32.xml" /><Relationship Id="rId36" Type="http://schemas.openxmlformats.org/officeDocument/2006/relationships/slide" Target="slides/slide33.xml" /><Relationship Id="rId37" Type="http://schemas.openxmlformats.org/officeDocument/2006/relationships/slide" Target="slides/slide34.xml" /><Relationship Id="rId38" Type="http://schemas.openxmlformats.org/officeDocument/2006/relationships/slide" Target="slides/slide35.xml" /><Relationship Id="rId39" Type="http://schemas.openxmlformats.org/officeDocument/2006/relationships/slide" Target="slides/slide36.xml" /><Relationship Id="rId4" Type="http://schemas.openxmlformats.org/officeDocument/2006/relationships/slide" Target="slides/slide1.xml" /><Relationship Id="rId40" Type="http://schemas.openxmlformats.org/officeDocument/2006/relationships/slide" Target="slides/slide37.xml" /><Relationship Id="rId41" Type="http://schemas.openxmlformats.org/officeDocument/2006/relationships/slide" Target="slides/slide38.xml" /><Relationship Id="rId42" Type="http://schemas.openxmlformats.org/officeDocument/2006/relationships/slide" Target="slides/slide39.xml" /><Relationship Id="rId43" Type="http://schemas.openxmlformats.org/officeDocument/2006/relationships/slide" Target="slides/slide40.xml" /><Relationship Id="rId44" Type="http://schemas.openxmlformats.org/officeDocument/2006/relationships/slide" Target="slides/slide41.xml" /><Relationship Id="rId45" Type="http://schemas.openxmlformats.org/officeDocument/2006/relationships/slide" Target="slides/slide42.xml" /><Relationship Id="rId46" Type="http://schemas.openxmlformats.org/officeDocument/2006/relationships/slide" Target="slides/slide43.xml" /><Relationship Id="rId47" Type="http://schemas.openxmlformats.org/officeDocument/2006/relationships/slide" Target="slides/slide44.xml" /><Relationship Id="rId48" Type="http://schemas.openxmlformats.org/officeDocument/2006/relationships/slide" Target="slides/slide45.xml" /><Relationship Id="rId49" Type="http://schemas.openxmlformats.org/officeDocument/2006/relationships/tags" Target="tags/tag1.xml" /><Relationship Id="rId5" Type="http://schemas.openxmlformats.org/officeDocument/2006/relationships/slide" Target="slides/slide2.xml" /><Relationship Id="rId50" Type="http://schemas.openxmlformats.org/officeDocument/2006/relationships/presProps" Target="presProps.xml" /><Relationship Id="rId51" Type="http://schemas.openxmlformats.org/officeDocument/2006/relationships/viewProps" Target="viewProps.xml" /><Relationship Id="rId52" Type="http://schemas.openxmlformats.org/officeDocument/2006/relationships/theme" Target="theme/theme1.xml" /><Relationship Id="rId53" Type="http://schemas.openxmlformats.org/officeDocument/2006/relationships/tableStyles" Target="tableStyles.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67A20E99-9523-4F5C-AEED-60A54A03C707}" type="datetimeFigureOut">
              <a:rPr lang="en-US" smtClean="0"/>
              <a:t>7/16/2018</a:t>
            </a:fld>
            <a:endParaRPr lang="en-US"/>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A61DB928-64B1-4A03-A030-7A15BE0DDFEB}" type="slidenum">
              <a:rPr lang="en-US" smtClean="0"/>
              <a:t>‹#›</a:t>
            </a:fld>
            <a:endParaRPr lang="en-US"/>
          </a:p>
        </p:txBody>
      </p:sp>
    </p:spTree>
    <p:extLst>
      <p:ext uri="{BB962C8B-B14F-4D97-AF65-F5344CB8AC3E}">
        <p14:creationId xmlns:p14="http://schemas.microsoft.com/office/powerpoint/2010/main" val="3074237845"/>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xfrm>
      </p:grpSpPr>
      <p:sp>
        <p:nvSpPr>
          <p:cNvPr id="3074"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0" hangingPunct="0">
              <a:defRPr smtClean="0"/>
            </a:lvl1pPr>
          </a:lstStyle>
          <a:p>
            <a:pPr>
              <a:defRPr/>
            </a:pPr>
            <a:endParaRPr lang="ru-RU" altLang="en-US"/>
          </a:p>
        </p:txBody>
      </p:sp>
      <p:sp>
        <p:nvSpPr>
          <p:cNvPr id="3075"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0" hangingPunct="0">
              <a:defRPr smtClean="0"/>
            </a:lvl1pPr>
          </a:lstStyle>
          <a:p>
            <a:pPr>
              <a:defRPr/>
            </a:pPr>
            <a:endParaRPr lang="ru-RU" altLang="en-US"/>
          </a:p>
        </p:txBody>
      </p:sp>
      <p:sp>
        <p:nvSpPr>
          <p:cNvPr id="7680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ru-RU" altLang="en-US" noProof="0" smtClean="0"/>
              <a:t>Click to edit Master text styles</a:t>
            </a:r>
          </a:p>
          <a:p>
            <a:pPr lvl="1"/>
            <a:r>
              <a:rPr lang="ru-RU" altLang="en-US" noProof="0" smtClean="0"/>
              <a:t>Second level</a:t>
            </a:r>
          </a:p>
          <a:p>
            <a:pPr lvl="2"/>
            <a:r>
              <a:rPr lang="ru-RU" altLang="en-US" noProof="0" smtClean="0"/>
              <a:t>Third level</a:t>
            </a:r>
          </a:p>
          <a:p>
            <a:pPr lvl="3"/>
            <a:r>
              <a:rPr lang="ru-RU" altLang="en-US" noProof="0" smtClean="0"/>
              <a:t>Fourth level</a:t>
            </a:r>
          </a:p>
          <a:p>
            <a:pPr lvl="4"/>
            <a:r>
              <a:rPr lang="ru-RU" altLang="en-US" noProof="0" smtClean="0"/>
              <a:t>Fifth level</a:t>
            </a:r>
          </a:p>
        </p:txBody>
      </p:sp>
      <p:sp>
        <p:nvSpPr>
          <p:cNvPr id="3078"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0" hangingPunct="0">
              <a:defRPr smtClean="0"/>
            </a:lvl1pPr>
          </a:lstStyle>
          <a:p>
            <a:pPr>
              <a:defRPr/>
            </a:pPr>
            <a:endParaRPr lang="ru-RU" altLang="en-US"/>
          </a:p>
        </p:txBody>
      </p:sp>
      <p:sp>
        <p:nvSpPr>
          <p:cNvPr id="3079"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0" hangingPunct="0">
              <a:defRPr smtClean="0"/>
            </a:lvl1pPr>
          </a:lstStyle>
          <a:p>
            <a:pPr>
              <a:defRPr/>
            </a:pPr>
            <a:fld id="{3BA0A048-D0AC-4D1F-ADF0-CA8570DECCC4}" type="slidenum">
              <a:rPr lang="ru-RU" altLang="en-US"/>
              <a:pPr>
                <a:defRPr/>
              </a:pPr>
              <a:t>‹#›</a:t>
            </a:fld>
          </a:p>
        </p:txBody>
      </p:sp>
    </p:spTree>
    <p:extLst>
      <p:ext uri="{BB962C8B-B14F-4D97-AF65-F5344CB8AC3E}">
        <p14:creationId xmlns:p14="http://schemas.microsoft.com/office/powerpoint/2010/main" val="8093715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sz="1200" kern="1200">
        <a:solidFill>
          <a:schemeClr val="tx1"/>
        </a:solidFill>
        <a:latin typeface="Calibri" charset="0"/>
        <a:ea typeface="+mn-ea"/>
        <a:cs typeface="+mn-cs"/>
      </a:defRPr>
    </a:lvl1pPr>
    <a:lvl2pPr marL="457200" algn="l" rtl="0" eaLnBrk="0" fontAlgn="base" hangingPunct="0">
      <a:spcBef>
        <a:spcPct val="30000"/>
      </a:spcBef>
      <a:spcAft>
        <a:spcPct val="0"/>
      </a:spcAft>
      <a:buSzPct val="100000"/>
      <a:defRPr sz="1200" kern="1200">
        <a:solidFill>
          <a:schemeClr val="tx1"/>
        </a:solidFill>
        <a:latin typeface="Calibri" charset="0"/>
        <a:ea typeface="+mn-ea"/>
        <a:cs typeface="+mn-cs"/>
      </a:defRPr>
    </a:lvl2pPr>
    <a:lvl3pPr marL="914400" algn="l" rtl="0" eaLnBrk="0" fontAlgn="base" hangingPunct="0">
      <a:spcBef>
        <a:spcPct val="30000"/>
      </a:spcBef>
      <a:spcAft>
        <a:spcPct val="0"/>
      </a:spcAft>
      <a:buSzPct val="100000"/>
      <a:defRPr sz="1200" kern="1200">
        <a:solidFill>
          <a:schemeClr val="tx1"/>
        </a:solidFill>
        <a:latin typeface="Calibri" charset="0"/>
        <a:ea typeface="+mn-ea"/>
        <a:cs typeface="+mn-cs"/>
      </a:defRPr>
    </a:lvl3pPr>
    <a:lvl4pPr marL="1371600" algn="l" rtl="0" eaLnBrk="0" fontAlgn="base" hangingPunct="0">
      <a:spcBef>
        <a:spcPct val="30000"/>
      </a:spcBef>
      <a:spcAft>
        <a:spcPct val="0"/>
      </a:spcAft>
      <a:buSzPct val="100000"/>
      <a:defRPr sz="1200" kern="1200">
        <a:solidFill>
          <a:schemeClr val="tx1"/>
        </a:solidFill>
        <a:latin typeface="Calibri" charset="0"/>
        <a:ea typeface="+mn-ea"/>
        <a:cs typeface="+mn-cs"/>
      </a:defRPr>
    </a:lvl4pPr>
    <a:lvl5pPr marL="1828800" algn="l" rtl="0" eaLnBrk="0" fontAlgn="base" hangingPunct="0">
      <a:spcBef>
        <a:spcPct val="30000"/>
      </a:spcBef>
      <a:spcAft>
        <a:spcPct val="0"/>
      </a:spcAft>
      <a:buSzPct val="100000"/>
      <a:defRPr sz="1200" kern="1200">
        <a:solidFill>
          <a:schemeClr val="tx1"/>
        </a:solidFill>
        <a:latin typeface="Calibri"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17.xml.rels>&#65279;<?xml version="1.0" encoding="utf-8" standalone="yes"?><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18.xml.rels>&#65279;<?xml version="1.0" encoding="utf-8" standalone="yes"?><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19.xml.rels>&#65279;<?xml version="1.0" encoding="utf-8" standalone="yes"?><Relationships xmlns="http://schemas.openxmlformats.org/package/2006/relationships"><Relationship Id="rId1" Type="http://schemas.openxmlformats.org/officeDocument/2006/relationships/slide" Target="../slides/slide19.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20.xml.rels>&#65279;<?xml version="1.0" encoding="utf-8" standalone="yes"?><Relationships xmlns="http://schemas.openxmlformats.org/package/2006/relationships"><Relationship Id="rId1" Type="http://schemas.openxmlformats.org/officeDocument/2006/relationships/slide" Target="../slides/slide20.xml" /><Relationship Id="rId2" Type="http://schemas.openxmlformats.org/officeDocument/2006/relationships/notesMaster" Target="../notesMasters/notesMaster1.xml" /></Relationships>
</file>

<file path=ppt/notesSlides/_rels/notesSlide21.xml.rels>&#65279;<?xml version="1.0" encoding="utf-8" standalone="yes"?><Relationships xmlns="http://schemas.openxmlformats.org/package/2006/relationships"><Relationship Id="rId1" Type="http://schemas.openxmlformats.org/officeDocument/2006/relationships/slide" Target="../slides/slide21.xml" /><Relationship Id="rId2" Type="http://schemas.openxmlformats.org/officeDocument/2006/relationships/notesMaster" Target="../notesMasters/notesMaster1.xml" /></Relationships>
</file>

<file path=ppt/notesSlides/_rels/notesSlide22.xml.rels>&#65279;<?xml version="1.0" encoding="utf-8" standalone="yes"?><Relationships xmlns="http://schemas.openxmlformats.org/package/2006/relationships"><Relationship Id="rId1" Type="http://schemas.openxmlformats.org/officeDocument/2006/relationships/slide" Target="../slides/slide22.xml" /><Relationship Id="rId2" Type="http://schemas.openxmlformats.org/officeDocument/2006/relationships/notesMaster" Target="../notesMasters/notesMaster1.xml" /></Relationships>
</file>

<file path=ppt/notesSlides/_rels/notesSlide23.xml.rels>&#65279;<?xml version="1.0" encoding="utf-8" standalone="yes"?><Relationships xmlns="http://schemas.openxmlformats.org/package/2006/relationships"><Relationship Id="rId1" Type="http://schemas.openxmlformats.org/officeDocument/2006/relationships/slide" Target="../slides/slide23.xml" /><Relationship Id="rId2" Type="http://schemas.openxmlformats.org/officeDocument/2006/relationships/notesMaster" Target="../notesMasters/notesMaster1.xml" /></Relationships>
</file>

<file path=ppt/notesSlides/_rels/notesSlide24.xml.rels>&#65279;<?xml version="1.0" encoding="utf-8" standalone="yes"?><Relationships xmlns="http://schemas.openxmlformats.org/package/2006/relationships"><Relationship Id="rId1" Type="http://schemas.openxmlformats.org/officeDocument/2006/relationships/slide" Target="../slides/slide24.xml" /><Relationship Id="rId2" Type="http://schemas.openxmlformats.org/officeDocument/2006/relationships/notesMaster" Target="../notesMasters/notesMaster1.xml" /></Relationships>
</file>

<file path=ppt/notesSlides/_rels/notesSlide25.xml.rels>&#65279;<?xml version="1.0" encoding="utf-8" standalone="yes"?><Relationships xmlns="http://schemas.openxmlformats.org/package/2006/relationships"><Relationship Id="rId1" Type="http://schemas.openxmlformats.org/officeDocument/2006/relationships/slide" Target="../slides/slide25.xml" /><Relationship Id="rId2" Type="http://schemas.openxmlformats.org/officeDocument/2006/relationships/notesMaster" Target="../notesMasters/notesMaster1.xml" /></Relationships>
</file>

<file path=ppt/notesSlides/_rels/notesSlide26.xml.rels>&#65279;<?xml version="1.0" encoding="utf-8" standalone="yes"?><Relationships xmlns="http://schemas.openxmlformats.org/package/2006/relationships"><Relationship Id="rId1" Type="http://schemas.openxmlformats.org/officeDocument/2006/relationships/slide" Target="../slides/slide26.xml" /><Relationship Id="rId2" Type="http://schemas.openxmlformats.org/officeDocument/2006/relationships/notesMaster" Target="../notesMasters/notesMaster1.xml" /></Relationships>
</file>

<file path=ppt/notesSlides/_rels/notesSlide27.xml.rels>&#65279;<?xml version="1.0" encoding="utf-8" standalone="yes"?><Relationships xmlns="http://schemas.openxmlformats.org/package/2006/relationships"><Relationship Id="rId1" Type="http://schemas.openxmlformats.org/officeDocument/2006/relationships/slide" Target="../slides/slide27.xml" /><Relationship Id="rId2" Type="http://schemas.openxmlformats.org/officeDocument/2006/relationships/notesMaster" Target="../notesMasters/notesMaster1.xml" /></Relationships>
</file>

<file path=ppt/notesSlides/_rels/notesSlide28.xml.rels>&#65279;<?xml version="1.0" encoding="utf-8" standalone="yes"?><Relationships xmlns="http://schemas.openxmlformats.org/package/2006/relationships"><Relationship Id="rId1" Type="http://schemas.openxmlformats.org/officeDocument/2006/relationships/slide" Target="../slides/slide28.xml" /><Relationship Id="rId2" Type="http://schemas.openxmlformats.org/officeDocument/2006/relationships/notesMaster" Target="../notesMasters/notesMaster1.xml" /></Relationships>
</file>

<file path=ppt/notesSlides/_rels/notesSlide29.xml.rels>&#65279;<?xml version="1.0" encoding="utf-8" standalone="yes"?><Relationships xmlns="http://schemas.openxmlformats.org/package/2006/relationships"><Relationship Id="rId1" Type="http://schemas.openxmlformats.org/officeDocument/2006/relationships/slide" Target="../slides/slide29.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30.xml.rels>&#65279;<?xml version="1.0" encoding="utf-8" standalone="yes"?><Relationships xmlns="http://schemas.openxmlformats.org/package/2006/relationships"><Relationship Id="rId1" Type="http://schemas.openxmlformats.org/officeDocument/2006/relationships/slide" Target="../slides/slide30.xml" /><Relationship Id="rId2" Type="http://schemas.openxmlformats.org/officeDocument/2006/relationships/notesMaster" Target="../notesMasters/notesMaster1.xml" /></Relationships>
</file>

<file path=ppt/notesSlides/_rels/notesSlide31.xml.rels>&#65279;<?xml version="1.0" encoding="utf-8" standalone="yes"?><Relationships xmlns="http://schemas.openxmlformats.org/package/2006/relationships"><Relationship Id="rId1" Type="http://schemas.openxmlformats.org/officeDocument/2006/relationships/slide" Target="../slides/slide31.xml" /><Relationship Id="rId2" Type="http://schemas.openxmlformats.org/officeDocument/2006/relationships/notesMaster" Target="../notesMasters/notesMaster1.xml" /></Relationships>
</file>

<file path=ppt/notesSlides/_rels/notesSlide32.xml.rels>&#65279;<?xml version="1.0" encoding="utf-8" standalone="yes"?><Relationships xmlns="http://schemas.openxmlformats.org/package/2006/relationships"><Relationship Id="rId1" Type="http://schemas.openxmlformats.org/officeDocument/2006/relationships/slide" Target="../slides/slide32.xml" /><Relationship Id="rId2" Type="http://schemas.openxmlformats.org/officeDocument/2006/relationships/notesMaster" Target="../notesMasters/notesMaster1.xml" /></Relationships>
</file>

<file path=ppt/notesSlides/_rels/notesSlide33.xml.rels>&#65279;<?xml version="1.0" encoding="utf-8" standalone="yes"?><Relationships xmlns="http://schemas.openxmlformats.org/package/2006/relationships"><Relationship Id="rId1" Type="http://schemas.openxmlformats.org/officeDocument/2006/relationships/slide" Target="../slides/slide33.xml" /><Relationship Id="rId2" Type="http://schemas.openxmlformats.org/officeDocument/2006/relationships/notesMaster" Target="../notesMasters/notesMaster1.xml" /></Relationships>
</file>

<file path=ppt/notesSlides/_rels/notesSlide34.xml.rels>&#65279;<?xml version="1.0" encoding="utf-8" standalone="yes"?><Relationships xmlns="http://schemas.openxmlformats.org/package/2006/relationships"><Relationship Id="rId1" Type="http://schemas.openxmlformats.org/officeDocument/2006/relationships/slide" Target="../slides/slide34.xml" /><Relationship Id="rId2" Type="http://schemas.openxmlformats.org/officeDocument/2006/relationships/notesMaster" Target="../notesMasters/notesMaster1.xml" /></Relationships>
</file>

<file path=ppt/notesSlides/_rels/notesSlide35.xml.rels>&#65279;<?xml version="1.0" encoding="utf-8" standalone="yes"?><Relationships xmlns="http://schemas.openxmlformats.org/package/2006/relationships"><Relationship Id="rId1" Type="http://schemas.openxmlformats.org/officeDocument/2006/relationships/slide" Target="../slides/slide35.xml" /><Relationship Id="rId2" Type="http://schemas.openxmlformats.org/officeDocument/2006/relationships/notesMaster" Target="../notesMasters/notesMaster1.xml" /></Relationships>
</file>

<file path=ppt/notesSlides/_rels/notesSlide36.xml.rels>&#65279;<?xml version="1.0" encoding="utf-8" standalone="yes"?><Relationships xmlns="http://schemas.openxmlformats.org/package/2006/relationships"><Relationship Id="rId1" Type="http://schemas.openxmlformats.org/officeDocument/2006/relationships/slide" Target="../slides/slide36.xml" /><Relationship Id="rId2" Type="http://schemas.openxmlformats.org/officeDocument/2006/relationships/notesMaster" Target="../notesMasters/notesMaster1.xml" /></Relationships>
</file>

<file path=ppt/notesSlides/_rels/notesSlide37.xml.rels>&#65279;<?xml version="1.0" encoding="utf-8" standalone="yes"?><Relationships xmlns="http://schemas.openxmlformats.org/package/2006/relationships"><Relationship Id="rId1" Type="http://schemas.openxmlformats.org/officeDocument/2006/relationships/slide" Target="../slides/slide37.xml" /><Relationship Id="rId2" Type="http://schemas.openxmlformats.org/officeDocument/2006/relationships/notesMaster" Target="../notesMasters/notesMaster1.xml" /></Relationships>
</file>

<file path=ppt/notesSlides/_rels/notesSlide38.xml.rels>&#65279;<?xml version="1.0" encoding="utf-8" standalone="yes"?><Relationships xmlns="http://schemas.openxmlformats.org/package/2006/relationships"><Relationship Id="rId1" Type="http://schemas.openxmlformats.org/officeDocument/2006/relationships/slide" Target="../slides/slide38.xml" /><Relationship Id="rId2" Type="http://schemas.openxmlformats.org/officeDocument/2006/relationships/notesMaster" Target="../notesMasters/notesMaster1.xml" /></Relationships>
</file>

<file path=ppt/notesSlides/_rels/notesSlide39.xml.rels>&#65279;<?xml version="1.0" encoding="utf-8" standalone="yes"?><Relationships xmlns="http://schemas.openxmlformats.org/package/2006/relationships"><Relationship Id="rId1" Type="http://schemas.openxmlformats.org/officeDocument/2006/relationships/slide" Target="../slides/slide39.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40.xml.rels>&#65279;<?xml version="1.0" encoding="utf-8" standalone="yes"?><Relationships xmlns="http://schemas.openxmlformats.org/package/2006/relationships"><Relationship Id="rId1" Type="http://schemas.openxmlformats.org/officeDocument/2006/relationships/slide" Target="../slides/slide40.xml" /><Relationship Id="rId2" Type="http://schemas.openxmlformats.org/officeDocument/2006/relationships/notesMaster" Target="../notesMasters/notesMaster1.xml" /></Relationships>
</file>

<file path=ppt/notesSlides/_rels/notesSlide41.xml.rels>&#65279;<?xml version="1.0" encoding="utf-8" standalone="yes"?><Relationships xmlns="http://schemas.openxmlformats.org/package/2006/relationships"><Relationship Id="rId1" Type="http://schemas.openxmlformats.org/officeDocument/2006/relationships/slide" Target="../slides/slide41.xml" /><Relationship Id="rId2" Type="http://schemas.openxmlformats.org/officeDocument/2006/relationships/notesMaster" Target="../notesMasters/notesMaster1.xml" /></Relationships>
</file>

<file path=ppt/notesSlides/_rels/notesSlide42.xml.rels>&#65279;<?xml version="1.0" encoding="utf-8" standalone="yes"?><Relationships xmlns="http://schemas.openxmlformats.org/package/2006/relationships"><Relationship Id="rId1" Type="http://schemas.openxmlformats.org/officeDocument/2006/relationships/slide" Target="../slides/slide42.xml" /><Relationship Id="rId2" Type="http://schemas.openxmlformats.org/officeDocument/2006/relationships/notesMaster" Target="../notesMasters/notesMaster1.xml" /></Relationships>
</file>

<file path=ppt/notesSlides/_rels/notesSlide43.xml.rels>&#65279;<?xml version="1.0" encoding="utf-8" standalone="yes"?><Relationships xmlns="http://schemas.openxmlformats.org/package/2006/relationships"><Relationship Id="rId1" Type="http://schemas.openxmlformats.org/officeDocument/2006/relationships/slide" Target="../slides/slide43.xml" /><Relationship Id="rId2" Type="http://schemas.openxmlformats.org/officeDocument/2006/relationships/notesMaster" Target="../notesMasters/notesMaster1.xml" /></Relationships>
</file>

<file path=ppt/notesSlides/_rels/notesSlide44.xml.rels>&#65279;<?xml version="1.0" encoding="utf-8" standalone="yes"?><Relationships xmlns="http://schemas.openxmlformats.org/package/2006/relationships"><Relationship Id="rId1" Type="http://schemas.openxmlformats.org/officeDocument/2006/relationships/slide" Target="../slides/slide44.xml" /><Relationship Id="rId2" Type="http://schemas.openxmlformats.org/officeDocument/2006/relationships/notesMaster" Target="../notesMasters/notesMaster1.xml" /></Relationships>
</file>

<file path=ppt/notesSlides/_rels/notesSlide45.xml.rels>&#65279;<?xml version="1.0" encoding="utf-8" standalone="yes"?><Relationships xmlns="http://schemas.openxmlformats.org/package/2006/relationships"><Relationship Id="rId1" Type="http://schemas.openxmlformats.org/officeDocument/2006/relationships/slide" Target="../slides/slide45.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32770"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578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a:defRPr>
            </a:lvl1pPr>
            <a:lvl2pPr marL="757024" indent="-291163">
              <a:defRPr>
                <a:solidFill>
                  <a:schemeClr val="tx1"/>
                </a:solidFill>
                <a:latin typeface="Arial"/>
              </a:defRPr>
            </a:lvl2pPr>
            <a:lvl3pPr marL="1164653" indent="-232930">
              <a:defRPr>
                <a:solidFill>
                  <a:schemeClr val="tx1"/>
                </a:solidFill>
                <a:latin typeface="Arial"/>
              </a:defRPr>
            </a:lvl3pPr>
            <a:lvl4pPr marL="1630514" indent="-232930">
              <a:defRPr>
                <a:solidFill>
                  <a:schemeClr val="tx1"/>
                </a:solidFill>
                <a:latin typeface="Arial"/>
              </a:defRPr>
            </a:lvl4pPr>
            <a:lvl5pPr marL="2096375" indent="-232930">
              <a:defRPr>
                <a:solidFill>
                  <a:schemeClr val="tx1"/>
                </a:solidFill>
                <a:latin typeface="Arial"/>
              </a:defRPr>
            </a:lvl5pPr>
            <a:lvl6pPr marL="2562236" indent="-232930" defTabSz="465861" fontAlgn="base">
              <a:spcBef>
                <a:spcPct val="0"/>
              </a:spcBef>
              <a:spcAft>
                <a:spcPct val="0"/>
              </a:spcAft>
              <a:defRPr>
                <a:solidFill>
                  <a:schemeClr val="tx1"/>
                </a:solidFill>
                <a:latin typeface="Arial"/>
              </a:defRPr>
            </a:lvl6pPr>
            <a:lvl7pPr marL="3028096" indent="-232930" defTabSz="465861" fontAlgn="base">
              <a:spcBef>
                <a:spcPct val="0"/>
              </a:spcBef>
              <a:spcAft>
                <a:spcPct val="0"/>
              </a:spcAft>
              <a:defRPr>
                <a:solidFill>
                  <a:schemeClr val="tx1"/>
                </a:solidFill>
                <a:latin typeface="Arial"/>
              </a:defRPr>
            </a:lvl7pPr>
            <a:lvl8pPr marL="3493957" indent="-232930" defTabSz="465861" fontAlgn="base">
              <a:spcBef>
                <a:spcPct val="0"/>
              </a:spcBef>
              <a:spcAft>
                <a:spcPct val="0"/>
              </a:spcAft>
              <a:defRPr>
                <a:solidFill>
                  <a:schemeClr val="tx1"/>
                </a:solidFill>
                <a:latin typeface="Arial"/>
              </a:defRPr>
            </a:lvl8pPr>
            <a:lvl9pPr marL="3959819" indent="-232930" defTabSz="465861" fontAlgn="base">
              <a:spcBef>
                <a:spcPct val="0"/>
              </a:spcBef>
              <a:spcAft>
                <a:spcPct val="0"/>
              </a:spcAft>
              <a:defRPr>
                <a:solidFill>
                  <a:schemeClr val="tx1"/>
                </a:solidFill>
                <a:latin typeface="Arial"/>
              </a:defRPr>
            </a:lvl9pPr>
          </a:lstStyle>
          <a:p>
            <a:pPr>
              <a:defRPr/>
            </a:pPr>
            <a:endParaRPr lang="en-US" altLang="en-US" smtClean="0">
              <a:solidFill>
                <a:prstClr val="black"/>
              </a:solidFill>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10</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11</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12</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13</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14</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15</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16</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17</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18</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19</a:t>
            </a:fld>
            <a:endParaRPr lang="ru-RU" altLang="en-US"/>
          </a:p>
        </p:txBody>
      </p:sp>
    </p:spTree>
    <p:extLst>
      <p:ext uri="{BB962C8B-B14F-4D97-AF65-F5344CB8AC3E}">
        <p14:creationId xmlns:p14="http://schemas.microsoft.com/office/powerpoint/2010/main" val="281982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a:t>
            </a:fld>
            <a:endParaRPr lang="ru-RU" altLang="en-US"/>
          </a:p>
        </p:txBody>
      </p:sp>
    </p:spTree>
    <p:extLst>
      <p:ext uri="{BB962C8B-B14F-4D97-AF65-F5344CB8AC3E}">
        <p14:creationId xmlns:p14="http://schemas.microsoft.com/office/powerpoint/2010/main" val="11303988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20</a:t>
            </a:fld>
            <a:endParaRPr lang="ru-RU" altLang="en-US"/>
          </a:p>
        </p:txBody>
      </p:sp>
    </p:spTree>
    <p:extLst>
      <p:ext uri="{BB962C8B-B14F-4D97-AF65-F5344CB8AC3E}">
        <p14:creationId xmlns:p14="http://schemas.microsoft.com/office/powerpoint/2010/main" val="13520708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21</a:t>
            </a:fld>
            <a:endParaRPr lang="ru-RU" altLang="en-US"/>
          </a:p>
        </p:txBody>
      </p:sp>
    </p:spTree>
    <p:extLst>
      <p:ext uri="{BB962C8B-B14F-4D97-AF65-F5344CB8AC3E}">
        <p14:creationId xmlns:p14="http://schemas.microsoft.com/office/powerpoint/2010/main" val="26235943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22</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23</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24</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25</a:t>
            </a:fld>
            <a:endParaRPr lang="ru-RU" altLang="en-US"/>
          </a:p>
        </p:txBody>
      </p:sp>
    </p:spTree>
    <p:extLst>
      <p:ext uri="{BB962C8B-B14F-4D97-AF65-F5344CB8AC3E}">
        <p14:creationId xmlns:p14="http://schemas.microsoft.com/office/powerpoint/2010/main" val="35757465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26</a:t>
            </a:fld>
            <a:endParaRPr lang="ru-RU" altLang="en-US"/>
          </a:p>
        </p:txBody>
      </p:sp>
    </p:spTree>
    <p:extLst>
      <p:ext uri="{BB962C8B-B14F-4D97-AF65-F5344CB8AC3E}">
        <p14:creationId xmlns:p14="http://schemas.microsoft.com/office/powerpoint/2010/main" val="35757465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27</a:t>
            </a:fld>
            <a:endParaRPr lang="ru-RU" altLang="en-US"/>
          </a:p>
        </p:txBody>
      </p:sp>
    </p:spTree>
    <p:extLst>
      <p:ext uri="{BB962C8B-B14F-4D97-AF65-F5344CB8AC3E}">
        <p14:creationId xmlns:p14="http://schemas.microsoft.com/office/powerpoint/2010/main" val="35757465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28</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29</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30</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31</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32</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33</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34</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35</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36</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37</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38</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39</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40</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41</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42</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43</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44</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45</a:t>
            </a:fld>
            <a:endParaRPr lang="ru-RU" altLang="en-US"/>
          </a:p>
        </p:txBody>
      </p:sp>
    </p:spTree>
    <p:extLst>
      <p:ext uri="{BB962C8B-B14F-4D97-AF65-F5344CB8AC3E}">
        <p14:creationId xmlns:p14="http://schemas.microsoft.com/office/powerpoint/2010/main" val="4109554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5</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6</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7</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8</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9</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userDrawn="1">
  <p:cSld name="Felhaber Larson Template">
    <p:spTree>
      <p:nvGrpSpPr>
        <p:cNvPr id="1" name=""/>
        <p:cNvGrpSpPr/>
        <p:nvPr/>
      </p:nvGrpSpPr>
      <p:grpSpPr>
        <a:xfrm>
          <a:off x="0" y="0"/>
          <a:ext cx="0" cy="0"/>
        </a:xfrm>
      </p:grpSpPr>
      <p:pic>
        <p:nvPicPr>
          <p:cNvPr id="4" name="Picture 6" descr="Felhaber powerpoint bckgrds-14.png"/>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bwMode="auto">
          <a:xfrm>
            <a:off x="0" y="0"/>
            <a:ext cx="9144000"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5"/>
          <p:cNvSpPr>
            <a:spLocks noGrp="1"/>
          </p:cNvSpPr>
          <p:nvPr>
            <p:ph sz="quarter" idx="4"/>
          </p:nvPr>
        </p:nvSpPr>
        <p:spPr>
          <a:xfrm>
            <a:off x="1693389" y="2419600"/>
            <a:ext cx="5939321" cy="3544961"/>
          </a:xfrm>
        </p:spPr>
        <p:txBody>
          <a:bodyPr>
            <a:normAutofit/>
          </a:bodyPr>
          <a:lstStyle>
            <a:lvl1pPr>
              <a:defRPr sz="1600">
                <a:solidFill>
                  <a:srgbClr val="8A8A8A"/>
                </a:solidFill>
                <a:latin typeface="Copperplate Gothic Light" panose="020e0507020206020404" pitchFamily="34" charset="0"/>
              </a:defRPr>
            </a:lvl1pPr>
            <a:lvl2pPr>
              <a:defRPr sz="1600">
                <a:solidFill>
                  <a:srgbClr val="8A8A8A"/>
                </a:solidFill>
                <a:latin typeface="Copperplate Gothic Light" panose="020e0507020206020404" pitchFamily="34" charset="0"/>
              </a:defRPr>
            </a:lvl2pPr>
            <a:lvl3pPr>
              <a:defRPr sz="1600">
                <a:solidFill>
                  <a:srgbClr val="8A8A8A"/>
                </a:solidFill>
                <a:latin typeface="Copperplate Gothic Light" panose="020e0507020206020404" pitchFamily="34" charset="0"/>
              </a:defRPr>
            </a:lvl3pPr>
            <a:lvl4pPr>
              <a:defRPr sz="1600">
                <a:solidFill>
                  <a:srgbClr val="8A8A8A"/>
                </a:solidFill>
                <a:latin typeface="Copperplate Gothic Light" panose="020e0507020206020404" pitchFamily="34" charset="0"/>
              </a:defRPr>
            </a:lvl4pPr>
            <a:lvl5pPr>
              <a:defRPr sz="1600">
                <a:solidFill>
                  <a:srgbClr val="8A8A8A"/>
                </a:solidFill>
                <a:latin typeface="Copperplate Gothic Light" panose="020e05070202060204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
          <p:cNvSpPr>
            <a:spLocks noGrp="1"/>
          </p:cNvSpPr>
          <p:nvPr>
            <p:ph type="ctrTitle"/>
          </p:nvPr>
        </p:nvSpPr>
        <p:spPr>
          <a:xfrm>
            <a:off x="1693389" y="1780631"/>
            <a:ext cx="5939321" cy="638969"/>
          </a:xfrm>
        </p:spPr>
        <p:txBody>
          <a:bodyPr/>
          <a:lstStyle>
            <a:lvl1pPr>
              <a:defRPr sz="2400">
                <a:latin typeface="Copperplate Gothic Light" panose="020e0507020206020404" pitchFamily="34" charset="0"/>
              </a:defRPr>
            </a:lvl1pPr>
          </a:lstStyle>
          <a:p>
            <a:r>
              <a:rPr lang="en-US" smtClean="0"/>
              <a:t>Click to edit Master title style</a:t>
            </a:r>
            <a:endParaRPr lang="en-US"/>
          </a:p>
        </p:txBody>
      </p:sp>
      <p:sp>
        <p:nvSpPr>
          <p:cNvPr id="5" name="Date Placeholder 2"/>
          <p:cNvSpPr>
            <a:spLocks noGrp="1"/>
          </p:cNvSpPr>
          <p:nvPr>
            <p:ph type="dt" sz="half" idx="10"/>
          </p:nvPr>
        </p:nvSpPr>
        <p:spPr/>
        <p:txBody>
          <a:bodyPr/>
          <a:lstStyle>
            <a:lvl1pPr>
              <a:defRPr/>
            </a:lvl1pPr>
          </a:lstStyle>
          <a:p>
            <a:pPr>
              <a:defRPr/>
            </a:pPr>
            <a:fld id="{500DF7CA-4636-4505-AEFE-9C73297D77A3}" type="datetime1">
              <a:rPr lang="en-US">
                <a:solidFill>
                  <a:srgbClr val="9C4636">
                    <a:tint val="75000"/>
                  </a:srgbClr>
                </a:solidFill>
              </a:rPr>
              <a:pPr>
                <a:defRPr/>
              </a:pPr>
              <a:t>7/16/2018</a:t>
            </a:fld>
          </a:p>
        </p:txBody>
      </p:sp>
      <p:sp>
        <p:nvSpPr>
          <p:cNvPr id="6" name="Footer Placeholder 3"/>
          <p:cNvSpPr>
            <a:spLocks noGrp="1"/>
          </p:cNvSpPr>
          <p:nvPr>
            <p:ph type="ftr" sz="quarter" idx="11"/>
          </p:nvPr>
        </p:nvSpPr>
        <p:spPr/>
        <p:txBody>
          <a:bodyPr/>
          <a:lstStyle>
            <a:lvl1pPr>
              <a:defRPr/>
            </a:lvl1pPr>
          </a:lstStyle>
          <a:p>
            <a:pPr>
              <a:defRPr/>
            </a:pPr>
            <a:endParaRPr lang="en-US">
              <a:solidFill>
                <a:srgbClr val="9C4636">
                  <a:tint val="75000"/>
                </a:srgbClr>
              </a:solidFill>
            </a:endParaRPr>
          </a:p>
        </p:txBody>
      </p:sp>
      <p:sp>
        <p:nvSpPr>
          <p:cNvPr id="7" name="Slide Number Placeholder 4"/>
          <p:cNvSpPr>
            <a:spLocks noGrp="1"/>
          </p:cNvSpPr>
          <p:nvPr>
            <p:ph type="sldNum" sz="quarter" idx="12"/>
          </p:nvPr>
        </p:nvSpPr>
        <p:spPr/>
        <p:txBody>
          <a:bodyPr/>
          <a:lstStyle>
            <a:lvl1pPr>
              <a:defRPr/>
            </a:lvl1pPr>
          </a:lstStyle>
          <a:p>
            <a:pPr>
              <a:defRPr/>
            </a:pPr>
            <a:fld id="{D1A7E9D0-BD6B-4B04-B456-EA12C88AE1E2}" type="slidenum">
              <a:rPr lang="en-US">
                <a:solidFill>
                  <a:srgbClr val="9C4636">
                    <a:tint val="75000"/>
                  </a:srgbClr>
                </a:solidFill>
              </a:rPr>
              <a:pPr>
                <a:defRPr/>
              </a:pPr>
              <a:t>‹#›</a:t>
            </a:fld>
          </a:p>
        </p:txBody>
      </p:sp>
    </p:spTree>
    <p:extLst>
      <p:ext uri="{BB962C8B-B14F-4D97-AF65-F5344CB8AC3E}">
        <p14:creationId xmlns:p14="http://schemas.microsoft.com/office/powerpoint/2010/main" val="3785840525"/>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userDrawn="1">
  <p:cSld name="Title Slide">
    <p:spTree>
      <p:nvGrpSpPr>
        <p:cNvPr id="1" name=""/>
        <p:cNvGrpSpPr/>
        <p:nvPr/>
      </p:nvGrpSpPr>
      <p:grpSpPr>
        <a:xfrm>
          <a:off x="0" y="0"/>
          <a:ext cx="0" cy="0"/>
        </a:xfrm>
      </p:grpSpPr>
      <p:pic>
        <p:nvPicPr>
          <p:cNvPr id="4" name="Picture 6" descr="Felhaber powerpoint bckgrds-14.png"/>
          <p:cNvPicPr>
            <a:picLocks noChangeAspect="1"/>
          </p:cNvPicPr>
          <p:nvPr userDrawn="1"/>
        </p:nvPicPr>
        <p:blipFill>
          <a:blip r:embed="rId1">
            <a:extLst>
              <a:ext uri="{28A0092B-C50C-407E-A947-70E740481C1C}">
                <a14:useLocalDpi xmlns:a14="http://schemas.microsoft.com/office/drawing/2010/main" val="0"/>
              </a:ext>
            </a:extLst>
          </a:blip>
          <a:srcRect l="32001"/>
          <a:stretch>
            <a:fillRect/>
          </a:stretch>
        </p:blipFill>
        <p:spPr bwMode="auto">
          <a:xfrm>
            <a:off x="0" y="5729288"/>
            <a:ext cx="9282113"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Felhaber powerpoint bckgrds-14.png"/>
          <p:cNvPicPr>
            <a:picLocks noChangeAspect="1"/>
          </p:cNvPicPr>
          <p:nvPr userDrawn="1"/>
        </p:nvPicPr>
        <p:blipFill>
          <a:blip r:embed="rId1">
            <a:extLst>
              <a:ext uri="{28A0092B-C50C-407E-A947-70E740481C1C}">
                <a14:useLocalDpi xmlns:a14="http://schemas.microsoft.com/office/drawing/2010/main" val="0"/>
              </a:ext>
            </a:extLst>
          </a:blip>
          <a:srcRect l="32001"/>
          <a:stretch>
            <a:fillRect/>
          </a:stretch>
        </p:blipFill>
        <p:spPr bwMode="auto">
          <a:xfrm>
            <a:off x="0" y="0"/>
            <a:ext cx="9282113"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119063" y="1165225"/>
            <a:ext cx="9401176" cy="4891088"/>
          </a:xfrm>
          <a:prstGeom prst="rect">
            <a:avLst/>
          </a:prstGeom>
          <a:solidFill>
            <a:schemeClr val="bg1"/>
          </a:solidFill>
          <a:ln>
            <a:noFill/>
          </a:ln>
          <a:effectLst>
            <a:outerShdw blurRad="63500" sx="103000" sy="103000" algn="ctr"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ct val="0"/>
              </a:spcBef>
              <a:spcAft>
                <a:spcPct val="0"/>
              </a:spcAft>
              <a:buSzTx/>
              <a:defRPr/>
            </a:pPr>
            <a:endParaRPr lang="en-US">
              <a:solidFill>
                <a:prstClr val="white"/>
              </a:solidFill>
            </a:endParaRPr>
          </a:p>
        </p:txBody>
      </p:sp>
      <p:pic>
        <p:nvPicPr>
          <p:cNvPr id="7" name="Picture 9" descr="FL_Stainless Square-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1858963" y="555625"/>
            <a:ext cx="5353050" cy="401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408953" y="3886200"/>
            <a:ext cx="6400800" cy="1752600"/>
          </a:xfrm>
        </p:spPr>
        <p:txBody>
          <a:bodyPr>
            <a:normAutofit/>
          </a:bodyPr>
          <a:lstStyle>
            <a:lvl1pPr marL="0" indent="0" algn="ctr">
              <a:buNone/>
              <a:defRPr sz="1800">
                <a:solidFill>
                  <a:srgbClr val="8A8A8A"/>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Date Placeholder 3"/>
          <p:cNvSpPr>
            <a:spLocks noGrp="1"/>
          </p:cNvSpPr>
          <p:nvPr>
            <p:ph type="dt" sz="half" idx="10"/>
          </p:nvPr>
        </p:nvSpPr>
        <p:spPr/>
        <p:txBody>
          <a:bodyPr/>
          <a:lstStyle>
            <a:lvl1pPr>
              <a:defRPr/>
            </a:lvl1pPr>
          </a:lstStyle>
          <a:p>
            <a:pPr>
              <a:defRPr/>
            </a:pPr>
            <a:fld id="{6B481F75-937B-4167-B135-A628B347AB38}" type="datetime1">
              <a:rPr lang="en-US">
                <a:solidFill>
                  <a:srgbClr val="9C4636">
                    <a:tint val="75000"/>
                  </a:srgbClr>
                </a:solidFill>
              </a:rPr>
              <a:pPr>
                <a:defRPr/>
              </a:pPr>
              <a:t>7/16/2018</a:t>
            </a:fld>
          </a:p>
        </p:txBody>
      </p:sp>
      <p:sp>
        <p:nvSpPr>
          <p:cNvPr id="9" name="Footer Placeholder 4"/>
          <p:cNvSpPr>
            <a:spLocks noGrp="1"/>
          </p:cNvSpPr>
          <p:nvPr>
            <p:ph type="ftr" sz="quarter" idx="11"/>
          </p:nvPr>
        </p:nvSpPr>
        <p:spPr/>
        <p:txBody>
          <a:bodyPr/>
          <a:lstStyle>
            <a:lvl1pPr>
              <a:defRPr/>
            </a:lvl1pPr>
          </a:lstStyle>
          <a:p>
            <a:pPr>
              <a:defRPr/>
            </a:pPr>
            <a:endParaRPr lang="en-US">
              <a:solidFill>
                <a:srgbClr val="9C4636">
                  <a:tint val="75000"/>
                </a:srgbClr>
              </a:solidFill>
            </a:endParaRPr>
          </a:p>
        </p:txBody>
      </p:sp>
      <p:sp>
        <p:nvSpPr>
          <p:cNvPr id="10" name="Slide Number Placeholder 5"/>
          <p:cNvSpPr>
            <a:spLocks noGrp="1"/>
          </p:cNvSpPr>
          <p:nvPr>
            <p:ph type="sldNum" sz="quarter" idx="12"/>
          </p:nvPr>
        </p:nvSpPr>
        <p:spPr/>
        <p:txBody>
          <a:bodyPr/>
          <a:lstStyle>
            <a:lvl1pPr>
              <a:defRPr/>
            </a:lvl1pPr>
          </a:lstStyle>
          <a:p>
            <a:pPr>
              <a:defRPr/>
            </a:pPr>
            <a:fld id="{B6411ED4-BEDE-449B-B815-265584025E89}" type="slidenum">
              <a:rPr lang="en-US">
                <a:solidFill>
                  <a:srgbClr val="9C4636">
                    <a:tint val="75000"/>
                  </a:srgbClr>
                </a:solidFill>
              </a:rPr>
              <a:pPr>
                <a:defRPr/>
              </a:pPr>
              <a:t>‹#›</a:t>
            </a:fld>
          </a:p>
        </p:txBody>
      </p:sp>
    </p:spTree>
    <p:extLst>
      <p:ext uri="{BB962C8B-B14F-4D97-AF65-F5344CB8AC3E}">
        <p14:creationId xmlns:p14="http://schemas.microsoft.com/office/powerpoint/2010/main" val="147360341"/>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Blank">
    <p:spTree>
      <p:nvGrpSpPr>
        <p:cNvPr id="1" name=""/>
        <p:cNvGrpSpPr/>
        <p:nvPr/>
      </p:nvGrpSpPr>
      <p:grpSpPr>
        <a:xfrm>
          <a:off x="0" y="0"/>
          <a:ext cx="0" cy="0"/>
        </a:xfrm>
      </p:grpSpPr>
      <p:sp>
        <p:nvSpPr>
          <p:cNvPr id="2" name="Date Placeholder 3"/>
          <p:cNvSpPr>
            <a:spLocks noGrp="1"/>
          </p:cNvSpPr>
          <p:nvPr>
            <p:ph type="dt" sz="half" idx="10"/>
          </p:nvPr>
        </p:nvSpPr>
        <p:spPr/>
        <p:txBody>
          <a:bodyPr/>
          <a:lstStyle>
            <a:lvl1pPr>
              <a:defRPr/>
            </a:lvl1pPr>
          </a:lstStyle>
          <a:p>
            <a:pPr>
              <a:defRPr/>
            </a:pPr>
            <a:fld id="{2A39A522-519B-4E10-8DD7-BDEA0C94DCEE}" type="datetime1">
              <a:rPr lang="en-US">
                <a:solidFill>
                  <a:srgbClr val="9C4636">
                    <a:tint val="75000"/>
                  </a:srgbClr>
                </a:solidFill>
              </a:rPr>
              <a:pPr>
                <a:defRPr/>
              </a:pPr>
              <a:t>7/16/2018</a:t>
            </a:fld>
          </a:p>
        </p:txBody>
      </p:sp>
      <p:sp>
        <p:nvSpPr>
          <p:cNvPr id="3" name="Footer Placeholder 4"/>
          <p:cNvSpPr>
            <a:spLocks noGrp="1"/>
          </p:cNvSpPr>
          <p:nvPr>
            <p:ph type="ftr" sz="quarter" idx="11"/>
          </p:nvPr>
        </p:nvSpPr>
        <p:spPr/>
        <p:txBody>
          <a:bodyPr/>
          <a:lstStyle>
            <a:lvl1pPr>
              <a:defRPr/>
            </a:lvl1pPr>
          </a:lstStyle>
          <a:p>
            <a:pPr>
              <a:defRPr/>
            </a:pPr>
            <a:endParaRPr lang="en-US">
              <a:solidFill>
                <a:srgbClr val="9C4636">
                  <a:tint val="75000"/>
                </a:srgbClr>
              </a:solidFill>
            </a:endParaRPr>
          </a:p>
        </p:txBody>
      </p:sp>
      <p:sp>
        <p:nvSpPr>
          <p:cNvPr id="4" name="Slide Number Placeholder 5"/>
          <p:cNvSpPr>
            <a:spLocks noGrp="1"/>
          </p:cNvSpPr>
          <p:nvPr>
            <p:ph type="sldNum" sz="quarter" idx="12"/>
          </p:nvPr>
        </p:nvSpPr>
        <p:spPr/>
        <p:txBody>
          <a:bodyPr/>
          <a:lstStyle>
            <a:lvl1pPr>
              <a:defRPr/>
            </a:lvl1pPr>
          </a:lstStyle>
          <a:p>
            <a:pPr>
              <a:defRPr/>
            </a:pPr>
            <a:fld id="{3E3575BB-E8FC-4430-9B47-FD1499008158}" type="slidenum">
              <a:rPr lang="en-US">
                <a:solidFill>
                  <a:srgbClr val="9C4636">
                    <a:tint val="75000"/>
                  </a:srgbClr>
                </a:solidFill>
              </a:rPr>
              <a:pPr>
                <a:defRPr/>
              </a:pPr>
              <a:t>‹#›</a:t>
            </a:fld>
          </a:p>
        </p:txBody>
      </p:sp>
    </p:spTree>
    <p:extLst>
      <p:ext uri="{BB962C8B-B14F-4D97-AF65-F5344CB8AC3E}">
        <p14:creationId xmlns:p14="http://schemas.microsoft.com/office/powerpoint/2010/main" val="1324703117"/>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userDrawn="1">
  <p:cSld name="2_Felhaber Larson Template">
    <p:spTree>
      <p:nvGrpSpPr>
        <p:cNvPr id="1" name=""/>
        <p:cNvGrpSpPr/>
        <p:nvPr/>
      </p:nvGrpSpPr>
      <p:grpSpPr>
        <a:xfrm>
          <a:off x="0" y="0"/>
          <a:ext cx="0" cy="0"/>
        </a:xfrm>
      </p:grpSpPr>
      <p:pic>
        <p:nvPicPr>
          <p:cNvPr id="4" name="Picture 6" descr="Felhaber powerpoint bckgrds-14.png"/>
          <p:cNvPicPr>
            <a:picLocks noChangeAspect="1"/>
          </p:cNvPicPr>
          <p:nvPr userDrawn="1"/>
        </p:nvPicPr>
        <p:blipFill>
          <a:blip r:embed="rId1">
            <a:extLst>
              <a:ext uri="{28A0092B-C50C-407E-A947-70E740481C1C}">
                <a14:useLocalDpi xmlns:a14="http://schemas.microsoft.com/office/drawing/2010/main" val="0"/>
              </a:ext>
            </a:extLst>
          </a:blip>
          <a:srcRect t="14485" b="19432"/>
          <a:stretch>
            <a:fillRect/>
          </a:stretch>
        </p:blipFill>
        <p:spPr bwMode="auto">
          <a:xfrm>
            <a:off x="0" y="0"/>
            <a:ext cx="9144000" cy="82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Felhaber powerpoint bckgrds-14.png"/>
          <p:cNvPicPr>
            <a:picLocks noChangeAspect="1"/>
          </p:cNvPicPr>
          <p:nvPr userDrawn="1"/>
        </p:nvPicPr>
        <p:blipFill>
          <a:blip r:embed="rId1">
            <a:extLst>
              <a:ext uri="{28A0092B-C50C-407E-A947-70E740481C1C}">
                <a14:useLocalDpi xmlns:a14="http://schemas.microsoft.com/office/drawing/2010/main" val="0"/>
              </a:ext>
            </a:extLst>
          </a:blip>
          <a:srcRect t="87810" b="-1405"/>
          <a:stretch>
            <a:fillRect/>
          </a:stretch>
        </p:blipFill>
        <p:spPr bwMode="auto">
          <a:xfrm>
            <a:off x="0" y="804863"/>
            <a:ext cx="91440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5"/>
          <p:cNvSpPr>
            <a:spLocks noGrp="1"/>
          </p:cNvSpPr>
          <p:nvPr>
            <p:ph sz="quarter" idx="4"/>
          </p:nvPr>
        </p:nvSpPr>
        <p:spPr>
          <a:xfrm>
            <a:off x="1693389" y="2419600"/>
            <a:ext cx="5939321" cy="3544961"/>
          </a:xfrm>
        </p:spPr>
        <p:txBody>
          <a:bodyPr>
            <a:normAutofit/>
          </a:bodyPr>
          <a:lstStyle>
            <a:lvl1pPr>
              <a:defRPr sz="1600">
                <a:solidFill>
                  <a:srgbClr val="8A8A8A"/>
                </a:solidFill>
                <a:latin typeface="Copperplate Gothic Light" panose="020e0507020206020404" pitchFamily="34" charset="0"/>
              </a:defRPr>
            </a:lvl1pPr>
            <a:lvl2pPr>
              <a:defRPr sz="1600">
                <a:solidFill>
                  <a:srgbClr val="8A8A8A"/>
                </a:solidFill>
                <a:latin typeface="Copperplate Gothic Light" panose="020e0507020206020404" pitchFamily="34" charset="0"/>
              </a:defRPr>
            </a:lvl2pPr>
            <a:lvl3pPr>
              <a:defRPr sz="1600">
                <a:solidFill>
                  <a:srgbClr val="8A8A8A"/>
                </a:solidFill>
                <a:latin typeface="Copperplate Gothic Light" panose="020e0507020206020404" pitchFamily="34" charset="0"/>
              </a:defRPr>
            </a:lvl3pPr>
            <a:lvl4pPr>
              <a:defRPr sz="1600">
                <a:solidFill>
                  <a:srgbClr val="8A8A8A"/>
                </a:solidFill>
                <a:latin typeface="Copperplate Gothic Light" panose="020e0507020206020404" pitchFamily="34" charset="0"/>
              </a:defRPr>
            </a:lvl4pPr>
            <a:lvl5pPr>
              <a:defRPr sz="1600">
                <a:solidFill>
                  <a:srgbClr val="8A8A8A"/>
                </a:solidFill>
                <a:latin typeface="Copperplate Gothic Light" panose="020e05070202060204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
          <p:cNvSpPr>
            <a:spLocks noGrp="1"/>
          </p:cNvSpPr>
          <p:nvPr>
            <p:ph type="ctrTitle"/>
          </p:nvPr>
        </p:nvSpPr>
        <p:spPr>
          <a:xfrm>
            <a:off x="1693389" y="1780631"/>
            <a:ext cx="5939321" cy="638969"/>
          </a:xfrm>
        </p:spPr>
        <p:txBody>
          <a:bodyPr/>
          <a:lstStyle>
            <a:lvl1pPr>
              <a:defRPr sz="2400">
                <a:latin typeface="Copperplate Gothic Light" panose="020e0507020206020404" pitchFamily="34" charset="0"/>
              </a:defRPr>
            </a:lvl1pPr>
          </a:lstStyle>
          <a:p>
            <a:r>
              <a:rPr lang="en-US" smtClean="0"/>
              <a:t>Click to edit Master title style</a:t>
            </a:r>
            <a:endParaRPr lang="en-US"/>
          </a:p>
        </p:txBody>
      </p:sp>
      <p:sp>
        <p:nvSpPr>
          <p:cNvPr id="6" name="Date Placeholder 2"/>
          <p:cNvSpPr>
            <a:spLocks noGrp="1"/>
          </p:cNvSpPr>
          <p:nvPr>
            <p:ph type="dt" sz="half" idx="10"/>
          </p:nvPr>
        </p:nvSpPr>
        <p:spPr/>
        <p:txBody>
          <a:bodyPr/>
          <a:lstStyle>
            <a:lvl1pPr>
              <a:defRPr/>
            </a:lvl1pPr>
          </a:lstStyle>
          <a:p>
            <a:pPr>
              <a:defRPr/>
            </a:pPr>
            <a:fld id="{BAA95B89-6D06-4A9B-A60C-CBACD9867C45}" type="datetime1">
              <a:rPr lang="en-US">
                <a:solidFill>
                  <a:srgbClr val="9C4636">
                    <a:tint val="75000"/>
                  </a:srgbClr>
                </a:solidFill>
              </a:rPr>
              <a:pPr>
                <a:defRPr/>
              </a:pPr>
              <a:t>7/16/2018</a:t>
            </a:fld>
          </a:p>
        </p:txBody>
      </p:sp>
      <p:sp>
        <p:nvSpPr>
          <p:cNvPr id="7" name="Footer Placeholder 3"/>
          <p:cNvSpPr>
            <a:spLocks noGrp="1"/>
          </p:cNvSpPr>
          <p:nvPr>
            <p:ph type="ftr" sz="quarter" idx="11"/>
          </p:nvPr>
        </p:nvSpPr>
        <p:spPr/>
        <p:txBody>
          <a:bodyPr/>
          <a:lstStyle>
            <a:lvl1pPr>
              <a:defRPr/>
            </a:lvl1pPr>
          </a:lstStyle>
          <a:p>
            <a:pPr>
              <a:defRPr/>
            </a:pPr>
            <a:endParaRPr lang="en-US">
              <a:solidFill>
                <a:srgbClr val="9C4636">
                  <a:tint val="75000"/>
                </a:srgbClr>
              </a:solidFill>
            </a:endParaRPr>
          </a:p>
        </p:txBody>
      </p:sp>
      <p:sp>
        <p:nvSpPr>
          <p:cNvPr id="8" name="Slide Number Placeholder 4"/>
          <p:cNvSpPr>
            <a:spLocks noGrp="1"/>
          </p:cNvSpPr>
          <p:nvPr>
            <p:ph type="sldNum" sz="quarter" idx="12"/>
          </p:nvPr>
        </p:nvSpPr>
        <p:spPr/>
        <p:txBody>
          <a:bodyPr/>
          <a:lstStyle>
            <a:lvl1pPr>
              <a:defRPr/>
            </a:lvl1pPr>
          </a:lstStyle>
          <a:p>
            <a:pPr>
              <a:defRPr/>
            </a:pPr>
            <a:fld id="{0026785E-1BC2-441A-858D-33E150C6F739}" type="slidenum">
              <a:rPr lang="en-US">
                <a:solidFill>
                  <a:srgbClr val="9C4636">
                    <a:tint val="75000"/>
                  </a:srgbClr>
                </a:solidFill>
              </a:rPr>
              <a:pPr>
                <a:defRPr/>
              </a:pPr>
              <a:t>‹#›</a:t>
            </a:fld>
          </a:p>
        </p:txBody>
      </p:sp>
    </p:spTree>
    <p:extLst>
      <p:ext uri="{BB962C8B-B14F-4D97-AF65-F5344CB8AC3E}">
        <p14:creationId xmlns:p14="http://schemas.microsoft.com/office/powerpoint/2010/main" val="1791624640"/>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userDrawn="1">
  <p:cSld name="1_Title Slide">
    <p:spTree>
      <p:nvGrpSpPr>
        <p:cNvPr id="1" name=""/>
        <p:cNvGrpSpPr/>
        <p:nvPr/>
      </p:nvGrpSpPr>
      <p:grpSpPr>
        <a:xfrm>
          <a:off x="0" y="0"/>
          <a:ext cx="0" cy="0"/>
        </a:xfrm>
      </p:grpSpPr>
      <p:pic>
        <p:nvPicPr>
          <p:cNvPr id="4" name="Picture 6" descr="Felhaber powerpoint bckgrds-14.png"/>
          <p:cNvPicPr>
            <a:picLocks noChangeAspect="1"/>
          </p:cNvPicPr>
          <p:nvPr userDrawn="1"/>
        </p:nvPicPr>
        <p:blipFill>
          <a:blip r:embed="rId1">
            <a:extLst>
              <a:ext uri="{28A0092B-C50C-407E-A947-70E740481C1C}">
                <a14:useLocalDpi xmlns:a14="http://schemas.microsoft.com/office/drawing/2010/main" val="0"/>
              </a:ext>
            </a:extLst>
          </a:blip>
          <a:srcRect l="32001"/>
          <a:stretch>
            <a:fillRect/>
          </a:stretch>
        </p:blipFill>
        <p:spPr bwMode="auto">
          <a:xfrm>
            <a:off x="0" y="5729288"/>
            <a:ext cx="9282113"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Felhaber powerpoint bckgrds-14.png"/>
          <p:cNvPicPr>
            <a:picLocks noChangeAspect="1"/>
          </p:cNvPicPr>
          <p:nvPr userDrawn="1"/>
        </p:nvPicPr>
        <p:blipFill>
          <a:blip r:embed="rId1">
            <a:extLst>
              <a:ext uri="{28A0092B-C50C-407E-A947-70E740481C1C}">
                <a14:useLocalDpi xmlns:a14="http://schemas.microsoft.com/office/drawing/2010/main" val="0"/>
              </a:ext>
            </a:extLst>
          </a:blip>
          <a:srcRect l="32001"/>
          <a:stretch>
            <a:fillRect/>
          </a:stretch>
        </p:blipFill>
        <p:spPr bwMode="auto">
          <a:xfrm>
            <a:off x="0" y="0"/>
            <a:ext cx="9282113"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119063" y="1165225"/>
            <a:ext cx="9401176" cy="4891088"/>
          </a:xfrm>
          <a:prstGeom prst="rect">
            <a:avLst/>
          </a:prstGeom>
          <a:solidFill>
            <a:schemeClr val="bg1"/>
          </a:solidFill>
          <a:ln>
            <a:noFill/>
          </a:ln>
          <a:effectLst>
            <a:outerShdw blurRad="63500" sx="103000" sy="103000" algn="ctr"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ct val="0"/>
              </a:spcBef>
              <a:spcAft>
                <a:spcPct val="0"/>
              </a:spcAft>
              <a:defRPr/>
            </a:pPr>
            <a:endParaRPr lang="en-US"/>
          </a:p>
        </p:txBody>
      </p:sp>
      <p:pic>
        <p:nvPicPr>
          <p:cNvPr id="7" name="Picture 9" descr="FL_Stainless Square-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1858963" y="555625"/>
            <a:ext cx="5353050" cy="401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408953" y="3886200"/>
            <a:ext cx="6400800" cy="1752600"/>
          </a:xfrm>
        </p:spPr>
        <p:txBody>
          <a:bodyPr>
            <a:normAutofit/>
          </a:bodyPr>
          <a:lstStyle>
            <a:lvl1pPr marL="0" indent="0" algn="ctr">
              <a:buNone/>
              <a:defRPr sz="1800">
                <a:solidFill>
                  <a:srgbClr val="8A8A8A"/>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Date Placeholder 3"/>
          <p:cNvSpPr>
            <a:spLocks noGrp="1"/>
          </p:cNvSpPr>
          <p:nvPr>
            <p:ph type="dt" sz="half" idx="10"/>
          </p:nvPr>
        </p:nvSpPr>
        <p:spPr/>
        <p:txBody>
          <a:bodyPr/>
          <a:lstStyle>
            <a:lvl1pPr>
              <a:defRPr/>
            </a:lvl1pPr>
          </a:lstStyle>
          <a:p>
            <a:pPr>
              <a:defRPr/>
            </a:pPr>
            <a:fld id="{52B0622F-5751-4850-A1B4-1E3899C0A9C8}" type="datetime1">
              <a:rPr lang="en-US"/>
              <a:pPr>
                <a:defRPr/>
              </a:pPr>
              <a:t>7/16/2018</a:t>
            </a:fld>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B54BF6CF-FF9C-44CB-8B10-6FBD72C274A4}" type="slidenum">
              <a:rPr lang="en-US"/>
              <a:pPr>
                <a:defRPr/>
              </a:pPr>
              <a:t>‹#›</a:t>
            </a:fld>
          </a:p>
        </p:txBody>
      </p:sp>
    </p:spTree>
    <p:extLst>
      <p:ext uri="{BB962C8B-B14F-4D97-AF65-F5344CB8AC3E}">
        <p14:creationId xmlns:p14="http://schemas.microsoft.com/office/powerpoint/2010/main" val="912085196"/>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1026" name="Title Placeholder 1"/>
          <p:cNvSpPr>
            <a:spLocks noGrp="1"/>
          </p:cNvSpPr>
          <p:nvPr>
            <p:ph type="title"/>
          </p:nvPr>
        </p:nvSpPr>
        <p:spPr bwMode="auto">
          <a:xfrm>
            <a:off x="1693863" y="1936750"/>
            <a:ext cx="5938837"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Headline here</a:t>
            </a:r>
          </a:p>
        </p:txBody>
      </p:sp>
      <p:sp>
        <p:nvSpPr>
          <p:cNvPr id="1027" name="Text Placeholder 2"/>
          <p:cNvSpPr>
            <a:spLocks noGrp="1"/>
          </p:cNvSpPr>
          <p:nvPr>
            <p:ph type="body" idx="1"/>
          </p:nvPr>
        </p:nvSpPr>
        <p:spPr bwMode="auto">
          <a:xfrm>
            <a:off x="1693863" y="2359025"/>
            <a:ext cx="5938837" cy="389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altLang="en-US" smtClean="0"/>
              <a:t>Loremipsumdolor sit amet, consecteturadipiscingelit. Vivamus sollicitudinnecmetusnecegestas. Sed eget mi id ipsumegestaseleifend eget id est. Maecenasnecarcuornare, eleifendrisus id, sagittis.</a:t>
            </a:r>
          </a:p>
          <a:p>
            <a:pPr lvl="0"/>
            <a:endParaRPr lang="da-DK" altLang="en-US" smtClean="0"/>
          </a:p>
          <a:p>
            <a:pPr lvl="0"/>
            <a:r>
              <a:rPr lang="da-DK" altLang="en-US" smtClean="0"/>
              <a:t>•  Nullam vel orci eget anteefficitur</a:t>
            </a:r>
          </a:p>
          <a:p>
            <a:pPr lvl="0"/>
            <a:r>
              <a:rPr lang="da-DK" altLang="en-US" smtClean="0"/>
              <a:t>•  Taccumsan non aliquetnisi. </a:t>
            </a:r>
          </a:p>
          <a:p>
            <a:pPr lvl="0"/>
            <a:r>
              <a:rPr lang="da-DK" altLang="en-US" smtClean="0"/>
              <a:t>•  Nullamconsecteturdiam in convallis.</a:t>
            </a:r>
          </a:p>
          <a:p>
            <a:pPr lvl="0"/>
            <a:r>
              <a:rPr lang="da-DK" altLang="en-US" smtClean="0"/>
              <a:t>•  Molestietiam eget sempersem et feugiat. </a:t>
            </a:r>
            <a:endParaRPr lang="en-US" altLang="en-US" smtClean="0"/>
          </a:p>
          <a:p>
            <a:pPr lvl="0"/>
            <a:endParaRPr lang="en-US"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ct val="0"/>
              </a:spcBef>
              <a:spcAft>
                <a:spcPct val="0"/>
              </a:spcAft>
              <a:defRPr sz="1200">
                <a:solidFill>
                  <a:schemeClr val="tx1">
                    <a:tint val="75000"/>
                  </a:schemeClr>
                </a:solidFill>
                <a:latin typeface="+mn-lt"/>
                <a:cs typeface="+mn-cs"/>
              </a:defRPr>
            </a:lvl1pPr>
          </a:lstStyle>
          <a:p>
            <a:pPr>
              <a:buSzTx/>
              <a:defRPr/>
            </a:pPr>
            <a:fld id="{25BBDA5C-1E29-4A8C-A44D-EAC497127FDF}" type="datetime1">
              <a:rPr lang="en-US">
                <a:solidFill>
                  <a:srgbClr val="9C4636">
                    <a:tint val="75000"/>
                  </a:srgbClr>
                </a:solidFill>
              </a:rPr>
              <a:pPr>
                <a:buSzTx/>
                <a:defRPr/>
              </a:pPr>
              <a:t>7/16/2018</a:t>
            </a:fl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ct val="0"/>
              </a:spcBef>
              <a:spcAft>
                <a:spcPct val="0"/>
              </a:spcAft>
              <a:defRPr sz="1200">
                <a:solidFill>
                  <a:schemeClr val="tx1">
                    <a:tint val="75000"/>
                  </a:schemeClr>
                </a:solidFill>
                <a:latin typeface="+mn-lt"/>
                <a:cs typeface="+mn-cs"/>
              </a:defRPr>
            </a:lvl1pPr>
          </a:lstStyle>
          <a:p>
            <a:pPr>
              <a:buSzTx/>
              <a:defRPr/>
            </a:pPr>
            <a:endParaRPr lang="en-US">
              <a:solidFill>
                <a:srgbClr val="9C4636">
                  <a:tint val="75000"/>
                </a:srgb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ct val="0"/>
              </a:spcBef>
              <a:spcAft>
                <a:spcPct val="0"/>
              </a:spcAft>
              <a:defRPr sz="1200">
                <a:solidFill>
                  <a:schemeClr val="tx1">
                    <a:tint val="75000"/>
                  </a:schemeClr>
                </a:solidFill>
                <a:latin typeface="+mn-lt"/>
                <a:cs typeface="+mn-cs"/>
              </a:defRPr>
            </a:lvl1pPr>
          </a:lstStyle>
          <a:p>
            <a:pPr>
              <a:buSzTx/>
              <a:defRPr/>
            </a:pPr>
            <a:fld id="{652A9048-1F64-461E-A166-E76E5C7DE999}" type="slidenum">
              <a:rPr lang="en-US">
                <a:solidFill>
                  <a:srgbClr val="9C4636">
                    <a:tint val="75000"/>
                  </a:srgbClr>
                </a:solidFill>
              </a:rPr>
              <a:pPr>
                <a:buSzTx/>
                <a:defRPr/>
              </a:pPr>
              <a:t>‹#›</a:t>
            </a:fld>
          </a:p>
        </p:txBody>
      </p:sp>
    </p:spTree>
    <p:extLst>
      <p:ext uri="{BB962C8B-B14F-4D97-AF65-F5344CB8AC3E}">
        <p14:creationId xmlns:p14="http://schemas.microsoft.com/office/powerpoint/2010/main" val="2116772860"/>
      </p:ext>
    </p:extLst>
  </p:cSld>
  <p:clrMap bg1="lt1" tx1="dk1" bg2="lt2" tx2="dk2" accent1="accent1" accent2="accent2" accent3="accent3" accent4="accent4" accent5="accent5" accent6="accent6" hlink="hlink" folHlink="folHlink"/>
  <p:sldLayoutIdLst>
    <p:sldLayoutId id="2147483947" r:id="rId1"/>
    <p:sldLayoutId id="2147483948" r:id="rId2"/>
    <p:sldLayoutId id="2147483949" r:id="rId3"/>
    <p:sldLayoutId id="2147483950" r:id="rId4"/>
    <p:sldLayoutId id="2147483951" r:id="rId5"/>
  </p:sldLayoutIdLst>
  <p:transition/>
  <p:timing/>
  <p:hf hdr="0" ftr="0" dt="0"/>
  <p:txStyles>
    <p:titleStyle>
      <a:lvl1pPr algn="l" defTabSz="457200" rtl="0" eaLnBrk="0" fontAlgn="base" hangingPunct="0">
        <a:spcBef>
          <a:spcPct val="0"/>
        </a:spcBef>
        <a:spcAft>
          <a:spcPct val="0"/>
        </a:spcAft>
        <a:defRPr sz="4400" kern="1200">
          <a:solidFill>
            <a:schemeClr val="tx1"/>
          </a:solidFill>
          <a:latin typeface="CG Omega" panose="020b0502050508020304" pitchFamily="34" charset="0"/>
          <a:ea typeface="+mj-ea"/>
          <a:cs typeface="+mj-cs"/>
        </a:defRPr>
      </a:lvl1pPr>
      <a:lvl2pPr algn="l" defTabSz="457200" rtl="0" eaLnBrk="0" fontAlgn="base" hangingPunct="0">
        <a:spcBef>
          <a:spcPct val="0"/>
        </a:spcBef>
        <a:spcAft>
          <a:spcPct val="0"/>
        </a:spcAft>
        <a:defRPr sz="4400">
          <a:solidFill>
            <a:schemeClr val="tx1"/>
          </a:solidFill>
          <a:latin typeface="CG Omega" panose="020b0502050508020304" pitchFamily="34" charset="0"/>
        </a:defRPr>
      </a:lvl2pPr>
      <a:lvl3pPr algn="l" defTabSz="457200" rtl="0" eaLnBrk="0" fontAlgn="base" hangingPunct="0">
        <a:spcBef>
          <a:spcPct val="0"/>
        </a:spcBef>
        <a:spcAft>
          <a:spcPct val="0"/>
        </a:spcAft>
        <a:defRPr sz="4400">
          <a:solidFill>
            <a:schemeClr val="tx1"/>
          </a:solidFill>
          <a:latin typeface="CG Omega" panose="020b0502050508020304" pitchFamily="34" charset="0"/>
        </a:defRPr>
      </a:lvl3pPr>
      <a:lvl4pPr algn="l" defTabSz="457200" rtl="0" eaLnBrk="0" fontAlgn="base" hangingPunct="0">
        <a:spcBef>
          <a:spcPct val="0"/>
        </a:spcBef>
        <a:spcAft>
          <a:spcPct val="0"/>
        </a:spcAft>
        <a:defRPr sz="4400">
          <a:solidFill>
            <a:schemeClr val="tx1"/>
          </a:solidFill>
          <a:latin typeface="CG Omega" panose="020b0502050508020304" pitchFamily="34" charset="0"/>
        </a:defRPr>
      </a:lvl4pPr>
      <a:lvl5pPr algn="l" defTabSz="457200" rtl="0" eaLnBrk="0" fontAlgn="base" hangingPunct="0">
        <a:spcBef>
          <a:spcPct val="0"/>
        </a:spcBef>
        <a:spcAft>
          <a:spcPct val="0"/>
        </a:spcAft>
        <a:defRPr sz="4400">
          <a:solidFill>
            <a:schemeClr val="tx1"/>
          </a:solidFill>
          <a:latin typeface="CG Omega" panose="020b0502050508020304" pitchFamily="34" charset="0"/>
        </a:defRPr>
      </a:lvl5pPr>
      <a:lvl6pPr marL="457200" algn="l" defTabSz="457200" rtl="0" fontAlgn="base">
        <a:spcBef>
          <a:spcPct val="0"/>
        </a:spcBef>
        <a:spcAft>
          <a:spcPct val="0"/>
        </a:spcAft>
        <a:defRPr sz="4400">
          <a:solidFill>
            <a:schemeClr val="tx1"/>
          </a:solidFill>
          <a:latin typeface="CG Omega" panose="020b0502050508020304" pitchFamily="34" charset="0"/>
        </a:defRPr>
      </a:lvl6pPr>
      <a:lvl7pPr marL="914400" algn="l" defTabSz="457200" rtl="0" fontAlgn="base">
        <a:spcBef>
          <a:spcPct val="0"/>
        </a:spcBef>
        <a:spcAft>
          <a:spcPct val="0"/>
        </a:spcAft>
        <a:defRPr sz="4400">
          <a:solidFill>
            <a:schemeClr val="tx1"/>
          </a:solidFill>
          <a:latin typeface="CG Omega" panose="020b0502050508020304" pitchFamily="34" charset="0"/>
        </a:defRPr>
      </a:lvl7pPr>
      <a:lvl8pPr marL="1371600" algn="l" defTabSz="457200" rtl="0" fontAlgn="base">
        <a:spcBef>
          <a:spcPct val="0"/>
        </a:spcBef>
        <a:spcAft>
          <a:spcPct val="0"/>
        </a:spcAft>
        <a:defRPr sz="4400">
          <a:solidFill>
            <a:schemeClr val="tx1"/>
          </a:solidFill>
          <a:latin typeface="CG Omega" panose="020b0502050508020304" pitchFamily="34" charset="0"/>
        </a:defRPr>
      </a:lvl8pPr>
      <a:lvl9pPr marL="1828800" algn="l" defTabSz="457200" rtl="0" fontAlgn="base">
        <a:spcBef>
          <a:spcPct val="0"/>
        </a:spcBef>
        <a:spcAft>
          <a:spcPct val="0"/>
        </a:spcAft>
        <a:defRPr sz="4400">
          <a:solidFill>
            <a:schemeClr val="tx1"/>
          </a:solidFill>
          <a:latin typeface="CG Omega" panose="020b0502050508020304" pitchFamily="34" charset="0"/>
        </a:defRPr>
      </a:lvl9pPr>
    </p:titleStyle>
    <p:bodyStyle>
      <a:lvl1pPr algn="l" defTabSz="457200" rtl="0" eaLnBrk="0" fontAlgn="base" hangingPunct="0">
        <a:spcBef>
          <a:spcPct val="20000"/>
        </a:spcBef>
        <a:spcAft>
          <a:spcPct val="0"/>
        </a:spcAft>
        <a:buFont typeface="Arial"/>
        <a:defRPr sz="3200" kern="1200">
          <a:solidFill>
            <a:srgbClr val="8A8A8A"/>
          </a:solidFill>
          <a:latin typeface="CG Omega" panose="020b0502050508020304" pitchFamily="34" charset="0"/>
          <a:ea typeface="+mn-ea"/>
          <a:cs typeface="+mn-cs"/>
        </a:defRPr>
      </a:lvl1pPr>
      <a:lvl2pPr marL="742950" indent="-285750" algn="l" defTabSz="457200" rtl="0" eaLnBrk="0" fontAlgn="base" hangingPunct="0">
        <a:spcBef>
          <a:spcPct val="20000"/>
        </a:spcBef>
        <a:spcAft>
          <a:spcPct val="0"/>
        </a:spcAft>
        <a:buFont typeface="Arial"/>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0.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4.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5.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6.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7.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8.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9.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5.xml" /><Relationship Id="rId2" Type="http://schemas.openxmlformats.org/officeDocument/2006/relationships/notesSlide" Target="../notesSlides/notesSlide2.xml" /><Relationship Id="rId3" Type="http://schemas.openxmlformats.org/officeDocument/2006/relationships/image" Target="../media/image3.png" /><Relationship Id="rId4" Type="http://schemas.openxmlformats.org/officeDocument/2006/relationships/image" Target="../media/image4.pn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0.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1.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2.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3.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4.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5.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6.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7.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8.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9.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0.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1.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2.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3.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4.xm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5.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6.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7.xm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8.xm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9.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0.xml"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1.xml"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2.xml"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3.xml" /></Relationships>
</file>

<file path=ppt/slides/_rels/slide4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4.xml" /></Relationships>
</file>

<file path=ppt/slides/_rels/slide45.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notesSlide" Target="../notesSlides/notesSlide45.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Subtitle 2"/>
          <p:cNvSpPr txBox="1"/>
          <p:nvPr/>
        </p:nvSpPr>
        <p:spPr bwMode="auto">
          <a:xfrm>
            <a:off x="683568" y="3501008"/>
            <a:ext cx="7848872"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defTabSz="457200" rtl="0" eaLnBrk="0" fontAlgn="base" hangingPunct="0">
              <a:spcBef>
                <a:spcPct val="20000"/>
              </a:spcBef>
              <a:spcAft>
                <a:spcPct val="0"/>
              </a:spcAft>
              <a:buFont typeface="Arial"/>
              <a:buNone/>
              <a:defRPr sz="1800" kern="1200">
                <a:solidFill>
                  <a:srgbClr val="8A8A8A"/>
                </a:solidFill>
                <a:latin typeface="+mn-lt"/>
                <a:ea typeface="+mn-ea"/>
                <a:cs typeface="+mn-cs"/>
              </a:defRPr>
            </a:lvl1pPr>
            <a:lvl2pPr marL="457200" indent="0" algn="ctr" defTabSz="457200" rtl="0" eaLnBrk="0" fontAlgn="base" hangingPunct="0">
              <a:spcBef>
                <a:spcPct val="20000"/>
              </a:spcBef>
              <a:spcAft>
                <a:spcPct val="0"/>
              </a:spcAft>
              <a:buFont typeface="Arial"/>
              <a:buNone/>
              <a:defRPr sz="2800" kern="1200">
                <a:solidFill>
                  <a:schemeClr val="tx1">
                    <a:tint val="75000"/>
                  </a:schemeClr>
                </a:solidFill>
                <a:latin typeface="+mn-lt"/>
                <a:ea typeface="+mn-ea"/>
                <a:cs typeface="+mn-cs"/>
              </a:defRPr>
            </a:lvl2pPr>
            <a:lvl3pPr marL="914400" indent="0" algn="ctr" defTabSz="457200" rtl="0" eaLnBrk="0" fontAlgn="base" hangingPunct="0">
              <a:spcBef>
                <a:spcPct val="20000"/>
              </a:spcBef>
              <a:spcAft>
                <a:spcPct val="0"/>
              </a:spcAft>
              <a:buFont typeface="Arial"/>
              <a:buNone/>
              <a:defRPr sz="2400" kern="1200">
                <a:solidFill>
                  <a:schemeClr val="tx1">
                    <a:tint val="75000"/>
                  </a:schemeClr>
                </a:solidFill>
                <a:latin typeface="+mn-lt"/>
                <a:ea typeface="+mn-ea"/>
                <a:cs typeface="+mn-cs"/>
              </a:defRPr>
            </a:lvl3pPr>
            <a:lvl4pPr marL="1371600" indent="0" algn="ctr" defTabSz="457200" rtl="0" eaLnBrk="0" fontAlgn="base" hangingPunct="0">
              <a:spcBef>
                <a:spcPct val="20000"/>
              </a:spcBef>
              <a:spcAft>
                <a:spcPct val="0"/>
              </a:spcAft>
              <a:buFont typeface="Arial"/>
              <a:buNone/>
              <a:defRPr sz="2000" kern="1200">
                <a:solidFill>
                  <a:schemeClr val="tx1">
                    <a:tint val="75000"/>
                  </a:schemeClr>
                </a:solidFill>
                <a:latin typeface="+mn-lt"/>
                <a:ea typeface="+mn-ea"/>
                <a:cs typeface="+mn-cs"/>
              </a:defRPr>
            </a:lvl4pPr>
            <a:lvl5pPr marL="1828800" indent="0" algn="ctr" defTabSz="457200" rtl="0" eaLnBrk="0" fontAlgn="base" hangingPunct="0">
              <a:spcBef>
                <a:spcPct val="20000"/>
              </a:spcBef>
              <a:spcAft>
                <a:spcPct val="0"/>
              </a:spcAft>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eaLnBrk="1" fontAlgn="auto" hangingPunct="1">
              <a:spcAft>
                <a:spcPct val="0"/>
              </a:spcAft>
              <a:buSzTx/>
              <a:buFont typeface="Arial"/>
              <a:buNone/>
              <a:defRPr/>
            </a:pPr>
            <a:r>
              <a:rPr lang="en-US" sz="3400" b="1" cap="small" smtClean="0">
                <a:solidFill>
                  <a:srgbClr val="9C4636"/>
                </a:solidFill>
              </a:rPr>
              <a:t>Unlawful Harassment And Offensive Behavior</a:t>
            </a:r>
            <a:endParaRPr lang="en-US" sz="3400" b="1" cap="small" smtClean="0">
              <a:solidFill>
                <a:srgbClr val="8A8A8A">
                  <a:lumMod val="75000"/>
                </a:srgbClr>
              </a:solidFill>
            </a:endParaRPr>
          </a:p>
        </p:txBody>
      </p:sp>
    </p:spTree>
    <p:extLst>
      <p:ext uri="{BB962C8B-B14F-4D97-AF65-F5344CB8AC3E}">
        <p14:creationId xmlns:p14="http://schemas.microsoft.com/office/powerpoint/2010/main" val="1459751893"/>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a:bodyPr>
          <a:lstStyle/>
          <a:p>
            <a:pPr marL="104775" lvl="2"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“Sexual harassment happens in all/most workplaces”</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78% of Women 18-49</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64% of Women 50+</a:t>
            </a:r>
          </a:p>
          <a:p>
            <a:pPr marL="0" lvl="3"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NBC News Poll Oct. 23-26, 2017</a:t>
            </a:r>
            <a:endParaRPr lang="en-US" altLang="en-US" sz="2800">
              <a:solidFill>
                <a:schemeClr val="bg2">
                  <a:lumMod val="10000"/>
                </a:schemeClr>
              </a:solidFill>
              <a:latin typeface="+mn-lt"/>
              <a:ea typeface="Verdana" pitchFamily="34" charset="0"/>
              <a:cs typeface="Verdana" pitchFamily="34" charset="0"/>
            </a:endParaRPr>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Why Are We Here:  Me Too . .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10</a:t>
            </a:fld>
            <a:endParaRPr lang="en-US" sz="1000">
              <a:solidFill>
                <a:srgbClr val="9C4636">
                  <a:tint val="75000"/>
                </a:srgbClr>
              </a:solidFill>
            </a:endParaRPr>
          </a:p>
        </p:txBody>
      </p:sp>
    </p:spTree>
    <p:extLst>
      <p:ext uri="{BB962C8B-B14F-4D97-AF65-F5344CB8AC3E}">
        <p14:creationId xmlns:p14="http://schemas.microsoft.com/office/powerpoint/2010/main" val="13546449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a:bodyPr>
          <a:lstStyle/>
          <a:p>
            <a:pPr marL="104775" lvl="2"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Sexual harassment in the workplace is sexual abuse.</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74% Agree (80% Democrats; 66% Republicans)</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24% Disagree</a:t>
            </a:r>
          </a:p>
          <a:p>
            <a:pPr marL="0" lvl="3"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Marist Poll (September 2017)</a:t>
            </a:r>
            <a:endParaRPr lang="en-US" altLang="en-US" sz="2800">
              <a:solidFill>
                <a:schemeClr val="bg2">
                  <a:lumMod val="10000"/>
                </a:schemeClr>
              </a:solidFill>
              <a:latin typeface="+mn-lt"/>
              <a:ea typeface="Verdana" pitchFamily="34" charset="0"/>
              <a:cs typeface="Verdana" pitchFamily="34" charset="0"/>
            </a:endParaRPr>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Why Are We Here:  Me Too . .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11</a:t>
            </a:fld>
            <a:endParaRPr lang="en-US" sz="1000">
              <a:solidFill>
                <a:srgbClr val="9C4636">
                  <a:tint val="75000"/>
                </a:srgbClr>
              </a:solidFill>
            </a:endParaRPr>
          </a:p>
        </p:txBody>
      </p:sp>
    </p:spTree>
    <p:extLst>
      <p:ext uri="{BB962C8B-B14F-4D97-AF65-F5344CB8AC3E}">
        <p14:creationId xmlns:p14="http://schemas.microsoft.com/office/powerpoint/2010/main" val="21474861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a:bodyPr>
          <a:lstStyle/>
          <a:p>
            <a:pPr marL="104775" lvl="2"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Most Americans think companies bear the responsibility of preventing sexual harassment</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65% - Responsibility of </a:t>
            </a:r>
            <a:r>
              <a:rPr lang="en-US" altLang="en-US" sz="2800" u="sng" smtClean="0">
                <a:solidFill>
                  <a:schemeClr val="bg2">
                    <a:lumMod val="10000"/>
                  </a:schemeClr>
                </a:solidFill>
                <a:latin typeface="+mn-lt"/>
                <a:ea typeface="Verdana" pitchFamily="34" charset="0"/>
                <a:cs typeface="Verdana" pitchFamily="34" charset="0"/>
              </a:rPr>
              <a:t>company</a:t>
            </a:r>
            <a:r>
              <a:rPr lang="en-US" altLang="en-US" sz="2800" smtClean="0">
                <a:solidFill>
                  <a:schemeClr val="bg2">
                    <a:lumMod val="10000"/>
                  </a:schemeClr>
                </a:solidFill>
                <a:latin typeface="+mn-lt"/>
                <a:ea typeface="Verdana" pitchFamily="34" charset="0"/>
                <a:cs typeface="Verdana" pitchFamily="34" charset="0"/>
              </a:rPr>
              <a:t> to prevent or solve</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28% - Responsibility of </a:t>
            </a:r>
            <a:r>
              <a:rPr lang="en-US" altLang="en-US" sz="2800" u="sng" smtClean="0">
                <a:solidFill>
                  <a:schemeClr val="bg2">
                    <a:lumMod val="10000"/>
                  </a:schemeClr>
                </a:solidFill>
                <a:latin typeface="+mn-lt"/>
                <a:ea typeface="Verdana" pitchFamily="34" charset="0"/>
                <a:cs typeface="Verdana" pitchFamily="34" charset="0"/>
              </a:rPr>
              <a:t>individual</a:t>
            </a:r>
            <a:r>
              <a:rPr lang="en-US" altLang="en-US" sz="2800" smtClean="0">
                <a:solidFill>
                  <a:schemeClr val="bg2">
                    <a:lumMod val="10000"/>
                  </a:schemeClr>
                </a:solidFill>
                <a:latin typeface="+mn-lt"/>
                <a:ea typeface="Verdana" pitchFamily="34" charset="0"/>
                <a:cs typeface="Verdana" pitchFamily="34" charset="0"/>
              </a:rPr>
              <a:t> to prevent or solve</a:t>
            </a:r>
          </a:p>
          <a:p>
            <a:pPr marL="0" lvl="3"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Marist Poll; Third Rail; PBS</a:t>
            </a:r>
            <a:endParaRPr lang="en-US" altLang="en-US" sz="2800">
              <a:solidFill>
                <a:schemeClr val="bg2">
                  <a:lumMod val="10000"/>
                </a:schemeClr>
              </a:solidFill>
              <a:latin typeface="+mn-lt"/>
              <a:ea typeface="Verdana" pitchFamily="34" charset="0"/>
              <a:cs typeface="Verdana" pitchFamily="34" charset="0"/>
            </a:endParaRPr>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Why Are We Here:  Me Too . .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12</a:t>
            </a:fld>
            <a:endParaRPr lang="en-US" sz="1000">
              <a:solidFill>
                <a:srgbClr val="9C4636">
                  <a:tint val="75000"/>
                </a:srgbClr>
              </a:solidFill>
            </a:endParaRPr>
          </a:p>
        </p:txBody>
      </p:sp>
    </p:spTree>
    <p:extLst>
      <p:ext uri="{BB962C8B-B14F-4D97-AF65-F5344CB8AC3E}">
        <p14:creationId xmlns:p14="http://schemas.microsoft.com/office/powerpoint/2010/main" val="13763531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a:bodyPr>
          <a:lstStyle/>
          <a:p>
            <a:pPr marL="104775" lvl="2"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Higher Scrutiny</a:t>
            </a:r>
          </a:p>
          <a:p>
            <a:pPr marL="676275" lvl="2" indent="-571500"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Increase in internal complaints</a:t>
            </a:r>
          </a:p>
          <a:p>
            <a:pPr marL="676275" lvl="2" indent="-571500"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No increase in EEOC charges, yet . . .</a:t>
            </a:r>
          </a:p>
          <a:p>
            <a:pPr marL="676275" lvl="2" indent="-571500"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Increase in litigation, just beginning</a:t>
            </a:r>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Why Are We Here:  Me Too . .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13</a:t>
            </a:fld>
            <a:endParaRPr lang="en-US" sz="1000">
              <a:solidFill>
                <a:srgbClr val="9C4636">
                  <a:tint val="75000"/>
                </a:srgbClr>
              </a:solidFill>
            </a:endParaRPr>
          </a:p>
        </p:txBody>
      </p:sp>
    </p:spTree>
    <p:extLst>
      <p:ext uri="{BB962C8B-B14F-4D97-AF65-F5344CB8AC3E}">
        <p14:creationId xmlns:p14="http://schemas.microsoft.com/office/powerpoint/2010/main" val="12861379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83568" y="2351931"/>
            <a:ext cx="4248472" cy="4104456"/>
          </a:xfrm>
        </p:spPr>
        <p:txBody>
          <a:bodyPr>
            <a:normAutofit fontScale="62500" lnSpcReduction="20000"/>
          </a:bodyPr>
          <a:lstStyle/>
          <a:p>
            <a:pPr marL="461963" indent="-461963" eaLnBrk="1" hangingPunct="1">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Race </a:t>
            </a:r>
          </a:p>
          <a:p>
            <a:pPr marL="461963" indent="-461963" eaLnBrk="1" hangingPunct="1">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Color</a:t>
            </a:r>
          </a:p>
          <a:p>
            <a:pPr marL="461963" indent="-461963" eaLnBrk="1" hangingPunct="1">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Religion </a:t>
            </a:r>
          </a:p>
          <a:p>
            <a:pPr marL="461963" indent="-461963" eaLnBrk="1" hangingPunct="1">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Creed</a:t>
            </a:r>
          </a:p>
          <a:p>
            <a:pPr marL="461963" indent="-461963" eaLnBrk="1" hangingPunct="1">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Sex</a:t>
            </a:r>
          </a:p>
          <a:p>
            <a:pPr marL="461963" indent="-461963" eaLnBrk="1" hangingPunct="1">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National Origin</a:t>
            </a:r>
          </a:p>
          <a:p>
            <a:pPr marL="461963" indent="-461963" eaLnBrk="1" hangingPunct="1">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Disability</a:t>
            </a:r>
          </a:p>
          <a:p>
            <a:pPr marL="461963" indent="-461963" eaLnBrk="1" hangingPunct="1">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Age</a:t>
            </a:r>
          </a:p>
          <a:p>
            <a:pPr marL="461963" indent="-461963" eaLnBrk="1" hangingPunct="1">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Genetic Information</a:t>
            </a:r>
          </a:p>
          <a:p>
            <a:pPr marL="1604963" lvl="2" indent="-461963" eaLnBrk="1" hangingPunct="1">
              <a:buClr>
                <a:schemeClr val="tx1"/>
              </a:buClr>
              <a:buFont typeface="Wingdings" panose="05000000000000000000" pitchFamily="2" charset="2"/>
              <a:buChar char="Ø"/>
            </a:pPr>
            <a:endParaRPr lang="en-US" altLang="en-US" sz="3600">
              <a:solidFill>
                <a:schemeClr val="bg2">
                  <a:lumMod val="10000"/>
                </a:schemeClr>
              </a:solidFill>
              <a:latin typeface="+mn-lt"/>
              <a:ea typeface="Verdana" pitchFamily="34" charset="0"/>
              <a:cs typeface="Verdana" pitchFamily="34" charset="0"/>
            </a:endParaRPr>
          </a:p>
          <a:p>
            <a:pPr lvl="4" indent="0" eaLnBrk="1" hangingPunct="1">
              <a:buClr>
                <a:schemeClr val="tx1"/>
              </a:buClr>
              <a:buNone/>
            </a:pPr>
            <a:r>
              <a:rPr lang="en-US" altLang="en-US" sz="3600">
                <a:solidFill>
                  <a:schemeClr val="bg2">
                    <a:lumMod val="10000"/>
                  </a:schemeClr>
                </a:solidFill>
                <a:latin typeface="+mn-lt"/>
                <a:ea typeface="Verdana" pitchFamily="34" charset="0"/>
                <a:cs typeface="Verdana" pitchFamily="34" charset="0"/>
              </a:rPr>
              <a:t>	</a:t>
            </a:r>
            <a:endParaRPr lang="en-US"/>
          </a:p>
        </p:txBody>
      </p:sp>
      <p:sp>
        <p:nvSpPr>
          <p:cNvPr id="3" name="Title 2"/>
          <p:cNvSpPr>
            <a:spLocks noGrp="1"/>
          </p:cNvSpPr>
          <p:nvPr>
            <p:ph type="ctrTitle"/>
          </p:nvPr>
        </p:nvSpPr>
        <p:spPr>
          <a:xfrm>
            <a:off x="323528" y="1449736"/>
            <a:ext cx="8496944" cy="720079"/>
          </a:xfrm>
        </p:spPr>
        <p:txBody>
          <a:bodyPr/>
          <a:lstStyle/>
          <a:p>
            <a:pPr algn="ctr">
              <a:defRPr/>
            </a:pPr>
            <a:r>
              <a:rPr lang="en-US" sz="3000" b="1" cap="small">
                <a:latin typeface="+mj-lt"/>
              </a:rPr>
              <a:t>Protected Classes Under Minnesota, Federal </a:t>
            </a:r>
            <a:r>
              <a:rPr lang="en-US" sz="3000" b="1" cap="small" smtClean="0">
                <a:latin typeface="+mj-lt"/>
              </a:rPr>
              <a:t>And </a:t>
            </a:r>
            <a:r>
              <a:rPr lang="en-US" sz="3000" b="1" cap="small">
                <a:latin typeface="+mj-lt"/>
              </a:rPr>
              <a:t>Local Laws</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14</a:t>
            </a:fld>
            <a:endParaRPr lang="en-US" sz="1000">
              <a:solidFill>
                <a:srgbClr val="9C4636">
                  <a:tint val="75000"/>
                </a:srgbClr>
              </a:solidFill>
            </a:endParaRPr>
          </a:p>
        </p:txBody>
      </p:sp>
      <p:sp>
        <p:nvSpPr>
          <p:cNvPr id="5" name="Rectangle 5"/>
          <p:cNvSpPr>
            <a:spLocks noChangeArrowheads="1"/>
          </p:cNvSpPr>
          <p:nvPr/>
        </p:nvSpPr>
        <p:spPr bwMode="auto">
          <a:xfrm>
            <a:off x="4846280" y="2351931"/>
            <a:ext cx="3775075" cy="4086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61963" indent="-461963">
              <a:spcBef>
                <a:spcPts val="2400"/>
              </a:spcBef>
              <a:buClr>
                <a:schemeClr val="tx1"/>
              </a:buClr>
              <a:buFont typeface="Wingdings" panose="05000000000000000000" pitchFamily="2" charset="2"/>
              <a:buChar char="Ø"/>
              <a:defRPr/>
            </a:pPr>
            <a:r>
              <a:rPr lang="en-US" altLang="en-US" sz="2300">
                <a:solidFill>
                  <a:schemeClr val="bg2">
                    <a:lumMod val="10000"/>
                  </a:schemeClr>
                </a:solidFill>
                <a:latin typeface="+mn-lt"/>
                <a:ea typeface="Verdana" pitchFamily="34" charset="0"/>
                <a:cs typeface="Verdana" pitchFamily="34" charset="0"/>
              </a:rPr>
              <a:t>Marital Status</a:t>
            </a:r>
          </a:p>
          <a:p>
            <a:pPr marL="461963" indent="-461963">
              <a:spcBef>
                <a:spcPts val="1200"/>
              </a:spcBef>
              <a:buClr>
                <a:schemeClr val="tx1"/>
              </a:buClr>
              <a:buFont typeface="Wingdings" panose="05000000000000000000" pitchFamily="2" charset="2"/>
              <a:buChar char="Ø"/>
              <a:defRPr/>
            </a:pPr>
            <a:r>
              <a:rPr lang="en-US" altLang="en-US" sz="2300">
                <a:solidFill>
                  <a:schemeClr val="bg2">
                    <a:lumMod val="10000"/>
                  </a:schemeClr>
                </a:solidFill>
                <a:latin typeface="+mn-lt"/>
                <a:ea typeface="Verdana" pitchFamily="34" charset="0"/>
                <a:cs typeface="Verdana" pitchFamily="34" charset="0"/>
              </a:rPr>
              <a:t>Status with regard to public assistance</a:t>
            </a:r>
          </a:p>
          <a:p>
            <a:pPr marL="461963" indent="-461963">
              <a:spcBef>
                <a:spcPts val="1200"/>
              </a:spcBef>
              <a:buClr>
                <a:schemeClr val="tx1"/>
              </a:buClr>
              <a:buFont typeface="Wingdings" panose="05000000000000000000" pitchFamily="2" charset="2"/>
              <a:buChar char="Ø"/>
              <a:defRPr/>
            </a:pPr>
            <a:r>
              <a:rPr lang="en-US" altLang="en-US" sz="2300">
                <a:solidFill>
                  <a:schemeClr val="bg2">
                    <a:lumMod val="10000"/>
                  </a:schemeClr>
                </a:solidFill>
                <a:latin typeface="+mn-lt"/>
                <a:ea typeface="Verdana" pitchFamily="34" charset="0"/>
                <a:cs typeface="Verdana" pitchFamily="34" charset="0"/>
              </a:rPr>
              <a:t>Sexual Orientation </a:t>
            </a:r>
          </a:p>
          <a:p>
            <a:pPr marL="461963" indent="-461963">
              <a:spcBef>
                <a:spcPts val="1200"/>
              </a:spcBef>
              <a:buClr>
                <a:schemeClr val="tx1"/>
              </a:buClr>
              <a:buFont typeface="Wingdings" panose="05000000000000000000" pitchFamily="2" charset="2"/>
              <a:buChar char="Ø"/>
              <a:defRPr/>
            </a:pPr>
            <a:r>
              <a:rPr lang="en-US" altLang="en-US" sz="2300">
                <a:solidFill>
                  <a:schemeClr val="bg2">
                    <a:lumMod val="10000"/>
                  </a:schemeClr>
                </a:solidFill>
                <a:latin typeface="+mn-lt"/>
                <a:ea typeface="Verdana" pitchFamily="34" charset="0"/>
                <a:cs typeface="Verdana" pitchFamily="34" charset="0"/>
              </a:rPr>
              <a:t>Membership on a Local Civil Rights Commission</a:t>
            </a:r>
          </a:p>
          <a:p>
            <a:pPr marL="461963" indent="-461963">
              <a:spcBef>
                <a:spcPts val="1200"/>
              </a:spcBef>
              <a:buClr>
                <a:schemeClr val="tx1"/>
              </a:buClr>
              <a:buFont typeface="Wingdings" panose="05000000000000000000" pitchFamily="2" charset="2"/>
              <a:buChar char="Ø"/>
              <a:defRPr/>
            </a:pPr>
            <a:r>
              <a:rPr lang="en-US" altLang="en-US" sz="2300">
                <a:solidFill>
                  <a:schemeClr val="bg2">
                    <a:lumMod val="10000"/>
                  </a:schemeClr>
                </a:solidFill>
                <a:latin typeface="+mn-lt"/>
                <a:ea typeface="Verdana" pitchFamily="34" charset="0"/>
                <a:cs typeface="Verdana" pitchFamily="34" charset="0"/>
              </a:rPr>
              <a:t>Familial Status</a:t>
            </a:r>
          </a:p>
          <a:p>
            <a:pPr>
              <a:defRPr/>
            </a:pPr>
            <a:endParaRPr lang="en-US" sz="2400" kern="0">
              <a:solidFill>
                <a:schemeClr val="tx2"/>
              </a:solidFill>
              <a:latin typeface="Lucida Fax" panose="02060602050505020204" pitchFamily="18" charset="0"/>
              <a:ea typeface="Verdana" pitchFamily="34" charset="0"/>
              <a:cs typeface="Verdana" pitchFamily="34" charset="0"/>
            </a:endParaRPr>
          </a:p>
          <a:p>
            <a:pPr eaLnBrk="0" fontAlgn="auto" hangingPunct="0">
              <a:spcBef>
                <a:spcPct val="50000"/>
              </a:spcBef>
              <a:spcAft>
                <a:spcPct val="0"/>
              </a:spcAft>
              <a:defRPr/>
            </a:pPr>
            <a:endParaRPr lang="en-US" sz="2400">
              <a:latin typeface="+mn-lt"/>
              <a:cs typeface="+mn-cs"/>
            </a:endParaRPr>
          </a:p>
          <a:p>
            <a:pPr marL="342900" indent="-342900" eaLnBrk="0" fontAlgn="auto" hangingPunct="0">
              <a:spcBef>
                <a:spcPct val="50000"/>
              </a:spcBef>
              <a:spcAft>
                <a:spcPct val="0"/>
              </a:spcAft>
              <a:defRPr/>
            </a:pPr>
            <a:endParaRPr lang="en-US" sz="2400">
              <a:latin typeface="+mn-lt"/>
              <a:cs typeface="+mn-cs"/>
            </a:endParaRPr>
          </a:p>
        </p:txBody>
      </p:sp>
    </p:spTree>
    <p:extLst>
      <p:ext uri="{BB962C8B-B14F-4D97-AF65-F5344CB8AC3E}">
        <p14:creationId xmlns:p14="http://schemas.microsoft.com/office/powerpoint/2010/main" val="13638964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09600" y="2132856"/>
            <a:ext cx="7924800" cy="3528392"/>
          </a:xfrm>
        </p:spPr>
        <p:txBody>
          <a:bodyPr>
            <a:normAutofit/>
          </a:bodyPr>
          <a:lstStyle/>
          <a:p>
            <a:pPr marL="457200" indent="-457200">
              <a:spcBef>
                <a:spcPts val="1200"/>
              </a:spcBef>
              <a:spcAft>
                <a:spcPts val="1200"/>
              </a:spcAft>
              <a:buClr>
                <a:schemeClr val="tx1"/>
              </a:buClr>
              <a:buFont typeface="Wingdings" panose="05000000000000000000" pitchFamily="2" charset="2"/>
              <a:buChar char="Ø"/>
              <a:defRPr/>
            </a:pPr>
            <a:r>
              <a:rPr lang="en-US" sz="2800">
                <a:solidFill>
                  <a:schemeClr val="bg2">
                    <a:lumMod val="10000"/>
                  </a:schemeClr>
                </a:solidFill>
                <a:latin typeface="+mn-lt"/>
              </a:rPr>
              <a:t>Protects those who complain about harassment (and/or discrimination) or  who participate in investigations.</a:t>
            </a:r>
          </a:p>
        </p:txBody>
      </p:sp>
      <p:sp>
        <p:nvSpPr>
          <p:cNvPr id="3" name="Title 2"/>
          <p:cNvSpPr>
            <a:spLocks noGrp="1"/>
          </p:cNvSpPr>
          <p:nvPr>
            <p:ph type="ctrTitle"/>
          </p:nvPr>
        </p:nvSpPr>
        <p:spPr>
          <a:xfrm>
            <a:off x="762000" y="1268760"/>
            <a:ext cx="7554416" cy="648071"/>
          </a:xfrm>
        </p:spPr>
        <p:txBody>
          <a:bodyPr/>
          <a:lstStyle/>
          <a:p>
            <a:pPr algn="ctr">
              <a:defRPr/>
            </a:pPr>
            <a:r>
              <a:rPr lang="en-US" sz="3000" b="1" cap="small">
                <a:latin typeface="+mj-lt"/>
              </a:rPr>
              <a:t>Retaliation</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15</a:t>
            </a:fld>
            <a:endParaRPr lang="en-US" sz="1000">
              <a:solidFill>
                <a:srgbClr val="9C4636">
                  <a:tint val="75000"/>
                </a:srgbClr>
              </a:solidFill>
            </a:endParaRPr>
          </a:p>
        </p:txBody>
      </p:sp>
    </p:spTree>
    <p:extLst>
      <p:ext uri="{BB962C8B-B14F-4D97-AF65-F5344CB8AC3E}">
        <p14:creationId xmlns:p14="http://schemas.microsoft.com/office/powerpoint/2010/main" val="40018190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09600" y="2582813"/>
            <a:ext cx="7924800" cy="3240360"/>
          </a:xfrm>
        </p:spPr>
        <p:txBody>
          <a:bodyPr>
            <a:noAutofit/>
          </a:bodyPr>
          <a:lstStyle/>
          <a:p>
            <a:pPr marL="461963" indent="-461963" eaLnBrk="1" hangingPunct="1">
              <a:spcBef>
                <a:spcPts val="1200"/>
              </a:spcBef>
              <a:spcAft>
                <a:spcPts val="1200"/>
              </a:spcAft>
              <a:buClr>
                <a:schemeClr val="tx1"/>
              </a:buClr>
              <a:buFont typeface="Wingdings" panose="05000000000000000000" pitchFamily="2" charset="2"/>
              <a:buChar char="Ø"/>
              <a:defRPr/>
            </a:pPr>
            <a:r>
              <a:rPr lang="en-US" sz="2800">
                <a:solidFill>
                  <a:schemeClr val="bg2">
                    <a:lumMod val="10000"/>
                  </a:schemeClr>
                </a:solidFill>
                <a:latin typeface="+mn-lt"/>
              </a:rPr>
              <a:t>Quid Pro Quo</a:t>
            </a:r>
          </a:p>
          <a:p>
            <a:pPr marL="461963" indent="-461963" eaLnBrk="1" hangingPunct="1">
              <a:spcBef>
                <a:spcPts val="1200"/>
              </a:spcBef>
              <a:spcAft>
                <a:spcPts val="1200"/>
              </a:spcAft>
              <a:buClr>
                <a:schemeClr val="tx1"/>
              </a:buClr>
              <a:buFont typeface="Wingdings" panose="05000000000000000000" pitchFamily="2" charset="2"/>
              <a:buChar char="Ø"/>
              <a:defRPr/>
            </a:pPr>
            <a:r>
              <a:rPr lang="en-US" sz="2800">
                <a:solidFill>
                  <a:schemeClr val="bg2">
                    <a:lumMod val="10000"/>
                  </a:schemeClr>
                </a:solidFill>
                <a:latin typeface="+mn-lt"/>
              </a:rPr>
              <a:t>Hostile Working environment</a:t>
            </a:r>
          </a:p>
        </p:txBody>
      </p:sp>
      <p:sp>
        <p:nvSpPr>
          <p:cNvPr id="3" name="Title 2"/>
          <p:cNvSpPr>
            <a:spLocks noGrp="1"/>
          </p:cNvSpPr>
          <p:nvPr>
            <p:ph type="ctrTitle"/>
          </p:nvPr>
        </p:nvSpPr>
        <p:spPr>
          <a:xfrm>
            <a:off x="762000" y="1430685"/>
            <a:ext cx="7626424" cy="864096"/>
          </a:xfrm>
        </p:spPr>
        <p:txBody>
          <a:bodyPr/>
          <a:lstStyle/>
          <a:p>
            <a:pPr algn="ctr">
              <a:defRPr/>
            </a:pPr>
            <a:r>
              <a:rPr lang="en-US" sz="3000" b="1" cap="small">
                <a:latin typeface="+mj-lt"/>
              </a:rPr>
              <a:t>Sexual Harassment </a:t>
            </a:r>
            <a:br>
              <a:rPr lang="en-US" sz="3000" b="1" cap="small">
                <a:latin typeface="+mj-lt"/>
              </a:rPr>
            </a:br>
            <a:r>
              <a:rPr lang="en-US" sz="3000" b="1" cap="small">
                <a:latin typeface="+mj-lt"/>
              </a:rPr>
              <a:t>Two Legal Definitions</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16</a:t>
            </a:fld>
            <a:endParaRPr lang="en-US" sz="1000">
              <a:solidFill>
                <a:srgbClr val="9C4636">
                  <a:tint val="75000"/>
                </a:srgbClr>
              </a:solidFill>
            </a:endParaRPr>
          </a:p>
        </p:txBody>
      </p:sp>
    </p:spTree>
    <p:extLst>
      <p:ext uri="{BB962C8B-B14F-4D97-AF65-F5344CB8AC3E}">
        <p14:creationId xmlns:p14="http://schemas.microsoft.com/office/powerpoint/2010/main" val="31718760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1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09600" y="2420888"/>
            <a:ext cx="7924800" cy="3240360"/>
          </a:xfrm>
        </p:spPr>
        <p:txBody>
          <a:bodyPr>
            <a:noAutofit/>
          </a:bodyPr>
          <a:lstStyle/>
          <a:p>
            <a:pPr marL="457200" lvl="1" indent="-457200" eaLnBrk="1" hangingPunct="1">
              <a:spcBef>
                <a:spcPts val="1200"/>
              </a:spcBef>
              <a:spcAft>
                <a:spcPts val="1200"/>
              </a:spcAft>
              <a:buClr>
                <a:schemeClr val="tx1"/>
              </a:buClr>
              <a:buFont typeface="Wingdings" panose="05000000000000000000" pitchFamily="2" charset="2"/>
              <a:buChar char="Ø"/>
              <a:defRPr/>
            </a:pPr>
            <a:r>
              <a:rPr lang="en-US" sz="2800">
                <a:solidFill>
                  <a:schemeClr val="bg2">
                    <a:lumMod val="10000"/>
                  </a:schemeClr>
                </a:solidFill>
                <a:latin typeface="+mn-lt"/>
              </a:rPr>
              <a:t>Unwelcome sexual advances or requests for sexual favors or other verbal or physical conduct of a sexual nature where acceptance is made a term or condition of employment.</a:t>
            </a:r>
          </a:p>
          <a:p>
            <a:pPr>
              <a:defRPr/>
            </a:pPr>
            <a:endParaRPr lang="en-US" sz="3000">
              <a:solidFill>
                <a:schemeClr val="bg2">
                  <a:lumMod val="10000"/>
                </a:schemeClr>
              </a:solidFill>
            </a:endParaRPr>
          </a:p>
          <a:p>
            <a:pPr marL="461963" indent="-461963" eaLnBrk="1" hangingPunct="1">
              <a:spcBef>
                <a:spcPts val="1200"/>
              </a:spcBef>
              <a:spcAft>
                <a:spcPts val="1200"/>
              </a:spcAft>
              <a:buFont typeface="Arial" panose="020b0604020202020204" pitchFamily="34" charset="0"/>
              <a:buChar char="•"/>
              <a:defRPr/>
            </a:pPr>
            <a:endParaRPr lang="en-US" sz="3000" b="1">
              <a:solidFill>
                <a:schemeClr val="bg2">
                  <a:lumMod val="10000"/>
                </a:schemeClr>
              </a:solidFill>
              <a:latin typeface="+mn-lt"/>
            </a:endParaRPr>
          </a:p>
        </p:txBody>
      </p:sp>
      <p:sp>
        <p:nvSpPr>
          <p:cNvPr id="3" name="Title 2"/>
          <p:cNvSpPr>
            <a:spLocks noGrp="1"/>
          </p:cNvSpPr>
          <p:nvPr>
            <p:ph type="ctrTitle"/>
          </p:nvPr>
        </p:nvSpPr>
        <p:spPr>
          <a:xfrm>
            <a:off x="762000" y="1268760"/>
            <a:ext cx="7626424" cy="864096"/>
          </a:xfrm>
        </p:spPr>
        <p:txBody>
          <a:bodyPr/>
          <a:lstStyle/>
          <a:p>
            <a:pPr algn="ctr">
              <a:defRPr/>
            </a:pPr>
            <a:r>
              <a:rPr lang="en-US" sz="3000" b="1" cap="small">
                <a:latin typeface="+mj-lt"/>
              </a:rPr>
              <a:t>Sexual Harassment – Quid Pro Quo</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17</a:t>
            </a:fld>
            <a:endParaRPr lang="en-US" sz="1000">
              <a:solidFill>
                <a:srgbClr val="9C4636">
                  <a:tint val="75000"/>
                </a:srgbClr>
              </a:solidFill>
            </a:endParaRPr>
          </a:p>
        </p:txBody>
      </p:sp>
    </p:spTree>
    <p:extLst>
      <p:ext uri="{BB962C8B-B14F-4D97-AF65-F5344CB8AC3E}">
        <p14:creationId xmlns:p14="http://schemas.microsoft.com/office/powerpoint/2010/main" val="31733523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1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09600" y="2420888"/>
            <a:ext cx="7924800" cy="3240360"/>
          </a:xfrm>
        </p:spPr>
        <p:txBody>
          <a:bodyPr>
            <a:noAutofit/>
          </a:bodyPr>
          <a:lstStyle/>
          <a:p>
            <a:pPr marL="461963" indent="-461963" eaLnBrk="1" hangingPunct="1">
              <a:spcBef>
                <a:spcPts val="1200"/>
              </a:spcBef>
              <a:spcAft>
                <a:spcPts val="1200"/>
              </a:spcAft>
              <a:buClr>
                <a:schemeClr val="tx1"/>
              </a:buClr>
              <a:buFont typeface="Wingdings" panose="05000000000000000000" pitchFamily="2" charset="2"/>
              <a:buChar char="Ø"/>
              <a:defRPr/>
            </a:pPr>
            <a:r>
              <a:rPr lang="en-US" altLang="en-US" sz="2800">
                <a:solidFill>
                  <a:schemeClr val="tx1">
                    <a:lumMod val="50000"/>
                  </a:schemeClr>
                </a:solidFill>
                <a:latin typeface="+mn-lt"/>
              </a:rPr>
              <a:t>It is a wide-range of inappropriate behaviors and actions, which usually take place at work (but not exclusively), and which in the aggregate create a hostile working environment liability for an employer.</a:t>
            </a:r>
          </a:p>
          <a:p>
            <a:pPr marL="461963" indent="-461963" eaLnBrk="1" hangingPunct="1">
              <a:spcBef>
                <a:spcPts val="1200"/>
              </a:spcBef>
              <a:spcAft>
                <a:spcPts val="1200"/>
              </a:spcAft>
              <a:buClr>
                <a:schemeClr val="tx1"/>
              </a:buClr>
              <a:buFont typeface="Wingdings" panose="05000000000000000000" pitchFamily="2" charset="2"/>
              <a:buChar char="Ø"/>
              <a:defRPr/>
            </a:pPr>
            <a:endParaRPr lang="en-US" sz="3000">
              <a:solidFill>
                <a:schemeClr val="bg2">
                  <a:lumMod val="10000"/>
                </a:schemeClr>
              </a:solidFill>
              <a:latin typeface="+mn-lt"/>
            </a:endParaRPr>
          </a:p>
        </p:txBody>
      </p:sp>
      <p:sp>
        <p:nvSpPr>
          <p:cNvPr id="3" name="Title 2"/>
          <p:cNvSpPr>
            <a:spLocks noGrp="1"/>
          </p:cNvSpPr>
          <p:nvPr>
            <p:ph type="ctrTitle"/>
          </p:nvPr>
        </p:nvSpPr>
        <p:spPr>
          <a:xfrm>
            <a:off x="762000" y="1268760"/>
            <a:ext cx="7626424" cy="864096"/>
          </a:xfrm>
        </p:spPr>
        <p:txBody>
          <a:bodyPr/>
          <a:lstStyle/>
          <a:p>
            <a:pPr algn="ctr">
              <a:defRPr/>
            </a:pPr>
            <a:r>
              <a:rPr lang="en-US" altLang="en-US" sz="3000" b="1" cap="small">
                <a:latin typeface="+mj-lt"/>
              </a:rPr>
              <a:t>What is Unlawful Harassment?</a:t>
            </a:r>
            <a:endParaRPr lang="en-US" sz="3000" b="1" cap="small">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18</a:t>
            </a:fld>
            <a:endParaRPr lang="en-US" sz="1000">
              <a:solidFill>
                <a:srgbClr val="9C4636">
                  <a:tint val="75000"/>
                </a:srgbClr>
              </a:solidFill>
            </a:endParaRPr>
          </a:p>
        </p:txBody>
      </p:sp>
    </p:spTree>
    <p:extLst>
      <p:ext uri="{BB962C8B-B14F-4D97-AF65-F5344CB8AC3E}">
        <p14:creationId xmlns:p14="http://schemas.microsoft.com/office/powerpoint/2010/main" val="3913997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1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1949599"/>
            <a:ext cx="8208912" cy="4608512"/>
          </a:xfrm>
        </p:spPr>
        <p:txBody>
          <a:bodyPr>
            <a:noAutofit/>
          </a:bodyPr>
          <a:lstStyle/>
          <a:p>
            <a:pPr marL="457200" indent="-457200">
              <a:buClr>
                <a:schemeClr val="tx1"/>
              </a:buClr>
              <a:buFont typeface="Wingdings" panose="05000000000000000000" pitchFamily="2" charset="2"/>
              <a:buChar char="Ø"/>
              <a:defRPr/>
            </a:pPr>
            <a:endParaRPr lang="en-US" sz="2800" smtClean="0">
              <a:solidFill>
                <a:srgbClr val="000000"/>
              </a:solidFill>
              <a:latin typeface="+mn-lt"/>
            </a:endParaRPr>
          </a:p>
          <a:p>
            <a:pPr marL="457200" indent="-457200">
              <a:buClr>
                <a:schemeClr val="tx1"/>
              </a:buClr>
              <a:buFont typeface="Wingdings" panose="05000000000000000000" pitchFamily="2" charset="2"/>
              <a:buChar char="Ø"/>
              <a:defRPr/>
            </a:pPr>
            <a:r>
              <a:rPr lang="en-US" sz="2800" smtClean="0">
                <a:solidFill>
                  <a:srgbClr val="000000"/>
                </a:solidFill>
                <a:latin typeface="+mn-lt"/>
              </a:rPr>
              <a:t>The </a:t>
            </a:r>
            <a:r>
              <a:rPr lang="en-US" sz="2800">
                <a:solidFill>
                  <a:srgbClr val="000000"/>
                </a:solidFill>
                <a:latin typeface="+mn-lt"/>
              </a:rPr>
              <a:t>creation of an intimidating, hostile, or offensive working environment through unwelcome verbal or physical conduct or communication of a sexual nature which has the purpose or effect of </a:t>
            </a:r>
            <a:r>
              <a:rPr lang="en-US" sz="2800" b="1">
                <a:solidFill>
                  <a:srgbClr val="000000"/>
                </a:solidFill>
                <a:latin typeface="+mn-lt"/>
              </a:rPr>
              <a:t>unreasonably</a:t>
            </a:r>
            <a:r>
              <a:rPr lang="en-US" sz="2800">
                <a:solidFill>
                  <a:srgbClr val="000000"/>
                </a:solidFill>
                <a:latin typeface="+mn-lt"/>
              </a:rPr>
              <a:t> interfering with an individual’s employment.</a:t>
            </a:r>
          </a:p>
          <a:p>
            <a:pPr marL="457200" indent="-457200">
              <a:spcBef>
                <a:spcPts val="600"/>
              </a:spcBef>
              <a:spcAft>
                <a:spcPts val="600"/>
              </a:spcAft>
              <a:buClr>
                <a:schemeClr val="tx1"/>
              </a:buClr>
              <a:buFont typeface="Wingdings" panose="05000000000000000000" pitchFamily="2" charset="2"/>
              <a:buChar char="Ø"/>
              <a:defRPr/>
            </a:pPr>
            <a:endParaRPr lang="en-US" sz="2800">
              <a:solidFill>
                <a:schemeClr val="bg2">
                  <a:lumMod val="10000"/>
                </a:schemeClr>
              </a:solidFill>
              <a:latin typeface="+mn-lt"/>
            </a:endParaRPr>
          </a:p>
        </p:txBody>
      </p:sp>
      <p:sp>
        <p:nvSpPr>
          <p:cNvPr id="3" name="Title 2"/>
          <p:cNvSpPr>
            <a:spLocks noGrp="1"/>
          </p:cNvSpPr>
          <p:nvPr>
            <p:ph type="ctrTitle"/>
          </p:nvPr>
        </p:nvSpPr>
        <p:spPr>
          <a:xfrm>
            <a:off x="1187624" y="1373535"/>
            <a:ext cx="6840760" cy="576064"/>
          </a:xfrm>
        </p:spPr>
        <p:txBody>
          <a:bodyPr/>
          <a:lstStyle/>
          <a:p>
            <a:pPr algn="ctr">
              <a:defRPr/>
            </a:pPr>
            <a:r>
              <a:rPr lang="en-US" sz="3000" b="1" cap="small">
                <a:latin typeface="+mj-lt"/>
              </a:rPr>
              <a:t>Hostile Environment Harassment</a:t>
            </a:r>
            <a:endParaRPr lang="en-US" sz="3000" b="1">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19</a:t>
            </a:fld>
            <a:endParaRPr lang="en-US" sz="1000">
              <a:solidFill>
                <a:srgbClr val="9C4636">
                  <a:tint val="75000"/>
                </a:srgbClr>
              </a:solidFill>
            </a:endParaRPr>
          </a:p>
        </p:txBody>
      </p:sp>
    </p:spTree>
    <p:extLst>
      <p:ext uri="{BB962C8B-B14F-4D97-AF65-F5344CB8AC3E}">
        <p14:creationId xmlns:p14="http://schemas.microsoft.com/office/powerpoint/2010/main" val="19052561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5" name="Subtitle 4"/>
          <p:cNvSpPr>
            <a:spLocks noGrp="1"/>
          </p:cNvSpPr>
          <p:nvPr>
            <p:ph type="subTitle" idx="1"/>
          </p:nvPr>
        </p:nvSpPr>
        <p:spPr>
          <a:xfrm>
            <a:off x="2149338" y="3496816"/>
            <a:ext cx="4680520" cy="461665"/>
          </a:xfrm>
        </p:spPr>
        <p:txBody>
          <a:bodyPr wrap="square">
            <a:spAutoFit/>
          </a:bodyPr>
          <a:lstStyle/>
          <a:p>
            <a:pPr eaLnBrk="1" hangingPunct="1">
              <a:spcBef>
                <a:spcPct val="0"/>
              </a:spcBef>
              <a:defRPr/>
            </a:pPr>
            <a:r>
              <a:rPr lang="en-US" altLang="en-US" sz="2400" b="1" smtClean="0">
                <a:solidFill>
                  <a:srgbClr val="9C4636"/>
                </a:solidFill>
              </a:rPr>
              <a:t>Sara Gullickson McGrane</a:t>
            </a:r>
            <a:endParaRPr lang="en-US" altLang="en-US" sz="2400" b="1">
              <a:solidFill>
                <a:srgbClr val="9C4636"/>
              </a:solidFill>
            </a:endParaRPr>
          </a:p>
        </p:txBody>
      </p:sp>
      <p:sp>
        <p:nvSpPr>
          <p:cNvPr id="5123" name="Subtitle 4"/>
          <p:cNvSpPr txBox="1"/>
          <p:nvPr/>
        </p:nvSpPr>
        <p:spPr bwMode="auto">
          <a:xfrm>
            <a:off x="2895686" y="3856856"/>
            <a:ext cx="3187824"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a:defRPr sz="3200">
                <a:solidFill>
                  <a:srgbClr val="8A8A8A"/>
                </a:solidFill>
                <a:latin typeface="CG Omega" panose="020b0502050508020304" pitchFamily="34" charset="0"/>
              </a:defRPr>
            </a:lvl1pPr>
            <a:lvl2pPr marL="742950" indent="-285750" eaLnBrk="0" hangingPunct="0">
              <a:spcBef>
                <a:spcPct val="20000"/>
              </a:spcBef>
              <a:buFont typeface="Arial"/>
              <a:buChar char="–"/>
              <a:defRPr sz="2800">
                <a:solidFill>
                  <a:schemeClr val="tx1"/>
                </a:solidFill>
                <a:latin typeface="Arial"/>
              </a:defRPr>
            </a:lvl2pPr>
            <a:lvl3pPr marL="1143000" indent="-228600" eaLnBrk="0" hangingPunct="0">
              <a:spcBef>
                <a:spcPct val="20000"/>
              </a:spcBef>
              <a:buFont typeface="Arial"/>
              <a:buChar char="•"/>
              <a:defRPr sz="2400">
                <a:solidFill>
                  <a:schemeClr val="tx1"/>
                </a:solidFill>
                <a:latin typeface="Arial"/>
              </a:defRPr>
            </a:lvl3pPr>
            <a:lvl4pPr marL="1600200" indent="-228600" eaLnBrk="0" hangingPunct="0">
              <a:spcBef>
                <a:spcPct val="20000"/>
              </a:spcBef>
              <a:buFont typeface="Arial"/>
              <a:buChar char="–"/>
              <a:defRPr sz="2000">
                <a:solidFill>
                  <a:schemeClr val="tx1"/>
                </a:solidFill>
                <a:latin typeface="Arial"/>
              </a:defRPr>
            </a:lvl4pPr>
            <a:lvl5pPr marL="2057400" indent="-228600" eaLnBrk="0" hangingPunct="0">
              <a:spcBef>
                <a:spcPct val="20000"/>
              </a:spcBef>
              <a:buFont typeface="Arial"/>
              <a:buChar char="»"/>
              <a:defRPr sz="2000">
                <a:solidFill>
                  <a:schemeClr val="tx1"/>
                </a:solidFill>
                <a:latin typeface="Arial"/>
              </a:defRPr>
            </a:lvl5pPr>
            <a:lvl6pPr marL="2514600" indent="-228600" defTabSz="457200" eaLnBrk="0" fontAlgn="base" hangingPunct="0">
              <a:spcBef>
                <a:spcPct val="20000"/>
              </a:spcBef>
              <a:spcAft>
                <a:spcPct val="0"/>
              </a:spcAft>
              <a:buFont typeface="Arial"/>
              <a:buChar char="»"/>
              <a:defRPr sz="2000">
                <a:solidFill>
                  <a:schemeClr val="tx1"/>
                </a:solidFill>
                <a:latin typeface="Arial"/>
              </a:defRPr>
            </a:lvl6pPr>
            <a:lvl7pPr marL="2971800" indent="-228600" defTabSz="457200" eaLnBrk="0" fontAlgn="base" hangingPunct="0">
              <a:spcBef>
                <a:spcPct val="20000"/>
              </a:spcBef>
              <a:spcAft>
                <a:spcPct val="0"/>
              </a:spcAft>
              <a:buFont typeface="Arial"/>
              <a:buChar char="»"/>
              <a:defRPr sz="2000">
                <a:solidFill>
                  <a:schemeClr val="tx1"/>
                </a:solidFill>
                <a:latin typeface="Arial"/>
              </a:defRPr>
            </a:lvl7pPr>
            <a:lvl8pPr marL="3429000" indent="-228600" defTabSz="457200" eaLnBrk="0" fontAlgn="base" hangingPunct="0">
              <a:spcBef>
                <a:spcPct val="20000"/>
              </a:spcBef>
              <a:spcAft>
                <a:spcPct val="0"/>
              </a:spcAft>
              <a:buFont typeface="Arial"/>
              <a:buChar char="»"/>
              <a:defRPr sz="2000">
                <a:solidFill>
                  <a:schemeClr val="tx1"/>
                </a:solidFill>
                <a:latin typeface="Arial"/>
              </a:defRPr>
            </a:lvl8pPr>
            <a:lvl9pPr marL="3886200" indent="-228600" defTabSz="457200" eaLnBrk="0" fontAlgn="base" hangingPunct="0">
              <a:spcBef>
                <a:spcPct val="20000"/>
              </a:spcBef>
              <a:spcAft>
                <a:spcPct val="0"/>
              </a:spcAft>
              <a:buFont typeface="Arial"/>
              <a:buChar char="»"/>
              <a:defRPr sz="2000">
                <a:solidFill>
                  <a:schemeClr val="tx1"/>
                </a:solidFill>
                <a:latin typeface="Arial"/>
              </a:defRPr>
            </a:lvl9pPr>
          </a:lstStyle>
          <a:p>
            <a:pPr algn="ctr" eaLnBrk="1" hangingPunct="1">
              <a:spcBef>
                <a:spcPct val="0"/>
              </a:spcBef>
            </a:pPr>
            <a:r>
              <a:rPr lang="en-US" altLang="en-US" sz="2000">
                <a:solidFill>
                  <a:srgbClr val="9C4636"/>
                </a:solidFill>
                <a:latin typeface="Arial"/>
              </a:rPr>
              <a:t>(</a:t>
            </a:r>
            <a:r>
              <a:rPr lang="en-US" altLang="en-US" sz="1800">
                <a:solidFill>
                  <a:srgbClr val="9C4636"/>
                </a:solidFill>
                <a:latin typeface="Arial"/>
              </a:rPr>
              <a:t>612) </a:t>
            </a:r>
            <a:r>
              <a:rPr lang="en-US" altLang="en-US" sz="1800" smtClean="0">
                <a:solidFill>
                  <a:srgbClr val="9C4636"/>
                </a:solidFill>
                <a:latin typeface="Arial"/>
              </a:rPr>
              <a:t>373-8511</a:t>
            </a:r>
            <a:endParaRPr lang="en-US" altLang="en-US" sz="1800">
              <a:solidFill>
                <a:srgbClr val="9C4636"/>
              </a:solidFill>
              <a:latin typeface="Arial"/>
            </a:endParaRPr>
          </a:p>
          <a:p>
            <a:pPr algn="ctr" eaLnBrk="1" hangingPunct="1">
              <a:spcBef>
                <a:spcPct val="0"/>
              </a:spcBef>
            </a:pPr>
            <a:r>
              <a:rPr lang="en-US" altLang="en-US" sz="1800" smtClean="0">
                <a:solidFill>
                  <a:srgbClr val="9C4636"/>
                </a:solidFill>
                <a:latin typeface="Arial"/>
              </a:rPr>
              <a:t>smcgrane@felhaber.com</a:t>
            </a:r>
            <a:endParaRPr lang="en-US" altLang="en-US" sz="1800">
              <a:solidFill>
                <a:srgbClr val="9C4636"/>
              </a:solidFill>
              <a:latin typeface="Aria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b="6762"/>
          <a:stretch>
            <a:fillRect/>
          </a:stretch>
        </p:blipFill>
        <p:spPr bwMode="auto">
          <a:xfrm>
            <a:off x="111850" y="3140968"/>
            <a:ext cx="2299910" cy="256371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32240" y="3143697"/>
            <a:ext cx="2202446" cy="2560984"/>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4"/>
          <p:cNvSpPr txBox="1"/>
          <p:nvPr/>
        </p:nvSpPr>
        <p:spPr bwMode="auto">
          <a:xfrm>
            <a:off x="2149338" y="4712876"/>
            <a:ext cx="468052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0" indent="0" algn="ctr" defTabSz="457200" rtl="0" eaLnBrk="0" fontAlgn="base" hangingPunct="0">
              <a:spcBef>
                <a:spcPct val="20000"/>
              </a:spcBef>
              <a:spcAft>
                <a:spcPct val="0"/>
              </a:spcAft>
              <a:buFont typeface="Arial"/>
              <a:buNone/>
              <a:defRPr sz="1800" kern="1200">
                <a:solidFill>
                  <a:srgbClr val="8A8A8A"/>
                </a:solidFill>
                <a:latin typeface="+mn-lt"/>
                <a:ea typeface="+mn-ea"/>
                <a:cs typeface="+mn-cs"/>
              </a:defRPr>
            </a:lvl1pPr>
            <a:lvl2pPr marL="457200" indent="0" algn="ctr" defTabSz="457200" rtl="0" eaLnBrk="0" fontAlgn="base" hangingPunct="0">
              <a:spcBef>
                <a:spcPct val="20000"/>
              </a:spcBef>
              <a:spcAft>
                <a:spcPct val="0"/>
              </a:spcAft>
              <a:buFont typeface="Arial"/>
              <a:buNone/>
              <a:defRPr sz="2800" kern="1200">
                <a:solidFill>
                  <a:schemeClr val="tx1">
                    <a:tint val="75000"/>
                  </a:schemeClr>
                </a:solidFill>
                <a:latin typeface="+mn-lt"/>
                <a:ea typeface="+mn-ea"/>
                <a:cs typeface="+mn-cs"/>
              </a:defRPr>
            </a:lvl2pPr>
            <a:lvl3pPr marL="914400" indent="0" algn="ctr" defTabSz="457200" rtl="0" eaLnBrk="0" fontAlgn="base" hangingPunct="0">
              <a:spcBef>
                <a:spcPct val="20000"/>
              </a:spcBef>
              <a:spcAft>
                <a:spcPct val="0"/>
              </a:spcAft>
              <a:buFont typeface="Arial"/>
              <a:buNone/>
              <a:defRPr sz="2400" kern="1200">
                <a:solidFill>
                  <a:schemeClr val="tx1">
                    <a:tint val="75000"/>
                  </a:schemeClr>
                </a:solidFill>
                <a:latin typeface="+mn-lt"/>
                <a:ea typeface="+mn-ea"/>
                <a:cs typeface="+mn-cs"/>
              </a:defRPr>
            </a:lvl3pPr>
            <a:lvl4pPr marL="1371600" indent="0" algn="ctr" defTabSz="457200" rtl="0" eaLnBrk="0" fontAlgn="base" hangingPunct="0">
              <a:spcBef>
                <a:spcPct val="20000"/>
              </a:spcBef>
              <a:spcAft>
                <a:spcPct val="0"/>
              </a:spcAft>
              <a:buFont typeface="Arial"/>
              <a:buNone/>
              <a:defRPr sz="2000" kern="1200">
                <a:solidFill>
                  <a:schemeClr val="tx1">
                    <a:tint val="75000"/>
                  </a:schemeClr>
                </a:solidFill>
                <a:latin typeface="+mn-lt"/>
                <a:ea typeface="+mn-ea"/>
                <a:cs typeface="+mn-cs"/>
              </a:defRPr>
            </a:lvl4pPr>
            <a:lvl5pPr marL="1828800" indent="0" algn="ctr" defTabSz="457200" rtl="0" eaLnBrk="0" fontAlgn="base" hangingPunct="0">
              <a:spcBef>
                <a:spcPct val="20000"/>
              </a:spcBef>
              <a:spcAft>
                <a:spcPct val="0"/>
              </a:spcAft>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eaLnBrk="1" hangingPunct="1">
              <a:spcBef>
                <a:spcPct val="0"/>
              </a:spcBef>
              <a:buSzTx/>
              <a:defRPr/>
            </a:pPr>
            <a:r>
              <a:rPr lang="en-US" altLang="en-US" sz="2400" b="1" smtClean="0">
                <a:solidFill>
                  <a:srgbClr val="9C4636"/>
                </a:solidFill>
              </a:rPr>
              <a:t>Grant T. Collins</a:t>
            </a:r>
            <a:endParaRPr lang="en-US" altLang="en-US" sz="2400" b="1">
              <a:solidFill>
                <a:srgbClr val="9C4636"/>
              </a:solidFill>
            </a:endParaRPr>
          </a:p>
        </p:txBody>
      </p:sp>
      <p:sp>
        <p:nvSpPr>
          <p:cNvPr id="7" name="Subtitle 4"/>
          <p:cNvSpPr txBox="1"/>
          <p:nvPr/>
        </p:nvSpPr>
        <p:spPr bwMode="auto">
          <a:xfrm>
            <a:off x="2895686" y="5080992"/>
            <a:ext cx="3187824"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a:defRPr sz="3200">
                <a:solidFill>
                  <a:srgbClr val="8A8A8A"/>
                </a:solidFill>
                <a:latin typeface="CG Omega" panose="020b0502050508020304" pitchFamily="34" charset="0"/>
              </a:defRPr>
            </a:lvl1pPr>
            <a:lvl2pPr marL="742950" indent="-285750" eaLnBrk="0" hangingPunct="0">
              <a:spcBef>
                <a:spcPct val="20000"/>
              </a:spcBef>
              <a:buFont typeface="Arial"/>
              <a:buChar char="–"/>
              <a:defRPr sz="2800">
                <a:solidFill>
                  <a:schemeClr val="tx1"/>
                </a:solidFill>
                <a:latin typeface="Arial"/>
              </a:defRPr>
            </a:lvl2pPr>
            <a:lvl3pPr marL="1143000" indent="-228600" eaLnBrk="0" hangingPunct="0">
              <a:spcBef>
                <a:spcPct val="20000"/>
              </a:spcBef>
              <a:buFont typeface="Arial"/>
              <a:buChar char="•"/>
              <a:defRPr sz="2400">
                <a:solidFill>
                  <a:schemeClr val="tx1"/>
                </a:solidFill>
                <a:latin typeface="Arial"/>
              </a:defRPr>
            </a:lvl3pPr>
            <a:lvl4pPr marL="1600200" indent="-228600" eaLnBrk="0" hangingPunct="0">
              <a:spcBef>
                <a:spcPct val="20000"/>
              </a:spcBef>
              <a:buFont typeface="Arial"/>
              <a:buChar char="–"/>
              <a:defRPr sz="2000">
                <a:solidFill>
                  <a:schemeClr val="tx1"/>
                </a:solidFill>
                <a:latin typeface="Arial"/>
              </a:defRPr>
            </a:lvl4pPr>
            <a:lvl5pPr marL="2057400" indent="-228600" eaLnBrk="0" hangingPunct="0">
              <a:spcBef>
                <a:spcPct val="20000"/>
              </a:spcBef>
              <a:buFont typeface="Arial"/>
              <a:buChar char="»"/>
              <a:defRPr sz="2000">
                <a:solidFill>
                  <a:schemeClr val="tx1"/>
                </a:solidFill>
                <a:latin typeface="Arial"/>
              </a:defRPr>
            </a:lvl5pPr>
            <a:lvl6pPr marL="2514600" indent="-228600" defTabSz="457200" eaLnBrk="0" fontAlgn="base" hangingPunct="0">
              <a:spcBef>
                <a:spcPct val="20000"/>
              </a:spcBef>
              <a:spcAft>
                <a:spcPct val="0"/>
              </a:spcAft>
              <a:buFont typeface="Arial"/>
              <a:buChar char="»"/>
              <a:defRPr sz="2000">
                <a:solidFill>
                  <a:schemeClr val="tx1"/>
                </a:solidFill>
                <a:latin typeface="Arial"/>
              </a:defRPr>
            </a:lvl6pPr>
            <a:lvl7pPr marL="2971800" indent="-228600" defTabSz="457200" eaLnBrk="0" fontAlgn="base" hangingPunct="0">
              <a:spcBef>
                <a:spcPct val="20000"/>
              </a:spcBef>
              <a:spcAft>
                <a:spcPct val="0"/>
              </a:spcAft>
              <a:buFont typeface="Arial"/>
              <a:buChar char="»"/>
              <a:defRPr sz="2000">
                <a:solidFill>
                  <a:schemeClr val="tx1"/>
                </a:solidFill>
                <a:latin typeface="Arial"/>
              </a:defRPr>
            </a:lvl7pPr>
            <a:lvl8pPr marL="3429000" indent="-228600" defTabSz="457200" eaLnBrk="0" fontAlgn="base" hangingPunct="0">
              <a:spcBef>
                <a:spcPct val="20000"/>
              </a:spcBef>
              <a:spcAft>
                <a:spcPct val="0"/>
              </a:spcAft>
              <a:buFont typeface="Arial"/>
              <a:buChar char="»"/>
              <a:defRPr sz="2000">
                <a:solidFill>
                  <a:schemeClr val="tx1"/>
                </a:solidFill>
                <a:latin typeface="Arial"/>
              </a:defRPr>
            </a:lvl8pPr>
            <a:lvl9pPr marL="3886200" indent="-228600" defTabSz="457200" eaLnBrk="0" fontAlgn="base" hangingPunct="0">
              <a:spcBef>
                <a:spcPct val="20000"/>
              </a:spcBef>
              <a:spcAft>
                <a:spcPct val="0"/>
              </a:spcAft>
              <a:buFont typeface="Arial"/>
              <a:buChar char="»"/>
              <a:defRPr sz="2000">
                <a:solidFill>
                  <a:schemeClr val="tx1"/>
                </a:solidFill>
                <a:latin typeface="Arial"/>
              </a:defRPr>
            </a:lvl9pPr>
          </a:lstStyle>
          <a:p>
            <a:pPr algn="ctr" eaLnBrk="1" hangingPunct="1">
              <a:spcBef>
                <a:spcPct val="0"/>
              </a:spcBef>
            </a:pPr>
            <a:r>
              <a:rPr lang="en-US" altLang="en-US" sz="2000">
                <a:solidFill>
                  <a:srgbClr val="9C4636"/>
                </a:solidFill>
                <a:latin typeface="Arial"/>
              </a:rPr>
              <a:t>(</a:t>
            </a:r>
            <a:r>
              <a:rPr lang="en-US" altLang="en-US" sz="1800">
                <a:solidFill>
                  <a:srgbClr val="9C4636"/>
                </a:solidFill>
                <a:latin typeface="Arial"/>
              </a:rPr>
              <a:t>612) </a:t>
            </a:r>
            <a:r>
              <a:rPr lang="en-US" altLang="en-US" sz="1800" smtClean="0">
                <a:solidFill>
                  <a:srgbClr val="9C4636"/>
                </a:solidFill>
                <a:latin typeface="Arial"/>
              </a:rPr>
              <a:t>373-8519</a:t>
            </a:r>
            <a:endParaRPr lang="en-US" altLang="en-US" sz="1800">
              <a:solidFill>
                <a:srgbClr val="9C4636"/>
              </a:solidFill>
              <a:latin typeface="Arial"/>
            </a:endParaRPr>
          </a:p>
          <a:p>
            <a:pPr algn="ctr" eaLnBrk="1" hangingPunct="1">
              <a:spcBef>
                <a:spcPct val="0"/>
              </a:spcBef>
            </a:pPr>
            <a:r>
              <a:rPr lang="en-US" altLang="en-US" sz="1800" smtClean="0">
                <a:solidFill>
                  <a:srgbClr val="9C4636"/>
                </a:solidFill>
                <a:latin typeface="Arial"/>
              </a:rPr>
              <a:t>gcollins@felhaber.com</a:t>
            </a:r>
            <a:endParaRPr lang="en-US" altLang="en-US" sz="1800">
              <a:solidFill>
                <a:srgbClr val="9C4636"/>
              </a:solidFill>
              <a:latin typeface="Arial"/>
            </a:endParaRPr>
          </a:p>
        </p:txBody>
      </p:sp>
    </p:spTree>
    <p:extLst>
      <p:ext uri="{BB962C8B-B14F-4D97-AF65-F5344CB8AC3E}">
        <p14:creationId xmlns:p14="http://schemas.microsoft.com/office/powerpoint/2010/main" val="3964726848"/>
      </p:ext>
    </p:extLst>
  </p:cSld>
  <p:clrMapOvr>
    <a:masterClrMapping/>
  </p:clrMapOvr>
  <p:transition/>
  <p:timing/>
</p:sld>
</file>

<file path=ppt/slides/slide2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09600" y="2516138"/>
            <a:ext cx="7924800" cy="3543350"/>
          </a:xfrm>
        </p:spPr>
        <p:txBody>
          <a:bodyPr>
            <a:normAutofit/>
          </a:bodyPr>
          <a:lstStyle/>
          <a:p>
            <a:pPr marL="457200" indent="-457200">
              <a:spcBef>
                <a:spcPts val="600"/>
              </a:spcBef>
              <a:spcAft>
                <a:spcPts val="600"/>
              </a:spcAft>
              <a:buClr>
                <a:schemeClr val="tx1"/>
              </a:buClr>
              <a:buFont typeface="Wingdings" panose="05000000000000000000" pitchFamily="2" charset="2"/>
              <a:buChar char="Ø"/>
            </a:pPr>
            <a:r>
              <a:rPr lang="en-US" altLang="en-US" sz="2800" b="1">
                <a:solidFill>
                  <a:schemeClr val="bg2">
                    <a:lumMod val="10000"/>
                  </a:schemeClr>
                </a:solidFill>
                <a:latin typeface="+mn-lt"/>
              </a:rPr>
              <a:t>Repeated unwelcome sexual attention </a:t>
            </a:r>
            <a:r>
              <a:rPr lang="en-US" altLang="en-US" sz="2800">
                <a:solidFill>
                  <a:schemeClr val="bg2">
                    <a:lumMod val="10000"/>
                  </a:schemeClr>
                </a:solidFill>
                <a:latin typeface="+mn-lt"/>
              </a:rPr>
              <a:t>that a reasonable person would believe has created a hostile or intimidating working environment.</a:t>
            </a:r>
          </a:p>
        </p:txBody>
      </p:sp>
      <p:sp>
        <p:nvSpPr>
          <p:cNvPr id="3" name="Title 2"/>
          <p:cNvSpPr>
            <a:spLocks noGrp="1"/>
          </p:cNvSpPr>
          <p:nvPr>
            <p:ph type="ctrTitle"/>
          </p:nvPr>
        </p:nvSpPr>
        <p:spPr>
          <a:xfrm>
            <a:off x="395536" y="1364010"/>
            <a:ext cx="8424936" cy="1008112"/>
          </a:xfrm>
        </p:spPr>
        <p:txBody>
          <a:bodyPr/>
          <a:lstStyle/>
          <a:p>
            <a:pPr algn="ctr">
              <a:defRPr/>
            </a:pPr>
            <a:r>
              <a:rPr lang="en-US" sz="2600" b="1" cap="small">
                <a:latin typeface="+mj-lt"/>
              </a:rPr>
              <a:t>Practical Definition Of Behavior That Could Lead To A Claim Of A Hostile Environment Based On Sex</a:t>
            </a:r>
            <a:endParaRPr lang="en-US" sz="2600" b="1">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20</a:t>
            </a:fld>
            <a:endParaRPr lang="en-US" sz="1000">
              <a:solidFill>
                <a:srgbClr val="9C4636">
                  <a:tint val="75000"/>
                </a:srgbClr>
              </a:solidFill>
            </a:endParaRPr>
          </a:p>
        </p:txBody>
      </p:sp>
    </p:spTree>
    <p:extLst>
      <p:ext uri="{BB962C8B-B14F-4D97-AF65-F5344CB8AC3E}">
        <p14:creationId xmlns:p14="http://schemas.microsoft.com/office/powerpoint/2010/main" val="24966175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2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83568" y="2060848"/>
            <a:ext cx="7776864" cy="4176464"/>
          </a:xfrm>
        </p:spPr>
        <p:txBody>
          <a:bodyPr>
            <a:noAutofit/>
          </a:bodyPr>
          <a:lstStyle/>
          <a:p>
            <a:pPr marL="457200" indent="-457200" eaLnBrk="1" hangingPunct="1">
              <a:spcBef>
                <a:spcPct val="100000"/>
              </a:spcBef>
              <a:spcAft>
                <a:spcPct val="60000"/>
              </a:spcAft>
              <a:buClr>
                <a:schemeClr val="tx1"/>
              </a:buClr>
              <a:buFont typeface="Wingdings" panose="05000000000000000000" pitchFamily="2" charset="2"/>
              <a:buChar char="Ø"/>
            </a:pPr>
            <a:r>
              <a:rPr lang="en-US" altLang="en-US" sz="2800">
                <a:solidFill>
                  <a:schemeClr val="bg2">
                    <a:lumMod val="10000"/>
                  </a:schemeClr>
                </a:solidFill>
                <a:latin typeface="+mn-lt"/>
              </a:rPr>
              <a:t>Male – Female</a:t>
            </a:r>
          </a:p>
          <a:p>
            <a:pPr marL="457200" indent="-457200" eaLnBrk="1" hangingPunct="1">
              <a:spcBef>
                <a:spcPct val="100000"/>
              </a:spcBef>
              <a:spcAft>
                <a:spcPct val="60000"/>
              </a:spcAft>
              <a:buClr>
                <a:schemeClr val="tx1"/>
              </a:buClr>
              <a:buFont typeface="Wingdings" panose="05000000000000000000" pitchFamily="2" charset="2"/>
              <a:buChar char="Ø"/>
            </a:pPr>
            <a:r>
              <a:rPr lang="en-US" altLang="en-US" sz="2800">
                <a:solidFill>
                  <a:schemeClr val="bg2">
                    <a:lumMod val="10000"/>
                  </a:schemeClr>
                </a:solidFill>
                <a:latin typeface="+mn-lt"/>
              </a:rPr>
              <a:t>Female – Female</a:t>
            </a:r>
          </a:p>
          <a:p>
            <a:pPr marL="457200" indent="-457200" eaLnBrk="1" hangingPunct="1">
              <a:spcBef>
                <a:spcPct val="100000"/>
              </a:spcBef>
              <a:spcAft>
                <a:spcPct val="60000"/>
              </a:spcAft>
              <a:buClr>
                <a:schemeClr val="tx1"/>
              </a:buClr>
              <a:buFont typeface="Wingdings" panose="05000000000000000000" pitchFamily="2" charset="2"/>
              <a:buChar char="Ø"/>
            </a:pPr>
            <a:r>
              <a:rPr lang="en-US" altLang="en-US" sz="2800">
                <a:solidFill>
                  <a:schemeClr val="bg2">
                    <a:lumMod val="10000"/>
                  </a:schemeClr>
                </a:solidFill>
                <a:latin typeface="+mn-lt"/>
              </a:rPr>
              <a:t>Female – Male</a:t>
            </a:r>
          </a:p>
          <a:p>
            <a:pPr marL="457200" indent="-457200" eaLnBrk="1" hangingPunct="1">
              <a:spcBef>
                <a:spcPct val="100000"/>
              </a:spcBef>
              <a:spcAft>
                <a:spcPct val="60000"/>
              </a:spcAft>
              <a:buClr>
                <a:schemeClr val="tx1"/>
              </a:buClr>
              <a:buFont typeface="Wingdings" panose="05000000000000000000" pitchFamily="2" charset="2"/>
              <a:buChar char="Ø"/>
            </a:pPr>
            <a:r>
              <a:rPr lang="en-US" altLang="en-US" sz="2800">
                <a:solidFill>
                  <a:schemeClr val="bg2">
                    <a:lumMod val="10000"/>
                  </a:schemeClr>
                </a:solidFill>
                <a:latin typeface="+mn-lt"/>
              </a:rPr>
              <a:t>Male – Male</a:t>
            </a:r>
          </a:p>
          <a:p>
            <a:pPr marL="457200" lvl="1" indent="0">
              <a:spcBef>
                <a:spcPts val="600"/>
              </a:spcBef>
              <a:spcAft>
                <a:spcPts val="600"/>
              </a:spcAft>
              <a:buNone/>
            </a:pPr>
            <a:endParaRPr lang="en-US" altLang="en-US" sz="3000">
              <a:solidFill>
                <a:schemeClr val="bg2">
                  <a:lumMod val="10000"/>
                </a:schemeClr>
              </a:solidFill>
              <a:latin typeface="+mn-lt"/>
            </a:endParaRPr>
          </a:p>
          <a:p>
            <a:pPr algn="just">
              <a:spcAft>
                <a:spcPts val="1200"/>
              </a:spcAft>
            </a:pPr>
            <a:endParaRPr lang="en-US" sz="24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marL="457200" indent="-457200" eaLnBrk="1" hangingPunct="1">
              <a:buFont typeface="Wingdings"/>
              <a:buChar char="§"/>
            </a:pPr>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762000" y="1268760"/>
            <a:ext cx="7924800" cy="648072"/>
          </a:xfrm>
        </p:spPr>
        <p:txBody>
          <a:bodyPr/>
          <a:lstStyle/>
          <a:p>
            <a:pPr algn="ctr">
              <a:defRPr/>
            </a:pPr>
            <a:r>
              <a:rPr lang="en-US" sz="3000" b="1" cap="small">
                <a:latin typeface="+mj-lt"/>
              </a:rPr>
              <a:t>Sexual Harassment</a:t>
            </a:r>
            <a:endParaRPr lang="en-US" sz="3000" cap="small">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21</a:t>
            </a:fld>
            <a:endParaRPr lang="en-US" sz="1000">
              <a:solidFill>
                <a:srgbClr val="9C4636">
                  <a:tint val="75000"/>
                </a:srgbClr>
              </a:solidFill>
            </a:endParaRPr>
          </a:p>
        </p:txBody>
      </p:sp>
    </p:spTree>
    <p:extLst>
      <p:ext uri="{BB962C8B-B14F-4D97-AF65-F5344CB8AC3E}">
        <p14:creationId xmlns:p14="http://schemas.microsoft.com/office/powerpoint/2010/main" val="28429879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2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323528" y="2209056"/>
            <a:ext cx="8496944" cy="4248472"/>
          </a:xfrm>
        </p:spPr>
        <p:txBody>
          <a:bodyPr>
            <a:noAutofit/>
          </a:bodyPr>
          <a:lstStyle/>
          <a:p>
            <a:pPr marL="457200" indent="-457200">
              <a:lnSpc>
                <a:spcPct val="150000"/>
              </a:lnSpc>
              <a:spcBef>
                <a:spcPts val="600"/>
              </a:spcBef>
              <a:spcAft>
                <a:spcPts val="600"/>
              </a:spcAft>
              <a:buClr>
                <a:schemeClr val="tx1"/>
              </a:buClr>
              <a:buFont typeface="Wingdings" panose="05000000000000000000" pitchFamily="2" charset="2"/>
              <a:buChar char="Ø"/>
            </a:pPr>
            <a:r>
              <a:rPr lang="en-US" altLang="en-US" sz="2800">
                <a:solidFill>
                  <a:schemeClr val="bg2">
                    <a:lumMod val="10000"/>
                  </a:schemeClr>
                </a:solidFill>
                <a:latin typeface="+mn-lt"/>
              </a:rPr>
              <a:t>Lewd jokes;</a:t>
            </a:r>
          </a:p>
          <a:p>
            <a:pPr marL="457200" indent="-457200">
              <a:spcBef>
                <a:spcPts val="600"/>
              </a:spcBef>
              <a:spcAft>
                <a:spcPts val="600"/>
              </a:spcAft>
              <a:buClr>
                <a:schemeClr val="tx1"/>
              </a:buClr>
              <a:buFont typeface="Wingdings" panose="05000000000000000000" pitchFamily="2" charset="2"/>
              <a:buChar char="Ø"/>
            </a:pPr>
            <a:r>
              <a:rPr lang="en-US" altLang="en-US" sz="2800">
                <a:solidFill>
                  <a:schemeClr val="bg2">
                    <a:lumMod val="10000"/>
                  </a:schemeClr>
                </a:solidFill>
                <a:latin typeface="+mn-lt"/>
              </a:rPr>
              <a:t>Sharing sexual anecdotes;</a:t>
            </a:r>
          </a:p>
          <a:p>
            <a:pPr marL="457200" indent="-457200">
              <a:spcBef>
                <a:spcPts val="600"/>
              </a:spcBef>
              <a:spcAft>
                <a:spcPts val="600"/>
              </a:spcAft>
              <a:buClr>
                <a:schemeClr val="tx1"/>
              </a:buClr>
              <a:buFont typeface="Wingdings" panose="05000000000000000000" pitchFamily="2" charset="2"/>
              <a:buChar char="Ø"/>
            </a:pPr>
            <a:r>
              <a:rPr lang="en-US" altLang="en-US" sz="2800">
                <a:solidFill>
                  <a:schemeClr val="bg2">
                    <a:lumMod val="10000"/>
                  </a:schemeClr>
                </a:solidFill>
                <a:latin typeface="+mn-lt"/>
              </a:rPr>
              <a:t>Sexual innuendos;</a:t>
            </a:r>
          </a:p>
          <a:p>
            <a:pPr marL="457200" indent="-457200">
              <a:spcBef>
                <a:spcPts val="600"/>
              </a:spcBef>
              <a:spcAft>
                <a:spcPts val="600"/>
              </a:spcAft>
              <a:buClr>
                <a:schemeClr val="tx1"/>
              </a:buClr>
              <a:buFont typeface="Wingdings" panose="05000000000000000000" pitchFamily="2" charset="2"/>
              <a:buChar char="Ø"/>
            </a:pPr>
            <a:r>
              <a:rPr lang="en-US" altLang="en-US" sz="2800">
                <a:solidFill>
                  <a:schemeClr val="bg2">
                    <a:lumMod val="10000"/>
                  </a:schemeClr>
                </a:solidFill>
                <a:latin typeface="+mn-lt"/>
              </a:rPr>
              <a:t>Sexual gestures;</a:t>
            </a:r>
          </a:p>
          <a:p>
            <a:pPr marL="457200" indent="-457200">
              <a:spcBef>
                <a:spcPts val="600"/>
              </a:spcBef>
              <a:spcAft>
                <a:spcPts val="600"/>
              </a:spcAft>
              <a:buClr>
                <a:schemeClr val="tx1"/>
              </a:buClr>
              <a:buFont typeface="Wingdings" panose="05000000000000000000" pitchFamily="2" charset="2"/>
              <a:buChar char="Ø"/>
            </a:pPr>
            <a:r>
              <a:rPr lang="en-US" altLang="en-US" sz="2800">
                <a:solidFill>
                  <a:schemeClr val="bg2">
                    <a:lumMod val="10000"/>
                  </a:schemeClr>
                </a:solidFill>
                <a:latin typeface="+mn-lt"/>
              </a:rPr>
              <a:t>Making sexual comments about someone’s appearance, clothing, or body parts;</a:t>
            </a:r>
          </a:p>
          <a:p>
            <a:pPr>
              <a:spcBef>
                <a:spcPts val="400"/>
              </a:spcBef>
              <a:spcAft>
                <a:spcPts val="600"/>
              </a:spcAft>
            </a:pPr>
            <a:endParaRPr lang="en-US" altLang="en-US" sz="24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467544" y="1484784"/>
            <a:ext cx="8212832" cy="720080"/>
          </a:xfrm>
        </p:spPr>
        <p:txBody>
          <a:bodyPr/>
          <a:lstStyle/>
          <a:p>
            <a:pPr algn="ctr">
              <a:defRPr/>
            </a:pPr>
            <a:r>
              <a:rPr lang="en-US" sz="2800" b="1" cap="small">
                <a:latin typeface="+mn-lt"/>
              </a:rPr>
              <a:t>What Type of Behavior Could Create A Hostile Working Environment Based on Sex?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22</a:t>
            </a:fld>
            <a:endParaRPr lang="en-US" sz="1000">
              <a:solidFill>
                <a:srgbClr val="9C4636">
                  <a:tint val="75000"/>
                </a:srgbClr>
              </a:solidFill>
            </a:endParaRPr>
          </a:p>
        </p:txBody>
      </p:sp>
    </p:spTree>
    <p:extLst>
      <p:ext uri="{BB962C8B-B14F-4D97-AF65-F5344CB8AC3E}">
        <p14:creationId xmlns:p14="http://schemas.microsoft.com/office/powerpoint/2010/main" val="2487489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2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323528" y="2328689"/>
            <a:ext cx="8496944" cy="4176464"/>
          </a:xfrm>
        </p:spPr>
        <p:txBody>
          <a:bodyPr>
            <a:noAutofit/>
          </a:bodyPr>
          <a:lstStyle/>
          <a:p>
            <a:pPr marL="457200" indent="-457200">
              <a:spcBef>
                <a:spcPts val="600"/>
              </a:spcBef>
              <a:spcAft>
                <a:spcPts val="600"/>
              </a:spcAft>
              <a:buClr>
                <a:schemeClr val="tx1"/>
              </a:buClr>
              <a:buFont typeface="Wingdings" panose="05000000000000000000" pitchFamily="2" charset="2"/>
              <a:buChar char="Ø"/>
            </a:pPr>
            <a:r>
              <a:rPr lang="en-US" altLang="en-US" sz="2600">
                <a:solidFill>
                  <a:schemeClr val="bg2">
                    <a:lumMod val="10000"/>
                  </a:schemeClr>
                </a:solidFill>
                <a:latin typeface="+mn-lt"/>
              </a:rPr>
              <a:t>Ogling or leering or whistling (staring in a sexually suggestive or offensive manner);</a:t>
            </a:r>
          </a:p>
          <a:p>
            <a:pPr marL="457200" indent="-457200">
              <a:spcBef>
                <a:spcPts val="600"/>
              </a:spcBef>
              <a:spcAft>
                <a:spcPts val="600"/>
              </a:spcAft>
              <a:buClr>
                <a:schemeClr val="tx1"/>
              </a:buClr>
              <a:buFont typeface="Wingdings" panose="05000000000000000000" pitchFamily="2" charset="2"/>
              <a:buChar char="Ø"/>
            </a:pPr>
            <a:r>
              <a:rPr lang="en-US" altLang="en-US" sz="2600">
                <a:solidFill>
                  <a:schemeClr val="bg2">
                    <a:lumMod val="10000"/>
                  </a:schemeClr>
                </a:solidFill>
                <a:latin typeface="+mn-lt"/>
              </a:rPr>
              <a:t>Inappropriate touching or “grooming”, including kissing, hugging, pinching, patting, stroking, rubbing, or purposefully brushing up against another person;</a:t>
            </a:r>
          </a:p>
          <a:p>
            <a:pPr marL="457200" indent="-457200">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Asking sexual questions (questions about someone's sexual history or their sexual orientation);</a:t>
            </a:r>
          </a:p>
          <a:p>
            <a:pPr marL="457200" indent="-457200" eaLnBrk="1" hangingPunct="1">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Hazing and other pranks;</a:t>
            </a:r>
          </a:p>
          <a:p>
            <a:pPr>
              <a:spcBef>
                <a:spcPts val="400"/>
              </a:spcBef>
              <a:spcAft>
                <a:spcPts val="400"/>
              </a:spcAft>
            </a:pPr>
            <a:endParaRPr lang="en-US" altLang="en-US" sz="24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marL="457200" indent="-457200" eaLnBrk="1" hangingPunct="1">
              <a:buFont typeface="Wingdings"/>
              <a:buChar char="§"/>
            </a:pPr>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467544" y="1464593"/>
            <a:ext cx="8212832" cy="720080"/>
          </a:xfrm>
        </p:spPr>
        <p:txBody>
          <a:bodyPr/>
          <a:lstStyle/>
          <a:p>
            <a:pPr algn="ctr">
              <a:defRPr/>
            </a:pPr>
            <a:r>
              <a:rPr lang="en-US" sz="2800" b="1" cap="small">
                <a:latin typeface="+mn-lt"/>
              </a:rPr>
              <a:t>What Type Of Behavior Could Create A Hostile Working Environment Based On Sex?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23</a:t>
            </a:fld>
            <a:endParaRPr lang="en-US" sz="1000">
              <a:solidFill>
                <a:srgbClr val="9C4636">
                  <a:tint val="75000"/>
                </a:srgbClr>
              </a:solidFill>
            </a:endParaRPr>
          </a:p>
        </p:txBody>
      </p:sp>
    </p:spTree>
    <p:extLst>
      <p:ext uri="{BB962C8B-B14F-4D97-AF65-F5344CB8AC3E}">
        <p14:creationId xmlns:p14="http://schemas.microsoft.com/office/powerpoint/2010/main" val="18486327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2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539552" y="2444130"/>
            <a:ext cx="8136904" cy="3960440"/>
          </a:xfrm>
        </p:spPr>
        <p:txBody>
          <a:bodyPr>
            <a:noAutofit/>
          </a:bodyPr>
          <a:lstStyle/>
          <a:p>
            <a:pPr marL="457200" indent="-457200" eaLnBrk="1" hangingPunct="1">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Sexually suggestive sounds;</a:t>
            </a:r>
          </a:p>
          <a:p>
            <a:pPr marL="457200" indent="-457200" eaLnBrk="1" hangingPunct="1">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Rating a person's sexuality;</a:t>
            </a:r>
          </a:p>
          <a:p>
            <a:pPr marL="457200" indent="-457200">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Name-calling;</a:t>
            </a:r>
          </a:p>
          <a:p>
            <a:pPr marL="457200" indent="-457200">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Sexual ridicule; </a:t>
            </a:r>
          </a:p>
          <a:p>
            <a:pPr marL="457200" indent="-457200">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Displays of pictures, calendars, cartoons, or other materials with sexually explicit or graphic content;</a:t>
            </a:r>
          </a:p>
          <a:p>
            <a:pPr marL="457200" indent="-457200">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Social media.</a:t>
            </a:r>
          </a:p>
          <a:p>
            <a:pPr marL="0" indent="0">
              <a:lnSpc>
                <a:spcPct val="90000"/>
              </a:lnSpc>
              <a:spcAft>
                <a:spcPts val="1200"/>
              </a:spcAft>
            </a:pPr>
            <a:endParaRPr lang="en-US" altLang="en-US" sz="2600">
              <a:solidFill>
                <a:schemeClr val="bg2">
                  <a:lumMod val="10000"/>
                </a:schemeClr>
              </a:solidFill>
              <a:latin typeface="+mn-lt"/>
            </a:endParaRPr>
          </a:p>
          <a:p>
            <a:pPr marL="457200" indent="-457200" eaLnBrk="1" hangingPunct="1">
              <a:buFont typeface="Wingdings"/>
              <a:buChar char="§"/>
            </a:pPr>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467544" y="1436018"/>
            <a:ext cx="8212832" cy="720080"/>
          </a:xfrm>
        </p:spPr>
        <p:txBody>
          <a:bodyPr/>
          <a:lstStyle/>
          <a:p>
            <a:pPr algn="ctr">
              <a:defRPr/>
            </a:pPr>
            <a:r>
              <a:rPr lang="en-US" sz="2800" b="1" cap="small">
                <a:latin typeface="+mn-lt"/>
              </a:rPr>
              <a:t>What Type Of Behavior Could Create A Hostile Working Environment Based On Sex?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24</a:t>
            </a:fld>
            <a:endParaRPr lang="en-US" sz="1000">
              <a:solidFill>
                <a:srgbClr val="9C4636">
                  <a:tint val="75000"/>
                </a:srgbClr>
              </a:solidFill>
            </a:endParaRPr>
          </a:p>
        </p:txBody>
      </p:sp>
    </p:spTree>
    <p:extLst>
      <p:ext uri="{BB962C8B-B14F-4D97-AF65-F5344CB8AC3E}">
        <p14:creationId xmlns:p14="http://schemas.microsoft.com/office/powerpoint/2010/main" val="26336658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2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11560" y="2442989"/>
            <a:ext cx="7924800" cy="3889970"/>
          </a:xfrm>
        </p:spPr>
        <p:txBody>
          <a:bodyPr>
            <a:normAutofit/>
          </a:bodyPr>
          <a:lstStyle/>
          <a:p>
            <a:pPr marL="457200" indent="-457200">
              <a:spcBef>
                <a:spcPts val="600"/>
              </a:spcBef>
              <a:spcAft>
                <a:spcPts val="600"/>
              </a:spcAft>
              <a:buClr>
                <a:schemeClr val="tx1"/>
              </a:buClr>
              <a:buFont typeface="Wingdings" panose="05000000000000000000" pitchFamily="2" charset="2"/>
              <a:buChar char="Ø"/>
            </a:pPr>
            <a:r>
              <a:rPr lang="en-US" altLang="en-US" sz="2800" b="1">
                <a:solidFill>
                  <a:schemeClr val="bg2">
                    <a:lumMod val="10000"/>
                  </a:schemeClr>
                </a:solidFill>
                <a:latin typeface="+mn-lt"/>
              </a:rPr>
              <a:t>Repeated unwelcome attention about someone’s protected class</a:t>
            </a:r>
            <a:r>
              <a:rPr lang="en-US" altLang="en-US" sz="2800">
                <a:solidFill>
                  <a:schemeClr val="bg2">
                    <a:lumMod val="10000"/>
                  </a:schemeClr>
                </a:solidFill>
                <a:latin typeface="+mn-lt"/>
              </a:rPr>
              <a:t> (race, color, religion, sex, age, national origin, disability, etc.) that a reasonable person would believe has created a hostile or intimidating working environment.</a:t>
            </a:r>
          </a:p>
          <a:p>
            <a:pPr>
              <a:defRPr/>
            </a:pPr>
            <a:endParaRPr lang="en-US"/>
          </a:p>
        </p:txBody>
      </p:sp>
      <p:sp>
        <p:nvSpPr>
          <p:cNvPr id="3" name="Title 2"/>
          <p:cNvSpPr>
            <a:spLocks noGrp="1"/>
          </p:cNvSpPr>
          <p:nvPr>
            <p:ph type="ctrTitle"/>
          </p:nvPr>
        </p:nvSpPr>
        <p:spPr>
          <a:xfrm>
            <a:off x="323528" y="1506885"/>
            <a:ext cx="8424936" cy="759495"/>
          </a:xfrm>
        </p:spPr>
        <p:txBody>
          <a:bodyPr/>
          <a:lstStyle/>
          <a:p>
            <a:pPr algn="ctr">
              <a:defRPr/>
            </a:pPr>
            <a:r>
              <a:rPr lang="en-US" b="1" cap="small">
                <a:latin typeface="+mj-lt"/>
              </a:rPr>
              <a:t>Practical Definition Of Behavior That Could Lead To A Claim Of Protected Class (Unlawfull) Harassment</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25</a:t>
            </a:fld>
            <a:endParaRPr lang="en-US" sz="1000">
              <a:solidFill>
                <a:srgbClr val="9C4636">
                  <a:tint val="75000"/>
                </a:srgbClr>
              </a:solidFill>
            </a:endParaRPr>
          </a:p>
        </p:txBody>
      </p:sp>
    </p:spTree>
    <p:extLst>
      <p:ext uri="{BB962C8B-B14F-4D97-AF65-F5344CB8AC3E}">
        <p14:creationId xmlns:p14="http://schemas.microsoft.com/office/powerpoint/2010/main" val="29117498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2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228106"/>
            <a:ext cx="8208912" cy="4104456"/>
          </a:xfrm>
        </p:spPr>
        <p:txBody>
          <a:bodyPr>
            <a:noAutofit/>
          </a:bodyPr>
          <a:lstStyle/>
          <a:p>
            <a:pPr marL="457200" indent="-457200" eaLnBrk="1" hangingPunct="1">
              <a:spcBef>
                <a:spcPts val="600"/>
              </a:spcBef>
              <a:spcAft>
                <a:spcPts val="600"/>
              </a:spcAft>
              <a:buClr>
                <a:schemeClr val="tx1"/>
              </a:buClr>
              <a:buFont typeface="Wingdings" panose="05000000000000000000" pitchFamily="2" charset="2"/>
              <a:buChar char="Ø"/>
              <a:defRPr/>
            </a:pPr>
            <a:r>
              <a:rPr lang="en-US" sz="2400">
                <a:solidFill>
                  <a:schemeClr val="bg2">
                    <a:lumMod val="10000"/>
                  </a:schemeClr>
                </a:solidFill>
                <a:latin typeface="+mn-lt"/>
              </a:rPr>
              <a:t>Talking about negative stereotypes associated with a protected class;</a:t>
            </a:r>
          </a:p>
          <a:p>
            <a:pPr marL="457200" indent="-457200" eaLnBrk="1" hangingPunct="1">
              <a:spcBef>
                <a:spcPts val="600"/>
              </a:spcBef>
              <a:spcAft>
                <a:spcPts val="600"/>
              </a:spcAft>
              <a:buClr>
                <a:schemeClr val="tx1"/>
              </a:buClr>
              <a:buFont typeface="Wingdings" panose="05000000000000000000" pitchFamily="2" charset="2"/>
              <a:buChar char="Ø"/>
              <a:defRPr/>
            </a:pPr>
            <a:r>
              <a:rPr lang="en-US" sz="2400">
                <a:solidFill>
                  <a:schemeClr val="bg2">
                    <a:lumMod val="10000"/>
                  </a:schemeClr>
                </a:solidFill>
                <a:latin typeface="+mn-lt"/>
              </a:rPr>
              <a:t>Mimicking an accent;</a:t>
            </a:r>
          </a:p>
          <a:p>
            <a:pPr marL="457200" indent="-457200">
              <a:spcBef>
                <a:spcPts val="600"/>
              </a:spcBef>
              <a:spcAft>
                <a:spcPts val="600"/>
              </a:spcAft>
              <a:buClr>
                <a:schemeClr val="tx1"/>
              </a:buClr>
              <a:buFont typeface="Wingdings" panose="05000000000000000000" pitchFamily="2" charset="2"/>
              <a:buChar char="Ø"/>
              <a:defRPr/>
            </a:pPr>
            <a:r>
              <a:rPr lang="en-US" sz="2400">
                <a:solidFill>
                  <a:schemeClr val="bg2">
                    <a:lumMod val="10000"/>
                  </a:schemeClr>
                </a:solidFill>
                <a:latin typeface="+mn-lt"/>
              </a:rPr>
              <a:t>Nicknames;</a:t>
            </a:r>
          </a:p>
          <a:p>
            <a:pPr marL="457200" indent="-457200">
              <a:spcBef>
                <a:spcPts val="600"/>
              </a:spcBef>
              <a:spcAft>
                <a:spcPts val="600"/>
              </a:spcAft>
              <a:buClr>
                <a:schemeClr val="tx1"/>
              </a:buClr>
              <a:buFont typeface="Wingdings" panose="05000000000000000000" pitchFamily="2" charset="2"/>
              <a:buChar char="Ø"/>
              <a:defRPr/>
            </a:pPr>
            <a:r>
              <a:rPr lang="en-US" sz="2400">
                <a:solidFill>
                  <a:schemeClr val="bg2">
                    <a:lumMod val="10000"/>
                  </a:schemeClr>
                </a:solidFill>
                <a:latin typeface="+mn-lt"/>
              </a:rPr>
              <a:t>Making negative comments about an employee's religious beliefs;</a:t>
            </a:r>
          </a:p>
          <a:p>
            <a:pPr marL="457200" indent="-457200">
              <a:spcBef>
                <a:spcPts val="600"/>
              </a:spcBef>
              <a:spcAft>
                <a:spcPts val="600"/>
              </a:spcAft>
              <a:buClr>
                <a:schemeClr val="tx1"/>
              </a:buClr>
              <a:buFont typeface="Wingdings" panose="05000000000000000000" pitchFamily="2" charset="2"/>
              <a:buChar char="Ø"/>
              <a:defRPr/>
            </a:pPr>
            <a:r>
              <a:rPr lang="en-US" sz="2400">
                <a:solidFill>
                  <a:schemeClr val="bg2">
                    <a:lumMod val="10000"/>
                  </a:schemeClr>
                </a:solidFill>
                <a:latin typeface="+mn-lt"/>
              </a:rPr>
              <a:t>Using racist slang, phrases, or nicknames;</a:t>
            </a:r>
          </a:p>
          <a:p>
            <a:pPr marL="457200" indent="-457200">
              <a:spcBef>
                <a:spcPts val="600"/>
              </a:spcBef>
              <a:spcAft>
                <a:spcPts val="600"/>
              </a:spcAft>
              <a:buClr>
                <a:schemeClr val="tx1"/>
              </a:buClr>
              <a:buFont typeface="Wingdings" panose="05000000000000000000" pitchFamily="2" charset="2"/>
              <a:buChar char="Ø"/>
              <a:defRPr/>
            </a:pPr>
            <a:r>
              <a:rPr lang="en-US" sz="2400">
                <a:solidFill>
                  <a:schemeClr val="bg2">
                    <a:lumMod val="10000"/>
                  </a:schemeClr>
                </a:solidFill>
                <a:latin typeface="+mn-lt"/>
              </a:rPr>
              <a:t>Making remarks about an individual's skin color or other ethnic traits;</a:t>
            </a:r>
          </a:p>
          <a:p>
            <a:pPr>
              <a:defRPr/>
            </a:pPr>
            <a:endParaRPr lang="en-US" sz="3200"/>
          </a:p>
        </p:txBody>
      </p:sp>
      <p:sp>
        <p:nvSpPr>
          <p:cNvPr id="3" name="Title 2"/>
          <p:cNvSpPr>
            <a:spLocks noGrp="1"/>
          </p:cNvSpPr>
          <p:nvPr>
            <p:ph type="ctrTitle"/>
          </p:nvPr>
        </p:nvSpPr>
        <p:spPr>
          <a:xfrm>
            <a:off x="323528" y="1364010"/>
            <a:ext cx="8496944" cy="792088"/>
          </a:xfrm>
        </p:spPr>
        <p:txBody>
          <a:bodyPr/>
          <a:lstStyle/>
          <a:p>
            <a:pPr algn="ctr">
              <a:defRPr/>
            </a:pPr>
            <a:r>
              <a:rPr lang="en-US" sz="2500" b="1" cap="small">
                <a:latin typeface="+mj-lt"/>
              </a:rPr>
              <a:t>What Type Of Behavior Could Create A Hostile Working Environment Based On A Protected Class?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26</a:t>
            </a:fld>
            <a:endParaRPr lang="en-US" sz="1000">
              <a:solidFill>
                <a:srgbClr val="9C4636">
                  <a:tint val="75000"/>
                </a:srgbClr>
              </a:solidFill>
            </a:endParaRPr>
          </a:p>
        </p:txBody>
      </p:sp>
    </p:spTree>
    <p:extLst>
      <p:ext uri="{BB962C8B-B14F-4D97-AF65-F5344CB8AC3E}">
        <p14:creationId xmlns:p14="http://schemas.microsoft.com/office/powerpoint/2010/main" val="32987404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2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098948"/>
            <a:ext cx="8208912" cy="4608512"/>
          </a:xfrm>
        </p:spPr>
        <p:txBody>
          <a:bodyPr>
            <a:normAutofit fontScale="25000" lnSpcReduction="20000"/>
          </a:bodyPr>
          <a:lstStyle/>
          <a:p>
            <a:pPr marL="457200" indent="-457200">
              <a:lnSpc>
                <a:spcPct val="120000"/>
              </a:lnSpc>
              <a:spcBef>
                <a:spcPts val="600"/>
              </a:spcBef>
              <a:spcAft>
                <a:spcPts val="600"/>
              </a:spcAft>
              <a:buClr>
                <a:schemeClr val="tx1"/>
              </a:buClr>
              <a:buFont typeface="Wingdings" panose="05000000000000000000" pitchFamily="2" charset="2"/>
              <a:buChar char="Ø"/>
            </a:pPr>
            <a:r>
              <a:rPr lang="en-US" altLang="en-US" sz="9600">
                <a:solidFill>
                  <a:schemeClr val="bg2">
                    <a:lumMod val="10000"/>
                  </a:schemeClr>
                </a:solidFill>
                <a:latin typeface="+mn-lt"/>
              </a:rPr>
              <a:t>Displaying racist drawings, or posters, bumper stickers or signs that might be offensive to a particular group;</a:t>
            </a:r>
          </a:p>
          <a:p>
            <a:pPr marL="457200" indent="-457200">
              <a:lnSpc>
                <a:spcPct val="120000"/>
              </a:lnSpc>
              <a:spcBef>
                <a:spcPts val="600"/>
              </a:spcBef>
              <a:spcAft>
                <a:spcPts val="600"/>
              </a:spcAft>
              <a:buClr>
                <a:schemeClr val="tx1"/>
              </a:buClr>
              <a:buFont typeface="Wingdings" panose="05000000000000000000" pitchFamily="2" charset="2"/>
              <a:buChar char="Ø"/>
            </a:pPr>
            <a:r>
              <a:rPr lang="en-US" altLang="en-US" sz="9600">
                <a:solidFill>
                  <a:schemeClr val="bg2">
                    <a:lumMod val="10000"/>
                  </a:schemeClr>
                </a:solidFill>
                <a:latin typeface="+mn-lt"/>
              </a:rPr>
              <a:t>Making offensive gestures;</a:t>
            </a:r>
          </a:p>
          <a:p>
            <a:pPr marL="457200" indent="-457200">
              <a:lnSpc>
                <a:spcPct val="120000"/>
              </a:lnSpc>
              <a:spcBef>
                <a:spcPts val="600"/>
              </a:spcBef>
              <a:spcAft>
                <a:spcPts val="600"/>
              </a:spcAft>
              <a:buClr>
                <a:schemeClr val="tx1"/>
              </a:buClr>
              <a:buFont typeface="Wingdings" panose="05000000000000000000" pitchFamily="2" charset="2"/>
              <a:buChar char="Ø"/>
            </a:pPr>
            <a:r>
              <a:rPr lang="en-US" altLang="en-US" sz="9600">
                <a:solidFill>
                  <a:schemeClr val="bg2">
                    <a:lumMod val="10000"/>
                  </a:schemeClr>
                </a:solidFill>
                <a:latin typeface="+mn-lt"/>
              </a:rPr>
              <a:t>Making offensive reference to an individual's mental or physical disability;</a:t>
            </a:r>
          </a:p>
          <a:p>
            <a:pPr marL="457200" indent="-457200">
              <a:lnSpc>
                <a:spcPct val="120000"/>
              </a:lnSpc>
              <a:spcBef>
                <a:spcPts val="600"/>
              </a:spcBef>
              <a:spcAft>
                <a:spcPts val="600"/>
              </a:spcAft>
              <a:buClr>
                <a:schemeClr val="tx1"/>
              </a:buClr>
              <a:buFont typeface="Wingdings" panose="05000000000000000000" pitchFamily="2" charset="2"/>
              <a:buChar char="Ø"/>
            </a:pPr>
            <a:r>
              <a:rPr lang="en-US" altLang="en-US" sz="9600">
                <a:solidFill>
                  <a:schemeClr val="bg2">
                    <a:lumMod val="10000"/>
                  </a:schemeClr>
                </a:solidFill>
                <a:latin typeface="+mn-lt"/>
              </a:rPr>
              <a:t>Sharing inappropriate images, videos, e-mails, letters, or notes that make fun of a person’s protected class;</a:t>
            </a:r>
          </a:p>
          <a:p>
            <a:pPr marL="457200" indent="-457200">
              <a:lnSpc>
                <a:spcPct val="120000"/>
              </a:lnSpc>
              <a:spcBef>
                <a:spcPts val="600"/>
              </a:spcBef>
              <a:spcAft>
                <a:spcPts val="600"/>
              </a:spcAft>
              <a:buClr>
                <a:schemeClr val="tx1"/>
              </a:buClr>
              <a:buFont typeface="Wingdings" panose="05000000000000000000" pitchFamily="2" charset="2"/>
              <a:buChar char="Ø"/>
            </a:pPr>
            <a:r>
              <a:rPr lang="en-US" altLang="en-US" sz="9600">
                <a:solidFill>
                  <a:schemeClr val="bg2">
                    <a:lumMod val="10000"/>
                  </a:schemeClr>
                </a:solidFill>
                <a:latin typeface="+mn-lt"/>
              </a:rPr>
              <a:t>Making derogatory age-related comments; and</a:t>
            </a:r>
          </a:p>
          <a:p>
            <a:pPr marL="457200" indent="-457200">
              <a:lnSpc>
                <a:spcPct val="120000"/>
              </a:lnSpc>
              <a:spcBef>
                <a:spcPts val="600"/>
              </a:spcBef>
              <a:spcAft>
                <a:spcPts val="600"/>
              </a:spcAft>
              <a:buClr>
                <a:schemeClr val="tx1"/>
              </a:buClr>
              <a:buFont typeface="Wingdings" panose="05000000000000000000" pitchFamily="2" charset="2"/>
              <a:buChar char="Ø"/>
            </a:pPr>
            <a:r>
              <a:rPr lang="en-US" altLang="en-US" sz="9600">
                <a:solidFill>
                  <a:schemeClr val="bg2">
                    <a:lumMod val="10000"/>
                  </a:schemeClr>
                </a:solidFill>
                <a:latin typeface="+mn-lt"/>
              </a:rPr>
              <a:t>Wearing clothing that could be offensive to a particular ethnic group.</a:t>
            </a:r>
          </a:p>
          <a:p>
            <a:pPr>
              <a:defRPr/>
            </a:pPr>
            <a:endParaRPr lang="en-US" sz="3200"/>
          </a:p>
        </p:txBody>
      </p:sp>
      <p:sp>
        <p:nvSpPr>
          <p:cNvPr id="3" name="Title 2"/>
          <p:cNvSpPr>
            <a:spLocks noGrp="1"/>
          </p:cNvSpPr>
          <p:nvPr>
            <p:ph type="ctrTitle"/>
          </p:nvPr>
        </p:nvSpPr>
        <p:spPr>
          <a:xfrm>
            <a:off x="323528" y="1306860"/>
            <a:ext cx="8496944" cy="720080"/>
          </a:xfrm>
        </p:spPr>
        <p:txBody>
          <a:bodyPr/>
          <a:lstStyle/>
          <a:p>
            <a:pPr algn="ctr">
              <a:defRPr/>
            </a:pPr>
            <a:r>
              <a:rPr lang="en-US" b="1" cap="small">
                <a:latin typeface="+mj-lt"/>
              </a:rPr>
              <a:t>What Type Of Behavior Could Create A Hostile Working Environment Based On A Protected Class?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27</a:t>
            </a:fld>
            <a:endParaRPr lang="en-US" sz="1000">
              <a:solidFill>
                <a:srgbClr val="9C4636">
                  <a:tint val="75000"/>
                </a:srgbClr>
              </a:solidFill>
            </a:endParaRPr>
          </a:p>
        </p:txBody>
      </p:sp>
    </p:spTree>
    <p:extLst>
      <p:ext uri="{BB962C8B-B14F-4D97-AF65-F5344CB8AC3E}">
        <p14:creationId xmlns:p14="http://schemas.microsoft.com/office/powerpoint/2010/main" val="21839419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2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323528" y="1930549"/>
            <a:ext cx="8424936" cy="4680520"/>
          </a:xfrm>
        </p:spPr>
        <p:txBody>
          <a:bodyPr>
            <a:noAutofit/>
          </a:bodyPr>
          <a:lstStyle/>
          <a:p>
            <a:pPr marL="457200" indent="-457200" eaLnBrk="1" hangingPunct="1">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What is “inappropriate behavior” is in the eye of the beholder (it is a subjective analysis).</a:t>
            </a:r>
          </a:p>
          <a:p>
            <a:pPr marL="457200" indent="-457200" eaLnBrk="1" hangingPunct="1">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The intent of the harasser is irrelevant (the behavior need only have the “purpose or effect” . . . of creating a hostile . . .). </a:t>
            </a:r>
          </a:p>
          <a:p>
            <a:pPr marL="457200" indent="-457200" eaLnBrk="1" hangingPunct="1">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The behavior does not have to be “directed” at the person who is offended.</a:t>
            </a:r>
          </a:p>
          <a:p>
            <a:pPr marL="457200" indent="-457200" eaLnBrk="1" hangingPunct="1">
              <a:spcBef>
                <a:spcPts val="600"/>
              </a:spcBef>
              <a:spcAft>
                <a:spcPts val="600"/>
              </a:spcAft>
              <a:buClr>
                <a:schemeClr val="tx1"/>
              </a:buClr>
              <a:buFont typeface="Wingdings" panose="05000000000000000000" pitchFamily="2" charset="2"/>
              <a:buChar char="Ø"/>
              <a:defRPr/>
            </a:pPr>
            <a:r>
              <a:rPr lang="en-US" sz="2600">
                <a:solidFill>
                  <a:schemeClr val="bg2">
                    <a:lumMod val="10000"/>
                  </a:schemeClr>
                </a:solidFill>
                <a:latin typeface="+mn-lt"/>
              </a:rPr>
              <a:t>There is a difference between tolerating behavior (what is voluntary) versus participating in the behavior (when it is welcome).</a:t>
            </a:r>
          </a:p>
          <a:p>
            <a:pPr marL="0" indent="0">
              <a:lnSpc>
                <a:spcPct val="90000"/>
              </a:lnSpc>
              <a:spcAft>
                <a:spcPts val="1200"/>
              </a:spcAft>
            </a:pPr>
            <a:endParaRPr lang="en-US" altLang="en-US" sz="2600">
              <a:solidFill>
                <a:schemeClr val="bg2">
                  <a:lumMod val="10000"/>
                </a:schemeClr>
              </a:solidFill>
              <a:latin typeface="+mn-lt"/>
            </a:endParaRPr>
          </a:p>
          <a:p>
            <a:pPr marL="457200" indent="-457200" eaLnBrk="1" hangingPunct="1">
              <a:buFont typeface="Wingdings"/>
              <a:buChar char="§"/>
            </a:pPr>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539552" y="1354485"/>
            <a:ext cx="8140824" cy="504056"/>
          </a:xfrm>
        </p:spPr>
        <p:txBody>
          <a:bodyPr/>
          <a:lstStyle/>
          <a:p>
            <a:pPr algn="ctr">
              <a:defRPr/>
            </a:pPr>
            <a:r>
              <a:rPr lang="en-US" sz="3000" b="1" cap="small">
                <a:latin typeface="+mn-lt"/>
              </a:rPr>
              <a:t>Unlawful Harassment - Key Concepts</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28</a:t>
            </a:fld>
            <a:endParaRPr lang="en-US" sz="1000">
              <a:solidFill>
                <a:srgbClr val="9C4636">
                  <a:tint val="75000"/>
                </a:srgbClr>
              </a:solidFill>
            </a:endParaRPr>
          </a:p>
        </p:txBody>
      </p:sp>
    </p:spTree>
    <p:extLst>
      <p:ext uri="{BB962C8B-B14F-4D97-AF65-F5344CB8AC3E}">
        <p14:creationId xmlns:p14="http://schemas.microsoft.com/office/powerpoint/2010/main" val="23865263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2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755576" y="2204864"/>
            <a:ext cx="7704856" cy="3600400"/>
          </a:xfrm>
        </p:spPr>
        <p:txBody>
          <a:bodyPr>
            <a:noAutofit/>
          </a:bodyPr>
          <a:lstStyle/>
          <a:p>
            <a:pPr marL="457200" indent="-457200">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Is there a difference between </a:t>
            </a:r>
            <a:r>
              <a:rPr lang="en-US" sz="2800" b="1">
                <a:solidFill>
                  <a:schemeClr val="bg2">
                    <a:lumMod val="10000"/>
                  </a:schemeClr>
                </a:solidFill>
                <a:latin typeface="+mn-lt"/>
              </a:rPr>
              <a:t>inappropriate</a:t>
            </a:r>
            <a:r>
              <a:rPr lang="en-US" sz="2800">
                <a:solidFill>
                  <a:schemeClr val="bg2">
                    <a:lumMod val="10000"/>
                  </a:schemeClr>
                </a:solidFill>
                <a:latin typeface="+mn-lt"/>
              </a:rPr>
              <a:t> behavior and </a:t>
            </a:r>
            <a:r>
              <a:rPr lang="en-US" sz="2800" b="1">
                <a:solidFill>
                  <a:schemeClr val="bg2">
                    <a:lumMod val="10000"/>
                  </a:schemeClr>
                </a:solidFill>
                <a:latin typeface="+mn-lt"/>
              </a:rPr>
              <a:t>unlawful</a:t>
            </a:r>
            <a:r>
              <a:rPr lang="en-US" sz="2800">
                <a:solidFill>
                  <a:schemeClr val="bg2">
                    <a:lumMod val="10000"/>
                  </a:schemeClr>
                </a:solidFill>
                <a:latin typeface="+mn-lt"/>
              </a:rPr>
              <a:t> behavior?</a:t>
            </a:r>
          </a:p>
          <a:p>
            <a:pPr marL="457200" indent="-457200">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Examples (swearing)</a:t>
            </a:r>
          </a:p>
          <a:p>
            <a:pPr marL="1200150" lvl="1" indent="-457200">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Yes – but both can be a violation of </a:t>
            </a:r>
            <a:r>
              <a:rPr lang="en-US" sz="2800" smtClean="0">
                <a:solidFill>
                  <a:schemeClr val="bg2">
                    <a:lumMod val="10000"/>
                  </a:schemeClr>
                </a:solidFill>
                <a:latin typeface="+mn-lt"/>
              </a:rPr>
              <a:t>law and Code of Conduct.</a:t>
            </a:r>
            <a:endParaRPr lang="en-US" sz="2800">
              <a:solidFill>
                <a:schemeClr val="bg2">
                  <a:lumMod val="10000"/>
                </a:schemeClr>
              </a:solidFill>
              <a:latin typeface="+mn-lt"/>
            </a:endParaRPr>
          </a:p>
          <a:p>
            <a:pPr marL="457200" indent="-457200">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Unlawful behavior goes to court, inappropriate behavior can result in discipline</a:t>
            </a:r>
            <a:r>
              <a:rPr lang="en-US" sz="2800" smtClean="0">
                <a:solidFill>
                  <a:schemeClr val="bg2">
                    <a:lumMod val="10000"/>
                  </a:schemeClr>
                </a:solidFill>
                <a:latin typeface="+mn-lt"/>
              </a:rPr>
              <a:t>.</a:t>
            </a:r>
            <a:endParaRPr lang="en-US" altLang="en-US" sz="28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marL="457200" indent="-457200" eaLnBrk="1" hangingPunct="1">
              <a:buFont typeface="Wingdings"/>
              <a:buChar char="§"/>
            </a:pPr>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611560" y="1340768"/>
            <a:ext cx="7924800" cy="792088"/>
          </a:xfrm>
        </p:spPr>
        <p:txBody>
          <a:bodyPr/>
          <a:lstStyle/>
          <a:p>
            <a:pPr algn="ctr">
              <a:defRPr/>
            </a:pPr>
            <a:r>
              <a:rPr lang="en-US" sz="3000" b="1" cap="small">
                <a:latin typeface="+mn-lt"/>
              </a:rPr>
              <a:t>Unlawful versus inappropriate behavior</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29</a:t>
            </a:fld>
            <a:endParaRPr lang="en-US" sz="1000">
              <a:solidFill>
                <a:srgbClr val="9C4636">
                  <a:tint val="75000"/>
                </a:srgbClr>
              </a:solidFill>
            </a:endParaRPr>
          </a:p>
        </p:txBody>
      </p:sp>
    </p:spTree>
    <p:extLst>
      <p:ext uri="{BB962C8B-B14F-4D97-AF65-F5344CB8AC3E}">
        <p14:creationId xmlns:p14="http://schemas.microsoft.com/office/powerpoint/2010/main" val="13723149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a:bodyPr>
          <a:lstStyle/>
          <a:p>
            <a:pPr marL="447675" lvl="2" indent="-342900" eaLnBrk="1" hangingPunct="1">
              <a:spcAft>
                <a:spcPts val="1200"/>
              </a:spcAft>
              <a:buClr>
                <a:schemeClr val="tx1"/>
              </a:buClr>
              <a:buFont typeface="Wingdings" panose="05000000000000000000" pitchFamily="2" charset="2"/>
              <a:buChar char="Ø"/>
            </a:pPr>
            <a:r>
              <a:rPr lang="en-US" sz="2800" smtClean="0">
                <a:solidFill>
                  <a:srgbClr val="000000"/>
                </a:solidFill>
                <a:latin typeface="+mn-lt"/>
              </a:rPr>
              <a:t>Media </a:t>
            </a:r>
            <a:r>
              <a:rPr lang="en-US" sz="2800">
                <a:solidFill>
                  <a:srgbClr val="000000"/>
                </a:solidFill>
                <a:latin typeface="+mn-lt"/>
              </a:rPr>
              <a:t>is full of news of inappropriate and disrespect in the </a:t>
            </a:r>
            <a:r>
              <a:rPr lang="en-US" sz="2800" smtClean="0">
                <a:solidFill>
                  <a:srgbClr val="000000"/>
                </a:solidFill>
                <a:latin typeface="+mn-lt"/>
              </a:rPr>
              <a:t>workplace</a:t>
            </a:r>
          </a:p>
          <a:p>
            <a:pPr marL="447675" lvl="2" indent="-342900" eaLnBrk="1" hangingPunct="1">
              <a:spcAft>
                <a:spcPts val="1200"/>
              </a:spcAft>
              <a:buClr>
                <a:schemeClr val="tx1"/>
              </a:buClr>
              <a:buFont typeface="Wingdings" panose="05000000000000000000" pitchFamily="2" charset="2"/>
              <a:buChar char="Ø"/>
            </a:pPr>
            <a:r>
              <a:rPr lang="en-US" sz="2800" smtClean="0">
                <a:solidFill>
                  <a:srgbClr val="000000"/>
                </a:solidFill>
                <a:latin typeface="+mn-lt"/>
              </a:rPr>
              <a:t>Heightened </a:t>
            </a:r>
            <a:r>
              <a:rPr lang="en-US" sz="2800">
                <a:solidFill>
                  <a:srgbClr val="000000"/>
                </a:solidFill>
                <a:latin typeface="+mn-lt"/>
              </a:rPr>
              <a:t>awareness and </a:t>
            </a:r>
            <a:r>
              <a:rPr lang="en-US" sz="2800" smtClean="0">
                <a:solidFill>
                  <a:srgbClr val="000000"/>
                </a:solidFill>
                <a:latin typeface="+mn-lt"/>
              </a:rPr>
              <a:t>sensitivity - </a:t>
            </a:r>
            <a:r>
              <a:rPr lang="en-US" sz="2800">
                <a:solidFill>
                  <a:srgbClr val="000000"/>
                </a:solidFill>
                <a:latin typeface="+mn-lt"/>
              </a:rPr>
              <a:t>goes beyond </a:t>
            </a:r>
            <a:r>
              <a:rPr lang="en-US" sz="2800" smtClean="0">
                <a:solidFill>
                  <a:srgbClr val="000000"/>
                </a:solidFill>
                <a:latin typeface="+mn-lt"/>
              </a:rPr>
              <a:t>harassment</a:t>
            </a:r>
          </a:p>
          <a:p>
            <a:pPr marL="447675" lvl="2" indent="-342900" eaLnBrk="1" hangingPunct="1">
              <a:spcAft>
                <a:spcPts val="1200"/>
              </a:spcAft>
              <a:buClr>
                <a:schemeClr val="tx1"/>
              </a:buClr>
              <a:buFont typeface="Wingdings" panose="05000000000000000000" pitchFamily="2" charset="2"/>
              <a:buChar char="Ø"/>
            </a:pPr>
            <a:r>
              <a:rPr lang="en-US" sz="2800" smtClean="0">
                <a:solidFill>
                  <a:srgbClr val="000000"/>
                </a:solidFill>
                <a:latin typeface="+mn-lt"/>
              </a:rPr>
              <a:t>Rude</a:t>
            </a:r>
            <a:r>
              <a:rPr lang="en-US" sz="2800">
                <a:solidFill>
                  <a:srgbClr val="000000"/>
                </a:solidFill>
                <a:latin typeface="+mn-lt"/>
              </a:rPr>
              <a:t>, abusive and bullying is not </a:t>
            </a:r>
            <a:r>
              <a:rPr lang="en-US" sz="2800" smtClean="0">
                <a:solidFill>
                  <a:srgbClr val="000000"/>
                </a:solidFill>
                <a:latin typeface="+mn-lt"/>
              </a:rPr>
              <a:t>tolerated</a:t>
            </a:r>
          </a:p>
          <a:p>
            <a:pPr marL="447675" lvl="2" indent="-342900" eaLnBrk="1" hangingPunct="1">
              <a:spcAft>
                <a:spcPts val="1200"/>
              </a:spcAft>
              <a:buClr>
                <a:schemeClr val="tx1"/>
              </a:buClr>
              <a:buFont typeface="Wingdings" panose="05000000000000000000" pitchFamily="2" charset="2"/>
              <a:buChar char="Ø"/>
            </a:pPr>
            <a:r>
              <a:rPr lang="en-US" sz="2800" smtClean="0">
                <a:solidFill>
                  <a:srgbClr val="000000"/>
                </a:solidFill>
                <a:latin typeface="+mn-lt"/>
              </a:rPr>
              <a:t>Scrutiny </a:t>
            </a:r>
            <a:r>
              <a:rPr lang="en-US" sz="2800">
                <a:solidFill>
                  <a:srgbClr val="000000"/>
                </a:solidFill>
                <a:latin typeface="+mn-lt"/>
              </a:rPr>
              <a:t>of </a:t>
            </a:r>
            <a:r>
              <a:rPr lang="en-US" sz="2800" smtClean="0">
                <a:solidFill>
                  <a:srgbClr val="000000"/>
                </a:solidFill>
                <a:latin typeface="+mn-lt"/>
              </a:rPr>
              <a:t>every behavior</a:t>
            </a:r>
            <a:endParaRPr lang="en-US" sz="2800">
              <a:solidFill>
                <a:srgbClr val="000000"/>
              </a:solidFill>
              <a:latin typeface="+mn-lt"/>
            </a:endParaRPr>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Environmental Changes</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a:t>
            </a:fld>
            <a:endParaRPr lang="en-US" sz="1000">
              <a:solidFill>
                <a:srgbClr val="9C4636">
                  <a:tint val="75000"/>
                </a:srgbClr>
              </a:solidFill>
            </a:endParaRPr>
          </a:p>
        </p:txBody>
      </p:sp>
    </p:spTree>
    <p:extLst>
      <p:ext uri="{BB962C8B-B14F-4D97-AF65-F5344CB8AC3E}">
        <p14:creationId xmlns:p14="http://schemas.microsoft.com/office/powerpoint/2010/main" val="15337287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11560" y="2132856"/>
            <a:ext cx="7924800" cy="3888432"/>
          </a:xfrm>
        </p:spPr>
        <p:txBody>
          <a:bodyPr>
            <a:noAutofit/>
          </a:bodyPr>
          <a:lstStyle/>
          <a:p>
            <a:pPr marL="457200" indent="-457200" eaLnBrk="1" hangingPunct="1">
              <a:spcBef>
                <a:spcPts val="1200"/>
              </a:spcBef>
              <a:spcAft>
                <a:spcPts val="1200"/>
              </a:spcAft>
              <a:buClr>
                <a:schemeClr val="tx1"/>
              </a:buClr>
              <a:buFont typeface="Wingdings" panose="05000000000000000000" pitchFamily="2" charset="2"/>
              <a:buChar char="Ø"/>
            </a:pPr>
            <a:r>
              <a:rPr lang="en-US" altLang="en-US" sz="2800">
                <a:solidFill>
                  <a:schemeClr val="bg2">
                    <a:lumMod val="10000"/>
                  </a:schemeClr>
                </a:solidFill>
                <a:latin typeface="+mn-lt"/>
              </a:rPr>
              <a:t>Rude Behavior</a:t>
            </a:r>
          </a:p>
          <a:p>
            <a:pPr marL="457200" indent="-457200" eaLnBrk="1" hangingPunct="1">
              <a:spcBef>
                <a:spcPts val="1200"/>
              </a:spcBef>
              <a:spcAft>
                <a:spcPts val="1200"/>
              </a:spcAft>
              <a:buClr>
                <a:schemeClr val="tx1"/>
              </a:buClr>
              <a:buFont typeface="Wingdings" panose="05000000000000000000" pitchFamily="2" charset="2"/>
              <a:buChar char="Ø"/>
            </a:pPr>
            <a:r>
              <a:rPr lang="en-US" altLang="en-US" sz="2800">
                <a:solidFill>
                  <a:schemeClr val="bg2">
                    <a:lumMod val="10000"/>
                  </a:schemeClr>
                </a:solidFill>
                <a:latin typeface="+mn-lt"/>
              </a:rPr>
              <a:t>Disrespectful Behavior</a:t>
            </a:r>
          </a:p>
          <a:p>
            <a:pPr marL="457200" indent="-457200" eaLnBrk="1" hangingPunct="1">
              <a:spcBef>
                <a:spcPts val="1200"/>
              </a:spcBef>
              <a:spcAft>
                <a:spcPts val="1200"/>
              </a:spcAft>
              <a:buClr>
                <a:schemeClr val="tx1"/>
              </a:buClr>
              <a:buFont typeface="Wingdings" panose="05000000000000000000" pitchFamily="2" charset="2"/>
              <a:buChar char="Ø"/>
            </a:pPr>
            <a:r>
              <a:rPr lang="en-US" altLang="en-US" sz="2800">
                <a:solidFill>
                  <a:schemeClr val="bg2">
                    <a:lumMod val="10000"/>
                  </a:schemeClr>
                </a:solidFill>
                <a:latin typeface="+mn-lt"/>
              </a:rPr>
              <a:t>Disruptive Behavior</a:t>
            </a:r>
          </a:p>
          <a:p>
            <a:pPr marL="457200" indent="-457200" eaLnBrk="1" hangingPunct="1">
              <a:spcBef>
                <a:spcPts val="1200"/>
              </a:spcBef>
              <a:spcAft>
                <a:spcPts val="1200"/>
              </a:spcAft>
              <a:buClr>
                <a:schemeClr val="tx1"/>
              </a:buClr>
              <a:buFont typeface="Wingdings" panose="05000000000000000000" pitchFamily="2" charset="2"/>
              <a:buChar char="Ø"/>
            </a:pPr>
            <a:r>
              <a:rPr lang="en-US" altLang="en-US" sz="2800">
                <a:solidFill>
                  <a:schemeClr val="bg2">
                    <a:lumMod val="10000"/>
                  </a:schemeClr>
                </a:solidFill>
                <a:latin typeface="+mn-lt"/>
              </a:rPr>
              <a:t>Unkind Behavior</a:t>
            </a: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marL="457200" indent="-457200" eaLnBrk="1" hangingPunct="1">
              <a:buFont typeface="Wingdings"/>
              <a:buChar char="§"/>
            </a:pPr>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755576" y="1340768"/>
            <a:ext cx="7924800" cy="648072"/>
          </a:xfrm>
        </p:spPr>
        <p:txBody>
          <a:bodyPr/>
          <a:lstStyle/>
          <a:p>
            <a:pPr algn="ctr">
              <a:defRPr/>
            </a:pPr>
            <a:r>
              <a:rPr lang="en-US" sz="3000" b="1" cap="small">
                <a:latin typeface="+mn-lt"/>
              </a:rPr>
              <a:t>Is It Unlawful?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30</a:t>
            </a:fld>
            <a:endParaRPr lang="en-US" sz="1000">
              <a:solidFill>
                <a:srgbClr val="9C4636">
                  <a:tint val="75000"/>
                </a:srgbClr>
              </a:solidFill>
            </a:endParaRPr>
          </a:p>
        </p:txBody>
      </p:sp>
    </p:spTree>
    <p:extLst>
      <p:ext uri="{BB962C8B-B14F-4D97-AF65-F5344CB8AC3E}">
        <p14:creationId xmlns:p14="http://schemas.microsoft.com/office/powerpoint/2010/main" val="5579333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11560" y="2492896"/>
            <a:ext cx="7924800" cy="3960440"/>
          </a:xfrm>
        </p:spPr>
        <p:txBody>
          <a:bodyPr>
            <a:noAutofit/>
          </a:bodyPr>
          <a:lstStyle/>
          <a:p>
            <a:pPr marL="285750" indent="-285750">
              <a:lnSpc>
                <a:spcPct val="80000"/>
              </a:lnSpc>
              <a:spcBef>
                <a:spcPts val="600"/>
              </a:spcBef>
              <a:spcAft>
                <a:spcPts val="1200"/>
              </a:spcAft>
              <a:buClr>
                <a:schemeClr val="tx1"/>
              </a:buClr>
              <a:buFont typeface="Wingdings" panose="05000000000000000000" pitchFamily="2" charset="2"/>
              <a:buChar char="Ø"/>
            </a:pPr>
            <a:endParaRPr lang="en-US" sz="4400" cap="small">
              <a:solidFill>
                <a:schemeClr val="bg2">
                  <a:lumMod val="10000"/>
                </a:schemeClr>
              </a:solidFill>
              <a:latin typeface="+mn-lt"/>
            </a:endParaRPr>
          </a:p>
          <a:p>
            <a:pPr marL="285750" indent="-285750">
              <a:lnSpc>
                <a:spcPct val="80000"/>
              </a:lnSpc>
              <a:spcBef>
                <a:spcPts val="600"/>
              </a:spcBef>
              <a:spcAft>
                <a:spcPts val="1200"/>
              </a:spcAft>
              <a:buClr>
                <a:schemeClr val="tx1"/>
              </a:buClr>
              <a:buFont typeface="Wingdings" panose="05000000000000000000" pitchFamily="2" charset="2"/>
              <a:buChar char="Ø"/>
            </a:pPr>
            <a:r>
              <a:rPr lang="en-US" sz="3200" b="1" cap="small">
                <a:solidFill>
                  <a:schemeClr val="bg2">
                    <a:lumMod val="10000"/>
                  </a:schemeClr>
                </a:solidFill>
                <a:latin typeface="+mn-lt"/>
              </a:rPr>
              <a:t>Unlawful </a:t>
            </a:r>
            <a:r>
              <a:rPr lang="en-US" sz="3200" b="1" cap="small" smtClean="0">
                <a:solidFill>
                  <a:schemeClr val="bg2">
                    <a:lumMod val="10000"/>
                  </a:schemeClr>
                </a:solidFill>
                <a:latin typeface="+mn-lt"/>
              </a:rPr>
              <a:t>Harassment </a:t>
            </a:r>
            <a:r>
              <a:rPr lang="en-US" sz="3200" b="1" cap="small">
                <a:solidFill>
                  <a:schemeClr val="bg2">
                    <a:lumMod val="10000"/>
                  </a:schemeClr>
                </a:solidFill>
                <a:latin typeface="+mn-lt"/>
              </a:rPr>
              <a:t>and Offensive Behavior Policy</a:t>
            </a:r>
            <a:endParaRPr lang="en-US" altLang="en-US" sz="3200" b="1">
              <a:solidFill>
                <a:schemeClr val="bg2">
                  <a:lumMod val="10000"/>
                </a:schemeClr>
              </a:solidFill>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31</a:t>
            </a:fld>
            <a:endParaRPr lang="en-US" sz="1000">
              <a:solidFill>
                <a:srgbClr val="9C4636">
                  <a:tint val="75000"/>
                </a:srgbClr>
              </a:solidFill>
            </a:endParaRPr>
          </a:p>
        </p:txBody>
      </p:sp>
    </p:spTree>
    <p:extLst>
      <p:ext uri="{BB962C8B-B14F-4D97-AF65-F5344CB8AC3E}">
        <p14:creationId xmlns:p14="http://schemas.microsoft.com/office/powerpoint/2010/main" val="11834446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11560" y="2204864"/>
            <a:ext cx="7924800" cy="3600400"/>
          </a:xfrm>
        </p:spPr>
        <p:txBody>
          <a:bodyPr>
            <a:noAutofit/>
          </a:bodyPr>
          <a:lstStyle/>
          <a:p>
            <a:pPr marL="457200" indent="-457200">
              <a:spcBef>
                <a:spcPts val="600"/>
              </a:spcBef>
              <a:spcAft>
                <a:spcPts val="600"/>
              </a:spcAft>
              <a:buClr>
                <a:schemeClr val="tx1"/>
              </a:buClr>
              <a:buFont typeface="Wingdings"/>
              <a:buChar char="Ø"/>
              <a:defRPr/>
            </a:pPr>
            <a:r>
              <a:rPr lang="en-US" altLang="en-US" sz="2800">
                <a:solidFill>
                  <a:schemeClr val="bg2">
                    <a:lumMod val="10000"/>
                  </a:schemeClr>
                </a:solidFill>
                <a:latin typeface="+mn-lt"/>
              </a:rPr>
              <a:t>If an employee believes that he/she has been subject to behavior that violates the </a:t>
            </a:r>
            <a:r>
              <a:rPr lang="en-US" altLang="en-US" sz="2800" smtClean="0">
                <a:solidFill>
                  <a:schemeClr val="bg2">
                    <a:lumMod val="10000"/>
                  </a:schemeClr>
                </a:solidFill>
                <a:latin typeface="+mn-lt"/>
              </a:rPr>
              <a:t>Code of Conduct, </a:t>
            </a:r>
            <a:r>
              <a:rPr lang="en-US" altLang="en-US" sz="2800">
                <a:solidFill>
                  <a:schemeClr val="bg2">
                    <a:lumMod val="10000"/>
                  </a:schemeClr>
                </a:solidFill>
                <a:latin typeface="+mn-lt"/>
              </a:rPr>
              <a:t>the employee must report the behavior so the employer can conduct an investigation and stop the behavior if it is occurring.</a:t>
            </a: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marL="457200" indent="-457200" eaLnBrk="1" hangingPunct="1">
              <a:buFont typeface="Wingdings"/>
              <a:buChar char="§"/>
            </a:pPr>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1331640" y="1340768"/>
            <a:ext cx="6480720" cy="648072"/>
          </a:xfrm>
        </p:spPr>
        <p:txBody>
          <a:bodyPr/>
          <a:lstStyle/>
          <a:p>
            <a:pPr algn="ctr">
              <a:defRPr/>
            </a:pPr>
            <a:r>
              <a:rPr lang="en-US" sz="3000" b="1" cap="small">
                <a:latin typeface="+mn-lt"/>
              </a:rPr>
              <a:t>Employee Responsibilities</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32</a:t>
            </a:fld>
            <a:endParaRPr lang="en-US" sz="1000">
              <a:solidFill>
                <a:srgbClr val="9C4636">
                  <a:tint val="75000"/>
                </a:srgbClr>
              </a:solidFill>
            </a:endParaRPr>
          </a:p>
        </p:txBody>
      </p:sp>
    </p:spTree>
    <p:extLst>
      <p:ext uri="{BB962C8B-B14F-4D97-AF65-F5344CB8AC3E}">
        <p14:creationId xmlns:p14="http://schemas.microsoft.com/office/powerpoint/2010/main" val="35178304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11560" y="2132856"/>
            <a:ext cx="7924800" cy="3816424"/>
          </a:xfrm>
        </p:spPr>
        <p:txBody>
          <a:bodyPr>
            <a:noAutofit/>
          </a:bodyPr>
          <a:lstStyle/>
          <a:p>
            <a:pPr marL="457200" indent="-457200">
              <a:spcBef>
                <a:spcPts val="600"/>
              </a:spcBef>
              <a:spcAft>
                <a:spcPts val="600"/>
              </a:spcAft>
              <a:buClr>
                <a:schemeClr val="tx1"/>
              </a:buClr>
              <a:buFont typeface="Wingdings" panose="05000000000000000000" pitchFamily="2" charset="2"/>
              <a:buChar char="Ø"/>
              <a:defRPr/>
            </a:pPr>
            <a:r>
              <a:rPr lang="en-US" altLang="en-US" sz="2800">
                <a:solidFill>
                  <a:schemeClr val="bg2">
                    <a:lumMod val="10000"/>
                  </a:schemeClr>
                </a:solidFill>
                <a:latin typeface="+mn-lt"/>
              </a:rPr>
              <a:t>If an employer receives a report of inappropriate behavior or the employer is aware or becomes aware of potentially inappropriate behavior, the employer must first conduct an investigation and if the complaint is substantiated, it must take timely and appropriate action to stop the behavior.  </a:t>
            </a: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marL="457200" indent="-457200" eaLnBrk="1" hangingPunct="1">
              <a:buFont typeface="Wingdings"/>
              <a:buChar char="§"/>
            </a:pPr>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971600" y="1268760"/>
            <a:ext cx="7344816" cy="720080"/>
          </a:xfrm>
        </p:spPr>
        <p:txBody>
          <a:bodyPr/>
          <a:lstStyle/>
          <a:p>
            <a:pPr algn="ctr">
              <a:defRPr/>
            </a:pPr>
            <a:r>
              <a:rPr lang="en-US" sz="3000" b="1" cap="small">
                <a:latin typeface="+mn-lt"/>
              </a:rPr>
              <a:t>Employer Responsibilities</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33</a:t>
            </a:fld>
            <a:endParaRPr lang="en-US" sz="1000">
              <a:solidFill>
                <a:srgbClr val="9C4636">
                  <a:tint val="75000"/>
                </a:srgbClr>
              </a:solidFill>
            </a:endParaRPr>
          </a:p>
        </p:txBody>
      </p:sp>
    </p:spTree>
    <p:extLst>
      <p:ext uri="{BB962C8B-B14F-4D97-AF65-F5344CB8AC3E}">
        <p14:creationId xmlns:p14="http://schemas.microsoft.com/office/powerpoint/2010/main" val="5824284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611560" y="2204864"/>
            <a:ext cx="7848872" cy="3888432"/>
          </a:xfrm>
        </p:spPr>
        <p:txBody>
          <a:bodyPr>
            <a:noAutofit/>
          </a:bodyPr>
          <a:lstStyle/>
          <a:p>
            <a:pPr marL="457200" indent="-457200">
              <a:buClr>
                <a:schemeClr val="tx1"/>
              </a:buClr>
              <a:buFont typeface="Wingdings" panose="05000000000000000000" pitchFamily="2" charset="2"/>
              <a:buChar char="Ø"/>
              <a:defRPr/>
            </a:pPr>
            <a:r>
              <a:rPr lang="en-US" sz="2800">
                <a:solidFill>
                  <a:schemeClr val="bg2">
                    <a:lumMod val="10000"/>
                  </a:schemeClr>
                </a:solidFill>
                <a:latin typeface="+mn-lt"/>
              </a:rPr>
              <a:t>An employer </a:t>
            </a:r>
            <a:r>
              <a:rPr lang="en-US" sz="2800" smtClean="0">
                <a:solidFill>
                  <a:schemeClr val="bg2">
                    <a:lumMod val="10000"/>
                  </a:schemeClr>
                </a:solidFill>
                <a:latin typeface="+mn-lt"/>
              </a:rPr>
              <a:t>must take action for </a:t>
            </a:r>
            <a:r>
              <a:rPr lang="en-US" sz="2800">
                <a:solidFill>
                  <a:schemeClr val="bg2">
                    <a:lumMod val="10000"/>
                  </a:schemeClr>
                </a:solidFill>
                <a:latin typeface="+mn-lt"/>
              </a:rPr>
              <a:t>unlawful harassment if the employer knew – or should have known – of the </a:t>
            </a:r>
            <a:r>
              <a:rPr lang="en-US" sz="2800" smtClean="0">
                <a:solidFill>
                  <a:schemeClr val="bg2">
                    <a:lumMod val="10000"/>
                  </a:schemeClr>
                </a:solidFill>
                <a:latin typeface="+mn-lt"/>
              </a:rPr>
              <a:t>harassment. </a:t>
            </a:r>
            <a:endParaRPr lang="en-US" sz="2800">
              <a:solidFill>
                <a:schemeClr val="bg2">
                  <a:lumMod val="10000"/>
                </a:schemeClr>
              </a:solidFill>
              <a:latin typeface="+mn-lt"/>
            </a:endParaRPr>
          </a:p>
          <a:p>
            <a:pPr>
              <a:defRPr/>
            </a:pPr>
            <a:endParaRPr lang="en-US" sz="3000">
              <a:solidFill>
                <a:schemeClr val="bg2">
                  <a:lumMod val="10000"/>
                </a:schemeClr>
              </a:solidFill>
              <a:latin typeface="+mn-lt"/>
            </a:endParaRP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marL="457200" indent="-457200" eaLnBrk="1" hangingPunct="1">
              <a:buFont typeface="Wingdings"/>
              <a:buChar char="§"/>
            </a:pPr>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611560" y="1340768"/>
            <a:ext cx="7992888" cy="648072"/>
          </a:xfrm>
        </p:spPr>
        <p:txBody>
          <a:bodyPr/>
          <a:lstStyle/>
          <a:p>
            <a:pPr algn="ctr">
              <a:defRPr/>
            </a:pPr>
            <a:r>
              <a:rPr lang="en-US" sz="3000" b="1" cap="small">
                <a:latin typeface="+mn-lt"/>
              </a:rPr>
              <a:t>Employer </a:t>
            </a:r>
            <a:r>
              <a:rPr lang="en-US" sz="3000" b="1" cap="small" smtClean="0">
                <a:latin typeface="+mn-lt"/>
              </a:rPr>
              <a:t>Responsibility</a:t>
            </a:r>
            <a:endParaRPr lang="en-US" sz="3000" b="1" cap="small">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34</a:t>
            </a:fld>
            <a:endParaRPr lang="en-US" sz="1000">
              <a:solidFill>
                <a:srgbClr val="9C4636">
                  <a:tint val="75000"/>
                </a:srgbClr>
              </a:solidFill>
            </a:endParaRPr>
          </a:p>
        </p:txBody>
      </p:sp>
    </p:spTree>
    <p:extLst>
      <p:ext uri="{BB962C8B-B14F-4D97-AF65-F5344CB8AC3E}">
        <p14:creationId xmlns:p14="http://schemas.microsoft.com/office/powerpoint/2010/main" val="29999552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055515"/>
            <a:ext cx="8208912" cy="4176464"/>
          </a:xfrm>
        </p:spPr>
        <p:txBody>
          <a:bodyPr>
            <a:noAutofit/>
          </a:bodyPr>
          <a:lstStyle/>
          <a:p>
            <a:pPr marL="461963" indent="-461963">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I was only joking;</a:t>
            </a:r>
          </a:p>
          <a:p>
            <a:pPr marL="461963" indent="-461963">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We are friends (or I thought we were friends);</a:t>
            </a:r>
          </a:p>
          <a:p>
            <a:pPr marL="461963" indent="-461963">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The complaining party has participated in the behavior in the past;</a:t>
            </a:r>
          </a:p>
          <a:p>
            <a:pPr marL="461963" indent="-461963">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But we are both of the same religion, gender, race, age, etc.;</a:t>
            </a:r>
          </a:p>
          <a:p>
            <a:pPr marL="461963" indent="-461963">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I am an equal opportunity offender;</a:t>
            </a: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539552" y="1335435"/>
            <a:ext cx="8136904" cy="648072"/>
          </a:xfrm>
        </p:spPr>
        <p:txBody>
          <a:bodyPr/>
          <a:lstStyle/>
          <a:p>
            <a:pPr algn="ctr">
              <a:defRPr/>
            </a:pPr>
            <a:r>
              <a:rPr lang="en-US" sz="3000" b="1" cap="small">
                <a:latin typeface="+mn-lt"/>
              </a:rPr>
              <a:t>What Is Not An Excuse </a:t>
            </a:r>
            <a:r>
              <a:rPr lang="en-US" sz="3000" b="1" cap="small" smtClean="0">
                <a:latin typeface="+mn-lt"/>
              </a:rPr>
              <a:t>(a/k/a </a:t>
            </a:r>
            <a:r>
              <a:rPr lang="en-US" sz="3000" b="1" cap="small">
                <a:latin typeface="+mn-lt"/>
              </a:rPr>
              <a:t>Defense)?</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35</a:t>
            </a:fld>
            <a:endParaRPr lang="en-US" sz="1000">
              <a:solidFill>
                <a:srgbClr val="9C4636">
                  <a:tint val="75000"/>
                </a:srgbClr>
              </a:solidFill>
            </a:endParaRPr>
          </a:p>
        </p:txBody>
      </p:sp>
    </p:spTree>
    <p:extLst>
      <p:ext uri="{BB962C8B-B14F-4D97-AF65-F5344CB8AC3E}">
        <p14:creationId xmlns:p14="http://schemas.microsoft.com/office/powerpoint/2010/main" val="28260994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3816424"/>
          </a:xfrm>
        </p:spPr>
        <p:txBody>
          <a:bodyPr>
            <a:noAutofit/>
          </a:bodyPr>
          <a:lstStyle/>
          <a:p>
            <a:pPr marL="457200" indent="-457200">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It is not our employee who is the harasser;</a:t>
            </a:r>
          </a:p>
          <a:p>
            <a:pPr marL="457200" indent="-457200">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Our employees are harassing someone else’s employees so who cares; and</a:t>
            </a:r>
          </a:p>
          <a:p>
            <a:pPr marL="457200" indent="-457200">
              <a:spcBef>
                <a:spcPts val="600"/>
              </a:spcBef>
              <a:spcAft>
                <a:spcPts val="600"/>
              </a:spcAft>
              <a:buClr>
                <a:schemeClr val="tx1"/>
              </a:buClr>
              <a:buFont typeface="Wingdings" panose="05000000000000000000" pitchFamily="2" charset="2"/>
              <a:buChar char="Ø"/>
              <a:defRPr/>
            </a:pPr>
            <a:r>
              <a:rPr lang="en-US" sz="2800">
                <a:solidFill>
                  <a:schemeClr val="bg2">
                    <a:lumMod val="10000"/>
                  </a:schemeClr>
                </a:solidFill>
                <a:latin typeface="+mn-lt"/>
              </a:rPr>
              <a:t>The conduct occurred while off duty and off premises.</a:t>
            </a: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395536" y="1268760"/>
            <a:ext cx="8424936" cy="720080"/>
          </a:xfrm>
        </p:spPr>
        <p:txBody>
          <a:bodyPr/>
          <a:lstStyle/>
          <a:p>
            <a:pPr algn="ctr">
              <a:defRPr/>
            </a:pPr>
            <a:r>
              <a:rPr lang="en-US" sz="3000" b="1" cap="small">
                <a:latin typeface="+mn-lt"/>
              </a:rPr>
              <a:t>What Is Not An Excuse </a:t>
            </a:r>
            <a:r>
              <a:rPr lang="en-US" sz="3000" b="1" cap="small" smtClean="0">
                <a:latin typeface="+mn-lt"/>
              </a:rPr>
              <a:t>(a/k/a </a:t>
            </a:r>
            <a:r>
              <a:rPr lang="en-US" sz="3000" b="1" cap="small">
                <a:latin typeface="+mn-lt"/>
              </a:rPr>
              <a:t>Defense)?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36</a:t>
            </a:fld>
            <a:endParaRPr lang="en-US" sz="1000">
              <a:solidFill>
                <a:srgbClr val="9C4636">
                  <a:tint val="75000"/>
                </a:srgbClr>
              </a:solidFill>
            </a:endParaRPr>
          </a:p>
        </p:txBody>
      </p:sp>
    </p:spTree>
    <p:extLst>
      <p:ext uri="{BB962C8B-B14F-4D97-AF65-F5344CB8AC3E}">
        <p14:creationId xmlns:p14="http://schemas.microsoft.com/office/powerpoint/2010/main" val="41339232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539552" y="2132856"/>
            <a:ext cx="8208912" cy="4320480"/>
          </a:xfrm>
        </p:spPr>
        <p:txBody>
          <a:bodyPr>
            <a:noAutofit/>
          </a:bodyPr>
          <a:lstStyle/>
          <a:p>
            <a:pPr marL="285750" indent="-285750">
              <a:lnSpc>
                <a:spcPct val="80000"/>
              </a:lnSpc>
              <a:spcBef>
                <a:spcPts val="600"/>
              </a:spcBef>
              <a:spcAft>
                <a:spcPts val="1200"/>
              </a:spcAft>
              <a:buClr>
                <a:schemeClr val="tx1"/>
              </a:buClr>
              <a:buFont typeface="Wingdings" panose="05000000000000000000" pitchFamily="2" charset="2"/>
              <a:buChar char="Ø"/>
            </a:pPr>
            <a:r>
              <a:rPr lang="en-US" altLang="en-US" sz="1800">
                <a:solidFill>
                  <a:schemeClr val="bg2">
                    <a:lumMod val="10000"/>
                  </a:schemeClr>
                </a:solidFill>
                <a:latin typeface="+mn-lt"/>
              </a:rPr>
              <a:t>They told me as a friend, I promised to keep quiet</a:t>
            </a:r>
          </a:p>
          <a:p>
            <a:pPr marL="285750" indent="-285750">
              <a:lnSpc>
                <a:spcPct val="80000"/>
              </a:lnSpc>
              <a:spcBef>
                <a:spcPts val="600"/>
              </a:spcBef>
              <a:spcAft>
                <a:spcPts val="1200"/>
              </a:spcAft>
              <a:buClr>
                <a:schemeClr val="tx1"/>
              </a:buClr>
              <a:buFont typeface="Wingdings" panose="05000000000000000000" pitchFamily="2" charset="2"/>
              <a:buChar char="Ø"/>
            </a:pPr>
            <a:r>
              <a:rPr lang="en-US" altLang="en-US" sz="1800">
                <a:solidFill>
                  <a:schemeClr val="bg2">
                    <a:lumMod val="10000"/>
                  </a:schemeClr>
                </a:solidFill>
                <a:latin typeface="+mn-lt"/>
              </a:rPr>
              <a:t>Everything I heard was hearsay</a:t>
            </a:r>
          </a:p>
          <a:p>
            <a:pPr marL="285750" indent="-285750">
              <a:lnSpc>
                <a:spcPct val="80000"/>
              </a:lnSpc>
              <a:spcBef>
                <a:spcPts val="600"/>
              </a:spcBef>
              <a:spcAft>
                <a:spcPts val="1200"/>
              </a:spcAft>
              <a:buClr>
                <a:schemeClr val="tx1"/>
              </a:buClr>
              <a:buFont typeface="Wingdings" panose="05000000000000000000" pitchFamily="2" charset="2"/>
              <a:buChar char="Ø"/>
            </a:pPr>
            <a:r>
              <a:rPr lang="en-US" altLang="en-US" sz="1800">
                <a:solidFill>
                  <a:schemeClr val="bg2">
                    <a:lumMod val="10000"/>
                  </a:schemeClr>
                </a:solidFill>
                <a:latin typeface="+mn-lt"/>
              </a:rPr>
              <a:t>They are friends</a:t>
            </a:r>
          </a:p>
          <a:p>
            <a:pPr marL="285750" indent="-285750">
              <a:lnSpc>
                <a:spcPct val="80000"/>
              </a:lnSpc>
              <a:spcBef>
                <a:spcPts val="600"/>
              </a:spcBef>
              <a:spcAft>
                <a:spcPts val="1200"/>
              </a:spcAft>
              <a:buClr>
                <a:schemeClr val="tx1"/>
              </a:buClr>
              <a:buFont typeface="Wingdings" panose="05000000000000000000" pitchFamily="2" charset="2"/>
              <a:buChar char="Ø"/>
            </a:pPr>
            <a:r>
              <a:rPr lang="en-US" altLang="en-US" sz="1800">
                <a:solidFill>
                  <a:schemeClr val="bg2">
                    <a:lumMod val="10000"/>
                  </a:schemeClr>
                </a:solidFill>
                <a:latin typeface="+mn-lt"/>
              </a:rPr>
              <a:t>It did not seem to bother them because they never complained</a:t>
            </a:r>
          </a:p>
          <a:p>
            <a:pPr marL="285750" indent="-285750">
              <a:lnSpc>
                <a:spcPct val="80000"/>
              </a:lnSpc>
              <a:spcBef>
                <a:spcPts val="600"/>
              </a:spcBef>
              <a:spcAft>
                <a:spcPts val="1200"/>
              </a:spcAft>
              <a:buClr>
                <a:schemeClr val="tx1"/>
              </a:buClr>
              <a:buFont typeface="Wingdings" panose="05000000000000000000" pitchFamily="2" charset="2"/>
              <a:buChar char="Ø"/>
            </a:pPr>
            <a:r>
              <a:rPr lang="en-US" altLang="en-US" sz="1800">
                <a:solidFill>
                  <a:schemeClr val="bg2">
                    <a:lumMod val="10000"/>
                  </a:schemeClr>
                </a:solidFill>
                <a:latin typeface="+mn-lt"/>
              </a:rPr>
              <a:t>If I ignore it, it will go away</a:t>
            </a:r>
          </a:p>
          <a:p>
            <a:pPr marL="285750" indent="-285750">
              <a:lnSpc>
                <a:spcPct val="80000"/>
              </a:lnSpc>
              <a:spcBef>
                <a:spcPts val="600"/>
              </a:spcBef>
              <a:spcAft>
                <a:spcPts val="1200"/>
              </a:spcAft>
              <a:buClr>
                <a:schemeClr val="tx1"/>
              </a:buClr>
              <a:buFont typeface="Wingdings" panose="05000000000000000000" pitchFamily="2" charset="2"/>
              <a:buChar char="Ø"/>
            </a:pPr>
            <a:r>
              <a:rPr lang="en-US" altLang="en-US" sz="1800">
                <a:solidFill>
                  <a:schemeClr val="bg2">
                    <a:lumMod val="10000"/>
                  </a:schemeClr>
                </a:solidFill>
                <a:latin typeface="+mn-lt"/>
              </a:rPr>
              <a:t>It is somebody else’s employee, they should deal with it</a:t>
            </a:r>
          </a:p>
          <a:p>
            <a:pPr marL="285750" indent="-285750">
              <a:lnSpc>
                <a:spcPct val="80000"/>
              </a:lnSpc>
              <a:spcBef>
                <a:spcPts val="600"/>
              </a:spcBef>
              <a:spcAft>
                <a:spcPts val="1200"/>
              </a:spcAft>
              <a:buClr>
                <a:schemeClr val="tx1"/>
              </a:buClr>
              <a:buFont typeface="Wingdings" panose="05000000000000000000" pitchFamily="2" charset="2"/>
              <a:buChar char="Ø"/>
            </a:pPr>
            <a:r>
              <a:rPr lang="en-US" altLang="en-US" sz="1800">
                <a:solidFill>
                  <a:schemeClr val="bg2">
                    <a:lumMod val="10000"/>
                  </a:schemeClr>
                </a:solidFill>
                <a:latin typeface="+mn-lt"/>
              </a:rPr>
              <a:t>That is just how so and so is</a:t>
            </a:r>
          </a:p>
          <a:p>
            <a:pPr marL="285750" indent="-285750">
              <a:lnSpc>
                <a:spcPct val="80000"/>
              </a:lnSpc>
              <a:spcBef>
                <a:spcPts val="600"/>
              </a:spcBef>
              <a:spcAft>
                <a:spcPts val="1200"/>
              </a:spcAft>
              <a:buClr>
                <a:schemeClr val="tx1"/>
              </a:buClr>
              <a:buFont typeface="Wingdings" panose="05000000000000000000" pitchFamily="2" charset="2"/>
              <a:buChar char="Ø"/>
            </a:pPr>
            <a:r>
              <a:rPr lang="en-US" altLang="en-US" sz="1800">
                <a:solidFill>
                  <a:schemeClr val="bg2">
                    <a:lumMod val="10000"/>
                  </a:schemeClr>
                </a:solidFill>
                <a:latin typeface="+mn-lt"/>
              </a:rPr>
              <a:t>I do not want to make anyone mad</a:t>
            </a:r>
          </a:p>
          <a:p>
            <a:pPr marL="285750" indent="-285750">
              <a:lnSpc>
                <a:spcPct val="80000"/>
              </a:lnSpc>
              <a:spcBef>
                <a:spcPts val="600"/>
              </a:spcBef>
              <a:spcAft>
                <a:spcPts val="1200"/>
              </a:spcAft>
              <a:buClr>
                <a:schemeClr val="tx1"/>
              </a:buClr>
              <a:buFont typeface="Wingdings" panose="05000000000000000000" pitchFamily="2" charset="2"/>
              <a:buChar char="Ø"/>
            </a:pPr>
            <a:r>
              <a:rPr lang="en-US" altLang="en-US" sz="1800">
                <a:solidFill>
                  <a:schemeClr val="bg2">
                    <a:lumMod val="10000"/>
                  </a:schemeClr>
                </a:solidFill>
                <a:latin typeface="+mn-lt"/>
              </a:rPr>
              <a:t>I am busy</a:t>
            </a:r>
          </a:p>
          <a:p>
            <a:pPr marL="285750" indent="-285750">
              <a:lnSpc>
                <a:spcPct val="80000"/>
              </a:lnSpc>
              <a:spcBef>
                <a:spcPts val="600"/>
              </a:spcBef>
              <a:spcAft>
                <a:spcPts val="1200"/>
              </a:spcAft>
              <a:buClr>
                <a:schemeClr val="tx1"/>
              </a:buClr>
              <a:buFont typeface="Wingdings" panose="05000000000000000000" pitchFamily="2" charset="2"/>
              <a:buChar char="Ø"/>
            </a:pPr>
            <a:r>
              <a:rPr lang="en-US" altLang="en-US" sz="1800">
                <a:solidFill>
                  <a:schemeClr val="bg2">
                    <a:lumMod val="10000"/>
                  </a:schemeClr>
                </a:solidFill>
                <a:latin typeface="+mn-lt"/>
              </a:rPr>
              <a:t>They would not put it in writing</a:t>
            </a: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395536" y="1268760"/>
            <a:ext cx="8424936" cy="936104"/>
          </a:xfrm>
        </p:spPr>
        <p:txBody>
          <a:bodyPr/>
          <a:lstStyle/>
          <a:p>
            <a:pPr algn="ctr">
              <a:defRPr/>
            </a:pPr>
            <a:r>
              <a:rPr lang="en-US" sz="3000" b="1" cap="small" smtClean="0">
                <a:latin typeface="+mn-lt"/>
              </a:rPr>
              <a:t>What Is Not A Defense? </a:t>
            </a:r>
            <a:endParaRPr lang="en-US" sz="3000" b="1" cap="small">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37</a:t>
            </a:fld>
            <a:endParaRPr lang="en-US" sz="1000">
              <a:solidFill>
                <a:srgbClr val="9C4636">
                  <a:tint val="75000"/>
                </a:srgbClr>
              </a:solidFill>
            </a:endParaRPr>
          </a:p>
        </p:txBody>
      </p:sp>
    </p:spTree>
    <p:extLst>
      <p:ext uri="{BB962C8B-B14F-4D97-AF65-F5344CB8AC3E}">
        <p14:creationId xmlns:p14="http://schemas.microsoft.com/office/powerpoint/2010/main" val="5912047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539552" y="2348880"/>
            <a:ext cx="8208912" cy="4104456"/>
          </a:xfrm>
        </p:spPr>
        <p:txBody>
          <a:bodyPr>
            <a:noAutofit/>
          </a:bodyPr>
          <a:lstStyle/>
          <a:p>
            <a:pPr marL="342900" indent="-342900" algn="just">
              <a:spcAft>
                <a:spcPts val="1200"/>
              </a:spcAft>
              <a:buClr>
                <a:schemeClr val="tx1"/>
              </a:buClr>
              <a:buFont typeface="Wingdings" panose="05000000000000000000" pitchFamily="2" charset="2"/>
              <a:buChar char="Ø"/>
            </a:pPr>
            <a:r>
              <a:rPr lang="en-US" altLang="en-US" sz="2800" smtClean="0">
                <a:solidFill>
                  <a:srgbClr val="000000"/>
                </a:solidFill>
                <a:latin typeface="+mn-lt"/>
              </a:rPr>
              <a:t>No</a:t>
            </a:r>
            <a:endParaRPr lang="en-US" altLang="en-US" sz="2800">
              <a:solidFill>
                <a:srgbClr val="000000"/>
              </a:solidFill>
              <a:latin typeface="+mn-lt"/>
            </a:endParaRPr>
          </a:p>
          <a:p>
            <a:pPr marL="342900" indent="-342900" algn="just">
              <a:spcAft>
                <a:spcPts val="1200"/>
              </a:spcAft>
              <a:buClr>
                <a:schemeClr val="tx1"/>
              </a:buClr>
              <a:buFont typeface="Wingdings" panose="05000000000000000000" pitchFamily="2" charset="2"/>
              <a:buChar char="Ø"/>
            </a:pPr>
            <a:r>
              <a:rPr lang="en-US" altLang="en-US" sz="2800" smtClean="0">
                <a:solidFill>
                  <a:srgbClr val="000000"/>
                </a:solidFill>
                <a:latin typeface="+mn-lt"/>
              </a:rPr>
              <a:t>Business Culture – be better</a:t>
            </a:r>
            <a:endParaRPr lang="en-US" altLang="en-US" sz="2800">
              <a:solidFill>
                <a:srgbClr val="000000"/>
              </a:solidFill>
              <a:latin typeface="+mn-lt"/>
            </a:endParaRPr>
          </a:p>
          <a:p>
            <a:pPr marL="342900" indent="-342900" algn="just">
              <a:spcAft>
                <a:spcPts val="1200"/>
              </a:spcAft>
              <a:buClr>
                <a:schemeClr val="tx1"/>
              </a:buClr>
              <a:buFont typeface="Wingdings" panose="05000000000000000000" pitchFamily="2" charset="2"/>
              <a:buChar char="Ø"/>
            </a:pPr>
            <a:r>
              <a:rPr lang="en-US" altLang="en-US" sz="2800" smtClean="0">
                <a:solidFill>
                  <a:srgbClr val="000000"/>
                </a:solidFill>
                <a:latin typeface="+mn-lt"/>
              </a:rPr>
              <a:t>Walk the talk</a:t>
            </a:r>
          </a:p>
          <a:p>
            <a:pPr marL="342900" indent="-342900" algn="just">
              <a:spcAft>
                <a:spcPts val="1200"/>
              </a:spcAft>
              <a:buClr>
                <a:schemeClr val="tx1"/>
              </a:buClr>
              <a:buFont typeface="Wingdings" panose="05000000000000000000" pitchFamily="2" charset="2"/>
              <a:buChar char="Ø"/>
            </a:pPr>
            <a:r>
              <a:rPr lang="en-US" altLang="en-US" sz="2800" smtClean="0">
                <a:solidFill>
                  <a:srgbClr val="000000"/>
                </a:solidFill>
                <a:latin typeface="+mn-lt"/>
              </a:rPr>
              <a:t>Employees want more</a:t>
            </a:r>
          </a:p>
          <a:p>
            <a:pPr marL="1085850" lvl="1" indent="-342900" algn="just">
              <a:spcAft>
                <a:spcPts val="1200"/>
              </a:spcAft>
              <a:buClr>
                <a:schemeClr val="tx1"/>
              </a:buClr>
              <a:buFont typeface="Wingdings" panose="05000000000000000000" pitchFamily="2" charset="2"/>
              <a:buChar char="§"/>
            </a:pPr>
            <a:r>
              <a:rPr lang="en-US" altLang="en-US" sz="2800" smtClean="0">
                <a:solidFill>
                  <a:srgbClr val="000000"/>
                </a:solidFill>
                <a:latin typeface="+mn-lt"/>
              </a:rPr>
              <a:t>Will leave if perceive not doing enough</a:t>
            </a:r>
            <a:endParaRPr lang="en-US" altLang="en-US" sz="2800">
              <a:solidFill>
                <a:srgbClr val="000000"/>
              </a:solidFill>
              <a:latin typeface="+mn-lt"/>
            </a:endParaRPr>
          </a:p>
          <a:p>
            <a:pPr algn="just">
              <a:buClr>
                <a:schemeClr val="tx1"/>
              </a:buClr>
            </a:pPr>
            <a:endParaRPr lang="en-US" altLang="en-US" sz="2400">
              <a:latin typeface="+mn-lt"/>
            </a:endParaRP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395536" y="1268760"/>
            <a:ext cx="8424936" cy="936104"/>
          </a:xfrm>
        </p:spPr>
        <p:txBody>
          <a:bodyPr/>
          <a:lstStyle/>
          <a:p>
            <a:pPr algn="ctr">
              <a:defRPr/>
            </a:pPr>
            <a:r>
              <a:rPr lang="en-US" sz="3000" b="1" cap="small" smtClean="0">
                <a:latin typeface="+mn-lt"/>
              </a:rPr>
              <a:t>In this Heightened Scrutiny, do we only investigate illegal harassment?</a:t>
            </a:r>
            <a:endParaRPr lang="en-US" sz="3000" b="1" cap="small">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38</a:t>
            </a:fld>
            <a:endParaRPr lang="en-US" sz="1000">
              <a:solidFill>
                <a:srgbClr val="9C4636">
                  <a:tint val="75000"/>
                </a:srgbClr>
              </a:solidFill>
            </a:endParaRPr>
          </a:p>
        </p:txBody>
      </p:sp>
    </p:spTree>
    <p:extLst>
      <p:ext uri="{BB962C8B-B14F-4D97-AF65-F5344CB8AC3E}">
        <p14:creationId xmlns:p14="http://schemas.microsoft.com/office/powerpoint/2010/main" val="3410969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3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539552" y="2348880"/>
            <a:ext cx="8208912" cy="4104456"/>
          </a:xfrm>
        </p:spPr>
        <p:txBody>
          <a:bodyPr>
            <a:noAutofit/>
          </a:bodyPr>
          <a:lstStyle/>
          <a:p>
            <a:pPr marL="342900" indent="-342900">
              <a:lnSpc>
                <a:spcPct val="80000"/>
              </a:lnSpc>
              <a:spcBef>
                <a:spcPts val="600"/>
              </a:spcBef>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rPr>
              <a:t>Standard We Expect</a:t>
            </a:r>
          </a:p>
          <a:p>
            <a:pPr marL="342900" indent="-342900">
              <a:lnSpc>
                <a:spcPct val="80000"/>
              </a:lnSpc>
              <a:spcBef>
                <a:spcPts val="600"/>
              </a:spcBef>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rPr>
              <a:t>Part of Code of Conduct</a:t>
            </a:r>
          </a:p>
          <a:p>
            <a:pPr marL="342900" indent="-342900">
              <a:lnSpc>
                <a:spcPct val="80000"/>
              </a:lnSpc>
              <a:spcBef>
                <a:spcPts val="600"/>
              </a:spcBef>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rPr>
              <a:t>Discipline When Do Not Meet</a:t>
            </a:r>
            <a:r>
              <a:rPr lang="en-US" altLang="en-US" sz="2000" smtClean="0">
                <a:solidFill>
                  <a:schemeClr val="bg2">
                    <a:lumMod val="10000"/>
                  </a:schemeClr>
                </a:solidFill>
                <a:latin typeface="+mn-lt"/>
              </a:rPr>
              <a:t> </a:t>
            </a: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395536" y="1268760"/>
            <a:ext cx="8424936" cy="936104"/>
          </a:xfrm>
        </p:spPr>
        <p:txBody>
          <a:bodyPr/>
          <a:lstStyle/>
          <a:p>
            <a:pPr algn="ctr">
              <a:defRPr/>
            </a:pPr>
            <a:r>
              <a:rPr lang="en-US" sz="3000" b="1" cap="small" smtClean="0">
                <a:latin typeface="+mn-lt"/>
              </a:rPr>
              <a:t>Respectful Workplace</a:t>
            </a:r>
            <a:endParaRPr lang="en-US" sz="3000" b="1" cap="small">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39</a:t>
            </a:fld>
            <a:endParaRPr lang="en-US" sz="1000">
              <a:solidFill>
                <a:srgbClr val="9C4636">
                  <a:tint val="75000"/>
                </a:srgbClr>
              </a:solidFill>
            </a:endParaRPr>
          </a:p>
        </p:txBody>
      </p:sp>
    </p:spTree>
    <p:extLst>
      <p:ext uri="{BB962C8B-B14F-4D97-AF65-F5344CB8AC3E}">
        <p14:creationId xmlns:p14="http://schemas.microsoft.com/office/powerpoint/2010/main" val="38610126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a:bodyPr>
          <a:lstStyle/>
          <a:p>
            <a:pPr marL="566738" lvl="2" indent="-461963"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Movement started in 2017 with allegations against Harvey Weinstein</a:t>
            </a:r>
            <a:endParaRPr lang="en-US" altLang="en-US" sz="2800">
              <a:solidFill>
                <a:schemeClr val="bg2">
                  <a:lumMod val="10000"/>
                </a:schemeClr>
              </a:solidFill>
              <a:latin typeface="+mn-lt"/>
              <a:ea typeface="Verdana" pitchFamily="34" charset="0"/>
              <a:cs typeface="Verdana" pitchFamily="34" charset="0"/>
            </a:endParaRPr>
          </a:p>
          <a:p>
            <a:pPr marL="566738" lvl="2" indent="-461963"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Then others in Hollywood</a:t>
            </a:r>
            <a:endParaRPr lang="en-US" altLang="en-US" sz="2800">
              <a:solidFill>
                <a:schemeClr val="bg2">
                  <a:lumMod val="10000"/>
                </a:schemeClr>
              </a:solidFill>
              <a:latin typeface="+mn-lt"/>
              <a:ea typeface="Verdana" pitchFamily="34" charset="0"/>
              <a:cs typeface="Verdana" pitchFamily="34" charset="0"/>
            </a:endParaRPr>
          </a:p>
          <a:p>
            <a:pPr marL="566738" lvl="2" indent="-461963"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USA Gymnastics</a:t>
            </a:r>
            <a:endParaRPr lang="en-US" altLang="en-US" sz="2800">
              <a:solidFill>
                <a:schemeClr val="bg2">
                  <a:lumMod val="10000"/>
                </a:schemeClr>
              </a:solidFill>
              <a:latin typeface="+mn-lt"/>
              <a:ea typeface="Verdana" pitchFamily="34" charset="0"/>
              <a:cs typeface="Verdana" pitchFamily="34" charset="0"/>
            </a:endParaRPr>
          </a:p>
          <a:p>
            <a:pPr marL="566738" lvl="2" indent="-461963"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Judges</a:t>
            </a:r>
            <a:endParaRPr lang="en-US" altLang="en-US" sz="2800">
              <a:solidFill>
                <a:schemeClr val="bg2">
                  <a:lumMod val="10000"/>
                </a:schemeClr>
              </a:solidFill>
              <a:latin typeface="+mn-lt"/>
              <a:ea typeface="Verdana" pitchFamily="34" charset="0"/>
              <a:cs typeface="Verdana" pitchFamily="34" charset="0"/>
            </a:endParaRPr>
          </a:p>
          <a:p>
            <a:pPr marL="566738" lvl="2" indent="-461963"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And </a:t>
            </a:r>
            <a:r>
              <a:rPr lang="en-US" altLang="en-US" sz="2800">
                <a:solidFill>
                  <a:schemeClr val="bg2">
                    <a:lumMod val="10000"/>
                  </a:schemeClr>
                </a:solidFill>
                <a:latin typeface="+mn-lt"/>
                <a:ea typeface="Verdana" pitchFamily="34" charset="0"/>
                <a:cs typeface="Verdana" pitchFamily="34" charset="0"/>
              </a:rPr>
              <a:t>. . </a:t>
            </a:r>
            <a:r>
              <a:rPr lang="en-US" altLang="en-US" sz="2800" smtClean="0">
                <a:solidFill>
                  <a:schemeClr val="bg2">
                    <a:lumMod val="10000"/>
                  </a:schemeClr>
                </a:solidFill>
                <a:latin typeface="+mn-lt"/>
                <a:ea typeface="Verdana" pitchFamily="34" charset="0"/>
                <a:cs typeface="Verdana" pitchFamily="34" charset="0"/>
              </a:rPr>
              <a:t>.</a:t>
            </a:r>
            <a:r>
              <a:rPr lang="en-US" altLang="en-US" sz="2800">
                <a:solidFill>
                  <a:schemeClr val="bg2">
                    <a:lumMod val="10000"/>
                  </a:schemeClr>
                </a:solidFill>
                <a:latin typeface="+mn-lt"/>
                <a:ea typeface="Verdana" pitchFamily="34" charset="0"/>
                <a:cs typeface="Verdana" pitchFamily="34" charset="0"/>
              </a:rPr>
              <a:t>	</a:t>
            </a:r>
            <a:endParaRPr lang="en-US" sz="2800"/>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Why Are We Here:  Me Too . .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a:t>
            </a:fld>
            <a:endParaRPr lang="en-US" sz="1000">
              <a:solidFill>
                <a:srgbClr val="9C4636">
                  <a:tint val="75000"/>
                </a:srgbClr>
              </a:solidFill>
            </a:endParaRPr>
          </a:p>
        </p:txBody>
      </p:sp>
    </p:spTree>
    <p:extLst>
      <p:ext uri="{BB962C8B-B14F-4D97-AF65-F5344CB8AC3E}">
        <p14:creationId xmlns:p14="http://schemas.microsoft.com/office/powerpoint/2010/main" val="40590845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4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348880"/>
            <a:ext cx="8208912" cy="4104456"/>
          </a:xfrm>
        </p:spPr>
        <p:txBody>
          <a:bodyPr>
            <a:noAutofit/>
          </a:bodyPr>
          <a:lstStyle/>
          <a:p>
            <a:pPr marL="171450" lvl="0" indent="-171450">
              <a:spcBef>
                <a:spcPct val="0"/>
              </a:spcBef>
              <a:spcAft>
                <a:spcPts val="1200"/>
              </a:spcAft>
              <a:buClr>
                <a:schemeClr val="tx1"/>
              </a:buClr>
              <a:buFont typeface="Wingdings" panose="05000000000000000000" pitchFamily="2" charset="2"/>
              <a:buChar char="Ø"/>
            </a:pPr>
            <a:r>
              <a:rPr lang="en-US" sz="2800" smtClean="0">
                <a:solidFill>
                  <a:schemeClr val="bg2">
                    <a:lumMod val="10000"/>
                  </a:schemeClr>
                </a:solidFill>
                <a:latin typeface="+mn-lt"/>
              </a:rPr>
              <a:t>  Words to identify</a:t>
            </a:r>
          </a:p>
          <a:p>
            <a:pPr marL="171450" lvl="0" indent="-171450">
              <a:spcBef>
                <a:spcPct val="0"/>
              </a:spcBef>
              <a:spcAft>
                <a:spcPts val="1200"/>
              </a:spcAft>
              <a:buClr>
                <a:schemeClr val="tx1"/>
              </a:buClr>
              <a:buFont typeface="Wingdings" panose="05000000000000000000" pitchFamily="2" charset="2"/>
              <a:buChar char="Ø"/>
            </a:pPr>
            <a:r>
              <a:rPr lang="en-US" sz="2800">
                <a:solidFill>
                  <a:schemeClr val="bg2">
                    <a:lumMod val="10000"/>
                  </a:schemeClr>
                </a:solidFill>
                <a:latin typeface="+mn-lt"/>
              </a:rPr>
              <a:t> </a:t>
            </a:r>
            <a:r>
              <a:rPr lang="en-US" sz="2800" smtClean="0">
                <a:solidFill>
                  <a:schemeClr val="bg2">
                    <a:lumMod val="10000"/>
                  </a:schemeClr>
                </a:solidFill>
                <a:latin typeface="+mn-lt"/>
              </a:rPr>
              <a:t> Behaviors to identify</a:t>
            </a:r>
            <a:endParaRPr lang="en-US" sz="2800">
              <a:solidFill>
                <a:schemeClr val="bg2">
                  <a:lumMod val="10000"/>
                </a:schemeClr>
              </a:solidFill>
              <a:latin typeface="+mn-lt"/>
            </a:endParaRP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12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395536" y="1268760"/>
            <a:ext cx="8424936" cy="936104"/>
          </a:xfrm>
        </p:spPr>
        <p:txBody>
          <a:bodyPr/>
          <a:lstStyle/>
          <a:p>
            <a:pPr algn="ctr">
              <a:defRPr/>
            </a:pPr>
            <a:r>
              <a:rPr lang="en-US" sz="3000" b="1" cap="small" smtClean="0">
                <a:latin typeface="+mn-lt"/>
              </a:rPr>
              <a:t>Training provides base level of behavior that is acceptable</a:t>
            </a:r>
            <a:endParaRPr lang="en-US" sz="3000" b="1" cap="small">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40</a:t>
            </a:fld>
            <a:endParaRPr lang="en-US" sz="1000">
              <a:solidFill>
                <a:srgbClr val="9C4636">
                  <a:tint val="75000"/>
                </a:srgbClr>
              </a:solidFill>
            </a:endParaRPr>
          </a:p>
        </p:txBody>
      </p:sp>
    </p:spTree>
    <p:extLst>
      <p:ext uri="{BB962C8B-B14F-4D97-AF65-F5344CB8AC3E}">
        <p14:creationId xmlns:p14="http://schemas.microsoft.com/office/powerpoint/2010/main" val="33107626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4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539552" y="2276872"/>
            <a:ext cx="8208912" cy="4248472"/>
          </a:xfrm>
        </p:spPr>
        <p:txBody>
          <a:bodyPr>
            <a:noAutofit/>
          </a:bodyPr>
          <a:lstStyle/>
          <a:p>
            <a:pPr marL="171450" lvl="0" indent="-171450">
              <a:spcAft>
                <a:spcPts val="1200"/>
              </a:spcAft>
              <a:buClr>
                <a:schemeClr val="tx1"/>
              </a:buClr>
              <a:buFont typeface="Wingdings" panose="05000000000000000000" pitchFamily="2" charset="2"/>
              <a:buChar char="Ø"/>
            </a:pPr>
            <a:r>
              <a:rPr lang="en-US" altLang="en-US" sz="2800" smtClean="0">
                <a:solidFill>
                  <a:srgbClr val="000000"/>
                </a:solidFill>
                <a:latin typeface="+mn-lt"/>
              </a:rPr>
              <a:t>  Numbers of voluntary resignations</a:t>
            </a:r>
          </a:p>
          <a:p>
            <a:pPr marL="171450" lvl="0" indent="-171450">
              <a:spcAft>
                <a:spcPts val="1200"/>
              </a:spcAft>
              <a:buClr>
                <a:schemeClr val="tx1"/>
              </a:buClr>
              <a:buFont typeface="Wingdings" panose="05000000000000000000" pitchFamily="2" charset="2"/>
              <a:buChar char="Ø"/>
            </a:pPr>
            <a:r>
              <a:rPr lang="en-US" altLang="en-US" sz="2800">
                <a:solidFill>
                  <a:srgbClr val="000000"/>
                </a:solidFill>
                <a:latin typeface="+mn-lt"/>
              </a:rPr>
              <a:t> </a:t>
            </a:r>
            <a:r>
              <a:rPr lang="en-US" altLang="en-US" sz="2800" smtClean="0">
                <a:solidFill>
                  <a:srgbClr val="000000"/>
                </a:solidFill>
                <a:latin typeface="+mn-lt"/>
              </a:rPr>
              <a:t> Exit interviews</a:t>
            </a:r>
          </a:p>
          <a:p>
            <a:pPr marL="171450" lvl="0" indent="-171450">
              <a:spcAft>
                <a:spcPts val="1200"/>
              </a:spcAft>
              <a:buClr>
                <a:schemeClr val="tx1"/>
              </a:buClr>
              <a:buFont typeface="Wingdings" panose="05000000000000000000" pitchFamily="2" charset="2"/>
              <a:buChar char="Ø"/>
            </a:pPr>
            <a:r>
              <a:rPr lang="en-US" altLang="en-US" sz="2800">
                <a:solidFill>
                  <a:srgbClr val="000000"/>
                </a:solidFill>
                <a:latin typeface="+mn-lt"/>
              </a:rPr>
              <a:t> </a:t>
            </a:r>
            <a:r>
              <a:rPr lang="en-US" altLang="en-US" sz="2800" smtClean="0">
                <a:solidFill>
                  <a:srgbClr val="000000"/>
                </a:solidFill>
                <a:latin typeface="+mn-lt"/>
              </a:rPr>
              <a:t> HR not getting complaints</a:t>
            </a:r>
            <a:endParaRPr lang="en-US" altLang="en-US" sz="2800">
              <a:solidFill>
                <a:srgbClr val="000000"/>
              </a:solidFill>
              <a:latin typeface="+mn-lt"/>
            </a:endParaRPr>
          </a:p>
          <a:p>
            <a:pPr algn="just"/>
            <a:endParaRPr lang="en-US" altLang="en-US" sz="1400">
              <a:latin typeface="+mn-lt"/>
            </a:endParaRP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395536" y="1268760"/>
            <a:ext cx="8424936" cy="936104"/>
          </a:xfrm>
        </p:spPr>
        <p:txBody>
          <a:bodyPr/>
          <a:lstStyle/>
          <a:p>
            <a:pPr algn="ctr">
              <a:defRPr/>
            </a:pPr>
            <a:r>
              <a:rPr lang="en-US" sz="3000" b="1" cap="small" smtClean="0">
                <a:latin typeface="+mn-lt"/>
              </a:rPr>
              <a:t>Look for Signs</a:t>
            </a:r>
            <a:endParaRPr lang="en-US" sz="3000" b="1" cap="small">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41</a:t>
            </a:fld>
            <a:endParaRPr lang="en-US" sz="1000">
              <a:solidFill>
                <a:srgbClr val="9C4636">
                  <a:tint val="75000"/>
                </a:srgbClr>
              </a:solidFill>
            </a:endParaRPr>
          </a:p>
        </p:txBody>
      </p:sp>
    </p:spTree>
    <p:extLst>
      <p:ext uri="{BB962C8B-B14F-4D97-AF65-F5344CB8AC3E}">
        <p14:creationId xmlns:p14="http://schemas.microsoft.com/office/powerpoint/2010/main" val="2063643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4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204864"/>
            <a:ext cx="8208912" cy="4104456"/>
          </a:xfrm>
        </p:spPr>
        <p:txBody>
          <a:bodyPr>
            <a:noAutofit/>
          </a:bodyPr>
          <a:lstStyle/>
          <a:p>
            <a:pPr marL="342900" indent="-342900" algn="just">
              <a:spcAft>
                <a:spcPts val="1200"/>
              </a:spcAft>
              <a:buClr>
                <a:schemeClr val="tx1"/>
              </a:buClr>
              <a:buFont typeface="Wingdings" panose="05000000000000000000" pitchFamily="2" charset="2"/>
              <a:buChar char="Ø"/>
            </a:pPr>
            <a:r>
              <a:rPr lang="en-US" altLang="en-US" sz="2800" smtClean="0">
                <a:solidFill>
                  <a:srgbClr val="000000"/>
                </a:solidFill>
                <a:latin typeface="+mn-lt"/>
              </a:rPr>
              <a:t>At workplace</a:t>
            </a:r>
          </a:p>
          <a:p>
            <a:pPr marL="342900" indent="-342900" algn="just">
              <a:spcAft>
                <a:spcPts val="1200"/>
              </a:spcAft>
              <a:buClr>
                <a:schemeClr val="tx1"/>
              </a:buClr>
              <a:buFont typeface="Wingdings" panose="05000000000000000000" pitchFamily="2" charset="2"/>
              <a:buChar char="Ø"/>
            </a:pPr>
            <a:r>
              <a:rPr lang="en-US" altLang="en-US" sz="2800" smtClean="0">
                <a:solidFill>
                  <a:srgbClr val="000000"/>
                </a:solidFill>
                <a:latin typeface="+mn-lt"/>
              </a:rPr>
              <a:t>At company sponsored events</a:t>
            </a:r>
            <a:endParaRPr lang="en-US" altLang="en-US" sz="2800">
              <a:solidFill>
                <a:srgbClr val="000000"/>
              </a:solidFill>
              <a:latin typeface="+mn-lt"/>
            </a:endParaRPr>
          </a:p>
          <a:p>
            <a:pPr algn="just"/>
            <a:endParaRPr lang="en-US" altLang="en-US" sz="2400">
              <a:latin typeface="+mn-lt"/>
            </a:endParaRP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395536" y="1268760"/>
            <a:ext cx="8424936" cy="936104"/>
          </a:xfrm>
        </p:spPr>
        <p:txBody>
          <a:bodyPr/>
          <a:lstStyle/>
          <a:p>
            <a:pPr algn="ctr">
              <a:defRPr/>
            </a:pPr>
            <a:r>
              <a:rPr lang="en-US" sz="3000" b="1" cap="small" smtClean="0">
                <a:latin typeface="+mn-lt"/>
              </a:rPr>
              <a:t>Look for Culture</a:t>
            </a:r>
            <a:endParaRPr lang="en-US" sz="3000" b="1" cap="small">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42</a:t>
            </a:fld>
            <a:endParaRPr lang="en-US" sz="1000">
              <a:solidFill>
                <a:srgbClr val="9C4636">
                  <a:tint val="75000"/>
                </a:srgbClr>
              </a:solidFill>
            </a:endParaRPr>
          </a:p>
        </p:txBody>
      </p:sp>
    </p:spTree>
    <p:extLst>
      <p:ext uri="{BB962C8B-B14F-4D97-AF65-F5344CB8AC3E}">
        <p14:creationId xmlns:p14="http://schemas.microsoft.com/office/powerpoint/2010/main" val="28845149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4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539552" y="2348880"/>
            <a:ext cx="8208912" cy="4104456"/>
          </a:xfrm>
        </p:spPr>
        <p:txBody>
          <a:bodyPr>
            <a:noAutofit/>
          </a:bodyPr>
          <a:lstStyle/>
          <a:p>
            <a:pPr marL="342900" indent="-342900" algn="just">
              <a:spcBef>
                <a:spcPts val="672"/>
              </a:spcBef>
              <a:spcAft>
                <a:spcPts val="1200"/>
              </a:spcAft>
              <a:buClr>
                <a:schemeClr val="tx1"/>
              </a:buClr>
              <a:buFont typeface="Wingdings" panose="05000000000000000000" pitchFamily="2" charset="2"/>
              <a:buChar char="Ø"/>
            </a:pPr>
            <a:r>
              <a:rPr lang="en-US" altLang="en-US" sz="2800" smtClean="0">
                <a:solidFill>
                  <a:srgbClr val="000000"/>
                </a:solidFill>
                <a:latin typeface="+mn-lt"/>
              </a:rPr>
              <a:t>Rude behavior</a:t>
            </a:r>
          </a:p>
          <a:p>
            <a:pPr marL="342900" indent="-342900" algn="just">
              <a:spcBef>
                <a:spcPts val="672"/>
              </a:spcBef>
              <a:spcAft>
                <a:spcPts val="1200"/>
              </a:spcAft>
              <a:buClr>
                <a:schemeClr val="tx1"/>
              </a:buClr>
              <a:buFont typeface="Wingdings" panose="05000000000000000000" pitchFamily="2" charset="2"/>
              <a:buChar char="Ø"/>
            </a:pPr>
            <a:r>
              <a:rPr lang="en-US" altLang="en-US" sz="2800" smtClean="0">
                <a:solidFill>
                  <a:srgbClr val="000000"/>
                </a:solidFill>
                <a:latin typeface="+mn-lt"/>
              </a:rPr>
              <a:t>Disruptive behavior</a:t>
            </a:r>
          </a:p>
          <a:p>
            <a:pPr marL="342900" indent="-342900" algn="just">
              <a:spcBef>
                <a:spcPts val="672"/>
              </a:spcBef>
              <a:spcAft>
                <a:spcPts val="1200"/>
              </a:spcAft>
              <a:buClr>
                <a:schemeClr val="tx1"/>
              </a:buClr>
              <a:buFont typeface="Wingdings" panose="05000000000000000000" pitchFamily="2" charset="2"/>
              <a:buChar char="Ø"/>
            </a:pPr>
            <a:r>
              <a:rPr lang="en-US" altLang="en-US" sz="2800" smtClean="0">
                <a:solidFill>
                  <a:srgbClr val="000000"/>
                </a:solidFill>
                <a:latin typeface="+mn-lt"/>
              </a:rPr>
              <a:t>Bullying behavior</a:t>
            </a:r>
          </a:p>
          <a:p>
            <a:pPr marL="342900" indent="-342900" algn="just">
              <a:spcBef>
                <a:spcPts val="672"/>
              </a:spcBef>
              <a:spcAft>
                <a:spcPts val="1200"/>
              </a:spcAft>
              <a:buClr>
                <a:schemeClr val="tx1"/>
              </a:buClr>
              <a:buFont typeface="Wingdings" panose="05000000000000000000" pitchFamily="2" charset="2"/>
              <a:buChar char="Ø"/>
            </a:pPr>
            <a:r>
              <a:rPr lang="en-US" altLang="en-US" sz="2800" smtClean="0">
                <a:solidFill>
                  <a:srgbClr val="000000"/>
                </a:solidFill>
                <a:latin typeface="+mn-lt"/>
              </a:rPr>
              <a:t>Dating; romantic relationships</a:t>
            </a:r>
          </a:p>
          <a:p>
            <a:pPr marL="342900" indent="-342900" algn="just">
              <a:spcBef>
                <a:spcPts val="672"/>
              </a:spcBef>
              <a:spcAft>
                <a:spcPts val="1200"/>
              </a:spcAft>
              <a:buClr>
                <a:schemeClr val="tx1"/>
              </a:buClr>
              <a:buFont typeface="Wingdings" panose="05000000000000000000" pitchFamily="2" charset="2"/>
              <a:buChar char="Ø"/>
            </a:pPr>
            <a:r>
              <a:rPr lang="en-US" altLang="en-US" sz="2800" smtClean="0">
                <a:solidFill>
                  <a:srgbClr val="000000"/>
                </a:solidFill>
                <a:latin typeface="+mn-lt"/>
              </a:rPr>
              <a:t>Teasing</a:t>
            </a:r>
            <a:endParaRPr lang="en-US" altLang="en-US" sz="2800">
              <a:solidFill>
                <a:srgbClr val="000000"/>
              </a:solidFill>
              <a:latin typeface="+mn-lt"/>
            </a:endParaRPr>
          </a:p>
          <a:p>
            <a:pPr algn="just"/>
            <a:endParaRPr lang="en-US" altLang="en-US" sz="2400">
              <a:latin typeface="+mn-lt"/>
            </a:endParaRP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395536" y="1268760"/>
            <a:ext cx="8424936" cy="936104"/>
          </a:xfrm>
        </p:spPr>
        <p:txBody>
          <a:bodyPr/>
          <a:lstStyle/>
          <a:p>
            <a:pPr algn="ctr">
              <a:defRPr/>
            </a:pPr>
            <a:r>
              <a:rPr lang="en-US" sz="3000" b="1" cap="small" smtClean="0">
                <a:latin typeface="+mn-lt"/>
              </a:rPr>
              <a:t>Re-examine</a:t>
            </a:r>
            <a:endParaRPr lang="en-US" sz="3000" b="1" cap="small">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43</a:t>
            </a:fld>
            <a:endParaRPr lang="en-US" sz="1000">
              <a:solidFill>
                <a:srgbClr val="9C4636">
                  <a:tint val="75000"/>
                </a:srgbClr>
              </a:solidFill>
            </a:endParaRPr>
          </a:p>
        </p:txBody>
      </p:sp>
    </p:spTree>
    <p:extLst>
      <p:ext uri="{BB962C8B-B14F-4D97-AF65-F5344CB8AC3E}">
        <p14:creationId xmlns:p14="http://schemas.microsoft.com/office/powerpoint/2010/main" val="2487492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4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539552" y="2060848"/>
            <a:ext cx="8064896" cy="4392488"/>
          </a:xfrm>
        </p:spPr>
        <p:txBody>
          <a:bodyPr>
            <a:noAutofit/>
          </a:bodyPr>
          <a:lstStyle/>
          <a:p>
            <a:pPr marL="457200" indent="-457200" eaLnBrk="1" hangingPunct="1">
              <a:spcBef>
                <a:spcPts val="600"/>
              </a:spcBef>
              <a:spcAft>
                <a:spcPts val="1200"/>
              </a:spcAft>
              <a:buClr>
                <a:schemeClr val="tx1"/>
              </a:buClr>
              <a:buFont typeface="Wingdings" panose="05000000000000000000" pitchFamily="2" charset="2"/>
              <a:buChar char="Ø"/>
            </a:pPr>
            <a:r>
              <a:rPr lang="en-US" altLang="en-US" sz="2800">
                <a:solidFill>
                  <a:schemeClr val="bg2">
                    <a:lumMod val="10000"/>
                  </a:schemeClr>
                </a:solidFill>
                <a:latin typeface="+mn-lt"/>
              </a:rPr>
              <a:t>Don’t engage in the conduct (don’t even think about engaging in the conduct);</a:t>
            </a:r>
          </a:p>
          <a:p>
            <a:pPr marL="457200" indent="-457200" eaLnBrk="1" hangingPunct="1">
              <a:spcBef>
                <a:spcPts val="600"/>
              </a:spcBef>
              <a:spcAft>
                <a:spcPts val="1200"/>
              </a:spcAft>
              <a:buClr>
                <a:schemeClr val="tx1"/>
              </a:buClr>
              <a:buFont typeface="Wingdings" panose="05000000000000000000" pitchFamily="2" charset="2"/>
              <a:buChar char="Ø"/>
            </a:pPr>
            <a:r>
              <a:rPr lang="en-US" altLang="en-US" sz="2800">
                <a:solidFill>
                  <a:schemeClr val="bg2">
                    <a:lumMod val="10000"/>
                  </a:schemeClr>
                </a:solidFill>
                <a:latin typeface="+mn-lt"/>
              </a:rPr>
              <a:t>If you are </a:t>
            </a:r>
            <a:r>
              <a:rPr lang="en-US" altLang="en-US" sz="2800" b="1">
                <a:solidFill>
                  <a:schemeClr val="bg2">
                    <a:lumMod val="10000"/>
                  </a:schemeClr>
                </a:solidFill>
                <a:latin typeface="+mn-lt"/>
              </a:rPr>
              <a:t>subject</a:t>
            </a:r>
            <a:r>
              <a:rPr lang="en-US" altLang="en-US" sz="2800">
                <a:solidFill>
                  <a:schemeClr val="bg2">
                    <a:lumMod val="10000"/>
                  </a:schemeClr>
                </a:solidFill>
                <a:latin typeface="+mn-lt"/>
              </a:rPr>
              <a:t> to the conduct say something if you are comfortable doing so, but more importantly, report the behavior;</a:t>
            </a:r>
          </a:p>
          <a:p>
            <a:pPr marL="457200" indent="-457200" eaLnBrk="1" hangingPunct="1">
              <a:spcBef>
                <a:spcPts val="600"/>
              </a:spcBef>
              <a:spcAft>
                <a:spcPts val="1200"/>
              </a:spcAft>
              <a:buClr>
                <a:schemeClr val="tx1"/>
              </a:buClr>
              <a:buFont typeface="Wingdings" panose="05000000000000000000" pitchFamily="2" charset="2"/>
              <a:buChar char="Ø"/>
            </a:pPr>
            <a:r>
              <a:rPr lang="en-US" altLang="en-US" sz="2800">
                <a:solidFill>
                  <a:schemeClr val="bg2">
                    <a:lumMod val="10000"/>
                  </a:schemeClr>
                </a:solidFill>
                <a:latin typeface="+mn-lt"/>
              </a:rPr>
              <a:t>If you </a:t>
            </a:r>
            <a:r>
              <a:rPr lang="en-US" altLang="en-US" sz="2800" b="1">
                <a:solidFill>
                  <a:schemeClr val="bg2">
                    <a:lumMod val="10000"/>
                  </a:schemeClr>
                </a:solidFill>
                <a:latin typeface="+mn-lt"/>
              </a:rPr>
              <a:t>witness</a:t>
            </a:r>
            <a:r>
              <a:rPr lang="en-US" altLang="en-US" sz="2800">
                <a:solidFill>
                  <a:schemeClr val="bg2">
                    <a:lumMod val="10000"/>
                  </a:schemeClr>
                </a:solidFill>
                <a:latin typeface="+mn-lt"/>
              </a:rPr>
              <a:t> the conduct take action.</a:t>
            </a:r>
          </a:p>
          <a:p>
            <a:pPr>
              <a:lnSpc>
                <a:spcPct val="80000"/>
              </a:lnSpc>
              <a:spcBef>
                <a:spcPts val="600"/>
              </a:spcBef>
              <a:spcAft>
                <a:spcPts val="1200"/>
              </a:spcAft>
            </a:pPr>
            <a:endParaRPr lang="en-US" altLang="en-US" sz="3200">
              <a:solidFill>
                <a:schemeClr val="bg2">
                  <a:lumMod val="10000"/>
                </a:schemeClr>
              </a:solidFill>
              <a:latin typeface="+mn-lt"/>
            </a:endParaRPr>
          </a:p>
          <a:p>
            <a:pPr marL="0" indent="0">
              <a:lnSpc>
                <a:spcPct val="90000"/>
              </a:lnSpc>
              <a:spcAft>
                <a:spcPts val="1200"/>
              </a:spcAft>
            </a:pPr>
            <a:endParaRPr lang="en-US" altLang="en-US" sz="2600">
              <a:solidFill>
                <a:schemeClr val="bg2">
                  <a:lumMod val="10000"/>
                </a:schemeClr>
              </a:solidFill>
              <a:latin typeface="+mn-lt"/>
            </a:endParaRPr>
          </a:p>
          <a:p>
            <a:pPr eaLnBrk="1" hangingPunct="1"/>
            <a:endParaRPr lang="ru-RU" altLang="en-US" sz="2800">
              <a:solidFill>
                <a:schemeClr val="bg2">
                  <a:lumMod val="10000"/>
                </a:schemeClr>
              </a:solidFill>
              <a:latin typeface="+mn-lt"/>
            </a:endParaRPr>
          </a:p>
        </p:txBody>
      </p:sp>
      <p:sp>
        <p:nvSpPr>
          <p:cNvPr id="3" name="Title 2"/>
          <p:cNvSpPr>
            <a:spLocks noGrp="1"/>
          </p:cNvSpPr>
          <p:nvPr>
            <p:ph type="ctrTitle"/>
          </p:nvPr>
        </p:nvSpPr>
        <p:spPr>
          <a:xfrm>
            <a:off x="827584" y="1392585"/>
            <a:ext cx="7560840" cy="576064"/>
          </a:xfrm>
        </p:spPr>
        <p:txBody>
          <a:bodyPr/>
          <a:lstStyle/>
          <a:p>
            <a:pPr algn="ctr">
              <a:defRPr/>
            </a:pPr>
            <a:r>
              <a:rPr lang="en-US" sz="3000" b="1" cap="small">
                <a:latin typeface="+mn-lt"/>
              </a:rPr>
              <a:t>What You Should Do</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44</a:t>
            </a:fld>
            <a:endParaRPr lang="en-US" sz="1000">
              <a:solidFill>
                <a:srgbClr val="9C4636">
                  <a:tint val="75000"/>
                </a:srgbClr>
              </a:solidFill>
            </a:endParaRPr>
          </a:p>
        </p:txBody>
      </p:sp>
    </p:spTree>
    <p:extLst>
      <p:ext uri="{BB962C8B-B14F-4D97-AF65-F5344CB8AC3E}">
        <p14:creationId xmlns:p14="http://schemas.microsoft.com/office/powerpoint/2010/main" val="41665992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4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 name="Content Placeholder 2"/>
          <p:cNvSpPr>
            <a:spLocks noGrp="1"/>
          </p:cNvSpPr>
          <p:nvPr>
            <p:ph sz="quarter" idx="4"/>
          </p:nvPr>
        </p:nvSpPr>
        <p:spPr>
          <a:xfrm>
            <a:off x="1712913" y="2362200"/>
            <a:ext cx="5938837" cy="3544888"/>
          </a:xfrm>
        </p:spPr>
        <p:txBody>
          <a:bodyPr rtlCol="0"/>
          <a:lstStyle/>
          <a:p>
            <a:pPr algn="ctr" eaLnBrk="1" fontAlgn="auto" hangingPunct="1">
              <a:spcAft>
                <a:spcPct val="0"/>
              </a:spcAft>
              <a:buFont typeface="Arial"/>
              <a:buNone/>
              <a:defRPr/>
            </a:pPr>
            <a:r>
              <a:rPr lang="en-US" sz="6000" b="1">
                <a:solidFill>
                  <a:srgbClr val="9C4636"/>
                </a:solidFill>
                <a:latin typeface="+mj-lt"/>
              </a:rPr>
              <a:t>QUESTIONS?</a:t>
            </a:r>
          </a:p>
          <a:p>
            <a:pPr algn="ctr" eaLnBrk="1" fontAlgn="auto" hangingPunct="1">
              <a:spcAft>
                <a:spcPct val="0"/>
              </a:spcAft>
              <a:buFont typeface="Arial"/>
              <a:buNone/>
              <a:defRPr/>
            </a:pPr>
            <a:endParaRPr lang="en-US" sz="4000" b="1">
              <a:solidFill>
                <a:schemeClr val="tx2">
                  <a:lumMod val="50000"/>
                </a:schemeClr>
              </a:solidFill>
            </a:endParaRPr>
          </a:p>
          <a:p>
            <a:pPr algn="ctr" eaLnBrk="1" fontAlgn="auto" hangingPunct="1">
              <a:spcAft>
                <a:spcPct val="0"/>
              </a:spcAft>
              <a:buFont typeface="Arial"/>
              <a:buNone/>
              <a:defRPr/>
            </a:pPr>
            <a:r>
              <a:rPr lang="en-US" sz="4800" b="1">
                <a:solidFill>
                  <a:schemeClr val="tx2">
                    <a:lumMod val="50000"/>
                  </a:schemeClr>
                </a:solidFill>
                <a:latin typeface="+mj-lt"/>
              </a:rPr>
              <a:t>Thank you.</a:t>
            </a:r>
          </a:p>
          <a:p>
            <a:pPr algn="ctr" eaLnBrk="1" fontAlgn="auto" hangingPunct="1">
              <a:spcAft>
                <a:spcPct val="0"/>
              </a:spcAft>
              <a:buFont typeface="Arial"/>
              <a:buNone/>
              <a:defRPr/>
            </a:pPr>
            <a:endParaRPr lang="en-US" sz="6000" b="1">
              <a:solidFill>
                <a:srgbClr val="9C4636"/>
              </a:solidFill>
            </a:endParaRPr>
          </a:p>
          <a:p>
            <a:pPr algn="ctr" eaLnBrk="1" fontAlgn="auto" hangingPunct="1">
              <a:spcAft>
                <a:spcPct val="0"/>
              </a:spcAft>
              <a:buFont typeface="Arial"/>
              <a:buNone/>
              <a:defRPr/>
            </a:pPr>
            <a:endParaRPr lang="en-US" sz="6000" b="1">
              <a:solidFill>
                <a:srgbClr val="9C4636"/>
              </a:solidFill>
            </a:endParaRPr>
          </a:p>
        </p:txBody>
      </p:sp>
      <p:sp>
        <p:nvSpPr>
          <p:cNvPr id="5" name="Slide Number Placeholder 4"/>
          <p:cNvSpPr>
            <a:spLocks noGrp="1"/>
          </p:cNvSpPr>
          <p:nvPr>
            <p:ph type="sldNum" sz="quarter" idx="12"/>
          </p:nvPr>
        </p:nvSpPr>
        <p:spPr/>
        <p:txBody>
          <a:bodyPr/>
          <a:lstStyle/>
          <a:p>
            <a:pPr>
              <a:defRPr/>
            </a:pPr>
            <a:fld id="{D4ECDE57-1DF7-4539-84B8-967C309E87DF}" type="slidenum">
              <a:rPr lang="en-US" sz="1000" smtClean="0">
                <a:solidFill>
                  <a:srgbClr val="9C4636">
                    <a:tint val="75000"/>
                  </a:srgbClr>
                </a:solidFill>
              </a:rPr>
              <a:pPr>
                <a:defRPr/>
              </a:pPr>
              <a:t>45</a:t>
            </a:fld>
            <a:endParaRPr lang="en-US" sz="1000">
              <a:solidFill>
                <a:srgbClr val="9C4636">
                  <a:tint val="75000"/>
                </a:srgbClr>
              </a:solidFill>
            </a:endParaRPr>
          </a:p>
        </p:txBody>
      </p:sp>
    </p:spTree>
    <p:extLst>
      <p:ext uri="{BB962C8B-B14F-4D97-AF65-F5344CB8AC3E}">
        <p14:creationId xmlns:p14="http://schemas.microsoft.com/office/powerpoint/2010/main" val="25537189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a:bodyPr>
          <a:lstStyle/>
          <a:p>
            <a:pPr marL="566738" lvl="2" indent="-461963"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Then the movement went viral</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Me too movement (#MeToo)</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Facebook, Instagram, Twitter</a:t>
            </a:r>
            <a:endParaRPr lang="en-US" altLang="en-US" sz="2800">
              <a:solidFill>
                <a:schemeClr val="bg2">
                  <a:lumMod val="10000"/>
                </a:schemeClr>
              </a:solidFill>
              <a:latin typeface="+mn-lt"/>
              <a:ea typeface="Verdana" pitchFamily="34" charset="0"/>
              <a:cs typeface="Verdana" pitchFamily="34" charset="0"/>
            </a:endParaRPr>
          </a:p>
          <a:p>
            <a:pPr marL="566738" lvl="2" indent="-461963"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International</a:t>
            </a:r>
            <a:endParaRPr lang="en-US" altLang="en-US" sz="2800">
              <a:solidFill>
                <a:schemeClr val="bg2">
                  <a:lumMod val="10000"/>
                </a:schemeClr>
              </a:solidFill>
              <a:latin typeface="+mn-lt"/>
              <a:ea typeface="Verdana" pitchFamily="34" charset="0"/>
              <a:cs typeface="Verdana" pitchFamily="34" charset="0"/>
            </a:endParaRPr>
          </a:p>
          <a:p>
            <a:pPr marL="566738" lvl="2" indent="-461963"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And right here in Minnesota</a:t>
            </a:r>
            <a:r>
              <a:rPr lang="en-US" altLang="en-US" sz="2800">
                <a:solidFill>
                  <a:schemeClr val="bg2">
                    <a:lumMod val="10000"/>
                  </a:schemeClr>
                </a:solidFill>
                <a:latin typeface="+mn-lt"/>
                <a:ea typeface="Verdana" pitchFamily="34" charset="0"/>
                <a:cs typeface="Verdana" pitchFamily="34" charset="0"/>
              </a:rPr>
              <a:t>	</a:t>
            </a:r>
            <a:endParaRPr lang="en-US" sz="2800"/>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Why Are We Here:  Me Too . .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5</a:t>
            </a:fld>
            <a:endParaRPr lang="en-US" sz="1000">
              <a:solidFill>
                <a:srgbClr val="9C4636">
                  <a:tint val="75000"/>
                </a:srgbClr>
              </a:solidFill>
            </a:endParaRPr>
          </a:p>
        </p:txBody>
      </p:sp>
    </p:spTree>
    <p:extLst>
      <p:ext uri="{BB962C8B-B14F-4D97-AF65-F5344CB8AC3E}">
        <p14:creationId xmlns:p14="http://schemas.microsoft.com/office/powerpoint/2010/main" val="39735273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fontScale="47500" lnSpcReduction="20000"/>
          </a:bodyPr>
          <a:lstStyle/>
          <a:p>
            <a:pPr marL="104775" lvl="2" indent="0" eaLnBrk="1" hangingPunct="1">
              <a:spcAft>
                <a:spcPts val="1200"/>
              </a:spcAft>
              <a:buClr>
                <a:schemeClr val="tx1"/>
              </a:buClr>
              <a:buNone/>
            </a:pPr>
            <a:r>
              <a:rPr lang="en-US" altLang="en-US" sz="3600" smtClean="0">
                <a:solidFill>
                  <a:schemeClr val="bg2">
                    <a:lumMod val="10000"/>
                  </a:schemeClr>
                </a:solidFill>
                <a:latin typeface="+mn-lt"/>
                <a:ea typeface="Verdana" pitchFamily="34" charset="0"/>
                <a:cs typeface="Verdana" pitchFamily="34" charset="0"/>
              </a:rPr>
              <a:t>On any given day, multiple media mentions</a:t>
            </a:r>
          </a:p>
          <a:p>
            <a:pPr marL="566738" lvl="2" indent="-461963" eaLnBrk="1" hangingPunct="1">
              <a:spcAft>
                <a:spcPts val="1200"/>
              </a:spcAft>
              <a:buClr>
                <a:schemeClr val="tx1"/>
              </a:buClr>
              <a:buFont typeface="Wingdings" panose="05000000000000000000" pitchFamily="2" charset="2"/>
              <a:buChar char="Ø"/>
            </a:pPr>
            <a:r>
              <a:rPr lang="en-US" altLang="en-US" sz="3600" smtClean="0">
                <a:solidFill>
                  <a:schemeClr val="bg2">
                    <a:lumMod val="10000"/>
                  </a:schemeClr>
                </a:solidFill>
                <a:latin typeface="+mn-lt"/>
                <a:ea typeface="Verdana" pitchFamily="34" charset="0"/>
                <a:cs typeface="Verdana" pitchFamily="34" charset="0"/>
              </a:rPr>
              <a:t>One day in the news, </a:t>
            </a:r>
            <a:r>
              <a:rPr lang="en-US" altLang="en-US" sz="3600">
                <a:solidFill>
                  <a:schemeClr val="bg2">
                    <a:lumMod val="10000"/>
                  </a:schemeClr>
                </a:solidFill>
                <a:latin typeface="+mn-lt"/>
                <a:ea typeface="Verdana" pitchFamily="34" charset="0"/>
                <a:cs typeface="Verdana" pitchFamily="34" charset="0"/>
              </a:rPr>
              <a:t>Bloomberg Daily Labor </a:t>
            </a:r>
            <a:r>
              <a:rPr lang="en-US" altLang="en-US" sz="3600" smtClean="0">
                <a:solidFill>
                  <a:schemeClr val="bg2">
                    <a:lumMod val="10000"/>
                  </a:schemeClr>
                </a:solidFill>
                <a:latin typeface="+mn-lt"/>
                <a:ea typeface="Verdana" pitchFamily="34" charset="0"/>
                <a:cs typeface="Verdana" pitchFamily="34" charset="0"/>
              </a:rPr>
              <a:t>Report:</a:t>
            </a:r>
            <a:endParaRPr lang="en-US" altLang="en-US" sz="3600">
              <a:solidFill>
                <a:schemeClr val="bg2">
                  <a:lumMod val="10000"/>
                </a:schemeClr>
              </a:solidFill>
              <a:latin typeface="+mn-lt"/>
              <a:ea typeface="Verdana" pitchFamily="34" charset="0"/>
              <a:cs typeface="Verdana" pitchFamily="34" charset="0"/>
            </a:endParaRPr>
          </a:p>
          <a:p>
            <a:pPr marL="566738" lvl="2" indent="-461963" eaLnBrk="1" hangingPunct="1">
              <a:spcAft>
                <a:spcPts val="1200"/>
              </a:spcAft>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“CBS Supervisors Have Retaliation Case for Defending Assistants.”  Television production set supervisors who advocated for subordinates can proceed with their lawsuit alleging CBS retaliated against them, a federal judge said</a:t>
            </a:r>
            <a:r>
              <a:rPr lang="en-US" altLang="en-US" sz="3600" smtClean="0">
                <a:solidFill>
                  <a:schemeClr val="bg2">
                    <a:lumMod val="10000"/>
                  </a:schemeClr>
                </a:solidFill>
                <a:latin typeface="+mn-lt"/>
                <a:ea typeface="Verdana" pitchFamily="34" charset="0"/>
                <a:cs typeface="Verdana" pitchFamily="34" charset="0"/>
              </a:rPr>
              <a:t>.</a:t>
            </a:r>
            <a:endParaRPr lang="en-US" altLang="en-US" sz="3600">
              <a:solidFill>
                <a:schemeClr val="bg2">
                  <a:lumMod val="10000"/>
                </a:schemeClr>
              </a:solidFill>
              <a:latin typeface="+mn-lt"/>
              <a:ea typeface="Verdana" pitchFamily="34" charset="0"/>
              <a:cs typeface="Verdana" pitchFamily="34" charset="0"/>
            </a:endParaRPr>
          </a:p>
          <a:p>
            <a:pPr marL="566738" lvl="2" indent="-461963" eaLnBrk="1" hangingPunct="1">
              <a:spcAft>
                <a:spcPts val="1200"/>
              </a:spcAft>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“Medical Resident Who Alleges Harassment Gets Mixed Bag from Judge.”  A Texas medical resident’s Title IX sexual harassment claims have been kicked out of federal court.  Even though she worked at a teaching hospital, Title VII is the only applicable law because the alleged harassment and retaliation centered around her workplace</a:t>
            </a:r>
            <a:r>
              <a:rPr lang="en-US" altLang="en-US" sz="3600" smtClean="0">
                <a:solidFill>
                  <a:schemeClr val="bg2">
                    <a:lumMod val="10000"/>
                  </a:schemeClr>
                </a:solidFill>
                <a:latin typeface="+mn-lt"/>
                <a:ea typeface="Verdana" pitchFamily="34" charset="0"/>
                <a:cs typeface="Verdana" pitchFamily="34" charset="0"/>
              </a:rPr>
              <a:t>.</a:t>
            </a:r>
            <a:endParaRPr lang="en-US" altLang="en-US" sz="3600">
              <a:solidFill>
                <a:schemeClr val="bg2">
                  <a:lumMod val="10000"/>
                </a:schemeClr>
              </a:solidFill>
              <a:latin typeface="+mn-lt"/>
              <a:ea typeface="Verdana" pitchFamily="34" charset="0"/>
              <a:cs typeface="Verdana" pitchFamily="34" charset="0"/>
            </a:endParaRPr>
          </a:p>
          <a:p>
            <a:pPr marL="566738" lvl="2" indent="-461963" eaLnBrk="1" hangingPunct="1">
              <a:spcAft>
                <a:spcPts val="1200"/>
              </a:spcAft>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And on . . </a:t>
            </a:r>
            <a:r>
              <a:rPr lang="en-US" altLang="en-US" sz="3600" smtClean="0">
                <a:solidFill>
                  <a:schemeClr val="bg2">
                    <a:lumMod val="10000"/>
                  </a:schemeClr>
                </a:solidFill>
                <a:latin typeface="+mn-lt"/>
                <a:ea typeface="Verdana" pitchFamily="34" charset="0"/>
                <a:cs typeface="Verdana" pitchFamily="34" charset="0"/>
              </a:rPr>
              <a:t>.</a:t>
            </a:r>
            <a:endParaRPr lang="en-US" altLang="en-US" sz="3600">
              <a:solidFill>
                <a:schemeClr val="bg2">
                  <a:lumMod val="10000"/>
                </a:schemeClr>
              </a:solidFill>
              <a:latin typeface="+mn-lt"/>
              <a:ea typeface="Verdana" pitchFamily="34" charset="0"/>
              <a:cs typeface="Verdana" pitchFamily="34" charset="0"/>
            </a:endParaRPr>
          </a:p>
          <a:p>
            <a:pPr marL="566738" lvl="2" indent="-461963" eaLnBrk="1" hangingPunct="1">
              <a:spcAft>
                <a:spcPts val="1200"/>
              </a:spcAft>
              <a:buClr>
                <a:schemeClr val="tx1"/>
              </a:buClr>
              <a:buFont typeface="Wingdings" panose="05000000000000000000" pitchFamily="2" charset="2"/>
              <a:buChar char="Ø"/>
            </a:pPr>
            <a:r>
              <a:rPr lang="en-US" altLang="en-US" sz="3600">
                <a:solidFill>
                  <a:schemeClr val="bg2">
                    <a:lumMod val="10000"/>
                  </a:schemeClr>
                </a:solidFill>
                <a:latin typeface="+mn-lt"/>
                <a:ea typeface="Verdana" pitchFamily="34" charset="0"/>
                <a:cs typeface="Verdana" pitchFamily="34" charset="0"/>
              </a:rPr>
              <a:t>And on . . </a:t>
            </a:r>
            <a:r>
              <a:rPr lang="en-US" altLang="en-US" sz="3600" smtClean="0">
                <a:solidFill>
                  <a:schemeClr val="bg2">
                    <a:lumMod val="10000"/>
                  </a:schemeClr>
                </a:solidFill>
                <a:latin typeface="+mn-lt"/>
                <a:ea typeface="Verdana" pitchFamily="34" charset="0"/>
                <a:cs typeface="Verdana" pitchFamily="34" charset="0"/>
              </a:rPr>
              <a:t>.</a:t>
            </a:r>
            <a:r>
              <a:rPr lang="en-US" altLang="en-US" sz="3600">
                <a:solidFill>
                  <a:schemeClr val="bg2">
                    <a:lumMod val="10000"/>
                  </a:schemeClr>
                </a:solidFill>
                <a:latin typeface="+mn-lt"/>
                <a:ea typeface="Verdana" pitchFamily="34" charset="0"/>
                <a:cs typeface="Verdana" pitchFamily="34" charset="0"/>
              </a:rPr>
              <a:t>	</a:t>
            </a:r>
            <a:endParaRPr lang="en-US"/>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Why Are We Here:  Me Too . .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6</a:t>
            </a:fld>
            <a:endParaRPr lang="en-US" sz="1000">
              <a:solidFill>
                <a:srgbClr val="9C4636">
                  <a:tint val="75000"/>
                </a:srgbClr>
              </a:solidFill>
            </a:endParaRPr>
          </a:p>
        </p:txBody>
      </p:sp>
    </p:spTree>
    <p:extLst>
      <p:ext uri="{BB962C8B-B14F-4D97-AF65-F5344CB8AC3E}">
        <p14:creationId xmlns:p14="http://schemas.microsoft.com/office/powerpoint/2010/main" val="15239216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a:bodyPr>
          <a:lstStyle/>
          <a:p>
            <a:pPr marL="104775" lvl="2"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And the number say:</a:t>
            </a:r>
          </a:p>
          <a:p>
            <a:pPr marL="676275" lvl="2" indent="-571500"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Polls</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2011 – 47% of Americans thought sexual harassment a serious problem</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2018 – 72% a serious problem </a:t>
            </a:r>
            <a:r>
              <a:rPr lang="en-US" altLang="en-US" sz="2800" u="sng" smtClean="0">
                <a:solidFill>
                  <a:schemeClr val="bg2">
                    <a:lumMod val="10000"/>
                  </a:schemeClr>
                </a:solidFill>
                <a:latin typeface="+mn-lt"/>
                <a:ea typeface="Verdana" pitchFamily="34" charset="0"/>
                <a:cs typeface="Verdana" pitchFamily="34" charset="0"/>
              </a:rPr>
              <a:t>and</a:t>
            </a:r>
            <a:r>
              <a:rPr lang="en-US" altLang="en-US" sz="2800" smtClean="0">
                <a:solidFill>
                  <a:schemeClr val="bg2">
                    <a:lumMod val="10000"/>
                  </a:schemeClr>
                </a:solidFill>
                <a:latin typeface="+mn-lt"/>
                <a:ea typeface="Verdana" pitchFamily="34" charset="0"/>
                <a:cs typeface="Verdana" pitchFamily="34" charset="0"/>
              </a:rPr>
              <a:t> 82% a problem</a:t>
            </a:r>
          </a:p>
          <a:p>
            <a:pPr marL="0" lvl="3"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Washington Post, ABC News Polls</a:t>
            </a:r>
            <a:endParaRPr lang="en-US" altLang="en-US" sz="2800">
              <a:solidFill>
                <a:schemeClr val="bg2">
                  <a:lumMod val="10000"/>
                </a:schemeClr>
              </a:solidFill>
              <a:latin typeface="+mn-lt"/>
              <a:ea typeface="Verdana" pitchFamily="34" charset="0"/>
              <a:cs typeface="Verdana" pitchFamily="34" charset="0"/>
            </a:endParaRPr>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Why Are We Here:  Me Too . .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7</a:t>
            </a:fld>
            <a:endParaRPr lang="en-US" sz="1000">
              <a:solidFill>
                <a:srgbClr val="9C4636">
                  <a:tint val="75000"/>
                </a:srgbClr>
              </a:solidFill>
            </a:endParaRPr>
          </a:p>
        </p:txBody>
      </p:sp>
    </p:spTree>
    <p:extLst>
      <p:ext uri="{BB962C8B-B14F-4D97-AF65-F5344CB8AC3E}">
        <p14:creationId xmlns:p14="http://schemas.microsoft.com/office/powerpoint/2010/main" val="21306327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a:bodyPr>
          <a:lstStyle/>
          <a:p>
            <a:pPr marL="104775" lvl="2"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Polls show variations by age</a:t>
            </a:r>
          </a:p>
          <a:p>
            <a:pPr marL="676275" lvl="2" indent="-571500" eaLnBrk="1" hangingPunct="1">
              <a:spcAft>
                <a:spcPts val="1200"/>
              </a:spcAft>
              <a:buClr>
                <a:schemeClr val="tx1"/>
              </a:buClr>
              <a:buFont typeface="Wingdings" panose="05000000000000000000" pitchFamily="2" charset="2"/>
              <a:buChar char="Ø"/>
            </a:pPr>
            <a:r>
              <a:rPr lang="en-US" altLang="en-US" sz="2800" smtClean="0">
                <a:solidFill>
                  <a:schemeClr val="bg2">
                    <a:lumMod val="10000"/>
                  </a:schemeClr>
                </a:solidFill>
                <a:latin typeface="+mn-lt"/>
                <a:ea typeface="Verdana" pitchFamily="34" charset="0"/>
                <a:cs typeface="Verdana" pitchFamily="34" charset="0"/>
              </a:rPr>
              <a:t>Personally experienced sexual harassment in the workplace</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51% Women 18-49</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41% Women 50+</a:t>
            </a:r>
          </a:p>
          <a:p>
            <a:pPr marL="0" lvl="3"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Data Download, NBC News</a:t>
            </a:r>
            <a:endParaRPr lang="en-US" altLang="en-US" sz="2800">
              <a:solidFill>
                <a:schemeClr val="bg2">
                  <a:lumMod val="10000"/>
                </a:schemeClr>
              </a:solidFill>
              <a:latin typeface="+mn-lt"/>
              <a:ea typeface="Verdana" pitchFamily="34" charset="0"/>
              <a:cs typeface="Verdana" pitchFamily="34" charset="0"/>
            </a:endParaRPr>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Why Are We Here:  Me Too . .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8</a:t>
            </a:fld>
            <a:endParaRPr lang="en-US" sz="1000">
              <a:solidFill>
                <a:srgbClr val="9C4636">
                  <a:tint val="75000"/>
                </a:srgbClr>
              </a:solidFill>
            </a:endParaRPr>
          </a:p>
        </p:txBody>
      </p:sp>
    </p:spTree>
    <p:extLst>
      <p:ext uri="{BB962C8B-B14F-4D97-AF65-F5344CB8AC3E}">
        <p14:creationId xmlns:p14="http://schemas.microsoft.com/office/powerpoint/2010/main" val="18405992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Content Placeholder 1"/>
          <p:cNvSpPr>
            <a:spLocks noGrp="1"/>
          </p:cNvSpPr>
          <p:nvPr>
            <p:ph sz="quarter" idx="4"/>
          </p:nvPr>
        </p:nvSpPr>
        <p:spPr>
          <a:xfrm>
            <a:off x="467544" y="2132856"/>
            <a:ext cx="8208912" cy="4464496"/>
          </a:xfrm>
        </p:spPr>
        <p:txBody>
          <a:bodyPr>
            <a:normAutofit/>
          </a:bodyPr>
          <a:lstStyle/>
          <a:p>
            <a:pPr marL="104775" lvl="2"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Polls show Americans Believe it happens in all/most workplaces</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78% of Women</a:t>
            </a:r>
          </a:p>
          <a:p>
            <a:pPr marL="1133475" lvl="3" indent="-571500" eaLnBrk="1" hangingPunct="1">
              <a:spcAft>
                <a:spcPts val="1200"/>
              </a:spcAft>
              <a:buClr>
                <a:schemeClr val="tx1"/>
              </a:buClr>
              <a:buFont typeface="Wingdings" panose="05000000000000000000" pitchFamily="2" charset="2"/>
              <a:buChar char="§"/>
            </a:pPr>
            <a:r>
              <a:rPr lang="en-US" altLang="en-US" sz="2800" smtClean="0">
                <a:solidFill>
                  <a:schemeClr val="bg2">
                    <a:lumMod val="10000"/>
                  </a:schemeClr>
                </a:solidFill>
                <a:latin typeface="+mn-lt"/>
                <a:ea typeface="Verdana" pitchFamily="34" charset="0"/>
                <a:cs typeface="Verdana" pitchFamily="34" charset="0"/>
              </a:rPr>
              <a:t>64% of Men</a:t>
            </a:r>
          </a:p>
          <a:p>
            <a:pPr marL="0" lvl="3" indent="0" eaLnBrk="1" hangingPunct="1">
              <a:spcAft>
                <a:spcPts val="1200"/>
              </a:spcAft>
              <a:buClr>
                <a:schemeClr val="tx1"/>
              </a:buClr>
              <a:buNone/>
            </a:pPr>
            <a:r>
              <a:rPr lang="en-US" altLang="en-US" sz="2800" smtClean="0">
                <a:solidFill>
                  <a:schemeClr val="bg2">
                    <a:lumMod val="10000"/>
                  </a:schemeClr>
                </a:solidFill>
                <a:latin typeface="+mn-lt"/>
                <a:ea typeface="Verdana" pitchFamily="34" charset="0"/>
                <a:cs typeface="Verdana" pitchFamily="34" charset="0"/>
              </a:rPr>
              <a:t>NBC News Poll Oct. 23-26, 2017</a:t>
            </a:r>
            <a:endParaRPr lang="en-US" altLang="en-US" sz="2800">
              <a:solidFill>
                <a:schemeClr val="bg2">
                  <a:lumMod val="10000"/>
                </a:schemeClr>
              </a:solidFill>
              <a:latin typeface="+mn-lt"/>
              <a:ea typeface="Verdana" pitchFamily="34" charset="0"/>
              <a:cs typeface="Verdana" pitchFamily="34" charset="0"/>
            </a:endParaRPr>
          </a:p>
        </p:txBody>
      </p:sp>
      <p:sp>
        <p:nvSpPr>
          <p:cNvPr id="3" name="Title 2"/>
          <p:cNvSpPr>
            <a:spLocks noGrp="1"/>
          </p:cNvSpPr>
          <p:nvPr>
            <p:ph type="ctrTitle"/>
          </p:nvPr>
        </p:nvSpPr>
        <p:spPr>
          <a:xfrm>
            <a:off x="323528" y="1340768"/>
            <a:ext cx="8496944" cy="720079"/>
          </a:xfrm>
        </p:spPr>
        <p:txBody>
          <a:bodyPr/>
          <a:lstStyle/>
          <a:p>
            <a:pPr algn="ctr">
              <a:defRPr/>
            </a:pPr>
            <a:r>
              <a:rPr lang="en-US" sz="3000" b="1" cap="small">
                <a:latin typeface="+mj-lt"/>
              </a:rPr>
              <a:t>Why Are We Here:  Me Too . .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9</a:t>
            </a:fld>
            <a:endParaRPr lang="en-US" sz="1000">
              <a:solidFill>
                <a:srgbClr val="9C4636">
                  <a:tint val="75000"/>
                </a:srgbClr>
              </a:solidFill>
            </a:endParaRPr>
          </a:p>
        </p:txBody>
      </p:sp>
    </p:spTree>
    <p:extLst>
      <p:ext uri="{BB962C8B-B14F-4D97-AF65-F5344CB8AC3E}">
        <p14:creationId xmlns:p14="http://schemas.microsoft.com/office/powerpoint/2010/main" val="31956446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tags/tag1.xml><?xml version="1.0" encoding="utf-8"?>
<p:tagLst xmlns:p="http://schemas.openxmlformats.org/presentationml/2006/main">
  <p:tag name="AS_NET" val="4.0.30319.42000"/>
  <p:tag name="AS_OS" val="Microsoft Windows NT 6.2.9200.0"/>
  <p:tag name="AS_RELEASE_DATE" val="2017.03.22"/>
  <p:tag name="AS_TITLE" val="Aspose.Slides for .NET 4.0"/>
  <p:tag name="AS_VERSION" val="17.3"/>
</p:tagLst>
</file>

<file path=ppt/theme/theme1.xml><?xml version="1.0" encoding="utf-8"?>
<a:theme xmlns:r="http://schemas.openxmlformats.org/officeDocument/2006/relationships" xmlns:a="http://schemas.openxmlformats.org/drawingml/2006/main" name="6_Office Theme">
  <a:themeElements>
    <a:clrScheme name="Custom 2">
      <a:dk1>
        <a:srgbClr val="9C4636"/>
      </a:dk1>
      <a:lt1>
        <a:sysClr val="window" lastClr="FFFFFF"/>
      </a:lt1>
      <a:dk2>
        <a:srgbClr val="8A8A8A"/>
      </a:dk2>
      <a:lt2>
        <a:srgbClr val="EEECE1"/>
      </a:lt2>
      <a:accent1>
        <a:srgbClr val="9C4636"/>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000000"/>
      </a:dk2>
      <a:lt2>
        <a:srgbClr val="808080"/>
      </a:lt2>
      <a:accent1>
        <a:srgbClr val="E3E0BB"/>
      </a:accent1>
      <a:accent2>
        <a:srgbClr val="993333"/>
      </a:accent2>
      <a:accent3>
        <a:srgbClr val="FFFFFF"/>
      </a:accent3>
      <a:accent4>
        <a:srgbClr val="000000"/>
      </a:accent4>
      <a:accent5>
        <a:srgbClr val="EFEDDA"/>
      </a:accent5>
      <a:accent6>
        <a:srgbClr val="8A2D2D"/>
      </a:accent6>
      <a:hlink>
        <a:srgbClr val="999900"/>
      </a:hlink>
      <a:folHlink>
        <a:srgbClr val="00CC99"/>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0</Paragraphs>
  <Slides>0</Slides>
  <Notes>0</Notes>
  <TotalTime>0</TotalTime>
  <HiddenSlides>0</HiddenSlides>
  <MMClips>0</MMClips>
  <ScaleCrop>0</ScaleCrop>
  <LinksUpToDate>0</LinksUpToDate>
  <SharedDoc>0</SharedDoc>
  <HyperlinksChanged>0</HyperlinksChanged>
  <Application>Aspose.Slides for .NET</Application>
  <AppVersion>17.0300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1601-01-01T00:00:00.000</cp:lastPrinted>
  <dcterms:created xsi:type="dcterms:W3CDTF">1601-01-01T00:00:00Z</dcterms:created>
  <dcterms:modified xsi:type="dcterms:W3CDTF">1601-01-01T00:00:00Z</dcterms:modified>
</cp:coreProperties>
</file>