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9" r:id="rId2"/>
    <p:sldId id="260" r:id="rId3"/>
    <p:sldId id="261" r:id="rId4"/>
    <p:sldId id="265" r:id="rId5"/>
    <p:sldId id="262" r:id="rId6"/>
    <p:sldId id="263" r:id="rId7"/>
    <p:sldId id="264" r:id="rId8"/>
    <p:sldId id="266" r:id="rId9"/>
    <p:sldId id="267" r:id="rId1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sz="2000"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sz="2000"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sz="2000"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sz="2000" kern="1200">
        <a:solidFill>
          <a:schemeClr val="tx1"/>
        </a:solidFill>
        <a:latin typeface="Arial" charset="0"/>
        <a:ea typeface="ＭＳ Ｐゴシック" pitchFamily="-107" charset="-128"/>
        <a:cs typeface="+mn-cs"/>
      </a:defRPr>
    </a:lvl5pPr>
    <a:lvl6pPr marL="2286000" algn="l" defTabSz="914400" rtl="0" eaLnBrk="1" latinLnBrk="0" hangingPunct="1">
      <a:defRPr sz="2000" kern="1200">
        <a:solidFill>
          <a:schemeClr val="tx1"/>
        </a:solidFill>
        <a:latin typeface="Arial" charset="0"/>
        <a:ea typeface="ＭＳ Ｐゴシック" pitchFamily="-107" charset="-128"/>
        <a:cs typeface="+mn-cs"/>
      </a:defRPr>
    </a:lvl6pPr>
    <a:lvl7pPr marL="2743200" algn="l" defTabSz="914400" rtl="0" eaLnBrk="1" latinLnBrk="0" hangingPunct="1">
      <a:defRPr sz="2000" kern="1200">
        <a:solidFill>
          <a:schemeClr val="tx1"/>
        </a:solidFill>
        <a:latin typeface="Arial" charset="0"/>
        <a:ea typeface="ＭＳ Ｐゴシック" pitchFamily="-107" charset="-128"/>
        <a:cs typeface="+mn-cs"/>
      </a:defRPr>
    </a:lvl7pPr>
    <a:lvl8pPr marL="3200400" algn="l" defTabSz="914400" rtl="0" eaLnBrk="1" latinLnBrk="0" hangingPunct="1">
      <a:defRPr sz="2000" kern="1200">
        <a:solidFill>
          <a:schemeClr val="tx1"/>
        </a:solidFill>
        <a:latin typeface="Arial" charset="0"/>
        <a:ea typeface="ＭＳ Ｐゴシック" pitchFamily="-107" charset="-128"/>
        <a:cs typeface="+mn-cs"/>
      </a:defRPr>
    </a:lvl8pPr>
    <a:lvl9pPr marL="3657600" algn="l" defTabSz="914400" rtl="0" eaLnBrk="1" latinLnBrk="0" hangingPunct="1">
      <a:defRPr sz="2000"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6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24" y="60"/>
      </p:cViewPr>
      <p:guideLst>
        <p:guide orient="horz" pos="624"/>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205" d="100"/>
          <a:sy n="205" d="100"/>
        </p:scale>
        <p:origin x="-78" y="7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813397-0356-4344-B493-7759351A0AEB}" type="datetimeFigureOut">
              <a:rPr lang="en-US" smtClean="0"/>
              <a:t>3/24/2021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4CE11C-73E9-493E-A2ED-A48258CE54B6}" type="slidenum">
              <a:rPr lang="en-US" smtClean="0"/>
              <a:t>‹#›</a:t>
            </a:fld>
            <a:endParaRPr lang="en-US"/>
          </a:p>
        </p:txBody>
      </p:sp>
    </p:spTree>
    <p:extLst>
      <p:ext uri="{BB962C8B-B14F-4D97-AF65-F5344CB8AC3E}">
        <p14:creationId xmlns:p14="http://schemas.microsoft.com/office/powerpoint/2010/main" val="21134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BA8AB09-0B3C-41F3-A079-0147726FE804}" type="slidenum">
              <a:rPr lang="en-US" altLang="en-US"/>
              <a:pPr/>
              <a:t>‹#›</a:t>
            </a:fld>
            <a:endParaRPr lang="en-US" altLang="en-US"/>
          </a:p>
        </p:txBody>
      </p:sp>
    </p:spTree>
    <p:extLst>
      <p:ext uri="{BB962C8B-B14F-4D97-AF65-F5344CB8AC3E}">
        <p14:creationId xmlns:p14="http://schemas.microsoft.com/office/powerpoint/2010/main" val="2315917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715" y="0"/>
            <a:ext cx="913657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smtClean="0"/>
              <a:t>Click to edit Master subtitle style</a:t>
            </a:r>
            <a:endParaRPr lang="en-US"/>
          </a:p>
        </p:txBody>
      </p:sp>
    </p:spTree>
    <p:extLst>
      <p:ext uri="{BB962C8B-B14F-4D97-AF65-F5344CB8AC3E}">
        <p14:creationId xmlns:p14="http://schemas.microsoft.com/office/powerpoint/2010/main" val="160304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_Acoustic">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smtClean="0"/>
              <a:t>Click to edit Master subtitle style</a:t>
            </a: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0957" y="19050"/>
            <a:ext cx="4529328" cy="1103376"/>
          </a:xfrm>
          <a:prstGeom prst="rect">
            <a:avLst/>
          </a:prstGeom>
        </p:spPr>
      </p:pic>
      <p:pic>
        <p:nvPicPr>
          <p:cNvPr id="276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447798"/>
            <a:ext cx="3230916" cy="233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9379" y="1443028"/>
            <a:ext cx="3880906" cy="234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0916" y="1447798"/>
            <a:ext cx="2593822" cy="233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40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r>
              <a:rPr lang="en-US" altLang="en-US"/>
              <a:t>Page </a:t>
            </a:r>
            <a:fld id="{08D07F3E-0A1A-40F1-A76F-D29AC60E40CC}" type="slidenum">
              <a:rPr lang="en-US" altLang="en-US"/>
              <a:pPr/>
              <a:t>‹#›</a:t>
            </a:fld>
            <a:endParaRPr lang="en-US" altLang="en-US"/>
          </a:p>
        </p:txBody>
      </p:sp>
    </p:spTree>
    <p:extLst>
      <p:ext uri="{BB962C8B-B14F-4D97-AF65-F5344CB8AC3E}">
        <p14:creationId xmlns:p14="http://schemas.microsoft.com/office/powerpoint/2010/main" val="333900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05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076700" cy="5105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1"/>
          </p:nvPr>
        </p:nvSpPr>
        <p:spPr>
          <a:ln/>
        </p:spPr>
        <p:txBody>
          <a:bodyPr/>
          <a:lstStyle>
            <a:lvl1pPr>
              <a:defRPr/>
            </a:lvl1pPr>
          </a:lstStyle>
          <a:p>
            <a:r>
              <a:rPr lang="en-US" altLang="en-US"/>
              <a:t>Page </a:t>
            </a:r>
            <a:fld id="{E4DDDFB8-B284-4F88-B5DC-BD0132EA0B7C}" type="slidenum">
              <a:rPr lang="en-US" altLang="en-US"/>
              <a:pPr/>
              <a:t>‹#›</a:t>
            </a:fld>
            <a:endParaRPr lang="en-US" altLang="en-US"/>
          </a:p>
        </p:txBody>
      </p:sp>
    </p:spTree>
    <p:extLst>
      <p:ext uri="{BB962C8B-B14F-4D97-AF65-F5344CB8AC3E}">
        <p14:creationId xmlns:p14="http://schemas.microsoft.com/office/powerpoint/2010/main" val="249559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4040188" cy="609600"/>
          </a:xfrm>
        </p:spPr>
        <p:txBody>
          <a:bodyPr anchor="b"/>
          <a:lstStyle>
            <a:lvl1pPr marL="0" indent="0" algn="ctr">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6400"/>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990600"/>
            <a:ext cx="4041775" cy="609600"/>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02480" y="1676400"/>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1"/>
          </p:nvPr>
        </p:nvSpPr>
        <p:spPr>
          <a:ln/>
        </p:spPr>
        <p:txBody>
          <a:bodyPr/>
          <a:lstStyle>
            <a:lvl1pPr>
              <a:defRPr/>
            </a:lvl1pPr>
          </a:lstStyle>
          <a:p>
            <a:r>
              <a:rPr lang="en-US" altLang="en-US"/>
              <a:t>Page </a:t>
            </a:r>
            <a:fld id="{6B602776-253C-4077-B241-5CCEA59EE39A}" type="slidenum">
              <a:rPr lang="en-US" altLang="en-US"/>
              <a:pPr/>
              <a:t>‹#›</a:t>
            </a:fld>
            <a:endParaRPr lang="en-US" altLang="en-US"/>
          </a:p>
        </p:txBody>
      </p:sp>
    </p:spTree>
    <p:extLst>
      <p:ext uri="{BB962C8B-B14F-4D97-AF65-F5344CB8AC3E}">
        <p14:creationId xmlns:p14="http://schemas.microsoft.com/office/powerpoint/2010/main" val="4967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r>
              <a:rPr lang="en-US" altLang="en-US"/>
              <a:t>Page </a:t>
            </a:r>
            <a:fld id="{C40DF75C-B9D5-4BA8-BF56-918C221265FE}" type="slidenum">
              <a:rPr lang="en-US" altLang="en-US"/>
              <a:pPr/>
              <a:t>‹#›</a:t>
            </a:fld>
            <a:endParaRPr lang="en-US" altLang="en-US"/>
          </a:p>
        </p:txBody>
      </p:sp>
    </p:spTree>
    <p:extLst>
      <p:ext uri="{BB962C8B-B14F-4D97-AF65-F5344CB8AC3E}">
        <p14:creationId xmlns:p14="http://schemas.microsoft.com/office/powerpoint/2010/main" val="36433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r>
              <a:rPr lang="en-US" altLang="en-US"/>
              <a:t>Page </a:t>
            </a:r>
            <a:fld id="{F57254EA-2E77-4D7D-B970-49868CA32F8F}" type="slidenum">
              <a:rPr lang="en-US" altLang="en-US"/>
              <a:pPr/>
              <a:t>‹#›</a:t>
            </a:fld>
            <a:endParaRPr lang="en-US" altLang="en-US"/>
          </a:p>
        </p:txBody>
      </p:sp>
    </p:spTree>
    <p:extLst>
      <p:ext uri="{BB962C8B-B14F-4D97-AF65-F5344CB8AC3E}">
        <p14:creationId xmlns:p14="http://schemas.microsoft.com/office/powerpoint/2010/main" val="172705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770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19100" y="997889"/>
            <a:ext cx="8305800" cy="5105400"/>
          </a:xfrm>
        </p:spPr>
        <p:txBody>
          <a:bodyPr/>
          <a:lstStyle/>
          <a:p>
            <a:pPr lvl="0"/>
            <a:r>
              <a:rPr lang="en-US" noProof="0" smtClean="0"/>
              <a:t>Click icon to add chart</a:t>
            </a:r>
          </a:p>
        </p:txBody>
      </p:sp>
      <p:sp>
        <p:nvSpPr>
          <p:cNvPr id="5" name="Rectangle 6"/>
          <p:cNvSpPr>
            <a:spLocks noGrp="1" noChangeArrowheads="1"/>
          </p:cNvSpPr>
          <p:nvPr>
            <p:ph type="sldNum" sz="quarter" idx="11"/>
          </p:nvPr>
        </p:nvSpPr>
        <p:spPr>
          <a:ln/>
        </p:spPr>
        <p:txBody>
          <a:bodyPr/>
          <a:lstStyle>
            <a:lvl1pPr>
              <a:defRPr/>
            </a:lvl1pPr>
          </a:lstStyle>
          <a:p>
            <a:r>
              <a:rPr lang="en-US" altLang="en-US"/>
              <a:t>Page </a:t>
            </a:r>
            <a:fld id="{1633F79C-B122-4116-BD74-D0F43EB7BABB}" type="slidenum">
              <a:rPr lang="en-US" altLang="en-US"/>
              <a:pPr/>
              <a:t>‹#›</a:t>
            </a:fld>
            <a:endParaRPr lang="en-US" altLang="en-US"/>
          </a:p>
        </p:txBody>
      </p:sp>
    </p:spTree>
    <p:extLst>
      <p:ext uri="{BB962C8B-B14F-4D97-AF65-F5344CB8AC3E}">
        <p14:creationId xmlns:p14="http://schemas.microsoft.com/office/powerpoint/2010/main" val="260395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6477000" cy="62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419100" y="9906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r>
              <a:rPr lang="en-US" altLang="en-US"/>
              <a:t>Page </a:t>
            </a:r>
            <a:fld id="{58DB2337-47A1-4DB8-9411-DDB005B073AF}" type="slidenum">
              <a:rPr lang="en-US" altLang="en-US"/>
              <a:pPr/>
              <a:t>‹#›</a:t>
            </a:fld>
            <a:endParaRPr lang="en-US" altLang="en-US"/>
          </a:p>
        </p:txBody>
      </p:sp>
      <p:pic>
        <p:nvPicPr>
          <p:cNvPr id="2" name="Picture 1" descr="CObrandHeaderNEW_v3.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0"/>
            <a:ext cx="3048000" cy="70104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78" r:id="rId3"/>
    <p:sldLayoutId id="2147483679" r:id="rId4"/>
    <p:sldLayoutId id="2147483680" r:id="rId5"/>
    <p:sldLayoutId id="2147483681" r:id="rId6"/>
    <p:sldLayoutId id="2147483682" r:id="rId7"/>
    <p:sldLayoutId id="2147483683" r:id="rId8"/>
  </p:sldLayoutIdLst>
  <p:hf hdr="0" ft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ＭＳ Ｐゴシック" charset="0"/>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cs typeface="ＭＳ Ｐゴシック" charset="0"/>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ＭＳ Ｐゴシック" charset="0"/>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5"/>
          <p:cNvSpPr>
            <a:spLocks noGrp="1" noChangeArrowheads="1"/>
          </p:cNvSpPr>
          <p:nvPr>
            <p:ph type="ctrTitle"/>
          </p:nvPr>
        </p:nvSpPr>
        <p:spPr>
          <a:xfrm>
            <a:off x="1676400" y="4572000"/>
            <a:ext cx="7086600" cy="533400"/>
          </a:xfrm>
        </p:spPr>
        <p:txBody>
          <a:bodyPr/>
          <a:lstStyle/>
          <a:p>
            <a:pPr eaLnBrk="1" hangingPunct="1"/>
            <a:r>
              <a:rPr lang="en-US" altLang="en-US" dirty="0" smtClean="0"/>
              <a:t>Core Competency Training – Document Control</a:t>
            </a:r>
          </a:p>
        </p:txBody>
      </p:sp>
      <p:sp>
        <p:nvSpPr>
          <p:cNvPr id="10242" name="Rectangle 6"/>
          <p:cNvSpPr>
            <a:spLocks noGrp="1" noChangeArrowheads="1"/>
          </p:cNvSpPr>
          <p:nvPr>
            <p:ph type="subTitle" idx="1"/>
          </p:nvPr>
        </p:nvSpPr>
        <p:spPr/>
        <p:txBody>
          <a:bodyPr/>
          <a:lstStyle/>
          <a:p>
            <a:pPr eaLnBrk="1" hangingPunct="1"/>
            <a:r>
              <a:rPr lang="en-US" altLang="en-US" sz="1300" dirty="0" smtClean="0"/>
              <a:t>Revised 3/24/2021</a:t>
            </a:r>
          </a:p>
        </p:txBody>
      </p:sp>
      <p:sp>
        <p:nvSpPr>
          <p:cNvPr id="2" name="TextBox 1"/>
          <p:cNvSpPr txBox="1"/>
          <p:nvPr/>
        </p:nvSpPr>
        <p:spPr>
          <a:xfrm>
            <a:off x="152400" y="5943600"/>
            <a:ext cx="2438400" cy="707886"/>
          </a:xfrm>
          <a:prstGeom prst="rect">
            <a:avLst/>
          </a:prstGeom>
          <a:noFill/>
        </p:spPr>
        <p:txBody>
          <a:bodyPr wrap="square" rtlCol="0">
            <a:spAutoFit/>
          </a:bodyPr>
          <a:lstStyle/>
          <a:p>
            <a:r>
              <a:rPr lang="en-US" dirty="0" smtClean="0"/>
              <a:t>CC-Doc </a:t>
            </a:r>
            <a:r>
              <a:rPr lang="en-US" dirty="0" err="1" smtClean="0"/>
              <a:t>Cntrl</a:t>
            </a:r>
            <a:r>
              <a:rPr lang="en-US" dirty="0" smtClean="0"/>
              <a:t>  </a:t>
            </a:r>
          </a:p>
          <a:p>
            <a:r>
              <a:rPr lang="en-US" dirty="0" smtClean="0"/>
              <a:t>Rev. 3-24-2021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Applicable Procedures</a:t>
            </a:r>
            <a:endParaRPr lang="en-US" dirty="0"/>
          </a:p>
        </p:txBody>
      </p:sp>
      <p:sp>
        <p:nvSpPr>
          <p:cNvPr id="3" name="Content Placeholder 2"/>
          <p:cNvSpPr>
            <a:spLocks noGrp="1"/>
          </p:cNvSpPr>
          <p:nvPr>
            <p:ph idx="1"/>
          </p:nvPr>
        </p:nvSpPr>
        <p:spPr/>
        <p:txBody>
          <a:bodyPr/>
          <a:lstStyle/>
          <a:p>
            <a:r>
              <a:rPr lang="en-US" sz="3200" dirty="0" smtClean="0"/>
              <a:t>The following procedures provide guidance on records and document control:</a:t>
            </a:r>
          </a:p>
          <a:p>
            <a:pPr lvl="1"/>
            <a:r>
              <a:rPr lang="en-US" sz="3200" dirty="0" smtClean="0"/>
              <a:t>QAM7.5</a:t>
            </a:r>
          </a:p>
          <a:p>
            <a:pPr lvl="1"/>
            <a:r>
              <a:rPr lang="en-US" sz="3200" dirty="0" smtClean="0"/>
              <a:t>QA1044</a:t>
            </a:r>
          </a:p>
          <a:p>
            <a:pPr lvl="1"/>
            <a:r>
              <a:rPr lang="en-US" sz="3200" dirty="0" smtClean="0"/>
              <a:t>QA1038</a:t>
            </a:r>
          </a:p>
          <a:p>
            <a:pPr lvl="1"/>
            <a:r>
              <a:rPr lang="en-US" sz="3200" dirty="0" smtClean="0"/>
              <a:t>TA1039</a:t>
            </a:r>
            <a:endParaRPr lang="en-US" sz="3200" dirty="0"/>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2</a:t>
            </a:fld>
            <a:endParaRPr lang="en-US" altLang="en-US"/>
          </a:p>
        </p:txBody>
      </p:sp>
    </p:spTree>
    <p:extLst>
      <p:ext uri="{BB962C8B-B14F-4D97-AF65-F5344CB8AC3E}">
        <p14:creationId xmlns:p14="http://schemas.microsoft.com/office/powerpoint/2010/main" val="1035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Stamp</a:t>
            </a:r>
            <a:endParaRPr lang="en-US" dirty="0"/>
          </a:p>
        </p:txBody>
      </p:sp>
      <p:sp>
        <p:nvSpPr>
          <p:cNvPr id="3" name="Content Placeholder 2"/>
          <p:cNvSpPr>
            <a:spLocks noGrp="1"/>
          </p:cNvSpPr>
          <p:nvPr>
            <p:ph idx="1"/>
          </p:nvPr>
        </p:nvSpPr>
        <p:spPr/>
        <p:txBody>
          <a:bodyPr/>
          <a:lstStyle/>
          <a:p>
            <a:r>
              <a:rPr lang="en-US" sz="2400" dirty="0" smtClean="0"/>
              <a:t>It is preferred that Technicians use their personal stamp to sign off Router steps and other documents since this provides the best means of traceability.</a:t>
            </a:r>
          </a:p>
          <a:p>
            <a:r>
              <a:rPr lang="en-US" sz="2400" dirty="0"/>
              <a:t>Make sure that your stamp always leaves a completely legible image when used.  Notify your Supervisor if the stamp imprint begins to fade or become illegible.  </a:t>
            </a:r>
            <a:endParaRPr lang="en-US" sz="2400" dirty="0" smtClean="0"/>
          </a:p>
          <a:p>
            <a:r>
              <a:rPr lang="en-US" sz="2400" dirty="0" smtClean="0"/>
              <a:t>Also </a:t>
            </a:r>
            <a:r>
              <a:rPr lang="en-US" sz="2400" dirty="0"/>
              <a:t>remember that you are the only one who may ever use your stamp and that you must maintain control of it at all times.  Stamps must not be left unattended and must be secured at the end of the shift”.  If you must leave your workstation for any reason, never leave your stamp on your bench.  Place it in your bench drawer or take it with you.  At the end of the day, make sure that you return the stamp to your drawer, or better yet, lock it in your locker. </a:t>
            </a:r>
          </a:p>
          <a:p>
            <a:pPr marL="0" indent="0">
              <a:buNone/>
            </a:pPr>
            <a:endParaRPr lang="en-US" dirty="0" smtClean="0"/>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3</a:t>
            </a:fld>
            <a:endParaRPr lang="en-US" altLang="en-US"/>
          </a:p>
        </p:txBody>
      </p:sp>
    </p:spTree>
    <p:extLst>
      <p:ext uri="{BB962C8B-B14F-4D97-AF65-F5344CB8AC3E}">
        <p14:creationId xmlns:p14="http://schemas.microsoft.com/office/powerpoint/2010/main" val="200474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Sign Offs</a:t>
            </a:r>
            <a:endParaRPr lang="en-US" dirty="0"/>
          </a:p>
        </p:txBody>
      </p:sp>
      <p:sp>
        <p:nvSpPr>
          <p:cNvPr id="3" name="Content Placeholder 2"/>
          <p:cNvSpPr>
            <a:spLocks noGrp="1"/>
          </p:cNvSpPr>
          <p:nvPr>
            <p:ph idx="1"/>
          </p:nvPr>
        </p:nvSpPr>
        <p:spPr/>
        <p:txBody>
          <a:bodyPr/>
          <a:lstStyle/>
          <a:p>
            <a:r>
              <a:rPr lang="en-US" sz="2800" dirty="0" smtClean="0"/>
              <a:t>If the employee’s stamp is not available, the following employee identification is also acceptable:</a:t>
            </a:r>
          </a:p>
          <a:p>
            <a:pPr lvl="1"/>
            <a:r>
              <a:rPr lang="en-US" sz="2800" dirty="0" smtClean="0"/>
              <a:t>Print employee’s full name</a:t>
            </a:r>
          </a:p>
          <a:p>
            <a:pPr lvl="1"/>
            <a:r>
              <a:rPr lang="en-US" sz="2800" dirty="0" smtClean="0"/>
              <a:t>Print employee’s initials and clock number</a:t>
            </a:r>
            <a:endParaRPr lang="en-US" sz="2800" dirty="0"/>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4</a:t>
            </a:fld>
            <a:endParaRPr lang="en-US" altLang="en-US"/>
          </a:p>
        </p:txBody>
      </p:sp>
    </p:spTree>
    <p:extLst>
      <p:ext uri="{BB962C8B-B14F-4D97-AF65-F5344CB8AC3E}">
        <p14:creationId xmlns:p14="http://schemas.microsoft.com/office/powerpoint/2010/main" val="206347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Sign Offs</a:t>
            </a:r>
            <a:endParaRPr lang="en-US" dirty="0"/>
          </a:p>
        </p:txBody>
      </p:sp>
      <p:sp>
        <p:nvSpPr>
          <p:cNvPr id="3" name="Content Placeholder 2"/>
          <p:cNvSpPr>
            <a:spLocks noGrp="1"/>
          </p:cNvSpPr>
          <p:nvPr>
            <p:ph idx="1"/>
          </p:nvPr>
        </p:nvSpPr>
        <p:spPr/>
        <p:txBody>
          <a:bodyPr/>
          <a:lstStyle/>
          <a:p>
            <a:r>
              <a:rPr lang="en-US" dirty="0" smtClean="0"/>
              <a:t>Job operations must be signed off only after the operation is totally finished.  An operation is not completed until all of the parts are ready to go to the next production step.</a:t>
            </a:r>
          </a:p>
          <a:p>
            <a:r>
              <a:rPr lang="en-US" dirty="0" smtClean="0"/>
              <a:t>Make sure that operations are completed in sequential order.  Dates cannot be out of order.  See example below of an unacceptable Router sign-off:</a:t>
            </a:r>
          </a:p>
          <a:p>
            <a:endParaRPr lang="en-US" dirty="0"/>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5</a:t>
            </a:fld>
            <a:endParaRPr lang="en-US" altLang="en-US"/>
          </a:p>
        </p:txBody>
      </p:sp>
      <p:pic>
        <p:nvPicPr>
          <p:cNvPr id="5" name="Picture 4"/>
          <p:cNvPicPr>
            <a:picLocks noChangeAspect="1"/>
          </p:cNvPicPr>
          <p:nvPr/>
        </p:nvPicPr>
        <p:blipFill>
          <a:blip r:embed="rId2"/>
          <a:stretch>
            <a:fillRect/>
          </a:stretch>
        </p:blipFill>
        <p:spPr>
          <a:xfrm>
            <a:off x="685800" y="2496258"/>
            <a:ext cx="3596859" cy="3904542"/>
          </a:xfrm>
          <a:prstGeom prst="rect">
            <a:avLst/>
          </a:prstGeom>
        </p:spPr>
      </p:pic>
      <p:pic>
        <p:nvPicPr>
          <p:cNvPr id="6" name="Picture 5"/>
          <p:cNvPicPr>
            <a:picLocks noChangeAspect="1"/>
          </p:cNvPicPr>
          <p:nvPr/>
        </p:nvPicPr>
        <p:blipFill>
          <a:blip r:embed="rId3"/>
          <a:stretch>
            <a:fillRect/>
          </a:stretch>
        </p:blipFill>
        <p:spPr>
          <a:xfrm>
            <a:off x="4572000" y="4448529"/>
            <a:ext cx="2801474" cy="723229"/>
          </a:xfrm>
          <a:prstGeom prst="rect">
            <a:avLst/>
          </a:prstGeom>
        </p:spPr>
      </p:pic>
    </p:spTree>
    <p:extLst>
      <p:ext uri="{BB962C8B-B14F-4D97-AF65-F5344CB8AC3E}">
        <p14:creationId xmlns:p14="http://schemas.microsoft.com/office/powerpoint/2010/main" val="18011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Sign Offs</a:t>
            </a:r>
            <a:endParaRPr lang="en-US" dirty="0"/>
          </a:p>
        </p:txBody>
      </p:sp>
      <p:sp>
        <p:nvSpPr>
          <p:cNvPr id="3" name="Content Placeholder 2"/>
          <p:cNvSpPr>
            <a:spLocks noGrp="1"/>
          </p:cNvSpPr>
          <p:nvPr>
            <p:ph idx="1"/>
          </p:nvPr>
        </p:nvSpPr>
        <p:spPr/>
        <p:txBody>
          <a:bodyPr/>
          <a:lstStyle/>
          <a:p>
            <a:r>
              <a:rPr lang="en-US" dirty="0" smtClean="0"/>
              <a:t>Numbers, dates and other recorded information must be legible</a:t>
            </a:r>
          </a:p>
          <a:p>
            <a:r>
              <a:rPr lang="en-US" dirty="0"/>
              <a:t>When making a change to a record, a single-line cross-out is required along with one of the following four methods of employee identification.</a:t>
            </a:r>
          </a:p>
          <a:p>
            <a:pPr lvl="1"/>
            <a:r>
              <a:rPr lang="en-US" dirty="0"/>
              <a:t>Printed name, and the date the cross-out was made,</a:t>
            </a:r>
          </a:p>
          <a:p>
            <a:pPr lvl="1"/>
            <a:r>
              <a:rPr lang="en-US" dirty="0"/>
              <a:t>A controlled stamp that contains both the employee’s number and initials, and the date the cross-out was made (</a:t>
            </a:r>
            <a:r>
              <a:rPr lang="en-US" dirty="0" err="1"/>
              <a:t>e.g</a:t>
            </a:r>
            <a:r>
              <a:rPr lang="en-US" dirty="0"/>
              <a:t> CTP),</a:t>
            </a:r>
          </a:p>
          <a:p>
            <a:pPr lvl="1"/>
            <a:r>
              <a:rPr lang="en-US" dirty="0"/>
              <a:t>Any controlled stamp that is traceable to the employee (e.g. assigned stamps controlled through processes QA14 and MS02), and the date the cross-out was made.</a:t>
            </a:r>
          </a:p>
          <a:p>
            <a:pPr lvl="1"/>
            <a:r>
              <a:rPr lang="en-US" dirty="0"/>
              <a:t>Employee number and also their initials, and the date the cross-out was made. </a:t>
            </a:r>
            <a:endParaRPr lang="en-US" dirty="0" smtClean="0"/>
          </a:p>
          <a:p>
            <a:r>
              <a:rPr lang="en-US" dirty="0"/>
              <a:t>No erasable (i.e.: pencil) or water soluble (i.e.: non-permanent marker) medium is allowed on records.  Also, no white-out, correction tape, or similar cover-up material is allowed</a:t>
            </a:r>
            <a:r>
              <a:rPr lang="en-US" dirty="0" smtClean="0"/>
              <a:t>.  Ink is the only acceptable form, preferably black or blue.</a:t>
            </a:r>
          </a:p>
          <a:p>
            <a:r>
              <a:rPr lang="en-US" dirty="0"/>
              <a:t>When entering a date onto a record, it must include month, day and year.</a:t>
            </a:r>
          </a:p>
          <a:p>
            <a:pPr marL="0" indent="0">
              <a:buNone/>
            </a:pPr>
            <a:endParaRPr lang="en-US" dirty="0"/>
          </a:p>
          <a:p>
            <a:endParaRPr lang="en-US" dirty="0" smtClean="0"/>
          </a:p>
          <a:p>
            <a:pPr lvl="1"/>
            <a:endParaRPr lang="en-US" dirty="0"/>
          </a:p>
          <a:p>
            <a:pPr marL="457200" lvl="1" indent="0">
              <a:buNone/>
            </a:pPr>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6</a:t>
            </a:fld>
            <a:endParaRPr lang="en-US" altLang="en-US"/>
          </a:p>
        </p:txBody>
      </p:sp>
    </p:spTree>
    <p:extLst>
      <p:ext uri="{BB962C8B-B14F-4D97-AF65-F5344CB8AC3E}">
        <p14:creationId xmlns:p14="http://schemas.microsoft.com/office/powerpoint/2010/main" val="61814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Sign Offs</a:t>
            </a:r>
            <a:endParaRPr lang="en-US" dirty="0"/>
          </a:p>
        </p:txBody>
      </p:sp>
      <p:sp>
        <p:nvSpPr>
          <p:cNvPr id="3" name="Content Placeholder 2"/>
          <p:cNvSpPr>
            <a:spLocks noGrp="1"/>
          </p:cNvSpPr>
          <p:nvPr>
            <p:ph idx="1"/>
          </p:nvPr>
        </p:nvSpPr>
        <p:spPr/>
        <p:txBody>
          <a:bodyPr/>
          <a:lstStyle/>
          <a:p>
            <a:r>
              <a:rPr lang="en-US" dirty="0"/>
              <a:t>When a portion of a record is not required to be completed (</a:t>
            </a:r>
            <a:r>
              <a:rPr lang="en-US" dirty="0" err="1"/>
              <a:t>ie</a:t>
            </a:r>
            <a:r>
              <a:rPr lang="en-US" dirty="0"/>
              <a:t>. router step that is no longer applicable due to a documented deviation), it is the intent to show that the step is allowed to be skipped by recording the following: </a:t>
            </a:r>
          </a:p>
          <a:p>
            <a:pPr lvl="1"/>
            <a:r>
              <a:rPr lang="en-US" dirty="0"/>
              <a:t>identification of the individual </a:t>
            </a:r>
            <a:r>
              <a:rPr lang="en-US" dirty="0" smtClean="0"/>
              <a:t>(employee stamp, full name, printed initials and clock number)</a:t>
            </a:r>
            <a:endParaRPr lang="en-US" dirty="0"/>
          </a:p>
          <a:p>
            <a:pPr lvl="1"/>
            <a:r>
              <a:rPr lang="en-US" dirty="0"/>
              <a:t>date when information was recorded</a:t>
            </a:r>
          </a:p>
          <a:p>
            <a:pPr lvl="1"/>
            <a:r>
              <a:rPr lang="en-US" dirty="0"/>
              <a:t>an “N/A” to indicate the step is no longer applicable.		         </a:t>
            </a:r>
          </a:p>
          <a:p>
            <a:r>
              <a:rPr lang="en-US" dirty="0"/>
              <a:t>An acceptable practice is to record N/A, accompanied by a line running through the portion of the document illustrating the no-longer-required step(s), along with name and </a:t>
            </a:r>
            <a:r>
              <a:rPr lang="en-US" dirty="0" smtClean="0"/>
              <a:t>date as shown in the example below.  </a:t>
            </a:r>
            <a:endParaRPr lang="en-US" dirty="0"/>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7</a:t>
            </a:fld>
            <a:endParaRPr lang="en-US" altLang="en-US"/>
          </a:p>
        </p:txBody>
      </p:sp>
      <p:pic>
        <p:nvPicPr>
          <p:cNvPr id="5" name="Picture 4"/>
          <p:cNvPicPr>
            <a:picLocks noChangeAspect="1"/>
          </p:cNvPicPr>
          <p:nvPr/>
        </p:nvPicPr>
        <p:blipFill>
          <a:blip r:embed="rId2"/>
          <a:stretch>
            <a:fillRect/>
          </a:stretch>
        </p:blipFill>
        <p:spPr>
          <a:xfrm>
            <a:off x="1371600" y="4302781"/>
            <a:ext cx="6864691" cy="1341236"/>
          </a:xfrm>
          <a:prstGeom prst="rect">
            <a:avLst/>
          </a:prstGeom>
        </p:spPr>
      </p:pic>
    </p:spTree>
    <p:extLst>
      <p:ext uri="{BB962C8B-B14F-4D97-AF65-F5344CB8AC3E}">
        <p14:creationId xmlns:p14="http://schemas.microsoft.com/office/powerpoint/2010/main" val="300508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Sign Offs</a:t>
            </a:r>
            <a:endParaRPr lang="en-US" dirty="0"/>
          </a:p>
        </p:txBody>
      </p:sp>
      <p:sp>
        <p:nvSpPr>
          <p:cNvPr id="3" name="Content Placeholder 2"/>
          <p:cNvSpPr>
            <a:spLocks noGrp="1"/>
          </p:cNvSpPr>
          <p:nvPr>
            <p:ph idx="1"/>
          </p:nvPr>
        </p:nvSpPr>
        <p:spPr/>
        <p:txBody>
          <a:bodyPr/>
          <a:lstStyle/>
          <a:p>
            <a:r>
              <a:rPr lang="en-US" dirty="0" smtClean="0"/>
              <a:t>If two Technicians are working on the same </a:t>
            </a:r>
            <a:r>
              <a:rPr lang="en-US" dirty="0"/>
              <a:t>job operation, the technician who assists </a:t>
            </a:r>
            <a:r>
              <a:rPr lang="en-US" dirty="0" smtClean="0"/>
              <a:t>must place their stamp to the </a:t>
            </a:r>
            <a:r>
              <a:rPr lang="en-US" dirty="0"/>
              <a:t>side of that operation. The technician finishing all pieces and moving on to the next operation shall complete the operation in accordance with QA1044 Records Control Policy User Guide in the blank provided. </a:t>
            </a:r>
            <a:r>
              <a:rPr lang="en-US" dirty="0" smtClean="0"/>
              <a:t>See </a:t>
            </a:r>
            <a:r>
              <a:rPr lang="en-US" dirty="0"/>
              <a:t>example below</a:t>
            </a:r>
          </a:p>
          <a:p>
            <a:pPr marL="0" indent="0">
              <a:buNone/>
            </a:pPr>
            <a:endParaRPr lang="en-US" dirty="0"/>
          </a:p>
        </p:txBody>
      </p:sp>
      <p:sp>
        <p:nvSpPr>
          <p:cNvPr id="4" name="Slide Number Placeholder 3"/>
          <p:cNvSpPr>
            <a:spLocks noGrp="1"/>
          </p:cNvSpPr>
          <p:nvPr>
            <p:ph type="sldNum" sz="quarter" idx="11"/>
          </p:nvPr>
        </p:nvSpPr>
        <p:spPr/>
        <p:txBody>
          <a:bodyPr/>
          <a:lstStyle/>
          <a:p>
            <a:r>
              <a:rPr lang="en-US" altLang="en-US" dirty="0" smtClean="0"/>
              <a:t>Page </a:t>
            </a:r>
            <a:fld id="{08D07F3E-0A1A-40F1-A76F-D29AC60E40CC}" type="slidenum">
              <a:rPr lang="en-US" altLang="en-US" smtClean="0"/>
              <a:pPr/>
              <a:t>8</a:t>
            </a:fld>
            <a:endParaRPr lang="en-US" altLang="en-US" dirty="0"/>
          </a:p>
        </p:txBody>
      </p:sp>
      <p:pic>
        <p:nvPicPr>
          <p:cNvPr id="5" name="Picture 4"/>
          <p:cNvPicPr>
            <a:picLocks noChangeAspect="1"/>
          </p:cNvPicPr>
          <p:nvPr/>
        </p:nvPicPr>
        <p:blipFill>
          <a:blip r:embed="rId2"/>
          <a:stretch>
            <a:fillRect/>
          </a:stretch>
        </p:blipFill>
        <p:spPr>
          <a:xfrm>
            <a:off x="1816369" y="2883360"/>
            <a:ext cx="5511262" cy="1091279"/>
          </a:xfrm>
          <a:prstGeom prst="rect">
            <a:avLst/>
          </a:prstGeom>
        </p:spPr>
      </p:pic>
      <p:pic>
        <p:nvPicPr>
          <p:cNvPr id="6" name="Picture 5"/>
          <p:cNvPicPr>
            <a:picLocks noChangeAspect="1"/>
          </p:cNvPicPr>
          <p:nvPr/>
        </p:nvPicPr>
        <p:blipFill>
          <a:blip r:embed="rId3"/>
          <a:stretch>
            <a:fillRect/>
          </a:stretch>
        </p:blipFill>
        <p:spPr>
          <a:xfrm>
            <a:off x="874455" y="4448880"/>
            <a:ext cx="1883827" cy="390178"/>
          </a:xfrm>
          <a:prstGeom prst="rect">
            <a:avLst/>
          </a:prstGeom>
        </p:spPr>
      </p:pic>
      <p:pic>
        <p:nvPicPr>
          <p:cNvPr id="7" name="Picture 6"/>
          <p:cNvPicPr>
            <a:picLocks noChangeAspect="1"/>
          </p:cNvPicPr>
          <p:nvPr/>
        </p:nvPicPr>
        <p:blipFill>
          <a:blip r:embed="rId4"/>
          <a:stretch>
            <a:fillRect/>
          </a:stretch>
        </p:blipFill>
        <p:spPr>
          <a:xfrm>
            <a:off x="1663954" y="3505200"/>
            <a:ext cx="734023" cy="954230"/>
          </a:xfrm>
          <a:prstGeom prst="rect">
            <a:avLst/>
          </a:prstGeom>
        </p:spPr>
      </p:pic>
      <p:pic>
        <p:nvPicPr>
          <p:cNvPr id="8" name="Picture 7"/>
          <p:cNvPicPr>
            <a:picLocks noChangeAspect="1"/>
          </p:cNvPicPr>
          <p:nvPr/>
        </p:nvPicPr>
        <p:blipFill>
          <a:blip r:embed="rId5"/>
          <a:stretch>
            <a:fillRect/>
          </a:stretch>
        </p:blipFill>
        <p:spPr>
          <a:xfrm>
            <a:off x="4308838" y="4447708"/>
            <a:ext cx="2462997" cy="390178"/>
          </a:xfrm>
          <a:prstGeom prst="rect">
            <a:avLst/>
          </a:prstGeom>
        </p:spPr>
      </p:pic>
      <p:pic>
        <p:nvPicPr>
          <p:cNvPr id="9" name="Picture 8"/>
          <p:cNvPicPr>
            <a:picLocks noChangeAspect="1"/>
          </p:cNvPicPr>
          <p:nvPr/>
        </p:nvPicPr>
        <p:blipFill>
          <a:blip r:embed="rId6"/>
          <a:stretch>
            <a:fillRect/>
          </a:stretch>
        </p:blipFill>
        <p:spPr>
          <a:xfrm>
            <a:off x="3529746" y="3810000"/>
            <a:ext cx="1772826" cy="619945"/>
          </a:xfrm>
          <a:prstGeom prst="rect">
            <a:avLst/>
          </a:prstGeom>
        </p:spPr>
      </p:pic>
    </p:spTree>
    <p:extLst>
      <p:ext uri="{BB962C8B-B14F-4D97-AF65-F5344CB8AC3E}">
        <p14:creationId xmlns:p14="http://schemas.microsoft.com/office/powerpoint/2010/main" val="370466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Control</a:t>
            </a:r>
            <a:endParaRPr lang="en-US" dirty="0"/>
          </a:p>
        </p:txBody>
      </p:sp>
      <p:sp>
        <p:nvSpPr>
          <p:cNvPr id="3" name="Content Placeholder 2"/>
          <p:cNvSpPr>
            <a:spLocks noGrp="1"/>
          </p:cNvSpPr>
          <p:nvPr>
            <p:ph idx="1"/>
          </p:nvPr>
        </p:nvSpPr>
        <p:spPr/>
        <p:txBody>
          <a:bodyPr/>
          <a:lstStyle/>
          <a:p>
            <a:r>
              <a:rPr lang="en-US" sz="2400" dirty="0"/>
              <a:t>NOTE: Assembly procedures are to be reviewed thru </a:t>
            </a:r>
          </a:p>
          <a:p>
            <a:pPr lvl="1"/>
            <a:r>
              <a:rPr lang="en-US" sz="2400" dirty="0"/>
              <a:t>Shop-</a:t>
            </a:r>
            <a:r>
              <a:rPr lang="en-US" sz="2400" dirty="0" err="1"/>
              <a:t>Trak</a:t>
            </a:r>
            <a:r>
              <a:rPr lang="en-US" sz="2400" dirty="0"/>
              <a:t> info tab</a:t>
            </a:r>
          </a:p>
          <a:p>
            <a:pPr lvl="1"/>
            <a:r>
              <a:rPr lang="en-US" sz="2400" dirty="0"/>
              <a:t>TCS special processes, workmanship and some build procedures. </a:t>
            </a:r>
          </a:p>
          <a:p>
            <a:pPr lvl="1"/>
            <a:r>
              <a:rPr lang="en-US" sz="2400" dirty="0"/>
              <a:t>G:\Drafting – Scanned </a:t>
            </a:r>
            <a:r>
              <a:rPr lang="en-US" sz="2400" dirty="0" smtClean="0"/>
              <a:t>Originals\</a:t>
            </a:r>
            <a:r>
              <a:rPr lang="en-US" sz="2400" dirty="0" err="1" smtClean="0"/>
              <a:t>Original_By_Dwg_Number</a:t>
            </a:r>
            <a:endParaRPr lang="en-US" sz="2400" dirty="0"/>
          </a:p>
          <a:p>
            <a:r>
              <a:rPr lang="en-US" sz="2400" dirty="0"/>
              <a:t>Electronic copies cannot not be saved on the workstation computer (PC’s) unless the copy is saved as a “Shortcut” link to the network folder where the current revision of the document is stored.  </a:t>
            </a:r>
          </a:p>
          <a:p>
            <a:r>
              <a:rPr lang="en-US" sz="2400" dirty="0"/>
              <a:t>No paper copies </a:t>
            </a:r>
            <a:r>
              <a:rPr lang="en-US" sz="2400" dirty="0" smtClean="0"/>
              <a:t>can be saved </a:t>
            </a:r>
            <a:r>
              <a:rPr lang="en-US" sz="2400" dirty="0"/>
              <a:t>at your work station.</a:t>
            </a:r>
          </a:p>
          <a:p>
            <a:endParaRPr lang="en-US" dirty="0"/>
          </a:p>
        </p:txBody>
      </p:sp>
      <p:sp>
        <p:nvSpPr>
          <p:cNvPr id="4" name="Slide Number Placeholder 3"/>
          <p:cNvSpPr>
            <a:spLocks noGrp="1"/>
          </p:cNvSpPr>
          <p:nvPr>
            <p:ph type="sldNum" sz="quarter" idx="11"/>
          </p:nvPr>
        </p:nvSpPr>
        <p:spPr/>
        <p:txBody>
          <a:bodyPr/>
          <a:lstStyle/>
          <a:p>
            <a:r>
              <a:rPr lang="en-US" altLang="en-US" smtClean="0"/>
              <a:t>Page </a:t>
            </a:r>
            <a:fld id="{08D07F3E-0A1A-40F1-A76F-D29AC60E40CC}" type="slidenum">
              <a:rPr lang="en-US" altLang="en-US" smtClean="0"/>
              <a:pPr/>
              <a:t>9</a:t>
            </a:fld>
            <a:endParaRPr lang="en-US" altLang="en-US"/>
          </a:p>
        </p:txBody>
      </p:sp>
    </p:spTree>
    <p:extLst>
      <p:ext uri="{BB962C8B-B14F-4D97-AF65-F5344CB8AC3E}">
        <p14:creationId xmlns:p14="http://schemas.microsoft.com/office/powerpoint/2010/main" val="3002043159"/>
      </p:ext>
    </p:extLst>
  </p:cSld>
  <p:clrMapOvr>
    <a:masterClrMapping/>
  </p:clrMapOvr>
</p:sld>
</file>

<file path=ppt/theme/theme1.xml><?xml version="1.0" encoding="utf-8"?>
<a:theme xmlns:a="http://schemas.openxmlformats.org/drawingml/2006/main" name="MTS-CorporateTemplate">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Custom 1">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MTS-CorporateTemplate</Template>
  <TotalTime>68</TotalTime>
  <Words>755</Words>
  <Application>Microsoft Office PowerPoint</Application>
  <PresentationFormat>On-screen Show (4:3)</PresentationFormat>
  <Paragraphs>58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ＭＳ Ｐゴシック</vt:lpstr>
      <vt:lpstr>Arial</vt:lpstr>
      <vt:lpstr>Arial Narrow</vt:lpstr>
      <vt:lpstr>MTS-CorporateTemplate</vt:lpstr>
      <vt:lpstr>Core Competency Training – Document Control</vt:lpstr>
      <vt:lpstr>Applicable Procedures</vt:lpstr>
      <vt:lpstr>Personal Stamp</vt:lpstr>
      <vt:lpstr>Router Sign Offs</vt:lpstr>
      <vt:lpstr>Router Sign Offs</vt:lpstr>
      <vt:lpstr>Router Sign Offs</vt:lpstr>
      <vt:lpstr>Router Sign Offs</vt:lpstr>
      <vt:lpstr>Router Sign Offs</vt:lpstr>
      <vt:lpstr>Document Control</vt:lpstr>
    </vt:vector>
  </TitlesOfParts>
  <Company>PCB Piezotronics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Melissa Porcari</dc:creator>
  <cp:lastModifiedBy>Mike Numrich</cp:lastModifiedBy>
  <cp:revision>18</cp:revision>
  <dcterms:created xsi:type="dcterms:W3CDTF">2017-08-29T14:48:39Z</dcterms:created>
  <dcterms:modified xsi:type="dcterms:W3CDTF">2021-03-24T18:11:07Z</dcterms:modified>
</cp:coreProperties>
</file>