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1" r:id="rId2"/>
    <p:sldId id="261" r:id="rId3"/>
    <p:sldId id="262" r:id="rId4"/>
    <p:sldId id="264" r:id="rId5"/>
    <p:sldId id="265" r:id="rId6"/>
    <p:sldId id="267" r:id="rId7"/>
    <p:sldId id="270" r:id="rId8"/>
    <p:sldId id="269" r:id="rId9"/>
    <p:sldId id="278" r:id="rId10"/>
  </p:sldIdLst>
  <p:sldSz cx="10058400" cy="7772400"/>
  <p:notesSz cx="7010400" cy="92964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364" autoAdjust="0"/>
    <p:restoredTop sz="96296" autoAdjust="0"/>
  </p:normalViewPr>
  <p:slideViewPr>
    <p:cSldViewPr>
      <p:cViewPr varScale="1">
        <p:scale>
          <a:sx n="88" d="100"/>
          <a:sy n="88" d="100"/>
        </p:scale>
        <p:origin x="-1470" y="-12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651" y="-6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joe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9/23/2014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B5490-F304-4F05-9D6D-8B3BC7567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148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joe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smtClean="0"/>
              <a:t>9/23/2014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696913"/>
            <a:ext cx="45116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66CC6E-D67B-422E-A430-E975DA3D2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068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4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60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4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43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43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43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43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4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8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1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5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0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6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5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8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6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1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10/04/2014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6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10/04/2014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5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343900" y="339923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QA 102   REV: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998319"/>
              </p:ext>
            </p:extLst>
          </p:nvPr>
        </p:nvGraphicFramePr>
        <p:xfrm>
          <a:off x="146687" y="153702"/>
          <a:ext cx="9606913" cy="73900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2018"/>
                <a:gridCol w="1217295"/>
                <a:gridCol w="2819400"/>
                <a:gridCol w="2667000"/>
                <a:gridCol w="990600"/>
                <a:gridCol w="990600"/>
              </a:tblGrid>
              <a:tr h="1141698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 Inspection Master – Laser Welding</a:t>
                      </a:r>
                      <a:b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Inspection Control Method</a:t>
                      </a:r>
                    </a:p>
                    <a:p>
                      <a:pPr algn="l" eaLnBrk="1" hangingPunct="1">
                        <a:spcBef>
                          <a:spcPct val="2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Note:</a:t>
                      </a:r>
                    </a:p>
                    <a:p>
                      <a:pPr marL="228600" indent="-228600" algn="l" eaLnBrk="1" hangingPunct="1">
                        <a:spcBef>
                          <a:spcPct val="20000"/>
                        </a:spcBef>
                        <a:buAutoNum type="arabicPeriod"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Always reference the drawing when inspecting.  If there is a conflict between the Visual Inspection Master and the drawing, always follow the drawing.</a:t>
                      </a: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Any</a:t>
                      </a:r>
                      <a:r>
                        <a:rPr lang="en-US" sz="1100" b="1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changes must have the NY Laser Engineer approval.</a:t>
                      </a:r>
                      <a:endParaRPr lang="en-US" sz="1100" b="1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72322">
                <a:tc>
                  <a:txBody>
                    <a:bodyPr/>
                    <a:lstStyle/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Rolled Weld Edge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0" i="1" dirty="0" smtClean="0">
                          <a:latin typeface="Arial" pitchFamily="34" charset="0"/>
                          <a:cs typeface="Arial" pitchFamily="34" charset="0"/>
                        </a:rPr>
                        <a:t>(round lid-</a:t>
                      </a:r>
                      <a:r>
                        <a:rPr lang="en-US" sz="1100" b="0" i="1" baseline="0" dirty="0" smtClean="0">
                          <a:latin typeface="Arial" pitchFamily="34" charset="0"/>
                          <a:cs typeface="Arial" pitchFamily="34" charset="0"/>
                        </a:rPr>
                        <a:t>welded)</a:t>
                      </a:r>
                      <a:endParaRPr lang="en-US" sz="11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r>
                        <a:rPr lang="en-US" sz="11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Weld joint should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not be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rolled.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ACCEPTABLE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Unless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noted in the router, a slightly rolled weld j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oint is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acceptable as long as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 shape of the part has not been significantly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distorte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d.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 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the w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eld Joint rolled and the shape of the part has been distorted. If there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is any question about whether the part is acceptable, review the part with the supervisor of final inspection.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Visually-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under a minimum  of a 7X microscope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" r="6519"/>
          <a:stretch/>
        </p:blipFill>
        <p:spPr>
          <a:xfrm rot="10800000">
            <a:off x="5177828" y="2274279"/>
            <a:ext cx="2549770" cy="23116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86"/>
          <a:stretch/>
        </p:blipFill>
        <p:spPr>
          <a:xfrm rot="16200000">
            <a:off x="2582688" y="2155322"/>
            <a:ext cx="2299933" cy="2561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r="25278"/>
          <a:stretch/>
        </p:blipFill>
        <p:spPr>
          <a:xfrm rot="5400000">
            <a:off x="2597459" y="4639251"/>
            <a:ext cx="2270391" cy="25930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67800" y="609600"/>
            <a:ext cx="525780" cy="413808"/>
          </a:xfrm>
        </p:spPr>
        <p:txBody>
          <a:bodyPr/>
          <a:lstStyle/>
          <a:p>
            <a:r>
              <a:rPr lang="en-US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229600" y="1059710"/>
            <a:ext cx="15240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10/01/2014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2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343900" y="339923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QA 102   REV: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186515"/>
              </p:ext>
            </p:extLst>
          </p:nvPr>
        </p:nvGraphicFramePr>
        <p:xfrm>
          <a:off x="167642" y="259080"/>
          <a:ext cx="9639298" cy="74381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2018"/>
                <a:gridCol w="1272540"/>
                <a:gridCol w="2750820"/>
                <a:gridCol w="2849880"/>
                <a:gridCol w="922020"/>
                <a:gridCol w="922020"/>
              </a:tblGrid>
              <a:tr h="1278128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 Inspection Master – Laser Welding</a:t>
                      </a:r>
                      <a:b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Inspection Control Method</a:t>
                      </a: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Note: </a:t>
                      </a:r>
                    </a:p>
                    <a:p>
                      <a:pPr marL="228600" marR="0" indent="-22860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Always reference the router when inspecting.  If there is a conflict between the Visual Inspection Master and the drawing or router, always follow the drawing and router.</a:t>
                      </a:r>
                    </a:p>
                    <a:p>
                      <a:pPr marL="228600" marR="0" indent="-22860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  <a:r>
                        <a:rPr lang="en-US" sz="1100" b="1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changes must have the NY Laser Engineer approval.</a:t>
                      </a:r>
                      <a:endParaRPr lang="en-US" sz="1100" b="1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  <a:r>
                        <a:rPr lang="en-US" sz="900" baseline="0" dirty="0" smtClean="0">
                          <a:latin typeface="Arial" pitchFamily="34" charset="0"/>
                          <a:cs typeface="Arial" pitchFamily="34" charset="0"/>
                        </a:rPr>
                        <a:t> type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67960">
                <a:tc>
                  <a:txBody>
                    <a:bodyPr/>
                    <a:lstStyle/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Rolled Weld Edge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0" i="1" dirty="0" smtClean="0">
                          <a:latin typeface="Arial" pitchFamily="34" charset="0"/>
                          <a:cs typeface="Arial" pitchFamily="34" charset="0"/>
                        </a:rPr>
                        <a:t>(square lid-</a:t>
                      </a:r>
                      <a:r>
                        <a:rPr lang="en-US" sz="1100" b="0" i="1" baseline="0" dirty="0" smtClean="0">
                          <a:latin typeface="Arial" pitchFamily="34" charset="0"/>
                          <a:cs typeface="Arial" pitchFamily="34" charset="0"/>
                        </a:rPr>
                        <a:t>welded)</a:t>
                      </a:r>
                      <a:endParaRPr lang="en-US" sz="11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TARGET</a:t>
                      </a:r>
                      <a:r>
                        <a:rPr lang="en-US" sz="11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Weld joint should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not be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rolled.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ACCEPTABLE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Unless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noted in the router, a slightly rolled weld j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oint is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acceptable as long as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 shape of the part has not been significantly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distorte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d.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 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the w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eld Joint rolled and the shape of the part has been distorted. If there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is any question about whether the part is acceptable, review the part with the supervisor of final inspection.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1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Visually-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under a minimum  of a 7X microscope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41" y="5027104"/>
            <a:ext cx="2682240" cy="217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/>
          <a:stretch/>
        </p:blipFill>
        <p:spPr bwMode="auto">
          <a:xfrm>
            <a:off x="5196840" y="2581719"/>
            <a:ext cx="2631527" cy="209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scn497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27" y="5074528"/>
            <a:ext cx="2505434" cy="203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picture of good c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27" y="2581719"/>
            <a:ext cx="2562973" cy="209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4040116" y="4940744"/>
            <a:ext cx="901065" cy="474980"/>
          </a:xfrm>
          <a:prstGeom prst="wedgeRectCallout">
            <a:avLst>
              <a:gd name="adj1" fmla="val -133722"/>
              <a:gd name="adj2" fmla="val 31062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101882" tIns="50941" rIns="101882" bIns="50941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3"/>
              </a:lnSpc>
              <a:defRPr sz="1000"/>
            </a:pPr>
            <a:r>
              <a:rPr lang="en-US">
                <a:solidFill>
                  <a:srgbClr val="000000"/>
                </a:solidFill>
                <a:latin typeface="Times New Roman"/>
                <a:cs typeface="Times New Roman"/>
              </a:rPr>
              <a:t> Slightly Rolled edge</a:t>
            </a: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988493" y="5027104"/>
            <a:ext cx="890588" cy="302260"/>
          </a:xfrm>
          <a:prstGeom prst="wedgeRectCallout">
            <a:avLst>
              <a:gd name="adj1" fmla="val -87648"/>
              <a:gd name="adj2" fmla="val 45000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101882" tIns="50941" rIns="101882" bIns="50941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>
                <a:solidFill>
                  <a:srgbClr val="000000"/>
                </a:solidFill>
                <a:latin typeface="Times New Roman"/>
                <a:cs typeface="Times New Roman"/>
              </a:rPr>
              <a:t>Rolled edge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6988493" y="4038600"/>
            <a:ext cx="890588" cy="343956"/>
          </a:xfrm>
          <a:prstGeom prst="wedgeRectCallout">
            <a:avLst>
              <a:gd name="adj1" fmla="val -113531"/>
              <a:gd name="adj2" fmla="val -40244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101882" tIns="50941" rIns="101882" bIns="50941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3"/>
              </a:lnSpc>
              <a:defRPr sz="1000"/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Extremely </a:t>
            </a:r>
          </a:p>
          <a:p>
            <a:pPr>
              <a:lnSpc>
                <a:spcPts val="1003"/>
              </a:lnSpc>
              <a:defRPr sz="1000"/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Rolled edge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83980" y="609600"/>
            <a:ext cx="525780" cy="413808"/>
          </a:xfrm>
        </p:spPr>
        <p:txBody>
          <a:bodyPr/>
          <a:lstStyle/>
          <a:p>
            <a:r>
              <a:rPr lang="en-US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8162925" y="1059710"/>
            <a:ext cx="150495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10/01/2014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343900" y="339923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QA 102   REV: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955904"/>
              </p:ext>
            </p:extLst>
          </p:nvPr>
        </p:nvGraphicFramePr>
        <p:xfrm>
          <a:off x="167643" y="259080"/>
          <a:ext cx="9738357" cy="7360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03957"/>
                <a:gridCol w="1295400"/>
                <a:gridCol w="2514600"/>
                <a:gridCol w="2743200"/>
                <a:gridCol w="990600"/>
                <a:gridCol w="990600"/>
              </a:tblGrid>
              <a:tr h="1200636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 Inspection Master – Laser Welding</a:t>
                      </a:r>
                      <a:b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Inspection Control Method</a:t>
                      </a:r>
                    </a:p>
                    <a:p>
                      <a:pPr algn="l" eaLnBrk="1" hangingPunct="1">
                        <a:spcBef>
                          <a:spcPct val="2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Note:</a:t>
                      </a:r>
                    </a:p>
                    <a:p>
                      <a:pPr marL="228600" indent="-228600" algn="l" eaLnBrk="1" hangingPunct="1">
                        <a:spcBef>
                          <a:spcPct val="20000"/>
                        </a:spcBef>
                        <a:buAutoNum type="arabicPeriod"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Always reference the drawing when inspecting.  If there is a conflict between the Visual Inspection Master and the drawing, always follow the drawing.</a:t>
                      </a:r>
                    </a:p>
                    <a:p>
                      <a:pPr marL="228600" indent="-228600" algn="l" eaLnBrk="1" hangingPunct="1">
                        <a:spcBef>
                          <a:spcPct val="20000"/>
                        </a:spcBef>
                        <a:buAutoNum type="arabicPeriod"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  <a:r>
                        <a:rPr lang="en-US" sz="1100" b="1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changes must have the NY Laser Engineer approval.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140">
                <a:tc>
                  <a:txBody>
                    <a:bodyPr/>
                    <a:lstStyle/>
                    <a:p>
                      <a:pPr marL="0" marR="0" indent="0" algn="ctr" defTabSz="10188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  <a:r>
                        <a:rPr lang="en-US" sz="900" baseline="0" dirty="0" smtClean="0">
                          <a:latin typeface="Arial" pitchFamily="34" charset="0"/>
                          <a:cs typeface="Arial" pitchFamily="34" charset="0"/>
                        </a:rPr>
                        <a:t> type</a:t>
                      </a:r>
                      <a:endParaRPr lang="en-US" sz="2000" dirty="0" smtClean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2404">
                <a:tc>
                  <a:txBody>
                    <a:bodyPr/>
                    <a:lstStyle/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Excessive negative reinforcement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TARGET-           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butt joints, the weld should be approximately level with the two mating surfaces.</a:t>
                      </a:r>
                    </a:p>
                    <a:p>
                      <a:endParaRPr lang="en-US" sz="1100" b="1" dirty="0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ACCEPTABLE-</a:t>
                      </a:r>
                      <a:endParaRPr lang="en-US" sz="1100" b="0" dirty="0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weld has a slight concave.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Convex welds (welds with slight humps) are acceptable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REJECT-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weld Joint is significantly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concave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Visually-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under a minimum  of a 7X microscope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icture of good c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4" r="11625"/>
          <a:stretch/>
        </p:blipFill>
        <p:spPr bwMode="auto">
          <a:xfrm>
            <a:off x="2819400" y="2514599"/>
            <a:ext cx="2209800" cy="224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UBE WEL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" b="3676"/>
          <a:stretch/>
        </p:blipFill>
        <p:spPr bwMode="auto">
          <a:xfrm>
            <a:off x="5379547" y="2362199"/>
            <a:ext cx="2355349" cy="196821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6" t="29423" r="51967" b="53077"/>
          <a:stretch/>
        </p:blipFill>
        <p:spPr bwMode="auto">
          <a:xfrm>
            <a:off x="5391270" y="5867400"/>
            <a:ext cx="2343626" cy="160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67800" y="609600"/>
            <a:ext cx="449580" cy="413808"/>
          </a:xfrm>
        </p:spPr>
        <p:txBody>
          <a:bodyPr/>
          <a:lstStyle/>
          <a:p>
            <a:r>
              <a:rPr lang="en-US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05800" y="1059710"/>
            <a:ext cx="16002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10/01/2014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t="33461" r="12909" b="20361"/>
          <a:stretch/>
        </p:blipFill>
        <p:spPr>
          <a:xfrm>
            <a:off x="5391270" y="4430008"/>
            <a:ext cx="2343626" cy="1361192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2" name="Oval 11"/>
          <p:cNvSpPr/>
          <p:nvPr/>
        </p:nvSpPr>
        <p:spPr bwMode="auto">
          <a:xfrm>
            <a:off x="6518995" y="5158651"/>
            <a:ext cx="643805" cy="556349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6" r="21157" b="17863"/>
          <a:stretch/>
        </p:blipFill>
        <p:spPr>
          <a:xfrm>
            <a:off x="2819400" y="4946974"/>
            <a:ext cx="2209800" cy="1853053"/>
          </a:xfrm>
          <a:prstGeom prst="rect">
            <a:avLst/>
          </a:prstGeom>
          <a:ln w="12700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78999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343900" y="339923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QA 102   REV: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375107"/>
              </p:ext>
            </p:extLst>
          </p:nvPr>
        </p:nvGraphicFramePr>
        <p:xfrm>
          <a:off x="152400" y="109956"/>
          <a:ext cx="9738357" cy="75100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03957"/>
                <a:gridCol w="1219200"/>
                <a:gridCol w="2743200"/>
                <a:gridCol w="2590800"/>
                <a:gridCol w="990600"/>
                <a:gridCol w="990600"/>
              </a:tblGrid>
              <a:tr h="1200636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 Inspection Master – Laser Welding</a:t>
                      </a:r>
                      <a:b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Inspection Control Method</a:t>
                      </a:r>
                    </a:p>
                    <a:p>
                      <a:pPr algn="l" eaLnBrk="1" hangingPunct="1">
                        <a:spcBef>
                          <a:spcPct val="2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Note:</a:t>
                      </a:r>
                    </a:p>
                    <a:p>
                      <a:pPr marL="228600" indent="-228600" algn="l" eaLnBrk="1" hangingPunct="1">
                        <a:spcBef>
                          <a:spcPct val="20000"/>
                        </a:spcBef>
                        <a:buAutoNum type="arabicPeriod"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Always reference the drawing when inspecting.  If there is a conflict between the Visual Inspection Master and the drawing, always follow the drawing. </a:t>
                      </a:r>
                    </a:p>
                    <a:p>
                      <a:pPr marL="228600" indent="-228600" algn="l" eaLnBrk="1" hangingPunct="1">
                        <a:spcBef>
                          <a:spcPct val="20000"/>
                        </a:spcBef>
                        <a:buAutoNum type="arabicPeriod"/>
                      </a:pPr>
                      <a:r>
                        <a:rPr lang="en-US" sz="11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  <a:r>
                        <a:rPr lang="en-US" sz="1100" b="1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changes must have the NY Laser Engineer approval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140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 conformance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Weld Discoloration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TARGET-</a:t>
                      </a:r>
                      <a:r>
                        <a:rPr lang="en-US" sz="11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weld joint should be free of discoloration.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ACCEPTABLE-</a:t>
                      </a:r>
                      <a:endParaRPr lang="en-US" sz="1100" b="0" dirty="0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For materials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other than titanium,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slight discoloration of the weld is acceptable.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REJECT-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he </a:t>
                      </a:r>
                      <a:r>
                        <a:rPr lang="en-US" sz="1100" b="0" dirty="0" smtClean="0">
                          <a:latin typeface="Arial" pitchFamily="34" charset="0"/>
                          <a:cs typeface="Arial" pitchFamily="34" charset="0"/>
                        </a:rPr>
                        <a:t>part has dark discoloring along any weld area.</a:t>
                      </a:r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Visually-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under a minimum  of a 7X microscope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Titanium Weld discoloration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TARGET-</a:t>
                      </a:r>
                      <a:r>
                        <a:rPr lang="en-US" sz="11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weld joint should be free of discoloration.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ACCEPTABLE-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0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Welded titanium is silver, straw, gold, or brown colored.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endParaRPr lang="en-US" sz="1100" b="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REJECT-  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1100" b="0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 Welded titanium is NOT silver, straw, gold, or brown colored, the material is to be considered scrap and may not be reworked or </a:t>
                      </a:r>
                      <a:r>
                        <a:rPr lang="en-US" sz="1100" b="0" strike="noStrike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rewelded</a:t>
                      </a:r>
                      <a:r>
                        <a:rPr lang="en-US" sz="1100" b="0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Visually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–under a minimum  of a 7X microscope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defect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9" t="20833" r="5125" b="17593"/>
          <a:stretch>
            <a:fillRect/>
          </a:stretch>
        </p:blipFill>
        <p:spPr bwMode="auto">
          <a:xfrm>
            <a:off x="5471563" y="2286000"/>
            <a:ext cx="2383209" cy="232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defects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7" t="32570" b="19084"/>
          <a:stretch/>
        </p:blipFill>
        <p:spPr bwMode="auto">
          <a:xfrm>
            <a:off x="2743200" y="2286000"/>
            <a:ext cx="2429679" cy="236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6873240" y="3894476"/>
            <a:ext cx="234696" cy="3371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867400" y="3540760"/>
            <a:ext cx="0" cy="3680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53000"/>
            <a:ext cx="2468981" cy="128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efects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76" r="3294" b="24048"/>
          <a:stretch/>
        </p:blipFill>
        <p:spPr bwMode="auto">
          <a:xfrm>
            <a:off x="2774674" y="6326123"/>
            <a:ext cx="2406031" cy="121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377" y="4953000"/>
            <a:ext cx="715542" cy="137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" r="10042"/>
          <a:stretch>
            <a:fillRect/>
          </a:stretch>
        </p:blipFill>
        <p:spPr bwMode="auto">
          <a:xfrm>
            <a:off x="6160074" y="4953001"/>
            <a:ext cx="1661027" cy="13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458" y="6349063"/>
            <a:ext cx="2380488" cy="12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05900" y="645902"/>
            <a:ext cx="381000" cy="413808"/>
          </a:xfrm>
        </p:spPr>
        <p:txBody>
          <a:bodyPr/>
          <a:lstStyle/>
          <a:p>
            <a:r>
              <a:rPr lang="en-US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229600" y="1059710"/>
            <a:ext cx="16002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10/01/2014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40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343900" y="339923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QA 102   REV: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975623"/>
              </p:ext>
            </p:extLst>
          </p:nvPr>
        </p:nvGraphicFramePr>
        <p:xfrm>
          <a:off x="167643" y="201763"/>
          <a:ext cx="9585957" cy="74182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5357"/>
                <a:gridCol w="1036321"/>
                <a:gridCol w="2773679"/>
                <a:gridCol w="2895600"/>
                <a:gridCol w="914400"/>
                <a:gridCol w="990600"/>
              </a:tblGrid>
              <a:tr h="1200636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 Inspection Master – Laser Welding</a:t>
                      </a:r>
                      <a:b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Inspection Control Method</a:t>
                      </a: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Note: </a:t>
                      </a:r>
                    </a:p>
                    <a:p>
                      <a:pPr marL="228600" marR="0" indent="-22860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Always reference the drawing when inspecting.  If there is a conflict between the Visual Inspection Master and the drawing, always follow the drawing. </a:t>
                      </a:r>
                    </a:p>
                    <a:p>
                      <a:pPr marL="228600" marR="0" indent="-22860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  <a:r>
                        <a:rPr lang="en-US" sz="1100" b="1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changes must have the NY Laser Engineer approval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4140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9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Incomplete weld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ACCEPT-</a:t>
                      </a:r>
                      <a:r>
                        <a:rPr lang="en-US" sz="11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weld joint should be completely closed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endParaRPr lang="en-US" sz="1100" b="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REJECT-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weld joint is not completely closed.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Visually-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under a minimum  of a 7X microscope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9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Insufficient overlap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TARGET-</a:t>
                      </a:r>
                    </a:p>
                    <a:p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Pulse overlap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should be 70 - 85%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100" b="1" dirty="0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ACCEPT-      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the Pulse overlap is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 minimum of 65% 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REJECT-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Pulse overlap less than 65 %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Visually-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under a minimum  of a 7X microscope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40" y="5105400"/>
            <a:ext cx="2638556" cy="224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39" y="5133378"/>
            <a:ext cx="2657664" cy="219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7" t="33103" r="19690" b="17089"/>
          <a:stretch/>
        </p:blipFill>
        <p:spPr>
          <a:xfrm>
            <a:off x="5102655" y="2373363"/>
            <a:ext cx="2364945" cy="243500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5949101" y="3429000"/>
            <a:ext cx="672051" cy="373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defects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7" t="32570" b="19084"/>
          <a:stretch/>
        </p:blipFill>
        <p:spPr bwMode="auto">
          <a:xfrm>
            <a:off x="2311196" y="2438400"/>
            <a:ext cx="2542443" cy="236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67800" y="609600"/>
            <a:ext cx="449580" cy="413808"/>
          </a:xfrm>
        </p:spPr>
        <p:txBody>
          <a:bodyPr/>
          <a:lstStyle/>
          <a:p>
            <a:r>
              <a:rPr lang="en-US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00" y="1086380"/>
            <a:ext cx="15240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10/01/2014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7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343900" y="339923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QA 102   REV: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x631m09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1" t="23759" r="9369"/>
          <a:stretch/>
        </p:blipFill>
        <p:spPr bwMode="auto">
          <a:xfrm>
            <a:off x="5029200" y="2348418"/>
            <a:ext cx="2883408" cy="260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6910959" y="3158043"/>
            <a:ext cx="159258" cy="603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905119" y="3071683"/>
            <a:ext cx="385572" cy="4406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684436"/>
              </p:ext>
            </p:extLst>
          </p:nvPr>
        </p:nvGraphicFramePr>
        <p:xfrm>
          <a:off x="152400" y="228600"/>
          <a:ext cx="9774226" cy="7315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14400"/>
                <a:gridCol w="923487"/>
                <a:gridCol w="2931508"/>
                <a:gridCol w="3134979"/>
                <a:gridCol w="934926"/>
                <a:gridCol w="934926"/>
              </a:tblGrid>
              <a:tr h="1208084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 Inspection Master – Laser Welding</a:t>
                      </a:r>
                      <a:b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Inspection Control Method</a:t>
                      </a: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Note: </a:t>
                      </a:r>
                    </a:p>
                    <a:p>
                      <a:pPr marL="228600" marR="0" indent="-22860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Always reference the drawing when inspecting.  If there is a conflict between the Visual Inspection Master and the drawing, always follow the drawing. </a:t>
                      </a:r>
                    </a:p>
                    <a:p>
                      <a:pPr marL="228600" marR="0" indent="-22860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  <a:r>
                        <a:rPr lang="en-US" sz="1100" b="1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changes must have the NY Laser Engineer approval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7577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6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Cracked Weld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ACCEPT- 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no cracks are visible during inspection        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REJECT-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any cracks are apparent. If there is a question  using 7X zoom in the microscope investigate further.</a:t>
                      </a:r>
                    </a:p>
                    <a:p>
                      <a:endParaRPr 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Visually-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under a minimum  of a 7X microscope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0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Indent/ Divot in the weld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TARGET-</a:t>
                      </a:r>
                    </a:p>
                    <a:p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Welds should not be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indented.</a:t>
                      </a:r>
                    </a:p>
                    <a:p>
                      <a:endParaRPr lang="en-US" sz="1100" b="0" dirty="0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ACCEPT-</a:t>
                      </a:r>
                      <a:r>
                        <a:rPr lang="en-US" sz="11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these indents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are only visible under the microscope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REJECT-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</a:t>
                      </a:r>
                      <a:r>
                        <a:rPr lang="en-US" sz="1100" b="0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indented welds are visible by unaided eye.</a:t>
                      </a:r>
                      <a:endParaRPr lang="en-US" sz="1100" strike="noStrike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Visually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–under a bright light and unaided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eye approx. 9-18” from the eye.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7" name="Picture 16" descr="Good Wel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6" t="27412" r="28178" b="29683"/>
          <a:stretch>
            <a:fillRect/>
          </a:stretch>
        </p:blipFill>
        <p:spPr bwMode="auto">
          <a:xfrm>
            <a:off x="2164417" y="2362200"/>
            <a:ext cx="2658912" cy="252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DSCF458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8"/>
          <a:stretch/>
        </p:blipFill>
        <p:spPr bwMode="auto">
          <a:xfrm>
            <a:off x="5029200" y="5099380"/>
            <a:ext cx="2859078" cy="234801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DSCF459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191" y="5115146"/>
            <a:ext cx="2657138" cy="231647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6302663" y="6257620"/>
            <a:ext cx="150876" cy="2210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37320" y="648018"/>
            <a:ext cx="449580" cy="413808"/>
          </a:xfrm>
        </p:spPr>
        <p:txBody>
          <a:bodyPr/>
          <a:lstStyle/>
          <a:p>
            <a:r>
              <a:rPr lang="en-US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229600" y="1059710"/>
            <a:ext cx="16002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10/01/2014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267700" y="339923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QA 102   REV: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306204"/>
              </p:ext>
            </p:extLst>
          </p:nvPr>
        </p:nvGraphicFramePr>
        <p:xfrm>
          <a:off x="149543" y="305451"/>
          <a:ext cx="9606913" cy="723834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72513"/>
                <a:gridCol w="1219200"/>
                <a:gridCol w="2740344"/>
                <a:gridCol w="2669856"/>
                <a:gridCol w="914400"/>
                <a:gridCol w="990600"/>
              </a:tblGrid>
              <a:tr h="1214930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 Inspection Master – Laser Welding</a:t>
                      </a:r>
                      <a:b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Inspection Control Method</a:t>
                      </a: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Note: </a:t>
                      </a:r>
                    </a:p>
                    <a:p>
                      <a:pPr marL="228600" marR="0" indent="-22860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Always reference the drawing when inspecting.  If there is a conflict between the Visual Inspection Master and the drawing, always follow the drawing. </a:t>
                      </a:r>
                    </a:p>
                    <a:p>
                      <a:pPr marL="228600" marR="0" indent="-22860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  <a:r>
                        <a:rPr lang="en-US" sz="1100" b="1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changes must have the NY Laser Engineer approval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0737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93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Holes in Weld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ACCEPT-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</a:t>
                      </a:r>
                      <a:r>
                        <a:rPr lang="en-US" sz="11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holes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are not present in the weld.</a:t>
                      </a:r>
                      <a:endParaRPr lang="en-US" sz="1100" b="0" dirty="0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en-US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REJECT-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1100" b="0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 </a:t>
                      </a:r>
                      <a:r>
                        <a:rPr lang="en-US" sz="1100" b="0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holes are visible during inspection.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strike="noStrike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Visually-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under a minimum  of a 7X microscope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Picture 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7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8907780" y="634001"/>
            <a:ext cx="525780" cy="413808"/>
          </a:xfrm>
        </p:spPr>
        <p:txBody>
          <a:bodyPr/>
          <a:lstStyle/>
          <a:p>
            <a:r>
              <a:rPr lang="en-US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8229600" y="1059710"/>
            <a:ext cx="15240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10/01/2014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defect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0" b="19084"/>
          <a:stretch>
            <a:fillRect/>
          </a:stretch>
        </p:blipFill>
        <p:spPr bwMode="auto">
          <a:xfrm>
            <a:off x="2514600" y="4946651"/>
            <a:ext cx="2537557" cy="229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blown holes in weld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5" b="12061"/>
          <a:stretch/>
        </p:blipFill>
        <p:spPr bwMode="auto">
          <a:xfrm>
            <a:off x="5246602" y="4863760"/>
            <a:ext cx="2527363" cy="138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defects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2" t="46399" r="11815" b="17773"/>
          <a:stretch/>
        </p:blipFill>
        <p:spPr bwMode="auto">
          <a:xfrm>
            <a:off x="5246602" y="6316058"/>
            <a:ext cx="2527363" cy="99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" t="11152" r="13107" b="708"/>
          <a:stretch/>
        </p:blipFill>
        <p:spPr>
          <a:xfrm>
            <a:off x="5231361" y="2362200"/>
            <a:ext cx="2538793" cy="2323838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98" y="2362200"/>
            <a:ext cx="2514600" cy="2323838"/>
          </a:xfrm>
          <a:prstGeom prst="rect">
            <a:avLst/>
          </a:prstGeom>
          <a:ln w="28575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1450920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267700" y="3048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QA 102   REV: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448875"/>
              </p:ext>
            </p:extLst>
          </p:nvPr>
        </p:nvGraphicFramePr>
        <p:xfrm>
          <a:off x="149543" y="76200"/>
          <a:ext cx="9606913" cy="7620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0113"/>
                <a:gridCol w="990600"/>
                <a:gridCol w="2819400"/>
                <a:gridCol w="2895600"/>
                <a:gridCol w="990600"/>
                <a:gridCol w="990600"/>
              </a:tblGrid>
              <a:tr h="1408176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 Inspection Master – Laser Welding</a:t>
                      </a:r>
                      <a:b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Inspection Control Method</a:t>
                      </a: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Note: </a:t>
                      </a:r>
                    </a:p>
                    <a:p>
                      <a:pPr marL="228600" marR="0" indent="-22860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Always reference the drawing when inspecting.  If there is a conflict between the Visual Inspection Master and the drawing, always follow the drawing.</a:t>
                      </a:r>
                      <a:r>
                        <a:rPr lang="en-US" sz="11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marR="0" indent="-22860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  <a:r>
                        <a:rPr lang="en-US" sz="1100" b="1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changes must have the NY Laser Engineer approval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0737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74887">
                <a:tc>
                  <a:txBody>
                    <a:bodyPr/>
                    <a:lstStyle/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1" dirty="0" smtClean="0">
                          <a:latin typeface="Arial" pitchFamily="34" charset="0"/>
                          <a:cs typeface="Arial" pitchFamily="34" charset="0"/>
                        </a:rPr>
                        <a:t>Raised Covers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ACCEPT-  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lid is flush or slightly below housing.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1" dirty="0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en-US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87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REJECT-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587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1100" b="0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 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lid is raised or slightly above housing.  Show reject to Supervisor for final disposition.</a:t>
                      </a:r>
                    </a:p>
                  </a:txBody>
                  <a:tcPr marL="8382" marR="8382" marT="86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Visually-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under a minimum  of a 7X microscope</a:t>
                      </a:r>
                    </a:p>
                    <a:p>
                      <a:pPr marL="57150" indent="0" algn="l" fontAlgn="ctr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382" marR="8382" marT="86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518160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6" t="24123" r="7349" b="37939"/>
          <a:stretch/>
        </p:blipFill>
        <p:spPr bwMode="auto">
          <a:xfrm>
            <a:off x="4952999" y="2176725"/>
            <a:ext cx="2634343" cy="9904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t="14129" r="7245" b="33259"/>
          <a:stretch/>
        </p:blipFill>
        <p:spPr bwMode="auto">
          <a:xfrm>
            <a:off x="4953000" y="3208689"/>
            <a:ext cx="2675390" cy="13335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9" r="7903"/>
          <a:stretch/>
        </p:blipFill>
        <p:spPr>
          <a:xfrm>
            <a:off x="2143153" y="2209800"/>
            <a:ext cx="2511711" cy="19977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74" t="19052" r="6574" b="19052"/>
          <a:stretch/>
        </p:blipFill>
        <p:spPr>
          <a:xfrm>
            <a:off x="1981200" y="4347428"/>
            <a:ext cx="2653448" cy="1512789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7" t="30396" r="14895" b="51122"/>
          <a:stretch/>
        </p:blipFill>
        <p:spPr bwMode="auto">
          <a:xfrm>
            <a:off x="4989786" y="4572000"/>
            <a:ext cx="2638604" cy="13936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33" y="6019800"/>
            <a:ext cx="255651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817" y="6096000"/>
            <a:ext cx="2501047" cy="121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61120" y="598878"/>
            <a:ext cx="449580" cy="413808"/>
          </a:xfrm>
        </p:spPr>
        <p:txBody>
          <a:bodyPr/>
          <a:lstStyle/>
          <a:p>
            <a:r>
              <a:rPr lang="en-US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153400" y="922669"/>
            <a:ext cx="1524000" cy="413808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10/01/2014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79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2" t="3541" r="13400" b="27611"/>
          <a:stretch/>
        </p:blipFill>
        <p:spPr>
          <a:xfrm>
            <a:off x="5105400" y="2259423"/>
            <a:ext cx="2642202" cy="2774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296276" y="3048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QA 102   REV: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115406"/>
              </p:ext>
            </p:extLst>
          </p:nvPr>
        </p:nvGraphicFramePr>
        <p:xfrm>
          <a:off x="179070" y="78528"/>
          <a:ext cx="9606913" cy="76176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40130"/>
                <a:gridCol w="1143000"/>
                <a:gridCol w="2623183"/>
                <a:gridCol w="2819400"/>
                <a:gridCol w="990600"/>
                <a:gridCol w="990600"/>
              </a:tblGrid>
              <a:tr h="1214930">
                <a:tc gridSpan="2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 Inspection Master – Laser Welding</a:t>
                      </a:r>
                      <a:b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Inspection Control Method</a:t>
                      </a:r>
                    </a:p>
                    <a:p>
                      <a:pPr marL="0" marR="0" indent="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Note: </a:t>
                      </a:r>
                    </a:p>
                    <a:p>
                      <a:pPr marL="228600" marR="0" indent="-22860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Always reference the drawing when inspecting.  If there is a conflict between the Visual Inspection Master and the drawing, always follow the drawing. </a:t>
                      </a:r>
                    </a:p>
                    <a:p>
                      <a:pPr marL="228600" marR="0" indent="-228600" algn="l" defTabSz="101882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100" b="1" u="sng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NOTICE</a:t>
                      </a:r>
                      <a:r>
                        <a:rPr lang="en-US" sz="11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All</a:t>
                      </a:r>
                      <a:r>
                        <a:rPr lang="en-US" sz="1100" b="1" baseline="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changes must have prior approval of the NY Laser Engineer.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2294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Non-conformance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ACCEPT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REJECT</a:t>
                      </a:r>
                      <a:endParaRPr lang="en-US" sz="2700" dirty="0"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20202">
                <a:tc>
                  <a:txBody>
                    <a:bodyPr/>
                    <a:lstStyle/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Weld Spatter (only applies to IMI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sensors with top mount connectors)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TARGET–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weld spatter should be noticeable.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ACCEPTABLE-</a:t>
                      </a:r>
                      <a:r>
                        <a:rPr lang="en-US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there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is minimal weld spatter noticeable</a:t>
                      </a:r>
                      <a:r>
                        <a:rPr lang="en-US" sz="1100" b="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11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1100" b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en-US" sz="11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87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REJECT-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587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1100" b="0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 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excessive weld spatter is visible.</a:t>
                      </a:r>
                    </a:p>
                  </a:txBody>
                  <a:tcPr marL="8382" marR="8382" marT="86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87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Visually-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under a minimum  of a 7X microscope</a:t>
                      </a:r>
                    </a:p>
                  </a:txBody>
                  <a:tcPr marL="8382" marR="8382" marT="86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Crooked parts after welding</a:t>
                      </a: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ACCEPT-</a:t>
                      </a:r>
                    </a:p>
                    <a:p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If parts are in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the correct orientation to each other (either parallel or perpendicular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0584" marR="100584" marT="51816" marB="518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REJECT-       </a:t>
                      </a:r>
                    </a:p>
                    <a:p>
                      <a:pPr marL="571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If parts is not visually in line or perpendicular to the mating component.</a:t>
                      </a:r>
                    </a:p>
                  </a:txBody>
                  <a:tcPr marL="8382" marR="8382" marT="86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0" algn="l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Visual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Inspection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with an unaided eye approximately 9-18" from the eye.</a:t>
                      </a:r>
                    </a:p>
                  </a:txBody>
                  <a:tcPr marL="8382" marR="8382" marT="86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749088"/>
            <a:ext cx="1257300" cy="5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60920" y="7434792"/>
            <a:ext cx="2346960" cy="413808"/>
          </a:xfrm>
        </p:spPr>
        <p:txBody>
          <a:bodyPr/>
          <a:lstStyle/>
          <a:p>
            <a:fld id="{A8E1B8BC-B549-4654-96FB-95A40DD64ADA}" type="slidenum">
              <a:rPr lang="en-US" smtClean="0"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04936" y="610779"/>
            <a:ext cx="449580" cy="413808"/>
          </a:xfrm>
        </p:spPr>
        <p:txBody>
          <a:bodyPr/>
          <a:lstStyle/>
          <a:p>
            <a:r>
              <a:rPr lang="en-US" sz="2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153400" y="955477"/>
            <a:ext cx="1552576" cy="413808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10/01/2014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t="9690" r="20774" b="10365"/>
          <a:stretch/>
        </p:blipFill>
        <p:spPr>
          <a:xfrm>
            <a:off x="2472690" y="2259424"/>
            <a:ext cx="2404110" cy="2774731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 flipV="1">
            <a:off x="3337560" y="3023016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442637" y="2896614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108960" y="4487919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003226" y="4397568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638800" y="4724400"/>
            <a:ext cx="402994" cy="2627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6553200" y="3810203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6261133" y="4151383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" name="Picture 29" descr="20130628_11140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2698" r="10220" b="26189"/>
          <a:stretch/>
        </p:blipFill>
        <p:spPr bwMode="auto">
          <a:xfrm>
            <a:off x="5104238" y="5126915"/>
            <a:ext cx="2643364" cy="252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5334000" y="2438400"/>
            <a:ext cx="333904" cy="3058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3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3487</TotalTime>
  <Words>887</Words>
  <Application>Microsoft Office PowerPoint</Application>
  <PresentationFormat>Custom</PresentationFormat>
  <Paragraphs>275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PCB Piezotronics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Garza</dc:creator>
  <cp:lastModifiedBy>Mark Wollenberg</cp:lastModifiedBy>
  <cp:revision>136</cp:revision>
  <cp:lastPrinted>2014-10-01T13:11:33Z</cp:lastPrinted>
  <dcterms:created xsi:type="dcterms:W3CDTF">2013-09-11T17:58:48Z</dcterms:created>
  <dcterms:modified xsi:type="dcterms:W3CDTF">2014-10-01T19:40:53Z</dcterms:modified>
</cp:coreProperties>
</file>