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315200" cy="9601200"/>
  <p:notesSz cx="7010400" cy="92964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5620"/>
    <p:restoredTop sz="98973" autoAdjust="0"/>
  </p:normalViewPr>
  <p:slideViewPr>
    <p:cSldViewPr>
      <p:cViewPr varScale="1">
        <p:scale>
          <a:sx n="77" d="100"/>
          <a:sy n="77" d="100"/>
        </p:scale>
        <p:origin x="1842" y="114"/>
      </p:cViewPr>
      <p:guideLst>
        <p:guide orient="horz" pos="3024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7"/>
            <a:ext cx="621792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91D1-8264-45DA-9E36-1CCA7FF5DCD1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94C0-736C-41F0-9830-B76D53CEB3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28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91D1-8264-45DA-9E36-1CCA7FF5DCD1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94C0-736C-41F0-9830-B76D53CEB3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26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384495"/>
            <a:ext cx="164592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384495"/>
            <a:ext cx="481584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91D1-8264-45DA-9E36-1CCA7FF5DCD1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94C0-736C-41F0-9830-B76D53CEB3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922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91D1-8264-45DA-9E36-1CCA7FF5DCD1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94C0-736C-41F0-9830-B76D53CEB3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564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6169661"/>
            <a:ext cx="6217920" cy="190690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1" y="4069400"/>
            <a:ext cx="6217920" cy="2100261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91D1-8264-45DA-9E36-1CCA7FF5DCD1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94C0-736C-41F0-9830-B76D53CEB3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749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2240280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2240280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91D1-8264-45DA-9E36-1CCA7FF5DCD1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94C0-736C-41F0-9830-B76D53CEB3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424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149159"/>
            <a:ext cx="323215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3044826"/>
            <a:ext cx="323215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1" y="2149159"/>
            <a:ext cx="323342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1" y="3044826"/>
            <a:ext cx="323342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91D1-8264-45DA-9E36-1CCA7FF5DCD1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94C0-736C-41F0-9830-B76D53CEB3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77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91D1-8264-45DA-9E36-1CCA7FF5DCD1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94C0-736C-41F0-9830-B76D53CEB3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664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91D1-8264-45DA-9E36-1CCA7FF5DCD1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94C0-736C-41F0-9830-B76D53CEB3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504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2270"/>
            <a:ext cx="2406651" cy="162687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0" cy="8194359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0" y="2009141"/>
            <a:ext cx="2406651" cy="656748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91D1-8264-45DA-9E36-1CCA7FF5DCD1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94C0-736C-41F0-9830-B76D53CEB3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323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1"/>
            <a:ext cx="4389120" cy="79343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5"/>
            <a:ext cx="4389120" cy="1126806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91D1-8264-45DA-9E36-1CCA7FF5DCD1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94C0-736C-41F0-9830-B76D53CEB3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958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240280"/>
            <a:ext cx="6583680" cy="6336348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C91D1-8264-45DA-9E36-1CCA7FF5DCD1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C94C0-736C-41F0-9830-B76D53CEB3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740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13" Type="http://schemas.openxmlformats.org/officeDocument/2006/relationships/image" Target="../media/image8.jpeg"/><Relationship Id="rId18" Type="http://schemas.openxmlformats.org/officeDocument/2006/relationships/image" Target="../media/image13.jpeg"/><Relationship Id="rId3" Type="http://schemas.openxmlformats.org/officeDocument/2006/relationships/image" Target="../media/image2.jpeg"/><Relationship Id="rId21" Type="http://schemas.openxmlformats.org/officeDocument/2006/relationships/image" Target="../media/image16.jpeg"/><Relationship Id="rId7" Type="http://schemas.openxmlformats.org/officeDocument/2006/relationships/hyperlink" Target="http://mypcb.pcb.com/tcs/" TargetMode="External"/><Relationship Id="rId12" Type="http://schemas.openxmlformats.org/officeDocument/2006/relationships/image" Target="../media/image7.jpeg"/><Relationship Id="rId17" Type="http://schemas.openxmlformats.org/officeDocument/2006/relationships/image" Target="../media/image12.jpeg"/><Relationship Id="rId2" Type="http://schemas.openxmlformats.org/officeDocument/2006/relationships/image" Target="../media/image1.jpeg"/><Relationship Id="rId16" Type="http://schemas.openxmlformats.org/officeDocument/2006/relationships/image" Target="../media/image11.jpeg"/><Relationship Id="rId20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http://www.pcb.com/../images/Pcbhdr.gif" TargetMode="External"/><Relationship Id="rId11" Type="http://schemas.openxmlformats.org/officeDocument/2006/relationships/image" Target="../media/image6.jpeg"/><Relationship Id="rId5" Type="http://schemas.openxmlformats.org/officeDocument/2006/relationships/image" Target="../media/image3.png"/><Relationship Id="rId15" Type="http://schemas.openxmlformats.org/officeDocument/2006/relationships/image" Target="../media/image10.jpeg"/><Relationship Id="rId23" Type="http://schemas.openxmlformats.org/officeDocument/2006/relationships/image" Target="../media/image18.jpeg"/><Relationship Id="rId10" Type="http://schemas.openxmlformats.org/officeDocument/2006/relationships/image" Target="../media/image5.jpeg"/><Relationship Id="rId19" Type="http://schemas.openxmlformats.org/officeDocument/2006/relationships/image" Target="../media/image14.jpeg"/><Relationship Id="rId4" Type="http://schemas.openxmlformats.org/officeDocument/2006/relationships/hyperlink" Target="http://www.pcb.com/" TargetMode="External"/><Relationship Id="rId9" Type="http://schemas.openxmlformats.org/officeDocument/2006/relationships/image" Target="http://mypcb.pcb.com/images/tcs_hover.gif" TargetMode="External"/><Relationship Id="rId14" Type="http://schemas.openxmlformats.org/officeDocument/2006/relationships/image" Target="../media/image9.jpeg"/><Relationship Id="rId22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13" Type="http://schemas.openxmlformats.org/officeDocument/2006/relationships/image" Target="../media/image24.jpeg"/><Relationship Id="rId3" Type="http://schemas.openxmlformats.org/officeDocument/2006/relationships/image" Target="../media/image20.jpeg"/><Relationship Id="rId7" Type="http://schemas.openxmlformats.org/officeDocument/2006/relationships/hyperlink" Target="http://mypcb.pcb.com/tcs/" TargetMode="External"/><Relationship Id="rId12" Type="http://schemas.openxmlformats.org/officeDocument/2006/relationships/image" Target="../media/image23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http://www.pcb.com/../images/Pcbhdr.gif" TargetMode="External"/><Relationship Id="rId11" Type="http://schemas.openxmlformats.org/officeDocument/2006/relationships/image" Target="../media/image22.jpeg"/><Relationship Id="rId5" Type="http://schemas.openxmlformats.org/officeDocument/2006/relationships/image" Target="../media/image3.png"/><Relationship Id="rId10" Type="http://schemas.openxmlformats.org/officeDocument/2006/relationships/image" Target="../media/image21.jpeg"/><Relationship Id="rId4" Type="http://schemas.openxmlformats.org/officeDocument/2006/relationships/hyperlink" Target="http://www.pcb.com/" TargetMode="External"/><Relationship Id="rId9" Type="http://schemas.openxmlformats.org/officeDocument/2006/relationships/image" Target="http://mypcb.pcb.com/images/tcs_hover.gi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89" t="5993" r="25217" b="18524"/>
          <a:stretch/>
        </p:blipFill>
        <p:spPr>
          <a:xfrm>
            <a:off x="6175279" y="7345874"/>
            <a:ext cx="941264" cy="676471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23" r="12920"/>
          <a:stretch/>
        </p:blipFill>
        <p:spPr>
          <a:xfrm>
            <a:off x="5115915" y="1394208"/>
            <a:ext cx="936685" cy="68907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0" name="Rectangle 16"/>
          <p:cNvSpPr>
            <a:spLocks noChangeArrowheads="1"/>
          </p:cNvSpPr>
          <p:nvPr/>
        </p:nvSpPr>
        <p:spPr bwMode="auto">
          <a:xfrm>
            <a:off x="838200" y="-322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0019" y="1905000"/>
            <a:ext cx="4792981" cy="7325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14300"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III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Instructions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88925"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Use </a:t>
            </a:r>
            <a:r>
              <a:rPr lang="en-US" sz="1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rimping tool to close the connector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fingers of the </a:t>
            </a:r>
            <a:r>
              <a:rPr lang="en-US" sz="1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socket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747712" lvl="2" indent="-228600" defTabSz="9144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Place the </a:t>
            </a:r>
            <a:r>
              <a:rPr lang="en-US" sz="1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crimping tool </a:t>
            </a: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on the end of the </a:t>
            </a:r>
            <a:r>
              <a:rPr lang="en-US" sz="1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connector </a:t>
            </a: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(figure 1).</a:t>
            </a:r>
          </a:p>
          <a:p>
            <a:pPr marL="747712" lvl="2" indent="-228600" defTabSz="9144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Apply gentle pressure inward as you slowly thread on the </a:t>
            </a:r>
            <a:r>
              <a:rPr lang="en-US" sz="1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crimping </a:t>
            </a: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tool.</a:t>
            </a:r>
          </a:p>
          <a:p>
            <a:pPr marL="747712" lvl="2" indent="-228600" defTabSz="9144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Continue to </a:t>
            </a:r>
            <a:r>
              <a:rPr lang="en-US" sz="1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thread</a:t>
            </a: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the </a:t>
            </a:r>
            <a:r>
              <a:rPr lang="en-US" sz="1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crimping </a:t>
            </a: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tool onto the connector until it bottoms out and stops threading (figure 2).</a:t>
            </a:r>
          </a:p>
          <a:p>
            <a:pPr marL="747712" lvl="2" indent="-228600" defTabSz="9144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Un-thread the </a:t>
            </a:r>
            <a:r>
              <a:rPr lang="en-US" sz="1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crimping tool </a:t>
            </a: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288925"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B)   Insert white insulator into connector.</a:t>
            </a:r>
          </a:p>
          <a:p>
            <a:pPr marL="746125" lvl="2" indent="-228600" defTabSz="9144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Place the insulator on the work surface with the chamfered side facing </a:t>
            </a:r>
            <a:r>
              <a:rPr lang="en-US" sz="1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up </a:t>
            </a: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(figure 3a &amp; b).</a:t>
            </a:r>
          </a:p>
          <a:p>
            <a:pPr marL="746125" lvl="2" indent="-228600" defTabSz="9144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Place the connector over the </a:t>
            </a:r>
            <a:r>
              <a:rPr lang="en-US" sz="1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insulator (figure </a:t>
            </a: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4).</a:t>
            </a:r>
          </a:p>
          <a:p>
            <a:pPr marL="746125" lvl="2" indent="-228600" defTabSz="9144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Press down until the insulator bottoms out in the connector (figure 5).</a:t>
            </a:r>
          </a:p>
          <a:p>
            <a:pPr marL="292100"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C)   Trim the insulator so it is flush with edge of connector</a:t>
            </a:r>
          </a:p>
          <a:p>
            <a:pPr marL="74930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Place the adaptor/sensor /connector so that the edge for the </a:t>
            </a:r>
            <a:r>
              <a:rPr lang="en-US" sz="1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connector </a:t>
            </a: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is off of the work surface.</a:t>
            </a:r>
          </a:p>
          <a:p>
            <a:pPr marL="74930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Place the edge of scalpel knife on the top of the “exposed” insulator and flush up against the edge of the connector </a:t>
            </a:r>
            <a:r>
              <a:rPr lang="en-US" sz="1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(figure </a:t>
            </a: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6).</a:t>
            </a:r>
            <a:endParaRPr lang="en-US" sz="1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930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Use a slicing motion, cut off any excess insulation protruding past the edge of the connector </a:t>
            </a:r>
            <a:r>
              <a:rPr lang="en-US" sz="1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(figure </a:t>
            </a: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7).</a:t>
            </a:r>
          </a:p>
          <a:p>
            <a:pPr marL="74930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Inspect the cut.  NOTE:</a:t>
            </a:r>
            <a:r>
              <a:rPr lang="en-US" sz="10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If the cut is not clean and remnants of  torn (instead of cut) insulation is showing, remove the insulator, install a new insulator and re-cut with a new “sharp” blade (figure 8a &amp; b).</a:t>
            </a:r>
          </a:p>
          <a:p>
            <a:pPr marL="290513"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D)   Test connector with the pin checker.</a:t>
            </a:r>
          </a:p>
          <a:p>
            <a:pPr marL="746125" lvl="0" indent="-228600" defTabSz="9144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Verify the calibration due date of the “Socket Test Kit” has not expired (figure 9).</a:t>
            </a:r>
          </a:p>
          <a:p>
            <a:pPr marL="746125" indent="-22860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Ensure the pin is straight and with a machined point before staring each new job</a:t>
            </a:r>
            <a:r>
              <a:rPr lang="en-US" sz="1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(figure </a:t>
            </a: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10).</a:t>
            </a:r>
          </a:p>
          <a:p>
            <a:pPr marL="969963" lvl="1" indent="-227013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lphaLcPeriod"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Place the alignment fixture onto the pin with the pin pointed up </a:t>
            </a:r>
            <a:r>
              <a:rPr lang="en-US" sz="1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(figure </a:t>
            </a: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11). </a:t>
            </a:r>
          </a:p>
          <a:p>
            <a:pPr marL="969963" lvl="1" indent="-227013" defTabSz="914400" eaLnBrk="0" fontAlgn="base" hangingPunct="0">
              <a:spcBef>
                <a:spcPct val="0"/>
              </a:spcBef>
              <a:spcAft>
                <a:spcPct val="0"/>
              </a:spcAft>
              <a:buAutoNum type="alphaLcPeriod"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Turn the pin so that it is pointed  down, and allow the alignment fixture to fall off of the pin. </a:t>
            </a:r>
          </a:p>
          <a:p>
            <a:pPr marL="969963" lvl="1" indent="-227013" defTabSz="914400" eaLnBrk="0" fontAlgn="base" hangingPunct="0">
              <a:spcBef>
                <a:spcPct val="0"/>
              </a:spcBef>
              <a:spcAft>
                <a:spcPct val="0"/>
              </a:spcAft>
              <a:buAutoNum type="alphaLcPeriod"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If there is any resistance, or the alignment fixture does not fall off, the pin is bent and must be replaced.</a:t>
            </a:r>
            <a:endParaRPr lang="en-US" sz="1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6125" indent="-22860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Attach </a:t>
            </a:r>
            <a:r>
              <a:rPr lang="en-US" sz="1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proper amount of mass to the pin checker </a:t>
            </a: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 Table 1 (figure 12).</a:t>
            </a:r>
          </a:p>
          <a:p>
            <a:pPr marL="746125" indent="-22860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1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Thread the alignment fixture onto the connector (figure </a:t>
            </a: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13).</a:t>
            </a:r>
            <a:endParaRPr lang="en-US" sz="1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6125" indent="-22860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Insert pin through the alignment fixture and into connector until the pin enters the connector (figure 14).</a:t>
            </a:r>
          </a:p>
          <a:p>
            <a:pPr marL="746125" indent="-22860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Lift the mass by holding the alignment fixture. (figure 15).</a:t>
            </a:r>
          </a:p>
          <a:p>
            <a:pPr marL="974725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AutoNum type="alphaLcPeriod"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contact </a:t>
            </a:r>
            <a:r>
              <a:rPr lang="en-US" sz="10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be able to hold the weight of the pin &amp; mass.</a:t>
            </a:r>
          </a:p>
          <a:p>
            <a:pPr marL="974725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AutoNum type="alphaLcPeriod"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1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 mass is specified for the connector, the contact </a:t>
            </a:r>
            <a:r>
              <a:rPr lang="en-US" sz="10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en-US" sz="1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be able to </a:t>
            </a: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at least hold </a:t>
            </a:r>
            <a:r>
              <a:rPr lang="en-US" sz="1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weight of </a:t>
            </a: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sensor / adaptor/ cable and if the cable connector is being tested, pull the connector off manually and there should be some resistance.</a:t>
            </a:r>
          </a:p>
          <a:p>
            <a:pPr marL="746125" lvl="0" indent="-228600" defTabSz="914400" eaLnBrk="0" fontAlgn="base" hangingPunct="0">
              <a:spcBef>
                <a:spcPct val="0"/>
              </a:spcBef>
              <a:spcAft>
                <a:spcPct val="0"/>
              </a:spcAft>
              <a:buAutoNum type="arabicPeriod" startAt="7"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1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contact cannot hold the specified weight, </a:t>
            </a: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remove the insulator and repeat the above steps in replacing the insulator and re-check the contacts.</a:t>
            </a:r>
          </a:p>
          <a:p>
            <a:pPr marL="746125" lvl="0" indent="-228600" defTabSz="914400" eaLnBrk="0" fontAlgn="base" hangingPunct="0">
              <a:spcBef>
                <a:spcPct val="0"/>
              </a:spcBef>
              <a:spcAft>
                <a:spcPct val="0"/>
              </a:spcAft>
              <a:buAutoNum type="arabicPeriod" startAt="7"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Remove pin checker from sensor and repeat for all connectors in the job.</a:t>
            </a:r>
            <a:endParaRPr lang="en-US" sz="1000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6699" y="1011360"/>
            <a:ext cx="67435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   Scope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28600" lvl="1" indent="-53975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This procedure </a:t>
            </a:r>
            <a:r>
              <a:rPr lang="en-US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describes the proper methods (tasks) to follow  for installing the insulator and checking the socket for connectors with 10/32” connector threads</a:t>
            </a:r>
            <a:r>
              <a:rPr lang="en-US" sz="1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74625"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600" dirty="0" smtClean="0">
              <a:solidFill>
                <a:srgbClr val="000000"/>
              </a:solidFill>
            </a:endParaRPr>
          </a:p>
          <a:p>
            <a:pPr marL="0"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II  Materials Required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03225" lvl="1" indent="-22860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	Calibrated socket test kit</a:t>
            </a:r>
            <a:endParaRPr lang="en-US" sz="1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6107" y="685800"/>
            <a:ext cx="610329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User Guide: 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Installing Insulator and Checking Socket</a:t>
            </a: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72" name="Picture 24" descr="PCB Piezotronics, Inc.">
            <a:hlinkClick r:id="rId4"/>
          </p:cNvPr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215" y="170815"/>
            <a:ext cx="3327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3" name="imgTCS" descr="Click to go to TCS">
            <a:hlinkClick r:id="rId7"/>
          </p:cNvPr>
          <p:cNvPicPr>
            <a:picLocks noChangeAspect="1" noChangeArrowheads="1"/>
          </p:cNvPicPr>
          <p:nvPr/>
        </p:nvPicPr>
        <p:blipFill>
          <a:blip r:embed="rId8" r:link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701" y="132715"/>
            <a:ext cx="19050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Rectangle 18"/>
          <p:cNvSpPr>
            <a:spLocks noChangeArrowheads="1"/>
          </p:cNvSpPr>
          <p:nvPr/>
        </p:nvSpPr>
        <p:spPr bwMode="auto">
          <a:xfrm>
            <a:off x="5105400" y="2018294"/>
            <a:ext cx="936943" cy="153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(figure  1)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18"/>
          <p:cNvSpPr>
            <a:spLocks noChangeArrowheads="1"/>
          </p:cNvSpPr>
          <p:nvPr/>
        </p:nvSpPr>
        <p:spPr bwMode="auto">
          <a:xfrm>
            <a:off x="5129234" y="6103561"/>
            <a:ext cx="913110" cy="153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(figure  8a)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18"/>
          <p:cNvSpPr>
            <a:spLocks noChangeArrowheads="1"/>
          </p:cNvSpPr>
          <p:nvPr/>
        </p:nvSpPr>
        <p:spPr bwMode="auto">
          <a:xfrm>
            <a:off x="6167836" y="6100597"/>
            <a:ext cx="911550" cy="153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(figure  8b)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144838" y="1371600"/>
            <a:ext cx="41776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00"/>
                </a:solidFill>
              </a:rPr>
              <a:t>Gap</a:t>
            </a:r>
            <a:endParaRPr lang="en-US" sz="800" dirty="0">
              <a:solidFill>
                <a:srgbClr val="000000"/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410200" y="1492478"/>
            <a:ext cx="175589" cy="11107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5105400" y="5089154"/>
            <a:ext cx="907886" cy="153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(figure  6)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18"/>
          <p:cNvSpPr>
            <a:spLocks noChangeArrowheads="1"/>
          </p:cNvSpPr>
          <p:nvPr/>
        </p:nvSpPr>
        <p:spPr bwMode="auto">
          <a:xfrm>
            <a:off x="6178714" y="5089154"/>
            <a:ext cx="907886" cy="153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(figure  </a:t>
            </a:r>
            <a:r>
              <a:rPr lang="en-US" sz="1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22" r="5586"/>
          <a:stretch/>
        </p:blipFill>
        <p:spPr>
          <a:xfrm>
            <a:off x="6172200" y="1387029"/>
            <a:ext cx="899249" cy="67609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5" name="TextBox 44"/>
          <p:cNvSpPr txBox="1"/>
          <p:nvPr/>
        </p:nvSpPr>
        <p:spPr>
          <a:xfrm>
            <a:off x="6211638" y="1388113"/>
            <a:ext cx="41776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00"/>
                </a:solidFill>
              </a:rPr>
              <a:t>Flush</a:t>
            </a:r>
            <a:endParaRPr lang="en-US" sz="800" dirty="0">
              <a:solidFill>
                <a:srgbClr val="000000"/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6512414" y="1546339"/>
            <a:ext cx="78885" cy="5721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62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73" t="8450" r="13655" b="32550"/>
          <a:stretch/>
        </p:blipFill>
        <p:spPr>
          <a:xfrm>
            <a:off x="6175279" y="3221421"/>
            <a:ext cx="904107" cy="786954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97" t="19388" r="8749" b="21547"/>
          <a:stretch/>
        </p:blipFill>
        <p:spPr>
          <a:xfrm>
            <a:off x="5137036" y="3221421"/>
            <a:ext cx="892280" cy="789555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9929" y="2223534"/>
            <a:ext cx="911902" cy="787961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6327" y="2206516"/>
            <a:ext cx="899250" cy="787962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15" t="24493" r="9405" b="24736"/>
          <a:stretch/>
        </p:blipFill>
        <p:spPr>
          <a:xfrm>
            <a:off x="6186097" y="4250613"/>
            <a:ext cx="889480" cy="83854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1" name="Picture 70"/>
          <p:cNvPicPr>
            <a:picLocks noChangeAspect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31" t="23655" r="22061" b="16417"/>
          <a:stretch/>
        </p:blipFill>
        <p:spPr>
          <a:xfrm>
            <a:off x="5177396" y="8222045"/>
            <a:ext cx="899250" cy="824616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6776"/>
          <a:stretch/>
        </p:blipFill>
        <p:spPr>
          <a:xfrm>
            <a:off x="5113717" y="5294894"/>
            <a:ext cx="938883" cy="805704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62"/>
          <a:stretch/>
        </p:blipFill>
        <p:spPr>
          <a:xfrm>
            <a:off x="6156443" y="5297521"/>
            <a:ext cx="919134" cy="806806"/>
          </a:xfrm>
          <a:prstGeom prst="rect">
            <a:avLst/>
          </a:prstGeom>
        </p:spPr>
      </p:pic>
      <p:sp>
        <p:nvSpPr>
          <p:cNvPr id="74" name="Rectangle 18"/>
          <p:cNvSpPr>
            <a:spLocks noChangeArrowheads="1"/>
          </p:cNvSpPr>
          <p:nvPr/>
        </p:nvSpPr>
        <p:spPr bwMode="auto">
          <a:xfrm>
            <a:off x="5144069" y="7120518"/>
            <a:ext cx="913110" cy="153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(figure  9)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Rectangle 18"/>
          <p:cNvSpPr>
            <a:spLocks noChangeArrowheads="1"/>
          </p:cNvSpPr>
          <p:nvPr/>
        </p:nvSpPr>
        <p:spPr bwMode="auto">
          <a:xfrm>
            <a:off x="6182671" y="7117554"/>
            <a:ext cx="911550" cy="153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(figure  10)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6161055" y="2018408"/>
            <a:ext cx="936943" cy="153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(figure  2)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18"/>
          <p:cNvSpPr>
            <a:spLocks noChangeArrowheads="1"/>
          </p:cNvSpPr>
          <p:nvPr/>
        </p:nvSpPr>
        <p:spPr bwMode="auto">
          <a:xfrm>
            <a:off x="5129233" y="3011495"/>
            <a:ext cx="907886" cy="153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(figure  3a)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18"/>
          <p:cNvSpPr>
            <a:spLocks noChangeArrowheads="1"/>
          </p:cNvSpPr>
          <p:nvPr/>
        </p:nvSpPr>
        <p:spPr bwMode="auto">
          <a:xfrm>
            <a:off x="6178714" y="3008894"/>
            <a:ext cx="907886" cy="153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(figure  3b)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18"/>
          <p:cNvSpPr>
            <a:spLocks noChangeArrowheads="1"/>
          </p:cNvSpPr>
          <p:nvPr/>
        </p:nvSpPr>
        <p:spPr bwMode="auto">
          <a:xfrm>
            <a:off x="5105400" y="3999494"/>
            <a:ext cx="907886" cy="153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(figure  4)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18"/>
          <p:cNvSpPr>
            <a:spLocks noChangeArrowheads="1"/>
          </p:cNvSpPr>
          <p:nvPr/>
        </p:nvSpPr>
        <p:spPr bwMode="auto">
          <a:xfrm>
            <a:off x="6178714" y="3999494"/>
            <a:ext cx="907886" cy="153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(figure  </a:t>
            </a: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ectangle 18"/>
          <p:cNvSpPr>
            <a:spLocks noChangeArrowheads="1"/>
          </p:cNvSpPr>
          <p:nvPr/>
        </p:nvSpPr>
        <p:spPr bwMode="auto">
          <a:xfrm>
            <a:off x="6164763" y="8022345"/>
            <a:ext cx="951779" cy="15537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(figure  12)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192810"/>
              </p:ext>
            </p:extLst>
          </p:nvPr>
        </p:nvGraphicFramePr>
        <p:xfrm>
          <a:off x="393699" y="9183479"/>
          <a:ext cx="6584950" cy="34152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65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9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0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7681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743200" algn="ctr"/>
                          <a:tab pos="4914900" algn="r"/>
                        </a:tabLs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CS001 User’s Guide Template Rev. NR 10/30/08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035" marR="6403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035" marR="6403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700" dirty="0" smtClean="0">
                          <a:solidFill>
                            <a:schemeClr val="tx1"/>
                          </a:solidFill>
                          <a:effectLst/>
                        </a:rPr>
                        <a:t>QA1093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035" marR="64035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84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035" marR="6403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                                    PAGE </a:t>
                      </a:r>
                      <a:r>
                        <a:rPr lang="en-US" sz="700" dirty="0" smtClean="0">
                          <a:solidFill>
                            <a:schemeClr val="tx1"/>
                          </a:solidFill>
                          <a:effectLst/>
                        </a:rPr>
                        <a:t>1 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of </a:t>
                      </a:r>
                      <a:r>
                        <a:rPr lang="en-US" sz="700" dirty="0" smtClean="0">
                          <a:solidFill>
                            <a:schemeClr val="tx1"/>
                          </a:solidFill>
                          <a:effectLst/>
                        </a:rPr>
                        <a:t>2                                                              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035" marR="6403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REV  </a:t>
                      </a:r>
                      <a:r>
                        <a:rPr lang="en-US" sz="700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035" marR="64035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" name="Straight Connector 2"/>
          <p:cNvCxnSpPr/>
          <p:nvPr/>
        </p:nvCxnSpPr>
        <p:spPr>
          <a:xfrm flipH="1">
            <a:off x="5334002" y="2362200"/>
            <a:ext cx="163992" cy="2286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410199" y="2222956"/>
            <a:ext cx="626919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00"/>
                </a:solidFill>
              </a:rPr>
              <a:t>Chamfer</a:t>
            </a: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712766" y="7315200"/>
            <a:ext cx="64816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00"/>
                </a:solidFill>
              </a:rPr>
              <a:t>Pin Assembly</a:t>
            </a:r>
            <a:endParaRPr lang="en-US" sz="800" dirty="0">
              <a:solidFill>
                <a:srgbClr val="000000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6689898" y="7620336"/>
            <a:ext cx="105570" cy="6308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53" t="28214" r="33555" b="24427"/>
          <a:stretch/>
        </p:blipFill>
        <p:spPr>
          <a:xfrm>
            <a:off x="5144069" y="4262842"/>
            <a:ext cx="869217" cy="82631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976"/>
          <a:stretch/>
        </p:blipFill>
        <p:spPr>
          <a:xfrm>
            <a:off x="6220182" y="8209937"/>
            <a:ext cx="911683" cy="7681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3" t="12036" r="8935"/>
          <a:stretch/>
        </p:blipFill>
        <p:spPr>
          <a:xfrm>
            <a:off x="5144837" y="7345874"/>
            <a:ext cx="925301" cy="7201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98" t="10139" r="35096" b="53447"/>
          <a:stretch/>
        </p:blipFill>
        <p:spPr>
          <a:xfrm>
            <a:off x="6180190" y="6325048"/>
            <a:ext cx="899196" cy="79250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62" r="4573"/>
          <a:stretch/>
        </p:blipFill>
        <p:spPr>
          <a:xfrm>
            <a:off x="5136854" y="6316581"/>
            <a:ext cx="920325" cy="80393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1" name="Oval 10"/>
          <p:cNvSpPr/>
          <p:nvPr/>
        </p:nvSpPr>
        <p:spPr>
          <a:xfrm>
            <a:off x="5292555" y="6476999"/>
            <a:ext cx="347275" cy="241549"/>
          </a:xfrm>
          <a:prstGeom prst="ellipse">
            <a:avLst/>
          </a:prstGeom>
          <a:noFill/>
          <a:ln w="95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4" name="Rectangle 18"/>
          <p:cNvSpPr>
            <a:spLocks noChangeArrowheads="1"/>
          </p:cNvSpPr>
          <p:nvPr/>
        </p:nvSpPr>
        <p:spPr bwMode="auto">
          <a:xfrm>
            <a:off x="5144839" y="8026958"/>
            <a:ext cx="912340" cy="153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(figure  11)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104153" y="7546032"/>
            <a:ext cx="450835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00"/>
                </a:solidFill>
              </a:rPr>
              <a:t>Mass</a:t>
            </a:r>
            <a:endParaRPr lang="en-US" sz="800" dirty="0">
              <a:solidFill>
                <a:srgbClr val="000000"/>
              </a:solidFill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406718" y="7761476"/>
            <a:ext cx="170780" cy="7434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18"/>
          <p:cNvSpPr>
            <a:spLocks noChangeArrowheads="1"/>
          </p:cNvSpPr>
          <p:nvPr/>
        </p:nvSpPr>
        <p:spPr bwMode="auto">
          <a:xfrm>
            <a:off x="5183660" y="8903129"/>
            <a:ext cx="912340" cy="153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(figure  13)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Rectangle 18"/>
          <p:cNvSpPr>
            <a:spLocks noChangeArrowheads="1"/>
          </p:cNvSpPr>
          <p:nvPr/>
        </p:nvSpPr>
        <p:spPr bwMode="auto">
          <a:xfrm>
            <a:off x="6214647" y="8884920"/>
            <a:ext cx="912340" cy="153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(figure  14a)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18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36" t="5863" r="19075" b="9669"/>
          <a:stretch/>
        </p:blipFill>
        <p:spPr>
          <a:xfrm>
            <a:off x="1143000" y="6036609"/>
            <a:ext cx="1518980" cy="213488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22" t="4699" r="34151" b="12601"/>
          <a:stretch/>
        </p:blipFill>
        <p:spPr>
          <a:xfrm>
            <a:off x="1104900" y="2875880"/>
            <a:ext cx="1409700" cy="2376562"/>
          </a:xfrm>
          <a:prstGeom prst="rect">
            <a:avLst/>
          </a:prstGeom>
          <a:ln>
            <a:solidFill>
              <a:srgbClr val="00B050"/>
            </a:solidFill>
          </a:ln>
        </p:spPr>
      </p:pic>
      <p:pic>
        <p:nvPicPr>
          <p:cNvPr id="9" name="Picture 24" descr="PCB Piezotronics, Inc.">
            <a:hlinkClick r:id="rId4"/>
          </p:cNvPr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3327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gTCS" descr="Click to go to TCS">
            <a:hlinkClick r:id="rId7"/>
          </p:cNvPr>
          <p:cNvPicPr>
            <a:picLocks noChangeAspect="1" noChangeArrowheads="1"/>
          </p:cNvPicPr>
          <p:nvPr/>
        </p:nvPicPr>
        <p:blipFill>
          <a:blip r:embed="rId8" r:link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28600"/>
            <a:ext cx="19050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281941" y="3612469"/>
            <a:ext cx="685799" cy="338554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Alignment Fixture </a:t>
            </a:r>
            <a:endParaRPr lang="en-US" sz="800" dirty="0"/>
          </a:p>
        </p:txBody>
      </p:sp>
      <p:cxnSp>
        <p:nvCxnSpPr>
          <p:cNvPr id="17" name="Straight Arrow Connector 16"/>
          <p:cNvCxnSpPr>
            <a:stCxn id="16" idx="3"/>
          </p:cNvCxnSpPr>
          <p:nvPr/>
        </p:nvCxnSpPr>
        <p:spPr>
          <a:xfrm>
            <a:off x="967740" y="3781746"/>
            <a:ext cx="784860" cy="0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150290" y="3443192"/>
            <a:ext cx="685799" cy="338554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Test Pin</a:t>
            </a:r>
          </a:p>
          <a:p>
            <a:pPr algn="ctr"/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150289" y="4090571"/>
            <a:ext cx="685799" cy="338554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Test Pin Handle</a:t>
            </a: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73926" y="4296861"/>
            <a:ext cx="685799" cy="338554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Mass (weight)</a:t>
            </a:r>
            <a:endParaRPr lang="en-US" sz="800" dirty="0"/>
          </a:p>
        </p:txBody>
      </p:sp>
      <p:sp>
        <p:nvSpPr>
          <p:cNvPr id="20" name="TextBox 19"/>
          <p:cNvSpPr txBox="1"/>
          <p:nvPr/>
        </p:nvSpPr>
        <p:spPr>
          <a:xfrm>
            <a:off x="526107" y="910679"/>
            <a:ext cx="6103293" cy="3847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User Guide: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Installing Insulator 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Pin Socket Checking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312438"/>
              </p:ext>
            </p:extLst>
          </p:nvPr>
        </p:nvGraphicFramePr>
        <p:xfrm>
          <a:off x="393699" y="9183479"/>
          <a:ext cx="6584950" cy="34152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65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9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0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7681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743200" algn="ctr"/>
                          <a:tab pos="4914900" algn="r"/>
                        </a:tabLs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CS001 User’s Guide Template Rev. NR 10/30/08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035" marR="6403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035" marR="6403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700" dirty="0" smtClean="0">
                          <a:solidFill>
                            <a:schemeClr val="tx1"/>
                          </a:solidFill>
                          <a:effectLst/>
                        </a:rPr>
                        <a:t>QA1093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035" marR="64035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84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035" marR="6403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                                    </a:t>
                      </a:r>
                      <a:r>
                        <a:rPr lang="en-US" sz="700" dirty="0" smtClean="0">
                          <a:solidFill>
                            <a:schemeClr val="tx1"/>
                          </a:solidFill>
                          <a:effectLst/>
                        </a:rPr>
                        <a:t>PAGE  2 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of </a:t>
                      </a:r>
                      <a:r>
                        <a:rPr lang="en-US" sz="700" dirty="0" smtClean="0">
                          <a:solidFill>
                            <a:schemeClr val="tx1"/>
                          </a:solidFill>
                          <a:effectLst/>
                        </a:rPr>
                        <a:t>2                                                            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035" marR="6403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REV  </a:t>
                      </a:r>
                      <a:r>
                        <a:rPr lang="en-US" sz="700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035" marR="64035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60355"/>
              </p:ext>
            </p:extLst>
          </p:nvPr>
        </p:nvGraphicFramePr>
        <p:xfrm>
          <a:off x="1422400" y="1371600"/>
          <a:ext cx="4267200" cy="853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3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3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3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34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9228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Connector Thread</a:t>
                      </a:r>
                      <a:endParaRPr lang="en-US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966" marR="66966" marT="0" marB="0" anchor="ctr"/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Crimp fixture</a:t>
                      </a:r>
                      <a:endParaRPr lang="en-US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966" marR="66966" marT="0" marB="0" anchor="ctr"/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Test Pin P/N, Handle P/N</a:t>
                      </a:r>
                      <a:endParaRPr lang="en-US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966" marR="66966" marT="0" marB="0" anchor="ctr"/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Test Pin Diameter</a:t>
                      </a:r>
                      <a:br>
                        <a:rPr lang="en-US" sz="800" dirty="0">
                          <a:effectLst/>
                        </a:rPr>
                      </a:br>
                      <a:r>
                        <a:rPr lang="en-US" sz="800" dirty="0">
                          <a:effectLst/>
                        </a:rPr>
                        <a:t>(+.0000 / -.0002)</a:t>
                      </a:r>
                      <a:endParaRPr lang="en-US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966" marR="66966" marT="0" marB="0" anchor="ctr"/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Mass (oz.)</a:t>
                      </a:r>
                      <a:endParaRPr lang="en-US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966" marR="66966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486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10-32</a:t>
                      </a:r>
                      <a:endParaRPr lang="en-US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966" marR="66966" marT="0" marB="0" anchor="ctr"/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34017-01</a:t>
                      </a:r>
                      <a:endParaRPr lang="en-US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966" marR="66966" marT="0" marB="0" anchor="ctr"/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50651-01, </a:t>
                      </a:r>
                    </a:p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50649-01</a:t>
                      </a:r>
                      <a:endParaRPr lang="en-US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966" marR="66966" marT="0" marB="0" anchor="ctr"/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0.030</a:t>
                      </a:r>
                      <a:endParaRPr lang="en-US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966" marR="66966" marT="0" marB="0" anchor="ctr"/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3.0</a:t>
                      </a:r>
                      <a:endParaRPr lang="en-US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966" marR="66966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486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10-32 with slotted insulator</a:t>
                      </a:r>
                      <a:endParaRPr lang="en-US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966" marR="66966" marT="0" marB="0" anchor="ctr"/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FF0000"/>
                          </a:solidFill>
                          <a:effectLst/>
                        </a:rPr>
                        <a:t>52128-01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966" marR="66966" marT="0" marB="0" anchor="ctr"/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50651-01, </a:t>
                      </a:r>
                    </a:p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50649-01</a:t>
                      </a:r>
                      <a:endParaRPr lang="en-US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966" marR="66966" marT="0" marB="0" anchor="ctr"/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0.030</a:t>
                      </a:r>
                      <a:endParaRPr lang="en-US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966" marR="66966" marT="0" marB="0" anchor="ctr"/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3.0</a:t>
                      </a:r>
                      <a:endParaRPr lang="en-US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966" marR="66966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3234853" y="2268379"/>
            <a:ext cx="685799" cy="2462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Table 1</a:t>
            </a:r>
            <a:endParaRPr lang="en-US" sz="1000" dirty="0">
              <a:solidFill>
                <a:srgbClr val="000000"/>
              </a:solidFill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94" r="13051"/>
          <a:stretch/>
        </p:blipFill>
        <p:spPr>
          <a:xfrm>
            <a:off x="4591050" y="2846974"/>
            <a:ext cx="1467844" cy="243437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2" r="10210"/>
          <a:stretch/>
        </p:blipFill>
        <p:spPr>
          <a:xfrm>
            <a:off x="2807679" y="2835105"/>
            <a:ext cx="1540147" cy="2434373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5"/>
          <a:stretch/>
        </p:blipFill>
        <p:spPr>
          <a:xfrm>
            <a:off x="4665688" y="6068199"/>
            <a:ext cx="1392212" cy="2120987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33" r="28093"/>
          <a:stretch/>
        </p:blipFill>
        <p:spPr>
          <a:xfrm>
            <a:off x="2906556" y="6036609"/>
            <a:ext cx="1578290" cy="212098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49" name="Straight Arrow Connector 48"/>
          <p:cNvCxnSpPr>
            <a:stCxn id="37" idx="1"/>
          </p:cNvCxnSpPr>
          <p:nvPr/>
        </p:nvCxnSpPr>
        <p:spPr>
          <a:xfrm flipH="1">
            <a:off x="5423865" y="3612469"/>
            <a:ext cx="726425" cy="380873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34" idx="1"/>
          </p:cNvCxnSpPr>
          <p:nvPr/>
        </p:nvCxnSpPr>
        <p:spPr>
          <a:xfrm flipH="1">
            <a:off x="5423865" y="4259848"/>
            <a:ext cx="726424" cy="169277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36" idx="3"/>
          </p:cNvCxnSpPr>
          <p:nvPr/>
        </p:nvCxnSpPr>
        <p:spPr>
          <a:xfrm>
            <a:off x="959725" y="4466138"/>
            <a:ext cx="697625" cy="410662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11" idx="3"/>
          </p:cNvCxnSpPr>
          <p:nvPr/>
        </p:nvCxnSpPr>
        <p:spPr>
          <a:xfrm>
            <a:off x="5029200" y="2729300"/>
            <a:ext cx="332878" cy="547300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11" idx="2"/>
          </p:cNvCxnSpPr>
          <p:nvPr/>
        </p:nvCxnSpPr>
        <p:spPr>
          <a:xfrm>
            <a:off x="3695701" y="2867799"/>
            <a:ext cx="0" cy="243379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11" idx="1"/>
          </p:cNvCxnSpPr>
          <p:nvPr/>
        </p:nvCxnSpPr>
        <p:spPr>
          <a:xfrm flipH="1">
            <a:off x="2057403" y="2729300"/>
            <a:ext cx="304798" cy="381878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8"/>
          <p:cNvSpPr>
            <a:spLocks noChangeArrowheads="1"/>
          </p:cNvSpPr>
          <p:nvPr/>
        </p:nvSpPr>
        <p:spPr bwMode="auto">
          <a:xfrm>
            <a:off x="1104900" y="5209401"/>
            <a:ext cx="4991100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(figure  </a:t>
            </a:r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14b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Rectangle 18"/>
          <p:cNvSpPr>
            <a:spLocks noChangeArrowheads="1"/>
          </p:cNvSpPr>
          <p:nvPr/>
        </p:nvSpPr>
        <p:spPr bwMode="auto">
          <a:xfrm>
            <a:off x="1104900" y="8171498"/>
            <a:ext cx="5045389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(figure  </a:t>
            </a:r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15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1" name="Straight Arrow Connector 80"/>
          <p:cNvCxnSpPr>
            <a:stCxn id="21" idx="1"/>
          </p:cNvCxnSpPr>
          <p:nvPr/>
        </p:nvCxnSpPr>
        <p:spPr>
          <a:xfrm flipH="1">
            <a:off x="2000253" y="5929700"/>
            <a:ext cx="533398" cy="852100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21" idx="2"/>
          </p:cNvCxnSpPr>
          <p:nvPr/>
        </p:nvCxnSpPr>
        <p:spPr>
          <a:xfrm>
            <a:off x="3638551" y="6068199"/>
            <a:ext cx="171449" cy="713601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21" idx="3"/>
          </p:cNvCxnSpPr>
          <p:nvPr/>
        </p:nvCxnSpPr>
        <p:spPr>
          <a:xfrm>
            <a:off x="4743451" y="5929700"/>
            <a:ext cx="645772" cy="852100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362201" y="2590800"/>
            <a:ext cx="2666999" cy="276999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Adapter </a:t>
            </a:r>
            <a:r>
              <a:rPr lang="en-US" sz="1200" dirty="0" smtClean="0"/>
              <a:t> /  Sensor / Cable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2533651" y="5791200"/>
            <a:ext cx="2209800" cy="276999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Lift by the alignment fixture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6150290" y="4635415"/>
            <a:ext cx="685799" cy="338554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Mass (weight)</a:t>
            </a:r>
            <a:endParaRPr lang="en-US" sz="800" dirty="0">
              <a:solidFill>
                <a:srgbClr val="000000"/>
              </a:solidFill>
            </a:endParaRPr>
          </a:p>
        </p:txBody>
      </p:sp>
      <p:cxnSp>
        <p:nvCxnSpPr>
          <p:cNvPr id="38" name="Straight Arrow Connector 37"/>
          <p:cNvCxnSpPr>
            <a:stCxn id="35" idx="1"/>
          </p:cNvCxnSpPr>
          <p:nvPr/>
        </p:nvCxnSpPr>
        <p:spPr>
          <a:xfrm flipH="1">
            <a:off x="5562600" y="4804692"/>
            <a:ext cx="587690" cy="169277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588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2166</TotalTime>
  <Words>763</Words>
  <Application>Microsoft Office PowerPoint</Application>
  <PresentationFormat>Custom</PresentationFormat>
  <Paragraphs>96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Company>PCB Piezotronics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Garza</dc:creator>
  <cp:lastModifiedBy>Mark Wollenberg</cp:lastModifiedBy>
  <cp:revision>196</cp:revision>
  <cp:lastPrinted>2014-07-10T15:32:59Z</cp:lastPrinted>
  <dcterms:created xsi:type="dcterms:W3CDTF">2013-07-09T18:07:56Z</dcterms:created>
  <dcterms:modified xsi:type="dcterms:W3CDTF">2018-01-15T18:43:07Z</dcterms:modified>
</cp:coreProperties>
</file>