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5" r:id="rId2"/>
    <p:sldId id="276" r:id="rId3"/>
    <p:sldId id="277" r:id="rId4"/>
    <p:sldId id="278" r:id="rId5"/>
    <p:sldId id="279" r:id="rId6"/>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64" autoAdjust="0"/>
    <p:restoredTop sz="94639" autoAdjust="0"/>
  </p:normalViewPr>
  <p:slideViewPr>
    <p:cSldViewPr>
      <p:cViewPr varScale="1">
        <p:scale>
          <a:sx n="53" d="100"/>
          <a:sy n="53" d="100"/>
        </p:scale>
        <p:origin x="53" y="168"/>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1651"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2EF7DA-AE5C-4554-BE0A-CF72C2A13902}" type="datetimeFigureOut">
              <a:rPr lang="en-US" smtClean="0"/>
              <a:t>7/27/2020</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66CC6E-D67B-422E-A430-E975DA3D24D6}" type="slidenum">
              <a:rPr lang="en-US" smtClean="0"/>
              <a:t>‹#›</a:t>
            </a:fld>
            <a:endParaRPr lang="en-US"/>
          </a:p>
        </p:txBody>
      </p:sp>
    </p:spTree>
    <p:extLst>
      <p:ext uri="{BB962C8B-B14F-4D97-AF65-F5344CB8AC3E}">
        <p14:creationId xmlns:p14="http://schemas.microsoft.com/office/powerpoint/2010/main" val="4219906864"/>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6CC6E-D67B-422E-A430-E975DA3D24D6}" type="slidenum">
              <a:rPr lang="en-US" smtClean="0"/>
              <a:t>1</a:t>
            </a:fld>
            <a:endParaRPr lang="en-US"/>
          </a:p>
        </p:txBody>
      </p:sp>
    </p:spTree>
    <p:extLst>
      <p:ext uri="{BB962C8B-B14F-4D97-AF65-F5344CB8AC3E}">
        <p14:creationId xmlns:p14="http://schemas.microsoft.com/office/powerpoint/2010/main" val="270424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6CC6E-D67B-422E-A430-E975DA3D24D6}" type="slidenum">
              <a:rPr lang="en-US" smtClean="0"/>
              <a:t>2</a:t>
            </a:fld>
            <a:endParaRPr lang="en-US"/>
          </a:p>
        </p:txBody>
      </p:sp>
    </p:spTree>
    <p:extLst>
      <p:ext uri="{BB962C8B-B14F-4D97-AF65-F5344CB8AC3E}">
        <p14:creationId xmlns:p14="http://schemas.microsoft.com/office/powerpoint/2010/main" val="414884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6CC6E-D67B-422E-A430-E975DA3D24D6}" type="slidenum">
              <a:rPr lang="en-US" smtClean="0"/>
              <a:t>3</a:t>
            </a:fld>
            <a:endParaRPr lang="en-US"/>
          </a:p>
        </p:txBody>
      </p:sp>
    </p:spTree>
    <p:extLst>
      <p:ext uri="{BB962C8B-B14F-4D97-AF65-F5344CB8AC3E}">
        <p14:creationId xmlns:p14="http://schemas.microsoft.com/office/powerpoint/2010/main" val="277948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6CC6E-D67B-422E-A430-E975DA3D24D6}" type="slidenum">
              <a:rPr lang="en-US" smtClean="0"/>
              <a:t>4</a:t>
            </a:fld>
            <a:endParaRPr lang="en-US"/>
          </a:p>
        </p:txBody>
      </p:sp>
    </p:spTree>
    <p:extLst>
      <p:ext uri="{BB962C8B-B14F-4D97-AF65-F5344CB8AC3E}">
        <p14:creationId xmlns:p14="http://schemas.microsoft.com/office/powerpoint/2010/main" val="277200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6CC6E-D67B-422E-A430-E975DA3D24D6}" type="slidenum">
              <a:rPr lang="en-US" smtClean="0"/>
              <a:t>5</a:t>
            </a:fld>
            <a:endParaRPr lang="en-US"/>
          </a:p>
        </p:txBody>
      </p:sp>
    </p:spTree>
    <p:extLst>
      <p:ext uri="{BB962C8B-B14F-4D97-AF65-F5344CB8AC3E}">
        <p14:creationId xmlns:p14="http://schemas.microsoft.com/office/powerpoint/2010/main" val="290511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xx/xx/xxxx</a:t>
            </a:r>
            <a:endParaRPr lang="en-US"/>
          </a:p>
        </p:txBody>
      </p:sp>
      <p:sp>
        <p:nvSpPr>
          <p:cNvPr id="5" name="Footer Placeholder 4"/>
          <p:cNvSpPr>
            <a:spLocks noGrp="1"/>
          </p:cNvSpPr>
          <p:nvPr>
            <p:ph type="ftr" sz="quarter" idx="11"/>
          </p:nvPr>
        </p:nvSpPr>
        <p:spPr/>
        <p:txBody>
          <a:bodyPr/>
          <a:lstStyle/>
          <a:p>
            <a:r>
              <a:rPr lang="en-US" smtClean="0"/>
              <a:t>Rev. xx</a:t>
            </a:r>
            <a:endParaRPr lang="en-US"/>
          </a:p>
        </p:txBody>
      </p:sp>
      <p:sp>
        <p:nvSpPr>
          <p:cNvPr id="6" name="Slide Number Placeholder 5"/>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38559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xx/xx/xxxx</a:t>
            </a:r>
            <a:endParaRPr lang="en-US"/>
          </a:p>
        </p:txBody>
      </p:sp>
      <p:sp>
        <p:nvSpPr>
          <p:cNvPr id="5" name="Footer Placeholder 4"/>
          <p:cNvSpPr>
            <a:spLocks noGrp="1"/>
          </p:cNvSpPr>
          <p:nvPr>
            <p:ph type="ftr" sz="quarter" idx="11"/>
          </p:nvPr>
        </p:nvSpPr>
        <p:spPr/>
        <p:txBody>
          <a:bodyPr/>
          <a:lstStyle/>
          <a:p>
            <a:r>
              <a:rPr lang="en-US" smtClean="0"/>
              <a:t>Rev. xx</a:t>
            </a:r>
            <a:endParaRPr lang="en-US"/>
          </a:p>
        </p:txBody>
      </p:sp>
      <p:sp>
        <p:nvSpPr>
          <p:cNvPr id="6" name="Slide Number Placeholder 5"/>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26564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xx/xx/xxxx</a:t>
            </a:r>
            <a:endParaRPr lang="en-US"/>
          </a:p>
        </p:txBody>
      </p:sp>
      <p:sp>
        <p:nvSpPr>
          <p:cNvPr id="5" name="Footer Placeholder 4"/>
          <p:cNvSpPr>
            <a:spLocks noGrp="1"/>
          </p:cNvSpPr>
          <p:nvPr>
            <p:ph type="ftr" sz="quarter" idx="11"/>
          </p:nvPr>
        </p:nvSpPr>
        <p:spPr/>
        <p:txBody>
          <a:bodyPr/>
          <a:lstStyle/>
          <a:p>
            <a:r>
              <a:rPr lang="en-US" smtClean="0"/>
              <a:t>Rev. xx</a:t>
            </a:r>
            <a:endParaRPr lang="en-US"/>
          </a:p>
        </p:txBody>
      </p:sp>
      <p:sp>
        <p:nvSpPr>
          <p:cNvPr id="6" name="Slide Number Placeholder 5"/>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92871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xx/xx/xxxx</a:t>
            </a:r>
            <a:endParaRPr lang="en-US"/>
          </a:p>
        </p:txBody>
      </p:sp>
      <p:sp>
        <p:nvSpPr>
          <p:cNvPr id="5" name="Footer Placeholder 4"/>
          <p:cNvSpPr>
            <a:spLocks noGrp="1"/>
          </p:cNvSpPr>
          <p:nvPr>
            <p:ph type="ftr" sz="quarter" idx="11"/>
          </p:nvPr>
        </p:nvSpPr>
        <p:spPr/>
        <p:txBody>
          <a:bodyPr/>
          <a:lstStyle/>
          <a:p>
            <a:r>
              <a:rPr lang="en-US" smtClean="0"/>
              <a:t>Rev. xx</a:t>
            </a:r>
            <a:endParaRPr lang="en-US"/>
          </a:p>
        </p:txBody>
      </p:sp>
      <p:sp>
        <p:nvSpPr>
          <p:cNvPr id="6" name="Slide Number Placeholder 5"/>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375395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xx/xx/xxxx</a:t>
            </a:r>
            <a:endParaRPr lang="en-US"/>
          </a:p>
        </p:txBody>
      </p:sp>
      <p:sp>
        <p:nvSpPr>
          <p:cNvPr id="5" name="Footer Placeholder 4"/>
          <p:cNvSpPr>
            <a:spLocks noGrp="1"/>
          </p:cNvSpPr>
          <p:nvPr>
            <p:ph type="ftr" sz="quarter" idx="11"/>
          </p:nvPr>
        </p:nvSpPr>
        <p:spPr/>
        <p:txBody>
          <a:bodyPr/>
          <a:lstStyle/>
          <a:p>
            <a:r>
              <a:rPr lang="en-US" smtClean="0"/>
              <a:t>Rev. xx</a:t>
            </a:r>
            <a:endParaRPr lang="en-US"/>
          </a:p>
        </p:txBody>
      </p:sp>
      <p:sp>
        <p:nvSpPr>
          <p:cNvPr id="6" name="Slide Number Placeholder 5"/>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41952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xx/xx/xxxx</a:t>
            </a:r>
            <a:endParaRPr lang="en-US"/>
          </a:p>
        </p:txBody>
      </p:sp>
      <p:sp>
        <p:nvSpPr>
          <p:cNvPr id="6" name="Footer Placeholder 5"/>
          <p:cNvSpPr>
            <a:spLocks noGrp="1"/>
          </p:cNvSpPr>
          <p:nvPr>
            <p:ph type="ftr" sz="quarter" idx="11"/>
          </p:nvPr>
        </p:nvSpPr>
        <p:spPr/>
        <p:txBody>
          <a:bodyPr/>
          <a:lstStyle/>
          <a:p>
            <a:r>
              <a:rPr lang="en-US" smtClean="0"/>
              <a:t>Rev. xx</a:t>
            </a:r>
            <a:endParaRPr lang="en-US"/>
          </a:p>
        </p:txBody>
      </p:sp>
      <p:sp>
        <p:nvSpPr>
          <p:cNvPr id="7" name="Slide Number Placeholder 6"/>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284976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xx/xx/xxxx</a:t>
            </a:r>
            <a:endParaRPr lang="en-US"/>
          </a:p>
        </p:txBody>
      </p:sp>
      <p:sp>
        <p:nvSpPr>
          <p:cNvPr id="8" name="Footer Placeholder 7"/>
          <p:cNvSpPr>
            <a:spLocks noGrp="1"/>
          </p:cNvSpPr>
          <p:nvPr>
            <p:ph type="ftr" sz="quarter" idx="11"/>
          </p:nvPr>
        </p:nvSpPr>
        <p:spPr/>
        <p:txBody>
          <a:bodyPr/>
          <a:lstStyle/>
          <a:p>
            <a:r>
              <a:rPr lang="en-US" smtClean="0"/>
              <a:t>Rev. xx</a:t>
            </a:r>
            <a:endParaRPr lang="en-US"/>
          </a:p>
        </p:txBody>
      </p:sp>
      <p:sp>
        <p:nvSpPr>
          <p:cNvPr id="9" name="Slide Number Placeholder 8"/>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94625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xx/xx/xxxx</a:t>
            </a:r>
            <a:endParaRPr lang="en-US"/>
          </a:p>
        </p:txBody>
      </p:sp>
      <p:sp>
        <p:nvSpPr>
          <p:cNvPr id="4" name="Footer Placeholder 3"/>
          <p:cNvSpPr>
            <a:spLocks noGrp="1"/>
          </p:cNvSpPr>
          <p:nvPr>
            <p:ph type="ftr" sz="quarter" idx="11"/>
          </p:nvPr>
        </p:nvSpPr>
        <p:spPr/>
        <p:txBody>
          <a:bodyPr/>
          <a:lstStyle/>
          <a:p>
            <a:r>
              <a:rPr lang="en-US" smtClean="0"/>
              <a:t>Rev. xx</a:t>
            </a:r>
            <a:endParaRPr lang="en-US"/>
          </a:p>
        </p:txBody>
      </p:sp>
      <p:sp>
        <p:nvSpPr>
          <p:cNvPr id="5" name="Slide Number Placeholder 4"/>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115218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xx/xx/xxxx</a:t>
            </a:r>
            <a:endParaRPr lang="en-US"/>
          </a:p>
        </p:txBody>
      </p:sp>
      <p:sp>
        <p:nvSpPr>
          <p:cNvPr id="3" name="Footer Placeholder 2"/>
          <p:cNvSpPr>
            <a:spLocks noGrp="1"/>
          </p:cNvSpPr>
          <p:nvPr>
            <p:ph type="ftr" sz="quarter" idx="11"/>
          </p:nvPr>
        </p:nvSpPr>
        <p:spPr/>
        <p:txBody>
          <a:bodyPr/>
          <a:lstStyle/>
          <a:p>
            <a:r>
              <a:rPr lang="en-US" smtClean="0"/>
              <a:t>Rev. xx</a:t>
            </a:r>
            <a:endParaRPr lang="en-US"/>
          </a:p>
        </p:txBody>
      </p:sp>
      <p:sp>
        <p:nvSpPr>
          <p:cNvPr id="4" name="Slide Number Placeholder 3"/>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172136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xx/xx/xxxx</a:t>
            </a:r>
            <a:endParaRPr lang="en-US"/>
          </a:p>
        </p:txBody>
      </p:sp>
      <p:sp>
        <p:nvSpPr>
          <p:cNvPr id="6" name="Footer Placeholder 5"/>
          <p:cNvSpPr>
            <a:spLocks noGrp="1"/>
          </p:cNvSpPr>
          <p:nvPr>
            <p:ph type="ftr" sz="quarter" idx="11"/>
          </p:nvPr>
        </p:nvSpPr>
        <p:spPr/>
        <p:txBody>
          <a:bodyPr/>
          <a:lstStyle/>
          <a:p>
            <a:r>
              <a:rPr lang="en-US" smtClean="0"/>
              <a:t>Rev. xx</a:t>
            </a:r>
            <a:endParaRPr lang="en-US"/>
          </a:p>
        </p:txBody>
      </p:sp>
      <p:sp>
        <p:nvSpPr>
          <p:cNvPr id="7" name="Slide Number Placeholder 6"/>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307821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xx/xx/xxxx</a:t>
            </a:r>
            <a:endParaRPr lang="en-US"/>
          </a:p>
        </p:txBody>
      </p:sp>
      <p:sp>
        <p:nvSpPr>
          <p:cNvPr id="6" name="Footer Placeholder 5"/>
          <p:cNvSpPr>
            <a:spLocks noGrp="1"/>
          </p:cNvSpPr>
          <p:nvPr>
            <p:ph type="ftr" sz="quarter" idx="11"/>
          </p:nvPr>
        </p:nvSpPr>
        <p:spPr/>
        <p:txBody>
          <a:bodyPr/>
          <a:lstStyle/>
          <a:p>
            <a:r>
              <a:rPr lang="en-US" smtClean="0"/>
              <a:t>Rev. xx</a:t>
            </a:r>
            <a:endParaRPr lang="en-US"/>
          </a:p>
        </p:txBody>
      </p:sp>
      <p:sp>
        <p:nvSpPr>
          <p:cNvPr id="7" name="Slide Number Placeholder 6"/>
          <p:cNvSpPr>
            <a:spLocks noGrp="1"/>
          </p:cNvSpPr>
          <p:nvPr>
            <p:ph type="sldNum" sz="quarter" idx="12"/>
          </p:nvPr>
        </p:nvSpPr>
        <p:spPr/>
        <p:txBody>
          <a:bodyPr/>
          <a:lstStyle/>
          <a:p>
            <a:fld id="{A8E1B8BC-B549-4654-96FB-95A40DD64ADA}" type="slidenum">
              <a:rPr lang="en-US" smtClean="0"/>
              <a:t>‹#›</a:t>
            </a:fld>
            <a:endParaRPr lang="en-US"/>
          </a:p>
        </p:txBody>
      </p:sp>
    </p:spTree>
    <p:extLst>
      <p:ext uri="{BB962C8B-B14F-4D97-AF65-F5344CB8AC3E}">
        <p14:creationId xmlns:p14="http://schemas.microsoft.com/office/powerpoint/2010/main" val="111706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r>
              <a:rPr lang="en-US" smtClean="0"/>
              <a:t>xx/xx/xxxx</a:t>
            </a:r>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r>
              <a:rPr lang="en-US" smtClean="0"/>
              <a:t>Rev. xx</a:t>
            </a:r>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A8E1B8BC-B549-4654-96FB-95A40DD64ADA}" type="slidenum">
              <a:rPr lang="en-US" smtClean="0"/>
              <a:t>‹#›</a:t>
            </a:fld>
            <a:endParaRPr lang="en-US"/>
          </a:p>
        </p:txBody>
      </p:sp>
    </p:spTree>
    <p:extLst>
      <p:ext uri="{BB962C8B-B14F-4D97-AF65-F5344CB8AC3E}">
        <p14:creationId xmlns:p14="http://schemas.microsoft.com/office/powerpoint/2010/main" val="346885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1905640"/>
              </p:ext>
            </p:extLst>
          </p:nvPr>
        </p:nvGraphicFramePr>
        <p:xfrm>
          <a:off x="167643" y="259080"/>
          <a:ext cx="9585957" cy="7387480"/>
        </p:xfrm>
        <a:graphic>
          <a:graphicData uri="http://schemas.openxmlformats.org/drawingml/2006/table">
            <a:tbl>
              <a:tblPr firstRow="1" bandRow="1">
                <a:tableStyleId>{073A0DAA-6AF3-43AB-8588-CEC1D06C72B9}</a:tableStyleId>
              </a:tblPr>
              <a:tblGrid>
                <a:gridCol w="975357">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1200636">
                <a:tc gridSpan="2">
                  <a:txBody>
                    <a:bodyPr/>
                    <a:lstStyle/>
                    <a:p>
                      <a:pPr algn="ct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eaLnBrk="1" hangingPunct="1">
                        <a:spcBef>
                          <a:spcPct val="20000"/>
                        </a:spcBef>
                      </a:pPr>
                      <a:r>
                        <a:rPr lang="en-US" sz="2000" b="0" dirty="0" smtClean="0">
                          <a:solidFill>
                            <a:schemeClr val="tx1"/>
                          </a:solidFill>
                          <a:latin typeface="Arial" pitchFamily="34" charset="0"/>
                          <a:cs typeface="Arial" pitchFamily="34" charset="0"/>
                        </a:rPr>
                        <a:t>Visual Inspection Master – </a:t>
                      </a:r>
                      <a:r>
                        <a:rPr lang="en-US" sz="2000" b="0" i="1" dirty="0" smtClean="0">
                          <a:solidFill>
                            <a:schemeClr val="tx1"/>
                          </a:solidFill>
                          <a:latin typeface="Arial" pitchFamily="34" charset="0"/>
                          <a:cs typeface="Arial" pitchFamily="34" charset="0"/>
                        </a:rPr>
                        <a:t>(Department)</a:t>
                      </a:r>
                      <a:br>
                        <a:rPr lang="en-US" sz="2000" b="0" i="1"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Inspection Control Method</a:t>
                      </a:r>
                    </a:p>
                    <a:p>
                      <a:pPr algn="ctr" eaLnBrk="1" hangingPunct="1">
                        <a:spcBef>
                          <a:spcPct val="20000"/>
                        </a:spcBef>
                      </a:pPr>
                      <a:r>
                        <a:rPr lang="en-US" sz="1100" b="0" dirty="0" smtClean="0">
                          <a:solidFill>
                            <a:schemeClr val="tx1"/>
                          </a:solidFill>
                          <a:latin typeface="Arial" pitchFamily="34" charset="0"/>
                          <a:cs typeface="Arial" pitchFamily="34" charset="0"/>
                        </a:rPr>
                        <a:t>Note: Always reference the drawing when inspecting.  If there is a conflict between the Visual Inspection Master and the drawing, always follow the drawing.</a:t>
                      </a: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pitchFamily="34" charset="0"/>
                          <a:cs typeface="Arial" pitchFamily="34" charset="0"/>
                        </a:rPr>
                        <a:t>QA111</a:t>
                      </a:r>
                      <a:r>
                        <a:rPr lang="en-US" sz="2000" b="0" dirty="0" smtClean="0">
                          <a:solidFill>
                            <a:srgbClr val="FF0000"/>
                          </a:solidFill>
                          <a:latin typeface="Arial" pitchFamily="34" charset="0"/>
                          <a:cs typeface="Arial" pitchFamily="34" charset="0"/>
                        </a:rPr>
                        <a:t/>
                      </a:r>
                      <a:br>
                        <a:rPr lang="en-US" sz="2000" b="0" dirty="0" smtClean="0">
                          <a:solidFill>
                            <a:srgbClr val="FF0000"/>
                          </a:solidFill>
                          <a:latin typeface="Arial" pitchFamily="34" charset="0"/>
                          <a:cs typeface="Arial" pitchFamily="34" charset="0"/>
                        </a:rPr>
                      </a:b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4140">
                <a:tc>
                  <a:txBody>
                    <a:bodyPr/>
                    <a:lstStyle/>
                    <a:p>
                      <a:pPr algn="ctr" eaLnBrk="1" hangingPunct="1"/>
                      <a:r>
                        <a:rPr lang="en-US" sz="900" dirty="0" smtClean="0">
                          <a:latin typeface="Arial" pitchFamily="34" charset="0"/>
                          <a:cs typeface="Arial" pitchFamily="34" charset="0"/>
                        </a:rPr>
                        <a:t>Non-conformance</a:t>
                      </a:r>
                    </a:p>
                    <a:p>
                      <a:pPr algn="ctr" eaLnBrk="1" hangingPunct="1"/>
                      <a:r>
                        <a:rPr lang="en-US" sz="900" dirty="0" smtClean="0">
                          <a:latin typeface="Arial" pitchFamily="34" charset="0"/>
                          <a:cs typeface="Arial" pitchFamily="34" charset="0"/>
                        </a:rPr>
                        <a:t>Type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900" dirty="0">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8000"/>
                          </a:solidFill>
                          <a:effectLst/>
                          <a:latin typeface="Arial" panose="020B0604020202020204" pitchFamily="34" charset="0"/>
                          <a:cs typeface="Arial" panose="020B0604020202020204" pitchFamily="34" charset="0"/>
                        </a:rPr>
                        <a:t>ACCEPT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0" dirty="0" smtClean="0">
                          <a:solidFill>
                            <a:srgbClr val="FF0000"/>
                          </a:solidFill>
                          <a:latin typeface="Arial" panose="020B0604020202020204" pitchFamily="34" charset="0"/>
                          <a:cs typeface="Arial" panose="020B0604020202020204" pitchFamily="34" charset="0"/>
                        </a:rPr>
                        <a:t>REJECT</a:t>
                      </a:r>
                      <a:endParaRPr lang="en-US" sz="2700" dirty="0">
                        <a:solidFill>
                          <a:srgbClr val="FF0000"/>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Arial" pitchFamily="34" charset="0"/>
                          <a:cs typeface="Arial" pitchFamily="34" charset="0"/>
                        </a:rPr>
                        <a:t>Measurement Method</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29544">
                <a:tc>
                  <a:txBody>
                    <a:bodyPr/>
                    <a:lstStyle/>
                    <a:p>
                      <a:pPr lvl="0" eaLnBrk="1" fontAlgn="base" hangingPunct="1">
                        <a:spcBef>
                          <a:spcPct val="20000"/>
                        </a:spcBef>
                        <a:spcAft>
                          <a:spcPct val="0"/>
                        </a:spcAft>
                      </a:pPr>
                      <a:r>
                        <a:rPr lang="en-US" sz="1100" dirty="0" smtClean="0">
                          <a:latin typeface="Arial" pitchFamily="34" charset="0"/>
                          <a:cs typeface="Arial" pitchFamily="34" charset="0"/>
                        </a:rPr>
                        <a:t>Paint - Shaker Body &amp; Housings</a:t>
                      </a:r>
                    </a:p>
                    <a:p>
                      <a:pPr lvl="0" eaLnBrk="1" fontAlgn="base" hangingPunct="1">
                        <a:spcBef>
                          <a:spcPct val="20000"/>
                        </a:spcBef>
                        <a:spcAft>
                          <a:spcPct val="0"/>
                        </a:spcAft>
                      </a:pPr>
                      <a:endParaRPr lang="en-US" sz="1100" dirty="0" smtClean="0">
                        <a:latin typeface="Arial" pitchFamily="34" charset="0"/>
                        <a:cs typeface="Arial" pitchFamily="34" charset="0"/>
                      </a:endParaRPr>
                    </a:p>
                    <a:p>
                      <a:pPr lvl="0" eaLnBrk="1" fontAlgn="base" hangingPunct="1">
                        <a:spcBef>
                          <a:spcPct val="20000"/>
                        </a:spcBef>
                        <a:spcAft>
                          <a:spcPct val="0"/>
                        </a:spcAft>
                      </a:pPr>
                      <a:endParaRPr lang="en-US" sz="1100" dirty="0" smtClean="0">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spcBef>
                          <a:spcPct val="50000"/>
                        </a:spcBef>
                      </a:pPr>
                      <a:r>
                        <a:rPr lang="en-US" sz="1100" b="1" dirty="0" smtClean="0">
                          <a:solidFill>
                            <a:srgbClr val="008000"/>
                          </a:solidFill>
                          <a:latin typeface="Arial" pitchFamily="34" charset="0"/>
                          <a:cs typeface="Arial" pitchFamily="34" charset="0"/>
                        </a:rPr>
                        <a:t>TARGET</a:t>
                      </a:r>
                      <a:r>
                        <a:rPr lang="en-US" sz="1100" b="0" dirty="0" smtClean="0">
                          <a:solidFill>
                            <a:srgbClr val="008000"/>
                          </a:solidFill>
                          <a:latin typeface="Arial" pitchFamily="34" charset="0"/>
                          <a:cs typeface="Arial" pitchFamily="34" charset="0"/>
                        </a:rPr>
                        <a:t>–</a:t>
                      </a:r>
                    </a:p>
                    <a:p>
                      <a:pPr eaLnBrk="1" hangingPunct="1">
                        <a:spcBef>
                          <a:spcPct val="50000"/>
                        </a:spcBef>
                      </a:pPr>
                      <a:r>
                        <a:rPr lang="en-US" sz="1100" b="0" dirty="0" smtClean="0">
                          <a:solidFill>
                            <a:srgbClr val="008000"/>
                          </a:solidFill>
                          <a:latin typeface="Arial" pitchFamily="34" charset="0"/>
                          <a:cs typeface="Arial" pitchFamily="34" charset="0"/>
                        </a:rPr>
                        <a:t>Smooth appearance.  No gross imperfections present</a:t>
                      </a:r>
                    </a:p>
                    <a:p>
                      <a:pPr eaLnBrk="1" hangingPunct="1">
                        <a:spcBef>
                          <a:spcPct val="50000"/>
                        </a:spcBef>
                      </a:pPr>
                      <a:endParaRPr lang="en-US" sz="1100" b="0" dirty="0" smtClean="0">
                        <a:solidFill>
                          <a:schemeClr val="tx1"/>
                        </a:solidFill>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latin typeface="Arial" pitchFamily="34" charset="0"/>
                          <a:cs typeface="Arial" pitchFamily="34" charset="0"/>
                        </a:rPr>
                        <a:t>REJECT</a:t>
                      </a:r>
                      <a:r>
                        <a:rPr lang="en-US" sz="1100" dirty="0" smtClean="0">
                          <a:solidFill>
                            <a:srgbClr val="FF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Arial" panose="020B0604020202020204" pitchFamily="34" charset="0"/>
                          <a:ea typeface="+mn-ea"/>
                          <a:cs typeface="Arial" panose="020B0604020202020204" pitchFamily="34" charset="0"/>
                        </a:rPr>
                        <a:t>Reject any gross imperfections such as gouges in the coating, large chips, oil spots, staining, flaking, peeling, chalking, or any indication of corrosion.</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 parts should be held at a viewing distance of 18-24 inches.</a:t>
                      </a:r>
                    </a:p>
                    <a:p>
                      <a:pPr>
                        <a:spcBef>
                          <a:spcPct val="20000"/>
                        </a:spcBef>
                      </a:pPr>
                      <a:endParaRPr lang="en-US" altLang="en-US" sz="1100" b="1" dirty="0" smtClean="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9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Paint - Shaker Body &amp; Housings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8000"/>
                          </a:solidFill>
                          <a:latin typeface="Arial" pitchFamily="34" charset="0"/>
                          <a:cs typeface="Arial" pitchFamily="34" charset="0"/>
                        </a:rPr>
                        <a:t>ACCEPT</a:t>
                      </a:r>
                      <a:r>
                        <a:rPr lang="en-US" sz="1100" b="1" dirty="0" smtClean="0">
                          <a:solidFill>
                            <a:schemeClr val="tx1"/>
                          </a:solidFill>
                          <a:latin typeface="Arial" pitchFamily="34" charset="0"/>
                          <a:cs typeface="Arial" pitchFamily="34" charset="0"/>
                        </a:rPr>
                        <a:t>-  </a:t>
                      </a:r>
                      <a:r>
                        <a:rPr lang="en-US" sz="1000" b="1" dirty="0" smtClean="0">
                          <a:solidFill>
                            <a:schemeClr val="tx1"/>
                          </a:solidFill>
                          <a:latin typeface="Arial" pitchFamily="34" charset="0"/>
                          <a:cs typeface="Arial" pitchFamily="34" charset="0"/>
                        </a:rPr>
                        <a:t>Light scratches, runs and sags are permissible.  Pits and/or particles fully encapsulated in the paint finish are acceptable provided they are no larger than .060 inches in diameter, .020 inches in height and number no more than six for any twelve inch square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latin typeface="Arial" pitchFamily="34" charset="0"/>
                          <a:cs typeface="Arial" pitchFamily="34" charset="0"/>
                        </a:rPr>
                        <a:t>REJECT</a:t>
                      </a:r>
                      <a:r>
                        <a:rPr lang="en-US" sz="1100" dirty="0" smtClean="0">
                          <a:solidFill>
                            <a:srgbClr val="FF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Arial" panose="020B0604020202020204" pitchFamily="34" charset="0"/>
                          <a:ea typeface="+mn-ea"/>
                          <a:cs typeface="Arial" panose="020B0604020202020204" pitchFamily="34" charset="0"/>
                        </a:rPr>
                        <a:t>Reject parts that fail acceptance criteria.</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 parts should be held at a viewing distance of 18-24 inches.</a:t>
                      </a:r>
                    </a:p>
                    <a:p>
                      <a:pPr>
                        <a:spcBef>
                          <a:spcPct val="20000"/>
                        </a:spcBef>
                      </a:pPr>
                      <a:endParaRPr lang="en-US" altLang="en-US" sz="1100" b="1" dirty="0" smtClean="0">
                        <a:latin typeface="Arial" panose="020B0604020202020204" pitchFamily="34" charset="0"/>
                        <a:cs typeface="Arial" panose="020B0604020202020204" pitchFamily="34" charset="0"/>
                      </a:endParaRPr>
                    </a:p>
                    <a:p>
                      <a:pPr>
                        <a:spcBef>
                          <a:spcPct val="20000"/>
                        </a:spcBef>
                      </a:pPr>
                      <a:r>
                        <a:rPr lang="en-US" altLang="en-US" sz="1100" b="1" baseline="0" dirty="0" smtClean="0">
                          <a:latin typeface="Arial" panose="020B0604020202020204" pitchFamily="34" charset="0"/>
                          <a:cs typeface="Arial" panose="020B0604020202020204" pitchFamily="34" charset="0"/>
                        </a:rPr>
                        <a:t> </a:t>
                      </a:r>
                      <a:endParaRPr lang="en-US" altLang="en-US" sz="11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9" name="Picture 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518160"/>
            <a:ext cx="1257300" cy="5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a:xfrm>
            <a:off x="8001000" y="914400"/>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07/14/2020</a:t>
            </a:r>
            <a:endParaRPr lang="en-US" sz="2000" b="1" dirty="0">
              <a:solidFill>
                <a:srgbClr val="FF0000"/>
              </a:solidFill>
              <a:latin typeface="Arial" panose="020B0604020202020204" pitchFamily="34" charset="0"/>
              <a:cs typeface="Arial" panose="020B0604020202020204" pitchFamily="34" charset="0"/>
            </a:endParaRPr>
          </a:p>
        </p:txBody>
      </p:sp>
      <p:sp>
        <p:nvSpPr>
          <p:cNvPr id="11" name="Footer Placeholder 10"/>
          <p:cNvSpPr>
            <a:spLocks noGrp="1"/>
          </p:cNvSpPr>
          <p:nvPr>
            <p:ph type="ftr" sz="quarter" idx="11"/>
          </p:nvPr>
        </p:nvSpPr>
        <p:spPr>
          <a:xfrm>
            <a:off x="7848600" y="582031"/>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Rev. I</a:t>
            </a:r>
            <a:endParaRPr lang="en-US" sz="2000" b="1" dirty="0">
              <a:solidFill>
                <a:srgbClr val="FF0000"/>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a:xfrm>
            <a:off x="9342120" y="7282392"/>
            <a:ext cx="411480" cy="413808"/>
          </a:xfrm>
        </p:spPr>
        <p:txBody>
          <a:bodyPr/>
          <a:lstStyle/>
          <a:p>
            <a:fld id="{A8E1B8BC-B549-4654-96FB-95A40DD64ADA}" type="slidenum">
              <a:rPr lang="en-US" smtClean="0"/>
              <a:t>1</a:t>
            </a:fld>
            <a:endParaRPr lang="en-US" dirty="0"/>
          </a:p>
        </p:txBody>
      </p:sp>
      <p:sp>
        <p:nvSpPr>
          <p:cNvPr id="17" name="TextBox 16"/>
          <p:cNvSpPr txBox="1"/>
          <p:nvPr/>
        </p:nvSpPr>
        <p:spPr>
          <a:xfrm>
            <a:off x="228600" y="7391400"/>
            <a:ext cx="1504950" cy="215444"/>
          </a:xfrm>
          <a:prstGeom prst="rect">
            <a:avLst/>
          </a:prstGeom>
          <a:noFill/>
        </p:spPr>
        <p:txBody>
          <a:bodyPr wrap="square" rtlCol="0">
            <a:spAutoFit/>
          </a:bodyPr>
          <a:lstStyle/>
          <a:p>
            <a:r>
              <a:rPr lang="en-US" sz="800" dirty="0" smtClean="0"/>
              <a:t>QA071  Rev. C  10/16/15</a:t>
            </a:r>
            <a:endParaRPr lang="en-US" sz="800" dirty="0"/>
          </a:p>
        </p:txBody>
      </p:sp>
      <p:pic>
        <p:nvPicPr>
          <p:cNvPr id="3" name="Picture 2"/>
          <p:cNvPicPr>
            <a:picLocks noChangeAspect="1"/>
          </p:cNvPicPr>
          <p:nvPr/>
        </p:nvPicPr>
        <p:blipFill>
          <a:blip r:embed="rId4"/>
          <a:stretch>
            <a:fillRect/>
          </a:stretch>
        </p:blipFill>
        <p:spPr>
          <a:xfrm>
            <a:off x="5029200" y="2209800"/>
            <a:ext cx="2489889" cy="2054556"/>
          </a:xfrm>
          <a:prstGeom prst="rect">
            <a:avLst/>
          </a:prstGeom>
        </p:spPr>
      </p:pic>
      <p:pic>
        <p:nvPicPr>
          <p:cNvPr id="4" name="Picture 3"/>
          <p:cNvPicPr>
            <a:picLocks noChangeAspect="1"/>
          </p:cNvPicPr>
          <p:nvPr/>
        </p:nvPicPr>
        <p:blipFill>
          <a:blip r:embed="rId5"/>
          <a:stretch>
            <a:fillRect/>
          </a:stretch>
        </p:blipFill>
        <p:spPr>
          <a:xfrm>
            <a:off x="2438400" y="4495801"/>
            <a:ext cx="1058363" cy="1371600"/>
          </a:xfrm>
          <a:prstGeom prst="rect">
            <a:avLst/>
          </a:prstGeom>
        </p:spPr>
      </p:pic>
      <p:pic>
        <p:nvPicPr>
          <p:cNvPr id="5" name="Picture 4"/>
          <p:cNvPicPr>
            <a:picLocks noChangeAspect="1"/>
          </p:cNvPicPr>
          <p:nvPr/>
        </p:nvPicPr>
        <p:blipFill>
          <a:blip r:embed="rId6"/>
          <a:stretch>
            <a:fillRect/>
          </a:stretch>
        </p:blipFill>
        <p:spPr>
          <a:xfrm>
            <a:off x="2438400" y="6061162"/>
            <a:ext cx="1408298" cy="1213209"/>
          </a:xfrm>
          <a:prstGeom prst="rect">
            <a:avLst/>
          </a:prstGeom>
        </p:spPr>
      </p:pic>
      <p:pic>
        <p:nvPicPr>
          <p:cNvPr id="7" name="Picture 6"/>
          <p:cNvPicPr>
            <a:picLocks noChangeAspect="1"/>
          </p:cNvPicPr>
          <p:nvPr/>
        </p:nvPicPr>
        <p:blipFill>
          <a:blip r:embed="rId7"/>
          <a:stretch>
            <a:fillRect/>
          </a:stretch>
        </p:blipFill>
        <p:spPr>
          <a:xfrm>
            <a:off x="3581400" y="4587189"/>
            <a:ext cx="1274174" cy="1188823"/>
          </a:xfrm>
          <a:prstGeom prst="rect">
            <a:avLst/>
          </a:prstGeom>
        </p:spPr>
      </p:pic>
      <p:pic>
        <p:nvPicPr>
          <p:cNvPr id="8" name="Picture 7"/>
          <p:cNvPicPr>
            <a:picLocks noChangeAspect="1"/>
          </p:cNvPicPr>
          <p:nvPr/>
        </p:nvPicPr>
        <p:blipFill>
          <a:blip r:embed="rId8"/>
          <a:stretch>
            <a:fillRect/>
          </a:stretch>
        </p:blipFill>
        <p:spPr>
          <a:xfrm>
            <a:off x="5162015" y="4587189"/>
            <a:ext cx="1215648" cy="1473973"/>
          </a:xfrm>
          <a:prstGeom prst="rect">
            <a:avLst/>
          </a:prstGeom>
        </p:spPr>
      </p:pic>
      <p:pic>
        <p:nvPicPr>
          <p:cNvPr id="10" name="Picture 9"/>
          <p:cNvPicPr>
            <a:picLocks noChangeAspect="1"/>
          </p:cNvPicPr>
          <p:nvPr/>
        </p:nvPicPr>
        <p:blipFill>
          <a:blip r:embed="rId9"/>
          <a:stretch>
            <a:fillRect/>
          </a:stretch>
        </p:blipFill>
        <p:spPr>
          <a:xfrm>
            <a:off x="6390534" y="5631477"/>
            <a:ext cx="1128555" cy="1451000"/>
          </a:xfrm>
          <a:prstGeom prst="rect">
            <a:avLst/>
          </a:prstGeom>
        </p:spPr>
      </p:pic>
    </p:spTree>
    <p:extLst>
      <p:ext uri="{BB962C8B-B14F-4D97-AF65-F5344CB8AC3E}">
        <p14:creationId xmlns:p14="http://schemas.microsoft.com/office/powerpoint/2010/main" val="201363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1174755"/>
              </p:ext>
            </p:extLst>
          </p:nvPr>
        </p:nvGraphicFramePr>
        <p:xfrm>
          <a:off x="167643" y="259080"/>
          <a:ext cx="9585957" cy="6834052"/>
        </p:xfrm>
        <a:graphic>
          <a:graphicData uri="http://schemas.openxmlformats.org/drawingml/2006/table">
            <a:tbl>
              <a:tblPr firstRow="1" bandRow="1">
                <a:tableStyleId>{073A0DAA-6AF3-43AB-8588-CEC1D06C72B9}</a:tableStyleId>
              </a:tblPr>
              <a:tblGrid>
                <a:gridCol w="975357">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1200636">
                <a:tc gridSpan="2">
                  <a:txBody>
                    <a:bodyPr/>
                    <a:lstStyle/>
                    <a:p>
                      <a:pPr algn="ct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eaLnBrk="1" hangingPunct="1">
                        <a:spcBef>
                          <a:spcPct val="20000"/>
                        </a:spcBef>
                      </a:pPr>
                      <a:r>
                        <a:rPr lang="en-US" sz="2000" b="0" dirty="0" smtClean="0">
                          <a:solidFill>
                            <a:schemeClr val="tx1"/>
                          </a:solidFill>
                          <a:latin typeface="Arial" pitchFamily="34" charset="0"/>
                          <a:cs typeface="Arial" pitchFamily="34" charset="0"/>
                        </a:rPr>
                        <a:t>Visual Inspection Master – </a:t>
                      </a:r>
                      <a:r>
                        <a:rPr lang="en-US" sz="2000" b="0" i="1" dirty="0" smtClean="0">
                          <a:solidFill>
                            <a:schemeClr val="tx1"/>
                          </a:solidFill>
                          <a:latin typeface="Arial" pitchFamily="34" charset="0"/>
                          <a:cs typeface="Arial" pitchFamily="34" charset="0"/>
                        </a:rPr>
                        <a:t>(Department)</a:t>
                      </a:r>
                      <a:br>
                        <a:rPr lang="en-US" sz="2000" b="0" i="1"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Inspection Control Method</a:t>
                      </a:r>
                    </a:p>
                    <a:p>
                      <a:pPr algn="ctr" eaLnBrk="1" hangingPunct="1">
                        <a:spcBef>
                          <a:spcPct val="20000"/>
                        </a:spcBef>
                      </a:pPr>
                      <a:r>
                        <a:rPr lang="en-US" sz="1100" b="0" dirty="0" smtClean="0">
                          <a:solidFill>
                            <a:schemeClr val="tx1"/>
                          </a:solidFill>
                          <a:latin typeface="Arial" pitchFamily="34" charset="0"/>
                          <a:cs typeface="Arial" pitchFamily="34" charset="0"/>
                        </a:rPr>
                        <a:t>Note: Always reference the drawing when inspecting.  If there is a conflict between the Visual Inspection Master and the drawing, always follow the drawing.</a:t>
                      </a: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pitchFamily="34" charset="0"/>
                          <a:cs typeface="Arial" pitchFamily="34" charset="0"/>
                        </a:rPr>
                        <a:t>QA111</a:t>
                      </a:r>
                      <a:r>
                        <a:rPr lang="en-US" sz="2000" b="0" dirty="0" smtClean="0">
                          <a:solidFill>
                            <a:srgbClr val="FF0000"/>
                          </a:solidFill>
                          <a:latin typeface="Arial" pitchFamily="34" charset="0"/>
                          <a:cs typeface="Arial" pitchFamily="34" charset="0"/>
                        </a:rPr>
                        <a:t/>
                      </a:r>
                      <a:br>
                        <a:rPr lang="en-US" sz="2000" b="0" dirty="0" smtClean="0">
                          <a:solidFill>
                            <a:srgbClr val="FF0000"/>
                          </a:solidFill>
                          <a:latin typeface="Arial" pitchFamily="34" charset="0"/>
                          <a:cs typeface="Arial" pitchFamily="34" charset="0"/>
                        </a:rPr>
                      </a:b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4140">
                <a:tc>
                  <a:txBody>
                    <a:bodyPr/>
                    <a:lstStyle/>
                    <a:p>
                      <a:pPr algn="ctr" eaLnBrk="1" hangingPunct="1"/>
                      <a:r>
                        <a:rPr lang="en-US" sz="900" dirty="0" smtClean="0">
                          <a:latin typeface="Arial" pitchFamily="34" charset="0"/>
                          <a:cs typeface="Arial" pitchFamily="34" charset="0"/>
                        </a:rPr>
                        <a:t>Non-conformance</a:t>
                      </a:r>
                    </a:p>
                    <a:p>
                      <a:pPr algn="ctr" eaLnBrk="1" hangingPunct="1"/>
                      <a:r>
                        <a:rPr lang="en-US" sz="900" dirty="0" smtClean="0">
                          <a:latin typeface="Arial" pitchFamily="34" charset="0"/>
                          <a:cs typeface="Arial" pitchFamily="34" charset="0"/>
                        </a:rPr>
                        <a:t>Type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900" dirty="0">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8000"/>
                          </a:solidFill>
                          <a:effectLst/>
                          <a:latin typeface="Arial" panose="020B0604020202020204" pitchFamily="34" charset="0"/>
                          <a:cs typeface="Arial" panose="020B0604020202020204" pitchFamily="34" charset="0"/>
                        </a:rPr>
                        <a:t>ACCEPT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0" dirty="0" smtClean="0">
                          <a:solidFill>
                            <a:srgbClr val="FF0000"/>
                          </a:solidFill>
                          <a:latin typeface="Arial" panose="020B0604020202020204" pitchFamily="34" charset="0"/>
                          <a:cs typeface="Arial" panose="020B0604020202020204" pitchFamily="34" charset="0"/>
                        </a:rPr>
                        <a:t>REJECT</a:t>
                      </a:r>
                      <a:endParaRPr lang="en-US" sz="2700" dirty="0">
                        <a:solidFill>
                          <a:srgbClr val="FF0000"/>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Arial" pitchFamily="34" charset="0"/>
                          <a:cs typeface="Arial" pitchFamily="34" charset="0"/>
                        </a:rPr>
                        <a:t>Measurement Method</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29544">
                <a:tc>
                  <a:txBody>
                    <a:bodyPr/>
                    <a:lstStyle/>
                    <a:p>
                      <a:pPr lvl="0" eaLnBrk="1" fontAlgn="base" hangingPunct="1">
                        <a:spcBef>
                          <a:spcPct val="20000"/>
                        </a:spcBef>
                        <a:spcAft>
                          <a:spcPct val="0"/>
                        </a:spcAft>
                      </a:pPr>
                      <a:r>
                        <a:rPr lang="en-US" sz="1100" dirty="0" smtClean="0">
                          <a:latin typeface="Arial" pitchFamily="34" charset="0"/>
                          <a:cs typeface="Arial" pitchFamily="34" charset="0"/>
                        </a:rPr>
                        <a:t>Anodizing – internal mounting threads</a:t>
                      </a:r>
                    </a:p>
                    <a:p>
                      <a:pPr lvl="0" eaLnBrk="1" fontAlgn="base" hangingPunct="1">
                        <a:spcBef>
                          <a:spcPct val="20000"/>
                        </a:spcBef>
                        <a:spcAft>
                          <a:spcPct val="0"/>
                        </a:spcAft>
                      </a:pPr>
                      <a:endParaRPr lang="en-US" sz="1100" dirty="0" smtClean="0">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spcBef>
                          <a:spcPct val="50000"/>
                        </a:spcBef>
                      </a:pPr>
                      <a:r>
                        <a:rPr lang="en-US" sz="1100" b="1" dirty="0" smtClean="0">
                          <a:solidFill>
                            <a:srgbClr val="008000"/>
                          </a:solidFill>
                          <a:latin typeface="Arial" pitchFamily="34" charset="0"/>
                          <a:cs typeface="Arial" pitchFamily="34" charset="0"/>
                        </a:rPr>
                        <a:t>TARGET</a:t>
                      </a:r>
                      <a:r>
                        <a:rPr lang="en-US" sz="1100" b="0" dirty="0" smtClean="0">
                          <a:solidFill>
                            <a:srgbClr val="008000"/>
                          </a:solidFill>
                          <a:latin typeface="Arial" pitchFamily="34" charset="0"/>
                          <a:cs typeface="Arial" pitchFamily="34" charset="0"/>
                        </a:rPr>
                        <a:t>–</a:t>
                      </a:r>
                    </a:p>
                    <a:p>
                      <a:pPr eaLnBrk="1" hangingPunct="1">
                        <a:spcBef>
                          <a:spcPct val="50000"/>
                        </a:spcBef>
                      </a:pPr>
                      <a:r>
                        <a:rPr lang="en-US" sz="1100" b="0" dirty="0" smtClean="0">
                          <a:solidFill>
                            <a:srgbClr val="008000"/>
                          </a:solidFill>
                          <a:latin typeface="Arial" pitchFamily="34" charset="0"/>
                          <a:cs typeface="Arial" pitchFamily="34" charset="0"/>
                        </a:rPr>
                        <a:t>No bare metal showing through anodizing</a:t>
                      </a:r>
                    </a:p>
                    <a:p>
                      <a:pPr eaLnBrk="1" hangingPunct="1">
                        <a:spcBef>
                          <a:spcPct val="50000"/>
                        </a:spcBef>
                      </a:pPr>
                      <a:endParaRPr lang="en-US" sz="1100" b="0" dirty="0" smtClean="0">
                        <a:solidFill>
                          <a:schemeClr val="tx1"/>
                        </a:solidFill>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latin typeface="Arial" pitchFamily="34" charset="0"/>
                          <a:cs typeface="Arial" pitchFamily="34" charset="0"/>
                        </a:rPr>
                        <a:t>REJECT</a:t>
                      </a:r>
                      <a:r>
                        <a:rPr lang="en-US" sz="1100" dirty="0" smtClean="0">
                          <a:solidFill>
                            <a:srgbClr val="FF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Arial" panose="020B0604020202020204" pitchFamily="34" charset="0"/>
                          <a:ea typeface="+mn-ea"/>
                          <a:cs typeface="Arial" panose="020B0604020202020204" pitchFamily="34" charset="0"/>
                        </a:rPr>
                        <a:t>If</a:t>
                      </a:r>
                      <a:r>
                        <a:rPr lang="en-US" sz="11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100" kern="1200" dirty="0" smtClean="0">
                          <a:solidFill>
                            <a:schemeClr val="dk1"/>
                          </a:solidFill>
                          <a:effectLst/>
                          <a:latin typeface="Arial" panose="020B0604020202020204" pitchFamily="34" charset="0"/>
                          <a:ea typeface="+mn-ea"/>
                          <a:cs typeface="Arial" panose="020B0604020202020204" pitchFamily="34" charset="0"/>
                        </a:rPr>
                        <a:t>any metallic material is showing through the anodizing.</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9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Anodizing</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8000"/>
                          </a:solidFill>
                          <a:latin typeface="Arial" pitchFamily="34" charset="0"/>
                          <a:ea typeface="+mn-ea"/>
                          <a:cs typeface="Arial" pitchFamily="34" charset="0"/>
                        </a:rPr>
                        <a:t>ACCEPT </a:t>
                      </a:r>
                      <a:r>
                        <a:rPr lang="en-US" sz="1100" b="0" kern="1200" dirty="0" smtClean="0">
                          <a:solidFill>
                            <a:srgbClr val="008000"/>
                          </a:solidFill>
                          <a:latin typeface="Arial" pitchFamily="34" charset="0"/>
                          <a:ea typeface="+mn-ea"/>
                          <a:cs typeface="Arial" pitchFamily="34" charset="0"/>
                        </a:rPr>
                        <a:t>– Anodize finish must be smooth</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latin typeface="Arial" pitchFamily="34" charset="0"/>
                          <a:cs typeface="Arial" pitchFamily="34" charset="0"/>
                        </a:rPr>
                        <a:t>REJECT</a:t>
                      </a:r>
                      <a:r>
                        <a:rPr lang="en-US" sz="1100" dirty="0" smtClean="0">
                          <a:solidFill>
                            <a:srgbClr val="FF0000"/>
                          </a:solidFill>
                          <a:latin typeface="Arial" pitchFamily="34" charset="0"/>
                          <a:cs typeface="Arial" pitchFamily="34" charset="0"/>
                        </a:rPr>
                        <a:t>-  If there</a:t>
                      </a:r>
                      <a:r>
                        <a:rPr lang="en-US" sz="1100" baseline="0" dirty="0" smtClean="0">
                          <a:solidFill>
                            <a:srgbClr val="FF0000"/>
                          </a:solidFill>
                          <a:latin typeface="Arial" pitchFamily="34" charset="0"/>
                          <a:cs typeface="Arial" pitchFamily="34" charset="0"/>
                        </a:rPr>
                        <a:t> is a ripple effect caused by material showing through anodizing</a:t>
                      </a:r>
                      <a:endParaRPr lang="en-US" sz="1100" dirty="0" smtClean="0">
                        <a:solidFill>
                          <a:srgbClr val="FF0000"/>
                        </a:solidFill>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 parts should be held at a viewing distance of 18-24 inches.</a:t>
                      </a:r>
                    </a:p>
                    <a:p>
                      <a:pPr>
                        <a:spcBef>
                          <a:spcPct val="20000"/>
                        </a:spcBef>
                      </a:pPr>
                      <a:endParaRPr lang="en-US" altLang="en-US" sz="1100" b="1" dirty="0" smtClean="0">
                        <a:latin typeface="Arial" panose="020B0604020202020204" pitchFamily="34" charset="0"/>
                        <a:cs typeface="Arial" panose="020B0604020202020204" pitchFamily="34" charset="0"/>
                      </a:endParaRPr>
                    </a:p>
                    <a:p>
                      <a:pPr>
                        <a:spcBef>
                          <a:spcPct val="20000"/>
                        </a:spcBef>
                      </a:pPr>
                      <a:r>
                        <a:rPr lang="en-US" altLang="en-US" sz="1100" b="1" baseline="0" dirty="0" smtClean="0">
                          <a:latin typeface="Arial" panose="020B0604020202020204" pitchFamily="34" charset="0"/>
                          <a:cs typeface="Arial" panose="020B0604020202020204" pitchFamily="34" charset="0"/>
                        </a:rPr>
                        <a:t> </a:t>
                      </a:r>
                      <a:endParaRPr lang="en-US" altLang="en-US" sz="11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9" name="Picture 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518160"/>
            <a:ext cx="1257300" cy="5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a:xfrm>
            <a:off x="8001000" y="914400"/>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07/14/2020</a:t>
            </a:r>
            <a:endParaRPr lang="en-US" sz="2000" b="1" dirty="0">
              <a:solidFill>
                <a:srgbClr val="FF0000"/>
              </a:solidFill>
              <a:latin typeface="Arial" panose="020B0604020202020204" pitchFamily="34" charset="0"/>
              <a:cs typeface="Arial" panose="020B0604020202020204" pitchFamily="34" charset="0"/>
            </a:endParaRPr>
          </a:p>
        </p:txBody>
      </p:sp>
      <p:sp>
        <p:nvSpPr>
          <p:cNvPr id="11" name="Footer Placeholder 10"/>
          <p:cNvSpPr>
            <a:spLocks noGrp="1"/>
          </p:cNvSpPr>
          <p:nvPr>
            <p:ph type="ftr" sz="quarter" idx="11"/>
          </p:nvPr>
        </p:nvSpPr>
        <p:spPr>
          <a:xfrm>
            <a:off x="7848600" y="582031"/>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Rev. I</a:t>
            </a:r>
            <a:endParaRPr lang="en-US" sz="2000" b="1" dirty="0">
              <a:solidFill>
                <a:srgbClr val="FF0000"/>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a:xfrm>
            <a:off x="9342120" y="7282392"/>
            <a:ext cx="411480" cy="413808"/>
          </a:xfrm>
        </p:spPr>
        <p:txBody>
          <a:bodyPr/>
          <a:lstStyle/>
          <a:p>
            <a:fld id="{A8E1B8BC-B549-4654-96FB-95A40DD64ADA}" type="slidenum">
              <a:rPr lang="en-US" smtClean="0"/>
              <a:t>2</a:t>
            </a:fld>
            <a:endParaRPr lang="en-US" dirty="0"/>
          </a:p>
        </p:txBody>
      </p:sp>
      <p:sp>
        <p:nvSpPr>
          <p:cNvPr id="17" name="TextBox 16"/>
          <p:cNvSpPr txBox="1"/>
          <p:nvPr/>
        </p:nvSpPr>
        <p:spPr>
          <a:xfrm>
            <a:off x="228600" y="7391400"/>
            <a:ext cx="1504950" cy="215444"/>
          </a:xfrm>
          <a:prstGeom prst="rect">
            <a:avLst/>
          </a:prstGeom>
          <a:noFill/>
        </p:spPr>
        <p:txBody>
          <a:bodyPr wrap="square" rtlCol="0">
            <a:spAutoFit/>
          </a:bodyPr>
          <a:lstStyle/>
          <a:p>
            <a:r>
              <a:rPr lang="en-US" sz="800" dirty="0" smtClean="0"/>
              <a:t>QA071  Rev. C  10/16/15</a:t>
            </a:r>
            <a:endParaRPr lang="en-US" sz="800" dirty="0"/>
          </a:p>
        </p:txBody>
      </p:sp>
      <p:pic>
        <p:nvPicPr>
          <p:cNvPr id="12" name="Picture 11"/>
          <p:cNvPicPr>
            <a:picLocks noChangeAspect="1"/>
          </p:cNvPicPr>
          <p:nvPr/>
        </p:nvPicPr>
        <p:blipFill>
          <a:blip r:embed="rId4"/>
          <a:stretch>
            <a:fillRect/>
          </a:stretch>
        </p:blipFill>
        <p:spPr>
          <a:xfrm>
            <a:off x="4972653" y="2057401"/>
            <a:ext cx="1204451" cy="1219200"/>
          </a:xfrm>
          <a:prstGeom prst="rect">
            <a:avLst/>
          </a:prstGeom>
        </p:spPr>
      </p:pic>
      <p:pic>
        <p:nvPicPr>
          <p:cNvPr id="14" name="Picture 13"/>
          <p:cNvPicPr>
            <a:picLocks noChangeAspect="1"/>
          </p:cNvPicPr>
          <p:nvPr/>
        </p:nvPicPr>
        <p:blipFill>
          <a:blip r:embed="rId5"/>
          <a:stretch>
            <a:fillRect/>
          </a:stretch>
        </p:blipFill>
        <p:spPr>
          <a:xfrm>
            <a:off x="6243828" y="3048000"/>
            <a:ext cx="1269621" cy="1295532"/>
          </a:xfrm>
          <a:prstGeom prst="rect">
            <a:avLst/>
          </a:prstGeom>
        </p:spPr>
      </p:pic>
      <p:pic>
        <p:nvPicPr>
          <p:cNvPr id="15" name="Picture 14"/>
          <p:cNvPicPr>
            <a:picLocks noChangeAspect="1"/>
          </p:cNvPicPr>
          <p:nvPr/>
        </p:nvPicPr>
        <p:blipFill>
          <a:blip r:embed="rId6"/>
          <a:stretch>
            <a:fillRect/>
          </a:stretch>
        </p:blipFill>
        <p:spPr>
          <a:xfrm>
            <a:off x="6096000" y="3581400"/>
            <a:ext cx="1036410" cy="850742"/>
          </a:xfrm>
          <a:prstGeom prst="rect">
            <a:avLst/>
          </a:prstGeom>
        </p:spPr>
      </p:pic>
      <p:pic>
        <p:nvPicPr>
          <p:cNvPr id="16" name="Picture 15"/>
          <p:cNvPicPr>
            <a:picLocks noChangeAspect="1"/>
          </p:cNvPicPr>
          <p:nvPr/>
        </p:nvPicPr>
        <p:blipFill>
          <a:blip r:embed="rId7"/>
          <a:stretch>
            <a:fillRect/>
          </a:stretch>
        </p:blipFill>
        <p:spPr>
          <a:xfrm>
            <a:off x="5091601" y="4432142"/>
            <a:ext cx="1233000" cy="1222893"/>
          </a:xfrm>
          <a:prstGeom prst="rect">
            <a:avLst/>
          </a:prstGeom>
        </p:spPr>
      </p:pic>
      <p:pic>
        <p:nvPicPr>
          <p:cNvPr id="18" name="Picture 17"/>
          <p:cNvPicPr>
            <a:picLocks noChangeAspect="1"/>
          </p:cNvPicPr>
          <p:nvPr/>
        </p:nvPicPr>
        <p:blipFill>
          <a:blip r:embed="rId8"/>
          <a:stretch>
            <a:fillRect/>
          </a:stretch>
        </p:blipFill>
        <p:spPr>
          <a:xfrm>
            <a:off x="6072870" y="5587683"/>
            <a:ext cx="1518036" cy="1463167"/>
          </a:xfrm>
          <a:prstGeom prst="rect">
            <a:avLst/>
          </a:prstGeom>
        </p:spPr>
      </p:pic>
    </p:spTree>
    <p:extLst>
      <p:ext uri="{BB962C8B-B14F-4D97-AF65-F5344CB8AC3E}">
        <p14:creationId xmlns:p14="http://schemas.microsoft.com/office/powerpoint/2010/main" val="1036553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9424696"/>
              </p:ext>
            </p:extLst>
          </p:nvPr>
        </p:nvGraphicFramePr>
        <p:xfrm>
          <a:off x="167643" y="259080"/>
          <a:ext cx="9585957" cy="6854516"/>
        </p:xfrm>
        <a:graphic>
          <a:graphicData uri="http://schemas.openxmlformats.org/drawingml/2006/table">
            <a:tbl>
              <a:tblPr firstRow="1" bandRow="1">
                <a:tableStyleId>{073A0DAA-6AF3-43AB-8588-CEC1D06C72B9}</a:tableStyleId>
              </a:tblPr>
              <a:tblGrid>
                <a:gridCol w="975357">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1200636">
                <a:tc gridSpan="2">
                  <a:txBody>
                    <a:bodyPr/>
                    <a:lstStyle/>
                    <a:p>
                      <a:pPr algn="ct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eaLnBrk="1" hangingPunct="1">
                        <a:spcBef>
                          <a:spcPct val="20000"/>
                        </a:spcBef>
                      </a:pPr>
                      <a:r>
                        <a:rPr lang="en-US" sz="2000" b="0" dirty="0" smtClean="0">
                          <a:solidFill>
                            <a:schemeClr val="tx1"/>
                          </a:solidFill>
                          <a:latin typeface="Arial" pitchFamily="34" charset="0"/>
                          <a:cs typeface="Arial" pitchFamily="34" charset="0"/>
                        </a:rPr>
                        <a:t>Visual Inspection Master – </a:t>
                      </a:r>
                      <a:r>
                        <a:rPr lang="en-US" sz="2000" b="0" i="1" dirty="0" smtClean="0">
                          <a:solidFill>
                            <a:schemeClr val="tx1"/>
                          </a:solidFill>
                          <a:latin typeface="Arial" pitchFamily="34" charset="0"/>
                          <a:cs typeface="Arial" pitchFamily="34" charset="0"/>
                        </a:rPr>
                        <a:t>(Department)</a:t>
                      </a:r>
                      <a:br>
                        <a:rPr lang="en-US" sz="2000" b="0" i="1"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Inspection Control Method</a:t>
                      </a:r>
                    </a:p>
                    <a:p>
                      <a:pPr algn="ctr" eaLnBrk="1" hangingPunct="1">
                        <a:spcBef>
                          <a:spcPct val="20000"/>
                        </a:spcBef>
                      </a:pPr>
                      <a:r>
                        <a:rPr lang="en-US" sz="1100" b="0" dirty="0" smtClean="0">
                          <a:solidFill>
                            <a:schemeClr val="tx1"/>
                          </a:solidFill>
                          <a:latin typeface="Arial" pitchFamily="34" charset="0"/>
                          <a:cs typeface="Arial" pitchFamily="34" charset="0"/>
                        </a:rPr>
                        <a:t>Note: Always reference the drawing when inspecting.  If there is a conflict between the Visual Inspection Master and the drawing, always follow the drawing.</a:t>
                      </a: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pitchFamily="34" charset="0"/>
                          <a:cs typeface="Arial" pitchFamily="34" charset="0"/>
                        </a:rPr>
                        <a:t>QA111</a:t>
                      </a:r>
                      <a:r>
                        <a:rPr lang="en-US" sz="2000" b="0" dirty="0" smtClean="0">
                          <a:solidFill>
                            <a:srgbClr val="FF0000"/>
                          </a:solidFill>
                          <a:latin typeface="Arial" pitchFamily="34" charset="0"/>
                          <a:cs typeface="Arial" pitchFamily="34" charset="0"/>
                        </a:rPr>
                        <a:t/>
                      </a:r>
                      <a:br>
                        <a:rPr lang="en-US" sz="2000" b="0" dirty="0" smtClean="0">
                          <a:solidFill>
                            <a:srgbClr val="FF0000"/>
                          </a:solidFill>
                          <a:latin typeface="Arial" pitchFamily="34" charset="0"/>
                          <a:cs typeface="Arial" pitchFamily="34" charset="0"/>
                        </a:rPr>
                      </a:b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4140">
                <a:tc>
                  <a:txBody>
                    <a:bodyPr/>
                    <a:lstStyle/>
                    <a:p>
                      <a:pPr algn="ctr" eaLnBrk="1" hangingPunct="1"/>
                      <a:r>
                        <a:rPr lang="en-US" sz="900" dirty="0" smtClean="0">
                          <a:latin typeface="Arial" pitchFamily="34" charset="0"/>
                          <a:cs typeface="Arial" pitchFamily="34" charset="0"/>
                        </a:rPr>
                        <a:t>Non-conformance</a:t>
                      </a:r>
                    </a:p>
                    <a:p>
                      <a:pPr algn="ctr" eaLnBrk="1" hangingPunct="1"/>
                      <a:r>
                        <a:rPr lang="en-US" sz="900" dirty="0" smtClean="0">
                          <a:latin typeface="Arial" pitchFamily="34" charset="0"/>
                          <a:cs typeface="Arial" pitchFamily="34" charset="0"/>
                        </a:rPr>
                        <a:t>Type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900" dirty="0">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8000"/>
                          </a:solidFill>
                          <a:effectLst/>
                          <a:latin typeface="Arial" panose="020B0604020202020204" pitchFamily="34" charset="0"/>
                          <a:cs typeface="Arial" panose="020B0604020202020204" pitchFamily="34" charset="0"/>
                        </a:rPr>
                        <a:t>ACCEPT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0" dirty="0" smtClean="0">
                          <a:solidFill>
                            <a:srgbClr val="FF0000"/>
                          </a:solidFill>
                          <a:latin typeface="Arial" panose="020B0604020202020204" pitchFamily="34" charset="0"/>
                          <a:cs typeface="Arial" panose="020B0604020202020204" pitchFamily="34" charset="0"/>
                        </a:rPr>
                        <a:t>REJECT</a:t>
                      </a:r>
                      <a:endParaRPr lang="en-US" sz="2700" dirty="0">
                        <a:solidFill>
                          <a:srgbClr val="FF0000"/>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Arial" pitchFamily="34" charset="0"/>
                          <a:cs typeface="Arial" pitchFamily="34" charset="0"/>
                        </a:rPr>
                        <a:t>Measurement Method</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295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Anodizing – Tear-drop Sensors</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spcBef>
                          <a:spcPct val="50000"/>
                        </a:spcBef>
                      </a:pPr>
                      <a:r>
                        <a:rPr lang="en-US" sz="1100" b="1" dirty="0" smtClean="0">
                          <a:solidFill>
                            <a:srgbClr val="008000"/>
                          </a:solidFill>
                          <a:latin typeface="Arial" pitchFamily="34" charset="0"/>
                          <a:cs typeface="Arial" pitchFamily="34" charset="0"/>
                        </a:rPr>
                        <a:t>ACCEPT </a:t>
                      </a:r>
                      <a:r>
                        <a:rPr lang="en-US" sz="1100" b="0" dirty="0" smtClean="0">
                          <a:solidFill>
                            <a:srgbClr val="008000"/>
                          </a:solidFill>
                          <a:latin typeface="Arial" pitchFamily="34" charset="0"/>
                          <a:cs typeface="Arial" pitchFamily="34" charset="0"/>
                        </a:rPr>
                        <a:t>–</a:t>
                      </a:r>
                    </a:p>
                    <a:p>
                      <a:pPr eaLnBrk="1" hangingPunct="1">
                        <a:spcBef>
                          <a:spcPct val="50000"/>
                        </a:spcBef>
                      </a:pPr>
                      <a:r>
                        <a:rPr lang="en-US" sz="1100" b="0" dirty="0" smtClean="0">
                          <a:solidFill>
                            <a:srgbClr val="008000"/>
                          </a:solidFill>
                          <a:latin typeface="Arial" pitchFamily="34" charset="0"/>
                          <a:cs typeface="Arial" pitchFamily="34" charset="0"/>
                        </a:rPr>
                        <a:t>If no bare metal is showing through anodize plating.</a:t>
                      </a:r>
                    </a:p>
                    <a:p>
                      <a:pPr eaLnBrk="1" hangingPunct="1">
                        <a:spcBef>
                          <a:spcPct val="50000"/>
                        </a:spcBef>
                      </a:pPr>
                      <a:endParaRPr lang="en-US" sz="1100" b="0" dirty="0" smtClean="0">
                        <a:solidFill>
                          <a:schemeClr val="tx1"/>
                        </a:solidFill>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latin typeface="Arial" pitchFamily="34" charset="0"/>
                          <a:cs typeface="Arial" pitchFamily="34" charset="0"/>
                        </a:rPr>
                        <a:t>REJECT</a:t>
                      </a:r>
                      <a:r>
                        <a:rPr lang="en-US" sz="1100" dirty="0" smtClean="0">
                          <a:solidFill>
                            <a:srgbClr val="FF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Arial" panose="020B0604020202020204" pitchFamily="34" charset="0"/>
                          <a:ea typeface="+mn-ea"/>
                          <a:cs typeface="Arial" panose="020B0604020202020204" pitchFamily="34" charset="0"/>
                        </a:rPr>
                        <a:t>If</a:t>
                      </a:r>
                      <a:r>
                        <a:rPr lang="en-US" sz="11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100" kern="1200" dirty="0" smtClean="0">
                          <a:solidFill>
                            <a:schemeClr val="dk1"/>
                          </a:solidFill>
                          <a:effectLst/>
                          <a:latin typeface="Arial" panose="020B0604020202020204" pitchFamily="34" charset="0"/>
                          <a:ea typeface="+mn-ea"/>
                          <a:cs typeface="Arial" panose="020B0604020202020204" pitchFamily="34" charset="0"/>
                        </a:rPr>
                        <a:t>any metallic material is showing through the anodizing.</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a:t>
                      </a:r>
                    </a:p>
                    <a:p>
                      <a:pPr>
                        <a:spcBef>
                          <a:spcPct val="20000"/>
                        </a:spcBef>
                      </a:pPr>
                      <a:endParaRPr lang="en-US" altLang="en-US" sz="1100" b="1" dirty="0" smtClean="0">
                        <a:latin typeface="Arial" panose="020B0604020202020204" pitchFamily="34" charset="0"/>
                        <a:cs typeface="Arial" panose="020B0604020202020204" pitchFamily="34" charset="0"/>
                      </a:endParaRPr>
                    </a:p>
                    <a:p>
                      <a:pPr>
                        <a:spcBef>
                          <a:spcPct val="20000"/>
                        </a:spcBef>
                      </a:pPr>
                      <a:r>
                        <a:rPr lang="en-US" altLang="en-US" sz="1100" b="1" dirty="0" smtClean="0">
                          <a:latin typeface="Arial" panose="020B0604020202020204" pitchFamily="34" charset="0"/>
                          <a:cs typeface="Arial" panose="020B0604020202020204" pitchFamily="34" charset="0"/>
                        </a:rPr>
                        <a:t>NOTE: Small bare spots can be touched up with touch-up</a:t>
                      </a:r>
                      <a:r>
                        <a:rPr lang="en-US" altLang="en-US" sz="1100" b="1" baseline="0" dirty="0" smtClean="0">
                          <a:latin typeface="Arial" panose="020B0604020202020204" pitchFamily="34" charset="0"/>
                          <a:cs typeface="Arial" panose="020B0604020202020204" pitchFamily="34" charset="0"/>
                        </a:rPr>
                        <a:t> pen for aluminum anodized finishes.</a:t>
                      </a:r>
                      <a:endParaRPr lang="en-US" altLang="en-US" sz="1100" b="1" dirty="0" smtClean="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9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Anodizing – Mounting Base</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8000"/>
                          </a:solidFill>
                          <a:latin typeface="Arial" pitchFamily="34" charset="0"/>
                          <a:ea typeface="+mn-ea"/>
                          <a:cs typeface="Arial" pitchFamily="34" charset="0"/>
                        </a:rPr>
                        <a:t>ACCEPT </a:t>
                      </a:r>
                      <a:r>
                        <a:rPr lang="en-US" sz="1100" b="0" kern="1200" dirty="0" smtClean="0">
                          <a:solidFill>
                            <a:srgbClr val="008000"/>
                          </a:solidFill>
                          <a:latin typeface="Arial" pitchFamily="34" charset="0"/>
                          <a:ea typeface="+mn-ea"/>
                          <a:cs typeface="Arial" pitchFamily="34" charset="0"/>
                        </a:rPr>
                        <a:t>– </a:t>
                      </a:r>
                      <a:r>
                        <a:rPr lang="en-US" sz="1100" b="0" dirty="0" smtClean="0">
                          <a:solidFill>
                            <a:srgbClr val="008000"/>
                          </a:solidFill>
                          <a:latin typeface="Arial" pitchFamily="34" charset="0"/>
                          <a:cs typeface="Arial" pitchFamily="34" charset="0"/>
                        </a:rPr>
                        <a:t>If rack mark is within the first 3 threads per applicable drawing.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rgbClr val="008000"/>
                        </a:solidFill>
                        <a:latin typeface="Arial" pitchFamily="34" charset="0"/>
                        <a:ea typeface="+mn-ea"/>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latin typeface="Arial" pitchFamily="34" charset="0"/>
                          <a:cs typeface="Arial" pitchFamily="34" charset="0"/>
                        </a:rPr>
                        <a:t>REJECT</a:t>
                      </a:r>
                      <a:r>
                        <a:rPr lang="en-US" sz="1100" dirty="0" smtClean="0">
                          <a:solidFill>
                            <a:srgbClr val="FF0000"/>
                          </a:solidFill>
                          <a:latin typeface="Arial" pitchFamily="34" charset="0"/>
                          <a:cs typeface="Arial" pitchFamily="34" charset="0"/>
                        </a:rPr>
                        <a:t>-  If rack mark shows on surface</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a:t>
                      </a:r>
                    </a:p>
                    <a:p>
                      <a:pPr>
                        <a:spcBef>
                          <a:spcPct val="20000"/>
                        </a:spcBef>
                      </a:pPr>
                      <a:endParaRPr lang="en-US" altLang="en-US" sz="1100" b="1" dirty="0" smtClean="0">
                        <a:latin typeface="Arial" panose="020B0604020202020204" pitchFamily="34" charset="0"/>
                        <a:cs typeface="Arial" panose="020B0604020202020204" pitchFamily="34" charset="0"/>
                      </a:endParaRPr>
                    </a:p>
                    <a:p>
                      <a:pPr>
                        <a:spcBef>
                          <a:spcPct val="20000"/>
                        </a:spcBef>
                      </a:pPr>
                      <a:r>
                        <a:rPr lang="en-US" altLang="en-US" sz="1100" b="1" dirty="0" smtClean="0">
                          <a:latin typeface="Arial" panose="020B0604020202020204" pitchFamily="34" charset="0"/>
                          <a:cs typeface="Arial" panose="020B0604020202020204" pitchFamily="34" charset="0"/>
                        </a:rPr>
                        <a:t>NOTE: Small bare spots can be touched up with touch-up pen for aluminum anodized finishes.</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9" name="Picture 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518160"/>
            <a:ext cx="1257300" cy="5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a:xfrm>
            <a:off x="8001000" y="914400"/>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07/14/2020</a:t>
            </a:r>
            <a:endParaRPr lang="en-US" sz="2000" b="1" dirty="0">
              <a:solidFill>
                <a:srgbClr val="FF0000"/>
              </a:solidFill>
              <a:latin typeface="Arial" panose="020B0604020202020204" pitchFamily="34" charset="0"/>
              <a:cs typeface="Arial" panose="020B0604020202020204" pitchFamily="34" charset="0"/>
            </a:endParaRPr>
          </a:p>
        </p:txBody>
      </p:sp>
      <p:sp>
        <p:nvSpPr>
          <p:cNvPr id="11" name="Footer Placeholder 10"/>
          <p:cNvSpPr>
            <a:spLocks noGrp="1"/>
          </p:cNvSpPr>
          <p:nvPr>
            <p:ph type="ftr" sz="quarter" idx="11"/>
          </p:nvPr>
        </p:nvSpPr>
        <p:spPr>
          <a:xfrm>
            <a:off x="7848600" y="582031"/>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Rev. I</a:t>
            </a:r>
            <a:endParaRPr lang="en-US" sz="2000" b="1" dirty="0">
              <a:solidFill>
                <a:srgbClr val="FF0000"/>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a:xfrm>
            <a:off x="9342120" y="7282392"/>
            <a:ext cx="411480" cy="413808"/>
          </a:xfrm>
        </p:spPr>
        <p:txBody>
          <a:bodyPr/>
          <a:lstStyle/>
          <a:p>
            <a:fld id="{A8E1B8BC-B549-4654-96FB-95A40DD64ADA}" type="slidenum">
              <a:rPr lang="en-US" smtClean="0"/>
              <a:t>3</a:t>
            </a:fld>
            <a:endParaRPr lang="en-US" dirty="0"/>
          </a:p>
        </p:txBody>
      </p:sp>
      <p:sp>
        <p:nvSpPr>
          <p:cNvPr id="17" name="TextBox 16"/>
          <p:cNvSpPr txBox="1"/>
          <p:nvPr/>
        </p:nvSpPr>
        <p:spPr>
          <a:xfrm>
            <a:off x="228600" y="7391400"/>
            <a:ext cx="1504950" cy="215444"/>
          </a:xfrm>
          <a:prstGeom prst="rect">
            <a:avLst/>
          </a:prstGeom>
          <a:noFill/>
        </p:spPr>
        <p:txBody>
          <a:bodyPr wrap="square" rtlCol="0">
            <a:spAutoFit/>
          </a:bodyPr>
          <a:lstStyle/>
          <a:p>
            <a:r>
              <a:rPr lang="en-US" sz="800" dirty="0" smtClean="0"/>
              <a:t>QA071  Rev. C  10/16/15</a:t>
            </a:r>
            <a:endParaRPr lang="en-US" sz="800" dirty="0"/>
          </a:p>
        </p:txBody>
      </p:sp>
      <p:pic>
        <p:nvPicPr>
          <p:cNvPr id="7" name="Picture 6"/>
          <p:cNvPicPr>
            <a:picLocks noChangeAspect="1"/>
          </p:cNvPicPr>
          <p:nvPr/>
        </p:nvPicPr>
        <p:blipFill>
          <a:blip r:embed="rId4"/>
          <a:stretch>
            <a:fillRect/>
          </a:stretch>
        </p:blipFill>
        <p:spPr>
          <a:xfrm>
            <a:off x="5091601" y="2080459"/>
            <a:ext cx="1493649" cy="1621677"/>
          </a:xfrm>
          <a:prstGeom prst="rect">
            <a:avLst/>
          </a:prstGeom>
        </p:spPr>
      </p:pic>
      <p:pic>
        <p:nvPicPr>
          <p:cNvPr id="8" name="Picture 7"/>
          <p:cNvPicPr>
            <a:picLocks noChangeAspect="1"/>
          </p:cNvPicPr>
          <p:nvPr/>
        </p:nvPicPr>
        <p:blipFill>
          <a:blip r:embed="rId5"/>
          <a:stretch>
            <a:fillRect/>
          </a:stretch>
        </p:blipFill>
        <p:spPr>
          <a:xfrm>
            <a:off x="6056828" y="2678530"/>
            <a:ext cx="1493649" cy="1621677"/>
          </a:xfrm>
          <a:prstGeom prst="rect">
            <a:avLst/>
          </a:prstGeom>
        </p:spPr>
      </p:pic>
      <p:pic>
        <p:nvPicPr>
          <p:cNvPr id="10" name="Picture 9"/>
          <p:cNvPicPr>
            <a:picLocks noChangeAspect="1"/>
          </p:cNvPicPr>
          <p:nvPr/>
        </p:nvPicPr>
        <p:blipFill>
          <a:blip r:embed="rId6"/>
          <a:stretch>
            <a:fillRect/>
          </a:stretch>
        </p:blipFill>
        <p:spPr>
          <a:xfrm>
            <a:off x="5083580" y="4999904"/>
            <a:ext cx="2408668" cy="1413995"/>
          </a:xfrm>
          <a:prstGeom prst="rect">
            <a:avLst/>
          </a:prstGeom>
        </p:spPr>
      </p:pic>
    </p:spTree>
    <p:extLst>
      <p:ext uri="{BB962C8B-B14F-4D97-AF65-F5344CB8AC3E}">
        <p14:creationId xmlns:p14="http://schemas.microsoft.com/office/powerpoint/2010/main" val="1890045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4743727"/>
              </p:ext>
            </p:extLst>
          </p:nvPr>
        </p:nvGraphicFramePr>
        <p:xfrm>
          <a:off x="167643" y="259080"/>
          <a:ext cx="9585957" cy="6834052"/>
        </p:xfrm>
        <a:graphic>
          <a:graphicData uri="http://schemas.openxmlformats.org/drawingml/2006/table">
            <a:tbl>
              <a:tblPr firstRow="1" bandRow="1">
                <a:tableStyleId>{073A0DAA-6AF3-43AB-8588-CEC1D06C72B9}</a:tableStyleId>
              </a:tblPr>
              <a:tblGrid>
                <a:gridCol w="975357">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1200636">
                <a:tc gridSpan="2">
                  <a:txBody>
                    <a:bodyPr/>
                    <a:lstStyle/>
                    <a:p>
                      <a:pPr algn="ct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eaLnBrk="1" hangingPunct="1">
                        <a:spcBef>
                          <a:spcPct val="20000"/>
                        </a:spcBef>
                      </a:pPr>
                      <a:r>
                        <a:rPr lang="en-US" sz="2000" b="0" dirty="0" smtClean="0">
                          <a:solidFill>
                            <a:schemeClr val="tx1"/>
                          </a:solidFill>
                          <a:latin typeface="Arial" pitchFamily="34" charset="0"/>
                          <a:cs typeface="Arial" pitchFamily="34" charset="0"/>
                        </a:rPr>
                        <a:t>Visual Inspection Master – </a:t>
                      </a:r>
                      <a:r>
                        <a:rPr lang="en-US" sz="2000" b="0" i="1" dirty="0" smtClean="0">
                          <a:solidFill>
                            <a:schemeClr val="tx1"/>
                          </a:solidFill>
                          <a:latin typeface="Arial" pitchFamily="34" charset="0"/>
                          <a:cs typeface="Arial" pitchFamily="34" charset="0"/>
                        </a:rPr>
                        <a:t>(Department)</a:t>
                      </a:r>
                      <a:br>
                        <a:rPr lang="en-US" sz="2000" b="0" i="1"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Inspection Control Method</a:t>
                      </a:r>
                    </a:p>
                    <a:p>
                      <a:pPr algn="ctr" eaLnBrk="1" hangingPunct="1">
                        <a:spcBef>
                          <a:spcPct val="20000"/>
                        </a:spcBef>
                      </a:pPr>
                      <a:r>
                        <a:rPr lang="en-US" sz="1100" b="0" dirty="0" smtClean="0">
                          <a:solidFill>
                            <a:schemeClr val="tx1"/>
                          </a:solidFill>
                          <a:latin typeface="Arial" pitchFamily="34" charset="0"/>
                          <a:cs typeface="Arial" pitchFamily="34" charset="0"/>
                        </a:rPr>
                        <a:t>Note: Always reference the drawing when inspecting.  If there is a conflict between the Visual Inspection Master and the drawing, always follow the drawing.</a:t>
                      </a: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pitchFamily="34" charset="0"/>
                          <a:cs typeface="Arial" pitchFamily="34" charset="0"/>
                        </a:rPr>
                        <a:t>QA111</a:t>
                      </a:r>
                      <a:r>
                        <a:rPr lang="en-US" sz="2000" b="0" dirty="0" smtClean="0">
                          <a:solidFill>
                            <a:srgbClr val="FF0000"/>
                          </a:solidFill>
                          <a:latin typeface="Arial" pitchFamily="34" charset="0"/>
                          <a:cs typeface="Arial" pitchFamily="34" charset="0"/>
                        </a:rPr>
                        <a:t/>
                      </a:r>
                      <a:br>
                        <a:rPr lang="en-US" sz="2000" b="0" dirty="0" smtClean="0">
                          <a:solidFill>
                            <a:srgbClr val="FF0000"/>
                          </a:solidFill>
                          <a:latin typeface="Arial" pitchFamily="34" charset="0"/>
                          <a:cs typeface="Arial" pitchFamily="34" charset="0"/>
                        </a:rPr>
                      </a:b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4140">
                <a:tc>
                  <a:txBody>
                    <a:bodyPr/>
                    <a:lstStyle/>
                    <a:p>
                      <a:pPr algn="ctr" eaLnBrk="1" hangingPunct="1"/>
                      <a:r>
                        <a:rPr lang="en-US" sz="900" dirty="0" smtClean="0">
                          <a:latin typeface="Arial" pitchFamily="34" charset="0"/>
                          <a:cs typeface="Arial" pitchFamily="34" charset="0"/>
                        </a:rPr>
                        <a:t>Non-conformance</a:t>
                      </a:r>
                    </a:p>
                    <a:p>
                      <a:pPr algn="ctr" eaLnBrk="1" hangingPunct="1"/>
                      <a:r>
                        <a:rPr lang="en-US" sz="900" dirty="0" smtClean="0">
                          <a:latin typeface="Arial" pitchFamily="34" charset="0"/>
                          <a:cs typeface="Arial" pitchFamily="34" charset="0"/>
                        </a:rPr>
                        <a:t>Type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900" dirty="0">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8000"/>
                          </a:solidFill>
                          <a:effectLst/>
                          <a:latin typeface="Arial" panose="020B0604020202020204" pitchFamily="34" charset="0"/>
                          <a:cs typeface="Arial" panose="020B0604020202020204" pitchFamily="34" charset="0"/>
                        </a:rPr>
                        <a:t>ACCEPT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0" dirty="0" smtClean="0">
                          <a:solidFill>
                            <a:srgbClr val="FF0000"/>
                          </a:solidFill>
                          <a:latin typeface="Arial" panose="020B0604020202020204" pitchFamily="34" charset="0"/>
                          <a:cs typeface="Arial" panose="020B0604020202020204" pitchFamily="34" charset="0"/>
                        </a:rPr>
                        <a:t>REJECT</a:t>
                      </a:r>
                      <a:endParaRPr lang="en-US" sz="2700" dirty="0">
                        <a:solidFill>
                          <a:srgbClr val="FF0000"/>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Arial" pitchFamily="34" charset="0"/>
                          <a:cs typeface="Arial" pitchFamily="34" charset="0"/>
                        </a:rPr>
                        <a:t>Measurement Method</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295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Anodizing</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spcBef>
                          <a:spcPct val="50000"/>
                        </a:spcBef>
                      </a:pPr>
                      <a:r>
                        <a:rPr lang="en-US" sz="1100" b="1" dirty="0" smtClean="0">
                          <a:solidFill>
                            <a:srgbClr val="008000"/>
                          </a:solidFill>
                          <a:latin typeface="Arial" pitchFamily="34" charset="0"/>
                          <a:cs typeface="Arial" pitchFamily="34" charset="0"/>
                        </a:rPr>
                        <a:t>ACCEPT </a:t>
                      </a:r>
                      <a:r>
                        <a:rPr lang="en-US" sz="1100" b="0" dirty="0" smtClean="0">
                          <a:solidFill>
                            <a:srgbClr val="008000"/>
                          </a:solidFill>
                          <a:latin typeface="Arial" pitchFamily="34" charset="0"/>
                          <a:cs typeface="Arial" pitchFamily="34" charset="0"/>
                        </a:rPr>
                        <a:t>–</a:t>
                      </a:r>
                    </a:p>
                    <a:p>
                      <a:pPr eaLnBrk="1" hangingPunct="1">
                        <a:spcBef>
                          <a:spcPct val="50000"/>
                        </a:spcBef>
                      </a:pPr>
                      <a:r>
                        <a:rPr lang="en-US" sz="1100" b="0" dirty="0" smtClean="0">
                          <a:solidFill>
                            <a:srgbClr val="008000"/>
                          </a:solidFill>
                          <a:latin typeface="Arial" pitchFamily="34" charset="0"/>
                          <a:cs typeface="Arial" pitchFamily="34" charset="0"/>
                        </a:rPr>
                        <a:t>If no bare metal is showing through anodize plating.</a:t>
                      </a:r>
                    </a:p>
                    <a:p>
                      <a:pPr eaLnBrk="1" hangingPunct="1">
                        <a:spcBef>
                          <a:spcPct val="50000"/>
                        </a:spcBef>
                      </a:pPr>
                      <a:endParaRPr lang="en-US" sz="1100" b="0" dirty="0" smtClean="0">
                        <a:solidFill>
                          <a:schemeClr val="tx1"/>
                        </a:solidFill>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latin typeface="Arial" pitchFamily="34" charset="0"/>
                          <a:cs typeface="Arial" pitchFamily="34" charset="0"/>
                        </a:rPr>
                        <a:t>REJECT</a:t>
                      </a:r>
                      <a:r>
                        <a:rPr lang="en-US" sz="1100" dirty="0" smtClean="0">
                          <a:solidFill>
                            <a:srgbClr val="FF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Arial" panose="020B0604020202020204" pitchFamily="34" charset="0"/>
                          <a:ea typeface="+mn-ea"/>
                          <a:cs typeface="Arial" panose="020B0604020202020204" pitchFamily="34" charset="0"/>
                        </a:rPr>
                        <a:t>If</a:t>
                      </a:r>
                      <a:r>
                        <a:rPr lang="en-US" sz="11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100" kern="1200" dirty="0" smtClean="0">
                          <a:solidFill>
                            <a:schemeClr val="dk1"/>
                          </a:solidFill>
                          <a:effectLst/>
                          <a:latin typeface="Arial" panose="020B0604020202020204" pitchFamily="34" charset="0"/>
                          <a:ea typeface="+mn-ea"/>
                          <a:cs typeface="Arial" panose="020B0604020202020204" pitchFamily="34" charset="0"/>
                        </a:rPr>
                        <a:t>any metallic material is showing through the anodizing.</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a:t>
                      </a:r>
                    </a:p>
                    <a:p>
                      <a:pPr>
                        <a:spcBef>
                          <a:spcPct val="20000"/>
                        </a:spcBef>
                      </a:pPr>
                      <a:endParaRPr lang="en-US" altLang="en-US" sz="1100" b="1" dirty="0" smtClean="0">
                        <a:latin typeface="Arial" panose="020B0604020202020204" pitchFamily="34" charset="0"/>
                        <a:cs typeface="Arial" panose="020B0604020202020204" pitchFamily="34" charset="0"/>
                      </a:endParaRPr>
                    </a:p>
                    <a:p>
                      <a:pPr>
                        <a:spcBef>
                          <a:spcPct val="20000"/>
                        </a:spcBef>
                      </a:pPr>
                      <a:endParaRPr lang="en-US" altLang="en-US" sz="1100" b="1" dirty="0" smtClean="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9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Black chrome plating for model 106M167</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8000"/>
                          </a:solidFill>
                          <a:latin typeface="Arial" pitchFamily="34" charset="0"/>
                          <a:ea typeface="+mn-ea"/>
                          <a:cs typeface="Arial" pitchFamily="34" charset="0"/>
                        </a:rPr>
                        <a:t>ACCEPT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8000"/>
                          </a:solidFill>
                          <a:latin typeface="Arial" pitchFamily="34" charset="0"/>
                          <a:ea typeface="+mn-ea"/>
                          <a:cs typeface="Arial" pitchFamily="34" charset="0"/>
                        </a:rPr>
                        <a:t>Small defects allowed in areas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rgbClr val="008000"/>
                        </a:solidFill>
                        <a:latin typeface="Arial" pitchFamily="34" charset="0"/>
                        <a:ea typeface="+mn-ea"/>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latin typeface="Arial" pitchFamily="34" charset="0"/>
                          <a:cs typeface="Arial" pitchFamily="34" charset="0"/>
                        </a:rPr>
                        <a:t>REJECT</a:t>
                      </a:r>
                      <a:r>
                        <a:rPr lang="en-US" sz="1100" dirty="0" smtClean="0">
                          <a:solidFill>
                            <a:srgbClr val="FF0000"/>
                          </a:solidFill>
                          <a:latin typeface="Arial" pitchFamily="34" charset="0"/>
                          <a:cs typeface="Arial" pitchFamily="34" charset="0"/>
                        </a:rPr>
                        <a:t>- if any defects are found in the black chrome plating in the area indicated</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a:t>
                      </a:r>
                    </a:p>
                    <a:p>
                      <a:pPr>
                        <a:spcBef>
                          <a:spcPct val="20000"/>
                        </a:spcBef>
                      </a:pPr>
                      <a:endParaRPr lang="en-US" altLang="en-US" sz="1100" b="1" dirty="0" smtClean="0">
                        <a:latin typeface="Arial" panose="020B0604020202020204" pitchFamily="34" charset="0"/>
                        <a:cs typeface="Arial" panose="020B0604020202020204" pitchFamily="34" charset="0"/>
                      </a:endParaRPr>
                    </a:p>
                    <a:p>
                      <a:pPr>
                        <a:spcBef>
                          <a:spcPct val="20000"/>
                        </a:spcBef>
                      </a:pPr>
                      <a:endParaRPr lang="en-US" altLang="en-US" sz="1100" b="1" dirty="0" smtClean="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9" name="Picture 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518160"/>
            <a:ext cx="1257300" cy="5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a:xfrm>
            <a:off x="8001000" y="914400"/>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07/14/2020</a:t>
            </a:r>
            <a:endParaRPr lang="en-US" sz="2000" b="1" dirty="0">
              <a:solidFill>
                <a:srgbClr val="FF0000"/>
              </a:solidFill>
              <a:latin typeface="Arial" panose="020B0604020202020204" pitchFamily="34" charset="0"/>
              <a:cs typeface="Arial" panose="020B0604020202020204" pitchFamily="34" charset="0"/>
            </a:endParaRPr>
          </a:p>
        </p:txBody>
      </p:sp>
      <p:sp>
        <p:nvSpPr>
          <p:cNvPr id="11" name="Footer Placeholder 10"/>
          <p:cNvSpPr>
            <a:spLocks noGrp="1"/>
          </p:cNvSpPr>
          <p:nvPr>
            <p:ph type="ftr" sz="quarter" idx="11"/>
          </p:nvPr>
        </p:nvSpPr>
        <p:spPr>
          <a:xfrm>
            <a:off x="7848600" y="582031"/>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Rev. I</a:t>
            </a:r>
            <a:endParaRPr lang="en-US" sz="2000" b="1" dirty="0">
              <a:solidFill>
                <a:srgbClr val="FF0000"/>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a:xfrm>
            <a:off x="9342120" y="7282392"/>
            <a:ext cx="411480" cy="413808"/>
          </a:xfrm>
        </p:spPr>
        <p:txBody>
          <a:bodyPr/>
          <a:lstStyle/>
          <a:p>
            <a:fld id="{A8E1B8BC-B549-4654-96FB-95A40DD64ADA}" type="slidenum">
              <a:rPr lang="en-US" smtClean="0"/>
              <a:t>4</a:t>
            </a:fld>
            <a:endParaRPr lang="en-US" dirty="0"/>
          </a:p>
        </p:txBody>
      </p:sp>
      <p:sp>
        <p:nvSpPr>
          <p:cNvPr id="17" name="TextBox 16"/>
          <p:cNvSpPr txBox="1"/>
          <p:nvPr/>
        </p:nvSpPr>
        <p:spPr>
          <a:xfrm>
            <a:off x="228600" y="7391400"/>
            <a:ext cx="1504950" cy="215444"/>
          </a:xfrm>
          <a:prstGeom prst="rect">
            <a:avLst/>
          </a:prstGeom>
          <a:noFill/>
        </p:spPr>
        <p:txBody>
          <a:bodyPr wrap="square" rtlCol="0">
            <a:spAutoFit/>
          </a:bodyPr>
          <a:lstStyle/>
          <a:p>
            <a:r>
              <a:rPr lang="en-US" sz="800" dirty="0" smtClean="0"/>
              <a:t>QA071  Rev. C  10/16/15</a:t>
            </a:r>
            <a:endParaRPr lang="en-US" sz="800" dirty="0"/>
          </a:p>
        </p:txBody>
      </p:sp>
      <p:pic>
        <p:nvPicPr>
          <p:cNvPr id="3" name="Picture 2"/>
          <p:cNvPicPr>
            <a:picLocks noChangeAspect="1"/>
          </p:cNvPicPr>
          <p:nvPr/>
        </p:nvPicPr>
        <p:blipFill>
          <a:blip r:embed="rId4"/>
          <a:stretch>
            <a:fillRect/>
          </a:stretch>
        </p:blipFill>
        <p:spPr>
          <a:xfrm>
            <a:off x="2819400" y="2057400"/>
            <a:ext cx="1511939" cy="2158171"/>
          </a:xfrm>
          <a:prstGeom prst="rect">
            <a:avLst/>
          </a:prstGeom>
        </p:spPr>
      </p:pic>
      <p:pic>
        <p:nvPicPr>
          <p:cNvPr id="4" name="Picture 3"/>
          <p:cNvPicPr>
            <a:picLocks noChangeAspect="1"/>
          </p:cNvPicPr>
          <p:nvPr/>
        </p:nvPicPr>
        <p:blipFill>
          <a:blip r:embed="rId5"/>
          <a:stretch>
            <a:fillRect/>
          </a:stretch>
        </p:blipFill>
        <p:spPr>
          <a:xfrm>
            <a:off x="5105400" y="2057400"/>
            <a:ext cx="1066800" cy="1562884"/>
          </a:xfrm>
          <a:prstGeom prst="rect">
            <a:avLst/>
          </a:prstGeom>
        </p:spPr>
      </p:pic>
      <p:pic>
        <p:nvPicPr>
          <p:cNvPr id="5" name="Picture 4"/>
          <p:cNvPicPr>
            <a:picLocks noChangeAspect="1"/>
          </p:cNvPicPr>
          <p:nvPr/>
        </p:nvPicPr>
        <p:blipFill>
          <a:blip r:embed="rId6"/>
          <a:stretch>
            <a:fillRect/>
          </a:stretch>
        </p:blipFill>
        <p:spPr>
          <a:xfrm>
            <a:off x="6172200" y="2039111"/>
            <a:ext cx="1377800" cy="1999490"/>
          </a:xfrm>
          <a:prstGeom prst="rect">
            <a:avLst/>
          </a:prstGeom>
        </p:spPr>
      </p:pic>
      <p:pic>
        <p:nvPicPr>
          <p:cNvPr id="12" name="Picture 11"/>
          <p:cNvPicPr>
            <a:picLocks noChangeAspect="1"/>
          </p:cNvPicPr>
          <p:nvPr/>
        </p:nvPicPr>
        <p:blipFill>
          <a:blip r:embed="rId7"/>
          <a:stretch>
            <a:fillRect/>
          </a:stretch>
        </p:blipFill>
        <p:spPr>
          <a:xfrm>
            <a:off x="2590800" y="4346666"/>
            <a:ext cx="2227763" cy="2746466"/>
          </a:xfrm>
          <a:prstGeom prst="rect">
            <a:avLst/>
          </a:prstGeom>
        </p:spPr>
      </p:pic>
      <p:pic>
        <p:nvPicPr>
          <p:cNvPr id="14" name="Picture 13"/>
          <p:cNvPicPr>
            <a:picLocks noChangeAspect="1"/>
          </p:cNvPicPr>
          <p:nvPr/>
        </p:nvPicPr>
        <p:blipFill>
          <a:blip r:embed="rId8"/>
          <a:stretch>
            <a:fillRect/>
          </a:stretch>
        </p:blipFill>
        <p:spPr>
          <a:xfrm>
            <a:off x="5105400" y="4459864"/>
            <a:ext cx="2057400" cy="2520950"/>
          </a:xfrm>
          <a:prstGeom prst="rect">
            <a:avLst/>
          </a:prstGeom>
        </p:spPr>
      </p:pic>
    </p:spTree>
    <p:extLst>
      <p:ext uri="{BB962C8B-B14F-4D97-AF65-F5344CB8AC3E}">
        <p14:creationId xmlns:p14="http://schemas.microsoft.com/office/powerpoint/2010/main" val="4294641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1677157"/>
              </p:ext>
            </p:extLst>
          </p:nvPr>
        </p:nvGraphicFramePr>
        <p:xfrm>
          <a:off x="167643" y="259080"/>
          <a:ext cx="9585957" cy="6834052"/>
        </p:xfrm>
        <a:graphic>
          <a:graphicData uri="http://schemas.openxmlformats.org/drawingml/2006/table">
            <a:tbl>
              <a:tblPr firstRow="1" bandRow="1">
                <a:tableStyleId>{073A0DAA-6AF3-43AB-8588-CEC1D06C72B9}</a:tableStyleId>
              </a:tblPr>
              <a:tblGrid>
                <a:gridCol w="975357">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1200636">
                <a:tc gridSpan="2">
                  <a:txBody>
                    <a:bodyPr/>
                    <a:lstStyle/>
                    <a:p>
                      <a:pPr algn="ct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eaLnBrk="1" hangingPunct="1">
                        <a:spcBef>
                          <a:spcPct val="20000"/>
                        </a:spcBef>
                      </a:pPr>
                      <a:r>
                        <a:rPr lang="en-US" sz="2000" b="0" dirty="0" smtClean="0">
                          <a:solidFill>
                            <a:schemeClr val="tx1"/>
                          </a:solidFill>
                          <a:latin typeface="Arial" pitchFamily="34" charset="0"/>
                          <a:cs typeface="Arial" pitchFamily="34" charset="0"/>
                        </a:rPr>
                        <a:t>Visual Inspection Master – </a:t>
                      </a:r>
                      <a:r>
                        <a:rPr lang="en-US" sz="2000" b="0" i="1" dirty="0" smtClean="0">
                          <a:solidFill>
                            <a:schemeClr val="tx1"/>
                          </a:solidFill>
                          <a:latin typeface="Arial" pitchFamily="34" charset="0"/>
                          <a:cs typeface="Arial" pitchFamily="34" charset="0"/>
                        </a:rPr>
                        <a:t>(Department)</a:t>
                      </a:r>
                      <a:br>
                        <a:rPr lang="en-US" sz="2000" b="0" i="1"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Inspection Control Method</a:t>
                      </a:r>
                    </a:p>
                    <a:p>
                      <a:pPr algn="ctr" eaLnBrk="1" hangingPunct="1">
                        <a:spcBef>
                          <a:spcPct val="20000"/>
                        </a:spcBef>
                      </a:pPr>
                      <a:r>
                        <a:rPr lang="en-US" sz="1100" b="0" dirty="0" smtClean="0">
                          <a:solidFill>
                            <a:schemeClr val="tx1"/>
                          </a:solidFill>
                          <a:latin typeface="Arial" pitchFamily="34" charset="0"/>
                          <a:cs typeface="Arial" pitchFamily="34" charset="0"/>
                        </a:rPr>
                        <a:t>Note: Always reference the drawing when inspecting.  If there is a conflict between the Visual Inspection Master and the drawing, always follow the drawing.</a:t>
                      </a: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pitchFamily="34" charset="0"/>
                          <a:cs typeface="Arial" pitchFamily="34" charset="0"/>
                        </a:rPr>
                        <a:t>QA111</a:t>
                      </a:r>
                      <a:r>
                        <a:rPr lang="en-US" sz="2000" b="0" dirty="0" smtClean="0">
                          <a:solidFill>
                            <a:srgbClr val="FF0000"/>
                          </a:solidFill>
                          <a:latin typeface="Arial" pitchFamily="34" charset="0"/>
                          <a:cs typeface="Arial" pitchFamily="34" charset="0"/>
                        </a:rPr>
                        <a:t/>
                      </a:r>
                      <a:br>
                        <a:rPr lang="en-US" sz="2000" b="0" dirty="0" smtClean="0">
                          <a:solidFill>
                            <a:srgbClr val="FF0000"/>
                          </a:solidFill>
                          <a:latin typeface="Arial" pitchFamily="34" charset="0"/>
                          <a:cs typeface="Arial" pitchFamily="34" charset="0"/>
                        </a:rPr>
                      </a:br>
                      <a:endParaRPr lang="en-US" sz="2000" dirty="0">
                        <a:solidFill>
                          <a:schemeClr val="tx1"/>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4140">
                <a:tc>
                  <a:txBody>
                    <a:bodyPr/>
                    <a:lstStyle/>
                    <a:p>
                      <a:pPr algn="ctr" eaLnBrk="1" hangingPunct="1"/>
                      <a:r>
                        <a:rPr lang="en-US" sz="900" dirty="0" smtClean="0">
                          <a:latin typeface="Arial" pitchFamily="34" charset="0"/>
                          <a:cs typeface="Arial" pitchFamily="34" charset="0"/>
                        </a:rPr>
                        <a:t>Non-conformance</a:t>
                      </a:r>
                    </a:p>
                    <a:p>
                      <a:pPr algn="ctr" eaLnBrk="1" hangingPunct="1"/>
                      <a:r>
                        <a:rPr lang="en-US" sz="900" dirty="0" smtClean="0">
                          <a:latin typeface="Arial" pitchFamily="34" charset="0"/>
                          <a:cs typeface="Arial" pitchFamily="34" charset="0"/>
                        </a:rPr>
                        <a:t>Type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900" dirty="0">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8000"/>
                          </a:solidFill>
                          <a:effectLst/>
                          <a:latin typeface="Arial" panose="020B0604020202020204" pitchFamily="34" charset="0"/>
                          <a:cs typeface="Arial" panose="020B0604020202020204" pitchFamily="34" charset="0"/>
                        </a:rPr>
                        <a:t>ACCEPT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0" dirty="0" smtClean="0">
                          <a:solidFill>
                            <a:srgbClr val="FF0000"/>
                          </a:solidFill>
                          <a:latin typeface="Arial" panose="020B0604020202020204" pitchFamily="34" charset="0"/>
                          <a:cs typeface="Arial" panose="020B0604020202020204" pitchFamily="34" charset="0"/>
                        </a:rPr>
                        <a:t>REJECT</a:t>
                      </a:r>
                      <a:endParaRPr lang="en-US" sz="2700" dirty="0">
                        <a:solidFill>
                          <a:srgbClr val="FF0000"/>
                        </a:solidFill>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r>
                        <a:rPr lang="en-US" sz="900" dirty="0" smtClean="0">
                          <a:latin typeface="Arial" pitchFamily="34" charset="0"/>
                          <a:cs typeface="Arial" pitchFamily="34" charset="0"/>
                        </a:rPr>
                        <a:t>Specification </a:t>
                      </a:r>
                    </a:p>
                    <a:p>
                      <a:pPr algn="ctr" eaLnBrk="1" hangingPunct="1"/>
                      <a:r>
                        <a:rPr lang="en-US" sz="900" dirty="0" smtClean="0">
                          <a:latin typeface="Arial" pitchFamily="34" charset="0"/>
                          <a:cs typeface="Arial" pitchFamily="34" charset="0"/>
                        </a:rPr>
                        <a:t>Tolerance</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Arial" pitchFamily="34" charset="0"/>
                          <a:cs typeface="Arial" pitchFamily="34" charset="0"/>
                        </a:rPr>
                        <a:t>Measurement Method</a:t>
                      </a:r>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295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Anodizing - handles</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spcBef>
                          <a:spcPct val="50000"/>
                        </a:spcBef>
                      </a:pPr>
                      <a:r>
                        <a:rPr lang="en-US" sz="1100" b="1" dirty="0" smtClean="0">
                          <a:solidFill>
                            <a:srgbClr val="008000"/>
                          </a:solidFill>
                          <a:latin typeface="Arial" pitchFamily="34" charset="0"/>
                          <a:cs typeface="Arial" pitchFamily="34" charset="0"/>
                        </a:rPr>
                        <a:t>ACCEPT </a:t>
                      </a:r>
                      <a:r>
                        <a:rPr lang="en-US" sz="1100" b="0" dirty="0" smtClean="0">
                          <a:solidFill>
                            <a:srgbClr val="008000"/>
                          </a:solidFill>
                          <a:latin typeface="Arial" pitchFamily="34" charset="0"/>
                          <a:cs typeface="Arial" pitchFamily="34" charset="0"/>
                        </a:rPr>
                        <a:t>– no base</a:t>
                      </a:r>
                      <a:r>
                        <a:rPr lang="en-US" sz="1100" b="0" baseline="0" dirty="0" smtClean="0">
                          <a:solidFill>
                            <a:srgbClr val="008000"/>
                          </a:solidFill>
                          <a:latin typeface="Arial" pitchFamily="34" charset="0"/>
                          <a:cs typeface="Arial" pitchFamily="34" charset="0"/>
                        </a:rPr>
                        <a:t> metal showing through</a:t>
                      </a:r>
                      <a:endParaRPr lang="en-US" sz="1100" b="0" dirty="0" smtClean="0">
                        <a:solidFill>
                          <a:srgbClr val="008000"/>
                        </a:solidFill>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latin typeface="Arial" pitchFamily="34" charset="0"/>
                          <a:cs typeface="Arial" pitchFamily="34" charset="0"/>
                        </a:rPr>
                        <a:t>REJECT</a:t>
                      </a:r>
                      <a:r>
                        <a:rPr lang="en-US" sz="1100" dirty="0" smtClean="0">
                          <a:solidFill>
                            <a:srgbClr val="FF0000"/>
                          </a:solidFill>
                          <a:latin typeface="Arial" pitchFamily="34" charset="0"/>
                          <a:cs typeface="Arial" pitchFamily="34" charset="0"/>
                        </a:rPr>
                        <a:t>-  if base metal</a:t>
                      </a:r>
                      <a:r>
                        <a:rPr lang="en-US" sz="1100" baseline="0" dirty="0" smtClean="0">
                          <a:solidFill>
                            <a:srgbClr val="FF0000"/>
                          </a:solidFill>
                          <a:latin typeface="Arial" pitchFamily="34" charset="0"/>
                          <a:cs typeface="Arial" pitchFamily="34" charset="0"/>
                        </a:rPr>
                        <a:t> is showing </a:t>
                      </a:r>
                      <a:r>
                        <a:rPr lang="en-US" sz="1100" baseline="0" smtClean="0">
                          <a:solidFill>
                            <a:srgbClr val="FF0000"/>
                          </a:solidFill>
                          <a:latin typeface="Arial" pitchFamily="34" charset="0"/>
                          <a:cs typeface="Arial" pitchFamily="34" charset="0"/>
                        </a:rPr>
                        <a:t>through plating</a:t>
                      </a:r>
                      <a:endParaRPr lang="en-US" sz="1100" dirty="0" smtClean="0">
                        <a:solidFill>
                          <a:srgbClr val="FF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dk1"/>
                        </a:solidFill>
                        <a:effectLst/>
                        <a:latin typeface="Arial" panose="020B0604020202020204" pitchFamily="34" charset="0"/>
                        <a:ea typeface="+mn-ea"/>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a:t>
                      </a:r>
                    </a:p>
                    <a:p>
                      <a:pPr>
                        <a:spcBef>
                          <a:spcPct val="20000"/>
                        </a:spcBef>
                      </a:pPr>
                      <a:endParaRPr lang="en-US" altLang="en-US" sz="1100" b="1" dirty="0" smtClean="0">
                        <a:latin typeface="Arial" panose="020B0604020202020204" pitchFamily="34" charset="0"/>
                        <a:cs typeface="Arial" panose="020B0604020202020204" pitchFamily="34" charset="0"/>
                      </a:endParaRPr>
                    </a:p>
                    <a:p>
                      <a:pPr>
                        <a:spcBef>
                          <a:spcPct val="20000"/>
                        </a:spcBef>
                      </a:pPr>
                      <a:endParaRPr lang="en-US" altLang="en-US" sz="1100" b="1" dirty="0" smtClean="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9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Gold Plating - pins</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8000"/>
                          </a:solidFill>
                          <a:latin typeface="Arial" pitchFamily="34" charset="0"/>
                          <a:ea typeface="+mn-ea"/>
                          <a:cs typeface="Arial" pitchFamily="34" charset="0"/>
                        </a:rPr>
                        <a:t>ACCEPT – no base metal showing through gold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rgbClr val="008000"/>
                        </a:solidFill>
                        <a:latin typeface="Arial" pitchFamily="34" charset="0"/>
                        <a:ea typeface="+mn-ea"/>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0000"/>
                          </a:solidFill>
                          <a:latin typeface="Arial" pitchFamily="34" charset="0"/>
                          <a:cs typeface="Arial" pitchFamily="34" charset="0"/>
                        </a:rPr>
                        <a:t>REJECT – base material shows through</a:t>
                      </a:r>
                      <a:r>
                        <a:rPr lang="en-US" sz="1100" baseline="0" dirty="0" smtClean="0">
                          <a:solidFill>
                            <a:srgbClr val="FF0000"/>
                          </a:solidFill>
                          <a:latin typeface="Arial" pitchFamily="34" charset="0"/>
                          <a:cs typeface="Arial" pitchFamily="34" charset="0"/>
                        </a:rPr>
                        <a:t> due to gold flaking.</a:t>
                      </a:r>
                      <a:endParaRPr lang="en-US" sz="1100" dirty="0" smtClean="0">
                        <a:solidFill>
                          <a:srgbClr val="FF0000"/>
                        </a:solidFill>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ct val="20000"/>
                        </a:spcBef>
                      </a:pPr>
                      <a:r>
                        <a:rPr lang="en-US" altLang="en-US" sz="1100" b="1" dirty="0" smtClean="0">
                          <a:latin typeface="Arial" panose="020B0604020202020204" pitchFamily="34" charset="0"/>
                          <a:cs typeface="Arial" panose="020B0604020202020204" pitchFamily="34" charset="0"/>
                        </a:rPr>
                        <a:t>Visually Inspect </a:t>
                      </a:r>
                    </a:p>
                    <a:p>
                      <a:pPr>
                        <a:spcBef>
                          <a:spcPct val="20000"/>
                        </a:spcBef>
                      </a:pPr>
                      <a:endParaRPr lang="en-US" altLang="en-US" sz="1100" b="1" dirty="0" smtClean="0">
                        <a:latin typeface="Arial" panose="020B0604020202020204" pitchFamily="34" charset="0"/>
                        <a:cs typeface="Arial" panose="020B0604020202020204" pitchFamily="34" charset="0"/>
                      </a:endParaRPr>
                    </a:p>
                    <a:p>
                      <a:pPr>
                        <a:spcBef>
                          <a:spcPct val="20000"/>
                        </a:spcBef>
                      </a:pPr>
                      <a:endParaRPr lang="en-US" altLang="en-US" sz="1100" b="1" dirty="0" smtClean="0">
                        <a:latin typeface="Arial" panose="020B0604020202020204" pitchFamily="34" charset="0"/>
                        <a:cs typeface="Arial" panose="020B0604020202020204"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9" name="Picture 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518160"/>
            <a:ext cx="1257300" cy="5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a:xfrm>
            <a:off x="8001000" y="914400"/>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07/14/2020</a:t>
            </a:r>
            <a:endParaRPr lang="en-US" sz="2000" b="1" dirty="0">
              <a:solidFill>
                <a:srgbClr val="FF0000"/>
              </a:solidFill>
              <a:latin typeface="Arial" panose="020B0604020202020204" pitchFamily="34" charset="0"/>
              <a:cs typeface="Arial" panose="020B0604020202020204" pitchFamily="34" charset="0"/>
            </a:endParaRPr>
          </a:p>
        </p:txBody>
      </p:sp>
      <p:sp>
        <p:nvSpPr>
          <p:cNvPr id="11" name="Footer Placeholder 10"/>
          <p:cNvSpPr>
            <a:spLocks noGrp="1"/>
          </p:cNvSpPr>
          <p:nvPr>
            <p:ph type="ftr" sz="quarter" idx="11"/>
          </p:nvPr>
        </p:nvSpPr>
        <p:spPr>
          <a:xfrm>
            <a:off x="7848600" y="582031"/>
            <a:ext cx="1676400" cy="413808"/>
          </a:xfrm>
        </p:spPr>
        <p:txBody>
          <a:bodyPr/>
          <a:lstStyle/>
          <a:p>
            <a:r>
              <a:rPr lang="en-US" sz="2000" b="1" dirty="0" smtClean="0">
                <a:solidFill>
                  <a:srgbClr val="FF0000"/>
                </a:solidFill>
                <a:latin typeface="Arial" panose="020B0604020202020204" pitchFamily="34" charset="0"/>
                <a:cs typeface="Arial" panose="020B0604020202020204" pitchFamily="34" charset="0"/>
              </a:rPr>
              <a:t>Rev. I</a:t>
            </a:r>
            <a:endParaRPr lang="en-US" sz="2000" b="1" dirty="0">
              <a:solidFill>
                <a:srgbClr val="FF0000"/>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a:xfrm>
            <a:off x="9342120" y="7282392"/>
            <a:ext cx="411480" cy="413808"/>
          </a:xfrm>
        </p:spPr>
        <p:txBody>
          <a:bodyPr/>
          <a:lstStyle/>
          <a:p>
            <a:fld id="{A8E1B8BC-B549-4654-96FB-95A40DD64ADA}" type="slidenum">
              <a:rPr lang="en-US" smtClean="0"/>
              <a:t>5</a:t>
            </a:fld>
            <a:endParaRPr lang="en-US" dirty="0"/>
          </a:p>
        </p:txBody>
      </p:sp>
      <p:sp>
        <p:nvSpPr>
          <p:cNvPr id="17" name="TextBox 16"/>
          <p:cNvSpPr txBox="1"/>
          <p:nvPr/>
        </p:nvSpPr>
        <p:spPr>
          <a:xfrm>
            <a:off x="228600" y="7391400"/>
            <a:ext cx="1504950" cy="215444"/>
          </a:xfrm>
          <a:prstGeom prst="rect">
            <a:avLst/>
          </a:prstGeom>
          <a:noFill/>
        </p:spPr>
        <p:txBody>
          <a:bodyPr wrap="square" rtlCol="0">
            <a:spAutoFit/>
          </a:bodyPr>
          <a:lstStyle/>
          <a:p>
            <a:r>
              <a:rPr lang="en-US" sz="800" dirty="0" smtClean="0"/>
              <a:t>QA071  Rev. C  10/16/15</a:t>
            </a:r>
            <a:endParaRPr lang="en-US" sz="800" dirty="0"/>
          </a:p>
        </p:txBody>
      </p:sp>
      <p:pic>
        <p:nvPicPr>
          <p:cNvPr id="7" name="Picture 6"/>
          <p:cNvPicPr>
            <a:picLocks noChangeAspect="1"/>
          </p:cNvPicPr>
          <p:nvPr/>
        </p:nvPicPr>
        <p:blipFill>
          <a:blip r:embed="rId4"/>
          <a:stretch>
            <a:fillRect/>
          </a:stretch>
        </p:blipFill>
        <p:spPr>
          <a:xfrm>
            <a:off x="2514600" y="4648200"/>
            <a:ext cx="2214702" cy="1524000"/>
          </a:xfrm>
          <a:prstGeom prst="rect">
            <a:avLst/>
          </a:prstGeom>
        </p:spPr>
      </p:pic>
      <p:pic>
        <p:nvPicPr>
          <p:cNvPr id="8" name="Picture 7"/>
          <p:cNvPicPr>
            <a:picLocks noChangeAspect="1"/>
          </p:cNvPicPr>
          <p:nvPr/>
        </p:nvPicPr>
        <p:blipFill>
          <a:blip r:embed="rId5"/>
          <a:stretch>
            <a:fillRect/>
          </a:stretch>
        </p:blipFill>
        <p:spPr>
          <a:xfrm>
            <a:off x="5105400" y="4495800"/>
            <a:ext cx="2338078" cy="1480154"/>
          </a:xfrm>
          <a:prstGeom prst="rect">
            <a:avLst/>
          </a:prstGeom>
        </p:spPr>
      </p:pic>
      <p:pic>
        <p:nvPicPr>
          <p:cNvPr id="10" name="Picture 9"/>
          <p:cNvPicPr>
            <a:picLocks noChangeAspect="1"/>
          </p:cNvPicPr>
          <p:nvPr/>
        </p:nvPicPr>
        <p:blipFill>
          <a:blip r:embed="rId6"/>
          <a:stretch>
            <a:fillRect/>
          </a:stretch>
        </p:blipFill>
        <p:spPr>
          <a:xfrm>
            <a:off x="2514600" y="2362200"/>
            <a:ext cx="2398506" cy="1121253"/>
          </a:xfrm>
          <a:prstGeom prst="rect">
            <a:avLst/>
          </a:prstGeom>
        </p:spPr>
      </p:pic>
    </p:spTree>
    <p:extLst>
      <p:ext uri="{BB962C8B-B14F-4D97-AF65-F5344CB8AC3E}">
        <p14:creationId xmlns:p14="http://schemas.microsoft.com/office/powerpoint/2010/main" val="2477777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4151</TotalTime>
  <Words>709</Words>
  <Application>Microsoft Office PowerPoint</Application>
  <PresentationFormat>Custom</PresentationFormat>
  <Paragraphs>143</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PCB Piezotronics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Garza</dc:creator>
  <cp:lastModifiedBy>Mark Wollenberg</cp:lastModifiedBy>
  <cp:revision>156</cp:revision>
  <cp:lastPrinted>2014-01-22T15:35:46Z</cp:lastPrinted>
  <dcterms:created xsi:type="dcterms:W3CDTF">2013-09-11T17:58:48Z</dcterms:created>
  <dcterms:modified xsi:type="dcterms:W3CDTF">2020-07-27T13:45:26Z</dcterms:modified>
</cp:coreProperties>
</file>